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2"/>
  </p:sldMasterIdLst>
  <p:notesMasterIdLst>
    <p:notesMasterId r:id="rId3"/>
  </p:notesMasterIdLst>
  <p:handoutMasterIdLst>
    <p:handoutMasterId r:id="rId4"/>
  </p:handoutMasterIdLst>
  <p:sldIdLst>
    <p:sldId id="259" r:id="rId5"/>
    <p:sldId id="344" r:id="rId6"/>
    <p:sldId id="375" r:id="rId7"/>
    <p:sldId id="376" r:id="rId8"/>
    <p:sldId id="377" r:id="rId9"/>
    <p:sldId id="378" r:id="rId10"/>
    <p:sldId id="373" r:id="rId11"/>
    <p:sldId id="379" r:id="rId12"/>
    <p:sldId id="366" r:id="rId13"/>
    <p:sldId id="358" r:id="rId14"/>
    <p:sldId id="380" r:id="rId15"/>
    <p:sldId id="346" r:id="rId16"/>
    <p:sldId id="369" r:id="rId17"/>
    <p:sldId id="349" r:id="rId18"/>
    <p:sldId id="370" r:id="rId19"/>
    <p:sldId id="354" r:id="rId20"/>
    <p:sldId id="367" r:id="rId21"/>
    <p:sldId id="362" r:id="rId22"/>
    <p:sldId id="356" r:id="rId23"/>
    <p:sldId id="357" r:id="rId24"/>
    <p:sldId id="359" r:id="rId25"/>
    <p:sldId id="371" r:id="rId26"/>
    <p:sldId id="360" r:id="rId27"/>
    <p:sldId id="342" r:id="rId28"/>
    <p:sldId id="372" r:id="rId29"/>
    <p:sldId id="363" r:id="rId30"/>
    <p:sldId id="364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48" userDrawn="1">
          <p15:clr>
            <a:srgbClr val="A4A3A4"/>
          </p15:clr>
        </p15:guide>
        <p15:guide id="2" pos="688" userDrawn="1">
          <p15:clr>
            <a:srgbClr val="A4A3A4"/>
          </p15:clr>
        </p15:guide>
        <p15:guide id="3" pos="7015" userDrawn="1">
          <p15:clr>
            <a:srgbClr val="A4A3A4"/>
          </p15:clr>
        </p15:guide>
        <p15:guide id="4" orient="horz" pos="5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p="http://schemas.openxmlformats.org/presentationml/2006/main">
  <p:cmAuthor id="1" name="zhan ning" initials="zn" lastIdx="0" clrIdx="0">
    <p:extLst>
      <p:ext uri="{19B8F6BF-5375-455C-9EA6-DF929625EA0E}">
        <p15:presenceInfo xmlns:p15="http://schemas.microsoft.com/office/powerpoint/2012/main" userId="d9baa6561b03e161" providerId="Windows Live"/>
      </p:ext>
    </p:extLst>
  </p:cmAuthor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42" autoAdjust="0"/>
    <p:restoredTop sz="64171" autoAdjust="0"/>
  </p:normalViewPr>
  <p:slideViewPr>
    <p:cSldViewPr snapToGrid="0">
      <p:cViewPr varScale="1">
        <p:scale>
          <a:sx n="50" d="100"/>
          <a:sy n="50" d="100"/>
        </p:scale>
        <p:origin x="804" y="42"/>
      </p:cViewPr>
      <p:guideLst>
        <p:guide orient="horz" pos="3748"/>
        <p:guide pos="688"/>
        <p:guide pos="7015"/>
        <p:guide orient="horz" pos="55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tags" Target="tags/tag1.xml" /><Relationship Id="rId33" Type="http://schemas.openxmlformats.org/officeDocument/2006/relationships/presProps" Target="presProps.xml" /><Relationship Id="rId34" Type="http://schemas.openxmlformats.org/officeDocument/2006/relationships/viewProps" Target="viewProps.xml" /><Relationship Id="rId35" Type="http://schemas.openxmlformats.org/officeDocument/2006/relationships/theme" Target="theme/theme1.xml" /><Relationship Id="rId36" Type="http://schemas.openxmlformats.org/officeDocument/2006/relationships/tableStyles" Target="tableStyles.xml" /><Relationship Id="rId4" Type="http://schemas.openxmlformats.org/officeDocument/2006/relationships/handoutMaster" Target="handoutMasters/handout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diagrams/colors1.xml><?xml version="1.0" encoding="utf-8"?>
<dgm:colorsDef xmlns:a="http://schemas.openxmlformats.org/drawingml/2006/main" xmlns:dgm="http://schemas.openxmlformats.org/drawingml/2006/diagram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316F63A6-CD72-42DC-A05E-168032954DC7}" type="doc">
      <dgm:prSet loTypeId="urn:microsoft.com/office/officeart/2005/8/layout/radial6" loCatId="cycle" qsTypeId="urn:microsoft.com/office/officeart/2005/8/quickstyle/simple3" qsCatId="simple" csTypeId="urn:microsoft.com/office/officeart/2005/8/colors/accent2_2" csCatId="accent2" phldr="1"/>
      <dgm:spPr/>
      <dgm:t>
        <a:bodyPr/>
        <a:lstStyle/>
        <a:p>
          <a:endParaRPr lang="zh-CN" altLang="en-US"/>
        </a:p>
      </dgm:t>
    </dgm:pt>
    <dgm:pt modelId="{9F6B2477-B564-4298-9A7E-9DD97ED3D093}" type="parTrans" cxnId="{386C8EEF-0D1B-4A8B-9103-68A51A5C68E3}">
      <dgm:prSet/>
      <dgm:spPr/>
      <dgm:t>
        <a:bodyPr/>
        <a:lstStyle/>
        <a:p>
          <a:endParaRPr lang="zh-CN" altLang="en-US"/>
        </a:p>
      </dgm:t>
    </dgm:pt>
    <dgm:pt modelId="{48F4E471-62EE-45DA-BDC0-D8C00EECF2D1}">
      <dgm:prSet phldrT="[文本]" custT="1"/>
      <dgm:spPr/>
      <dgm:t>
        <a:bodyPr/>
        <a:lstStyle/>
        <a:p>
          <a:r>
            <a:rPr lang="zh-CN" altLang="en-US" sz="2800" b="1">
              <a:latin typeface="华文楷体" panose="02010600040101010101" pitchFamily="2" charset="-122"/>
              <a:ea typeface="华文楷体" panose="02010600040101010101" pitchFamily="2" charset="-122"/>
            </a:rPr>
            <a:t>君子立德</a:t>
          </a:r>
          <a:endParaRPr lang="en-US" altLang="zh-CN" sz="2800" b="1">
            <a:latin typeface="华文楷体" panose="02010600040101010101" pitchFamily="2" charset="-122"/>
            <a:ea typeface="华文楷体" panose="02010600040101010101" pitchFamily="2" charset="-122"/>
          </a:endParaRPr>
        </a:p>
        <a:p>
          <a:r>
            <a:rPr lang="zh-CN" altLang="en-US" sz="2800" b="1">
              <a:latin typeface="华文楷体" panose="02010600040101010101" pitchFamily="2" charset="-122"/>
              <a:ea typeface="华文楷体" panose="02010600040101010101" pitchFamily="2" charset="-122"/>
            </a:rPr>
            <a:t>静俭</a:t>
          </a:r>
        </a:p>
      </dgm:t>
    </dgm:pt>
    <dgm:pt modelId="{45C6ADE0-E4E1-443D-8FB7-D180611B5120}" type="parTrans" cxnId="{F291EAF9-7272-4B56-AA08-AE6BDDA5799E}">
      <dgm:prSet/>
      <dgm:spPr/>
      <dgm:t>
        <a:bodyPr/>
        <a:lstStyle/>
        <a:p>
          <a:endParaRPr lang="zh-CN" altLang="en-US"/>
        </a:p>
      </dgm:t>
    </dgm:pt>
    <dgm:pt modelId="{9BBCB184-B2BC-4083-A31A-211661075D73}">
      <dgm:prSet phldrT="[文本]" custT="1"/>
      <dgm:spPr/>
      <dgm:t>
        <a:bodyPr/>
        <a:lstStyle/>
        <a:p>
          <a:r>
            <a:rPr lang="zh-CN" altLang="en-US" sz="2800" b="1">
              <a:latin typeface="华文楷体" panose="02010600040101010101" pitchFamily="2" charset="-122"/>
              <a:ea typeface="华文楷体" panose="02010600040101010101" pitchFamily="2" charset="-122"/>
            </a:rPr>
            <a:t>立志</a:t>
          </a:r>
          <a:endParaRPr lang="en-US" altLang="zh-CN" sz="2800" b="1">
            <a:latin typeface="华文楷体" panose="02010600040101010101" pitchFamily="2" charset="-122"/>
            <a:ea typeface="华文楷体" panose="02010600040101010101" pitchFamily="2" charset="-122"/>
          </a:endParaRPr>
        </a:p>
      </dgm:t>
    </dgm:pt>
    <dgm:pt modelId="{6B967DE8-169C-40EC-A925-6350A2CD2AD1}" type="sibTrans" cxnId="{F291EAF9-7272-4B56-AA08-AE6BDDA5799E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zh-CN" altLang="en-US"/>
        </a:p>
      </dgm:t>
    </dgm:pt>
    <dgm:pt modelId="{DECF59EC-5F76-4919-96F0-40E05A887D4A}" type="parTrans" cxnId="{6278C2DE-E5D0-44CF-88A3-BB3E6632BCD6}">
      <dgm:prSet/>
      <dgm:spPr/>
      <dgm:t>
        <a:bodyPr/>
        <a:lstStyle/>
        <a:p>
          <a:endParaRPr lang="zh-CN" altLang="en-US"/>
        </a:p>
      </dgm:t>
    </dgm:pt>
    <dgm:pt modelId="{0DE51C7F-6F3D-48EA-8D5D-B40DF0BB8871}">
      <dgm:prSet phldrT="[文本]" custT="1"/>
      <dgm:spPr/>
      <dgm:t>
        <a:bodyPr/>
        <a:lstStyle/>
        <a:p>
          <a:r>
            <a:rPr lang="zh-CN" altLang="en-US" sz="2800" b="1">
              <a:latin typeface="华文楷体" panose="02010600040101010101" pitchFamily="2" charset="-122"/>
              <a:ea typeface="华文楷体" panose="02010600040101010101" pitchFamily="2" charset="-122"/>
            </a:rPr>
            <a:t>学习</a:t>
          </a:r>
        </a:p>
      </dgm:t>
    </dgm:pt>
    <dgm:pt modelId="{6FBDD262-BA6F-498B-81E6-1DA4CD36E37C}" type="sibTrans" cxnId="{6278C2DE-E5D0-44CF-88A3-BB3E6632BCD6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zh-CN" altLang="en-US"/>
        </a:p>
      </dgm:t>
    </dgm:pt>
    <dgm:pt modelId="{7E01367E-EE5A-4DB8-91DF-6B07269C837F}" type="parTrans" cxnId="{AD1821AF-E3EF-44DA-B121-5E92FA862160}">
      <dgm:prSet/>
      <dgm:spPr/>
      <dgm:t>
        <a:bodyPr/>
        <a:lstStyle/>
        <a:p>
          <a:endParaRPr lang="zh-CN" altLang="en-US"/>
        </a:p>
      </dgm:t>
    </dgm:pt>
    <dgm:pt modelId="{A5C009C2-465E-4339-9BDB-69A2AE09B87D}">
      <dgm:prSet phldrT="[文本]" custT="1"/>
      <dgm:spPr/>
      <dgm:t>
        <a:bodyPr/>
        <a:lstStyle/>
        <a:p>
          <a:r>
            <a:rPr lang="zh-CN" altLang="en-US" sz="2800" b="1">
              <a:latin typeface="华文楷体" panose="02010600040101010101" pitchFamily="2" charset="-122"/>
              <a:ea typeface="华文楷体" panose="02010600040101010101" pitchFamily="2" charset="-122"/>
            </a:rPr>
            <a:t>惜时</a:t>
          </a:r>
        </a:p>
      </dgm:t>
    </dgm:pt>
    <dgm:pt modelId="{CBAC7BC1-727C-4B3A-A54A-A6B1EDC221F6}" type="sibTrans" cxnId="{AD1821AF-E3EF-44DA-B121-5E92FA862160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zh-CN" altLang="en-US"/>
        </a:p>
      </dgm:t>
    </dgm:pt>
    <dgm:pt modelId="{A0ADE9A3-9283-45E5-81A4-72A036026AC6}" type="sibTrans" cxnId="{386C8EEF-0D1B-4A8B-9103-68A51A5C68E3}">
      <dgm:prSet/>
      <dgm:spPr/>
      <dgm:t>
        <a:bodyPr/>
        <a:lstStyle/>
        <a:p>
          <a:endParaRPr lang="zh-CN" altLang="en-US"/>
        </a:p>
      </dgm:t>
    </dgm:pt>
    <dgm:pt modelId="{8970B2C3-307B-409E-81FA-52C20757FB03}" type="pres">
      <dgm:prSet presAssocID="{316F63A6-CD72-42DC-A05E-168032954DC7}" presName="Name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390FEF4-0522-4769-88AE-7608F4652FBF}" type="pres">
      <dgm:prSet presAssocID="{48F4E471-62EE-45DA-BDC0-D8C00EECF2D1}" presName="centerShape" presStyleLbl="node0" presStyleCnt="1" custScaleX="197608" custScaleY="76456" custLinFactNeighborX="-1785" custLinFactNeighborY="-7028"/>
      <dgm:spPr/>
      <dgm:t>
        <a:bodyPr/>
        <a:lstStyle/>
        <a:p>
          <a:endParaRPr lang="zh-CN" altLang="en-US"/>
        </a:p>
      </dgm:t>
    </dgm:pt>
    <dgm:pt modelId="{7F14FA2E-FD88-40D3-994E-E9F25EEEA0E7}" type="pres">
      <dgm:prSet presAssocID="{9BBCB184-B2BC-4083-A31A-211661075D73}" presName="node" presStyleLbl="node1" presStyleCnt="3" custScaleX="8557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B0203D3-B115-477A-A57F-EACFD52FB1DC}" type="pres">
      <dgm:prSet presAssocID="{9BBCB184-B2BC-4083-A31A-211661075D73}" presName="dummy"/>
      <dgm:spPr/>
      <dgm:t>
        <a:bodyPr/>
        <a:lstStyle/>
        <a:p/>
      </dgm:t>
    </dgm:pt>
    <dgm:pt modelId="{EF03FFFB-01ED-429A-9996-86A5908DA9C2}" type="pres">
      <dgm:prSet presAssocID="{6B967DE8-169C-40EC-A925-6350A2CD2AD1}" presName="sibTrans" presStyleLbl="sibTrans2D1" presStyleCnt="3"/>
      <dgm:spPr/>
      <dgm:t>
        <a:bodyPr/>
        <a:lstStyle/>
        <a:p>
          <a:endParaRPr lang="zh-CN" altLang="en-US"/>
        </a:p>
      </dgm:t>
    </dgm:pt>
    <dgm:pt modelId="{72062AD6-6B03-4BAD-80C5-48F2D26A8124}" type="pres">
      <dgm:prSet presAssocID="{0DE51C7F-6F3D-48EA-8D5D-B40DF0BB8871}" presName="node" presStyleLbl="node1" presStyleIdx="1" presStyleCnt="3" custScaleX="8882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6185C73-A193-4F1B-9012-363E6AFA29A1}" type="pres">
      <dgm:prSet presAssocID="{0DE51C7F-6F3D-48EA-8D5D-B40DF0BB8871}" presName="dummy"/>
      <dgm:spPr/>
      <dgm:t>
        <a:bodyPr/>
        <a:lstStyle/>
        <a:p/>
      </dgm:t>
    </dgm:pt>
    <dgm:pt modelId="{4F95501B-1D59-4A36-B294-53DAC351CE20}" type="pres">
      <dgm:prSet presAssocID="{6FBDD262-BA6F-498B-81E6-1DA4CD36E37C}" presName="sibTrans" presStyleLbl="sibTrans2D1" presStyleIdx="1" presStyleCnt="3"/>
      <dgm:spPr/>
      <dgm:t>
        <a:bodyPr/>
        <a:lstStyle/>
        <a:p>
          <a:endParaRPr lang="zh-CN" altLang="en-US"/>
        </a:p>
      </dgm:t>
    </dgm:pt>
    <dgm:pt modelId="{1FAFB0C8-FC86-4612-97EB-F8BF830002E1}" type="pres">
      <dgm:prSet presAssocID="{A5C009C2-465E-4339-9BDB-69A2AE09B87D}" presName="node" presStyleLbl="node1" presStyleIdx="2" presStyleCnt="3" custScaleX="92501" custScaleY="11075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A8B38A8-9A43-4771-AA7E-AEB9AA59137E}" type="pres">
      <dgm:prSet presAssocID="{A5C009C2-465E-4339-9BDB-69A2AE09B87D}" presName="dummy"/>
      <dgm:spPr/>
      <dgm:t>
        <a:bodyPr/>
        <a:lstStyle/>
        <a:p/>
      </dgm:t>
    </dgm:pt>
    <dgm:pt modelId="{46CE9892-693B-441E-A551-DD2A47C438FE}" type="pres">
      <dgm:prSet presAssocID="{CBAC7BC1-727C-4B3A-A54A-A6B1EDC221F6}" presName="sibTrans" presStyleLbl="sibTrans2D1" presStyleIdx="2" presStyleCnt="3" custScaleX="103859" custScaleY="102655"/>
      <dgm:spPr/>
      <dgm:t>
        <a:bodyPr/>
        <a:lstStyle/>
        <a:p>
          <a:endParaRPr lang="zh-CN" altLang="en-US"/>
        </a:p>
      </dgm:t>
    </dgm:pt>
  </dgm:ptLst>
  <dgm:cxnLst>
    <dgm:cxn modelId="{386C8EEF-0D1B-4A8B-9103-68A51A5C68E3}" srcId="{316F63A6-CD72-42DC-A05E-168032954DC7}" destId="{48F4E471-62EE-45DA-BDC0-D8C00EECF2D1}" srcOrd="0" destOrd="0" parTransId="{9F6B2477-B564-4298-9A7E-9DD97ED3D093}" sibTransId="{A0ADE9A3-9283-45E5-81A4-72A036026AC6}"/>
    <dgm:cxn modelId="{F291EAF9-7272-4B56-AA08-AE6BDDA5799E}" srcId="{48F4E471-62EE-45DA-BDC0-D8C00EECF2D1}" destId="{9BBCB184-B2BC-4083-A31A-211661075D73}" srcOrd="0" destOrd="0" parTransId="{45C6ADE0-E4E1-443D-8FB7-D180611B5120}" sibTransId="{6B967DE8-169C-40EC-A925-6350A2CD2AD1}"/>
    <dgm:cxn modelId="{6278C2DE-E5D0-44CF-88A3-BB3E6632BCD6}" srcId="{48F4E471-62EE-45DA-BDC0-D8C00EECF2D1}" destId="{0DE51C7F-6F3D-48EA-8D5D-B40DF0BB8871}" srcOrd="1" destOrd="0" parTransId="{DECF59EC-5F76-4919-96F0-40E05A887D4A}" sibTransId="{6FBDD262-BA6F-498B-81E6-1DA4CD36E37C}"/>
    <dgm:cxn modelId="{AD1821AF-E3EF-44DA-B121-5E92FA862160}" srcId="{48F4E471-62EE-45DA-BDC0-D8C00EECF2D1}" destId="{A5C009C2-465E-4339-9BDB-69A2AE09B87D}" srcOrd="2" destOrd="0" parTransId="{7E01367E-EE5A-4DB8-91DF-6B07269C837F}" sibTransId="{CBAC7BC1-727C-4B3A-A54A-A6B1EDC221F6}"/>
    <dgm:cxn modelId="{F5941E0D-7226-47C6-B1B4-EB9C0DBDAACF}" type="presOf" srcId="{316F63A6-CD72-42DC-A05E-168032954DC7}" destId="{8970B2C3-307B-409E-81FA-52C20757FB03}" srcOrd="0" destOrd="0" presId="urn:microsoft.com/office/officeart/2005/8/layout/radial6"/>
    <dgm:cxn modelId="{9CDBA277-4B9F-44E7-AECB-26ADFD8B8D24}" type="presParOf" srcId="{8970B2C3-307B-409E-81FA-52C20757FB03}" destId="{5390FEF4-0522-4769-88AE-7608F4652FBF}" srcOrd="0" destOrd="0" presId="urn:microsoft.com/office/officeart/2005/8/layout/radial6"/>
    <dgm:cxn modelId="{D68808B8-DE33-4835-AF45-49214F8A4BDA}" type="presOf" srcId="{48F4E471-62EE-45DA-BDC0-D8C00EECF2D1}" destId="{5390FEF4-0522-4769-88AE-7608F4652FBF}" srcOrd="0" destOrd="0" presId="urn:microsoft.com/office/officeart/2005/8/layout/radial6"/>
    <dgm:cxn modelId="{4FFA47A6-5082-43CC-9ADB-95BEB10F1B92}" type="presParOf" srcId="{8970B2C3-307B-409E-81FA-52C20757FB03}" destId="{7F14FA2E-FD88-40D3-994E-E9F25EEEA0E7}" srcOrd="1" destOrd="0" presId="urn:microsoft.com/office/officeart/2005/8/layout/radial6"/>
    <dgm:cxn modelId="{F0C227ED-C81B-4822-B5C1-698CB4D816AB}" type="presOf" srcId="{9BBCB184-B2BC-4083-A31A-211661075D73}" destId="{7F14FA2E-FD88-40D3-994E-E9F25EEEA0E7}" srcOrd="0" destOrd="0" presId="urn:microsoft.com/office/officeart/2005/8/layout/radial6"/>
    <dgm:cxn modelId="{A9BE4A8F-EE16-4B6C-A9B1-58B476DF68B3}" type="presParOf" srcId="{8970B2C3-307B-409E-81FA-52C20757FB03}" destId="{EB0203D3-B115-477A-A57F-EACFD52FB1DC}" srcOrd="2" destOrd="0" presId="urn:microsoft.com/office/officeart/2005/8/layout/radial6"/>
    <dgm:cxn modelId="{BE232D5B-F3CF-4280-AF21-940EBBAF1D30}" type="presParOf" srcId="{8970B2C3-307B-409E-81FA-52C20757FB03}" destId="{EF03FFFB-01ED-429A-9996-86A5908DA9C2}" srcOrd="3" destOrd="0" presId="urn:microsoft.com/office/officeart/2005/8/layout/radial6"/>
    <dgm:cxn modelId="{DFF69278-260B-466E-B0C3-E0BF816C7BEB}" type="presOf" srcId="{6B967DE8-169C-40EC-A925-6350A2CD2AD1}" destId="{EF03FFFB-01ED-429A-9996-86A5908DA9C2}" srcOrd="0" destOrd="0" presId="urn:microsoft.com/office/officeart/2005/8/layout/radial6"/>
    <dgm:cxn modelId="{3F249382-98F6-4378-B0E8-E245EEF36654}" type="presParOf" srcId="{8970B2C3-307B-409E-81FA-52C20757FB03}" destId="{72062AD6-6B03-4BAD-80C5-48F2D26A8124}" srcOrd="4" destOrd="0" presId="urn:microsoft.com/office/officeart/2005/8/layout/radial6"/>
    <dgm:cxn modelId="{273225BF-AE44-4394-A7A3-A5BF48C7AA3F}" type="presOf" srcId="{0DE51C7F-6F3D-48EA-8D5D-B40DF0BB8871}" destId="{72062AD6-6B03-4BAD-80C5-48F2D26A8124}" srcOrd="0" destOrd="0" presId="urn:microsoft.com/office/officeart/2005/8/layout/radial6"/>
    <dgm:cxn modelId="{E0F3214A-A12B-4FE5-886B-BC4FFACF5844}" type="presParOf" srcId="{8970B2C3-307B-409E-81FA-52C20757FB03}" destId="{F6185C73-A193-4F1B-9012-363E6AFA29A1}" srcOrd="5" destOrd="0" presId="urn:microsoft.com/office/officeart/2005/8/layout/radial6"/>
    <dgm:cxn modelId="{96FA6832-2041-4C3E-8990-29EBA47960C4}" type="presParOf" srcId="{8970B2C3-307B-409E-81FA-52C20757FB03}" destId="{4F95501B-1D59-4A36-B294-53DAC351CE20}" srcOrd="6" destOrd="0" presId="urn:microsoft.com/office/officeart/2005/8/layout/radial6"/>
    <dgm:cxn modelId="{9A699D03-EAED-44E7-A949-6B83712F10F3}" type="presOf" srcId="{6FBDD262-BA6F-498B-81E6-1DA4CD36E37C}" destId="{4F95501B-1D59-4A36-B294-53DAC351CE20}" srcOrd="0" destOrd="0" presId="urn:microsoft.com/office/officeart/2005/8/layout/radial6"/>
    <dgm:cxn modelId="{062CF23B-B71F-4589-AAE5-F05E81B21CDF}" type="presParOf" srcId="{8970B2C3-307B-409E-81FA-52C20757FB03}" destId="{1FAFB0C8-FC86-4612-97EB-F8BF830002E1}" srcOrd="7" destOrd="0" presId="urn:microsoft.com/office/officeart/2005/8/layout/radial6"/>
    <dgm:cxn modelId="{28815BFE-1664-4B89-9131-3C9FCC4CE11F}" type="presOf" srcId="{A5C009C2-465E-4339-9BDB-69A2AE09B87D}" destId="{1FAFB0C8-FC86-4612-97EB-F8BF830002E1}" srcOrd="0" destOrd="0" presId="urn:microsoft.com/office/officeart/2005/8/layout/radial6"/>
    <dgm:cxn modelId="{06D8B005-276F-4738-9173-97080A48F2A8}" type="presParOf" srcId="{8970B2C3-307B-409E-81FA-52C20757FB03}" destId="{EA8B38A8-9A43-4771-AA7E-AEB9AA59137E}" srcOrd="8" destOrd="0" presId="urn:microsoft.com/office/officeart/2005/8/layout/radial6"/>
    <dgm:cxn modelId="{FED9064B-32BB-4F94-B264-A75636572825}" type="presParOf" srcId="{8970B2C3-307B-409E-81FA-52C20757FB03}" destId="{46CE9892-693B-441E-A551-DD2A47C438FE}" srcOrd="9" destOrd="0" presId="urn:microsoft.com/office/officeart/2005/8/layout/radial6"/>
    <dgm:cxn modelId="{25339E65-CF56-4447-810C-834D3177323E}" type="presOf" srcId="{CBAC7BC1-727C-4B3A-A54A-A6B1EDC221F6}" destId="{46CE9892-693B-441E-A551-DD2A47C438FE}" srcOrd="0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3" minVer="http://schemas.openxmlformats.org/drawingml/2006/main"/>
    </a:ext>
  </dgm:extLst>
</dgm:dataModel>
</file>

<file path=ppt/diagrams/drawing1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dsp="http://schemas.microsoft.com/office/drawing/2008/diagram">
  <dsp:spTree>
    <dsp:nvGrpSpPr>
      <dsp:cNvPr id="19" name=""/>
      <dsp:cNvGrpSpPr/>
    </dsp:nvGrpSpPr>
    <dsp:grpSpPr/>
  </dsp:spTree>
</dsp:drawing>
</file>

<file path=ppt/diagrams/layout1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/>
    </dgm:ruleLst>
    <dgm:forEach name="Name19" axis="ch" ptType="node" cnt="1">
      <dgm:layoutNode name="centerShape" styleLbl="node0">
        <dgm:alg type="tx"/>
        <dgm:shape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/>
                </dgm:ruleLst>
              </dgm:layoutNode>
              <dgm:layoutNode name="dummy">
                <dgm:alg type="sp"/>
                <dgm:shape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/>
                  </dgm:ruleLst>
                </dgm:layoutNode>
              </dgm:layoutNode>
              <dgm:layoutNode name="dummya">
                <dgm:alg type="sp"/>
                <dgm:shape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a="http://schemas.openxmlformats.org/drawingml/2006/main" xmlns:dgm="http://schemas.openxmlformats.org/drawingml/2006/diagram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5FAC0-4E78-4B4A-9ADA-EE7413CBA2A2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8E8FE-40DA-41DC-AE77-8790382988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30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A302A-66E2-45C0-9113-4E5747328F9F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40E3B-F9C0-48B6-A129-4D327DD306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972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页面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统一为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16:9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宽幅画面比例尺寸；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统一格式为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或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PPTX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/>
              <a:t>请注意：</a:t>
            </a:r>
            <a:endParaRPr lang="en-US" altLang="zh-CN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/>
              <a:t>1. </a:t>
            </a:r>
            <a:r>
              <a:rPr lang="zh-CN" altLang="en-US"/>
              <a:t>课名：微软雅黑</a:t>
            </a:r>
            <a:r>
              <a:rPr lang="en-US" altLang="zh-CN"/>
              <a:t>48</a:t>
            </a:r>
            <a:r>
              <a:rPr lang="zh-CN" altLang="en-US"/>
              <a:t>号字；</a:t>
            </a:r>
            <a:endParaRPr lang="en-US" altLang="zh-CN"/>
          </a:p>
          <a:p>
            <a:r>
              <a:rPr lang="en-US" altLang="zh-CN"/>
              <a:t>2.</a:t>
            </a:r>
            <a:r>
              <a:rPr lang="zh-CN" altLang="en-US" sz="1200" b="0"/>
              <a:t>（第一课时）</a:t>
            </a:r>
            <a:r>
              <a:rPr lang="zh-CN" altLang="en-US"/>
              <a:t>：微软雅黑</a:t>
            </a:r>
            <a:r>
              <a:rPr lang="en-US" altLang="zh-CN"/>
              <a:t>32</a:t>
            </a:r>
            <a:r>
              <a:rPr lang="zh-CN" altLang="en-US"/>
              <a:t>号字；</a:t>
            </a:r>
            <a:endParaRPr lang="en-US" altLang="zh-CN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/>
              <a:t>3.</a:t>
            </a:r>
            <a:r>
              <a:rPr lang="zh-CN" altLang="en-US"/>
              <a:t>学校名称：请填写全称；</a:t>
            </a:r>
            <a:endParaRPr lang="en-US" altLang="zh-CN" b="1"/>
          </a:p>
          <a:p>
            <a:r>
              <a:rPr lang="en-US" altLang="zh-CN"/>
              <a:t>4.</a:t>
            </a:r>
            <a:r>
              <a:rPr lang="zh-CN" altLang="en-US"/>
              <a:t>学科、年级、主讲人、学校：华文楷体</a:t>
            </a:r>
            <a:r>
              <a:rPr lang="en-US" altLang="zh-CN"/>
              <a:t>28</a:t>
            </a:r>
            <a:r>
              <a:rPr lang="zh-CN" altLang="en-US"/>
              <a:t>号字（具体根据文字量可适当调整）。</a:t>
            </a:r>
            <a:endParaRPr lang="en-US" altLang="zh-CN"/>
          </a:p>
          <a:p>
            <a:endParaRPr lang="en-US" altLang="zh-CN"/>
          </a:p>
          <a:p>
            <a:r>
              <a:rPr lang="zh-CN" altLang="en-US"/>
              <a:t>英文</a:t>
            </a:r>
            <a:endParaRPr lang="en-US" altLang="zh-CN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/>
              <a:t>1.</a:t>
            </a:r>
            <a:r>
              <a:rPr lang="zh-CN" altLang="en-US"/>
              <a:t>课名：字体以</a:t>
            </a:r>
            <a:r>
              <a:rPr lang="en-US" altLang="zh-CN"/>
              <a:t>Times New Roman</a:t>
            </a:r>
            <a:r>
              <a:rPr lang="zh-CN" altLang="en-US"/>
              <a:t>为主，字号一般使用</a:t>
            </a:r>
            <a:r>
              <a:rPr lang="en-US" altLang="zh-CN"/>
              <a:t>32—36</a:t>
            </a:r>
            <a:r>
              <a:rPr lang="zh-CN" altLang="en-US"/>
              <a:t>号，特别强调可以用</a:t>
            </a:r>
            <a:r>
              <a:rPr lang="en-US" altLang="zh-CN"/>
              <a:t>40</a:t>
            </a:r>
            <a:r>
              <a:rPr lang="zh-CN" altLang="en-US"/>
              <a:t>号；</a:t>
            </a:r>
            <a:endParaRPr lang="en-US" altLang="zh-CN"/>
          </a:p>
          <a:p>
            <a:r>
              <a:rPr lang="en-US" altLang="zh-CN"/>
              <a:t>2.</a:t>
            </a:r>
            <a:r>
              <a:rPr lang="zh-CN" altLang="en-US"/>
              <a:t>（</a:t>
            </a:r>
            <a:r>
              <a:rPr lang="en-US" altLang="zh-CN"/>
              <a:t>Period</a:t>
            </a:r>
            <a:r>
              <a:rPr lang="en-US" altLang="zh-CN" baseline="0"/>
              <a:t> 1</a:t>
            </a:r>
            <a:r>
              <a:rPr lang="zh-CN" altLang="en-US"/>
              <a:t>）：字体使用</a:t>
            </a:r>
            <a:r>
              <a:rPr lang="en-US" altLang="zh-CN"/>
              <a:t>Arial</a:t>
            </a:r>
            <a:r>
              <a:rPr lang="zh-CN" altLang="en-US"/>
              <a:t>，字号为</a:t>
            </a:r>
            <a:r>
              <a:rPr lang="en-US" altLang="zh-CN"/>
              <a:t>28</a:t>
            </a:r>
            <a:r>
              <a:rPr lang="zh-CN" altLang="en-US"/>
              <a:t>；</a:t>
            </a:r>
            <a:endParaRPr lang="en-US" altLang="zh-CN"/>
          </a:p>
          <a:p>
            <a:r>
              <a:rPr lang="en-US" altLang="zh-CN"/>
              <a:t>3.</a:t>
            </a:r>
            <a:r>
              <a:rPr lang="zh-CN" altLang="en-US"/>
              <a:t>正文一般用</a:t>
            </a:r>
            <a:r>
              <a:rPr lang="en-US" altLang="zh-CN"/>
              <a:t>24—28</a:t>
            </a:r>
            <a:r>
              <a:rPr lang="zh-CN" altLang="en-US"/>
              <a:t>号，特别强调可用</a:t>
            </a:r>
            <a:r>
              <a:rPr lang="en-US" altLang="zh-CN"/>
              <a:t>32</a:t>
            </a:r>
            <a:r>
              <a:rPr lang="zh-CN" altLang="en-US"/>
              <a:t>号。</a:t>
            </a:r>
            <a:endParaRPr lang="en-US" altLang="zh-CN"/>
          </a:p>
          <a:p>
            <a:endParaRPr lang="en-US" altLang="zh-CN"/>
          </a:p>
          <a:p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注意标点的规范（例如：中文省略号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为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……，可用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Shift+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数字键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打出中文省略号，英文省略号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为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9320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8514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8306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8514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5983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8514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2407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8514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1617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700046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8514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298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85146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8514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16800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85146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请注意：</a:t>
            </a:r>
            <a:endParaRPr lang="en-US" altLang="zh-CN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/>
              <a:t>1.</a:t>
            </a:r>
            <a:r>
              <a:rPr lang="zh-CN" altLang="en-US"/>
              <a:t>正文标题为：黑体，</a:t>
            </a:r>
            <a:r>
              <a:rPr lang="en-US" altLang="zh-CN"/>
              <a:t>30</a:t>
            </a:r>
            <a:r>
              <a:rPr lang="zh-CN" altLang="en-US"/>
              <a:t>号字；</a:t>
            </a:r>
            <a:endParaRPr lang="en-US" altLang="zh-CN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/>
              <a:t>2.</a:t>
            </a:r>
            <a:r>
              <a:rPr lang="zh-CN" altLang="en-US"/>
              <a:t>正文内容为：华文楷体，尽量不小于</a:t>
            </a:r>
            <a:r>
              <a:rPr lang="en-US" altLang="zh-CN"/>
              <a:t>24</a:t>
            </a:r>
            <a:r>
              <a:rPr lang="zh-CN" altLang="en-US"/>
              <a:t>号，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特殊辅助性文字不低于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18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/>
              <a:t>根据文字量可适当调整。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内容文字一行一般</a:t>
            </a:r>
            <a:r>
              <a:rPr lang="zh-CN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超过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28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个字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，单页文字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拍摄版本呈现内容务必与上传版本呈现的内容完全一致。</a:t>
            </a:r>
            <a:endParaRPr lang="en-US" altLang="zh-CN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英文</a:t>
            </a:r>
            <a:endParaRPr lang="en-US" altLang="zh-CN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/>
              <a:t>1.</a:t>
            </a:r>
            <a:r>
              <a:rPr lang="zh-CN" altLang="en-US"/>
              <a:t>正文标题为：以</a:t>
            </a:r>
            <a:r>
              <a:rPr lang="en-US" altLang="zh-CN"/>
              <a:t>Times New Roman</a:t>
            </a:r>
            <a:r>
              <a:rPr lang="zh-CN" altLang="en-US"/>
              <a:t>为主</a:t>
            </a:r>
            <a:r>
              <a:rPr lang="en-US" altLang="zh-CN"/>
              <a:t>,</a:t>
            </a:r>
            <a:r>
              <a:rPr lang="zh-CN" altLang="en-US"/>
              <a:t>可搭配使用</a:t>
            </a:r>
            <a:r>
              <a:rPr lang="en-US" altLang="zh-CN"/>
              <a:t>Arial</a:t>
            </a:r>
            <a:r>
              <a:rPr lang="zh-CN" altLang="en-US"/>
              <a:t>。字号为</a:t>
            </a:r>
            <a:r>
              <a:rPr lang="en-US" altLang="zh-CN"/>
              <a:t>32—36</a:t>
            </a:r>
            <a:r>
              <a:rPr lang="zh-CN" altLang="en-US"/>
              <a:t>号，特别强调可以用</a:t>
            </a:r>
            <a:r>
              <a:rPr lang="en-US" altLang="zh-CN"/>
              <a:t>40</a:t>
            </a:r>
            <a:r>
              <a:rPr lang="zh-CN" altLang="en-US"/>
              <a:t>号。</a:t>
            </a:r>
            <a:endParaRPr lang="en-US" altLang="zh-CN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/>
              <a:t>2.</a:t>
            </a:r>
            <a:r>
              <a:rPr lang="zh-CN" altLang="en-US"/>
              <a:t>正文内容为：以</a:t>
            </a:r>
            <a:r>
              <a:rPr lang="en-US" altLang="zh-CN"/>
              <a:t>Times New Roman</a:t>
            </a:r>
            <a:r>
              <a:rPr lang="zh-CN" altLang="en-US"/>
              <a:t>为主</a:t>
            </a:r>
            <a:r>
              <a:rPr lang="en-US" altLang="zh-CN"/>
              <a:t>,</a:t>
            </a:r>
            <a:r>
              <a:rPr lang="zh-CN" altLang="en-US"/>
              <a:t>可搭配使用</a:t>
            </a:r>
            <a:r>
              <a:rPr lang="en-US" altLang="zh-CN"/>
              <a:t>Arial</a:t>
            </a:r>
            <a:r>
              <a:rPr lang="zh-CN" altLang="en-US"/>
              <a:t>。字号为</a:t>
            </a:r>
            <a:r>
              <a:rPr lang="en-US" altLang="zh-CN"/>
              <a:t>24—28</a:t>
            </a:r>
            <a:r>
              <a:rPr lang="zh-CN" altLang="en-US"/>
              <a:t>号，特别强调可用</a:t>
            </a:r>
            <a:r>
              <a:rPr lang="en-US" altLang="zh-CN"/>
              <a:t>32</a:t>
            </a:r>
            <a:r>
              <a:rPr lang="zh-CN" altLang="en-US"/>
              <a:t>号。</a:t>
            </a:r>
            <a:endParaRPr lang="en-US" altLang="zh-CN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英文每行一般</a:t>
            </a:r>
            <a:r>
              <a:rPr lang="zh-CN" altLang="zh-CN" sz="1200" b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不能超过</a:t>
            </a:r>
            <a:r>
              <a:rPr lang="en-US" altLang="zh-CN" sz="1200" b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</a:t>
            </a:r>
            <a:r>
              <a:rPr lang="zh-CN" altLang="zh-CN" sz="1200" b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个单词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单页文字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行。</a:t>
            </a:r>
            <a:endParaRPr lang="en-US" altLang="zh-CN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12877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84783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96922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9692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6194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2958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1152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4837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7933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6299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032931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787727" y="3619499"/>
            <a:ext cx="7273974" cy="1056835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主讲人：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866524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2pPr>
            <a:lvl3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3pPr>
            <a:lvl4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4pPr>
            <a:lvl5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" y="365125"/>
            <a:ext cx="2133600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3" name="标题 1"/>
          <p:cNvSpPr txBox="1"/>
          <p:nvPr userDrawn="1"/>
        </p:nvSpPr>
        <p:spPr>
          <a:xfrm>
            <a:off x="110294" y="6210036"/>
            <a:ext cx="2641371" cy="3968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sz="2000" b="0">
                <a:latin typeface="微软雅黑" panose="020b0503020204020204" pitchFamily="34" charset="-122"/>
                <a:ea typeface="微软雅黑" panose="020b0503020204020204" pitchFamily="34" charset="-122"/>
              </a:rPr>
              <a:t>初中语文</a:t>
            </a:r>
          </a:p>
        </p:txBody>
      </p:sp>
    </p:spTree>
    <p:extLst>
      <p:ext uri="{BB962C8B-B14F-4D97-AF65-F5344CB8AC3E}">
        <p14:creationId xmlns:p14="http://schemas.microsoft.com/office/powerpoint/2010/main" val="407431738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Only" preserve="1">
  <p:cSld name="3_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6666" y="57361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8" name="标题 1"/>
          <p:cNvSpPr txBox="1"/>
          <p:nvPr userDrawn="1"/>
        </p:nvSpPr>
        <p:spPr>
          <a:xfrm>
            <a:off x="110294" y="6210036"/>
            <a:ext cx="2641371" cy="3968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sz="2000" b="0">
                <a:latin typeface="微软雅黑" panose="020b0503020204020204" pitchFamily="34" charset="-122"/>
                <a:ea typeface="微软雅黑" panose="020b0503020204020204" pitchFamily="34" charset="-122"/>
              </a:rPr>
              <a:t>初中语文</a:t>
            </a:r>
          </a:p>
        </p:txBody>
      </p:sp>
    </p:spTree>
    <p:extLst>
      <p:ext uri="{BB962C8B-B14F-4D97-AF65-F5344CB8AC3E}">
        <p14:creationId xmlns:p14="http://schemas.microsoft.com/office/powerpoint/2010/main" val="1802960186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43815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5A6CA-0CF8-4C0F-A4EF-5C6C0D45FAAD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920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6" r:id="rId3"/>
  </p:sldLayoutIdLst>
  <p:transition/>
  <p:timing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1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7.xml" /><Relationship Id="rId3" Type="http://schemas.microsoft.com/office/2007/relationships/diagramDrawing" Target="../diagrams/drawing1.xml" /><Relationship Id="rId4" Type="http://schemas.openxmlformats.org/officeDocument/2006/relationships/diagramData" Target="../diagrams/data1.xml" /><Relationship Id="rId5" Type="http://schemas.openxmlformats.org/officeDocument/2006/relationships/diagramLayout" Target="../diagrams/layout1.xml" /><Relationship Id="rId6" Type="http://schemas.openxmlformats.org/officeDocument/2006/relationships/diagramQuickStyle" Target="../diagrams/quickStyle1.xml" /><Relationship Id="rId7" Type="http://schemas.openxmlformats.org/officeDocument/2006/relationships/diagramColors" Target="../diagrams/colors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4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5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6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7.xml" /><Relationship Id="rId3" Type="http://schemas.openxmlformats.org/officeDocument/2006/relationships/image" Target="../media/image2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574766" y="2031174"/>
            <a:ext cx="10992621" cy="1006475"/>
          </a:xfrm>
        </p:spPr>
        <p:txBody>
          <a:bodyPr>
            <a:norm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4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诫子书</a:t>
            </a:r>
            <a:r>
              <a:rPr lang="en-US" altLang="zh-CN" sz="4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（第二课时）</a:t>
            </a:r>
          </a:p>
        </p:txBody>
      </p:sp>
    </p:spTree>
    <p:extLst>
      <p:ext uri="{BB962C8B-B14F-4D97-AF65-F5344CB8AC3E}">
        <p14:creationId xmlns:p14="http://schemas.microsoft.com/office/powerpoint/2010/main" val="4066356194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严密的逻辑结构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11593" y="2494949"/>
            <a:ext cx="76522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内容占位符 10">
            <a:extLst>
              <a:ext uri="{FF2B5EF4-FFF2-40B4-BE49-F238E27FC236}">
                <a16:creationId xmlns:a16="http://schemas.microsoft.com/office/drawing/2014/main" xmlns="" id="{C7FEDBC3-7DA0-4EFF-B8E0-D4B16B56044C}"/>
              </a:ext>
            </a:extLst>
          </p:cNvPr>
          <p:cNvSpPr txBox="1"/>
          <p:nvPr/>
        </p:nvSpPr>
        <p:spPr>
          <a:xfrm>
            <a:off x="1755351" y="3117986"/>
            <a:ext cx="720079" cy="1646605"/>
          </a:xfrm>
          <a:prstGeom prst="rect">
            <a:avLst/>
          </a:prstGeom>
          <a:noFill/>
          <a:ln w="25400">
            <a:solidFill>
              <a:srgbClr val="038062"/>
            </a:solidFill>
          </a:ln>
        </p:spPr>
        <p:txBody>
          <a:bodyPr wrap="square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b="1"/>
              <a:t>君子之行</a:t>
            </a:r>
          </a:p>
        </p:txBody>
      </p:sp>
      <p:sp>
        <p:nvSpPr>
          <p:cNvPr id="5" name="TextBox 15">
            <a:extLst>
              <a:ext uri="{FF2B5EF4-FFF2-40B4-BE49-F238E27FC236}">
                <a16:creationId xmlns:a16="http://schemas.microsoft.com/office/drawing/2014/main" xmlns="" id="{595066C1-5DA5-4252-BF30-A53FD2D3FE9F}"/>
              </a:ext>
            </a:extLst>
          </p:cNvPr>
          <p:cNvSpPr txBox="1"/>
          <p:nvPr/>
        </p:nvSpPr>
        <p:spPr>
          <a:xfrm>
            <a:off x="3359346" y="2475150"/>
            <a:ext cx="5556738" cy="830997"/>
          </a:xfrm>
          <a:prstGeom prst="rect">
            <a:avLst/>
          </a:prstGeom>
          <a:noFill/>
          <a:ln w="12700">
            <a:solidFill>
              <a:srgbClr val="038062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静以修身，俭以养德（正）</a:t>
            </a:r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非淡泊无以明志，非宁静无以致远（反）</a:t>
            </a:r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TextBox 16">
            <a:extLst>
              <a:ext uri="{FF2B5EF4-FFF2-40B4-BE49-F238E27FC236}">
                <a16:creationId xmlns:a16="http://schemas.microsoft.com/office/drawing/2014/main" xmlns="" id="{DCBDEAFB-A228-4E4C-A71C-741485A8DCDB}"/>
              </a:ext>
            </a:extLst>
          </p:cNvPr>
          <p:cNvSpPr txBox="1"/>
          <p:nvPr/>
        </p:nvSpPr>
        <p:spPr>
          <a:xfrm>
            <a:off x="3359346" y="3654198"/>
            <a:ext cx="5556738" cy="830997"/>
          </a:xfrm>
          <a:prstGeom prst="rect">
            <a:avLst/>
          </a:prstGeom>
          <a:noFill/>
          <a:ln w="12700">
            <a:solidFill>
              <a:srgbClr val="038062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“学”须“静”而有“志”（正反）</a:t>
            </a:r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切忌“淫慢”与“险躁”（反）</a:t>
            </a:r>
          </a:p>
        </p:txBody>
      </p:sp>
      <p:sp>
        <p:nvSpPr>
          <p:cNvPr id="7" name="TextBox 17">
            <a:extLst>
              <a:ext uri="{FF2B5EF4-FFF2-40B4-BE49-F238E27FC236}">
                <a16:creationId xmlns:a16="http://schemas.microsoft.com/office/drawing/2014/main" xmlns="" id="{D09B0E27-FFE7-4AA9-A6C2-01E8FC5CF649}"/>
              </a:ext>
            </a:extLst>
          </p:cNvPr>
          <p:cNvSpPr txBox="1"/>
          <p:nvPr/>
        </p:nvSpPr>
        <p:spPr>
          <a:xfrm>
            <a:off x="3360457" y="4925965"/>
            <a:ext cx="5555627" cy="461665"/>
          </a:xfrm>
          <a:prstGeom prst="rect">
            <a:avLst/>
          </a:prstGeom>
          <a:noFill/>
          <a:ln w="12700">
            <a:solidFill>
              <a:srgbClr val="038062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告诫儿子不珍惜时光的后果。</a:t>
            </a:r>
          </a:p>
        </p:txBody>
      </p:sp>
      <p:sp>
        <p:nvSpPr>
          <p:cNvPr id="22" name="左大括号 21">
            <a:extLst>
              <a:ext uri="{FF2B5EF4-FFF2-40B4-BE49-F238E27FC236}">
                <a16:creationId xmlns:a16="http://schemas.microsoft.com/office/drawing/2014/main" xmlns="" id="{50017293-5E7C-4943-904A-00271D40158B}"/>
              </a:ext>
            </a:extLst>
          </p:cNvPr>
          <p:cNvSpPr/>
          <p:nvPr/>
        </p:nvSpPr>
        <p:spPr>
          <a:xfrm>
            <a:off x="2628821" y="2654914"/>
            <a:ext cx="578734" cy="2572751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A4FBE230-EA1B-46CB-94E5-5C8C0C6DAA43}"/>
              </a:ext>
            </a:extLst>
          </p:cNvPr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B3BA5690-B8D4-4A96-BFAB-24C54650361A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E34DDC95-740E-4C41-B039-A7EADC621651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07535469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学习任务二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569334" y="3090446"/>
            <a:ext cx="513676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解读君子人格，体会文章情理。</a:t>
            </a:r>
          </a:p>
        </p:txBody>
      </p:sp>
    </p:spTree>
    <p:extLst>
      <p:ext uri="{BB962C8B-B14F-4D97-AF65-F5344CB8AC3E}">
        <p14:creationId xmlns:p14="http://schemas.microsoft.com/office/powerpoint/2010/main" val="3248502777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读语录明“君子”修为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45327" y="2610445"/>
            <a:ext cx="780322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天行健，君子以自强不息；</a:t>
            </a:r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地势坤，君子以厚德载物。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”——《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周易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</a:p>
          <a:p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君子怀德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——《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论语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 </a:t>
            </a:r>
          </a:p>
          <a:p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“君子莫大乎与人为善。”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——《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孟子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•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公孙丑上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A8AFEA5-4F8F-47E9-8E95-195407DB49B1}"/>
              </a:ext>
            </a:extLst>
          </p:cNvPr>
          <p:cNvSpPr txBox="1"/>
          <p:nvPr/>
        </p:nvSpPr>
        <p:spPr>
          <a:xfrm>
            <a:off x="2345327" y="4804827"/>
            <a:ext cx="75013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“君子”是做人的理想，是德才兼备的人。</a:t>
            </a:r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41939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君子立“德”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441414" y="2178955"/>
            <a:ext cx="659122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“德”的左边部分的含义是道路或者方向。右边上半部分是眼睛上加一竖线，表示目光向前直视；下半部分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心”，表示心胸的坦荡，也表示发自内心。合起来的意思是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: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目正、心正、行动正直才算是有德君子。</a:t>
            </a:r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xmlns="" id="{2272BD18-7515-4B65-B5D6-63CC491112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87683" y="2777838"/>
            <a:ext cx="2013163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7876089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解读君子人格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11593" y="2271519"/>
            <a:ext cx="7652244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诸葛亮为只有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岁的儿子确立了“君子立德”的人生目标，指出了修身之道在静与俭，并阐释了成才需要具备的条件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立志、学习、惜时。结合你对这三者关系的思考，以图示展现你对君子人格的解读。</a:t>
            </a:r>
          </a:p>
        </p:txBody>
      </p:sp>
    </p:spTree>
    <p:extLst>
      <p:ext uri="{BB962C8B-B14F-4D97-AF65-F5344CB8AC3E}">
        <p14:creationId xmlns:p14="http://schemas.microsoft.com/office/powerpoint/2010/main" val="3990460901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成才的条件</a:t>
            </a: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xmlns="" id="{05382A71-E9E6-4917-BD73-4FE5BFB96466}"/>
              </a:ext>
            </a:extLst>
          </p:cNvPr>
          <p:cNvSpPr txBox="1"/>
          <p:nvPr/>
        </p:nvSpPr>
        <p:spPr>
          <a:xfrm>
            <a:off x="2655745" y="2473451"/>
            <a:ext cx="902811" cy="523220"/>
          </a:xfrm>
          <a:prstGeom prst="rect">
            <a:avLst/>
          </a:prstGeom>
          <a:solidFill>
            <a:srgbClr val="038062"/>
          </a:solidFill>
          <a:ln>
            <a:solidFill>
              <a:srgbClr val="1F833C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chemeClr val="bg1">
                    <a:lumMod val="9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立志</a:t>
            </a:r>
          </a:p>
        </p:txBody>
      </p:sp>
      <p:sp>
        <p:nvSpPr>
          <p:cNvPr id="3" name="TextBox 15">
            <a:extLst>
              <a:ext uri="{FF2B5EF4-FFF2-40B4-BE49-F238E27FC236}">
                <a16:creationId xmlns:a16="http://schemas.microsoft.com/office/drawing/2014/main" xmlns="" id="{2E9E7E4E-63EB-401B-A648-A70E7FE1CF70}"/>
              </a:ext>
            </a:extLst>
          </p:cNvPr>
          <p:cNvSpPr txBox="1"/>
          <p:nvPr/>
        </p:nvSpPr>
        <p:spPr>
          <a:xfrm>
            <a:off x="4090725" y="2319562"/>
            <a:ext cx="4825360" cy="830997"/>
          </a:xfrm>
          <a:prstGeom prst="rect">
            <a:avLst/>
          </a:prstGeom>
          <a:noFill/>
          <a:ln w="12700">
            <a:solidFill>
              <a:srgbClr val="038062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非淡泊无以明志，非宁静无以致远。</a:t>
            </a:r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非学无以广才，非志无已成学。 </a:t>
            </a:r>
          </a:p>
        </p:txBody>
      </p:sp>
      <p:sp>
        <p:nvSpPr>
          <p:cNvPr id="4" name="TextBox 16">
            <a:extLst>
              <a:ext uri="{FF2B5EF4-FFF2-40B4-BE49-F238E27FC236}">
                <a16:creationId xmlns:a16="http://schemas.microsoft.com/office/drawing/2014/main" xmlns="" id="{0D750BA8-B270-4051-87D4-F7A827BF4005}"/>
              </a:ext>
            </a:extLst>
          </p:cNvPr>
          <p:cNvSpPr txBox="1"/>
          <p:nvPr/>
        </p:nvSpPr>
        <p:spPr>
          <a:xfrm>
            <a:off x="4090724" y="3438808"/>
            <a:ext cx="4825360" cy="461665"/>
          </a:xfrm>
          <a:prstGeom prst="rect">
            <a:avLst/>
          </a:prstGeom>
          <a:noFill/>
          <a:ln w="12700">
            <a:solidFill>
              <a:srgbClr val="038062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夫学须静也，才须学也。</a:t>
            </a:r>
          </a:p>
        </p:txBody>
      </p:sp>
      <p:sp>
        <p:nvSpPr>
          <p:cNvPr id="5" name="TextBox 13">
            <a:extLst>
              <a:ext uri="{FF2B5EF4-FFF2-40B4-BE49-F238E27FC236}">
                <a16:creationId xmlns:a16="http://schemas.microsoft.com/office/drawing/2014/main" xmlns="" id="{22DB7BEC-A8B8-448E-973A-86CE624FA49B}"/>
              </a:ext>
            </a:extLst>
          </p:cNvPr>
          <p:cNvSpPr txBox="1"/>
          <p:nvPr/>
        </p:nvSpPr>
        <p:spPr>
          <a:xfrm>
            <a:off x="2655745" y="3406828"/>
            <a:ext cx="902811" cy="523220"/>
          </a:xfrm>
          <a:prstGeom prst="rect">
            <a:avLst/>
          </a:prstGeom>
          <a:solidFill>
            <a:srgbClr val="038062"/>
          </a:solidFill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chemeClr val="bg1">
                    <a:lumMod val="9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学习</a:t>
            </a:r>
          </a:p>
        </p:txBody>
      </p:sp>
      <p:sp>
        <p:nvSpPr>
          <p:cNvPr id="6" name="TextBox 14">
            <a:extLst>
              <a:ext uri="{FF2B5EF4-FFF2-40B4-BE49-F238E27FC236}">
                <a16:creationId xmlns:a16="http://schemas.microsoft.com/office/drawing/2014/main" xmlns="" id="{9B538DEF-3EE8-4F32-86A3-A2EC15928E4C}"/>
              </a:ext>
            </a:extLst>
          </p:cNvPr>
          <p:cNvSpPr txBox="1"/>
          <p:nvPr/>
        </p:nvSpPr>
        <p:spPr>
          <a:xfrm>
            <a:off x="2655744" y="4342612"/>
            <a:ext cx="1005404" cy="523220"/>
          </a:xfrm>
          <a:prstGeom prst="rect">
            <a:avLst/>
          </a:prstGeom>
          <a:solidFill>
            <a:srgbClr val="038062"/>
          </a:solidFill>
          <a:ln>
            <a:solidFill>
              <a:srgbClr val="1F833C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bg1">
                    <a:lumMod val="9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惜时</a:t>
            </a:r>
          </a:p>
        </p:txBody>
      </p:sp>
      <p:sp>
        <p:nvSpPr>
          <p:cNvPr id="7" name="TextBox 17">
            <a:extLst>
              <a:ext uri="{FF2B5EF4-FFF2-40B4-BE49-F238E27FC236}">
                <a16:creationId xmlns:a16="http://schemas.microsoft.com/office/drawing/2014/main" xmlns="" id="{FBBFCAB8-0EE7-4BE8-9410-CF95313A0F54}"/>
              </a:ext>
            </a:extLst>
          </p:cNvPr>
          <p:cNvSpPr txBox="1"/>
          <p:nvPr/>
        </p:nvSpPr>
        <p:spPr>
          <a:xfrm>
            <a:off x="4090724" y="4188723"/>
            <a:ext cx="4825360" cy="830997"/>
          </a:xfrm>
          <a:prstGeom prst="rect">
            <a:avLst/>
          </a:prstGeom>
          <a:noFill/>
          <a:ln w="12700">
            <a:solidFill>
              <a:srgbClr val="038062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年与时驰，意与日去，遂成枯落，</a:t>
            </a:r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多不接世，悲守穷庐，将复何及！</a:t>
            </a:r>
          </a:p>
        </p:txBody>
      </p:sp>
    </p:spTree>
    <p:extLst>
      <p:ext uri="{BB962C8B-B14F-4D97-AF65-F5344CB8AC3E}">
        <p14:creationId xmlns:p14="http://schemas.microsoft.com/office/powerpoint/2010/main" val="3281054387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揣摩“静”的丰富意蕴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296766" y="2616712"/>
            <a:ext cx="3093986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静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以修身</a:t>
            </a:r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非宁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静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无以致远</a:t>
            </a:r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夫学须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静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也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BB9A4C1E-1EA0-4B32-9E4B-58338378D64B}"/>
              </a:ext>
            </a:extLst>
          </p:cNvPr>
          <p:cNvSpPr txBox="1"/>
          <p:nvPr/>
        </p:nvSpPr>
        <p:spPr>
          <a:xfrm>
            <a:off x="6801249" y="2672715"/>
            <a:ext cx="4249927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清静淡泊，不慕名利</a:t>
            </a:r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静心专一，心无旁骛</a:t>
            </a:r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沉静稳重，不尚浮华</a:t>
            </a:r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A4FA6291-04D0-4A6F-8CE4-C0481FDEA74F}"/>
              </a:ext>
            </a:extLst>
          </p:cNvPr>
          <p:cNvCxnSpPr/>
          <p:nvPr/>
        </p:nvCxnSpPr>
        <p:spPr>
          <a:xfrm>
            <a:off x="3912719" y="3026956"/>
            <a:ext cx="2888531" cy="1149532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E14EA5D4-4809-4A91-93F3-CAB6F42E8847}"/>
              </a:ext>
            </a:extLst>
          </p:cNvPr>
          <p:cNvCxnSpPr/>
          <p:nvPr/>
        </p:nvCxnSpPr>
        <p:spPr>
          <a:xfrm flipV="1">
            <a:off x="4147850" y="3802213"/>
            <a:ext cx="2653400" cy="48332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122F4AA6-85F6-4321-B37F-09A0D1E34376}"/>
              </a:ext>
            </a:extLst>
          </p:cNvPr>
          <p:cNvCxnSpPr/>
          <p:nvPr/>
        </p:nvCxnSpPr>
        <p:spPr>
          <a:xfrm flipV="1">
            <a:off x="4931622" y="3118395"/>
            <a:ext cx="1869628" cy="574766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63926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解读君子人格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11593" y="2494949"/>
            <a:ext cx="765224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</a:p>
        </p:txBody>
      </p:sp>
      <p:graphicFrame>
        <p:nvGraphicFramePr>
          <p:cNvPr id="2" name="图示 1">
            <a:extLst>
              <a:ext uri="{FF2B5EF4-FFF2-40B4-BE49-F238E27FC236}">
                <a16:creationId xmlns:a16="http://schemas.microsoft.com/office/drawing/2014/main" xmlns="" id="{B0629434-E16C-4DB4-B3D4-F600AE3ACF1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54229903"/>
              </p:ext>
            </p:extLst>
          </p:nvPr>
        </p:nvGraphicFramePr>
        <p:xfrm>
          <a:off x="3677611" y="2341862"/>
          <a:ext cx="4920208" cy="3251718"/>
        </p:xfrm>
        <a:graphic>
          <a:graphicData uri="http://schemas.openxmlformats.org/drawingml/2006/diagram">
            <dgm:relIds xmlns:dgm="http://schemas.openxmlformats.org/drawingml/2006/diagram" r:dm="rId4" r:lo="rId5" r:qs="rId6" r:cs="rId7"/>
          </a:graphicData>
        </a:graphic>
      </p:graphicFrame>
      <p:sp>
        <p:nvSpPr>
          <p:cNvPr id="3" name="标注: 线形 2">
            <a:extLst>
              <a:ext uri="{FF2B5EF4-FFF2-40B4-BE49-F238E27FC236}">
                <a16:creationId xmlns:a16="http://schemas.microsoft.com/office/drawing/2014/main" xmlns="" id="{0AA0E74D-C31D-4D49-9A59-DFDD9E374EF4}"/>
              </a:ext>
            </a:extLst>
          </p:cNvPr>
          <p:cNvSpPr/>
          <p:nvPr/>
        </p:nvSpPr>
        <p:spPr>
          <a:xfrm>
            <a:off x="7748422" y="3534636"/>
            <a:ext cx="2035658" cy="404109"/>
          </a:xfrm>
          <a:prstGeom prst="borderCallout1">
            <a:avLst>
              <a:gd name="adj1" fmla="val 41377"/>
              <a:gd name="adj2" fmla="val -6204"/>
              <a:gd name="adj3" fmla="val 141592"/>
              <a:gd name="adj4" fmla="val -5216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外在节制欲望</a:t>
            </a:r>
          </a:p>
        </p:txBody>
      </p:sp>
      <p:sp>
        <p:nvSpPr>
          <p:cNvPr id="5" name="标注: 线形 4">
            <a:extLst>
              <a:ext uri="{FF2B5EF4-FFF2-40B4-BE49-F238E27FC236}">
                <a16:creationId xmlns:a16="http://schemas.microsoft.com/office/drawing/2014/main" xmlns="" id="{4FD0608F-8E04-4982-8349-04BA52C0C300}"/>
              </a:ext>
            </a:extLst>
          </p:cNvPr>
          <p:cNvSpPr/>
          <p:nvPr/>
        </p:nvSpPr>
        <p:spPr>
          <a:xfrm>
            <a:off x="2044986" y="3546856"/>
            <a:ext cx="2035659" cy="404109"/>
          </a:xfrm>
          <a:prstGeom prst="borderCallout1">
            <a:avLst>
              <a:gd name="adj1" fmla="val 141585"/>
              <a:gd name="adj2" fmla="val 174553"/>
              <a:gd name="adj3" fmla="val 47850"/>
              <a:gd name="adj4" fmla="val 1080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内心宁静专一</a:t>
            </a:r>
          </a:p>
        </p:txBody>
      </p:sp>
      <p:sp>
        <p:nvSpPr>
          <p:cNvPr id="4" name="对话气泡: 圆角矩形 3">
            <a:extLst>
              <a:ext uri="{FF2B5EF4-FFF2-40B4-BE49-F238E27FC236}">
                <a16:creationId xmlns:a16="http://schemas.microsoft.com/office/drawing/2014/main" xmlns="" id="{11C634EF-0EB9-445E-A43B-E7495E0F6051}"/>
              </a:ext>
            </a:extLst>
          </p:cNvPr>
          <p:cNvSpPr/>
          <p:nvPr/>
        </p:nvSpPr>
        <p:spPr>
          <a:xfrm>
            <a:off x="6911482" y="2048781"/>
            <a:ext cx="914400" cy="534201"/>
          </a:xfrm>
          <a:prstGeom prst="wedgeRoundRectCallout">
            <a:avLst>
              <a:gd name="adj1" fmla="val -66547"/>
              <a:gd name="adj2" fmla="val 7102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前提</a:t>
            </a:r>
          </a:p>
        </p:txBody>
      </p:sp>
      <p:sp>
        <p:nvSpPr>
          <p:cNvPr id="7" name="对话气泡: 圆角矩形 6">
            <a:extLst>
              <a:ext uri="{FF2B5EF4-FFF2-40B4-BE49-F238E27FC236}">
                <a16:creationId xmlns:a16="http://schemas.microsoft.com/office/drawing/2014/main" xmlns="" id="{46E783D7-52B5-4386-8463-DB457749B071}"/>
              </a:ext>
            </a:extLst>
          </p:cNvPr>
          <p:cNvSpPr/>
          <p:nvPr/>
        </p:nvSpPr>
        <p:spPr>
          <a:xfrm>
            <a:off x="3229524" y="4325765"/>
            <a:ext cx="851139" cy="534201"/>
          </a:xfrm>
          <a:prstGeom prst="wedgeRoundRectCallout">
            <a:avLst>
              <a:gd name="adj1" fmla="val 95838"/>
              <a:gd name="adj2" fmla="val -1700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保障</a:t>
            </a:r>
          </a:p>
        </p:txBody>
      </p:sp>
      <p:sp>
        <p:nvSpPr>
          <p:cNvPr id="9" name="对话气泡: 圆角矩形 8">
            <a:extLst>
              <a:ext uri="{FF2B5EF4-FFF2-40B4-BE49-F238E27FC236}">
                <a16:creationId xmlns:a16="http://schemas.microsoft.com/office/drawing/2014/main" xmlns="" id="{FD472D50-2723-4D08-A2F0-D3DBF6715676}"/>
              </a:ext>
            </a:extLst>
          </p:cNvPr>
          <p:cNvSpPr/>
          <p:nvPr/>
        </p:nvSpPr>
        <p:spPr>
          <a:xfrm>
            <a:off x="8064945" y="4325766"/>
            <a:ext cx="914400" cy="534201"/>
          </a:xfrm>
          <a:prstGeom prst="wedgeRoundRectCallout">
            <a:avLst>
              <a:gd name="adj1" fmla="val -83689"/>
              <a:gd name="adj2" fmla="val -1944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基础</a:t>
            </a:r>
          </a:p>
        </p:txBody>
      </p: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xmlns="" id="{8D11F091-0757-449E-9968-08C5B1900908}"/>
              </a:ext>
            </a:extLst>
          </p:cNvPr>
          <p:cNvCxnSpPr/>
          <p:nvPr/>
        </p:nvCxnSpPr>
        <p:spPr>
          <a:xfrm flipH="1" flipV="1">
            <a:off x="6094434" y="3695320"/>
            <a:ext cx="0" cy="385355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9118624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诸葛孔明真君子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727638" y="2494949"/>
            <a:ext cx="673672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身长八尺，每自比于管仲、乐毅。</a:t>
            </a:r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r"/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——《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隆中对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</a:p>
          <a:p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臣本布衣，躬耕于南阳，苟全性命于乱世， </a:t>
            </a:r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不求闻达于诸侯。</a:t>
            </a:r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r"/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——《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出师表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</a:p>
          <a:p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鞠躬尽瘁，死而后已。</a:t>
            </a:r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r"/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——《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后出师表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 </a:t>
            </a:r>
          </a:p>
          <a:p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9736937"/>
      </p:ext>
    </p:ext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2796635" y="1475781"/>
            <a:ext cx="69244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子孙传承君子风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669657" y="2283164"/>
            <a:ext cx="6852686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诸葛亮去世之后，魏国邓艾出袭阴平，诸葛瞻率军抵抗，后退守今天的绵竹。邓艾派人来劝降，意欲封诸葛瞻为琅琊王，被诸葛瞻大骂，并斩杀使者，与诸葛尚率军抵抗，后英勇牺牲。</a:t>
            </a:r>
          </a:p>
        </p:txBody>
      </p:sp>
    </p:spTree>
    <p:extLst>
      <p:ext uri="{BB962C8B-B14F-4D97-AF65-F5344CB8AC3E}">
        <p14:creationId xmlns:p14="http://schemas.microsoft.com/office/powerpoint/2010/main" val="526868583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比较</a:t>
            </a:r>
          </a:p>
        </p:txBody>
      </p:sp>
      <p:sp>
        <p:nvSpPr>
          <p:cNvPr id="2" name="TextBox 10">
            <a:extLst>
              <a:ext uri="{FF2B5EF4-FFF2-40B4-BE49-F238E27FC236}">
                <a16:creationId xmlns:a16="http://schemas.microsoft.com/office/drawing/2014/main" xmlns="" id="{FBDF36A8-9CB0-4D80-84F9-76D7E88E7540}"/>
              </a:ext>
            </a:extLst>
          </p:cNvPr>
          <p:cNvSpPr txBox="1"/>
          <p:nvPr/>
        </p:nvSpPr>
        <p:spPr>
          <a:xfrm>
            <a:off x="2830321" y="3215512"/>
            <a:ext cx="2825917" cy="224676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-342900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SimHei" charset="-122"/>
              </a:rPr>
              <a:t>夫君子之行</a:t>
            </a:r>
            <a:r>
              <a:rPr kumimoji="1"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SimHei" charset="-122"/>
              </a:rPr>
              <a:t>①，</a:t>
            </a:r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SimHei" charset="-122"/>
              </a:rPr>
              <a:t>静以修身，俭以养德</a:t>
            </a:r>
            <a:r>
              <a:rPr kumimoji="1"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②，</a:t>
            </a:r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SimHei" charset="-122"/>
              </a:rPr>
              <a:t>非淡泊无以明志，非宁静无以致远。</a:t>
            </a:r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xmlns="" id="{376BB5D5-3201-4994-890B-8D1ECD9BBA37}"/>
              </a:ext>
            </a:extLst>
          </p:cNvPr>
          <p:cNvSpPr txBox="1"/>
          <p:nvPr/>
        </p:nvSpPr>
        <p:spPr>
          <a:xfrm>
            <a:off x="3413789" y="2404976"/>
            <a:ext cx="1658983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教材原文</a:t>
            </a:r>
          </a:p>
        </p:txBody>
      </p:sp>
      <p:sp>
        <p:nvSpPr>
          <p:cNvPr id="5" name="TextBox 9">
            <a:extLst>
              <a:ext uri="{FF2B5EF4-FFF2-40B4-BE49-F238E27FC236}">
                <a16:creationId xmlns:a16="http://schemas.microsoft.com/office/drawing/2014/main" xmlns="" id="{34AB97F7-CCE7-4D6E-92B3-3C266C476F73}"/>
              </a:ext>
            </a:extLst>
          </p:cNvPr>
          <p:cNvSpPr txBox="1"/>
          <p:nvPr/>
        </p:nvSpPr>
        <p:spPr>
          <a:xfrm>
            <a:off x="6923313" y="2377811"/>
            <a:ext cx="1658983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其他版本</a:t>
            </a:r>
          </a:p>
        </p:txBody>
      </p:sp>
      <p:sp>
        <p:nvSpPr>
          <p:cNvPr id="9" name="TextBox 10">
            <a:extLst>
              <a:ext uri="{FF2B5EF4-FFF2-40B4-BE49-F238E27FC236}">
                <a16:creationId xmlns:a16="http://schemas.microsoft.com/office/drawing/2014/main" xmlns="" id="{8E780BED-6016-4CC6-BF67-3528EAE49821}"/>
              </a:ext>
            </a:extLst>
          </p:cNvPr>
          <p:cNvSpPr txBox="1"/>
          <p:nvPr/>
        </p:nvSpPr>
        <p:spPr>
          <a:xfrm>
            <a:off x="6339845" y="3215512"/>
            <a:ext cx="2825917" cy="224676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-342900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SimHei" charset="-122"/>
              </a:rPr>
              <a:t>夫君子之行</a:t>
            </a:r>
            <a:r>
              <a:rPr kumimoji="1"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SimHei" charset="-122"/>
              </a:rPr>
              <a:t>①：</a:t>
            </a:r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SimHei" charset="-122"/>
              </a:rPr>
              <a:t>静以修身，俭以养德</a:t>
            </a:r>
            <a:r>
              <a:rPr kumimoji="1"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②；</a:t>
            </a:r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SimHei" charset="-122"/>
              </a:rPr>
              <a:t>非淡泊无以明志，非宁静无以致远。</a:t>
            </a:r>
          </a:p>
        </p:txBody>
      </p:sp>
    </p:spTree>
    <p:extLst>
      <p:ext uri="{BB962C8B-B14F-4D97-AF65-F5344CB8AC3E}">
        <p14:creationId xmlns:p14="http://schemas.microsoft.com/office/powerpoint/2010/main" val="1577338363"/>
      </p:ext>
    </p:ext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揣摩语气悟君子情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614482" y="2531402"/>
            <a:ext cx="6963036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诸葛亮在给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岁的儿子说这段话的时候，他的每句话会用怎样的语气跟孩子说呢？假如你是诸葛亮，你会用什么样的语气语调、什么样的感情来传达这份厚重的期待呢？</a:t>
            </a:r>
          </a:p>
        </p:txBody>
      </p:sp>
    </p:spTree>
    <p:extLst>
      <p:ext uri="{BB962C8B-B14F-4D97-AF65-F5344CB8AC3E}">
        <p14:creationId xmlns:p14="http://schemas.microsoft.com/office/powerpoint/2010/main" val="3621909739"/>
      </p:ext>
    </p:ext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示例一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751908" y="2598091"/>
            <a:ext cx="668818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夫君子之行，静以修身，俭以养德。</a:t>
            </a:r>
            <a:endParaRPr lang="en-US" altLang="zh-CN" sz="280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        开篇以“夫”领起，诸葛亮明确跟儿子提出修身养德的要求，并指出修身养德的具体途径。这句高度凝练的劝诫名言，立意深远、用心良苦，显现一位典型的智父和慈父形象，所以语气应该是铿锵有力且慈爱柔和、语重心长的。</a:t>
            </a:r>
          </a:p>
        </p:txBody>
      </p:sp>
    </p:spTree>
    <p:extLst>
      <p:ext uri="{BB962C8B-B14F-4D97-AF65-F5344CB8AC3E}">
        <p14:creationId xmlns:p14="http://schemas.microsoft.com/office/powerpoint/2010/main" val="2508574158"/>
      </p:ext>
    </p:ext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示例二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843348" y="2689197"/>
            <a:ext cx="650530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非淡泊无以明志，非宁静无以致远。</a:t>
            </a:r>
            <a:endParaRPr lang="en-US" altLang="zh-CN" sz="280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        用双重否定句，明确如果没有“淡泊”“宁静”的修养，就不可能“明志” “致远”，加强了肯定的语气，强调“淡泊”“宁静”为“明志”“致远”的必要条件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。表现了父亲对儿子的殷切期许，语气应该是诚挚、劝诫的。</a:t>
            </a:r>
          </a:p>
        </p:txBody>
      </p:sp>
    </p:spTree>
    <p:extLst>
      <p:ext uri="{BB962C8B-B14F-4D97-AF65-F5344CB8AC3E}">
        <p14:creationId xmlns:p14="http://schemas.microsoft.com/office/powerpoint/2010/main" val="617041589"/>
      </p:ext>
    </p:ext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揣摩语气悟君子情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796635" y="2591146"/>
            <a:ext cx="627452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夫学须静也，才须学也，非学无以广才，非志无以成学。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郑重、劝慰的语气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</a:p>
          <a:p>
            <a:r>
              <a:rPr lang="zh-CN" altLang="en-US" sz="2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淫慢则不能励精，险躁则不能治性。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告诫、警示的语气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</a:p>
          <a:p>
            <a:r>
              <a:rPr lang="zh-CN" altLang="en-US" sz="2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年与时驰，意与日去，遂成枯落，多不接世，悲守穷庐，将复何及</a:t>
            </a:r>
            <a:r>
              <a:rPr lang="en-US" altLang="zh-CN" sz="2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!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（语重心长、谆谆告诫、不舍、略带悲伤）</a:t>
            </a:r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2976141"/>
      </p:ext>
    </p:ext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4445434" y="2018961"/>
            <a:ext cx="5077389" cy="1250391"/>
            <a:chOff x="996173" y="2188583"/>
            <a:chExt cx="5077389" cy="1250391"/>
          </a:xfrm>
        </p:grpSpPr>
        <p:grpSp>
          <p:nvGrpSpPr>
            <p:cNvPr id="18" name="组合 17"/>
            <p:cNvGrpSpPr/>
            <p:nvPr/>
          </p:nvGrpSpPr>
          <p:grpSpPr>
            <a:xfrm>
              <a:off x="996173" y="2188583"/>
              <a:ext cx="3287795" cy="540000"/>
              <a:chOff x="1635964" y="1686127"/>
              <a:chExt cx="3662867" cy="601602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117272" y="2238645"/>
              <a:ext cx="495629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</a:t>
              </a:r>
              <a:r>
                <a:rPr lang="zh-CN" alt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析标点理清文章思路</a:t>
              </a:r>
            </a:p>
            <a:p>
              <a:endParaRPr lang="zh-CN" altLang="en-US" sz="2400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endParaRPr lang="zh-CN" altLang="en-US" sz="2400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77844" y="4518696"/>
            <a:ext cx="4803810" cy="874377"/>
            <a:chOff x="996172" y="4633625"/>
            <a:chExt cx="4803810" cy="874377"/>
          </a:xfrm>
        </p:grpSpPr>
        <p:grpSp>
          <p:nvGrpSpPr>
            <p:cNvPr id="23" name="组合 22"/>
            <p:cNvGrpSpPr/>
            <p:nvPr/>
          </p:nvGrpSpPr>
          <p:grpSpPr>
            <a:xfrm>
              <a:off x="996172" y="4633625"/>
              <a:ext cx="3287795" cy="540000"/>
              <a:chOff x="1635964" y="1686127"/>
              <a:chExt cx="3662867" cy="601602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711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AF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1084861" y="4677005"/>
              <a:ext cx="471512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3</a:t>
              </a:r>
              <a:r>
                <a:rPr lang="zh-CN" alt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联类文内化君子人格</a:t>
              </a:r>
            </a:p>
            <a:p>
              <a:endParaRPr lang="zh-CN" altLang="en-US" sz="2400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2036983" y="1081965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小结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477844" y="3273456"/>
            <a:ext cx="4803810" cy="874377"/>
            <a:chOff x="996172" y="3505024"/>
            <a:chExt cx="4803810" cy="874377"/>
          </a:xfrm>
        </p:grpSpPr>
        <p:grpSp>
          <p:nvGrpSpPr>
            <p:cNvPr id="28" name="组合 27"/>
            <p:cNvGrpSpPr/>
            <p:nvPr/>
          </p:nvGrpSpPr>
          <p:grpSpPr>
            <a:xfrm>
              <a:off x="996172" y="3505024"/>
              <a:ext cx="3287795" cy="540000"/>
              <a:chOff x="1635964" y="1686127"/>
              <a:chExt cx="3662867" cy="601602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E6A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1784A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1084861" y="3548404"/>
              <a:ext cx="471512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  <a:r>
                <a:rPr lang="zh-CN" alt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揣摩图示语气悟情理</a:t>
              </a:r>
            </a:p>
            <a:p>
              <a:endParaRPr lang="zh-CN" altLang="en-US" sz="2400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63995340"/>
      </p:ext>
    </p:ext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小结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965426" y="2503103"/>
            <a:ext cx="8261147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“修身、齐家、治国、平天下”是古代君子的行为准则。作为智者的代表人物，诸葛亮在施行君子人生的实践中为我们做出了表率。为国，前后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出师表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可鉴其心；为家，有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诫子书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》《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诫外生书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这样的经典。</a:t>
            </a:r>
          </a:p>
        </p:txBody>
      </p:sp>
    </p:spTree>
    <p:extLst>
      <p:ext uri="{BB962C8B-B14F-4D97-AF65-F5344CB8AC3E}">
        <p14:creationId xmlns:p14="http://schemas.microsoft.com/office/powerpoint/2010/main" val="3973332406"/>
      </p:ext>
    </p:ext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243361" y="2705286"/>
            <a:ext cx="778870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诫子书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》《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诫外生书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写作的侧重点虽有所不同，但其中论及的修身、学习、立志、做人之间却是相通的。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诫子书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的学习让我们明确了修身与学习之间的相互影响，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诫外生书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会让我们知晓立志与做人之间的关系。</a:t>
            </a:r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请同学们阅读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诫外生书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，谈谈你的理解。 </a:t>
            </a:r>
          </a:p>
        </p:txBody>
      </p:sp>
    </p:spTree>
    <p:extLst>
      <p:ext uri="{BB962C8B-B14F-4D97-AF65-F5344CB8AC3E}">
        <p14:creationId xmlns:p14="http://schemas.microsoft.com/office/powerpoint/2010/main" val="3959930589"/>
      </p:ext>
    </p:ext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296752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诫外生书</a:t>
            </a:r>
          </a:p>
        </p:txBody>
      </p:sp>
      <p:sp>
        <p:nvSpPr>
          <p:cNvPr id="10" name="内容占位符 6">
            <a:extLst>
              <a:ext uri="{FF2B5EF4-FFF2-40B4-BE49-F238E27FC236}">
                <a16:creationId xmlns:a16="http://schemas.microsoft.com/office/drawing/2014/main" xmlns="" id="{45C72677-2C5B-4B98-B070-752DD91C860A}"/>
              </a:ext>
            </a:extLst>
          </p:cNvPr>
          <p:cNvSpPr txBox="1"/>
          <p:nvPr/>
        </p:nvSpPr>
        <p:spPr>
          <a:xfrm>
            <a:off x="2282917" y="2494949"/>
            <a:ext cx="7709595" cy="3312315"/>
          </a:xfrm>
          <a:prstGeom prst="rect">
            <a:avLst/>
          </a:prstGeom>
          <a:ln w="25400">
            <a:solidFill>
              <a:srgbClr val="1F833C"/>
            </a:solidFill>
          </a:ln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4200"/>
              </a:lnSpc>
              <a:buFont typeface="Arial" panose="020b0604020202020204" pitchFamily="34" charset="0"/>
              <a:buNone/>
            </a:pPr>
            <a:r>
              <a:rPr kumimoji="1" lang="zh-CN" altLang="en-US" sz="3300">
                <a:cs typeface="SimHei" charset="-122"/>
              </a:rPr>
              <a:t>        </a:t>
            </a:r>
            <a:r>
              <a:rPr kumimoji="1" lang="zh-CN" altLang="en-US">
                <a:cs typeface="SimHei" charset="-122"/>
              </a:rPr>
              <a:t>夫志当存高远，慕先贤，绝情欲，弃凝滞。使庶几之志，揭然有所存，恻然有所感。忍屈伸，去细碎，广咨问，除嫌吝，虽有淹留，何损于美趣，何患于不济。若志不强毅，意不慷慨，徒碌碌滞于俗，默默束于情，永窜伏于凡庸，不免于下流矣。</a:t>
            </a:r>
          </a:p>
        </p:txBody>
      </p:sp>
      <p:pic>
        <p:nvPicPr>
          <p:cNvPr id="17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290300" y="10515600"/>
            <a:ext cx="368300" cy="2667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3761357333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你的看法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xmlns="" id="{181A82E5-F65F-4658-8DD5-6E133DC14ABB}"/>
              </a:ext>
            </a:extLst>
          </p:cNvPr>
          <p:cNvSpPr txBox="1"/>
          <p:nvPr/>
        </p:nvSpPr>
        <p:spPr>
          <a:xfrm>
            <a:off x="3308148" y="2477970"/>
            <a:ext cx="5659134" cy="190205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-342900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SimHei" charset="-122"/>
              </a:rPr>
              <a:t>①冒号“</a:t>
            </a:r>
            <a:r>
              <a:rPr kumimoji="1"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解释说明</a:t>
            </a:r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SimHei" charset="-122"/>
              </a:rPr>
              <a:t>”</a:t>
            </a:r>
            <a:r>
              <a:rPr kumimoji="1" lang="en-US" altLang="zh-CN" sz="2800">
                <a:latin typeface="华文楷体" panose="02010600040101010101" pitchFamily="2" charset="-122"/>
                <a:ea typeface="华文楷体" panose="02010600040101010101" pitchFamily="2" charset="-122"/>
                <a:cs typeface="SimHei" charset="-122"/>
              </a:rPr>
              <a:t>, </a:t>
            </a:r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SimHei" charset="-122"/>
              </a:rPr>
              <a:t>也合理。</a:t>
            </a:r>
          </a:p>
          <a:p>
            <a:pPr indent="-342900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SimHei" charset="-122"/>
              </a:rPr>
              <a:t>②用分号</a:t>
            </a:r>
            <a:r>
              <a:rPr kumimoji="1" lang="en-US" altLang="zh-CN" sz="2800">
                <a:latin typeface="华文楷体" panose="02010600040101010101" pitchFamily="2" charset="-122"/>
                <a:ea typeface="华文楷体" panose="02010600040101010101" pitchFamily="2" charset="-122"/>
                <a:cs typeface="SimHei" charset="-122"/>
              </a:rPr>
              <a:t>,“</a:t>
            </a:r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SimHei" charset="-122"/>
              </a:rPr>
              <a:t>静以修身</a:t>
            </a:r>
            <a:r>
              <a:rPr kumimoji="1" lang="en-US" altLang="zh-CN" sz="2800">
                <a:latin typeface="华文楷体" panose="02010600040101010101" pitchFamily="2" charset="-122"/>
                <a:ea typeface="华文楷体" panose="02010600040101010101" pitchFamily="2" charset="-122"/>
                <a:cs typeface="SimHei" charset="-122"/>
              </a:rPr>
              <a:t>, </a:t>
            </a:r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SimHei" charset="-122"/>
              </a:rPr>
              <a:t>俭以养德”与“非淡泊无以明志</a:t>
            </a:r>
            <a:r>
              <a:rPr kumimoji="1" lang="en-US" altLang="zh-CN" sz="2800">
                <a:latin typeface="华文楷体" panose="02010600040101010101" pitchFamily="2" charset="-122"/>
                <a:ea typeface="华文楷体" panose="02010600040101010101" pitchFamily="2" charset="-122"/>
                <a:cs typeface="SimHei" charset="-122"/>
              </a:rPr>
              <a:t>, </a:t>
            </a:r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SimHei" charset="-122"/>
              </a:rPr>
              <a:t>非宁静无以致远”</a:t>
            </a:r>
            <a:r>
              <a:rPr kumimoji="1"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正反对比</a:t>
            </a:r>
            <a:r>
              <a:rPr kumimoji="1" lang="en-US" altLang="zh-CN" sz="2800">
                <a:latin typeface="华文楷体" panose="02010600040101010101" pitchFamily="2" charset="-122"/>
                <a:ea typeface="华文楷体" panose="02010600040101010101" pitchFamily="2" charset="-122"/>
                <a:cs typeface="SimHei" charset="-122"/>
              </a:rPr>
              <a:t>, </a:t>
            </a:r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SimHei" charset="-122"/>
              </a:rPr>
              <a:t>从文意上也合适。</a:t>
            </a:r>
          </a:p>
        </p:txBody>
      </p:sp>
    </p:spTree>
    <p:extLst>
      <p:ext uri="{BB962C8B-B14F-4D97-AF65-F5344CB8AC3E}">
        <p14:creationId xmlns:p14="http://schemas.microsoft.com/office/powerpoint/2010/main" val="2426079232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比较</a:t>
            </a:r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xmlns="" id="{376BB5D5-3201-4994-890B-8D1ECD9BBA37}"/>
              </a:ext>
            </a:extLst>
          </p:cNvPr>
          <p:cNvSpPr txBox="1"/>
          <p:nvPr/>
        </p:nvSpPr>
        <p:spPr>
          <a:xfrm>
            <a:off x="3413789" y="2404976"/>
            <a:ext cx="1658983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教材原文</a:t>
            </a:r>
          </a:p>
        </p:txBody>
      </p:sp>
      <p:sp>
        <p:nvSpPr>
          <p:cNvPr id="5" name="TextBox 9">
            <a:extLst>
              <a:ext uri="{FF2B5EF4-FFF2-40B4-BE49-F238E27FC236}">
                <a16:creationId xmlns:a16="http://schemas.microsoft.com/office/drawing/2014/main" xmlns="" id="{34AB97F7-CCE7-4D6E-92B3-3C266C476F73}"/>
              </a:ext>
            </a:extLst>
          </p:cNvPr>
          <p:cNvSpPr txBox="1"/>
          <p:nvPr/>
        </p:nvSpPr>
        <p:spPr>
          <a:xfrm>
            <a:off x="6923313" y="2377811"/>
            <a:ext cx="1658983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其他版本</a:t>
            </a:r>
          </a:p>
        </p:txBody>
      </p:sp>
      <p:sp>
        <p:nvSpPr>
          <p:cNvPr id="12" name="TextBox 10">
            <a:extLst>
              <a:ext uri="{FF2B5EF4-FFF2-40B4-BE49-F238E27FC236}">
                <a16:creationId xmlns:a16="http://schemas.microsoft.com/office/drawing/2014/main" xmlns="" id="{73DE27F3-CB1D-46A8-9D68-6AEE6E4B8B19}"/>
              </a:ext>
            </a:extLst>
          </p:cNvPr>
          <p:cNvSpPr txBox="1"/>
          <p:nvPr/>
        </p:nvSpPr>
        <p:spPr>
          <a:xfrm>
            <a:off x="2983686" y="3308419"/>
            <a:ext cx="2519188" cy="181588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-342900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SimHei" charset="-122"/>
              </a:rPr>
              <a:t>夫学须静也，才须学也</a:t>
            </a:r>
            <a:r>
              <a:rPr kumimoji="1"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SimHei" charset="-122"/>
              </a:rPr>
              <a:t>③，</a:t>
            </a:r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SimHei" charset="-122"/>
              </a:rPr>
              <a:t>非学无以广才，非志无以成学。</a:t>
            </a:r>
            <a:endParaRPr kumimoji="1" lang="zh-CN" altLang="en-US" sz="2800" b="1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TextBox 10">
            <a:extLst>
              <a:ext uri="{FF2B5EF4-FFF2-40B4-BE49-F238E27FC236}">
                <a16:creationId xmlns:a16="http://schemas.microsoft.com/office/drawing/2014/main" xmlns="" id="{BF7B7B14-D0A7-44A0-A4FE-040C4060B628}"/>
              </a:ext>
            </a:extLst>
          </p:cNvPr>
          <p:cNvSpPr txBox="1"/>
          <p:nvPr/>
        </p:nvSpPr>
        <p:spPr>
          <a:xfrm>
            <a:off x="6493210" y="3308419"/>
            <a:ext cx="2519188" cy="181588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-342900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SimHei" charset="-122"/>
              </a:rPr>
              <a:t>夫学须静也，才须学也</a:t>
            </a:r>
            <a:r>
              <a:rPr kumimoji="1"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SimHei" charset="-122"/>
              </a:rPr>
              <a:t>③；</a:t>
            </a:r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SimHei" charset="-122"/>
              </a:rPr>
              <a:t>非学无以广才，非志无以成学。</a:t>
            </a:r>
            <a:endParaRPr kumimoji="1" lang="zh-CN" altLang="en-US" sz="2800" b="1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4904421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你的看法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xmlns="" id="{CE3BEE58-768D-48F7-BC5B-10518455DFAF}"/>
              </a:ext>
            </a:extLst>
          </p:cNvPr>
          <p:cNvSpPr txBox="1"/>
          <p:nvPr/>
        </p:nvSpPr>
        <p:spPr>
          <a:xfrm>
            <a:off x="3092064" y="2526139"/>
            <a:ext cx="6007872" cy="181588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-342900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SimHei" charset="-122"/>
              </a:rPr>
              <a:t>③用分号不合适，“才须学也”与“非学无以广才”是正反对比，但“非志无以成学”是从</a:t>
            </a:r>
            <a:r>
              <a:rPr kumimoji="1"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反面</a:t>
            </a:r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SimHei" charset="-122"/>
              </a:rPr>
              <a:t>对“夫学须静也”的</a:t>
            </a:r>
            <a:r>
              <a:rPr kumimoji="1"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SimHei" charset="-122"/>
              </a:rPr>
              <a:t>补充</a:t>
            </a:r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SimHei" charset="-122"/>
              </a:rPr>
              <a:t>，是说</a:t>
            </a:r>
            <a:r>
              <a:rPr kumimoji="1"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学须静而有志。</a:t>
            </a:r>
          </a:p>
        </p:txBody>
      </p:sp>
    </p:spTree>
    <p:extLst>
      <p:ext uri="{BB962C8B-B14F-4D97-AF65-F5344CB8AC3E}">
        <p14:creationId xmlns:p14="http://schemas.microsoft.com/office/powerpoint/2010/main" val="2868175676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比较</a:t>
            </a:r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xmlns="" id="{376BB5D5-3201-4994-890B-8D1ECD9BBA37}"/>
              </a:ext>
            </a:extLst>
          </p:cNvPr>
          <p:cNvSpPr txBox="1"/>
          <p:nvPr/>
        </p:nvSpPr>
        <p:spPr>
          <a:xfrm>
            <a:off x="3413789" y="2404976"/>
            <a:ext cx="1658983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教材原文</a:t>
            </a:r>
          </a:p>
        </p:txBody>
      </p:sp>
      <p:sp>
        <p:nvSpPr>
          <p:cNvPr id="5" name="TextBox 9">
            <a:extLst>
              <a:ext uri="{FF2B5EF4-FFF2-40B4-BE49-F238E27FC236}">
                <a16:creationId xmlns:a16="http://schemas.microsoft.com/office/drawing/2014/main" xmlns="" id="{34AB97F7-CCE7-4D6E-92B3-3C266C476F73}"/>
              </a:ext>
            </a:extLst>
          </p:cNvPr>
          <p:cNvSpPr txBox="1"/>
          <p:nvPr/>
        </p:nvSpPr>
        <p:spPr>
          <a:xfrm>
            <a:off x="6923313" y="2377811"/>
            <a:ext cx="1658983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其他版本</a:t>
            </a:r>
          </a:p>
        </p:txBody>
      </p:sp>
      <p:sp>
        <p:nvSpPr>
          <p:cNvPr id="2" name="TextBox 10">
            <a:extLst>
              <a:ext uri="{FF2B5EF4-FFF2-40B4-BE49-F238E27FC236}">
                <a16:creationId xmlns:a16="http://schemas.microsoft.com/office/drawing/2014/main" xmlns="" id="{3D7670EB-6F5E-472A-B61C-C663D6A015DF}"/>
              </a:ext>
            </a:extLst>
          </p:cNvPr>
          <p:cNvSpPr txBox="1"/>
          <p:nvPr/>
        </p:nvSpPr>
        <p:spPr>
          <a:xfrm>
            <a:off x="3034629" y="3309071"/>
            <a:ext cx="2417301" cy="13849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-342900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SimHei" charset="-122"/>
              </a:rPr>
              <a:t>淫慢则不能励精，险躁则不能治性</a:t>
            </a:r>
            <a:r>
              <a:rPr kumimoji="1"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④。</a:t>
            </a:r>
          </a:p>
        </p:txBody>
      </p:sp>
      <p:sp>
        <p:nvSpPr>
          <p:cNvPr id="9" name="TextBox 10">
            <a:extLst>
              <a:ext uri="{FF2B5EF4-FFF2-40B4-BE49-F238E27FC236}">
                <a16:creationId xmlns:a16="http://schemas.microsoft.com/office/drawing/2014/main" xmlns="" id="{AC69B276-677E-4BD4-96B7-980ADA1B841F}"/>
              </a:ext>
            </a:extLst>
          </p:cNvPr>
          <p:cNvSpPr txBox="1"/>
          <p:nvPr/>
        </p:nvSpPr>
        <p:spPr>
          <a:xfrm>
            <a:off x="6740072" y="3309071"/>
            <a:ext cx="2579325" cy="13849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-342900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SimHei" charset="-122"/>
              </a:rPr>
              <a:t>淫慢则不能励精，险躁则不能治性</a:t>
            </a:r>
            <a:r>
              <a:rPr kumimoji="1"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④！</a:t>
            </a:r>
          </a:p>
        </p:txBody>
      </p:sp>
    </p:spTree>
    <p:extLst>
      <p:ext uri="{BB962C8B-B14F-4D97-AF65-F5344CB8AC3E}">
        <p14:creationId xmlns:p14="http://schemas.microsoft.com/office/powerpoint/2010/main" val="1159154271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你的看法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xmlns="" id="{181A82E5-F65F-4658-8DD5-6E133DC14ABB}"/>
              </a:ext>
            </a:extLst>
          </p:cNvPr>
          <p:cNvSpPr txBox="1"/>
          <p:nvPr/>
        </p:nvSpPr>
        <p:spPr>
          <a:xfrm>
            <a:off x="3580500" y="2736502"/>
            <a:ext cx="5114430" cy="13849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-342900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SimHei" charset="-122"/>
              </a:rPr>
              <a:t>④用叹号不合适，这几句是</a:t>
            </a:r>
            <a:r>
              <a:rPr kumimoji="1"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从反面讲道理</a:t>
            </a:r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SimHei" charset="-122"/>
              </a:rPr>
              <a:t>，用句号表达诸葛亮的</a:t>
            </a:r>
            <a:r>
              <a:rPr kumimoji="1"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智慧理性和才学渊博</a:t>
            </a:r>
            <a:r>
              <a:rPr kumimoji="1" lang="zh-CN" altLang="en-US" sz="2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736810621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比较</a:t>
            </a:r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xmlns="" id="{376BB5D5-3201-4994-890B-8D1ECD9BBA37}"/>
              </a:ext>
            </a:extLst>
          </p:cNvPr>
          <p:cNvSpPr txBox="1"/>
          <p:nvPr/>
        </p:nvSpPr>
        <p:spPr>
          <a:xfrm>
            <a:off x="3413789" y="2404976"/>
            <a:ext cx="1658983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教材原文</a:t>
            </a:r>
          </a:p>
        </p:txBody>
      </p:sp>
      <p:sp>
        <p:nvSpPr>
          <p:cNvPr id="5" name="TextBox 9">
            <a:extLst>
              <a:ext uri="{FF2B5EF4-FFF2-40B4-BE49-F238E27FC236}">
                <a16:creationId xmlns:a16="http://schemas.microsoft.com/office/drawing/2014/main" xmlns="" id="{34AB97F7-CCE7-4D6E-92B3-3C266C476F73}"/>
              </a:ext>
            </a:extLst>
          </p:cNvPr>
          <p:cNvSpPr txBox="1"/>
          <p:nvPr/>
        </p:nvSpPr>
        <p:spPr>
          <a:xfrm>
            <a:off x="6923313" y="2377811"/>
            <a:ext cx="1658983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其他版本</a:t>
            </a:r>
          </a:p>
        </p:txBody>
      </p:sp>
      <p:sp>
        <p:nvSpPr>
          <p:cNvPr id="2" name="TextBox 10">
            <a:extLst>
              <a:ext uri="{FF2B5EF4-FFF2-40B4-BE49-F238E27FC236}">
                <a16:creationId xmlns:a16="http://schemas.microsoft.com/office/drawing/2014/main" xmlns="" id="{28329228-0ACF-49DE-AF42-4F4C72137D21}"/>
              </a:ext>
            </a:extLst>
          </p:cNvPr>
          <p:cNvSpPr txBox="1"/>
          <p:nvPr/>
        </p:nvSpPr>
        <p:spPr>
          <a:xfrm>
            <a:off x="2680087" y="3197010"/>
            <a:ext cx="3126385" cy="181588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-342900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SimHei" charset="-122"/>
              </a:rPr>
              <a:t>年与时驰，意与日去，遂成枯落，多不接世，悲守穷庐，将复何及</a:t>
            </a:r>
            <a:r>
              <a:rPr kumimoji="1"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SimHei" charset="-122"/>
              </a:rPr>
              <a:t>⑤！</a:t>
            </a:r>
          </a:p>
        </p:txBody>
      </p:sp>
      <p:sp>
        <p:nvSpPr>
          <p:cNvPr id="9" name="TextBox 10">
            <a:extLst>
              <a:ext uri="{FF2B5EF4-FFF2-40B4-BE49-F238E27FC236}">
                <a16:creationId xmlns:a16="http://schemas.microsoft.com/office/drawing/2014/main" xmlns="" id="{CF1BD6E5-CA43-4685-B49A-C6010EDD4A43}"/>
              </a:ext>
            </a:extLst>
          </p:cNvPr>
          <p:cNvSpPr txBox="1"/>
          <p:nvPr/>
        </p:nvSpPr>
        <p:spPr>
          <a:xfrm>
            <a:off x="6198307" y="3197010"/>
            <a:ext cx="3313606" cy="181588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-342900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SimHei" charset="-122"/>
              </a:rPr>
              <a:t>年与时驰，意与日去，遂成枯落，多不接世，悲守穷庐，将复何及</a:t>
            </a:r>
            <a:r>
              <a:rPr kumimoji="1"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SimHei" charset="-122"/>
              </a:rPr>
              <a:t>⑤。</a:t>
            </a:r>
          </a:p>
        </p:txBody>
      </p:sp>
    </p:spTree>
    <p:extLst>
      <p:ext uri="{BB962C8B-B14F-4D97-AF65-F5344CB8AC3E}">
        <p14:creationId xmlns:p14="http://schemas.microsoft.com/office/powerpoint/2010/main" val="66398411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你的看法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xmlns="" id="{181A82E5-F65F-4658-8DD5-6E133DC14ABB}"/>
              </a:ext>
            </a:extLst>
          </p:cNvPr>
          <p:cNvSpPr txBox="1"/>
          <p:nvPr/>
        </p:nvSpPr>
        <p:spPr>
          <a:xfrm>
            <a:off x="3317631" y="2521059"/>
            <a:ext cx="5556738" cy="181588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-342900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SimHei" charset="-122"/>
              </a:rPr>
              <a:t>⑤用句号不合适，这一句是</a:t>
            </a:r>
            <a:r>
              <a:rPr kumimoji="1"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告诫</a:t>
            </a:r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SimHei" charset="-122"/>
              </a:rPr>
              <a:t>儿子不珍惜时间的后果，动之以情，</a:t>
            </a:r>
            <a:r>
              <a:rPr kumimoji="1" lang="en-US" altLang="zh-CN" sz="2800">
                <a:latin typeface="华文楷体" panose="02010600040101010101" pitchFamily="2" charset="-122"/>
                <a:ea typeface="华文楷体" panose="02010600040101010101" pitchFamily="2" charset="-122"/>
                <a:cs typeface="SimHei" charset="-122"/>
              </a:rPr>
              <a:t> </a:t>
            </a:r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SimHei" charset="-122"/>
              </a:rPr>
              <a:t>晓之以理，用感叹号表达诸葛亮的</a:t>
            </a:r>
            <a:r>
              <a:rPr kumimoji="1"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殷殷教诲和无限期望</a:t>
            </a:r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SimHei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94384449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112</Paragraphs>
  <Slides>27</Slides>
  <Notes>27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baseType="lpstr" size="36">
      <vt:lpstr>Arial</vt:lpstr>
      <vt:lpstr>Calibri Light</vt:lpstr>
      <vt:lpstr>Calibri</vt:lpstr>
      <vt:lpstr>黑体</vt:lpstr>
      <vt:lpstr>华文楷体</vt:lpstr>
      <vt:lpstr>微软雅黑</vt:lpstr>
      <vt:lpstr>Wingdings</vt:lpstr>
      <vt:lpstr>SimHei</vt:lpstr>
      <vt:lpstr>Office 主题</vt:lpstr>
      <vt:lpstr>《诫子书》（第二课时）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小结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2021-06-09T08:56:38.446</cp:lastPrinted>
  <dcterms:created xsi:type="dcterms:W3CDTF">2021-06-09T08:56:38Z</dcterms:created>
  <dcterms:modified xsi:type="dcterms:W3CDTF">2021-06-09T00:56:38Z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