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257" r:id="rId3"/>
    <p:sldId id="258" r:id="rId5"/>
    <p:sldId id="292" r:id="rId6"/>
    <p:sldId id="293" r:id="rId7"/>
    <p:sldId id="294" r:id="rId8"/>
    <p:sldId id="295" r:id="rId9"/>
    <p:sldId id="274" r:id="rId10"/>
    <p:sldId id="289" r:id="rId11"/>
    <p:sldId id="260" r:id="rId12"/>
    <p:sldId id="261" r:id="rId13"/>
    <p:sldId id="262" r:id="rId14"/>
    <p:sldId id="324" r:id="rId15"/>
    <p:sldId id="323" r:id="rId16"/>
    <p:sldId id="264" r:id="rId17"/>
    <p:sldId id="297" r:id="rId18"/>
    <p:sldId id="298" r:id="rId19"/>
    <p:sldId id="296" r:id="rId20"/>
    <p:sldId id="265" r:id="rId21"/>
    <p:sldId id="300" r:id="rId22"/>
    <p:sldId id="299" r:id="rId23"/>
    <p:sldId id="267" r:id="rId24"/>
    <p:sldId id="268" r:id="rId25"/>
    <p:sldId id="270" r:id="rId26"/>
    <p:sldId id="301" r:id="rId27"/>
    <p:sldId id="302" r:id="rId28"/>
    <p:sldId id="303" r:id="rId29"/>
    <p:sldId id="304" r:id="rId30"/>
    <p:sldId id="305" r:id="rId31"/>
    <p:sldId id="306" r:id="rId32"/>
    <p:sldId id="308" r:id="rId33"/>
    <p:sldId id="309" r:id="rId34"/>
    <p:sldId id="271" r:id="rId35"/>
    <p:sldId id="307" r:id="rId36"/>
    <p:sldId id="290" r:id="rId37"/>
  </p:sldIdLst>
  <p:sldSz cx="11518900" cy="64801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25" autoAdjust="0"/>
    <p:restoredTop sz="94660"/>
  </p:normalViewPr>
  <p:slideViewPr>
    <p:cSldViewPr showGuides="1">
      <p:cViewPr varScale="1">
        <p:scale>
          <a:sx n="86" d="100"/>
          <a:sy n="86" d="100"/>
        </p:scale>
        <p:origin x="390" y="84"/>
      </p:cViewPr>
      <p:guideLst>
        <p:guide orient="horz" pos="559"/>
        <p:guide pos="5131"/>
        <p:guide pos="566"/>
        <p:guide orient="horz" pos="3900"/>
      </p:guideLst>
    </p:cSldViewPr>
  </p:slideViewPr>
  <p:notesTextViewPr>
    <p:cViewPr>
      <p:scale>
        <a:sx n="1" d="1"/>
        <a:sy n="1" d="1"/>
      </p:scale>
      <p:origin x="0" y="0"/>
    </p:cViewPr>
  </p:notesTextViewPr>
  <p:gridSpacing cx="76319" cy="7631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B2E5C6-871F-4A6D-9934-8F0CDE07A6F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E5D3D0-3484-476F-A4C3-A969783A539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E5D3D0-3484-476F-A4C3-A969783A539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p:sp>
      <p:sp>
        <p:nvSpPr>
          <p:cNvPr id="65538" name="备注占位符 2"/>
          <p:cNvSpPr>
            <a:spLocks noGrp="1"/>
          </p:cNvSpPr>
          <p:nvPr>
            <p:ph type="body"/>
          </p:nvPr>
        </p:nvSpPr>
        <p:spPr/>
        <p:txBody>
          <a:bodyPr lIns="91440" tIns="45720" rIns="91440" bIns="45720" anchor="t"/>
          <a:lstStyle/>
          <a:p>
            <a:pPr lvl="0"/>
            <a:endParaRPr lang="zh-CN" altLang="en-US">
              <a:ea typeface="宋体" panose="02010600030101010101" pitchFamily="2" charset="-122"/>
            </a:endParaRPr>
          </a:p>
        </p:txBody>
      </p:sp>
      <p:sp>
        <p:nvSpPr>
          <p:cNvPr id="65539"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000" y="2013000"/>
            <a:ext cx="9792000" cy="138900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000" y="3672000"/>
            <a:ext cx="8064000" cy="1656000"/>
          </a:xfrm>
        </p:spPr>
        <p:txBody>
          <a:bodyPr/>
          <a:lstStyle>
            <a:lvl1pPr marL="0" indent="0" algn="ctr">
              <a:buNone/>
              <a:defRPr>
                <a:solidFill>
                  <a:schemeClr val="tx1">
                    <a:tint val="75000"/>
                  </a:schemeClr>
                </a:solidFill>
              </a:defRPr>
            </a:lvl1pPr>
            <a:lvl2pPr marL="575945" indent="0" algn="ctr">
              <a:buNone/>
              <a:defRPr>
                <a:solidFill>
                  <a:schemeClr val="tx1">
                    <a:tint val="75000"/>
                  </a:schemeClr>
                </a:solidFill>
              </a:defRPr>
            </a:lvl2pPr>
            <a:lvl3pPr marL="1151890" indent="0" algn="ctr">
              <a:buNone/>
              <a:defRPr>
                <a:solidFill>
                  <a:schemeClr val="tx1">
                    <a:tint val="75000"/>
                  </a:schemeClr>
                </a:solidFill>
              </a:defRPr>
            </a:lvl3pPr>
            <a:lvl4pPr marL="1727835" indent="0" algn="ctr">
              <a:buNone/>
              <a:defRPr>
                <a:solidFill>
                  <a:schemeClr val="tx1">
                    <a:tint val="75000"/>
                  </a:schemeClr>
                </a:solidFill>
              </a:defRPr>
            </a:lvl4pPr>
            <a:lvl5pPr marL="2303780" indent="0" algn="ctr">
              <a:buNone/>
              <a:defRPr>
                <a:solidFill>
                  <a:schemeClr val="tx1">
                    <a:tint val="75000"/>
                  </a:schemeClr>
                </a:solidFill>
              </a:defRPr>
            </a:lvl5pPr>
            <a:lvl6pPr marL="2879725" indent="0" algn="ctr">
              <a:buNone/>
              <a:defRPr>
                <a:solidFill>
                  <a:schemeClr val="tx1">
                    <a:tint val="75000"/>
                  </a:schemeClr>
                </a:solidFill>
              </a:defRPr>
            </a:lvl6pPr>
            <a:lvl7pPr marL="3456305" indent="0" algn="ctr">
              <a:buNone/>
              <a:defRPr>
                <a:solidFill>
                  <a:schemeClr val="tx1">
                    <a:tint val="75000"/>
                  </a:schemeClr>
                </a:solidFill>
              </a:defRPr>
            </a:lvl7pPr>
            <a:lvl8pPr marL="4032250" indent="0" algn="ctr">
              <a:buNone/>
              <a:defRPr>
                <a:solidFill>
                  <a:schemeClr val="tx1">
                    <a:tint val="75000"/>
                  </a:schemeClr>
                </a:solidFill>
              </a:defRPr>
            </a:lvl8pPr>
            <a:lvl9pPr marL="460819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2000" y="195000"/>
            <a:ext cx="2592000" cy="41460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000" y="195000"/>
            <a:ext cx="7584000" cy="414600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advTm="600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056186" y="460053"/>
            <a:ext cx="13250336" cy="167019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056186" y="8008921"/>
            <a:ext cx="3456610" cy="460054"/>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5088896" y="8008921"/>
            <a:ext cx="5184913" cy="460054"/>
          </a:xfrm>
        </p:spPr>
        <p:txBody>
          <a:bodyPr/>
          <a:lstStyle/>
          <a:p>
            <a:endParaRPr lang="zh-CN" altLang="en-US"/>
          </a:p>
        </p:txBody>
      </p:sp>
      <p:sp>
        <p:nvSpPr>
          <p:cNvPr id="5" name="灯片编号占位符 4"/>
          <p:cNvSpPr>
            <a:spLocks noGrp="1"/>
          </p:cNvSpPr>
          <p:nvPr>
            <p:ph type="sldNum" sz="quarter" idx="12"/>
          </p:nvPr>
        </p:nvSpPr>
        <p:spPr>
          <a:xfrm>
            <a:off x="10849913" y="8008921"/>
            <a:ext cx="3456610" cy="460054"/>
          </a:xfrm>
        </p:spPr>
        <p:txBody>
          <a:bodyPr/>
          <a:lstStyle/>
          <a:p>
            <a:fld id="{E077DA78-E013-4A8C-AD75-63A150561B10}" type="slidenum">
              <a:rPr lang="zh-CN" altLang="en-US" smtClean="0"/>
            </a:fld>
            <a:endParaRPr lang="zh-CN" altLang="en-US"/>
          </a:p>
        </p:txBody>
      </p:sp>
    </p:spTree>
  </p:cSld>
  <p:clrMapOvr>
    <a:masterClrMapping/>
  </p:clrMapOvr>
  <p:transition advTm="600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ransition advTm="6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001" y="4164001"/>
            <a:ext cx="9792000" cy="1287000"/>
          </a:xfrm>
        </p:spPr>
        <p:txBody>
          <a:bodyPr anchor="t"/>
          <a:lstStyle>
            <a:lvl1pPr algn="l">
              <a:defRPr sz="504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001" y="2746501"/>
            <a:ext cx="9792000" cy="1417499"/>
          </a:xfrm>
        </p:spPr>
        <p:txBody>
          <a:bodyPr anchor="b"/>
          <a:lstStyle>
            <a:lvl1pPr marL="0" indent="0">
              <a:buNone/>
              <a:defRPr sz="2520">
                <a:solidFill>
                  <a:schemeClr val="tx1">
                    <a:tint val="75000"/>
                  </a:schemeClr>
                </a:solidFill>
              </a:defRPr>
            </a:lvl1pPr>
            <a:lvl2pPr marL="575945" indent="0">
              <a:buNone/>
              <a:defRPr sz="2270">
                <a:solidFill>
                  <a:schemeClr val="tx1">
                    <a:tint val="75000"/>
                  </a:schemeClr>
                </a:solidFill>
              </a:defRPr>
            </a:lvl2pPr>
            <a:lvl3pPr marL="1151890" indent="0">
              <a:buNone/>
              <a:defRPr sz="2015">
                <a:solidFill>
                  <a:schemeClr val="tx1">
                    <a:tint val="75000"/>
                  </a:schemeClr>
                </a:solidFill>
              </a:defRPr>
            </a:lvl3pPr>
            <a:lvl4pPr marL="1727835" indent="0">
              <a:buNone/>
              <a:defRPr sz="1765">
                <a:solidFill>
                  <a:schemeClr val="tx1">
                    <a:tint val="75000"/>
                  </a:schemeClr>
                </a:solidFill>
              </a:defRPr>
            </a:lvl4pPr>
            <a:lvl5pPr marL="2303780" indent="0">
              <a:buNone/>
              <a:defRPr sz="1765">
                <a:solidFill>
                  <a:schemeClr val="tx1">
                    <a:tint val="75000"/>
                  </a:schemeClr>
                </a:solidFill>
              </a:defRPr>
            </a:lvl5pPr>
            <a:lvl6pPr marL="2879725" indent="0">
              <a:buNone/>
              <a:defRPr sz="1765">
                <a:solidFill>
                  <a:schemeClr val="tx1">
                    <a:tint val="75000"/>
                  </a:schemeClr>
                </a:solidFill>
              </a:defRPr>
            </a:lvl6pPr>
            <a:lvl7pPr marL="3456305" indent="0">
              <a:buNone/>
              <a:defRPr sz="1765">
                <a:solidFill>
                  <a:schemeClr val="tx1">
                    <a:tint val="75000"/>
                  </a:schemeClr>
                </a:solidFill>
              </a:defRPr>
            </a:lvl7pPr>
            <a:lvl8pPr marL="4032250" indent="0">
              <a:buNone/>
              <a:defRPr sz="1765">
                <a:solidFill>
                  <a:schemeClr val="tx1">
                    <a:tint val="75000"/>
                  </a:schemeClr>
                </a:solidFill>
              </a:defRPr>
            </a:lvl8pPr>
            <a:lvl9pPr marL="4608195" indent="0">
              <a:buNone/>
              <a:defRPr sz="17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000" y="1134001"/>
            <a:ext cx="5088000" cy="3207000"/>
          </a:xfrm>
        </p:spPr>
        <p:txBody>
          <a:bodyPr/>
          <a:lstStyle>
            <a:lvl1pPr>
              <a:defRPr sz="3530"/>
            </a:lvl1pPr>
            <a:lvl2pPr>
              <a:defRPr sz="3025"/>
            </a:lvl2pPr>
            <a:lvl3pPr>
              <a:defRPr sz="2520"/>
            </a:lvl3pPr>
            <a:lvl4pPr>
              <a:defRPr sz="2270"/>
            </a:lvl4pPr>
            <a:lvl5pPr>
              <a:defRPr sz="2270"/>
            </a:lvl5pPr>
            <a:lvl6pPr>
              <a:defRPr sz="2270"/>
            </a:lvl6pPr>
            <a:lvl7pPr>
              <a:defRPr sz="2270"/>
            </a:lvl7pPr>
            <a:lvl8pPr>
              <a:defRPr sz="2270"/>
            </a:lvl8pPr>
            <a:lvl9pPr>
              <a:defRPr sz="227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856000" y="1134001"/>
            <a:ext cx="5088000" cy="3207000"/>
          </a:xfrm>
        </p:spPr>
        <p:txBody>
          <a:bodyPr/>
          <a:lstStyle>
            <a:lvl1pPr>
              <a:defRPr sz="3530"/>
            </a:lvl1pPr>
            <a:lvl2pPr>
              <a:defRPr sz="3025"/>
            </a:lvl2pPr>
            <a:lvl3pPr>
              <a:defRPr sz="2520"/>
            </a:lvl3pPr>
            <a:lvl4pPr>
              <a:defRPr sz="2270"/>
            </a:lvl4pPr>
            <a:lvl5pPr>
              <a:defRPr sz="2270"/>
            </a:lvl5pPr>
            <a:lvl6pPr>
              <a:defRPr sz="2270"/>
            </a:lvl6pPr>
            <a:lvl7pPr>
              <a:defRPr sz="2270"/>
            </a:lvl7pPr>
            <a:lvl8pPr>
              <a:defRPr sz="2270"/>
            </a:lvl8pPr>
            <a:lvl9pPr>
              <a:defRPr sz="227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000" y="259501"/>
            <a:ext cx="10368000" cy="1080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000" y="1450501"/>
            <a:ext cx="5090001" cy="604500"/>
          </a:xfrm>
        </p:spPr>
        <p:txBody>
          <a:bodyPr anchor="b"/>
          <a:lstStyle>
            <a:lvl1pPr marL="0" indent="0">
              <a:buNone/>
              <a:defRPr sz="3025" b="1"/>
            </a:lvl1pPr>
            <a:lvl2pPr marL="575945" indent="0">
              <a:buNone/>
              <a:defRPr sz="2520" b="1"/>
            </a:lvl2pPr>
            <a:lvl3pPr marL="1151890" indent="0">
              <a:buNone/>
              <a:defRPr sz="2270" b="1"/>
            </a:lvl3pPr>
            <a:lvl4pPr marL="1727835" indent="0">
              <a:buNone/>
              <a:defRPr sz="2015" b="1"/>
            </a:lvl4pPr>
            <a:lvl5pPr marL="2303780" indent="0">
              <a:buNone/>
              <a:defRPr sz="2015" b="1"/>
            </a:lvl5pPr>
            <a:lvl6pPr marL="2879725" indent="0">
              <a:buNone/>
              <a:defRPr sz="2015" b="1"/>
            </a:lvl6pPr>
            <a:lvl7pPr marL="3456305" indent="0">
              <a:buNone/>
              <a:defRPr sz="2015" b="1"/>
            </a:lvl7pPr>
            <a:lvl8pPr marL="4032250" indent="0">
              <a:buNone/>
              <a:defRPr sz="2015" b="1"/>
            </a:lvl8pPr>
            <a:lvl9pPr marL="4608195" indent="0">
              <a:buNone/>
              <a:defRPr sz="201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576000" y="2055000"/>
            <a:ext cx="5090001" cy="3733501"/>
          </a:xfrm>
        </p:spPr>
        <p:txBody>
          <a:bodyPr/>
          <a:lstStyle>
            <a:lvl1pPr>
              <a:defRPr sz="3025"/>
            </a:lvl1pPr>
            <a:lvl2pPr>
              <a:defRPr sz="2520"/>
            </a:lvl2pPr>
            <a:lvl3pPr>
              <a:defRPr sz="2270"/>
            </a:lvl3pPr>
            <a:lvl4pPr>
              <a:defRPr sz="2015"/>
            </a:lvl4pPr>
            <a:lvl5pPr>
              <a:defRPr sz="2015"/>
            </a:lvl5pPr>
            <a:lvl6pPr>
              <a:defRPr sz="2015"/>
            </a:lvl6pPr>
            <a:lvl7pPr>
              <a:defRPr sz="2015"/>
            </a:lvl7pPr>
            <a:lvl8pPr>
              <a:defRPr sz="2015"/>
            </a:lvl8pPr>
            <a:lvl9pPr>
              <a:defRPr sz="2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852001" y="1450501"/>
            <a:ext cx="5092000" cy="604500"/>
          </a:xfrm>
        </p:spPr>
        <p:txBody>
          <a:bodyPr anchor="b"/>
          <a:lstStyle>
            <a:lvl1pPr marL="0" indent="0">
              <a:buNone/>
              <a:defRPr sz="3025" b="1"/>
            </a:lvl1pPr>
            <a:lvl2pPr marL="575945" indent="0">
              <a:buNone/>
              <a:defRPr sz="2520" b="1"/>
            </a:lvl2pPr>
            <a:lvl3pPr marL="1151890" indent="0">
              <a:buNone/>
              <a:defRPr sz="2270" b="1"/>
            </a:lvl3pPr>
            <a:lvl4pPr marL="1727835" indent="0">
              <a:buNone/>
              <a:defRPr sz="2015" b="1"/>
            </a:lvl4pPr>
            <a:lvl5pPr marL="2303780" indent="0">
              <a:buNone/>
              <a:defRPr sz="2015" b="1"/>
            </a:lvl5pPr>
            <a:lvl6pPr marL="2879725" indent="0">
              <a:buNone/>
              <a:defRPr sz="2015" b="1"/>
            </a:lvl6pPr>
            <a:lvl7pPr marL="3456305" indent="0">
              <a:buNone/>
              <a:defRPr sz="2015" b="1"/>
            </a:lvl7pPr>
            <a:lvl8pPr marL="4032250" indent="0">
              <a:buNone/>
              <a:defRPr sz="2015" b="1"/>
            </a:lvl8pPr>
            <a:lvl9pPr marL="4608195" indent="0">
              <a:buNone/>
              <a:defRPr sz="201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852001" y="2055000"/>
            <a:ext cx="5092000" cy="3733501"/>
          </a:xfrm>
        </p:spPr>
        <p:txBody>
          <a:bodyPr/>
          <a:lstStyle>
            <a:lvl1pPr>
              <a:defRPr sz="3025"/>
            </a:lvl1pPr>
            <a:lvl2pPr>
              <a:defRPr sz="2520"/>
            </a:lvl2pPr>
            <a:lvl3pPr>
              <a:defRPr sz="2270"/>
            </a:lvl3pPr>
            <a:lvl4pPr>
              <a:defRPr sz="2015"/>
            </a:lvl4pPr>
            <a:lvl5pPr>
              <a:defRPr sz="2015"/>
            </a:lvl5pPr>
            <a:lvl6pPr>
              <a:defRPr sz="2015"/>
            </a:lvl6pPr>
            <a:lvl7pPr>
              <a:defRPr sz="2015"/>
            </a:lvl7pPr>
            <a:lvl8pPr>
              <a:defRPr sz="2015"/>
            </a:lvl8pPr>
            <a:lvl9pPr>
              <a:defRPr sz="2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001" y="257999"/>
            <a:ext cx="3790001" cy="1098001"/>
          </a:xfrm>
        </p:spPr>
        <p:txBody>
          <a:bodyPr anchor="b"/>
          <a:lstStyle>
            <a:lvl1pPr algn="l">
              <a:defRPr sz="252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000" y="258001"/>
            <a:ext cx="6440000" cy="5530501"/>
          </a:xfrm>
        </p:spPr>
        <p:txBody>
          <a:bodyPr/>
          <a:lstStyle>
            <a:lvl1pPr>
              <a:defRPr sz="4030"/>
            </a:lvl1pPr>
            <a:lvl2pPr>
              <a:defRPr sz="3530"/>
            </a:lvl2pPr>
            <a:lvl3pPr>
              <a:defRPr sz="3025"/>
            </a:lvl3pPr>
            <a:lvl4pPr>
              <a:defRPr sz="2520"/>
            </a:lvl4pPr>
            <a:lvl5pPr>
              <a:defRPr sz="2520"/>
            </a:lvl5pPr>
            <a:lvl6pPr>
              <a:defRPr sz="2520"/>
            </a:lvl6pPr>
            <a:lvl7pPr>
              <a:defRPr sz="2520"/>
            </a:lvl7pPr>
            <a:lvl8pPr>
              <a:defRPr sz="2520"/>
            </a:lvl8pPr>
            <a:lvl9pPr>
              <a:defRPr sz="252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576001" y="1356001"/>
            <a:ext cx="3790001" cy="4432500"/>
          </a:xfrm>
        </p:spPr>
        <p:txBody>
          <a:bodyPr/>
          <a:lstStyle>
            <a:lvl1pPr marL="0" indent="0">
              <a:buNone/>
              <a:defRPr sz="1765"/>
            </a:lvl1pPr>
            <a:lvl2pPr marL="575945" indent="0">
              <a:buNone/>
              <a:defRPr sz="1510"/>
            </a:lvl2pPr>
            <a:lvl3pPr marL="1151890" indent="0">
              <a:buNone/>
              <a:defRPr sz="1260"/>
            </a:lvl3pPr>
            <a:lvl4pPr marL="1727835" indent="0">
              <a:buNone/>
              <a:defRPr sz="1135"/>
            </a:lvl4pPr>
            <a:lvl5pPr marL="2303780" indent="0">
              <a:buNone/>
              <a:defRPr sz="1135"/>
            </a:lvl5pPr>
            <a:lvl6pPr marL="2879725" indent="0">
              <a:buNone/>
              <a:defRPr sz="1135"/>
            </a:lvl6pPr>
            <a:lvl7pPr marL="3456305" indent="0">
              <a:buNone/>
              <a:defRPr sz="1135"/>
            </a:lvl7pPr>
            <a:lvl8pPr marL="4032250" indent="0">
              <a:buNone/>
              <a:defRPr sz="1135"/>
            </a:lvl8pPr>
            <a:lvl9pPr marL="4608195" indent="0">
              <a:buNone/>
              <a:defRPr sz="113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001" y="4536000"/>
            <a:ext cx="6912000" cy="535501"/>
          </a:xfrm>
        </p:spPr>
        <p:txBody>
          <a:bodyPr anchor="b"/>
          <a:lstStyle>
            <a:lvl1pPr algn="l">
              <a:defRPr sz="252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001" y="579000"/>
            <a:ext cx="6912000" cy="3888000"/>
          </a:xfrm>
        </p:spPr>
        <p:txBody>
          <a:bodyPr/>
          <a:lstStyle>
            <a:lvl1pPr marL="0" indent="0">
              <a:buNone/>
              <a:defRPr sz="4030"/>
            </a:lvl1pPr>
            <a:lvl2pPr marL="575945" indent="0">
              <a:buNone/>
              <a:defRPr sz="3530"/>
            </a:lvl2pPr>
            <a:lvl3pPr marL="1151890" indent="0">
              <a:buNone/>
              <a:defRPr sz="3025"/>
            </a:lvl3pPr>
            <a:lvl4pPr marL="1727835" indent="0">
              <a:buNone/>
              <a:defRPr sz="2520"/>
            </a:lvl4pPr>
            <a:lvl5pPr marL="2303780" indent="0">
              <a:buNone/>
              <a:defRPr sz="2520"/>
            </a:lvl5pPr>
            <a:lvl6pPr marL="2879725" indent="0">
              <a:buNone/>
              <a:defRPr sz="2520"/>
            </a:lvl6pPr>
            <a:lvl7pPr marL="3456305" indent="0">
              <a:buNone/>
              <a:defRPr sz="2520"/>
            </a:lvl7pPr>
            <a:lvl8pPr marL="4032250" indent="0">
              <a:buNone/>
              <a:defRPr sz="2520"/>
            </a:lvl8pPr>
            <a:lvl9pPr marL="4608195" indent="0">
              <a:buNone/>
              <a:defRPr sz="2520"/>
            </a:lvl9pPr>
          </a:lstStyle>
          <a:p>
            <a:endParaRPr lang="zh-CN" altLang="en-US"/>
          </a:p>
        </p:txBody>
      </p:sp>
      <p:sp>
        <p:nvSpPr>
          <p:cNvPr id="4" name="文本占位符 3"/>
          <p:cNvSpPr>
            <a:spLocks noGrp="1"/>
          </p:cNvSpPr>
          <p:nvPr>
            <p:ph type="body" sz="half" idx="2"/>
          </p:nvPr>
        </p:nvSpPr>
        <p:spPr>
          <a:xfrm>
            <a:off x="2258001" y="5071500"/>
            <a:ext cx="6912000" cy="760500"/>
          </a:xfrm>
        </p:spPr>
        <p:txBody>
          <a:bodyPr/>
          <a:lstStyle>
            <a:lvl1pPr marL="0" indent="0">
              <a:buNone/>
              <a:defRPr sz="1765"/>
            </a:lvl1pPr>
            <a:lvl2pPr marL="575945" indent="0">
              <a:buNone/>
              <a:defRPr sz="1510"/>
            </a:lvl2pPr>
            <a:lvl3pPr marL="1151890" indent="0">
              <a:buNone/>
              <a:defRPr sz="1260"/>
            </a:lvl3pPr>
            <a:lvl4pPr marL="1727835" indent="0">
              <a:buNone/>
              <a:defRPr sz="1135"/>
            </a:lvl4pPr>
            <a:lvl5pPr marL="2303780" indent="0">
              <a:buNone/>
              <a:defRPr sz="1135"/>
            </a:lvl5pPr>
            <a:lvl6pPr marL="2879725" indent="0">
              <a:buNone/>
              <a:defRPr sz="1135"/>
            </a:lvl6pPr>
            <a:lvl7pPr marL="3456305" indent="0">
              <a:buNone/>
              <a:defRPr sz="1135"/>
            </a:lvl7pPr>
            <a:lvl8pPr marL="4032250" indent="0">
              <a:buNone/>
              <a:defRPr sz="1135"/>
            </a:lvl8pPr>
            <a:lvl9pPr marL="4608195" indent="0">
              <a:buNone/>
              <a:defRPr sz="113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723C713-0C34-4616-925B-C030B39E4D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844A1A-C91D-4DA8-AF90-481362F3528D}" type="slidenum">
              <a:rPr lang="zh-CN" altLang="en-US" smtClean="0"/>
            </a:fld>
            <a:endParaRPr lang="zh-CN" altLang="en-US"/>
          </a:p>
        </p:txBody>
      </p:sp>
    </p:spTree>
  </p:cSld>
  <p:clrMapOvr>
    <a:masterClrMapping/>
  </p:clrMapOvr>
  <p:transition advTm="6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000" y="259501"/>
            <a:ext cx="10368000" cy="1080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000" y="1512001"/>
            <a:ext cx="10368000" cy="42765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576000" y="6006001"/>
            <a:ext cx="2688000" cy="345000"/>
          </a:xfrm>
          <a:prstGeom prst="rect">
            <a:avLst/>
          </a:prstGeom>
        </p:spPr>
        <p:txBody>
          <a:bodyPr vert="horz" lIns="91440" tIns="45720" rIns="91440" bIns="45720" rtlCol="0" anchor="ctr"/>
          <a:lstStyle>
            <a:lvl1pPr algn="l">
              <a:defRPr sz="1510">
                <a:solidFill>
                  <a:schemeClr val="tx1">
                    <a:tint val="75000"/>
                  </a:schemeClr>
                </a:solidFill>
              </a:defRPr>
            </a:lvl1pPr>
          </a:lstStyle>
          <a:p>
            <a:fld id="{4723C713-0C34-4616-925B-C030B39E4D8B}" type="datetimeFigureOut">
              <a:rPr lang="zh-CN" altLang="en-US" smtClean="0"/>
            </a:fld>
            <a:endParaRPr lang="zh-CN" altLang="en-US"/>
          </a:p>
        </p:txBody>
      </p:sp>
      <p:sp>
        <p:nvSpPr>
          <p:cNvPr id="5" name="页脚占位符 4"/>
          <p:cNvSpPr>
            <a:spLocks noGrp="1"/>
          </p:cNvSpPr>
          <p:nvPr>
            <p:ph type="ftr" sz="quarter" idx="3"/>
          </p:nvPr>
        </p:nvSpPr>
        <p:spPr>
          <a:xfrm>
            <a:off x="3936000" y="6006001"/>
            <a:ext cx="3648000" cy="345000"/>
          </a:xfrm>
          <a:prstGeom prst="rect">
            <a:avLst/>
          </a:prstGeom>
        </p:spPr>
        <p:txBody>
          <a:bodyPr vert="horz" lIns="91440" tIns="45720" rIns="91440" bIns="45720" rtlCol="0" anchor="ctr"/>
          <a:lstStyle>
            <a:lvl1pPr algn="ctr">
              <a:defRPr sz="151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6000" y="6006001"/>
            <a:ext cx="2688000" cy="345000"/>
          </a:xfrm>
          <a:prstGeom prst="rect">
            <a:avLst/>
          </a:prstGeom>
        </p:spPr>
        <p:txBody>
          <a:bodyPr vert="horz" lIns="91440" tIns="45720" rIns="91440" bIns="45720" rtlCol="0" anchor="ctr"/>
          <a:lstStyle>
            <a:lvl1pPr algn="r">
              <a:defRPr sz="1510">
                <a:solidFill>
                  <a:schemeClr val="tx1">
                    <a:tint val="75000"/>
                  </a:schemeClr>
                </a:solidFill>
              </a:defRPr>
            </a:lvl1pPr>
          </a:lstStyle>
          <a:p>
            <a:fld id="{62844A1A-C91D-4DA8-AF90-481362F3528D}" type="slidenum">
              <a:rPr lang="zh-CN" altLang="en-US" smtClean="0"/>
            </a:fld>
            <a:endParaRPr lang="zh-CN" altLang="en-US"/>
          </a:p>
        </p:txBody>
      </p:sp>
      <p:sp>
        <p:nvSpPr>
          <p:cNvPr id="18" name="文本框 17"/>
          <p:cNvSpPr txBox="1"/>
          <p:nvPr userDrawn="1"/>
        </p:nvSpPr>
        <p:spPr>
          <a:xfrm>
            <a:off x="0" y="6398254"/>
            <a:ext cx="11520465" cy="121920"/>
          </a:xfrm>
          <a:prstGeom prst="rect">
            <a:avLst/>
          </a:prstGeom>
          <a:solidFill>
            <a:srgbClr val="008A55"/>
          </a:solidFill>
        </p:spPr>
        <p:txBody>
          <a:bodyPr wrap="square" rtlCol="0">
            <a:spAutoFit/>
          </a:bodyPr>
          <a:lstStyle/>
          <a:p>
            <a:endParaRPr lang="zh-CN" altLang="en-US" sz="200"/>
          </a:p>
        </p:txBody>
      </p:sp>
      <p:sp>
        <p:nvSpPr>
          <p:cNvPr id="19" name="矩形 18"/>
          <p:cNvSpPr/>
          <p:nvPr userDrawn="1"/>
        </p:nvSpPr>
        <p:spPr>
          <a:xfrm>
            <a:off x="6909714" y="6397444"/>
            <a:ext cx="1920318" cy="123199"/>
          </a:xfrm>
          <a:prstGeom prst="rect">
            <a:avLst/>
          </a:prstGeom>
          <a:solidFill>
            <a:srgbClr val="FFE1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userDrawn="1"/>
        </p:nvSpPr>
        <p:spPr>
          <a:xfrm>
            <a:off x="8589992" y="6397444"/>
            <a:ext cx="1920318" cy="122564"/>
          </a:xfrm>
          <a:prstGeom prst="rect">
            <a:avLst/>
          </a:prstGeom>
          <a:solidFill>
            <a:srgbClr val="FF9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advTm="6000"/>
  <p:txStyles>
    <p:titleStyle>
      <a:lvl1pPr algn="ctr" defTabSz="1151890" rtl="0" eaLnBrk="1" latinLnBrk="0" hangingPunct="1">
        <a:spcBef>
          <a:spcPct val="0"/>
        </a:spcBef>
        <a:buNone/>
        <a:defRPr sz="5545" kern="1200">
          <a:solidFill>
            <a:schemeClr val="tx1"/>
          </a:solidFill>
          <a:latin typeface="+mj-lt"/>
          <a:ea typeface="+mj-ea"/>
          <a:cs typeface="+mj-cs"/>
        </a:defRPr>
      </a:lvl1pPr>
    </p:titleStyle>
    <p:bodyStyle>
      <a:lvl1pPr marL="431800" indent="-431800" algn="l" defTabSz="1151890" rtl="0" eaLnBrk="1" latinLnBrk="0" hangingPunct="1">
        <a:spcBef>
          <a:spcPct val="25000"/>
        </a:spcBef>
        <a:buFont typeface="Arial" panose="020B0604020202020204" pitchFamily="34" charset="0"/>
        <a:buChar char="•"/>
        <a:defRPr sz="4030" kern="1200">
          <a:solidFill>
            <a:schemeClr val="tx1"/>
          </a:solidFill>
          <a:latin typeface="+mn-lt"/>
          <a:ea typeface="+mn-ea"/>
          <a:cs typeface="+mn-cs"/>
        </a:defRPr>
      </a:lvl1pPr>
      <a:lvl2pPr marL="935990" indent="-360045" algn="l" defTabSz="1151890" rtl="0" eaLnBrk="1" latinLnBrk="0" hangingPunct="1">
        <a:spcBef>
          <a:spcPct val="25000"/>
        </a:spcBef>
        <a:buFont typeface="Arial" panose="020B0604020202020204" pitchFamily="34" charset="0"/>
        <a:buChar char="–"/>
        <a:defRPr sz="3530" kern="1200">
          <a:solidFill>
            <a:schemeClr val="tx1"/>
          </a:solidFill>
          <a:latin typeface="+mn-lt"/>
          <a:ea typeface="+mn-ea"/>
          <a:cs typeface="+mn-cs"/>
        </a:defRPr>
      </a:lvl2pPr>
      <a:lvl3pPr marL="1440180" indent="-288290" algn="l" defTabSz="1151890" rtl="0" eaLnBrk="1" latinLnBrk="0" hangingPunct="1">
        <a:spcBef>
          <a:spcPct val="25000"/>
        </a:spcBef>
        <a:buFont typeface="Arial" panose="020B0604020202020204" pitchFamily="34" charset="0"/>
        <a:buChar char="•"/>
        <a:defRPr sz="3025" kern="1200">
          <a:solidFill>
            <a:schemeClr val="tx1"/>
          </a:solidFill>
          <a:latin typeface="+mn-lt"/>
          <a:ea typeface="+mn-ea"/>
          <a:cs typeface="+mn-cs"/>
        </a:defRPr>
      </a:lvl3pPr>
      <a:lvl4pPr marL="2016125"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4pPr>
      <a:lvl5pPr marL="2592070"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5pPr>
      <a:lvl6pPr marL="3168015"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6pPr>
      <a:lvl7pPr marL="3743960"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7pPr>
      <a:lvl8pPr marL="4319905"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8pPr>
      <a:lvl9pPr marL="4895850"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9pPr>
    </p:bodyStyle>
    <p:otherStyle>
      <a:defPPr>
        <a:defRPr lang="zh-CN"/>
      </a:defPPr>
      <a:lvl1pPr marL="0" algn="l" defTabSz="1151890" rtl="0" eaLnBrk="1" latinLnBrk="0" hangingPunct="1">
        <a:defRPr sz="2270" kern="1200">
          <a:solidFill>
            <a:schemeClr val="tx1"/>
          </a:solidFill>
          <a:latin typeface="+mn-lt"/>
          <a:ea typeface="+mn-ea"/>
          <a:cs typeface="+mn-cs"/>
        </a:defRPr>
      </a:lvl1pPr>
      <a:lvl2pPr marL="575945" algn="l" defTabSz="1151890" rtl="0" eaLnBrk="1" latinLnBrk="0" hangingPunct="1">
        <a:defRPr sz="2270" kern="1200">
          <a:solidFill>
            <a:schemeClr val="tx1"/>
          </a:solidFill>
          <a:latin typeface="+mn-lt"/>
          <a:ea typeface="+mn-ea"/>
          <a:cs typeface="+mn-cs"/>
        </a:defRPr>
      </a:lvl2pPr>
      <a:lvl3pPr marL="1151890" algn="l" defTabSz="1151890" rtl="0" eaLnBrk="1" latinLnBrk="0" hangingPunct="1">
        <a:defRPr sz="2270" kern="1200">
          <a:solidFill>
            <a:schemeClr val="tx1"/>
          </a:solidFill>
          <a:latin typeface="+mn-lt"/>
          <a:ea typeface="+mn-ea"/>
          <a:cs typeface="+mn-cs"/>
        </a:defRPr>
      </a:lvl3pPr>
      <a:lvl4pPr marL="1727835" algn="l" defTabSz="1151890" rtl="0" eaLnBrk="1" latinLnBrk="0" hangingPunct="1">
        <a:defRPr sz="2270" kern="1200">
          <a:solidFill>
            <a:schemeClr val="tx1"/>
          </a:solidFill>
          <a:latin typeface="+mn-lt"/>
          <a:ea typeface="+mn-ea"/>
          <a:cs typeface="+mn-cs"/>
        </a:defRPr>
      </a:lvl4pPr>
      <a:lvl5pPr marL="2303780" algn="l" defTabSz="1151890" rtl="0" eaLnBrk="1" latinLnBrk="0" hangingPunct="1">
        <a:defRPr sz="2270" kern="1200">
          <a:solidFill>
            <a:schemeClr val="tx1"/>
          </a:solidFill>
          <a:latin typeface="+mn-lt"/>
          <a:ea typeface="+mn-ea"/>
          <a:cs typeface="+mn-cs"/>
        </a:defRPr>
      </a:lvl5pPr>
      <a:lvl6pPr marL="2879725" algn="l" defTabSz="1151890" rtl="0" eaLnBrk="1" latinLnBrk="0" hangingPunct="1">
        <a:defRPr sz="2270" kern="1200">
          <a:solidFill>
            <a:schemeClr val="tx1"/>
          </a:solidFill>
          <a:latin typeface="+mn-lt"/>
          <a:ea typeface="+mn-ea"/>
          <a:cs typeface="+mn-cs"/>
        </a:defRPr>
      </a:lvl6pPr>
      <a:lvl7pPr marL="3456305" algn="l" defTabSz="1151890" rtl="0" eaLnBrk="1" latinLnBrk="0" hangingPunct="1">
        <a:defRPr sz="2270" kern="1200">
          <a:solidFill>
            <a:schemeClr val="tx1"/>
          </a:solidFill>
          <a:latin typeface="+mn-lt"/>
          <a:ea typeface="+mn-ea"/>
          <a:cs typeface="+mn-cs"/>
        </a:defRPr>
      </a:lvl7pPr>
      <a:lvl8pPr marL="4032250" algn="l" defTabSz="1151890" rtl="0" eaLnBrk="1" latinLnBrk="0" hangingPunct="1">
        <a:defRPr sz="2270" kern="1200">
          <a:solidFill>
            <a:schemeClr val="tx1"/>
          </a:solidFill>
          <a:latin typeface="+mn-lt"/>
          <a:ea typeface="+mn-ea"/>
          <a:cs typeface="+mn-cs"/>
        </a:defRPr>
      </a:lvl8pPr>
      <a:lvl9pPr marL="4608195" algn="l" defTabSz="1151890" rtl="0" eaLnBrk="1" latinLnBrk="0" hangingPunct="1">
        <a:defRPr sz="22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3.xml"/><Relationship Id="rId2" Type="http://schemas.openxmlformats.org/officeDocument/2006/relationships/tags" Target="../tags/tag32.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image" Target="../media/image2.jpeg"/><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3.xml"/><Relationship Id="rId2" Type="http://schemas.openxmlformats.org/officeDocument/2006/relationships/tags" Target="../tags/tag36.xml"/><Relationship Id="rId1" Type="http://schemas.openxmlformats.org/officeDocument/2006/relationships/tags" Target="../tags/tag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tags" Target="../tags/tag38.xml"/><Relationship Id="rId1" Type="http://schemas.openxmlformats.org/officeDocument/2006/relationships/tags" Target="../tags/tag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40.xml"/><Relationship Id="rId1" Type="http://schemas.openxmlformats.org/officeDocument/2006/relationships/tags" Target="../tags/tag39.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42.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1" Type="http://schemas.openxmlformats.org/officeDocument/2006/relationships/notesSlide" Target="../notesSlides/notesSlide3.xml"/><Relationship Id="rId10" Type="http://schemas.openxmlformats.org/officeDocument/2006/relationships/slideLayout" Target="../slideLayouts/slideLayout13.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1" Type="http://schemas.openxmlformats.org/officeDocument/2006/relationships/notesSlide" Target="../notesSlides/notesSlide4.xml"/><Relationship Id="rId10" Type="http://schemas.openxmlformats.org/officeDocument/2006/relationships/slideLayout" Target="../slideLayouts/slideLayout13.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3.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赵玉莲\Desktop\timgKLMMHZIA.jpgtimgKLMMHZIA"/>
          <p:cNvPicPr>
            <a:picLocks noChangeAspect="1"/>
          </p:cNvPicPr>
          <p:nvPr/>
        </p:nvPicPr>
        <p:blipFill>
          <a:blip r:embed="rId1"/>
          <a:srcRect/>
          <a:stretch>
            <a:fillRect/>
          </a:stretch>
        </p:blipFill>
        <p:spPr>
          <a:xfrm>
            <a:off x="5829935" y="1940560"/>
            <a:ext cx="3537585" cy="2264410"/>
          </a:xfrm>
          <a:prstGeom prst="rect">
            <a:avLst/>
          </a:prstGeom>
        </p:spPr>
      </p:pic>
      <p:sp>
        <p:nvSpPr>
          <p:cNvPr id="13" name="矩形 12"/>
          <p:cNvSpPr/>
          <p:nvPr/>
        </p:nvSpPr>
        <p:spPr>
          <a:xfrm>
            <a:off x="798830" y="1939290"/>
            <a:ext cx="5031740" cy="2265680"/>
          </a:xfrm>
          <a:prstGeom prst="rect">
            <a:avLst/>
          </a:prstGeom>
          <a:solidFill>
            <a:srgbClr val="008A55"/>
          </a:solidFill>
          <a:ln>
            <a:noFill/>
          </a:ln>
        </p:spPr>
        <p:style>
          <a:lnRef idx="2">
            <a:schemeClr val="accent3">
              <a:shade val="50000"/>
            </a:schemeClr>
          </a:lnRef>
          <a:fillRef idx="1">
            <a:schemeClr val="accent3"/>
          </a:fillRef>
          <a:effectRef idx="0">
            <a:schemeClr val="accent3"/>
          </a:effectRef>
          <a:fontRef idx="minor">
            <a:schemeClr val="lt1"/>
          </a:fontRef>
        </p:style>
        <p:txBody>
          <a:bodyPr lIns="57600" tIns="28799" rIns="57600" bIns="28799" anchor="ctr"/>
          <a:lstStyle/>
          <a:p>
            <a:pPr algn="ctr">
              <a:defRPr/>
            </a:pPr>
            <a:endParaRPr lang="zh-CN" altLang="en-US" baseline="-25000" dirty="0"/>
          </a:p>
        </p:txBody>
      </p:sp>
      <p:sp>
        <p:nvSpPr>
          <p:cNvPr id="17" name="矩形 16"/>
          <p:cNvSpPr/>
          <p:nvPr/>
        </p:nvSpPr>
        <p:spPr>
          <a:xfrm>
            <a:off x="-5715" y="1940560"/>
            <a:ext cx="421640" cy="2264410"/>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lIns="57600" tIns="28799" rIns="57600" bIns="28799" anchor="ctr"/>
          <a:lstStyle/>
          <a:p>
            <a:pPr algn="ctr">
              <a:defRPr/>
            </a:pPr>
            <a:endParaRPr lang="zh-CN" altLang="en-US" baseline="-25000" dirty="0"/>
          </a:p>
        </p:txBody>
      </p:sp>
      <p:sp>
        <p:nvSpPr>
          <p:cNvPr id="2" name="副标题 2"/>
          <p:cNvSpPr txBox="1"/>
          <p:nvPr/>
        </p:nvSpPr>
        <p:spPr bwMode="auto">
          <a:xfrm>
            <a:off x="3275351" y="3091265"/>
            <a:ext cx="5081930" cy="596127"/>
          </a:xfrm>
          <a:prstGeom prst="rect">
            <a:avLst/>
          </a:prstGeom>
          <a:noFill/>
          <a:ln w="9525">
            <a:noFill/>
            <a:miter lim="800000"/>
          </a:ln>
        </p:spPr>
        <p:txBody>
          <a:bodyPr lIns="67392" tIns="33695" rIns="67392" bIns="33695"/>
          <a:lstStyle/>
          <a:p>
            <a:pPr algn="ctr">
              <a:spcBef>
                <a:spcPct val="20000"/>
              </a:spcBef>
            </a:pPr>
            <a:endParaRPr lang="zh-CN" altLang="en-US" sz="1900" dirty="0">
              <a:solidFill>
                <a:srgbClr val="FFFF00"/>
              </a:solidFill>
              <a:latin typeface="方正黑体简体"/>
              <a:ea typeface="方正黑体简体"/>
              <a:cs typeface="方正黑体简体"/>
            </a:endParaRPr>
          </a:p>
        </p:txBody>
      </p:sp>
      <p:sp>
        <p:nvSpPr>
          <p:cNvPr id="3081" name="副标题 2"/>
          <p:cNvSpPr txBox="1"/>
          <p:nvPr/>
        </p:nvSpPr>
        <p:spPr bwMode="auto">
          <a:xfrm>
            <a:off x="875030" y="2167255"/>
            <a:ext cx="4956175" cy="1748155"/>
          </a:xfrm>
          <a:prstGeom prst="rect">
            <a:avLst/>
          </a:prstGeom>
          <a:noFill/>
          <a:ln w="9525">
            <a:noFill/>
            <a:miter lim="800000"/>
          </a:ln>
        </p:spPr>
        <p:txBody>
          <a:bodyPr lIns="67392" tIns="33695" rIns="67392" bIns="33695" anchor="ctr"/>
          <a:lstStyle/>
          <a:p>
            <a:pPr>
              <a:spcBef>
                <a:spcPct val="20000"/>
              </a:spcBef>
              <a:defRPr/>
            </a:pPr>
            <a:endParaRPr lang="en-US" altLang="zh-CN" sz="320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方正黑体简体" pitchFamily="2" charset="-122"/>
            </a:endParaRPr>
          </a:p>
        </p:txBody>
      </p:sp>
      <p:sp>
        <p:nvSpPr>
          <p:cNvPr id="10" name="副标题 2"/>
          <p:cNvSpPr txBox="1"/>
          <p:nvPr/>
        </p:nvSpPr>
        <p:spPr bwMode="auto">
          <a:xfrm>
            <a:off x="1487822" y="2277113"/>
            <a:ext cx="3270897" cy="1211531"/>
          </a:xfrm>
          <a:prstGeom prst="rect">
            <a:avLst/>
          </a:prstGeom>
          <a:noFill/>
          <a:ln w="9525">
            <a:noFill/>
            <a:miter lim="800000"/>
          </a:ln>
        </p:spPr>
        <p:txBody>
          <a:bodyPr lIns="67392" tIns="33695" rIns="67392" bIns="33695"/>
          <a:lstStyle/>
          <a:p>
            <a:pPr>
              <a:spcBef>
                <a:spcPct val="20000"/>
              </a:spcBef>
            </a:pPr>
            <a:r>
              <a:rPr lang="en-US" altLang="zh-CN" sz="4800" dirty="0">
                <a:solidFill>
                  <a:schemeClr val="bg1"/>
                </a:solidFill>
                <a:latin typeface="微软雅黑" panose="020B0503020204020204" pitchFamily="34" charset="-122"/>
                <a:ea typeface="微软雅黑" panose="020B0503020204020204" pitchFamily="34" charset="-122"/>
                <a:cs typeface="方正黑体简体"/>
              </a:rPr>
              <a:t>《</a:t>
            </a:r>
            <a:r>
              <a:rPr lang="zh-CN" altLang="en-US" sz="4800" dirty="0">
                <a:solidFill>
                  <a:schemeClr val="bg1"/>
                </a:solidFill>
                <a:latin typeface="微软雅黑" panose="020B0503020204020204" pitchFamily="34" charset="-122"/>
                <a:ea typeface="微软雅黑" panose="020B0503020204020204" pitchFamily="34" charset="-122"/>
                <a:cs typeface="方正黑体简体"/>
              </a:rPr>
              <a:t>百合花</a:t>
            </a:r>
            <a:r>
              <a:rPr lang="en-US" altLang="zh-CN" sz="4800" dirty="0">
                <a:solidFill>
                  <a:schemeClr val="bg1"/>
                </a:solidFill>
                <a:latin typeface="微软雅黑" panose="020B0503020204020204" pitchFamily="34" charset="-122"/>
                <a:ea typeface="微软雅黑" panose="020B0503020204020204" pitchFamily="34" charset="-122"/>
                <a:cs typeface="方正黑体简体"/>
              </a:rPr>
              <a:t>》《</a:t>
            </a:r>
            <a:r>
              <a:rPr lang="zh-CN" altLang="en-US" sz="4800" dirty="0">
                <a:solidFill>
                  <a:schemeClr val="bg1"/>
                </a:solidFill>
                <a:latin typeface="微软雅黑" panose="020B0503020204020204" pitchFamily="34" charset="-122"/>
                <a:ea typeface="微软雅黑" panose="020B0503020204020204" pitchFamily="34" charset="-122"/>
                <a:cs typeface="方正黑体简体"/>
              </a:rPr>
              <a:t>哦，香雪</a:t>
            </a:r>
            <a:r>
              <a:rPr lang="en-US" altLang="zh-CN" sz="4800" dirty="0">
                <a:solidFill>
                  <a:schemeClr val="bg1"/>
                </a:solidFill>
                <a:latin typeface="微软雅黑" panose="020B0503020204020204" pitchFamily="34" charset="-122"/>
                <a:ea typeface="微软雅黑" panose="020B0503020204020204" pitchFamily="34" charset="-122"/>
                <a:cs typeface="方正黑体简体"/>
              </a:rPr>
              <a:t>》</a:t>
            </a:r>
            <a:endParaRPr lang="en-US" altLang="zh-CN" sz="4800" dirty="0">
              <a:solidFill>
                <a:schemeClr val="bg1"/>
              </a:solidFill>
              <a:latin typeface="微软雅黑" panose="020B0503020204020204" pitchFamily="34" charset="-122"/>
              <a:ea typeface="微软雅黑" panose="020B0503020204020204" pitchFamily="34" charset="-122"/>
              <a:cs typeface="方正黑体简体"/>
            </a:endParaRPr>
          </a:p>
        </p:txBody>
      </p:sp>
      <p:sp>
        <p:nvSpPr>
          <p:cNvPr id="4" name="矩形 3"/>
          <p:cNvSpPr/>
          <p:nvPr/>
        </p:nvSpPr>
        <p:spPr>
          <a:xfrm>
            <a:off x="372745" y="1939290"/>
            <a:ext cx="426085" cy="2265680"/>
          </a:xfrm>
          <a:prstGeom prst="rect">
            <a:avLst/>
          </a:prstGeom>
          <a:solidFill>
            <a:srgbClr val="FFE153"/>
          </a:solidFill>
          <a:ln>
            <a:noFill/>
          </a:ln>
        </p:spPr>
        <p:style>
          <a:lnRef idx="2">
            <a:schemeClr val="accent3">
              <a:shade val="50000"/>
            </a:schemeClr>
          </a:lnRef>
          <a:fillRef idx="1">
            <a:schemeClr val="accent3"/>
          </a:fillRef>
          <a:effectRef idx="0">
            <a:schemeClr val="accent3"/>
          </a:effectRef>
          <a:fontRef idx="minor">
            <a:schemeClr val="lt1"/>
          </a:fontRef>
        </p:style>
        <p:txBody>
          <a:bodyPr lIns="57600" tIns="28799" rIns="57600" bIns="28799" anchor="ctr"/>
          <a:lstStyle/>
          <a:p>
            <a:pPr algn="ctr">
              <a:defRPr/>
            </a:pPr>
            <a:endParaRPr lang="zh-CN" altLang="en-US" sz="4300" baseline="-250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875030" y="4204970"/>
            <a:ext cx="5309870" cy="1176151"/>
          </a:xfrm>
          <a:prstGeom prst="rect">
            <a:avLst/>
          </a:prstGeom>
          <a:noFill/>
        </p:spPr>
        <p:txBody>
          <a:bodyPr wrap="square" lIns="72576" tIns="36288" rIns="72576" bIns="36288" rtlCol="0">
            <a:spAutoFit/>
          </a:bodyPr>
          <a:lstStyle/>
          <a:p>
            <a:pPr fontAlgn="auto">
              <a:lnSpc>
                <a:spcPts val="4260"/>
              </a:lnSpc>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主讲</a:t>
            </a:r>
            <a:r>
              <a:rPr lang="zh-CN" altLang="en-US" sz="28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专家</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张冬立 </a:t>
            </a:r>
            <a:r>
              <a:rPr lang="en-US" sz="28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特级教师</a:t>
            </a:r>
            <a:endParaRPr lang="en-US" sz="28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a:lnSpc>
                <a:spcPts val="4260"/>
              </a:lnSpc>
            </a:pPr>
            <a:r>
              <a:rPr lang="zh-CN" altLang="en-US" sz="28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北京实验学校</a:t>
            </a:r>
            <a:endParaRPr lang="zh-CN" altLang="en-US" sz="28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Tm="6000"/>
  <p:timing>
    <p:tnLst>
      <p:par>
        <p:cTn id="1" dur="indefinite" restart="never" nodeType="tmRoot"/>
      </p:par>
    </p:tnLst>
    <p:bldLst>
      <p:bldP spid="2"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8"/>
          <p:cNvSpPr txBox="1"/>
          <p:nvPr/>
        </p:nvSpPr>
        <p:spPr>
          <a:xfrm>
            <a:off x="898279" y="887722"/>
            <a:ext cx="1586842" cy="441325"/>
          </a:xfrm>
          <a:prstGeom prst="rect">
            <a:avLst/>
          </a:prstGeom>
          <a:solidFill>
            <a:srgbClr val="008A55"/>
          </a:solidFill>
        </p:spPr>
        <p:txBody>
          <a:bodyPr wrap="square" lIns="72576" tIns="36288" rIns="72576" bIns="36288" rtlCol="0" anchor="t">
            <a:spAutoFit/>
          </a:bodyPr>
          <a:lstStyle/>
          <a:p>
            <a:pPr algn="ctr"/>
            <a:r>
              <a:rPr kumimoji="1" lang="zh-CN" altLang="en-US" sz="2400" dirty="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教学方法</a:t>
            </a:r>
            <a:endParaRPr kumimoji="1" lang="zh-CN" altLang="en-US" sz="2400" dirty="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文本框 18"/>
          <p:cNvSpPr txBox="1"/>
          <p:nvPr/>
        </p:nvSpPr>
        <p:spPr>
          <a:xfrm>
            <a:off x="898279" y="2267708"/>
            <a:ext cx="1587346" cy="441325"/>
          </a:xfrm>
          <a:prstGeom prst="rect">
            <a:avLst/>
          </a:prstGeom>
          <a:solidFill>
            <a:srgbClr val="008A55"/>
          </a:solidFill>
        </p:spPr>
        <p:txBody>
          <a:bodyPr wrap="square" lIns="72576" tIns="36288" rIns="72576" bIns="36288" rtlCol="0" anchor="t">
            <a:spAutoFit/>
          </a:bodyPr>
          <a:lstStyle/>
          <a:p>
            <a:pPr algn="ctr"/>
            <a:r>
              <a:rPr kumimoji="1" lang="zh-CN" altLang="en-US" sz="2400" dirty="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教学课时</a:t>
            </a:r>
            <a:endParaRPr kumimoji="1" lang="zh-CN" altLang="en-US" sz="2400" dirty="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7" name="Title 6"/>
          <p:cNvSpPr txBox="1"/>
          <p:nvPr>
            <p:custDataLst>
              <p:tags r:id="rId1"/>
            </p:custDataLst>
          </p:nvPr>
        </p:nvSpPr>
        <p:spPr>
          <a:xfrm>
            <a:off x="898525" y="1487170"/>
            <a:ext cx="7165340" cy="546100"/>
          </a:xfrm>
          <a:prstGeom prst="rect">
            <a:avLst/>
          </a:prstGeom>
          <a:noFill/>
          <a:ln w="3175">
            <a:noFill/>
            <a:prstDash val="dash"/>
          </a:ln>
        </p:spPr>
        <p:txBody>
          <a:bodyPr wrap="square" lIns="53994" tIns="26997" rIns="53994" bIns="2699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a:lnSpc>
                <a:spcPct val="130000"/>
              </a:lnSpc>
              <a:spcAft>
                <a:spcPts val="635"/>
              </a:spcAft>
            </a:pPr>
            <a:r>
              <a:rPr altLang="zh-CN" sz="2400">
                <a:solidFill>
                  <a:schemeClr val="tx1"/>
                </a:solidFill>
                <a:latin typeface="微软雅黑" panose="020B0503020204020204" pitchFamily="34" charset="-122"/>
              </a:rPr>
              <a:t>  </a:t>
            </a:r>
            <a:r>
              <a:rPr lang="zh-CN" altLang="en-US" sz="2400">
                <a:solidFill>
                  <a:schemeClr val="tx1"/>
                </a:solidFill>
                <a:latin typeface="微软雅黑" panose="020B0503020204020204" pitchFamily="34" charset="-122"/>
              </a:rPr>
              <a:t>速读、精读、点拨、交流分享、写作实践。</a:t>
            </a:r>
            <a:endParaRPr lang="zh-CN" altLang="en-US" sz="2400">
              <a:solidFill>
                <a:schemeClr val="tx1"/>
              </a:solidFill>
              <a:latin typeface="微软雅黑" panose="020B0503020204020204" pitchFamily="34" charset="-122"/>
            </a:endParaRPr>
          </a:p>
        </p:txBody>
      </p:sp>
      <p:sp>
        <p:nvSpPr>
          <p:cNvPr id="8" name="Title 6"/>
          <p:cNvSpPr txBox="1"/>
          <p:nvPr>
            <p:custDataLst>
              <p:tags r:id="rId2"/>
            </p:custDataLst>
          </p:nvPr>
        </p:nvSpPr>
        <p:spPr>
          <a:xfrm>
            <a:off x="875030" y="2800350"/>
            <a:ext cx="7347585" cy="2241550"/>
          </a:xfrm>
          <a:prstGeom prst="rect">
            <a:avLst/>
          </a:prstGeom>
          <a:noFill/>
          <a:ln w="3175">
            <a:noFill/>
            <a:prstDash val="dash"/>
          </a:ln>
        </p:spPr>
        <p:txBody>
          <a:bodyPr wrap="square" lIns="53994" tIns="26997" rIns="53994" bIns="2699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a:lnSpc>
                <a:spcPct val="130000"/>
              </a:lnSpc>
              <a:spcAft>
                <a:spcPts val="635"/>
              </a:spcAft>
            </a:pPr>
            <a:r>
              <a:rPr altLang="zh-CN" sz="2000">
                <a:solidFill>
                  <a:schemeClr val="tx1"/>
                </a:solidFill>
                <a:latin typeface="微软雅黑" panose="020B0503020204020204" pitchFamily="34" charset="-122"/>
                <a:cs typeface="微软雅黑" panose="020B0503020204020204" pitchFamily="34" charset="-122"/>
              </a:rPr>
              <a:t>  </a:t>
            </a:r>
            <a:r>
              <a:rPr lang="zh-CN" altLang="en-US" sz="2000" b="1">
                <a:solidFill>
                  <a:schemeClr val="tx1"/>
                </a:solidFill>
                <a:latin typeface="微软雅黑" panose="020B0503020204020204" pitchFamily="34" charset="-122"/>
                <a:cs typeface="微软雅黑" panose="020B0503020204020204" pitchFamily="34" charset="-122"/>
              </a:rPr>
              <a:t>四课时</a:t>
            </a:r>
            <a:endParaRPr lang="en-US" altLang="zh-CN" sz="200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635"/>
              </a:spcAft>
            </a:pPr>
            <a:r>
              <a:rPr lang="zh-CN" altLang="en-US" sz="2000">
                <a:solidFill>
                  <a:schemeClr val="tx1"/>
                </a:solidFill>
                <a:latin typeface="微软雅黑" panose="020B0503020204020204" pitchFamily="34" charset="-122"/>
                <a:cs typeface="微软雅黑" panose="020B0503020204020204" pitchFamily="34" charset="-122"/>
              </a:rPr>
              <a:t>  第一课时：阅读</a:t>
            </a:r>
            <a:r>
              <a:rPr lang="en-US" altLang="zh-CN" sz="2000">
                <a:solidFill>
                  <a:schemeClr val="tx1"/>
                </a:solidFill>
                <a:latin typeface="微软雅黑" panose="020B0503020204020204" pitchFamily="34" charset="-122"/>
                <a:cs typeface="微软雅黑" panose="020B0503020204020204" pitchFamily="34" charset="-122"/>
              </a:rPr>
              <a:t>《</a:t>
            </a:r>
            <a:r>
              <a:rPr lang="zh-CN" altLang="en-US" sz="2000">
                <a:solidFill>
                  <a:schemeClr val="tx1"/>
                </a:solidFill>
                <a:latin typeface="微软雅黑" panose="020B0503020204020204" pitchFamily="34" charset="-122"/>
                <a:cs typeface="微软雅黑" panose="020B0503020204020204" pitchFamily="34" charset="-122"/>
              </a:rPr>
              <a:t>百合花</a:t>
            </a:r>
            <a:r>
              <a:rPr lang="en-US" altLang="zh-CN" sz="2000">
                <a:solidFill>
                  <a:schemeClr val="tx1"/>
                </a:solidFill>
                <a:latin typeface="微软雅黑" panose="020B0503020204020204" pitchFamily="34" charset="-122"/>
                <a:cs typeface="微软雅黑" panose="020B0503020204020204" pitchFamily="34" charset="-122"/>
              </a:rPr>
              <a:t>》</a:t>
            </a:r>
            <a:r>
              <a:rPr lang="zh-CN" altLang="en-US" sz="2000">
                <a:solidFill>
                  <a:schemeClr val="tx1"/>
                </a:solidFill>
                <a:latin typeface="微软雅黑" panose="020B0503020204020204" pitchFamily="34" charset="-122"/>
                <a:cs typeface="微软雅黑" panose="020B0503020204020204" pitchFamily="34" charset="-122"/>
              </a:rPr>
              <a:t>，用简洁文字概述情节，明确小说的主要人物、讨论小说主题。</a:t>
            </a:r>
            <a:endParaRPr lang="en-US" altLang="zh-CN" sz="200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635"/>
              </a:spcAft>
            </a:pPr>
            <a:r>
              <a:rPr lang="zh-CN" altLang="en-US" sz="2000">
                <a:solidFill>
                  <a:schemeClr val="tx1"/>
                </a:solidFill>
                <a:latin typeface="微软雅黑" panose="020B0503020204020204" pitchFamily="34" charset="-122"/>
                <a:cs typeface="微软雅黑" panose="020B0503020204020204" pitchFamily="34" charset="-122"/>
              </a:rPr>
              <a:t>  </a:t>
            </a:r>
            <a:r>
              <a:rPr lang="zh-CN" altLang="en-US" sz="2000" spc="-70">
                <a:solidFill>
                  <a:schemeClr val="tx1"/>
                </a:solidFill>
                <a:uFillTx/>
                <a:latin typeface="微软雅黑" panose="020B0503020204020204" pitchFamily="34" charset="-122"/>
                <a:cs typeface="微软雅黑" panose="020B0503020204020204" pitchFamily="34" charset="-122"/>
              </a:rPr>
              <a:t>第二课时：鉴赏探究小说精巧构思和细节描写，获得审美体验。</a:t>
            </a:r>
            <a:endParaRPr lang="en-US" altLang="zh-CN" sz="2000" spc="-70">
              <a:solidFill>
                <a:schemeClr val="tx1"/>
              </a:solidFill>
              <a:uFillTx/>
              <a:latin typeface="微软雅黑" panose="020B0503020204020204" pitchFamily="34" charset="-122"/>
              <a:cs typeface="微软雅黑" panose="020B0503020204020204" pitchFamily="34" charset="-122"/>
            </a:endParaRPr>
          </a:p>
          <a:p>
            <a:pPr indent="362585">
              <a:lnSpc>
                <a:spcPct val="130000"/>
              </a:lnSpc>
              <a:spcAft>
                <a:spcPts val="635"/>
              </a:spcAft>
            </a:pPr>
            <a:r>
              <a:rPr lang="zh-CN" altLang="en-US" sz="2000">
                <a:solidFill>
                  <a:schemeClr val="tx1"/>
                </a:solidFill>
                <a:latin typeface="微软雅黑" panose="020B0503020204020204" pitchFamily="34" charset="-122"/>
                <a:cs typeface="微软雅黑" panose="020B0503020204020204" pitchFamily="34" charset="-122"/>
              </a:rPr>
              <a:t>  第三课时：自读</a:t>
            </a:r>
            <a:r>
              <a:rPr lang="en-US" altLang="zh-CN" sz="2000">
                <a:solidFill>
                  <a:schemeClr val="tx1"/>
                </a:solidFill>
                <a:latin typeface="微软雅黑" panose="020B0503020204020204" pitchFamily="34" charset="-122"/>
                <a:cs typeface="微软雅黑" panose="020B0503020204020204" pitchFamily="34" charset="-122"/>
              </a:rPr>
              <a:t>《</a:t>
            </a:r>
            <a:r>
              <a:rPr lang="zh-CN" altLang="en-US" sz="2000">
                <a:solidFill>
                  <a:schemeClr val="tx1"/>
                </a:solidFill>
                <a:latin typeface="微软雅黑" panose="020B0503020204020204" pitchFamily="34" charset="-122"/>
                <a:cs typeface="微软雅黑" panose="020B0503020204020204" pitchFamily="34" charset="-122"/>
              </a:rPr>
              <a:t>哦，香雪</a:t>
            </a:r>
            <a:r>
              <a:rPr lang="en-US" altLang="zh-CN" sz="2000">
                <a:solidFill>
                  <a:schemeClr val="tx1"/>
                </a:solidFill>
                <a:latin typeface="微软雅黑" panose="020B0503020204020204" pitchFamily="34" charset="-122"/>
                <a:cs typeface="微软雅黑" panose="020B0503020204020204" pitchFamily="34" charset="-122"/>
              </a:rPr>
              <a:t>》</a:t>
            </a:r>
            <a:r>
              <a:rPr lang="zh-CN" altLang="en-US" sz="2000">
                <a:solidFill>
                  <a:schemeClr val="tx1"/>
                </a:solidFill>
                <a:latin typeface="微软雅黑" panose="020B0503020204020204" pitchFamily="34" charset="-122"/>
                <a:cs typeface="微软雅黑" panose="020B0503020204020204" pitchFamily="34" charset="-122"/>
              </a:rPr>
              <a:t>，将小说缩写为</a:t>
            </a:r>
            <a:r>
              <a:rPr lang="en-US" altLang="zh-CN" sz="2000">
                <a:solidFill>
                  <a:schemeClr val="tx1"/>
                </a:solidFill>
                <a:latin typeface="微软雅黑" panose="020B0503020204020204" pitchFamily="34" charset="-122"/>
                <a:cs typeface="微软雅黑" panose="020B0503020204020204" pitchFamily="34" charset="-122"/>
              </a:rPr>
              <a:t>1000</a:t>
            </a:r>
            <a:r>
              <a:rPr lang="zh-CN" altLang="en-US" sz="2000">
                <a:solidFill>
                  <a:schemeClr val="tx1"/>
                </a:solidFill>
                <a:latin typeface="微软雅黑" panose="020B0503020204020204" pitchFamily="34" charset="-122"/>
                <a:cs typeface="微软雅黑" panose="020B0503020204020204" pitchFamily="34" charset="-122"/>
              </a:rPr>
              <a:t>字左右的小小说。注意保留主要情节，突出人物性格，有环境描写。</a:t>
            </a:r>
            <a:endParaRPr lang="en-US" altLang="zh-CN" sz="200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635"/>
              </a:spcAft>
            </a:pPr>
            <a:r>
              <a:rPr lang="zh-CN" altLang="en-US" sz="2000">
                <a:solidFill>
                  <a:schemeClr val="tx1"/>
                </a:solidFill>
                <a:latin typeface="微软雅黑" panose="020B0503020204020204" pitchFamily="34" charset="-122"/>
                <a:cs typeface="微软雅黑" panose="020B0503020204020204" pitchFamily="34" charset="-122"/>
              </a:rPr>
              <a:t>  第四课时：读写成果交流。</a:t>
            </a:r>
            <a:endParaRPr lang="zh-CN" altLang="en-US" sz="2000">
              <a:solidFill>
                <a:schemeClr val="tx1"/>
              </a:solidFill>
              <a:latin typeface="微软雅黑" panose="020B0503020204020204" pitchFamily="34" charset="-122"/>
              <a:cs typeface="微软雅黑" panose="020B0503020204020204" pitchFamily="34" charset="-122"/>
            </a:endParaRPr>
          </a:p>
        </p:txBody>
      </p:sp>
    </p:spTree>
    <p:custDataLst>
      <p:tags r:id="rId3"/>
    </p:custDataLst>
  </p:cSld>
  <p:clrMapOvr>
    <a:masterClrMapping/>
  </p:clrMapOvr>
  <p:transition advTm="6000"/>
  <p:timing>
    <p:tnLst>
      <p:par>
        <p:cTn id="1" dur="indefinite" restart="never" nodeType="tmRoot"/>
      </p:par>
    </p:tnLst>
    <p:bldLst>
      <p:bldP spid="9" grpId="1"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p:nvPr>
            <p:custDataLst>
              <p:tags r:id="rId1"/>
            </p:custDataLst>
          </p:nvPr>
        </p:nvSpPr>
        <p:spPr>
          <a:xfrm>
            <a:off x="889000" y="2082165"/>
            <a:ext cx="6998335" cy="4119880"/>
          </a:xfrm>
          <a:prstGeom prst="rect">
            <a:avLst/>
          </a:prstGeom>
          <a:noFill/>
          <a:ln w="3175">
            <a:noFill/>
            <a:prstDash val="dash"/>
          </a:ln>
        </p:spPr>
        <p:txBody>
          <a:bodyPr wrap="square" lIns="53994" tIns="26997" rIns="53994" bIns="2699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fontAlgn="auto">
              <a:lnSpc>
                <a:spcPct val="100000"/>
              </a:lnSpc>
              <a:spcAft>
                <a:spcPts val="400"/>
              </a:spcAft>
            </a:pPr>
            <a:r>
              <a:rPr altLang="zh-CN" sz="2000" spc="40" dirty="0">
                <a:ln w="3175">
                  <a:noFill/>
                  <a:prstDash val="dash"/>
                </a:ln>
                <a:solidFill>
                  <a:schemeClr val="tx1"/>
                </a:solidFill>
                <a:latin typeface="微软雅黑" panose="020B0503020204020204" pitchFamily="34" charset="-122"/>
                <a:cs typeface="微软雅黑" panose="020B0503020204020204" pitchFamily="34" charset="-122"/>
              </a:rPr>
              <a:t> </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 1. </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引述茅盾先生对小说主题的权威结论。</a:t>
            </a:r>
            <a:endPar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endParaRPr>
          </a:p>
          <a:p>
            <a:pPr indent="362585" fontAlgn="auto">
              <a:lnSpc>
                <a:spcPct val="100000"/>
              </a:lnSpc>
              <a:spcAft>
                <a:spcPts val="400"/>
              </a:spcAft>
            </a:pP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  2</a:t>
            </a:r>
            <a:r>
              <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 思考：茅盾</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先生得出结论的</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依据是什么？</a:t>
            </a:r>
            <a:endPar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endParaRPr>
          </a:p>
          <a:p>
            <a:pPr indent="362585" fontAlgn="auto">
              <a:lnSpc>
                <a:spcPct val="100000"/>
              </a:lnSpc>
              <a:spcAft>
                <a:spcPts val="400"/>
              </a:spcAft>
            </a:pPr>
            <a:r>
              <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rPr>
              <a:t>  3. </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小说中的</a:t>
            </a:r>
            <a:r>
              <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我</a:t>
            </a:r>
            <a:r>
              <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除了是一个叙述者，见证者，还有别的角色吗？</a:t>
            </a:r>
            <a:endPar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endParaRPr>
          </a:p>
          <a:p>
            <a:pPr indent="362585">
              <a:lnSpc>
                <a:spcPct val="100000"/>
              </a:lnSpc>
              <a:spcAft>
                <a:spcPts val="400"/>
              </a:spcAft>
            </a:pPr>
            <a:r>
              <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rPr>
              <a:t>  4.</a:t>
            </a:r>
            <a:r>
              <a:rPr lang="zh-CN" altLang="zh-CN" sz="2000" dirty="0" smtClean="0">
                <a:latin typeface="微软雅黑" panose="020B0503020204020204" pitchFamily="34" charset="-122"/>
              </a:rPr>
              <a:t> </a:t>
            </a:r>
            <a:r>
              <a:rPr lang="zh-CN" altLang="zh-CN" sz="2000" dirty="0" smtClean="0">
                <a:solidFill>
                  <a:schemeClr val="tx1"/>
                </a:solidFill>
                <a:latin typeface="微软雅黑" panose="020B0503020204020204" pitchFamily="34" charset="-122"/>
              </a:rPr>
              <a:t>小说</a:t>
            </a:r>
            <a:r>
              <a:rPr lang="zh-CN" altLang="zh-CN" sz="2000" dirty="0">
                <a:solidFill>
                  <a:schemeClr val="tx1"/>
                </a:solidFill>
                <a:latin typeface="微软雅黑" panose="020B0503020204020204" pitchFamily="34" charset="-122"/>
              </a:rPr>
              <a:t>里有爱情吗？如果有，根据是什么？如果没有，如何反驳持不同意见的同学？</a:t>
            </a:r>
            <a:endParaRPr lang="zh-CN" altLang="zh-CN" sz="2000" dirty="0">
              <a:solidFill>
                <a:schemeClr val="tx1"/>
              </a:solidFill>
              <a:latin typeface="微软雅黑" panose="020B0503020204020204" pitchFamily="34" charset="-122"/>
            </a:endParaRPr>
          </a:p>
          <a:p>
            <a:pPr indent="362585" fontAlgn="auto">
              <a:lnSpc>
                <a:spcPct val="100000"/>
              </a:lnSpc>
              <a:spcAft>
                <a:spcPts val="400"/>
              </a:spcAft>
            </a:pP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  新媳妇对小通讯员的感情？“我”</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和小通讯员</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之间的感情，是战友情？姐弟情？男女间的爱情？鼓励学生各抒己见，依照文本，有理据的表达，完成对小说主题的多元解读：</a:t>
            </a:r>
            <a:endPar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endParaRPr>
          </a:p>
          <a:p>
            <a:pPr indent="362585" fontAlgn="auto">
              <a:lnSpc>
                <a:spcPct val="100000"/>
              </a:lnSpc>
              <a:spcAft>
                <a:spcPts val="400"/>
              </a:spcAft>
            </a:pP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  军民鱼水情；战争</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环境下人与人</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之间的纯真美好；为了</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正义勇敢的献身</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精神。</a:t>
            </a:r>
            <a:endPar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endParaRPr>
          </a:p>
        </p:txBody>
      </p:sp>
      <p:sp>
        <p:nvSpPr>
          <p:cNvPr id="3" name="文本框 18"/>
          <p:cNvSpPr txBox="1"/>
          <p:nvPr/>
        </p:nvSpPr>
        <p:spPr>
          <a:xfrm>
            <a:off x="875063" y="871993"/>
            <a:ext cx="3341505" cy="460375"/>
          </a:xfrm>
          <a:prstGeom prst="rect">
            <a:avLst/>
          </a:prstGeom>
          <a:solidFill>
            <a:srgbClr val="008A55"/>
          </a:solidFill>
        </p:spPr>
        <p:txBody>
          <a:bodyPr wrap="square" rtlCol="0" anchor="t">
            <a:spAutoFit/>
          </a:bodyPr>
          <a:lstStyle/>
          <a:p>
            <a:pPr algn="l"/>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第一课时</a:t>
            </a:r>
            <a:endPar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4" name="文本框 3"/>
          <p:cNvSpPr txBox="1"/>
          <p:nvPr/>
        </p:nvSpPr>
        <p:spPr>
          <a:xfrm>
            <a:off x="875030" y="1484630"/>
            <a:ext cx="3715385" cy="460375"/>
          </a:xfrm>
          <a:prstGeom prst="rect">
            <a:avLst/>
          </a:prstGeom>
          <a:solidFill>
            <a:schemeClr val="accent1"/>
          </a:solidFill>
        </p:spPr>
        <p:txBody>
          <a:bodyPr wrap="square" rtlCol="0">
            <a:spAutoFit/>
          </a:bodyPr>
          <a:lstStyle/>
          <a:p>
            <a:r>
              <a:rPr altLang="zh-CN"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一、小说主题的再认知</a:t>
            </a:r>
            <a:endParaRPr lang="zh-CN" altLang="en-US"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6"/>
          <p:cNvSpPr txBox="1"/>
          <p:nvPr>
            <p:custDataLst>
              <p:tags r:id="rId1"/>
            </p:custDataLst>
          </p:nvPr>
        </p:nvSpPr>
        <p:spPr>
          <a:xfrm>
            <a:off x="877522" y="1283125"/>
            <a:ext cx="7122402" cy="5427046"/>
          </a:xfrm>
          <a:prstGeom prst="rect">
            <a:avLst/>
          </a:prstGeom>
          <a:noFill/>
          <a:ln w="3175">
            <a:noFill/>
            <a:prstDash val="dash"/>
          </a:ln>
        </p:spPr>
        <p:txBody>
          <a:bodyPr wrap="square" lIns="53989" tIns="26994" rIns="53989" bIns="26994"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a:lnSpc>
                <a:spcPct val="130000"/>
              </a:lnSpc>
              <a:spcAft>
                <a:spcPts val="475"/>
              </a:spcAft>
            </a:pP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  1</a:t>
            </a:r>
            <a:r>
              <a:rPr lang="en-US" altLang="zh-CN" sz="2000" spc="40" dirty="0" smtClean="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学生查阅对</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百合花</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主题不同理解的文章</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，结合自己的阅读理解，与其他同学交流、碰撞。</a:t>
            </a:r>
            <a:endPar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  2.</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根据阅读理解、课堂学习、补充资料，以“</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百合花</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主题之我见”为题，写一篇鉴赏文章，要求观点明确，说话有理据，分析讲逻辑，语言通顺，不少于</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500</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字。</a:t>
            </a:r>
            <a:endPar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  </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  </a:t>
            </a:r>
            <a:endParaRPr lang="en-US" altLang="zh-CN" sz="2000" dirty="0">
              <a:latin typeface="微软雅黑" panose="020B0503020204020204" pitchFamily="34" charset="-122"/>
              <a:cs typeface="微软雅黑" panose="020B0503020204020204" pitchFamily="34" charset="-122"/>
            </a:endParaRPr>
          </a:p>
          <a:p>
            <a:pPr indent="362585">
              <a:lnSpc>
                <a:spcPct val="130000"/>
              </a:lnSpc>
              <a:spcAft>
                <a:spcPts val="475"/>
              </a:spcAft>
            </a:pPr>
            <a:endParaRPr lang="en-US" altLang="zh-CN" sz="2000" dirty="0">
              <a:latin typeface="微软雅黑" panose="020B0503020204020204" pitchFamily="34" charset="-122"/>
              <a:cs typeface="微软雅黑" panose="020B0503020204020204" pitchFamily="34" charset="-122"/>
            </a:endParaRPr>
          </a:p>
          <a:p>
            <a:pPr indent="362585">
              <a:lnSpc>
                <a:spcPct val="130000"/>
              </a:lnSpc>
              <a:spcAft>
                <a:spcPts val="475"/>
              </a:spcAft>
            </a:pPr>
            <a:endParaRPr lang="en-US" altLang="zh-CN" sz="2000" spc="40" dirty="0">
              <a:ln w="3175">
                <a:noFill/>
                <a:prstDash val="dash"/>
              </a:ln>
              <a:solidFill>
                <a:srgbClr val="3C3C41">
                  <a:lumMod val="85000"/>
                  <a:lumOff val="15000"/>
                </a:srgbClr>
              </a:solidFill>
              <a:latin typeface="微软雅黑" panose="020B0503020204020204" pitchFamily="34" charset="-122"/>
              <a:cs typeface="微软雅黑" panose="020B0503020204020204" pitchFamily="34" charset="-122"/>
            </a:endParaRPr>
          </a:p>
        </p:txBody>
      </p:sp>
      <p:sp>
        <p:nvSpPr>
          <p:cNvPr id="4" name="文本框 3"/>
          <p:cNvSpPr txBox="1"/>
          <p:nvPr/>
        </p:nvSpPr>
        <p:spPr>
          <a:xfrm>
            <a:off x="877522" y="873573"/>
            <a:ext cx="5332436" cy="460375"/>
          </a:xfrm>
          <a:prstGeom prst="rect">
            <a:avLst/>
          </a:prstGeom>
          <a:solidFill>
            <a:schemeClr val="accent1"/>
          </a:solidFill>
        </p:spPr>
        <p:txBody>
          <a:bodyPr wrap="square" rtlCol="0">
            <a:spAutoFit/>
          </a:bodyPr>
          <a:p>
            <a:r>
              <a:rPr altLang="zh-CN"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二、查阅资料，为完善观点提供论据</a:t>
            </a:r>
            <a:endParaRPr lang="zh-CN" altLang="en-US"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descr="timg811MM08Q"/>
          <p:cNvPicPr>
            <a:picLocks noChangeAspect="1"/>
          </p:cNvPicPr>
          <p:nvPr/>
        </p:nvPicPr>
        <p:blipFill>
          <a:blip r:embed="rId2"/>
          <a:srcRect l="5297" t="6889" r="4928" b="7119"/>
          <a:stretch>
            <a:fillRect/>
          </a:stretch>
        </p:blipFill>
        <p:spPr>
          <a:xfrm>
            <a:off x="2243331" y="3326443"/>
            <a:ext cx="3966626" cy="2637645"/>
          </a:xfrm>
          <a:prstGeom prst="rect">
            <a:avLst/>
          </a:prstGeom>
        </p:spPr>
      </p:pic>
    </p:spTree>
    <p:custDataLst>
      <p:tags r:id="rId3"/>
    </p:custDataLst>
  </p:cSld>
  <p:clrMapOvr>
    <a:masterClrMapping/>
  </p:clrMapOvr>
  <p:transition advTm="6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77570" y="873125"/>
            <a:ext cx="1610360" cy="460375"/>
          </a:xfrm>
          <a:prstGeom prst="rect">
            <a:avLst/>
          </a:prstGeom>
          <a:solidFill>
            <a:schemeClr val="accent1"/>
          </a:solidFill>
        </p:spPr>
        <p:txBody>
          <a:bodyPr wrap="square" rtlCol="0">
            <a:spAutoFit/>
          </a:bodyPr>
          <a:p>
            <a:r>
              <a:rPr lang="zh-CN"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altLang="en-US"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、作业</a:t>
            </a:r>
            <a:endParaRPr lang="zh-CN" altLang="en-US" sz="2400" b="1" spc="40" dirty="0">
              <a:ln w="3175">
                <a:noFill/>
                <a:prstDash val="dash"/>
              </a:l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85190" y="1704340"/>
            <a:ext cx="7166610" cy="3517900"/>
          </a:xfrm>
          <a:prstGeom prst="rect">
            <a:avLst/>
          </a:prstGeom>
          <a:noFill/>
        </p:spPr>
        <p:txBody>
          <a:bodyPr wrap="square" rtlCol="0" anchor="t">
            <a:spAutoFit/>
          </a:bodyPr>
          <a:p>
            <a:pPr indent="362585" fontAlgn="auto">
              <a:lnSpc>
                <a:spcPct val="150000"/>
              </a:lnSpc>
              <a:spcAft>
                <a:spcPts val="400"/>
              </a:spcAft>
            </a:pPr>
            <a:r>
              <a:rPr lang="en-US" altLang="zh-CN" sz="2400" spc="4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  1.  </a:t>
            </a:r>
            <a:r>
              <a:rPr lang="zh-CN" altLang="en-US" sz="2400" spc="4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积累掌握以下词语：</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362585" fontAlgn="auto">
              <a:lnSpc>
                <a:spcPct val="150000"/>
              </a:lnSpc>
              <a:spcAft>
                <a:spcPts val="400"/>
              </a:spcAft>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珠烁晶莹   讷讷半晌  忸怩   执拗    尴尬</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362585" fontAlgn="auto">
              <a:lnSpc>
                <a:spcPct val="150000"/>
              </a:lnSpc>
              <a:spcAft>
                <a:spcPts val="400"/>
              </a:spcAft>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2.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课外收集花语。例如：百合花</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高雅纯洁；梅花</a:t>
            </a: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凌风</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傲雪。不少于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个，如果用花朵形容人物，“我”“小通讯员”“新媳妇”对应的花是什么？用</a:t>
            </a: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行左右的新诗呈现。</a:t>
            </a:r>
            <a:endPar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Tm="6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6"/>
          <p:cNvSpPr txBox="1"/>
          <p:nvPr>
            <p:custDataLst>
              <p:tags r:id="rId1"/>
            </p:custDataLst>
          </p:nvPr>
        </p:nvSpPr>
        <p:spPr>
          <a:xfrm>
            <a:off x="862330" y="2251710"/>
            <a:ext cx="7395845" cy="3622675"/>
          </a:xfrm>
          <a:prstGeom prst="rect">
            <a:avLst/>
          </a:prstGeom>
          <a:noFill/>
          <a:ln w="3175">
            <a:noFill/>
            <a:prstDash val="dash"/>
          </a:ln>
        </p:spPr>
        <p:txBody>
          <a:bodyPr wrap="square" lIns="42863" tIns="21431" rIns="42863" bIns="21431"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a:lnSpc>
                <a:spcPct val="130000"/>
              </a:lnSpc>
              <a:spcAft>
                <a:spcPts val="475"/>
              </a:spcAft>
            </a:pPr>
            <a:r>
              <a:rPr lang="en-US" altLang="zh-CN" sz="2400" dirty="0">
                <a:solidFill>
                  <a:schemeClr val="tx1"/>
                </a:solidFill>
                <a:latin typeface="微软雅黑" panose="020B0503020204020204" pitchFamily="34" charset="-122"/>
                <a:cs typeface="微软雅黑" panose="020B0503020204020204" pitchFamily="34" charset="-122"/>
              </a:rPr>
              <a:t>       </a:t>
            </a:r>
            <a:r>
              <a:rPr lang="en-US" altLang="zh-CN" sz="2400" dirty="0" smtClean="0">
                <a:solidFill>
                  <a:schemeClr val="tx1"/>
                </a:solidFill>
                <a:latin typeface="微软雅黑" panose="020B0503020204020204" pitchFamily="34" charset="-122"/>
                <a:cs typeface="微软雅黑" panose="020B0503020204020204" pitchFamily="34" charset="-122"/>
              </a:rPr>
              <a:t>1.  </a:t>
            </a:r>
            <a:r>
              <a:rPr lang="zh-CN" altLang="en-US" sz="2400" dirty="0" smtClean="0">
                <a:solidFill>
                  <a:schemeClr val="tx1"/>
                </a:solidFill>
                <a:latin typeface="微软雅黑" panose="020B0503020204020204" pitchFamily="34" charset="-122"/>
                <a:cs typeface="微软雅黑" panose="020B0503020204020204" pitchFamily="34" charset="-122"/>
              </a:rPr>
              <a:t>描写人物的方法</a:t>
            </a:r>
            <a:endParaRPr lang="en-US" altLang="zh-CN" sz="2400" dirty="0" smtClean="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r>
              <a:rPr lang="en-US" altLang="zh-CN" sz="2400" dirty="0">
                <a:solidFill>
                  <a:schemeClr val="tx1"/>
                </a:solidFill>
                <a:latin typeface="微软雅黑" panose="020B0503020204020204" pitchFamily="34" charset="-122"/>
                <a:cs typeface="微软雅黑" panose="020B0503020204020204" pitchFamily="34" charset="-122"/>
              </a:rPr>
              <a:t> </a:t>
            </a:r>
            <a:r>
              <a:rPr lang="en-US" altLang="zh-CN" sz="2400" dirty="0" smtClean="0">
                <a:solidFill>
                  <a:schemeClr val="tx1"/>
                </a:solidFill>
                <a:latin typeface="微软雅黑" panose="020B0503020204020204" pitchFamily="34" charset="-122"/>
                <a:cs typeface="微软雅黑" panose="020B0503020204020204" pitchFamily="34" charset="-122"/>
              </a:rPr>
              <a:t>      2.  </a:t>
            </a:r>
            <a:r>
              <a:rPr lang="zh-CN" altLang="en-US" sz="2400" dirty="0" smtClean="0">
                <a:solidFill>
                  <a:schemeClr val="tx1"/>
                </a:solidFill>
                <a:latin typeface="微软雅黑" panose="020B0503020204020204" pitchFamily="34" charset="-122"/>
                <a:cs typeface="微软雅黑" panose="020B0503020204020204" pitchFamily="34" charset="-122"/>
              </a:rPr>
              <a:t>别具匠心的构思</a:t>
            </a:r>
            <a:endParaRPr lang="en-US" altLang="zh-CN" sz="2400" dirty="0" smtClean="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r>
              <a:rPr lang="en-US" altLang="zh-CN" sz="2400" dirty="0">
                <a:solidFill>
                  <a:schemeClr val="tx1"/>
                </a:solidFill>
                <a:latin typeface="微软雅黑" panose="020B0503020204020204" pitchFamily="34" charset="-122"/>
                <a:cs typeface="微软雅黑" panose="020B0503020204020204" pitchFamily="34" charset="-122"/>
              </a:rPr>
              <a:t> </a:t>
            </a:r>
            <a:r>
              <a:rPr lang="en-US" altLang="zh-CN" sz="2400" dirty="0" smtClean="0">
                <a:solidFill>
                  <a:schemeClr val="tx1"/>
                </a:solidFill>
                <a:latin typeface="微软雅黑" panose="020B0503020204020204" pitchFamily="34" charset="-122"/>
                <a:cs typeface="微软雅黑" panose="020B0503020204020204" pitchFamily="34" charset="-122"/>
              </a:rPr>
              <a:t>      3.  </a:t>
            </a:r>
            <a:r>
              <a:rPr lang="zh-CN" altLang="en-US" sz="2400" dirty="0" smtClean="0">
                <a:solidFill>
                  <a:schemeClr val="tx1"/>
                </a:solidFill>
                <a:latin typeface="微软雅黑" panose="020B0503020204020204" pitchFamily="34" charset="-122"/>
                <a:cs typeface="微软雅黑" panose="020B0503020204020204" pitchFamily="34" charset="-122"/>
              </a:rPr>
              <a:t>独特的语言风格</a:t>
            </a:r>
            <a:endParaRPr lang="en-US" altLang="zh-CN" sz="2400" dirty="0" smtClean="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r>
              <a:rPr lang="en-US" altLang="zh-CN" sz="2400" dirty="0">
                <a:solidFill>
                  <a:schemeClr val="tx1"/>
                </a:solidFill>
                <a:latin typeface="微软雅黑" panose="020B0503020204020204" pitchFamily="34" charset="-122"/>
                <a:cs typeface="微软雅黑" panose="020B0503020204020204" pitchFamily="34" charset="-122"/>
              </a:rPr>
              <a:t> </a:t>
            </a:r>
            <a:r>
              <a:rPr lang="en-US" altLang="zh-CN" sz="2400" dirty="0" smtClean="0">
                <a:solidFill>
                  <a:schemeClr val="tx1"/>
                </a:solidFill>
                <a:latin typeface="微软雅黑" panose="020B0503020204020204" pitchFamily="34" charset="-122"/>
                <a:cs typeface="微软雅黑" panose="020B0503020204020204" pitchFamily="34" charset="-122"/>
              </a:rPr>
              <a:t>      4.  </a:t>
            </a:r>
            <a:r>
              <a:rPr lang="zh-CN" altLang="en-US" sz="2400" dirty="0">
                <a:solidFill>
                  <a:schemeClr val="tx1"/>
                </a:solidFill>
                <a:latin typeface="微软雅黑" panose="020B0503020204020204" pitchFamily="34" charset="-122"/>
                <a:cs typeface="微软雅黑" panose="020B0503020204020204" pitchFamily="34" charset="-122"/>
              </a:rPr>
              <a:t>摇曳</a:t>
            </a:r>
            <a:r>
              <a:rPr lang="zh-CN" altLang="en-US" sz="2400" dirty="0" smtClean="0">
                <a:solidFill>
                  <a:schemeClr val="tx1"/>
                </a:solidFill>
                <a:latin typeface="微软雅黑" panose="020B0503020204020204" pitchFamily="34" charset="-122"/>
                <a:cs typeface="微软雅黑" panose="020B0503020204020204" pitchFamily="34" charset="-122"/>
              </a:rPr>
              <a:t>多姿的叙述</a:t>
            </a:r>
            <a:endParaRPr lang="en-US" altLang="zh-CN" sz="2400" dirty="0" smtClean="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r>
              <a:rPr lang="en-US" altLang="zh-CN" sz="2400" dirty="0">
                <a:solidFill>
                  <a:schemeClr val="tx1"/>
                </a:solidFill>
                <a:latin typeface="微软雅黑" panose="020B0503020204020204" pitchFamily="34" charset="-122"/>
                <a:cs typeface="微软雅黑" panose="020B0503020204020204" pitchFamily="34" charset="-122"/>
              </a:rPr>
              <a:t> </a:t>
            </a:r>
            <a:r>
              <a:rPr lang="en-US" altLang="zh-CN" sz="2400" dirty="0" smtClean="0">
                <a:solidFill>
                  <a:schemeClr val="tx1"/>
                </a:solidFill>
                <a:latin typeface="微软雅黑" panose="020B0503020204020204" pitchFamily="34" charset="-122"/>
                <a:cs typeface="微软雅黑" panose="020B0503020204020204" pitchFamily="34" charset="-122"/>
              </a:rPr>
              <a:t>      5.  </a:t>
            </a:r>
            <a:r>
              <a:rPr lang="zh-CN" altLang="en-US" sz="2400" dirty="0" smtClean="0">
                <a:solidFill>
                  <a:schemeClr val="tx1"/>
                </a:solidFill>
                <a:latin typeface="微软雅黑" panose="020B0503020204020204" pitchFamily="34" charset="-122"/>
                <a:cs typeface="微软雅黑" panose="020B0503020204020204" pitchFamily="34" charset="-122"/>
              </a:rPr>
              <a:t>虚实相生的处理</a:t>
            </a:r>
            <a:endParaRPr lang="en-US" altLang="zh-CN" sz="2400" dirty="0" smtClean="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r>
              <a:rPr lang="en-US" altLang="zh-CN" sz="2400" dirty="0" smtClean="0">
                <a:solidFill>
                  <a:schemeClr val="tx1"/>
                </a:solidFill>
                <a:latin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cs typeface="微软雅黑" panose="020B0503020204020204" pitchFamily="34" charset="-122"/>
            </a:endParaRPr>
          </a:p>
        </p:txBody>
      </p:sp>
      <p:sp>
        <p:nvSpPr>
          <p:cNvPr id="2" name="文本框 1"/>
          <p:cNvSpPr txBox="1"/>
          <p:nvPr/>
        </p:nvSpPr>
        <p:spPr>
          <a:xfrm>
            <a:off x="875030" y="1558925"/>
            <a:ext cx="3087370" cy="46037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、鉴赏小说的角度</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18"/>
          <p:cNvSpPr txBox="1"/>
          <p:nvPr/>
        </p:nvSpPr>
        <p:spPr>
          <a:xfrm>
            <a:off x="875063" y="871993"/>
            <a:ext cx="3341505" cy="460375"/>
          </a:xfrm>
          <a:prstGeom prst="rect">
            <a:avLst/>
          </a:prstGeom>
          <a:solidFill>
            <a:srgbClr val="008A55"/>
          </a:solidFill>
        </p:spPr>
        <p:txBody>
          <a:bodyPr wrap="square" rtlCol="0" anchor="t">
            <a:spAutoFit/>
          </a:bodyPr>
          <a:lstStyle/>
          <a:p>
            <a:pPr algn="l"/>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2"/>
    </p:custDataLst>
  </p:cSld>
  <p:clrMapOvr>
    <a:masterClrMapping/>
  </p:clrMapOvr>
  <p:transition advTm="6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5665" y="1358900"/>
            <a:ext cx="7202805" cy="3969385"/>
          </a:xfrm>
          <a:prstGeom prst="rect">
            <a:avLst/>
          </a:prstGeom>
        </p:spPr>
        <p:txBody>
          <a:bodyPr wrap="square">
            <a:spAutoFit/>
          </a:bodyPr>
          <a:lstStyle/>
          <a:p>
            <a:pPr indent="35687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作家曹文轩</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曾说：好看的并且有意味的小说，不是一支离弦的箭，而更像一群有着好心情的鸟儿。它们在天空下盘旋，跃升，俯冲，在留下无数撩人的无形曲线之后，才消失在人们的视线中。</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687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好的小说，尽量伸展读者与故事结局的距离，使得小说不再过分顺畅的前行，造成阅读期待。同时也因为平添了这些枝叶，延长了审美体验的过程。</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8080" y="1691005"/>
            <a:ext cx="6329680" cy="1938020"/>
          </a:xfrm>
          <a:prstGeom prst="rect">
            <a:avLst/>
          </a:prstGeom>
        </p:spPr>
        <p:txBody>
          <a:bodyPr wrap="square">
            <a:spAutoFit/>
          </a:bodyPr>
          <a:lstStyle/>
          <a:p>
            <a:r>
              <a:rPr lang="zh-CN"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rPr>
              <a:t>《百合花》</a:t>
            </a:r>
            <a:r>
              <a:rPr lang="zh-CN" altLang="en-US" sz="2400" b="1"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rPr>
              <a:t>情感</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的起伏</a:t>
            </a:r>
            <a:r>
              <a:rPr lang="zh-CN"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rPr>
              <a:t>变化</a:t>
            </a:r>
            <a:endParaRPr lang="zh-CN"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1.  </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小通讯员和</a:t>
            </a: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我</a:t>
            </a: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的关系</a:t>
            </a:r>
            <a:endPar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2.  </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小通讯员和新媳妇的关系</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advTm="6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6930" y="1151255"/>
            <a:ext cx="7214235" cy="4256405"/>
          </a:xfrm>
          <a:prstGeom prst="rect">
            <a:avLst/>
          </a:prstGeom>
        </p:spPr>
        <p:txBody>
          <a:bodyPr wrap="square">
            <a:spAutoFit/>
          </a:bodyPr>
          <a:lstStyle/>
          <a:p>
            <a:pPr indent="362585" fontAlgn="auto">
              <a:lnSpc>
                <a:spcPct val="150000"/>
              </a:lnSpc>
              <a:spcAft>
                <a:spcPts val="400"/>
              </a:spcAft>
            </a:pPr>
            <a:r>
              <a:rPr lang="en-US" altLang="zh-CN" sz="2800" b="1" dirty="0" smtClean="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rPr>
              <a:t>百合花：细节</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的重现。</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indent="362585" fontAlgn="auto">
              <a:lnSpc>
                <a:spcPct val="150000"/>
              </a:lnSpc>
              <a:spcAft>
                <a:spcPts val="400"/>
              </a:spcAft>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没有细节就没有故事。重现是文学创作中经常使用的一种表现手法。其目的是让读者的审美体验更加饱满，让人物形象、作品主题更加鲜明。</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indent="362585" fontAlgn="auto">
              <a:lnSpc>
                <a:spcPct val="150000"/>
              </a:lnSpc>
              <a:spcAft>
                <a:spcPts val="400"/>
              </a:spcAft>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找到小说中两次（两次以上）出现的细节描写，说说作者这样安排的用意，总结这种表现手法的运用规律，提高鉴赏能力。</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advTm="6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6"/>
          <p:cNvSpPr txBox="1"/>
          <p:nvPr>
            <p:custDataLst>
              <p:tags r:id="rId1"/>
            </p:custDataLst>
          </p:nvPr>
        </p:nvSpPr>
        <p:spPr>
          <a:xfrm>
            <a:off x="875030" y="1425575"/>
            <a:ext cx="7165340" cy="3601085"/>
          </a:xfrm>
          <a:prstGeom prst="rect">
            <a:avLst/>
          </a:prstGeom>
          <a:noFill/>
          <a:ln w="3175">
            <a:noFill/>
            <a:prstDash val="dash"/>
          </a:ln>
        </p:spPr>
        <p:txBody>
          <a:bodyPr wrap="square" lIns="42863" tIns="21431" rIns="42863" bIns="21431"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fontAlgn="auto">
              <a:lnSpc>
                <a:spcPct val="150000"/>
              </a:lnSpc>
              <a:spcAft>
                <a:spcPts val="400"/>
              </a:spcAft>
            </a:pPr>
            <a:r>
              <a:rPr altLang="zh-CN" sz="2400" dirty="0">
                <a:solidFill>
                  <a:schemeClr val="tx1"/>
                </a:solidFill>
                <a:latin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cs typeface="微软雅黑" panose="020B0503020204020204" pitchFamily="34" charset="-122"/>
              </a:rPr>
              <a:t>①两个馒头</a:t>
            </a:r>
            <a:endParaRPr lang="en-US" altLang="zh-CN" sz="2400" dirty="0">
              <a:solidFill>
                <a:schemeClr val="tx1"/>
              </a:solidFill>
              <a:latin typeface="微软雅黑" panose="020B0503020204020204" pitchFamily="34" charset="-122"/>
              <a:cs typeface="微软雅黑" panose="020B0503020204020204" pitchFamily="34" charset="-122"/>
            </a:endParaRPr>
          </a:p>
          <a:p>
            <a:pPr indent="362585" fontAlgn="auto">
              <a:lnSpc>
                <a:spcPct val="150000"/>
              </a:lnSpc>
              <a:spcAft>
                <a:spcPts val="400"/>
              </a:spcAft>
            </a:pPr>
            <a:r>
              <a:rPr lang="zh-CN" altLang="en-US" sz="2400" dirty="0">
                <a:solidFill>
                  <a:schemeClr val="tx1"/>
                </a:solidFill>
                <a:latin typeface="微软雅黑" panose="020B0503020204020204" pitchFamily="34" charset="-122"/>
                <a:cs typeface="微软雅黑" panose="020B0503020204020204" pitchFamily="34" charset="-122"/>
              </a:rPr>
              <a:t>  ②小通讯员枪筒上的装饰</a:t>
            </a:r>
            <a:endParaRPr lang="en-US" altLang="zh-CN" sz="2400" dirty="0">
              <a:solidFill>
                <a:schemeClr val="tx1"/>
              </a:solidFill>
              <a:latin typeface="微软雅黑" panose="020B0503020204020204" pitchFamily="34" charset="-122"/>
              <a:cs typeface="微软雅黑" panose="020B0503020204020204" pitchFamily="34" charset="-122"/>
            </a:endParaRPr>
          </a:p>
          <a:p>
            <a:pPr indent="362585" fontAlgn="auto">
              <a:lnSpc>
                <a:spcPct val="150000"/>
              </a:lnSpc>
              <a:spcAft>
                <a:spcPts val="400"/>
              </a:spcAft>
            </a:pPr>
            <a:r>
              <a:rPr lang="zh-CN" altLang="en-US" sz="2400" dirty="0">
                <a:solidFill>
                  <a:schemeClr val="tx1"/>
                </a:solidFill>
                <a:latin typeface="微软雅黑" panose="020B0503020204020204" pitchFamily="34" charset="-122"/>
                <a:cs typeface="微软雅黑" panose="020B0503020204020204" pitchFamily="34" charset="-122"/>
              </a:rPr>
              <a:t>  ③小通讯员被刮破的衣服</a:t>
            </a:r>
            <a:endParaRPr lang="en-US" altLang="zh-CN" sz="2400" dirty="0">
              <a:solidFill>
                <a:schemeClr val="tx1"/>
              </a:solidFill>
              <a:latin typeface="微软雅黑" panose="020B0503020204020204" pitchFamily="34" charset="-122"/>
              <a:cs typeface="微软雅黑" panose="020B0503020204020204" pitchFamily="34" charset="-122"/>
            </a:endParaRPr>
          </a:p>
          <a:p>
            <a:pPr indent="362585" fontAlgn="auto">
              <a:lnSpc>
                <a:spcPct val="150000"/>
              </a:lnSpc>
              <a:spcAft>
                <a:spcPts val="400"/>
              </a:spcAft>
            </a:pPr>
            <a:r>
              <a:rPr lang="zh-CN" altLang="en-US" sz="2400" dirty="0">
                <a:solidFill>
                  <a:schemeClr val="tx1"/>
                </a:solidFill>
                <a:latin typeface="微软雅黑" panose="020B0503020204020204" pitchFamily="34" charset="-122"/>
                <a:cs typeface="微软雅黑" panose="020B0503020204020204" pitchFamily="34" charset="-122"/>
              </a:rPr>
              <a:t>  ④新媳妇的百合花被子</a:t>
            </a:r>
            <a:endParaRPr lang="en-US" altLang="zh-CN" sz="2400" dirty="0">
              <a:solidFill>
                <a:schemeClr val="tx1"/>
              </a:solidFill>
              <a:latin typeface="微软雅黑" panose="020B0503020204020204" pitchFamily="34" charset="-122"/>
              <a:cs typeface="微软雅黑" panose="020B0503020204020204" pitchFamily="34" charset="-122"/>
            </a:endParaRPr>
          </a:p>
          <a:p>
            <a:pPr indent="362585" fontAlgn="auto">
              <a:lnSpc>
                <a:spcPct val="150000"/>
              </a:lnSpc>
              <a:spcAft>
                <a:spcPts val="400"/>
              </a:spcAft>
            </a:pPr>
            <a:r>
              <a:rPr lang="zh-CN" altLang="en-US" sz="2400" dirty="0">
                <a:solidFill>
                  <a:schemeClr val="tx1"/>
                </a:solidFill>
                <a:latin typeface="微软雅黑" panose="020B0503020204020204" pitchFamily="34" charset="-122"/>
                <a:cs typeface="微软雅黑" panose="020B0503020204020204" pitchFamily="34" charset="-122"/>
              </a:rPr>
              <a:t>  为什么这样写？什么情况下采用这种写法？</a:t>
            </a:r>
            <a:endParaRPr lang="zh-CN" altLang="en-US" sz="2400" dirty="0">
              <a:solidFill>
                <a:schemeClr val="tx1"/>
              </a:solidFill>
              <a:latin typeface="微软雅黑" panose="020B0503020204020204" pitchFamily="34" charset="-122"/>
              <a:cs typeface="微软雅黑" panose="020B0503020204020204" pitchFamily="34" charset="-122"/>
            </a:endParaRPr>
          </a:p>
        </p:txBody>
      </p:sp>
    </p:spTree>
    <p:custDataLst>
      <p:tags r:id="rId2"/>
    </p:custDataLst>
  </p:cSld>
  <p:clrMapOvr>
    <a:masterClrMapping/>
  </p:clrMapOvr>
  <p:transition advTm="6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4715" y="1743075"/>
            <a:ext cx="7145020" cy="2861310"/>
          </a:xfrm>
          <a:prstGeom prst="rect">
            <a:avLst/>
          </a:prstGeom>
        </p:spPr>
        <p:txBody>
          <a:bodyPr wrap="square">
            <a:spAutoFit/>
          </a:bodyPr>
          <a:lstStyle/>
          <a:p>
            <a:pPr fontAlgn="auto">
              <a:lnSpc>
                <a:spcPct val="150000"/>
              </a:lnSpc>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小说</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中</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多次重复出现的细节，</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如同</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歌曲中的主旋律再现，每一次出现，</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都</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把</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情感</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推进到一个新的高度，把情节</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推向</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一个新</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高潮</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，简单平淡的故事情节</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发展</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变得</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波澜起伏</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，跌宕摇曳，形成了富于抒情诗的表达</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效果</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36625" y="1772285"/>
            <a:ext cx="7275830" cy="2976245"/>
          </a:xfrm>
          <a:prstGeom prst="rect">
            <a:avLst/>
          </a:prstGeom>
        </p:spPr>
        <p:txBody>
          <a:bodyPr wrap="square" lIns="72576" tIns="36288" rIns="72576" bIns="36288" anchor="ctr">
            <a:normAutofit lnSpcReduction="10000"/>
          </a:bodyPr>
          <a:lstStyle>
            <a:defPPr>
              <a:defRPr lang="zh-CN"/>
            </a:defPPr>
            <a:lvl1pPr>
              <a:defRPr kern="0">
                <a:latin typeface="隶书" panose="02010509060101010101" charset="-122"/>
                <a:ea typeface="隶书" panose="02010509060101010101" charset="-122"/>
              </a:defRPr>
            </a:lvl1pPr>
          </a:lstStyle>
          <a:p>
            <a:pPr fontAlgn="auto">
              <a:lnSpc>
                <a:spcPct val="140000"/>
              </a:lnSpc>
            </a:pPr>
            <a:r>
              <a:rPr lang="zh-CN" altLang="en-US" sz="2400" dirty="0" smtClean="0">
                <a:latin typeface="微软雅黑" panose="020B0503020204020204" pitchFamily="34" charset="-122"/>
                <a:ea typeface="微软雅黑" panose="020B0503020204020204" pitchFamily="34" charset="-122"/>
              </a:rPr>
              <a:t>       落实</a:t>
            </a:r>
            <a:r>
              <a:rPr lang="en-US" altLang="zh-CN" sz="2400" dirty="0" smtClean="0">
                <a:latin typeface="微软雅黑" panose="020B0503020204020204" pitchFamily="34" charset="-122"/>
                <a:ea typeface="微软雅黑" panose="020B0503020204020204" pitchFamily="34" charset="-122"/>
              </a:rPr>
              <a:t>2017</a:t>
            </a:r>
            <a:r>
              <a:rPr lang="zh-CN" altLang="en-US" sz="2400" dirty="0" smtClean="0">
                <a:latin typeface="微软雅黑" panose="020B0503020204020204" pitchFamily="34" charset="-122"/>
                <a:ea typeface="微软雅黑" panose="020B0503020204020204" pitchFamily="34" charset="-122"/>
              </a:rPr>
              <a:t>版课程标准“文学阅读与写作”任务群要求，学生立足增加阅读体验，教师立足选择适宜的切入点，创设语言运用的具体情境，全面落实读写要求，让学生在读写实践中增加审美体验，固化审美经验。注重精读、略读、思辨性阅读方法的指导，注重语言积累、梳理与探究。</a:t>
            </a:r>
            <a:endParaRPr lang="zh-CN" altLang="en-US" sz="2400" dirty="0" smtClean="0">
              <a:latin typeface="微软雅黑" panose="020B0503020204020204" pitchFamily="34" charset="-122"/>
              <a:ea typeface="微软雅黑" panose="020B0503020204020204" pitchFamily="34" charset="-122"/>
            </a:endParaRPr>
          </a:p>
        </p:txBody>
      </p:sp>
      <p:sp>
        <p:nvSpPr>
          <p:cNvPr id="9" name="文本框 18"/>
          <p:cNvSpPr txBox="1"/>
          <p:nvPr/>
        </p:nvSpPr>
        <p:spPr>
          <a:xfrm>
            <a:off x="898914" y="902961"/>
            <a:ext cx="2562659" cy="441325"/>
          </a:xfrm>
          <a:prstGeom prst="rect">
            <a:avLst/>
          </a:prstGeom>
          <a:solidFill>
            <a:srgbClr val="008A55"/>
          </a:solidFill>
        </p:spPr>
        <p:txBody>
          <a:bodyPr wrap="square" lIns="72576" tIns="36288" rIns="72576" bIns="36288"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单元设计理念</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2"/>
    </p:custDataLst>
  </p:cSld>
  <p:clrMapOvr>
    <a:masterClrMapping/>
  </p:clrMapOvr>
  <p:transition advTm="6000"/>
  <p:timing>
    <p:tnLst>
      <p:par>
        <p:cTn id="1" dur="indefinite" restart="never" nodeType="tmRoot"/>
      </p:par>
    </p:tnLst>
    <p:bldLst>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56615" y="1684655"/>
            <a:ext cx="7199630" cy="3415030"/>
          </a:xfrm>
          <a:prstGeom prst="rect">
            <a:avLst/>
          </a:prstGeom>
        </p:spPr>
        <p:txBody>
          <a:bodyPr wrap="square">
            <a:spAutoFit/>
          </a:bodyPr>
          <a:lstStyle/>
          <a:p>
            <a:pPr indent="3556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在学习过程中，要注意不同学生的阅读差异。就寻找细节而言，可以分为三个层次对学生进行要求：</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第一个层次，能找到相关的细节；</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第二个层次，能说清这样安排的用意；</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第三个层次，总结这种表现手法的运用规律，提高思辨性阅读能力</a:t>
            </a:r>
            <a:r>
              <a:rPr lang="zh-CN" altLang="zh-CN" sz="2400" kern="100" dirty="0">
                <a:latin typeface="Calibri" panose="020F0502020204030204" charset="0"/>
                <a:cs typeface="Times New Roman" panose="02020603050405020304" pitchFamily="18" charset="0"/>
              </a:rPr>
              <a:t>。</a:t>
            </a:r>
            <a:endParaRPr lang="zh-CN" altLang="zh-CN" sz="2400" kern="100" dirty="0">
              <a:latin typeface="Calibri" panose="020F0502020204030204" charset="0"/>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8"/>
          <p:cNvSpPr txBox="1"/>
          <p:nvPr/>
        </p:nvSpPr>
        <p:spPr>
          <a:xfrm>
            <a:off x="874763" y="854512"/>
            <a:ext cx="5391975" cy="441325"/>
          </a:xfrm>
          <a:prstGeom prst="rect">
            <a:avLst/>
          </a:prstGeom>
          <a:solidFill>
            <a:schemeClr val="accent1"/>
          </a:solidFill>
        </p:spPr>
        <p:txBody>
          <a:bodyPr wrap="square" lIns="72576" tIns="36288" rIns="72576" bIns="36288" rtlCol="0" anchor="t">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二、固化鉴赏成果，形成鉴赏经验</a:t>
            </a:r>
            <a:endParaRPr lang="zh-CN" altLang="en-US"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endParaRPr>
          </a:p>
        </p:txBody>
      </p:sp>
      <p:sp>
        <p:nvSpPr>
          <p:cNvPr id="15" name="Title 6"/>
          <p:cNvSpPr txBox="1"/>
          <p:nvPr>
            <p:custDataLst>
              <p:tags r:id="rId1"/>
            </p:custDataLst>
          </p:nvPr>
        </p:nvSpPr>
        <p:spPr>
          <a:xfrm>
            <a:off x="875030" y="1333500"/>
            <a:ext cx="7245985" cy="1099820"/>
          </a:xfrm>
          <a:prstGeom prst="rect">
            <a:avLst/>
          </a:prstGeom>
          <a:noFill/>
          <a:ln w="3175">
            <a:noFill/>
            <a:prstDash val="dash"/>
          </a:ln>
        </p:spPr>
        <p:txBody>
          <a:bodyPr wrap="square" lIns="42863" tIns="21431" rIns="42863" bIns="21431"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fontAlgn="auto">
              <a:lnSpc>
                <a:spcPct val="110000"/>
              </a:lnSpc>
              <a:spcAft>
                <a:spcPts val="400"/>
              </a:spcAft>
            </a:pPr>
            <a:r>
              <a:rPr altLang="zh-CN" sz="2200" dirty="0">
                <a:solidFill>
                  <a:schemeClr val="tx1"/>
                </a:solidFill>
                <a:latin typeface="微软雅黑" panose="020B0503020204020204" pitchFamily="34" charset="-122"/>
                <a:cs typeface="微软雅黑" panose="020B0503020204020204" pitchFamily="34" charset="-122"/>
              </a:rPr>
              <a:t>   </a:t>
            </a:r>
            <a:r>
              <a:rPr lang="zh-CN" altLang="en-US" sz="2200" dirty="0">
                <a:solidFill>
                  <a:schemeClr val="tx1"/>
                </a:solidFill>
                <a:latin typeface="微软雅黑" panose="020B0503020204020204" pitchFamily="34" charset="-122"/>
                <a:cs typeface="微软雅黑" panose="020B0503020204020204" pitchFamily="34" charset="-122"/>
              </a:rPr>
              <a:t>就</a:t>
            </a:r>
            <a:r>
              <a:rPr lang="en-US" altLang="zh-CN" sz="2200" dirty="0">
                <a:solidFill>
                  <a:schemeClr val="tx1"/>
                </a:solidFill>
                <a:latin typeface="微软雅黑" panose="020B0503020204020204" pitchFamily="34" charset="-122"/>
                <a:cs typeface="微软雅黑" panose="020B0503020204020204" pitchFamily="34" charset="-122"/>
              </a:rPr>
              <a:t>《</a:t>
            </a:r>
            <a:r>
              <a:rPr lang="zh-CN" altLang="en-US" sz="2200" dirty="0">
                <a:solidFill>
                  <a:schemeClr val="tx1"/>
                </a:solidFill>
                <a:latin typeface="微软雅黑" panose="020B0503020204020204" pitchFamily="34" charset="-122"/>
                <a:cs typeface="微软雅黑" panose="020B0503020204020204" pitchFamily="34" charset="-122"/>
              </a:rPr>
              <a:t>百合花</a:t>
            </a:r>
            <a:r>
              <a:rPr lang="en-US" altLang="zh-CN" sz="2200" dirty="0">
                <a:solidFill>
                  <a:schemeClr val="tx1"/>
                </a:solidFill>
                <a:latin typeface="微软雅黑" panose="020B0503020204020204" pitchFamily="34" charset="-122"/>
                <a:cs typeface="微软雅黑" panose="020B0503020204020204" pitchFamily="34" charset="-122"/>
              </a:rPr>
              <a:t>》</a:t>
            </a:r>
            <a:r>
              <a:rPr lang="zh-CN" altLang="en-US" sz="2200" dirty="0">
                <a:solidFill>
                  <a:schemeClr val="tx1"/>
                </a:solidFill>
                <a:latin typeface="微软雅黑" panose="020B0503020204020204" pitchFamily="34" charset="-122"/>
                <a:cs typeface="微软雅黑" panose="020B0503020204020204" pitchFamily="34" charset="-122"/>
              </a:rPr>
              <a:t>的细节描写特色写一段鉴赏文字，要求叙述事例简洁，分析具有逻辑性，尽可能用到课堂学到的鉴赏概念（诸如节奏、虚实、延迟等），字数不少于</a:t>
            </a:r>
            <a:r>
              <a:rPr lang="en-US" altLang="zh-CN" sz="2200" dirty="0">
                <a:solidFill>
                  <a:schemeClr val="tx1"/>
                </a:solidFill>
                <a:latin typeface="微软雅黑" panose="020B0503020204020204" pitchFamily="34" charset="-122"/>
                <a:cs typeface="微软雅黑" panose="020B0503020204020204" pitchFamily="34" charset="-122"/>
              </a:rPr>
              <a:t>500</a:t>
            </a:r>
            <a:r>
              <a:rPr lang="zh-CN" altLang="en-US" sz="2200" dirty="0">
                <a:solidFill>
                  <a:schemeClr val="tx1"/>
                </a:solidFill>
                <a:latin typeface="微软雅黑" panose="020B0503020204020204" pitchFamily="34" charset="-122"/>
                <a:cs typeface="微软雅黑" panose="020B0503020204020204" pitchFamily="34" charset="-122"/>
              </a:rPr>
              <a:t>字。</a:t>
            </a:r>
            <a:endParaRPr lang="en-US" altLang="zh-CN" sz="2200" dirty="0">
              <a:solidFill>
                <a:schemeClr val="tx1"/>
              </a:solidFill>
              <a:latin typeface="微软雅黑" panose="020B0503020204020204" pitchFamily="34" charset="-122"/>
              <a:cs typeface="微软雅黑" panose="020B0503020204020204" pitchFamily="34" charset="-122"/>
            </a:endParaRPr>
          </a:p>
          <a:p>
            <a:pPr indent="362585" fontAlgn="auto">
              <a:lnSpc>
                <a:spcPct val="110000"/>
              </a:lnSpc>
              <a:spcAft>
                <a:spcPts val="400"/>
              </a:spcAft>
            </a:pPr>
            <a:r>
              <a:rPr lang="zh-CN" altLang="en-US" sz="2200" dirty="0">
                <a:solidFill>
                  <a:schemeClr val="tx1"/>
                </a:solidFill>
                <a:latin typeface="微软雅黑" panose="020B0503020204020204" pitchFamily="34" charset="-122"/>
                <a:cs typeface="微软雅黑" panose="020B0503020204020204" pitchFamily="34" charset="-122"/>
              </a:rPr>
              <a:t>   </a:t>
            </a:r>
            <a:endParaRPr lang="zh-CN" altLang="en-US" sz="2200" dirty="0">
              <a:solidFill>
                <a:schemeClr val="tx1"/>
              </a:solidFill>
              <a:latin typeface="微软雅黑" panose="020B0503020204020204" pitchFamily="34" charset="-122"/>
              <a:cs typeface="微软雅黑" panose="020B0503020204020204" pitchFamily="34" charset="-122"/>
            </a:endParaRPr>
          </a:p>
          <a:p>
            <a:pPr indent="362585" fontAlgn="auto">
              <a:lnSpc>
                <a:spcPct val="110000"/>
              </a:lnSpc>
              <a:spcAft>
                <a:spcPts val="400"/>
              </a:spcAft>
            </a:pPr>
            <a:r>
              <a:rPr altLang="zh-CN" sz="2200" dirty="0">
                <a:solidFill>
                  <a:schemeClr val="tx1"/>
                </a:solidFill>
                <a:latin typeface="微软雅黑" panose="020B0503020204020204" pitchFamily="34" charset="-122"/>
                <a:cs typeface="微软雅黑" panose="020B0503020204020204" pitchFamily="34" charset="-122"/>
                <a:sym typeface="+mn-ea"/>
              </a:rPr>
              <a:t>  1.</a:t>
            </a:r>
            <a:r>
              <a:rPr lang="zh-CN" altLang="en-US" sz="2200" dirty="0">
                <a:solidFill>
                  <a:schemeClr val="tx1"/>
                </a:solidFill>
                <a:latin typeface="微软雅黑" panose="020B0503020204020204" pitchFamily="34" charset="-122"/>
                <a:cs typeface="微软雅黑" panose="020B0503020204020204" pitchFamily="34" charset="-122"/>
                <a:sym typeface="+mn-ea"/>
              </a:rPr>
              <a:t>按照</a:t>
            </a:r>
            <a:r>
              <a:rPr altLang="zh-CN" sz="2200" dirty="0">
                <a:solidFill>
                  <a:schemeClr val="tx1"/>
                </a:solidFill>
                <a:latin typeface="微软雅黑" panose="020B0503020204020204" pitchFamily="34" charset="-122"/>
                <a:cs typeface="微软雅黑" panose="020B0503020204020204" pitchFamily="34" charset="-122"/>
                <a:sym typeface="+mn-ea"/>
              </a:rPr>
              <a:t>2015</a:t>
            </a:r>
            <a:r>
              <a:rPr lang="zh-CN" altLang="en-US" sz="2200" dirty="0">
                <a:solidFill>
                  <a:schemeClr val="tx1"/>
                </a:solidFill>
                <a:latin typeface="微软雅黑" panose="020B0503020204020204" pitchFamily="34" charset="-122"/>
                <a:cs typeface="微软雅黑" panose="020B0503020204020204" pitchFamily="34" charset="-122"/>
                <a:sym typeface="+mn-ea"/>
              </a:rPr>
              <a:t>年北京高考作文①的要求，以</a:t>
            </a:r>
            <a:r>
              <a:rPr altLang="zh-CN" sz="2200" dirty="0">
                <a:solidFill>
                  <a:schemeClr val="tx1"/>
                </a:solidFill>
                <a:latin typeface="微软雅黑" panose="020B0503020204020204" pitchFamily="34" charset="-122"/>
                <a:cs typeface="微软雅黑" panose="020B0503020204020204" pitchFamily="34" charset="-122"/>
                <a:sym typeface="+mn-ea"/>
              </a:rPr>
              <a:t>《</a:t>
            </a:r>
            <a:r>
              <a:rPr lang="zh-CN" altLang="en-US" sz="2200" dirty="0">
                <a:solidFill>
                  <a:schemeClr val="tx1"/>
                </a:solidFill>
                <a:latin typeface="微软雅黑" panose="020B0503020204020204" pitchFamily="34" charset="-122"/>
                <a:cs typeface="微软雅黑" panose="020B0503020204020204" pitchFamily="34" charset="-122"/>
                <a:sym typeface="+mn-ea"/>
              </a:rPr>
              <a:t>百合花</a:t>
            </a:r>
            <a:r>
              <a:rPr altLang="zh-CN" sz="2200" dirty="0">
                <a:solidFill>
                  <a:schemeClr val="tx1"/>
                </a:solidFill>
                <a:latin typeface="微软雅黑" panose="020B0503020204020204" pitchFamily="34" charset="-122"/>
                <a:cs typeface="微软雅黑" panose="020B0503020204020204" pitchFamily="34" charset="-122"/>
                <a:sym typeface="+mn-ea"/>
              </a:rPr>
              <a:t>》</a:t>
            </a:r>
            <a:r>
              <a:rPr lang="zh-CN" altLang="en-US" sz="2200" dirty="0">
                <a:solidFill>
                  <a:schemeClr val="tx1"/>
                </a:solidFill>
                <a:latin typeface="微软雅黑" panose="020B0503020204020204" pitchFamily="34" charset="-122"/>
                <a:cs typeface="微软雅黑" panose="020B0503020204020204" pitchFamily="34" charset="-122"/>
                <a:sym typeface="+mn-ea"/>
              </a:rPr>
              <a:t>中小通讯员为核心人物，完成一篇不少于</a:t>
            </a:r>
            <a:r>
              <a:rPr altLang="zh-CN" sz="2200" dirty="0">
                <a:solidFill>
                  <a:schemeClr val="tx1"/>
                </a:solidFill>
                <a:latin typeface="微软雅黑" panose="020B0503020204020204" pitchFamily="34" charset="-122"/>
                <a:cs typeface="微软雅黑" panose="020B0503020204020204" pitchFamily="34" charset="-122"/>
                <a:sym typeface="+mn-ea"/>
              </a:rPr>
              <a:t>800</a:t>
            </a:r>
            <a:r>
              <a:rPr lang="zh-CN" altLang="en-US" sz="2200" dirty="0">
                <a:solidFill>
                  <a:schemeClr val="tx1"/>
                </a:solidFill>
                <a:latin typeface="微软雅黑" panose="020B0503020204020204" pitchFamily="34" charset="-122"/>
                <a:cs typeface="微软雅黑" panose="020B0503020204020204" pitchFamily="34" charset="-122"/>
                <a:sym typeface="+mn-ea"/>
              </a:rPr>
              <a:t>字的记叙文。请以“假如我与心中的英雄生活一天”为题，写一篇记叙文。要求：自选一位中华英雄，展开想象，叙述你和他（她）在一起的故事，写出英雄人物的风貌和你的情感。</a:t>
            </a:r>
            <a:endParaRPr lang="zh-CN" altLang="en-US" sz="2200" dirty="0">
              <a:solidFill>
                <a:schemeClr val="tx1"/>
              </a:solidFill>
              <a:latin typeface="微软雅黑" panose="020B0503020204020204" pitchFamily="34" charset="-122"/>
              <a:cs typeface="微软雅黑" panose="020B0503020204020204" pitchFamily="34" charset="-122"/>
            </a:endParaRPr>
          </a:p>
          <a:p>
            <a:pPr indent="362585" algn="l">
              <a:lnSpc>
                <a:spcPct val="110000"/>
              </a:lnSpc>
              <a:spcAft>
                <a:spcPts val="400"/>
              </a:spcAft>
            </a:pPr>
            <a:r>
              <a:rPr altLang="zh-CN" sz="2200" dirty="0">
                <a:solidFill>
                  <a:schemeClr val="tx1"/>
                </a:solidFill>
                <a:latin typeface="微软雅黑" panose="020B0503020204020204" pitchFamily="34" charset="-122"/>
                <a:cs typeface="微软雅黑" panose="020B0503020204020204" pitchFamily="34" charset="-122"/>
                <a:sym typeface="+mn-ea"/>
              </a:rPr>
              <a:t>   2.</a:t>
            </a:r>
            <a:r>
              <a:rPr lang="zh-CN" altLang="en-US" sz="2200" dirty="0">
                <a:solidFill>
                  <a:schemeClr val="tx1"/>
                </a:solidFill>
                <a:latin typeface="微软雅黑" panose="020B0503020204020204" pitchFamily="34" charset="-122"/>
                <a:cs typeface="微软雅黑" panose="020B0503020204020204" pitchFamily="34" charset="-122"/>
                <a:sym typeface="+mn-ea"/>
              </a:rPr>
              <a:t>小通讯员和新媳妇的第一次见面，小说没有直接写，请展开想象，描写两人见面的情景。人物语言要符合人物性格。不少于</a:t>
            </a:r>
            <a:r>
              <a:rPr altLang="zh-CN" sz="2200" dirty="0">
                <a:solidFill>
                  <a:schemeClr val="tx1"/>
                </a:solidFill>
                <a:latin typeface="微软雅黑" panose="020B0503020204020204" pitchFamily="34" charset="-122"/>
                <a:cs typeface="微软雅黑" panose="020B0503020204020204" pitchFamily="34" charset="-122"/>
                <a:sym typeface="+mn-ea"/>
              </a:rPr>
              <a:t>300</a:t>
            </a:r>
            <a:r>
              <a:rPr lang="zh-CN" altLang="en-US" sz="2200" dirty="0">
                <a:solidFill>
                  <a:schemeClr val="tx1"/>
                </a:solidFill>
                <a:latin typeface="微软雅黑" panose="020B0503020204020204" pitchFamily="34" charset="-122"/>
                <a:cs typeface="微软雅黑" panose="020B0503020204020204" pitchFamily="34" charset="-122"/>
                <a:sym typeface="+mn-ea"/>
              </a:rPr>
              <a:t>字。</a:t>
            </a:r>
            <a:endParaRPr lang="en-US" altLang="zh-CN" sz="2200" dirty="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endParaRPr lang="en-US" altLang="zh-CN" sz="2200" dirty="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endParaRPr lang="en-US" altLang="zh-CN" sz="2200" dirty="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endParaRPr lang="en-US" altLang="zh-CN" sz="2200" dirty="0">
              <a:solidFill>
                <a:schemeClr val="tx1"/>
              </a:solidFill>
              <a:latin typeface="微软雅黑" panose="020B0503020204020204" pitchFamily="34" charset="-122"/>
              <a:cs typeface="微软雅黑" panose="020B0503020204020204" pitchFamily="34" charset="-122"/>
            </a:endParaRPr>
          </a:p>
        </p:txBody>
      </p:sp>
      <p:sp>
        <p:nvSpPr>
          <p:cNvPr id="2" name="文本框 1"/>
          <p:cNvSpPr txBox="1"/>
          <p:nvPr/>
        </p:nvSpPr>
        <p:spPr>
          <a:xfrm>
            <a:off x="877570" y="2509520"/>
            <a:ext cx="1668780" cy="460375"/>
          </a:xfrm>
          <a:prstGeom prst="rect">
            <a:avLst/>
          </a:prstGeom>
          <a:solidFill>
            <a:schemeClr val="accent1"/>
          </a:solidFill>
        </p:spPr>
        <p:txBody>
          <a:bodyPr wrap="square" rtlCol="0">
            <a:spAutoFit/>
          </a:bodyPr>
          <a:lstStyle/>
          <a:p>
            <a:r>
              <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三、作业</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advTm="6000"/>
  <p:timing>
    <p:tnLst>
      <p:par>
        <p:cTn id="1" dur="indefinite" restart="never" nodeType="tmRoot"/>
      </p:par>
    </p:tnLst>
    <p:bldLst>
      <p:bldP spid="2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6"/>
          <p:cNvSpPr txBox="1"/>
          <p:nvPr>
            <p:custDataLst>
              <p:tags r:id="rId1"/>
            </p:custDataLst>
          </p:nvPr>
        </p:nvSpPr>
        <p:spPr>
          <a:xfrm>
            <a:off x="877570" y="2489200"/>
            <a:ext cx="7184390" cy="3450590"/>
          </a:xfrm>
          <a:prstGeom prst="rect">
            <a:avLst/>
          </a:prstGeom>
          <a:noFill/>
          <a:ln w="3175">
            <a:noFill/>
            <a:prstDash val="dash"/>
          </a:ln>
        </p:spPr>
        <p:txBody>
          <a:bodyPr wrap="square" lIns="42863" tIns="21431" rIns="42863" bIns="21431"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a:lnSpc>
                <a:spcPct val="130000"/>
              </a:lnSpc>
              <a:spcAft>
                <a:spcPts val="475"/>
              </a:spcAft>
            </a:pPr>
            <a:r>
              <a:rPr altLang="zh-CN" sz="2400" dirty="0">
                <a:solidFill>
                  <a:schemeClr val="tx1"/>
                </a:solidFill>
                <a:latin typeface="微软雅黑" panose="020B0503020204020204" pitchFamily="34" charset="-122"/>
                <a:cs typeface="微软雅黑" panose="020B0503020204020204" pitchFamily="34" charset="-122"/>
              </a:rPr>
              <a:t>  </a:t>
            </a:r>
            <a:r>
              <a:rPr lang="zh-CN" altLang="zh-CN" sz="2400" dirty="0">
                <a:solidFill>
                  <a:schemeClr val="tx1"/>
                </a:solidFill>
                <a:latin typeface="微软雅黑" panose="020B0503020204020204" pitchFamily="34" charset="-122"/>
              </a:rPr>
              <a:t>《哦，香雪》是一篇自读文章，</a:t>
            </a:r>
            <a:r>
              <a:rPr lang="en-US" altLang="zh-CN" sz="2400" dirty="0">
                <a:solidFill>
                  <a:schemeClr val="tx1"/>
                </a:solidFill>
                <a:latin typeface="微软雅黑" panose="020B0503020204020204" pitchFamily="34" charset="-122"/>
              </a:rPr>
              <a:t>7600</a:t>
            </a:r>
            <a:r>
              <a:rPr lang="zh-CN" altLang="zh-CN" sz="2400" dirty="0">
                <a:solidFill>
                  <a:schemeClr val="tx1"/>
                </a:solidFill>
                <a:latin typeface="微软雅黑" panose="020B0503020204020204" pitchFamily="34" charset="-122"/>
              </a:rPr>
              <a:t>余字，如何引导学生阅读，方便快捷地检验阅读</a:t>
            </a:r>
            <a:r>
              <a:rPr lang="zh-CN" altLang="zh-CN" sz="2400" dirty="0" smtClean="0">
                <a:solidFill>
                  <a:schemeClr val="tx1"/>
                </a:solidFill>
                <a:latin typeface="微软雅黑" panose="020B0503020204020204" pitchFamily="34" charset="-122"/>
              </a:rPr>
              <a:t>效果</a:t>
            </a:r>
            <a:r>
              <a:rPr lang="zh-CN" altLang="en-US" sz="2400" dirty="0" smtClean="0">
                <a:solidFill>
                  <a:schemeClr val="tx1"/>
                </a:solidFill>
                <a:latin typeface="微软雅黑" panose="020B0503020204020204" pitchFamily="34" charset="-122"/>
              </a:rPr>
              <a:t>？</a:t>
            </a:r>
            <a:endParaRPr lang="en-US" altLang="zh-CN" sz="2400" dirty="0" smtClean="0">
              <a:solidFill>
                <a:schemeClr val="tx1"/>
              </a:solidFill>
              <a:latin typeface="微软雅黑" panose="020B0503020204020204" pitchFamily="34" charset="-122"/>
            </a:endParaRPr>
          </a:p>
          <a:p>
            <a:pPr indent="362585">
              <a:lnSpc>
                <a:spcPct val="130000"/>
              </a:lnSpc>
              <a:spcAft>
                <a:spcPts val="475"/>
              </a:spcAft>
            </a:pPr>
            <a:r>
              <a:rPr lang="zh-CN" altLang="zh-CN" sz="2400" dirty="0">
                <a:solidFill>
                  <a:schemeClr val="tx1"/>
                </a:solidFill>
                <a:latin typeface="微软雅黑" panose="020B0503020204020204" pitchFamily="34" charset="-122"/>
              </a:rPr>
              <a:t>   仿照《百合花》的情节安排，设置一个叙述者，用“我”的视角转述这个故事，叙述者可以参与情节的发展，也可以是一个旁观者，保留小说主要情节，表达合乎逻辑，注意体会作者的情感。</a:t>
            </a:r>
            <a:endParaRPr lang="en-US" altLang="zh-CN" sz="2400" dirty="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endParaRPr lang="en-US" altLang="zh-CN" sz="2400" dirty="0">
              <a:solidFill>
                <a:schemeClr val="tx1"/>
              </a:solidFill>
              <a:latin typeface="微软雅黑" panose="020B0503020204020204" pitchFamily="34" charset="-122"/>
              <a:cs typeface="微软雅黑" panose="020B0503020204020204" pitchFamily="34" charset="-122"/>
            </a:endParaRPr>
          </a:p>
          <a:p>
            <a:pPr indent="362585">
              <a:lnSpc>
                <a:spcPct val="130000"/>
              </a:lnSpc>
              <a:spcAft>
                <a:spcPts val="475"/>
              </a:spcAft>
            </a:pPr>
            <a:endParaRPr lang="en-US" altLang="zh-CN" sz="2400" dirty="0">
              <a:solidFill>
                <a:schemeClr val="tx1"/>
              </a:solidFill>
              <a:latin typeface="微软雅黑" panose="020B0503020204020204" pitchFamily="34" charset="-122"/>
              <a:cs typeface="微软雅黑" panose="020B0503020204020204" pitchFamily="34" charset="-122"/>
            </a:endParaRPr>
          </a:p>
        </p:txBody>
      </p:sp>
      <p:sp>
        <p:nvSpPr>
          <p:cNvPr id="3" name="文本框 18"/>
          <p:cNvSpPr txBox="1"/>
          <p:nvPr/>
        </p:nvSpPr>
        <p:spPr>
          <a:xfrm>
            <a:off x="875063" y="871993"/>
            <a:ext cx="4579111" cy="461665"/>
          </a:xfrm>
          <a:prstGeom prst="rect">
            <a:avLst/>
          </a:prstGeom>
          <a:solidFill>
            <a:srgbClr val="008A55"/>
          </a:solidFill>
        </p:spPr>
        <p:txBody>
          <a:bodyPr wrap="square" rtlCol="0" anchor="t">
            <a:spAutoFit/>
          </a:bodyPr>
          <a:lstStyle/>
          <a:p>
            <a:pPr algn="l"/>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第三课时</a:t>
            </a:r>
            <a:endPar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2" name="文本框 1"/>
          <p:cNvSpPr txBox="1"/>
          <p:nvPr/>
        </p:nvSpPr>
        <p:spPr>
          <a:xfrm>
            <a:off x="877570" y="1727835"/>
            <a:ext cx="4755148" cy="461665"/>
          </a:xfrm>
          <a:prstGeom prst="rect">
            <a:avLst/>
          </a:prstGeom>
          <a:solidFill>
            <a:schemeClr val="accent1"/>
          </a:solidFill>
        </p:spPr>
        <p:txBody>
          <a:bodyPr wrap="none" rtlCol="0" anchor="t">
            <a:spAutoFit/>
          </a:bodyPr>
          <a:lstStyle/>
          <a:p>
            <a:r>
              <a:rPr lang="en-US" altLang="zh-CN" sz="2400" b="1" spc="-49" dirty="0" smtClean="0">
                <a:ln w="3175">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49" dirty="0" smtClean="0">
                <a:ln w="3175">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哦，香雪</a:t>
            </a:r>
            <a:r>
              <a:rPr lang="en-US" altLang="zh-CN" sz="2400" b="1" spc="-49" dirty="0" smtClean="0">
                <a:ln w="3175">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49" dirty="0" smtClean="0">
                <a:ln w="3175">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长文本处理</a:t>
            </a:r>
            <a:r>
              <a:rPr lang="en-US" altLang="zh-CN" sz="2400" b="1" spc="-49" dirty="0" smtClean="0">
                <a:ln w="3175">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49" dirty="0" smtClean="0">
                <a:ln w="3175">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改编</a:t>
            </a:r>
            <a:endParaRPr lang="zh-CN" altLang="en-US" sz="2400" b="1" spc="-49" dirty="0" smtClean="0">
              <a:ln w="3175">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84555" y="1794510"/>
            <a:ext cx="7161530" cy="2968625"/>
          </a:xfrm>
          <a:prstGeom prst="rect">
            <a:avLst/>
          </a:prstGeom>
          <a:noFill/>
        </p:spPr>
        <p:txBody>
          <a:bodyPr wrap="square" rtlCol="0" anchor="t">
            <a:spAutoFit/>
          </a:bodyPr>
          <a:lstStyle/>
          <a:p>
            <a:pPr fontAlgn="auto">
              <a:lnSpc>
                <a:spcPct val="130000"/>
              </a:lnSpc>
            </a:pPr>
            <a:r>
              <a:rPr lang="en-US" altLang="zh-CN" sz="2400" b="1">
                <a:latin typeface="黑体" panose="02010609060101010101" charset="-122"/>
                <a:ea typeface="黑体" panose="02010609060101010101" charset="-122"/>
                <a:cs typeface="微软雅黑" panose="020B0503020204020204" pitchFamily="34" charset="-122"/>
              </a:rPr>
              <a:t>    </a:t>
            </a:r>
            <a:endParaRPr lang="zh-CN" altLang="en-US" sz="2400" b="1">
              <a:latin typeface="黑体" panose="02010609060101010101" charset="-122"/>
              <a:ea typeface="黑体" panose="02010609060101010101" charset="-122"/>
              <a:cs typeface="微软雅黑" panose="020B0503020204020204" pitchFamily="34" charset="-122"/>
            </a:endParaRPr>
          </a:p>
          <a:p>
            <a:pPr fontAlgn="auto">
              <a:lnSpc>
                <a:spcPct val="13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将一个单元的创作文字加以整理，也可以利用信息化手段共享全体学生的作品，通过分享交流，实现相互学习，资源共享。</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3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2.  编辑优秀鉴赏文字，形成电子版鉴赏文字《妙处与君说》。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8"/>
          <p:cNvSpPr txBox="1"/>
          <p:nvPr/>
        </p:nvSpPr>
        <p:spPr>
          <a:xfrm>
            <a:off x="875063" y="871993"/>
            <a:ext cx="3341505" cy="460375"/>
          </a:xfrm>
          <a:prstGeom prst="rect">
            <a:avLst/>
          </a:prstGeom>
          <a:solidFill>
            <a:srgbClr val="008A55"/>
          </a:solidFill>
        </p:spPr>
        <p:txBody>
          <a:bodyPr wrap="square" rtlCol="0" anchor="t">
            <a:spAutoFit/>
          </a:bodyPr>
          <a:lstStyle/>
          <a:p>
            <a:pPr algn="l"/>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rPr>
              <a:t>第四课时</a:t>
            </a:r>
            <a:endParaRPr kumimoji="1" lang="zh-CN" altLang="en-US" sz="2400" dirty="0" smtClean="0">
              <a:solidFill>
                <a:sysClr val="window" lastClr="FFFFFF"/>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4" name="文本框 3"/>
          <p:cNvSpPr txBox="1"/>
          <p:nvPr/>
        </p:nvSpPr>
        <p:spPr>
          <a:xfrm>
            <a:off x="884555" y="1708150"/>
            <a:ext cx="1487805" cy="460375"/>
          </a:xfrm>
          <a:prstGeom prst="rect">
            <a:avLst/>
          </a:prstGeom>
          <a:solidFill>
            <a:schemeClr val="accent1"/>
          </a:solidFill>
        </p:spPr>
        <p:txBody>
          <a:bodyPr wrap="square" rtlCol="0">
            <a:spAutoFit/>
          </a:bodyPr>
          <a:lstStyle/>
          <a:p>
            <a:r>
              <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分享交流</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advTm="6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7890" y="1508760"/>
            <a:ext cx="7174865" cy="3415030"/>
          </a:xfrm>
          <a:prstGeom prst="rect">
            <a:avLst/>
          </a:prstGeom>
        </p:spPr>
        <p:txBody>
          <a:bodyPr wrap="square">
            <a:spAutoFit/>
          </a:bodyPr>
          <a:lstStyle/>
          <a:p>
            <a:pPr indent="355600" algn="just" fontAlgn="auto">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下面的读写实践活动可以作为老师们的参考</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fontAlgn="auto">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就《百合花》的细节描写特色写一段鉴赏文字，要求叙述事例简洁，分析具有逻辑性，用到课堂学到的鉴赏概念（诸如节奏、虚实、延迟等），字数不少于</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500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字。 </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fontAlgn="auto">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目的</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：固化课堂学习</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成果</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4715" y="1820545"/>
            <a:ext cx="7143115" cy="2861310"/>
          </a:xfrm>
          <a:prstGeom prst="rect">
            <a:avLst/>
          </a:prstGeom>
        </p:spPr>
        <p:txBody>
          <a:bodyPr wrap="square">
            <a:spAutoFit/>
          </a:bodyPr>
          <a:lstStyle/>
          <a:p>
            <a:pPr indent="3556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2.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小通讯员和新媳妇的第一次见面小说没有直接写，展开想象，描写两人见面的情景。人物语言符合人物性格。不少于</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300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字。</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目的</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：锻炼学生合理想象能力，培养对语文风格的敏感。</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7255" y="1844675"/>
            <a:ext cx="7178675" cy="2306955"/>
          </a:xfrm>
          <a:prstGeom prst="rect">
            <a:avLst/>
          </a:prstGeom>
        </p:spPr>
        <p:txBody>
          <a:bodyPr wrap="square">
            <a:spAutoFit/>
          </a:bodyPr>
          <a:lstStyle/>
          <a:p>
            <a:pPr indent="3556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3.</a:t>
            </a:r>
            <a:r>
              <a:rPr lang="en-US" altLang="zh-CN" sz="2400" dirty="0">
                <a:solidFill>
                  <a:srgbClr val="000000"/>
                </a:solidFill>
                <a:latin typeface="微软雅黑" panose="020B0503020204020204" pitchFamily="34" charset="-122"/>
                <a:ea typeface="微软雅黑" panose="020B0503020204020204" pitchFamily="34" charset="-122"/>
              </a:rPr>
              <a:t>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小说题目《哦，香雪》的“哦”怎样读比较好，里面的“潜台词”（含义）是什么？请你给出建议并说明理由。</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400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字左右。</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目的</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：诵读与默读相结合，深入理解文本内涵。</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51535" y="789940"/>
            <a:ext cx="7226300" cy="5367655"/>
          </a:xfrm>
          <a:prstGeom prst="rect">
            <a:avLst/>
          </a:prstGeom>
        </p:spPr>
        <p:txBody>
          <a:bodyPr wrap="square">
            <a:spAutoFit/>
          </a:bodyPr>
          <a:lstStyle/>
          <a:p>
            <a:pPr indent="355600" algn="just" fontAlgn="auto">
              <a:lnSpc>
                <a:spcPct val="11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4.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按照</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2015</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年北京高考作文①的要求，以《百合花》中小通讯员为核心人物，完成一篇不少于</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800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字的记叙文。请以“假如我与心中的英雄生活一天”为题，写一篇记叙文。要求：自选一位中华英雄，展开想象，叙述你和他（她）在一起的故事，写出英雄人物的风貌和你的情感</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fontAlgn="auto">
              <a:lnSpc>
                <a:spcPct val="110000"/>
              </a:lnSpc>
            </a:pPr>
            <a:r>
              <a:rPr lang="zh-CN" altLang="zh-CN" sz="2400" b="1" dirty="0">
                <a:latin typeface="微软雅黑" panose="020B0503020204020204" pitchFamily="34" charset="-122"/>
                <a:ea typeface="微软雅黑" panose="020B0503020204020204" pitchFamily="34" charset="-122"/>
              </a:rPr>
              <a:t>  目的：</a:t>
            </a:r>
            <a:r>
              <a:rPr lang="zh-CN" altLang="zh-CN" sz="2400" dirty="0">
                <a:latin typeface="微软雅黑" panose="020B0503020204020204" pitchFamily="34" charset="-122"/>
                <a:ea typeface="微软雅黑" panose="020B0503020204020204" pitchFamily="34" charset="-122"/>
              </a:rPr>
              <a:t>加强记叙文教学。对于高一的学生而言，学习写作复杂记叙文是学段教学的要求，很多教师忽视了对记叙文的训练，造成了部分学生的写作出现跛脚，虽然高考作文有了文体的选择性，但是记叙文需要引起老师的重视。教师可以从“文学手法”“篇章结构”“叙述角度”“素材选择”等不同的角度分专题进行</a:t>
            </a:r>
            <a:r>
              <a:rPr lang="zh-CN" altLang="zh-CN" sz="2400" dirty="0" smtClean="0">
                <a:latin typeface="微软雅黑" panose="020B0503020204020204" pitchFamily="34" charset="-122"/>
                <a:ea typeface="微软雅黑" panose="020B0503020204020204" pitchFamily="34" charset="-122"/>
              </a:rPr>
              <a:t>训练</a:t>
            </a:r>
            <a:r>
              <a:rPr lang="zh-CN" altLang="en-US" sz="2400" dirty="0" smtClean="0">
                <a:latin typeface="微软雅黑" panose="020B0503020204020204" pitchFamily="34" charset="-122"/>
                <a:ea typeface="微软雅黑" panose="020B0503020204020204" pitchFamily="34" charset="-122"/>
              </a:rPr>
              <a:t>。</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5985" y="1589405"/>
            <a:ext cx="7141845" cy="3415030"/>
          </a:xfrm>
          <a:prstGeom prst="rect">
            <a:avLst/>
          </a:prstGeom>
        </p:spPr>
        <p:txBody>
          <a:bodyPr wrap="square">
            <a:spAutoFit/>
          </a:bodyPr>
          <a:lstStyle/>
          <a:p>
            <a:pPr indent="35560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5.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从香雪和凤娇两个人物中任选一个，以</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年后的生活为背景写一封信。可以写给</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年前的自己，也可以写给</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年前的对方，你会选择谁？会说些什么？写一篇</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800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字左右的文章。</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55600"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  目的</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：熟悉书信体表达特点，读懂作者，读出自己</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6300" y="1757045"/>
            <a:ext cx="7155180" cy="3415030"/>
          </a:xfrm>
          <a:prstGeom prst="rect">
            <a:avLst/>
          </a:prstGeom>
        </p:spPr>
        <p:txBody>
          <a:bodyPr wrap="square">
            <a:spAutoFit/>
          </a:bodyPr>
          <a:lstStyle/>
          <a:p>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6.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课外收集花语。例如：百合花</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高雅纯洁，梅花</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凌风傲雪。不少于</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个，如果用花朵形容人物，“我”“小通讯员”“新媳妇”对应的花是什么</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写出三小节</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新诗</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2400" b="1" dirty="0">
                <a:latin typeface="微软雅黑" panose="020B0503020204020204" pitchFamily="34" charset="-122"/>
                <a:ea typeface="微软雅黑" panose="020B0503020204020204" pitchFamily="34" charset="-122"/>
              </a:rPr>
              <a:t>       目的</a:t>
            </a:r>
            <a:r>
              <a:rPr lang="zh-CN" altLang="zh-CN" sz="2400" dirty="0">
                <a:latin typeface="微软雅黑" panose="020B0503020204020204" pitchFamily="34" charset="-122"/>
                <a:ea typeface="微软雅黑" panose="020B0503020204020204" pitchFamily="34" charset="-122"/>
              </a:rPr>
              <a:t>：学以致用。这个设计的意图是将前两课诗歌学习的成果加以运用，通过不同文学样式间的互相参照，逐渐提高鉴赏能力。</a:t>
            </a:r>
            <a:endParaRPr lang="zh-CN" altLang="zh-CN"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advTm="6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8045" y="1622425"/>
            <a:ext cx="7177405" cy="3415030"/>
          </a:xfrm>
          <a:prstGeom prst="rect">
            <a:avLst/>
          </a:prstGeom>
        </p:spPr>
        <p:txBody>
          <a:bodyPr wrap="square">
            <a:spAutoFit/>
          </a:bodyPr>
          <a:lstStyle/>
          <a:p>
            <a:pPr indent="27305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  2017</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版课程标准对“文学阅读与写作”任务群的要求是</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引导学生阅读古今中外诗歌散文小说剧本等不同体裁的优秀文学作品，使学生在感受形象，品味语言，体验情感的过程中提升文学欣赏能力，并尝试文学写作，撰写文学评论，借以提高审美鉴赏能力和表达交流能力。</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2965" y="1744980"/>
            <a:ext cx="7033260" cy="3415030"/>
          </a:xfrm>
          <a:prstGeom prst="rect">
            <a:avLst/>
          </a:prstGeom>
        </p:spPr>
        <p:txBody>
          <a:bodyPr wrap="square">
            <a:spAutoFit/>
          </a:bodyPr>
          <a:lstStyle/>
          <a:p>
            <a:pPr indent="0" algn="just" fontAlgn="auto">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7.  </a:t>
            </a:r>
            <a:r>
              <a:rPr lang="zh-CN" altLang="zh-CN" sz="24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《百合花》和《哦，香雪！》都被改编成了同名电影，参照影片《百合花》的主题歌词，为影片《哦，香雪》写一段歌词，为电影补充画外音，解说小说重点，补充一些提示，与同学交流、分享。</a:t>
            </a:r>
            <a:endParaRPr lang="zh-CN" altLang="zh-CN" sz="24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indent="0" fontAlgn="auto">
              <a:lnSpc>
                <a:spcPct val="150000"/>
              </a:lnSpc>
            </a:pPr>
            <a:r>
              <a:rPr lang="en-US" altLang="zh-CN" sz="2400"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目的</a:t>
            </a:r>
            <a:r>
              <a:rPr lang="zh-CN" altLang="zh-CN" sz="24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：学以致用，了解不同媒介语言文字运用现象，运用多种媒介展开有效交流和表达。</a:t>
            </a:r>
            <a:endParaRPr lang="zh-CN" altLang="zh-CN" sz="24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9635" y="937260"/>
            <a:ext cx="7174865" cy="5077460"/>
          </a:xfrm>
          <a:prstGeom prst="rect">
            <a:avLst/>
          </a:prstGeom>
        </p:spPr>
        <p:txBody>
          <a:bodyPr wrap="square">
            <a:spAutoFit/>
          </a:bodyPr>
          <a:lstStyle/>
          <a:p>
            <a:pPr indent="355600" algn="just">
              <a:lnSpc>
                <a:spcPct val="150000"/>
              </a:lnSpc>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请老师们注意，以上只是介绍了一些语文实践活动，并不是要求每一个学生要完成所有的实践活动，教师要根据学情，学生完成</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2~3</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个实践活动就可以</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dirty="0">
                <a:latin typeface="微软雅黑" panose="020B0503020204020204" pitchFamily="34" charset="-122"/>
                <a:ea typeface="微软雅黑" panose="020B0503020204020204" pitchFamily="34" charset="-122"/>
              </a:rPr>
              <a:t>编辑《妙处与君说》一是为了汇集学生的优秀资源，二是鼓励学生多动笔，让语文学习具有可持续性，产生源源不断的动力，既要选优，又要照顾到不同起点的学生，争取每位同学的文字都要收录，老师或同学要为文集作序和跋，有条件的可以成为校内资源印成纸质版读本。</a:t>
            </a:r>
            <a:endParaRPr lang="zh-CN" altLang="zh-CN" sz="1200" kern="100" dirty="0">
              <a:latin typeface="Calibri" panose="020F0502020204030204" charset="0"/>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8"/>
          <p:cNvSpPr txBox="1"/>
          <p:nvPr/>
        </p:nvSpPr>
        <p:spPr>
          <a:xfrm>
            <a:off x="919313" y="915562"/>
            <a:ext cx="1570711" cy="441325"/>
          </a:xfrm>
          <a:prstGeom prst="rect">
            <a:avLst/>
          </a:prstGeom>
          <a:solidFill>
            <a:srgbClr val="008A55"/>
          </a:solidFill>
        </p:spPr>
        <p:txBody>
          <a:bodyPr wrap="square" lIns="72576" tIns="36288" rIns="72576" bIns="36288" rtlCol="0" anchor="t">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sym typeface="华文楷体" panose="02010600040101010101" charset="-122"/>
              </a:rPr>
              <a:t>教学反思</a:t>
            </a:r>
            <a:endParaRPr lang="zh-CN" altLang="en-US" sz="2400" dirty="0">
              <a:solidFill>
                <a:schemeClr val="bg1"/>
              </a:solidFill>
              <a:latin typeface="微软雅黑" panose="020B0503020204020204" pitchFamily="34" charset="-122"/>
              <a:ea typeface="微软雅黑" panose="020B0503020204020204" pitchFamily="34" charset="-122"/>
              <a:sym typeface="华文楷体" panose="02010600040101010101" charset="-122"/>
            </a:endParaRPr>
          </a:p>
        </p:txBody>
      </p:sp>
      <p:sp>
        <p:nvSpPr>
          <p:cNvPr id="3" name="文本框 2"/>
          <p:cNvSpPr txBox="1"/>
          <p:nvPr/>
        </p:nvSpPr>
        <p:spPr>
          <a:xfrm>
            <a:off x="864870" y="1492885"/>
            <a:ext cx="7202805" cy="4336415"/>
          </a:xfrm>
          <a:prstGeom prst="rect">
            <a:avLst/>
          </a:prstGeom>
          <a:noFill/>
        </p:spPr>
        <p:txBody>
          <a:bodyPr wrap="square" rtlCol="0" anchor="t">
            <a:spAutoFit/>
          </a:bodyPr>
          <a:lstStyle/>
          <a:p>
            <a:pPr indent="457200" fontAlgn="auto">
              <a:lnSpc>
                <a:spcPct val="110000"/>
              </a:lnSpc>
            </a:pPr>
            <a:r>
              <a:rPr lang="en-US" altLang="zh-CN" sz="2400" dirty="0">
                <a:solidFill>
                  <a:schemeClr val="tx1"/>
                </a:solidFill>
                <a:latin typeface="微软雅黑" panose="020B0503020204020204" pitchFamily="34" charset="-122"/>
                <a:ea typeface="微软雅黑" panose="020B0503020204020204" pitchFamily="34" charset="-122"/>
              </a:rPr>
              <a:t>  1.  </a:t>
            </a:r>
            <a:r>
              <a:rPr lang="zh-CN" altLang="en-US" sz="2400" dirty="0">
                <a:solidFill>
                  <a:schemeClr val="tx1"/>
                </a:solidFill>
                <a:latin typeface="微软雅黑" panose="020B0503020204020204" pitchFamily="34" charset="-122"/>
                <a:ea typeface="微软雅黑" panose="020B0503020204020204" pitchFamily="34" charset="-122"/>
              </a:rPr>
              <a:t>落实文学阅读与写作任务群要设计适合学情的语文实践活动，在活动中发挥每一个学生的积极性、主动性。</a:t>
            </a:r>
            <a:endParaRPr lang="zh-CN" altLang="en-US" sz="2400" dirty="0">
              <a:solidFill>
                <a:schemeClr val="tx1"/>
              </a:solidFill>
              <a:latin typeface="微软雅黑" panose="020B0503020204020204" pitchFamily="34" charset="-122"/>
              <a:ea typeface="微软雅黑" panose="020B0503020204020204" pitchFamily="34" charset="-122"/>
            </a:endParaRPr>
          </a:p>
          <a:p>
            <a:pPr indent="457200" fontAlgn="auto">
              <a:lnSpc>
                <a:spcPct val="110000"/>
              </a:lnSpc>
            </a:pPr>
            <a:r>
              <a:rPr lang="zh-CN" altLang="en-US" sz="2400" dirty="0">
                <a:solidFill>
                  <a:schemeClr val="tx1"/>
                </a:solidFill>
                <a:latin typeface="微软雅黑" panose="020B0503020204020204" pitchFamily="34" charset="-122"/>
                <a:ea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rPr>
              <a:t>2.  </a:t>
            </a:r>
            <a:r>
              <a:rPr lang="zh-CN" altLang="en-US" sz="2400" dirty="0">
                <a:solidFill>
                  <a:schemeClr val="tx1"/>
                </a:solidFill>
                <a:latin typeface="微软雅黑" panose="020B0503020204020204" pitchFamily="34" charset="-122"/>
                <a:ea typeface="微软雅黑" panose="020B0503020204020204" pitchFamily="34" charset="-122"/>
              </a:rPr>
              <a:t>读写结合，注重积累。无论是梳理整合还是品味鉴赏，要落实在笔头上才能产生效果</a:t>
            </a:r>
            <a:r>
              <a:rPr lang="zh-CN" altLang="en-US" sz="2400" dirty="0" smtClean="0">
                <a:solidFill>
                  <a:schemeClr val="tx1"/>
                </a:solidFill>
                <a:latin typeface="微软雅黑" panose="020B0503020204020204" pitchFamily="34" charset="-122"/>
                <a:ea typeface="微软雅黑" panose="020B0503020204020204" pitchFamily="34" charset="-122"/>
              </a:rPr>
              <a:t>。</a:t>
            </a:r>
            <a:endParaRPr lang="en-US" altLang="zh-CN" sz="2400" dirty="0" smtClean="0">
              <a:solidFill>
                <a:schemeClr val="tx1"/>
              </a:solidFill>
              <a:latin typeface="微软雅黑" panose="020B0503020204020204" pitchFamily="34" charset="-122"/>
              <a:ea typeface="微软雅黑" panose="020B0503020204020204" pitchFamily="34" charset="-122"/>
            </a:endParaRPr>
          </a:p>
          <a:p>
            <a:endParaRPr lang="en-US" altLang="zh-CN" sz="2400" dirty="0" smtClean="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珠</a:t>
            </a:r>
            <a:r>
              <a:rPr lang="zh-CN" altLang="zh-CN" sz="2400" dirty="0">
                <a:latin typeface="微软雅黑" panose="020B0503020204020204" pitchFamily="34" charset="-122"/>
                <a:ea typeface="微软雅黑" panose="020B0503020204020204" pitchFamily="34" charset="-122"/>
              </a:rPr>
              <a:t>烁晶莹</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讷讷半晌</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忸怩</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执拗</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尴尬 </a:t>
            </a:r>
            <a:endParaRPr lang="zh-CN" altLang="zh-CN" sz="2400" dirty="0">
              <a:latin typeface="微软雅黑" panose="020B0503020204020204" pitchFamily="34" charset="-122"/>
              <a:ea typeface="微软雅黑" panose="020B0503020204020204" pitchFamily="34" charset="-122"/>
            </a:endParaRPr>
          </a:p>
          <a:p>
            <a:r>
              <a:rPr lang="en-US" altLang="zh-CN" sz="2400" dirty="0" smtClean="0">
                <a:latin typeface="微软雅黑" panose="020B0503020204020204" pitchFamily="34" charset="-122"/>
                <a:ea typeface="微软雅黑" panose="020B0503020204020204" pitchFamily="34" charset="-122"/>
              </a:rPr>
              <a:t>          </a:t>
            </a:r>
            <a:endParaRPr lang="en-US" altLang="zh-CN" sz="2400" dirty="0" smtClean="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课堂</a:t>
            </a:r>
            <a:r>
              <a:rPr lang="zh-CN" altLang="zh-CN" sz="2400" dirty="0">
                <a:latin typeface="微软雅黑" panose="020B0503020204020204" pitchFamily="34" charset="-122"/>
                <a:ea typeface="微软雅黑" panose="020B0503020204020204" pitchFamily="34" charset="-122"/>
              </a:rPr>
              <a:t>上可以采用听写的方式，改变网络时代的孩子提笔忘字的现状，积累必要的词汇，积累必要的小说鉴赏常识。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advTm="6000"/>
  <p:timing>
    <p:tnLst>
      <p:par>
        <p:cTn id="1" dur="indefinite" restart="never" nodeType="tmRoot"/>
      </p:par>
    </p:tnLst>
    <p:bldLst>
      <p:bldP spid="2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9160" y="1060450"/>
            <a:ext cx="7171690" cy="1050290"/>
          </a:xfrm>
          <a:prstGeom prst="rect">
            <a:avLst/>
          </a:prstGeom>
        </p:spPr>
        <p:txBody>
          <a:bodyPr wrap="square">
            <a:spAutoFit/>
          </a:bodyPr>
          <a:lstStyle/>
          <a:p>
            <a:pPr indent="457200" fontAlgn="auto">
              <a:lnSpc>
                <a:spcPct val="130000"/>
              </a:lnSpc>
            </a:pPr>
            <a:r>
              <a:rPr lang="en-US" altLang="zh-CN" sz="2400" dirty="0">
                <a:latin typeface="微软雅黑" panose="020B0503020204020204" pitchFamily="34" charset="-122"/>
                <a:ea typeface="微软雅黑" panose="020B0503020204020204" pitchFamily="34" charset="-122"/>
              </a:rPr>
              <a:t>  3.  </a:t>
            </a:r>
            <a:r>
              <a:rPr lang="zh-CN" altLang="en-US" sz="2400" dirty="0">
                <a:latin typeface="微软雅黑" panose="020B0503020204020204" pitchFamily="34" charset="-122"/>
                <a:ea typeface="微软雅黑" panose="020B0503020204020204" pitchFamily="34" charset="-122"/>
              </a:rPr>
              <a:t>教师讲解要精要，如果非讲不可，要讲些学生不知道且对提高鉴赏能力有帮助的东西。</a:t>
            </a:r>
            <a:endParaRPr lang="zh-CN" altLang="en-US" sz="24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876165" y="2204085"/>
            <a:ext cx="2974340" cy="3740785"/>
          </a:xfrm>
          <a:prstGeom prst="rect">
            <a:avLst/>
          </a:prstGeom>
        </p:spPr>
      </p:pic>
      <p:sp>
        <p:nvSpPr>
          <p:cNvPr id="5" name="文本框 4"/>
          <p:cNvSpPr txBox="1"/>
          <p:nvPr/>
        </p:nvSpPr>
        <p:spPr>
          <a:xfrm>
            <a:off x="899160" y="2110423"/>
            <a:ext cx="3808095" cy="3928110"/>
          </a:xfrm>
          <a:prstGeom prst="rect">
            <a:avLst/>
          </a:prstGeom>
          <a:noFill/>
        </p:spPr>
        <p:txBody>
          <a:bodyPr wrap="square" rtlCol="0" anchor="t">
            <a:spAutoFit/>
          </a:bodyPr>
          <a:p>
            <a:pPr fontAlgn="auto">
              <a:lnSpc>
                <a:spcPct val="130000"/>
              </a:lnSpc>
            </a:pPr>
            <a:r>
              <a:rPr lang="en-US" altLang="zh-CN" sz="2400">
                <a:latin typeface="微软雅黑" panose="020B0503020204020204" pitchFamily="34" charset="-122"/>
                <a:ea typeface="微软雅黑" panose="020B0503020204020204" pitchFamily="34" charset="-122"/>
                <a:sym typeface="+mn-ea"/>
              </a:rPr>
              <a:t>       4.  </a:t>
            </a:r>
            <a:r>
              <a:rPr lang="zh-CN" altLang="en-US" sz="2400">
                <a:latin typeface="微软雅黑" panose="020B0503020204020204" pitchFamily="34" charset="-122"/>
                <a:ea typeface="微软雅黑" panose="020B0503020204020204" pitchFamily="34" charset="-122"/>
                <a:sym typeface="+mn-ea"/>
              </a:rPr>
              <a:t>教给学生阅读方法。可以借鉴《高中语文阅读新思路建构与提升》丛书的内容。它比较全面地介绍了</a:t>
            </a:r>
            <a:r>
              <a:rPr lang="en-US" altLang="zh-CN" sz="2400">
                <a:latin typeface="微软雅黑" panose="020B0503020204020204" pitchFamily="34" charset="-122"/>
                <a:ea typeface="微软雅黑" panose="020B0503020204020204" pitchFamily="34" charset="-122"/>
                <a:sym typeface="+mn-ea"/>
              </a:rPr>
              <a:t>“精读”“</a:t>
            </a:r>
            <a:r>
              <a:rPr lang="zh-CN" altLang="en-US" sz="2400">
                <a:latin typeface="微软雅黑" panose="020B0503020204020204" pitchFamily="34" charset="-122"/>
                <a:ea typeface="微软雅黑" panose="020B0503020204020204" pitchFamily="34" charset="-122"/>
                <a:sym typeface="+mn-ea"/>
              </a:rPr>
              <a:t>略读</a:t>
            </a:r>
            <a:r>
              <a:rPr lang="en-US" altLang="zh-CN" sz="2400">
                <a:latin typeface="微软雅黑" panose="020B0503020204020204" pitchFamily="34" charset="-122"/>
                <a:ea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sym typeface="+mn-ea"/>
            </a:endParaRPr>
          </a:p>
          <a:p>
            <a:pPr fontAlgn="auto">
              <a:lnSpc>
                <a:spcPct val="130000"/>
              </a:lnSpc>
            </a:pP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速读</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研究性阅读</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和</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思辨性阅读</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的技术方法。</a:t>
            </a:r>
            <a:endParaRPr lang="zh-CN" altLang="en-US" sz="2400">
              <a:latin typeface="微软雅黑" panose="020B0503020204020204" pitchFamily="34" charset="-122"/>
              <a:ea typeface="微软雅黑" panose="020B0503020204020204" pitchFamily="34" charset="-122"/>
              <a:sym typeface="+mn-ea"/>
            </a:endParaRPr>
          </a:p>
        </p:txBody>
      </p:sp>
    </p:spTree>
  </p:cSld>
  <p:clrMapOvr>
    <a:masterClrMapping/>
  </p:clrMapOvr>
  <p:transition advTm="6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35" y="4144645"/>
            <a:ext cx="11537950" cy="2400300"/>
          </a:xfrm>
          <a:prstGeom prst="rect">
            <a:avLst/>
          </a:prstGeom>
          <a:solidFill>
            <a:srgbClr val="008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575" strike="noStrike" noProof="1"/>
          </a:p>
        </p:txBody>
      </p:sp>
      <p:sp>
        <p:nvSpPr>
          <p:cNvPr id="9" name="TextBox 3"/>
          <p:cNvSpPr txBox="1"/>
          <p:nvPr/>
        </p:nvSpPr>
        <p:spPr>
          <a:xfrm>
            <a:off x="2189785" y="2070658"/>
            <a:ext cx="5885066" cy="1568450"/>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defRPr sz="7200" spc="5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fontAlgn="auto"/>
            <a:r>
              <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经典繁仿黑" pitchFamily="49" charset="-122"/>
              </a:rPr>
              <a:t>谢谢</a:t>
            </a:r>
            <a:endPar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经典繁仿黑" pitchFamily="49" charset="-122"/>
            </a:endParaRPr>
          </a:p>
        </p:txBody>
      </p:sp>
    </p:spTree>
  </p:cSld>
  <p:clrMapOvr>
    <a:masterClrMapping/>
  </p:clrMapOvr>
  <p:transition spd="slow" advTm="9734">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3595" y="1580515"/>
            <a:ext cx="7237095" cy="3415030"/>
          </a:xfrm>
          <a:prstGeom prst="rect">
            <a:avLst/>
          </a:prstGeom>
        </p:spPr>
        <p:txBody>
          <a:bodyPr wrap="square">
            <a:spAutoFit/>
          </a:bodyPr>
          <a:lstStyle/>
          <a:p>
            <a:pPr indent="27305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课程标准对任务群的学习目标与内容有如下要求：</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73050" algn="just">
              <a:lnSpc>
                <a:spcPct val="150000"/>
              </a:lnSpc>
              <a:spcAft>
                <a:spcPts val="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一是精读作品，感受艺术形象，理解欣赏语言表达，把握作品内涵，理解创作意图；二是从语言、构思、形象、意蕴、情感等多角度欣赏作品，获得审美体验；三是文学写作，改写文学作品，撰写杂感、随笔、评论，提升文学鉴赏经验。</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0420" y="1400810"/>
            <a:ext cx="7223760" cy="3415030"/>
          </a:xfrm>
          <a:prstGeom prst="rect">
            <a:avLst/>
          </a:prstGeom>
        </p:spPr>
        <p:txBody>
          <a:bodyPr wrap="square">
            <a:spAutoFit/>
          </a:bodyPr>
          <a:lstStyle/>
          <a:p>
            <a:pPr indent="273050" algn="just">
              <a:lnSpc>
                <a:spcPct val="150000"/>
              </a:lnSpc>
              <a:spcAft>
                <a:spcPts val="0"/>
              </a:spcAft>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学生的着力点：</a:t>
            </a:r>
            <a:endPar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endParaRPr>
          </a:p>
          <a:p>
            <a:pPr lvl="0" indent="0" algn="just">
              <a:lnSpc>
                <a:spcPct val="150000"/>
              </a:lnSpc>
              <a:spcAft>
                <a:spcPts val="0"/>
              </a:spcAft>
              <a:buFont typeface="+mj-lt"/>
              <a:buNone/>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1.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阅读文学作品，得出自己的直观体验；</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lvl="0" indent="0" algn="just">
              <a:lnSpc>
                <a:spcPct val="150000"/>
              </a:lnSpc>
              <a:spcAft>
                <a:spcPts val="0"/>
              </a:spcAft>
              <a:buFont typeface="+mj-lt"/>
              <a:buNone/>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2.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将阅读体验外化，与同伴交流，碰撞，形成新的认知；在表达中展示自我，提高自信，锻炼思维。</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lvl="0" indent="0" algn="just">
              <a:lnSpc>
                <a:spcPct val="150000"/>
              </a:lnSpc>
              <a:spcAft>
                <a:spcPts val="0"/>
              </a:spcAft>
              <a:buFont typeface="+mj-lt"/>
              <a:buNone/>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3.  </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将文学作品中得到的思考和审美体验融入现实生活，形成正确的价值观和高尚审美情趣。</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99795" y="1206500"/>
            <a:ext cx="7117715" cy="4523105"/>
          </a:xfrm>
          <a:prstGeom prst="rect">
            <a:avLst/>
          </a:prstGeom>
        </p:spPr>
        <p:txBody>
          <a:bodyPr wrap="square">
            <a:spAutoFit/>
          </a:bodyPr>
          <a:lstStyle/>
          <a:p>
            <a:pPr marL="2730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教师着力点：</a:t>
            </a:r>
            <a:endPar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endParaRPr>
          </a:p>
          <a:p>
            <a:pPr lvl="0" indent="0" algn="just">
              <a:lnSpc>
                <a:spcPct val="150000"/>
              </a:lnSpc>
              <a:spcAft>
                <a:spcPts val="0"/>
              </a:spcAft>
              <a:buFont typeface="+mj-lt"/>
              <a:buNone/>
            </a:pPr>
            <a:r>
              <a:rPr lang="en-US"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设计语文实践活动，在活动中调动学生积极性；</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lvl="0" indent="0" algn="just">
              <a:lnSpc>
                <a:spcPct val="150000"/>
              </a:lnSpc>
              <a:spcAft>
                <a:spcPts val="0"/>
              </a:spcAft>
              <a:buFont typeface="+mj-lt"/>
              <a:buNone/>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2.</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关注学生的审美体验，引导学生形成正确的价值观和高尚的审美情趣；</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lvl="0" indent="0" algn="just">
              <a:lnSpc>
                <a:spcPct val="150000"/>
              </a:lnSpc>
              <a:spcAft>
                <a:spcPts val="0"/>
              </a:spcAft>
              <a:buFont typeface="+mj-lt"/>
              <a:buNone/>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3.</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 教给学生阅读的方法，鉴赏的门道，提高鉴赏水平；</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lvl="0" indent="0" algn="just">
              <a:lnSpc>
                <a:spcPct val="150000"/>
              </a:lnSpc>
              <a:spcAft>
                <a:spcPts val="0"/>
              </a:spcAft>
              <a:buFont typeface="+mj-lt"/>
              <a:buNone/>
            </a:pP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       4.</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指导学生完成文学写作，撰写评论随笔，对学生的作品作出评价。</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advTm="6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715770" y="1829435"/>
            <a:ext cx="6130925" cy="538480"/>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smtClean="0">
                <a:latin typeface="微软雅黑" panose="020B0503020204020204" pitchFamily="34" charset="-122"/>
                <a:ea typeface="微软雅黑" panose="020B0503020204020204" pitchFamily="34" charset="-122"/>
              </a:rPr>
              <a:t>阅读小说文本，感受特定情境中的青春形象，引发学生对青春与生命的思考。</a:t>
            </a:r>
            <a:endParaRPr lang="zh-CN" altLang="en-US" sz="2400" dirty="0" smtClean="0">
              <a:latin typeface="微软雅黑" panose="020B0503020204020204" pitchFamily="34" charset="-122"/>
              <a:ea typeface="微软雅黑" panose="020B0503020204020204" pitchFamily="34" charset="-122"/>
            </a:endParaRPr>
          </a:p>
        </p:txBody>
      </p:sp>
      <p:sp>
        <p:nvSpPr>
          <p:cNvPr id="15" name="文本框 14"/>
          <p:cNvSpPr txBox="1"/>
          <p:nvPr>
            <p:custDataLst>
              <p:tags r:id="rId2"/>
            </p:custDataLst>
          </p:nvPr>
        </p:nvSpPr>
        <p:spPr>
          <a:xfrm>
            <a:off x="1643380" y="2938780"/>
            <a:ext cx="6583045" cy="584200"/>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smtClean="0">
                <a:latin typeface="微软雅黑" panose="020B0503020204020204" pitchFamily="34" charset="-122"/>
                <a:ea typeface="微软雅黑" panose="020B0503020204020204" pitchFamily="34" charset="-122"/>
              </a:rPr>
              <a:t>品味鉴赏两篇小说清新细腻的语言表达，鉴赏</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百合花</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精巧的构思，独具匠心的细节安排，感受讲好故事的方法，获得审美体验。</a:t>
            </a:r>
            <a:endParaRPr lang="zh-CN" altLang="en-US" sz="2400" dirty="0" smtClean="0">
              <a:latin typeface="微软雅黑" panose="020B0503020204020204" pitchFamily="34" charset="-122"/>
              <a:ea typeface="微软雅黑" panose="020B0503020204020204" pitchFamily="34" charset="-122"/>
            </a:endParaRPr>
          </a:p>
        </p:txBody>
      </p:sp>
      <p:sp>
        <p:nvSpPr>
          <p:cNvPr id="16" name="文本框 15"/>
          <p:cNvSpPr txBox="1"/>
          <p:nvPr>
            <p:custDataLst>
              <p:tags r:id="rId3"/>
            </p:custDataLst>
          </p:nvPr>
        </p:nvSpPr>
        <p:spPr>
          <a:xfrm>
            <a:off x="1643380" y="4111625"/>
            <a:ext cx="6393180" cy="601345"/>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smtClean="0">
                <a:latin typeface="微软雅黑" panose="020B0503020204020204" pitchFamily="34" charset="-122"/>
                <a:ea typeface="微软雅黑" panose="020B0503020204020204" pitchFamily="34" charset="-122"/>
              </a:rPr>
              <a:t>调动诗歌学习的经验，撰写影视插曲的歌词；撰写</a:t>
            </a:r>
            <a:r>
              <a:rPr lang="zh-CN" altLang="zh-CN" sz="2400" dirty="0" smtClean="0">
                <a:latin typeface="微软雅黑" panose="020B0503020204020204" pitchFamily="34" charset="-122"/>
                <a:ea typeface="微软雅黑" panose="020B0503020204020204" pitchFamily="34" charset="-122"/>
              </a:rPr>
              <a:t>杂感、随笔、评论，提升文学鉴赏能力</a:t>
            </a:r>
            <a:r>
              <a:rPr lang="zh-CN" altLang="en-US" sz="2400" dirty="0" smtClean="0">
                <a:latin typeface="微软雅黑" panose="020B0503020204020204" pitchFamily="34" charset="-122"/>
                <a:ea typeface="微软雅黑" panose="020B0503020204020204" pitchFamily="34" charset="-122"/>
              </a:rPr>
              <a:t>。编辑电子文集</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妙处与君说</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a:t>
            </a:r>
            <a:endParaRPr lang="zh-CN" altLang="en-US" sz="2400" dirty="0" smtClean="0">
              <a:latin typeface="微软雅黑" panose="020B0503020204020204" pitchFamily="34" charset="-122"/>
              <a:ea typeface="微软雅黑" panose="020B0503020204020204" pitchFamily="34" charset="-122"/>
            </a:endParaRPr>
          </a:p>
        </p:txBody>
      </p:sp>
      <p:sp>
        <p:nvSpPr>
          <p:cNvPr id="17" name="文本框 16"/>
          <p:cNvSpPr txBox="1"/>
          <p:nvPr>
            <p:custDataLst>
              <p:tags r:id="rId4"/>
            </p:custDataLst>
          </p:nvPr>
        </p:nvSpPr>
        <p:spPr>
          <a:xfrm>
            <a:off x="1670050" y="5032375"/>
            <a:ext cx="6475730" cy="437515"/>
          </a:xfrm>
          <a:prstGeom prst="rect">
            <a:avLst/>
          </a:prstGeom>
        </p:spPr>
        <p:txBody>
          <a:bodyPr wrap="square" lIns="72576" tIns="36288" rIns="72576" bIns="36288" anchor="ctr"/>
          <a:lstStyle>
            <a:defPPr>
              <a:defRPr lang="zh-CN"/>
            </a:defPPr>
            <a:lvl1pPr>
              <a:defRPr kern="0">
                <a:latin typeface="隶书" panose="02010509060101010101" charset="-122"/>
                <a:ea typeface="隶书" panose="02010509060101010101" charset="-122"/>
              </a:defRPr>
            </a:lvl1pPr>
          </a:lstStyle>
          <a:p>
            <a:r>
              <a:rPr lang="zh-CN" altLang="en-US" sz="2400" dirty="0" smtClean="0">
                <a:latin typeface="微软雅黑" panose="020B0503020204020204" pitchFamily="34" charset="-122"/>
                <a:ea typeface="微软雅黑" panose="020B0503020204020204" pitchFamily="34" charset="-122"/>
              </a:rPr>
              <a:t>结合文本，丰富小说文体知识和词语积累。</a:t>
            </a:r>
            <a:endParaRPr lang="zh-CN" altLang="en-US" sz="2400" dirty="0" smtClean="0">
              <a:latin typeface="微软雅黑" panose="020B0503020204020204" pitchFamily="34" charset="-122"/>
              <a:ea typeface="微软雅黑" panose="020B0503020204020204" pitchFamily="34" charset="-122"/>
            </a:endParaRPr>
          </a:p>
        </p:txBody>
      </p:sp>
      <p:sp>
        <p:nvSpPr>
          <p:cNvPr id="18" name="文本框 17"/>
          <p:cNvSpPr txBox="1"/>
          <p:nvPr>
            <p:custDataLst>
              <p:tags r:id="rId5"/>
            </p:custDataLst>
          </p:nvPr>
        </p:nvSpPr>
        <p:spPr>
          <a:xfrm>
            <a:off x="986425" y="3980201"/>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3</a:t>
            </a:r>
            <a:endParaRPr lang="en-US" altLang="zh-CN" sz="2400" kern="0" dirty="0">
              <a:latin typeface="Arial" panose="020B0604020202020204" pitchFamily="34" charset="0"/>
            </a:endParaRPr>
          </a:p>
        </p:txBody>
      </p:sp>
      <p:sp>
        <p:nvSpPr>
          <p:cNvPr id="19" name="文本框 18"/>
          <p:cNvSpPr txBox="1"/>
          <p:nvPr>
            <p:custDataLst>
              <p:tags r:id="rId6"/>
            </p:custDataLst>
          </p:nvPr>
        </p:nvSpPr>
        <p:spPr>
          <a:xfrm>
            <a:off x="986426" y="2807222"/>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2</a:t>
            </a:r>
            <a:endParaRPr lang="en-US" altLang="zh-CN" sz="2400" kern="0" dirty="0">
              <a:latin typeface="Arial" panose="020B0604020202020204" pitchFamily="34" charset="0"/>
            </a:endParaRPr>
          </a:p>
        </p:txBody>
      </p:sp>
      <p:sp>
        <p:nvSpPr>
          <p:cNvPr id="20" name="文本框 19"/>
          <p:cNvSpPr txBox="1"/>
          <p:nvPr>
            <p:custDataLst>
              <p:tags r:id="rId7"/>
            </p:custDataLst>
          </p:nvPr>
        </p:nvSpPr>
        <p:spPr>
          <a:xfrm>
            <a:off x="986410" y="1753172"/>
            <a:ext cx="475373"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1</a:t>
            </a:r>
            <a:endParaRPr lang="en-US" altLang="zh-CN" sz="2400" kern="0" dirty="0">
              <a:latin typeface="Arial" panose="020B0604020202020204" pitchFamily="34" charset="0"/>
            </a:endParaRPr>
          </a:p>
        </p:txBody>
      </p:sp>
      <p:sp>
        <p:nvSpPr>
          <p:cNvPr id="21" name="文本框 20"/>
          <p:cNvSpPr txBox="1"/>
          <p:nvPr>
            <p:custDataLst>
              <p:tags r:id="rId8"/>
            </p:custDataLst>
          </p:nvPr>
        </p:nvSpPr>
        <p:spPr>
          <a:xfrm>
            <a:off x="985156" y="5017651"/>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4</a:t>
            </a:r>
            <a:endParaRPr lang="en-US" altLang="zh-CN" sz="2400" kern="0" dirty="0">
              <a:latin typeface="Arial" panose="020B0604020202020204" pitchFamily="34" charset="0"/>
            </a:endParaRPr>
          </a:p>
        </p:txBody>
      </p:sp>
      <p:sp>
        <p:nvSpPr>
          <p:cNvPr id="9" name="文本框 18"/>
          <p:cNvSpPr txBox="1"/>
          <p:nvPr/>
        </p:nvSpPr>
        <p:spPr>
          <a:xfrm>
            <a:off x="898279" y="887722"/>
            <a:ext cx="1569199" cy="441325"/>
          </a:xfrm>
          <a:prstGeom prst="rect">
            <a:avLst/>
          </a:prstGeom>
          <a:solidFill>
            <a:srgbClr val="008A55"/>
          </a:solidFill>
        </p:spPr>
        <p:txBody>
          <a:bodyPr wrap="square" lIns="72576" tIns="36288" rIns="72576" bIns="36288"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教学目标</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9"/>
    </p:custDataLst>
  </p:cSld>
  <p:clrMapOvr>
    <a:masterClrMapping/>
  </p:clrMapOvr>
  <p:transition advTm="6000"/>
  <p:timing>
    <p:tnLst>
      <p:par>
        <p:cTn id="1" dur="indefinite" restart="never" nodeType="tmRoot"/>
      </p:par>
    </p:tnLst>
    <p:bldLst>
      <p:bldP spid="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608455" y="1966595"/>
            <a:ext cx="7509150" cy="538480"/>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a:latin typeface="微软雅黑" panose="020B0503020204020204" pitchFamily="34" charset="-122"/>
                <a:ea typeface="微软雅黑" panose="020B0503020204020204" pitchFamily="34" charset="-122"/>
                <a:sym typeface="+mn-ea"/>
              </a:rPr>
              <a:t>阅读两篇小说，用文字概括小说的主要情节和</a:t>
            </a:r>
            <a:r>
              <a:rPr lang="zh-CN" altLang="en-US" sz="2400" dirty="0" smtClean="0">
                <a:latin typeface="微软雅黑" panose="020B0503020204020204" pitchFamily="34" charset="-122"/>
                <a:ea typeface="微软雅黑" panose="020B0503020204020204" pitchFamily="34" charset="-122"/>
                <a:sym typeface="+mn-ea"/>
              </a:rPr>
              <a:t>主题。</a:t>
            </a:r>
            <a:endParaRPr lang="zh-CN" altLang="en-US" sz="2400" dirty="0">
              <a:latin typeface="微软雅黑" panose="020B0503020204020204" pitchFamily="34" charset="-122"/>
              <a:ea typeface="微软雅黑" panose="020B0503020204020204" pitchFamily="34" charset="-122"/>
            </a:endParaRPr>
          </a:p>
          <a:p>
            <a:endParaRPr lang="zh-CN" altLang="en-US" sz="2400" dirty="0" smtClean="0">
              <a:latin typeface="微软雅黑" panose="020B0503020204020204" pitchFamily="34" charset="-122"/>
              <a:ea typeface="微软雅黑" panose="020B0503020204020204" pitchFamily="34" charset="-122"/>
            </a:endParaRPr>
          </a:p>
        </p:txBody>
      </p:sp>
      <p:sp>
        <p:nvSpPr>
          <p:cNvPr id="15" name="文本框 14"/>
          <p:cNvSpPr txBox="1"/>
          <p:nvPr>
            <p:custDataLst>
              <p:tags r:id="rId2"/>
            </p:custDataLst>
          </p:nvPr>
        </p:nvSpPr>
        <p:spPr>
          <a:xfrm>
            <a:off x="1612265" y="2694940"/>
            <a:ext cx="7734297" cy="584200"/>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smtClean="0">
                <a:latin typeface="微软雅黑" panose="020B0503020204020204" pitchFamily="34" charset="-122"/>
                <a:ea typeface="微软雅黑" panose="020B0503020204020204" pitchFamily="34" charset="-122"/>
                <a:sym typeface="+mn-ea"/>
              </a:rPr>
              <a:t>鉴赏小说</a:t>
            </a:r>
            <a:r>
              <a:rPr lang="zh-CN" altLang="en-US" sz="2400" dirty="0">
                <a:latin typeface="微软雅黑" panose="020B0503020204020204" pitchFamily="34" charset="-122"/>
                <a:ea typeface="微软雅黑" panose="020B0503020204020204" pitchFamily="34" charset="-122"/>
                <a:sym typeface="+mn-ea"/>
              </a:rPr>
              <a:t>独具匠心的</a:t>
            </a:r>
            <a:r>
              <a:rPr lang="zh-CN" altLang="en-US" sz="2400" dirty="0" smtClean="0">
                <a:latin typeface="微软雅黑" panose="020B0503020204020204" pitchFamily="34" charset="-122"/>
                <a:ea typeface="微软雅黑" panose="020B0503020204020204" pitchFamily="34" charset="-122"/>
                <a:sym typeface="+mn-ea"/>
              </a:rPr>
              <a:t>情节、细节安排，</a:t>
            </a:r>
            <a:r>
              <a:rPr lang="zh-CN" altLang="en-US" sz="2400" dirty="0">
                <a:latin typeface="微软雅黑" panose="020B0503020204020204" pitchFamily="34" charset="-122"/>
                <a:ea typeface="微软雅黑" panose="020B0503020204020204" pitchFamily="34" charset="-122"/>
                <a:sym typeface="+mn-ea"/>
              </a:rPr>
              <a:t>写一段鉴赏</a:t>
            </a:r>
            <a:r>
              <a:rPr lang="zh-CN" altLang="en-US" sz="2400" dirty="0" smtClean="0">
                <a:latin typeface="微软雅黑" panose="020B0503020204020204" pitchFamily="34" charset="-122"/>
                <a:ea typeface="微软雅黑" panose="020B0503020204020204" pitchFamily="34" charset="-122"/>
                <a:sym typeface="+mn-ea"/>
              </a:rPr>
              <a:t>文字。</a:t>
            </a:r>
            <a:endParaRPr lang="zh-CN" altLang="en-US" sz="2400" dirty="0" smtClean="0">
              <a:latin typeface="微软雅黑" panose="020B0503020204020204" pitchFamily="34" charset="-122"/>
              <a:ea typeface="微软雅黑" panose="020B0503020204020204" pitchFamily="34" charset="-122"/>
            </a:endParaRPr>
          </a:p>
        </p:txBody>
      </p:sp>
      <p:sp>
        <p:nvSpPr>
          <p:cNvPr id="16" name="文本框 15"/>
          <p:cNvSpPr txBox="1"/>
          <p:nvPr>
            <p:custDataLst>
              <p:tags r:id="rId3"/>
            </p:custDataLst>
          </p:nvPr>
        </p:nvSpPr>
        <p:spPr>
          <a:xfrm>
            <a:off x="1612265" y="3639185"/>
            <a:ext cx="7505340" cy="601345"/>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a:latin typeface="微软雅黑" panose="020B0503020204020204" pitchFamily="34" charset="-122"/>
                <a:ea typeface="微软雅黑" panose="020B0503020204020204" pitchFamily="34" charset="-122"/>
                <a:sym typeface="+mn-ea"/>
              </a:rPr>
              <a:t>在读写实践</a:t>
            </a:r>
            <a:r>
              <a:rPr lang="zh-CN" altLang="en-US" sz="2400" dirty="0" smtClean="0">
                <a:latin typeface="微软雅黑" panose="020B0503020204020204" pitchFamily="34" charset="-122"/>
                <a:ea typeface="微软雅黑" panose="020B0503020204020204" pitchFamily="34" charset="-122"/>
                <a:sym typeface="+mn-ea"/>
              </a:rPr>
              <a:t>中引导学生思考青春</a:t>
            </a:r>
            <a:r>
              <a:rPr lang="zh-CN" altLang="en-US" sz="2400" dirty="0">
                <a:latin typeface="微软雅黑" panose="020B0503020204020204" pitchFamily="34" charset="-122"/>
                <a:ea typeface="微软雅黑" panose="020B0503020204020204" pitchFamily="34" charset="-122"/>
                <a:sym typeface="+mn-ea"/>
              </a:rPr>
              <a:t>与</a:t>
            </a:r>
            <a:r>
              <a:rPr lang="zh-CN" altLang="en-US" sz="2400" dirty="0" smtClean="0">
                <a:latin typeface="微软雅黑" panose="020B0503020204020204" pitchFamily="34" charset="-122"/>
                <a:ea typeface="微软雅黑" panose="020B0503020204020204" pitchFamily="34" charset="-122"/>
                <a:sym typeface="+mn-ea"/>
              </a:rPr>
              <a:t>生命的价值和意义。</a:t>
            </a:r>
            <a:endParaRPr lang="en-US" altLang="zh-CN" sz="2400" dirty="0" smtClean="0">
              <a:latin typeface="微软雅黑" panose="020B0503020204020204" pitchFamily="34" charset="-122"/>
              <a:ea typeface="微软雅黑" panose="020B0503020204020204" pitchFamily="34" charset="-122"/>
            </a:endParaRPr>
          </a:p>
        </p:txBody>
      </p:sp>
      <p:sp>
        <p:nvSpPr>
          <p:cNvPr id="17" name="文本框 16"/>
          <p:cNvSpPr txBox="1"/>
          <p:nvPr>
            <p:custDataLst>
              <p:tags r:id="rId4"/>
            </p:custDataLst>
          </p:nvPr>
        </p:nvSpPr>
        <p:spPr>
          <a:xfrm>
            <a:off x="1656715" y="4622800"/>
            <a:ext cx="6475730" cy="437515"/>
          </a:xfrm>
          <a:prstGeom prst="rect">
            <a:avLst/>
          </a:prstGeom>
        </p:spPr>
        <p:txBody>
          <a:bodyPr wrap="square" lIns="72576" tIns="36288" rIns="72576" bIns="36288" anchor="ctr"/>
          <a:lstStyle>
            <a:defPPr>
              <a:defRPr lang="zh-CN"/>
            </a:defPPr>
            <a:lvl1pPr>
              <a:defRPr kern="0">
                <a:latin typeface="隶书" panose="02010509060101010101" charset="-122"/>
                <a:ea typeface="隶书" panose="02010509060101010101" charset="-122"/>
              </a:defRPr>
            </a:lvl1pPr>
          </a:lstStyle>
          <a:p>
            <a:r>
              <a:rPr lang="zh-CN" altLang="en-US" sz="2400" dirty="0" smtClean="0">
                <a:latin typeface="微软雅黑" panose="020B0503020204020204" pitchFamily="34" charset="-122"/>
                <a:ea typeface="微软雅黑" panose="020B0503020204020204" pitchFamily="34" charset="-122"/>
                <a:sym typeface="+mn-ea"/>
              </a:rPr>
              <a:t>丰富小说文体知识，加强词汇</a:t>
            </a:r>
            <a:r>
              <a:rPr lang="zh-CN" altLang="en-US" sz="2400" dirty="0">
                <a:latin typeface="微软雅黑" panose="020B0503020204020204" pitchFamily="34" charset="-122"/>
                <a:ea typeface="微软雅黑" panose="020B0503020204020204" pitchFamily="34" charset="-122"/>
                <a:sym typeface="+mn-ea"/>
              </a:rPr>
              <a:t>积累。</a:t>
            </a:r>
            <a:endParaRPr lang="zh-CN" altLang="en-US" sz="2400" dirty="0" smtClean="0">
              <a:latin typeface="微软雅黑" panose="020B0503020204020204" pitchFamily="34" charset="-122"/>
              <a:ea typeface="微软雅黑" panose="020B0503020204020204" pitchFamily="34" charset="-122"/>
            </a:endParaRPr>
          </a:p>
        </p:txBody>
      </p:sp>
      <p:sp>
        <p:nvSpPr>
          <p:cNvPr id="18" name="文本框 17"/>
          <p:cNvSpPr txBox="1"/>
          <p:nvPr>
            <p:custDataLst>
              <p:tags r:id="rId5"/>
            </p:custDataLst>
          </p:nvPr>
        </p:nvSpPr>
        <p:spPr>
          <a:xfrm>
            <a:off x="1031510" y="3660161"/>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3</a:t>
            </a:r>
            <a:endParaRPr lang="en-US" altLang="zh-CN" sz="2400" kern="0" dirty="0">
              <a:latin typeface="Arial" panose="020B0604020202020204" pitchFamily="34" charset="0"/>
            </a:endParaRPr>
          </a:p>
        </p:txBody>
      </p:sp>
      <p:sp>
        <p:nvSpPr>
          <p:cNvPr id="19" name="文本框 18"/>
          <p:cNvSpPr txBox="1"/>
          <p:nvPr>
            <p:custDataLst>
              <p:tags r:id="rId6"/>
            </p:custDataLst>
          </p:nvPr>
        </p:nvSpPr>
        <p:spPr>
          <a:xfrm>
            <a:off x="1031511" y="2715782"/>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2</a:t>
            </a:r>
            <a:endParaRPr lang="en-US" altLang="zh-CN" sz="2400" kern="0" dirty="0">
              <a:latin typeface="Arial" panose="020B0604020202020204" pitchFamily="34" charset="0"/>
            </a:endParaRPr>
          </a:p>
        </p:txBody>
      </p:sp>
      <p:sp>
        <p:nvSpPr>
          <p:cNvPr id="20" name="文本框 19"/>
          <p:cNvSpPr txBox="1"/>
          <p:nvPr>
            <p:custDataLst>
              <p:tags r:id="rId7"/>
            </p:custDataLst>
          </p:nvPr>
        </p:nvSpPr>
        <p:spPr>
          <a:xfrm>
            <a:off x="1031495" y="1814132"/>
            <a:ext cx="475373"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1</a:t>
            </a:r>
            <a:endParaRPr lang="en-US" altLang="zh-CN" sz="2400" kern="0" dirty="0">
              <a:latin typeface="Arial" panose="020B0604020202020204" pitchFamily="34" charset="0"/>
            </a:endParaRPr>
          </a:p>
        </p:txBody>
      </p:sp>
      <p:sp>
        <p:nvSpPr>
          <p:cNvPr id="21" name="文本框 20"/>
          <p:cNvSpPr txBox="1"/>
          <p:nvPr>
            <p:custDataLst>
              <p:tags r:id="rId8"/>
            </p:custDataLst>
          </p:nvPr>
        </p:nvSpPr>
        <p:spPr>
          <a:xfrm>
            <a:off x="1030241" y="4621411"/>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4</a:t>
            </a:r>
            <a:endParaRPr lang="en-US" altLang="zh-CN" sz="2400" kern="0" dirty="0">
              <a:latin typeface="Arial" panose="020B0604020202020204" pitchFamily="34" charset="0"/>
            </a:endParaRPr>
          </a:p>
        </p:txBody>
      </p:sp>
      <p:sp>
        <p:nvSpPr>
          <p:cNvPr id="9" name="文本框 18"/>
          <p:cNvSpPr txBox="1"/>
          <p:nvPr/>
        </p:nvSpPr>
        <p:spPr>
          <a:xfrm>
            <a:off x="898279" y="887722"/>
            <a:ext cx="1569199" cy="441325"/>
          </a:xfrm>
          <a:prstGeom prst="rect">
            <a:avLst/>
          </a:prstGeom>
          <a:solidFill>
            <a:srgbClr val="008A55"/>
          </a:solidFill>
        </p:spPr>
        <p:txBody>
          <a:bodyPr wrap="square" lIns="72576" tIns="36288" rIns="72576" bIns="36288"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教学重点</a:t>
            </a:r>
            <a:endParaRPr kumimoji="1" lang="en-US" altLang="zh-CN"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9"/>
    </p:custDataLst>
  </p:cSld>
  <p:clrMapOvr>
    <a:masterClrMapping/>
  </p:clrMapOvr>
  <p:transition advTm="6000"/>
  <p:timing>
    <p:tnLst>
      <p:par>
        <p:cTn id="1" dur="indefinite" restart="never" nodeType="tmRoot"/>
      </p:par>
    </p:tnLst>
    <p:bldLst>
      <p:bldP spid="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517650" y="1909445"/>
            <a:ext cx="6450965" cy="437515"/>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a:latin typeface="微软雅黑" panose="020B0503020204020204" pitchFamily="34" charset="-122"/>
                <a:ea typeface="微软雅黑" panose="020B0503020204020204" pitchFamily="34" charset="-122"/>
              </a:rPr>
              <a:t>阅读感受与鉴赏理解的书面化表达。</a:t>
            </a:r>
            <a:endParaRPr lang="zh-CN" altLang="en-US" sz="2400" dirty="0">
              <a:latin typeface="微软雅黑" panose="020B0503020204020204" pitchFamily="34" charset="-122"/>
              <a:ea typeface="微软雅黑" panose="020B0503020204020204" pitchFamily="34" charset="-122"/>
            </a:endParaRPr>
          </a:p>
        </p:txBody>
      </p:sp>
      <p:sp>
        <p:nvSpPr>
          <p:cNvPr id="15" name="文本框 14"/>
          <p:cNvSpPr txBox="1"/>
          <p:nvPr>
            <p:custDataLst>
              <p:tags r:id="rId2"/>
            </p:custDataLst>
          </p:nvPr>
        </p:nvSpPr>
        <p:spPr>
          <a:xfrm>
            <a:off x="1517650" y="2855595"/>
            <a:ext cx="7046595" cy="437515"/>
          </a:xfrm>
          <a:prstGeom prst="rect">
            <a:avLst/>
          </a:prstGeom>
        </p:spPr>
        <p:txBody>
          <a:bodyPr wrap="square" lIns="72576" tIns="36288" rIns="72576" bIns="36288" anchor="ctr"/>
          <a:lstStyle>
            <a:defPPr>
              <a:defRPr lang="zh-CN"/>
            </a:defPPr>
            <a:lvl1pPr>
              <a:defRPr kern="0">
                <a:latin typeface="隶书" panose="02010509060101010101" charset="-122"/>
                <a:ea typeface="隶书" panose="02010509060101010101" charset="-122"/>
              </a:defRPr>
            </a:lvl1pPr>
          </a:lstStyle>
          <a:p>
            <a:r>
              <a:rPr lang="zh-CN" altLang="en-US" sz="2400" dirty="0">
                <a:latin typeface="微软雅黑" panose="020B0503020204020204" pitchFamily="34" charset="-122"/>
                <a:ea typeface="微软雅黑" panose="020B0503020204020204" pitchFamily="34" charset="-122"/>
              </a:rPr>
              <a:t>学生</a:t>
            </a:r>
            <a:r>
              <a:rPr lang="zh-CN" altLang="en-US" sz="2400" dirty="0" smtClean="0">
                <a:latin typeface="微软雅黑" panose="020B0503020204020204" pitchFamily="34" charset="-122"/>
                <a:ea typeface="微软雅黑" panose="020B0503020204020204" pitchFamily="34" charset="-122"/>
              </a:rPr>
              <a:t>通过读写</a:t>
            </a:r>
            <a:r>
              <a:rPr lang="zh-CN" altLang="en-US" sz="2400" dirty="0" smtClean="0">
                <a:latin typeface="微软雅黑" panose="020B0503020204020204" pitchFamily="34" charset="-122"/>
                <a:ea typeface="微软雅黑" panose="020B0503020204020204" pitchFamily="34" charset="-122"/>
              </a:rPr>
              <a:t>实践</a:t>
            </a:r>
            <a:r>
              <a:rPr lang="en-US" altLang="zh-CN"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思考</a:t>
            </a:r>
            <a:r>
              <a:rPr lang="zh-CN" altLang="en-US" sz="2400" dirty="0">
                <a:latin typeface="微软雅黑" panose="020B0503020204020204" pitchFamily="34" charset="-122"/>
                <a:ea typeface="微软雅黑" panose="020B0503020204020204" pitchFamily="34" charset="-122"/>
              </a:rPr>
              <a:t>青春和生命的</a:t>
            </a:r>
            <a:r>
              <a:rPr lang="zh-CN" altLang="en-US" sz="2400" dirty="0" smtClean="0">
                <a:latin typeface="微软雅黑" panose="020B0503020204020204" pitchFamily="34" charset="-122"/>
                <a:ea typeface="微软雅黑" panose="020B0503020204020204" pitchFamily="34" charset="-122"/>
              </a:rPr>
              <a:t>价值与意义。</a:t>
            </a:r>
            <a:endParaRPr lang="zh-CN" altLang="en-US" sz="2400" dirty="0" smtClean="0">
              <a:latin typeface="微软雅黑" panose="020B0503020204020204" pitchFamily="34" charset="-122"/>
              <a:ea typeface="微软雅黑" panose="020B0503020204020204" pitchFamily="34" charset="-122"/>
            </a:endParaRPr>
          </a:p>
        </p:txBody>
      </p:sp>
      <p:sp>
        <p:nvSpPr>
          <p:cNvPr id="16" name="文本框 15"/>
          <p:cNvSpPr txBox="1"/>
          <p:nvPr>
            <p:custDataLst>
              <p:tags r:id="rId3"/>
            </p:custDataLst>
          </p:nvPr>
        </p:nvSpPr>
        <p:spPr>
          <a:xfrm>
            <a:off x="1517650" y="3653155"/>
            <a:ext cx="7218360" cy="437515"/>
          </a:xfrm>
          <a:prstGeom prst="rect">
            <a:avLst/>
          </a:prstGeom>
        </p:spPr>
        <p:txBody>
          <a:bodyPr wrap="square" lIns="72576" tIns="36288" rIns="72576" bIns="36288" anchor="ctr">
            <a:noAutofit/>
          </a:bodyPr>
          <a:lstStyle>
            <a:defPPr>
              <a:defRPr lang="zh-CN"/>
            </a:defPPr>
            <a:lvl1pPr>
              <a:defRPr kern="0">
                <a:latin typeface="隶书" panose="02010509060101010101" charset="-122"/>
                <a:ea typeface="隶书" panose="02010509060101010101" charset="-122"/>
              </a:defRPr>
            </a:lvl1pPr>
          </a:lstStyle>
          <a:p>
            <a:r>
              <a:rPr lang="zh-CN" altLang="en-US" sz="2400" dirty="0" smtClean="0">
                <a:latin typeface="微软雅黑" panose="020B0503020204020204" pitchFamily="34" charset="-122"/>
                <a:ea typeface="微软雅黑" panose="020B0503020204020204" pitchFamily="34" charset="-122"/>
              </a:rPr>
              <a:t>鉴赏</a:t>
            </a:r>
            <a:r>
              <a:rPr lang="zh-CN" altLang="en-US" sz="2400" dirty="0" smtClean="0">
                <a:latin typeface="微软雅黑" panose="020B0503020204020204" pitchFamily="34" charset="-122"/>
                <a:ea typeface="微软雅黑" panose="020B0503020204020204" pitchFamily="34" charset="-122"/>
              </a:rPr>
              <a:t>小说</a:t>
            </a:r>
            <a:r>
              <a:rPr lang="zh-CN" altLang="en-US" sz="2400" dirty="0" smtClean="0">
                <a:latin typeface="微软雅黑" panose="020B0503020204020204" pitchFamily="34" charset="-122"/>
                <a:ea typeface="微软雅黑" panose="020B0503020204020204" pitchFamily="34" charset="-122"/>
              </a:rPr>
              <a:t>精巧的</a:t>
            </a:r>
            <a:r>
              <a:rPr lang="zh-CN" altLang="en-US" sz="2400" dirty="0" smtClean="0">
                <a:latin typeface="微软雅黑" panose="020B0503020204020204" pitchFamily="34" charset="-122"/>
                <a:ea typeface="微软雅黑" panose="020B0503020204020204" pitchFamily="34" charset="-122"/>
              </a:rPr>
              <a:t>情节设置和细节复现描写的</a:t>
            </a:r>
            <a:r>
              <a:rPr lang="zh-CN" altLang="en-US" sz="2400" dirty="0">
                <a:latin typeface="微软雅黑" panose="020B0503020204020204" pitchFamily="34" charset="-122"/>
                <a:ea typeface="微软雅黑" panose="020B0503020204020204" pitchFamily="34" charset="-122"/>
              </a:rPr>
              <a:t>表现</a:t>
            </a:r>
            <a:r>
              <a:rPr lang="zh-CN" altLang="en-US" sz="2400" dirty="0" smtClean="0">
                <a:latin typeface="微软雅黑" panose="020B0503020204020204" pitchFamily="34" charset="-122"/>
                <a:ea typeface="微软雅黑" panose="020B0503020204020204" pitchFamily="34" charset="-122"/>
              </a:rPr>
              <a:t>手法</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18" name="文本框 17"/>
          <p:cNvSpPr txBox="1"/>
          <p:nvPr>
            <p:custDataLst>
              <p:tags r:id="rId4"/>
            </p:custDataLst>
          </p:nvPr>
        </p:nvSpPr>
        <p:spPr>
          <a:xfrm>
            <a:off x="908955" y="3652541"/>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1900" kern="0" dirty="0">
                <a:latin typeface="Arial" panose="020B0604020202020204" pitchFamily="34" charset="0"/>
              </a:rPr>
              <a:t>3</a:t>
            </a:r>
            <a:endParaRPr lang="en-US" altLang="zh-CN" sz="1900" kern="0" dirty="0">
              <a:latin typeface="Arial" panose="020B0604020202020204" pitchFamily="34" charset="0"/>
            </a:endParaRPr>
          </a:p>
        </p:txBody>
      </p:sp>
      <p:sp>
        <p:nvSpPr>
          <p:cNvPr id="19" name="文本框 18"/>
          <p:cNvSpPr txBox="1"/>
          <p:nvPr>
            <p:custDataLst>
              <p:tags r:id="rId5"/>
            </p:custDataLst>
          </p:nvPr>
        </p:nvSpPr>
        <p:spPr>
          <a:xfrm>
            <a:off x="908956" y="2779282"/>
            <a:ext cx="476598"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1900" kern="0" dirty="0">
                <a:latin typeface="Arial" panose="020B0604020202020204" pitchFamily="34" charset="0"/>
              </a:rPr>
              <a:t>2</a:t>
            </a:r>
            <a:endParaRPr lang="en-US" altLang="zh-CN" sz="1900" kern="0" dirty="0">
              <a:latin typeface="Arial" panose="020B0604020202020204" pitchFamily="34" charset="0"/>
            </a:endParaRPr>
          </a:p>
        </p:txBody>
      </p:sp>
      <p:sp>
        <p:nvSpPr>
          <p:cNvPr id="20" name="文本框 19"/>
          <p:cNvSpPr txBox="1"/>
          <p:nvPr>
            <p:custDataLst>
              <p:tags r:id="rId6"/>
            </p:custDataLst>
          </p:nvPr>
        </p:nvSpPr>
        <p:spPr>
          <a:xfrm>
            <a:off x="926720" y="1909382"/>
            <a:ext cx="475373" cy="438556"/>
          </a:xfrm>
          <a:prstGeom prst="rect">
            <a:avLst/>
          </a:prstGeom>
          <a:solidFill>
            <a:schemeClr val="accent1"/>
          </a:solidFill>
          <a:ln>
            <a:noFill/>
          </a:ln>
        </p:spPr>
        <p:txBody>
          <a:bodyPr wrap="square" lIns="72576" tIns="36288" rIns="72576" bIns="36288"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1900" kern="0" dirty="0">
                <a:latin typeface="Arial" panose="020B0604020202020204" pitchFamily="34" charset="0"/>
              </a:rPr>
              <a:t>1</a:t>
            </a:r>
            <a:endParaRPr lang="en-US" altLang="zh-CN" sz="1900" kern="0" dirty="0">
              <a:latin typeface="Arial" panose="020B0604020202020204" pitchFamily="34" charset="0"/>
            </a:endParaRPr>
          </a:p>
        </p:txBody>
      </p:sp>
      <p:sp>
        <p:nvSpPr>
          <p:cNvPr id="9" name="文本框 18"/>
          <p:cNvSpPr txBox="1"/>
          <p:nvPr/>
        </p:nvSpPr>
        <p:spPr>
          <a:xfrm>
            <a:off x="874784" y="872482"/>
            <a:ext cx="1573736" cy="441325"/>
          </a:xfrm>
          <a:prstGeom prst="rect">
            <a:avLst/>
          </a:prstGeom>
          <a:solidFill>
            <a:srgbClr val="008A55"/>
          </a:solidFill>
        </p:spPr>
        <p:txBody>
          <a:bodyPr wrap="square" lIns="72576" tIns="36288" rIns="72576" bIns="36288" rtlCol="0" anchor="t">
            <a:spAutoFit/>
          </a:bodyPr>
          <a:lstStyle/>
          <a:p>
            <a:pPr algn="ctr"/>
            <a:r>
              <a:rPr kumimoji="1" lang="zh-CN" altLang="en-US" sz="2400" dirty="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教学难点</a:t>
            </a:r>
            <a:endParaRPr kumimoji="1" lang="zh-CN" altLang="en-US" sz="2400" dirty="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7"/>
    </p:custDataLst>
  </p:cSld>
  <p:clrMapOvr>
    <a:masterClrMapping/>
  </p:clrMapOvr>
  <p:transition advTm="6000"/>
  <p:timing>
    <p:tnLst>
      <p:par>
        <p:cTn id="1" dur="indefinite" restart="never" nodeType="tmRoot"/>
      </p:par>
    </p:tnLst>
    <p:bldLst>
      <p:bldP spid="9" grpId="1" animBg="1"/>
    </p:bldLst>
  </p:timing>
</p:sld>
</file>

<file path=ppt/tags/tag1.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1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77135"/>
  <p:tag name="KSO_WM_DIAGRAM_GROUP_CODE" val="l1-1"/>
  <p:tag name="KSO_WM_UNIT_ID" val="custom20177135_5*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12.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1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2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3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4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77135"/>
  <p:tag name="KSO_WM_DIAGRAM_GROUP_CODE" val="l1-1"/>
  <p:tag name="KSO_WM_UNIT_ID" val="custom20177135_5*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77135"/>
  <p:tag name="KSO_WM_DIAGRAM_GROUP_CODE" val="l1-1"/>
  <p:tag name="KSO_WM_UNIT_ID" val="custom20177135_5*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77135"/>
  <p:tag name="KSO_WM_DIAGRAM_GROUP_CODE" val="l1-1"/>
  <p:tag name="KSO_WM_UNIT_ID" val="custom20177135_5*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20.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21.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1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2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3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77135"/>
  <p:tag name="KSO_WM_DIAGRAM_GROUP_CODE" val="l1-1"/>
  <p:tag name="KSO_WM_UNIT_ID" val="custom20177135_5*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77135"/>
  <p:tag name="KSO_WM_DIAGRAM_GROUP_CODE" val="l1-1"/>
  <p:tag name="KSO_WM_UNIT_ID" val="custom20177135_5*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7.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28.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29.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1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30.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31.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2.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33.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4.xml><?xml version="1.0" encoding="utf-8"?>
<p:tagLst xmlns:p="http://schemas.openxmlformats.org/presentationml/2006/main">
  <p:tag name="TIMING" val="|0.2|1.6"/>
</p:tagLst>
</file>

<file path=ppt/tags/tag35.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6.xml><?xml version="1.0" encoding="utf-8"?>
<p:tagLst xmlns:p="http://schemas.openxmlformats.org/presentationml/2006/main">
  <p:tag name="TIMING" val="|0.6"/>
</p:tagLst>
</file>

<file path=ppt/tags/tag37.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8.xml><?xml version="1.0" encoding="utf-8"?>
<p:tagLst xmlns:p="http://schemas.openxmlformats.org/presentationml/2006/main">
  <p:tag name="TIMING" val="|0.6"/>
</p:tagLst>
</file>

<file path=ppt/tags/tag39.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4.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2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40.xml><?xml version="1.0" encoding="utf-8"?>
<p:tagLst xmlns:p="http://schemas.openxmlformats.org/presentationml/2006/main">
  <p:tag name="TIMING" val="|0.6"/>
</p:tagLst>
</file>

<file path=ppt/tags/tag41.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42.xml><?xml version="1.0" encoding="utf-8"?>
<p:tagLst xmlns:p="http://schemas.openxmlformats.org/presentationml/2006/main">
  <p:tag name="TIMING" val="|0.6"/>
</p:tagLst>
</file>

<file path=ppt/tags/tag43.xml><?xml version="1.0" encoding="utf-8"?>
<p:tagLst xmlns:p="http://schemas.openxmlformats.org/presentationml/2006/main">
  <p:tag name="TIMING" val="|0.6"/>
</p:tagLst>
</file>

<file path=ppt/tags/tag44.xml><?xml version="1.0" encoding="utf-8"?>
<p:tagLst xmlns:p="http://schemas.openxmlformats.org/presentationml/2006/main">
  <p:tag name="TIMING" val="|0.6"/>
</p:tagLst>
</file>

<file path=ppt/tags/tag5.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3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4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77135"/>
  <p:tag name="KSO_WM_DIAGRAM_GROUP_CODE" val="l1-1"/>
  <p:tag name="KSO_WM_UNIT_ID" val="custom20177135_5*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9.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77135"/>
  <p:tag name="KSO_WM_DIAGRAM_GROUP_CODE" val="l1-1"/>
  <p:tag name="KSO_WM_UNIT_ID" val="custom20177135_5*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4594</Words>
  <Application>WPS 演示</Application>
  <PresentationFormat>自定义</PresentationFormat>
  <Paragraphs>221</Paragraphs>
  <Slides>34</Slides>
  <Notes>14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34</vt:i4>
      </vt:variant>
    </vt:vector>
  </HeadingPairs>
  <TitlesOfParts>
    <vt:vector size="52" baseType="lpstr">
      <vt:lpstr>Arial</vt:lpstr>
      <vt:lpstr>宋体</vt:lpstr>
      <vt:lpstr>Wingdings</vt:lpstr>
      <vt:lpstr>方正黑体简体</vt:lpstr>
      <vt:lpstr>微软雅黑</vt:lpstr>
      <vt:lpstr>方正黑体简体</vt:lpstr>
      <vt:lpstr>隶书</vt:lpstr>
      <vt:lpstr>yuweij Medium</vt:lpstr>
      <vt:lpstr>Segoe Print</vt:lpstr>
      <vt:lpstr>华文楷体</vt:lpstr>
      <vt:lpstr>Times New Roman</vt:lpstr>
      <vt:lpstr>Calibri</vt:lpstr>
      <vt:lpstr>Segoe UI</vt:lpstr>
      <vt:lpstr>Arial Unicode MS</vt:lpstr>
      <vt:lpstr>黑体</vt:lpstr>
      <vt:lpstr>华康俪金黑W8(P)</vt:lpstr>
      <vt:lpstr>经典繁仿黑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hewu li</dc:creator>
  <cp:lastModifiedBy>智博云海</cp:lastModifiedBy>
  <cp:revision>74</cp:revision>
  <dcterms:created xsi:type="dcterms:W3CDTF">2019-08-28T16:03:00Z</dcterms:created>
  <dcterms:modified xsi:type="dcterms:W3CDTF">2019-09-02T00:39:44Z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