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ink/ink2.xml" ContentType="application/inkml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0"/>
  </p:notesMasterIdLst>
  <p:handoutMasterIdLst>
    <p:handoutMasterId r:id="rId51"/>
  </p:handoutMasterIdLst>
  <p:sldIdLst>
    <p:sldId id="339" r:id="rId2"/>
    <p:sldId id="441" r:id="rId3"/>
    <p:sldId id="443" r:id="rId4"/>
    <p:sldId id="340" r:id="rId5"/>
    <p:sldId id="345" r:id="rId6"/>
    <p:sldId id="347" r:id="rId7"/>
    <p:sldId id="348" r:id="rId8"/>
    <p:sldId id="438" r:id="rId9"/>
    <p:sldId id="350" r:id="rId10"/>
    <p:sldId id="349" r:id="rId11"/>
    <p:sldId id="388" r:id="rId12"/>
    <p:sldId id="389" r:id="rId13"/>
    <p:sldId id="356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447" r:id="rId23"/>
    <p:sldId id="448" r:id="rId24"/>
    <p:sldId id="449" r:id="rId25"/>
    <p:sldId id="450" r:id="rId26"/>
    <p:sldId id="451" r:id="rId27"/>
    <p:sldId id="452" r:id="rId28"/>
    <p:sldId id="453" r:id="rId29"/>
    <p:sldId id="454" r:id="rId30"/>
    <p:sldId id="442" r:id="rId31"/>
    <p:sldId id="434" r:id="rId32"/>
    <p:sldId id="435" r:id="rId33"/>
    <p:sldId id="436" r:id="rId34"/>
    <p:sldId id="437" r:id="rId35"/>
    <p:sldId id="455" r:id="rId36"/>
    <p:sldId id="284" r:id="rId37"/>
    <p:sldId id="285" r:id="rId38"/>
    <p:sldId id="286" r:id="rId39"/>
    <p:sldId id="288" r:id="rId40"/>
    <p:sldId id="287" r:id="rId41"/>
    <p:sldId id="291" r:id="rId42"/>
    <p:sldId id="445" r:id="rId43"/>
    <p:sldId id="444" r:id="rId44"/>
    <p:sldId id="456" r:id="rId45"/>
    <p:sldId id="457" r:id="rId46"/>
    <p:sldId id="458" r:id="rId47"/>
    <p:sldId id="459" r:id="rId48"/>
    <p:sldId id="390" r:id="rId49"/>
  </p:sldIdLst>
  <p:sldSz cx="9144000" cy="6858000" type="screen4x3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14"/>
    <p:restoredTop sz="94712"/>
  </p:normalViewPr>
  <p:slideViewPr>
    <p:cSldViewPr showGuides="1">
      <p:cViewPr varScale="1">
        <p:scale>
          <a:sx n="78" d="100"/>
          <a:sy n="78" d="100"/>
        </p:scale>
        <p:origin x="-31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424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页眉占位符 4710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/>
            <a:endParaRPr lang="zh-CN" altLang="en-US" sz="1200"/>
          </a:p>
        </p:txBody>
      </p:sp>
      <p:sp>
        <p:nvSpPr>
          <p:cNvPr id="47107" name="日期占位符 47106"/>
          <p:cNvSpPr>
            <a:spLocks noGrp="1"/>
          </p:cNvSpPr>
          <p:nvPr>
            <p:ph type="dt" sz="quarter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 algn="r"/>
            <a:endParaRPr lang="zh-CN" altLang="en-US" sz="1200"/>
          </a:p>
        </p:txBody>
      </p:sp>
      <p:sp>
        <p:nvSpPr>
          <p:cNvPr id="47108" name="页脚占位符 47107"/>
          <p:cNvSpPr>
            <a:spLocks noGrp="1"/>
          </p:cNvSpPr>
          <p:nvPr>
            <p:ph type="ftr" sz="quarter" idx="2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defPPr/>
          </a:lstStyle>
          <a:p>
            <a:pPr lvl="0"/>
            <a:endParaRPr lang="zh-CN" altLang="en-US" sz="1200"/>
          </a:p>
        </p:txBody>
      </p:sp>
      <p:sp>
        <p:nvSpPr>
          <p:cNvPr id="47109" name="灯片编号占位符 47108"/>
          <p:cNvSpPr>
            <a:spLocks noGrp="1"/>
          </p:cNvSpPr>
          <p:nvPr>
            <p:ph type="sldNum" sz="quarter" idx="3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defPPr/>
          </a:lstStyle>
          <a:p>
            <a:pPr lvl="0" algn="r"/>
            <a:fld id="{9A0DB2DC-4C9A-4742-B13C-FB6460FD3503}" type="slidenum">
              <a:rPr lang="zh-CN" altLang="en-US" sz="1200"/>
              <a:pPr lvl="0" algn="r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41846312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T" type="integer" max="2.14748E9" units="dev"/>
        </inkml:traceFormat>
        <inkml:channelProperties>
          <inkml:channelProperty channel="X" name="resolution" value="28.34646" units="1/cm"/>
          <inkml:channelProperty channel="Y" name="resolution" value="28.34646" units="1/cm"/>
          <inkml:channelProperty channel="T" name="resolution" value="28.34646" units="1/dev"/>
        </inkml:channelProperties>
      </inkml:inkSource>
      <inkml:timestamp xml:id="ts0" timeString="2020-09-11T15:47:3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14858 4812 0,'50'0'141,"0"-25"423,-1 25 862,1 0 1473,-1 0 2256,26 0 3227,-1 0 4386,25 0 5748,75 0 7329,-25 0 9160,-124 0 11288,148 0 13760,-123 0 16576,49 0 19752,0 0 23303,-74 0 27261,0 0 31672,49 0 36552,26 0 41901,48 0 47735,26 0 54054,0 0 60873,148 0 68208,-99 0 76090,-198 0 84519,0 25 93542,0-25 103159,24 0 113386,150 0 124254,-174 0 135779,0 0 147976,-1 0 160861,26 0 174449,0 0 188756,-1 0 203798,50 0 219590,-74 0 236164,0-25 253535,99 25 271719,-50 0 290731,-49 0 310603,0 0 331350,0-25 353035,0 25 375658,74 0 399250,-74 0 423858,24 0 449513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  <inkml:channel name="T" type="integer" max="2.14748E9" units="dev"/>
        </inkml:traceFormat>
        <inkml:channelProperties>
          <inkml:channelProperty channel="X" name="resolution" value="28.34646" units="1/cm"/>
          <inkml:channelProperty channel="Y" name="resolution" value="28.34646" units="1/cm"/>
          <inkml:channelProperty channel="T" name="resolution" value="28.34646" units="1/dev"/>
        </inkml:channelProperties>
      </inkml:inkSource>
      <inkml:timestamp xml:id="ts0" timeString="2020-09-11T15:47:31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15082 6995 0,'24'0'234,"26"50"718,-25-50 1467,49 0 2481,-49 0 3776,0 0 5399,0 0 7444,24 0 9926,-24 0 12845,25 0 16217,-1 0 20058,-24 0 24383,0 0 29223,0 0 34594,-1 0 40496,26 0 46945,-25 0 53972,0 0 61671,24 0 70042,1 0 79100,49 0 88861,0 0 99341,1 0 110555,-1 0 122519,0 0 135248,25 0 148758,-99 0 163065,0 0 178200,-1 0 194179,26 0 211017,0 0 228730,24 0 247333,50 0 266842,-49 0 287273,-26 0 308626,26 0 330916,123 0 354159,75 0 378371,25 0 403567,74 0 429763,124 0 456990,-397 0 485264,-25 0 514600,-24 0 545014,-25 0 576537,24 0 609185,1 0 642973,99 0 677917,0 0 714033,-1 0 751336,51 0 789842,-150 0 829567,1 0 870526,-25 0 912719,0 0 956162,24 0 1000902,175 0 1046970,272 24 1094382,-273 26 1143138,-74-50 1193253,-100 0 1244727,1 0 1297576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页眉占位符 4096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/>
            <a:endParaRPr lang="zh-CN" altLang="en-US" sz="1200"/>
          </a:p>
        </p:txBody>
      </p:sp>
      <p:sp>
        <p:nvSpPr>
          <p:cNvPr id="40963" name="日期占位符 40962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 algn="r"/>
            <a:endParaRPr lang="zh-CN" altLang="en-US" sz="1200"/>
          </a:p>
        </p:txBody>
      </p:sp>
      <p:sp>
        <p:nvSpPr>
          <p:cNvPr id="40964" name="幻灯片图像占位符 4096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0965" name="文本占位符 40964"/>
          <p:cNvSpPr>
            <a:spLocks noGrp="1"/>
          </p:cNvSpPr>
          <p:nvPr>
            <p:ph type="body" sz="quarter" idx="3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0966" name="页脚占位符 40965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defPPr/>
          </a:lstStyle>
          <a:p>
            <a:pPr lvl="0"/>
            <a:endParaRPr lang="zh-CN" altLang="en-US" sz="1200"/>
          </a:p>
        </p:txBody>
      </p:sp>
      <p:sp>
        <p:nvSpPr>
          <p:cNvPr id="40967" name="灯片编号占位符 40966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defPPr/>
          </a:lstStyle>
          <a:p>
            <a:pPr lvl="0" algn="r"/>
            <a:fld id="{9A0DB2DC-4C9A-4742-B13C-FB6460FD3503}" type="slidenum">
              <a:rPr lang="zh-CN" altLang="en-US" sz="1200"/>
              <a:pPr lvl="0" algn="r"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148213209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defPPr/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>
            <a:defPPr/>
          </a:lstStyle>
          <a:p>
            <a:pPr lvl="0" algn="r"/>
            <a:fld id="{9A0DB2DC-4C9A-4742-B13C-FB6460FD3503}" type="slidenum">
              <a:rPr lang="zh-CN" altLang="en-US" sz="1200"/>
              <a:pPr/>
              <a:t>41</a:t>
            </a:fld>
            <a:endParaRPr lang="zh-CN" altLang="en-US" sz="1200"/>
          </a:p>
        </p:txBody>
      </p:sp>
      <p:sp>
        <p:nvSpPr>
          <p:cNvPr id="41986" name="幻灯片图像占位符 41985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1987" name="文本占位符 41986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>
              <a:spcBef>
                <a:spcPct val="50000"/>
              </a:spcBef>
            </a:pPr>
            <a:r>
              <a:rPr lang="zh-CN" altLang="en-US" sz="2400">
                <a:solidFill>
                  <a:srgbClr val="FF33CC"/>
                </a:solidFill>
                <a:ea typeface="华文隶书" panose="02010800040101010101" pitchFamily="2" charset="-122"/>
              </a:rPr>
              <a:t>四</a:t>
            </a:r>
          </a:p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标题 128001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  <a:lvl1pPr lvl="0">
              <a:buClrTx/>
              <a:buSzTx/>
              <a:buFontTx/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8003" name="副标题 128002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/>
            <a:lvl1pPr marL="0" lvl="0" indent="0" algn="ctr"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lvl1pPr>
            <a:lvl2pPr marL="457200" lvl="1" indent="0" algn="ctr">
              <a:buClr>
                <a:schemeClr val="accent2"/>
              </a:buClr>
              <a:buSzPct val="85000"/>
              <a:buFont typeface="Wingdings" panose="05000000000000000000" pitchFamily="2" charset="2"/>
              <a:buNone/>
              <a:defRPr/>
            </a:lvl2pPr>
            <a:lvl3pPr marL="914400" lvl="2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3pPr>
            <a:lvl4pPr marL="1371600" lvl="3" indent="0" algn="ctr">
              <a:buClr>
                <a:schemeClr val="accent2"/>
              </a:buClr>
              <a:buSzPct val="90000"/>
              <a:buFont typeface="Wingdings" panose="05000000000000000000" pitchFamily="2" charset="2"/>
              <a:buNone/>
              <a:defRPr/>
            </a:lvl4pPr>
            <a:lvl5pPr marL="1828800" lvl="4" indent="0" algn="ctr">
              <a:buClr>
                <a:schemeClr val="hlink"/>
              </a:buClr>
              <a:buSzPct val="85000"/>
              <a:buFont typeface="Wingdings" panose="05000000000000000000" pitchFamily="2" charset="2"/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  <p:sp>
        <p:nvSpPr>
          <p:cNvPr id="128004" name="日期占位符 12800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/>
            <a:lvl1pPr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8005" name="页脚占位符 12800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/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28006" name="灯片编号占位符 12800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defPPr/>
            <a:lvl1pPr algn="r">
              <a:defRPr sz="1400">
                <a:latin typeface="Arial" panose="020B0604020202020204" pitchFamily="34" charset="0"/>
              </a:defRPr>
            </a:lvl1pPr>
          </a:lstStyle>
          <a:p>
            <a:fld id="{9A0DB2DC-4C9A-4742-B13C-FB6460FD3503}" type="slidenum">
              <a:rPr lang="zh-CN" altLang="en-US"/>
              <a:pPr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990600"/>
            <a:ext cx="7467600" cy="762000"/>
          </a:xfrm>
        </p:spPr>
        <p:txBody>
          <a:bodyPr/>
          <a:lstStyle>
            <a:defPPr/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28600" y="1981200"/>
            <a:ext cx="3695700" cy="4114800"/>
          </a:xfrm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联机映像占位符 3"/>
          <p:cNvSpPr>
            <a:spLocks noGrp="1"/>
          </p:cNvSpPr>
          <p:nvPr>
            <p:ph type="clipArt" sz="half" idx="2"/>
          </p:nvPr>
        </p:nvSpPr>
        <p:spPr>
          <a:xfrm>
            <a:off x="4076700" y="1981200"/>
            <a:ext cx="3695700" cy="4114800"/>
          </a:xfrm>
        </p:spPr>
        <p:txBody>
          <a:bodyPr vert="horz" wrap="square" lIns="91440" tIns="45720" rIns="91440" bIns="45720" numCol="1" anchor="t" anchorCtr="0" compatLnSpc="1"/>
          <a:lstStyle>
            <a:defPPr/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latin typeface="Times New Roman" panose="02020603050405020304" pitchFamily="18" charset="0"/>
              </a:rPr>
              <a:pPr lvl="0" eaLnBrk="1" hangingPunct="1">
                <a:buNone/>
              </a:pPr>
              <a:t>‹#›</a:t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defPPr/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defPPr/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defPPr/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>
            <a:defPPr/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fld id="{BB962C8B-B14F-4D97-AF65-F5344CB8AC3E}" type="datetime1">
              <a:rPr lang="zh-CN" altLang="en-US"/>
              <a:pPr lvl="0"/>
              <a:t>2020-10-21</a:t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defPPr/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defPPr/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defPPr/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defPPr/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defPPr/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defPPr/>
          </a:lstStyle>
          <a:p>
            <a:pPr lvl="0"/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defPPr/>
          </a:lstStyle>
          <a:p>
            <a:pPr lvl="0"/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defPPr/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标题 126977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defPPr/>
          </a:lstStyle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26979" name="文本占位符 126978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26980" name="日期占位符 126979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BB962C8B-B14F-4D97-AF65-F5344CB8AC3E}" type="datetime1">
              <a:rPr lang="zh-CN" altLang="en-US"/>
              <a:pPr lvl="0"/>
              <a:t>2020-10-21</a:t>
            </a:fld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26981" name="页脚占位符 126980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/>
            <a:endParaRPr lang="zh-CN" altLang="en-US"/>
          </a:p>
        </p:txBody>
      </p:sp>
      <p:sp>
        <p:nvSpPr>
          <p:cNvPr id="126982" name="灯片编号占位符 12698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/>
            <a:fld id="{9A0DB2DC-4C9A-4742-B13C-FB6460FD3503}" type="slidenum">
              <a:rPr lang="zh-CN" altLang="en-US"/>
              <a:pPr lvl="0"/>
              <a:t>‹#›</a:t>
            </a:fld>
            <a:endParaRPr lang="zh-CN" altLang="en-US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defPPr/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defPPr/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/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Text Box 3"/>
          <p:cNvSpPr txBox="1">
            <a:spLocks noChangeArrowheads="1"/>
          </p:cNvSpPr>
          <p:nvPr/>
        </p:nvSpPr>
        <p:spPr bwMode="auto">
          <a:xfrm>
            <a:off x="3256915" y="5069205"/>
            <a:ext cx="720725" cy="1311275"/>
          </a:xfrm>
          <a:prstGeom prst="rect">
            <a:avLst/>
          </a:prstGeom>
          <a:gradFill rotWithShape="1">
            <a:gsLst>
              <a:gs pos="0">
                <a:schemeClr val="bg1">
                  <a:alpha val="49001"/>
                </a:schemeClr>
              </a:gs>
              <a:gs pos="100000">
                <a:schemeClr val="bg1">
                  <a:gamma/>
                  <a:shade val="46275"/>
                  <a:invGamma/>
                  <a:alpha val="49001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kern="1200" cap="none" spc="0" normalizeH="0" baseline="0" noProof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韩  愈</a:t>
            </a:r>
          </a:p>
        </p:txBody>
      </p:sp>
      <p:sp>
        <p:nvSpPr>
          <p:cNvPr id="244740" name="Text Box 4"/>
          <p:cNvSpPr txBox="1">
            <a:spLocks noChangeArrowheads="1"/>
          </p:cNvSpPr>
          <p:nvPr/>
        </p:nvSpPr>
        <p:spPr bwMode="auto">
          <a:xfrm>
            <a:off x="1139190" y="910590"/>
            <a:ext cx="1213485" cy="3784600"/>
          </a:xfrm>
          <a:prstGeom prst="rect">
            <a:avLst/>
          </a:prstGeom>
          <a:gradFill rotWithShape="1">
            <a:gsLst>
              <a:gs pos="0">
                <a:schemeClr val="bg1">
                  <a:alpha val="50000"/>
                </a:schemeClr>
              </a:gs>
              <a:gs pos="100000">
                <a:schemeClr val="bg1">
                  <a:gamma/>
                  <a:shade val="46275"/>
                  <a:invGamma/>
                  <a:alpha val="50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square"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96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师    </a:t>
            </a:r>
          </a:p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9600" b="1" kern="1200" cap="none" spc="0" normalizeH="0" baseline="0" noProof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说</a:t>
            </a:r>
          </a:p>
        </p:txBody>
      </p:sp>
      <p:pic>
        <p:nvPicPr>
          <p:cNvPr id="2" name="图片 1" descr="untitled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3000375"/>
            <a:ext cx="3657600" cy="3857625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1331913"/>
            <a:ext cx="7777163" cy="5045075"/>
          </a:xfrm>
          <a:solidFill>
            <a:srgbClr val="CCECFF">
              <a:alpha val="100000"/>
            </a:srgbClr>
          </a:solidFill>
          <a:ln>
            <a:solidFill>
              <a:schemeClr val="tx1">
                <a:alpha val="100000"/>
              </a:schemeClr>
            </a:solidFill>
            <a:miter lim="800000"/>
          </a:ln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algn="l" eaLnBrk="1" hangingPunct="1"/>
            <a:r>
              <a:rPr lang="en-US" altLang="zh-CN" sz="3600" b="1">
                <a:solidFill>
                  <a:schemeClr val="tx1"/>
                </a:solidFill>
              </a:rPr>
              <a:t>      </a:t>
            </a:r>
            <a:r>
              <a:rPr lang="zh-CN" altLang="en-US" sz="3600" b="1">
                <a:solidFill>
                  <a:schemeClr val="tx1"/>
                </a:solidFill>
              </a:rPr>
              <a:t>是以复古为名的文风改革运动，韩愈和柳宗元一起提出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rgbClr val="3333FF"/>
                </a:solidFill>
              </a:rPr>
              <a:t>文以载道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rgbClr val="3333FF"/>
                </a:solidFill>
              </a:rPr>
              <a:t>、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rgbClr val="3333FF"/>
                </a:solidFill>
              </a:rPr>
              <a:t>文道结合</a:t>
            </a:r>
            <a:r>
              <a:rPr lang="zh-CN" altLang="en-US" sz="3600" b="1">
                <a:solidFill>
                  <a:srgbClr val="3333FF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的观点，主张学习先秦、两汉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</a:rPr>
              <a:t>言之有物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、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</a:rPr>
              <a:t>言贵创新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的优秀散文，坚决摒弃只讲形式不重内容华而不实的文风。奠定了唐宋实用散文的基础。由于他对古文的倡导，苏轼称他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</a:rPr>
              <a:t>文起八代之衰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，明人列他为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tx1"/>
                </a:solidFill>
                <a:hlinkClick r:id="" action="ppaction://noaction"/>
              </a:rPr>
              <a:t>唐宋八大家</a:t>
            </a:r>
            <a:r>
              <a:rPr lang="zh-CN" altLang="en-US" sz="3600" b="1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tx1"/>
                </a:solidFill>
              </a:rPr>
              <a:t>之首。</a:t>
            </a:r>
          </a:p>
        </p:txBody>
      </p:sp>
      <p:sp>
        <p:nvSpPr>
          <p:cNvPr id="15363" name="Rectangle 3"/>
          <p:cNvSpPr/>
          <p:nvPr/>
        </p:nvSpPr>
        <p:spPr>
          <a:xfrm>
            <a:off x="2411413" y="260350"/>
            <a:ext cx="3860800" cy="823913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48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【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古文运动</a:t>
            </a:r>
            <a:r>
              <a:rPr lang="en-US" altLang="zh-CN" sz="4800" b="1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】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墨迹 1"/>
              <p14:cNvContentPartPr/>
              <p14:nvPr/>
            </p14:nvContentPartPr>
            <p14:xfrm>
              <a:off x="5429520" y="2518200"/>
              <a:ext cx="2134440" cy="45000"/>
            </p14:xfrm>
          </p:contentPart>
        </mc:Choice>
        <mc:Fallback>
          <p:pic>
            <p:nvPicPr>
              <p:cNvPr id="2" name="墨迹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20160" y="2508840"/>
                <a:ext cx="2153160" cy="6372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med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0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1265"/>
          <p:cNvSpPr txBox="1"/>
          <p:nvPr/>
        </p:nvSpPr>
        <p:spPr>
          <a:xfrm>
            <a:off x="304800" y="304800"/>
            <a:ext cx="75438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4800" b="1" i="1">
                <a:latin typeface="Tahoma" panose="020B0604030504040204" pitchFamily="34" charset="0"/>
                <a:ea typeface="隶书" panose="02010509060101010101" pitchFamily="49" charset="-122"/>
              </a:rPr>
              <a:t>写作背景</a:t>
            </a:r>
          </a:p>
          <a:p>
            <a:pPr>
              <a:spcBef>
                <a:spcPct val="50000"/>
              </a:spcBef>
            </a:pPr>
            <a:endParaRPr lang="zh-CN" altLang="en-US" sz="4800" b="1"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685800" y="1143000"/>
            <a:ext cx="7924800" cy="3749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在中国，自古以来就有从师的风尚，但是唐朝时候，人们却以从师为耻。柳宗元说：“今之世，不闻有师；有辄哗笑之，以为狂人。独韩愈不顾流俗，收召后学，作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师说</a:t>
            </a: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。”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381000" y="5105400"/>
            <a:ext cx="8305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40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韩愈倡言师道，触犯流俗，勇气可贵！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标题 130049"/>
          <p:cNvSpPr>
            <a:spLocks noGrp="1" noRot="1"/>
          </p:cNvSpPr>
          <p:nvPr>
            <p:ph type="title"/>
          </p:nvPr>
        </p:nvSpPr>
        <p:spPr/>
        <p:txBody>
          <a:bodyPr anchor="ctr"/>
          <a:lstStyle>
            <a:defPPr/>
          </a:lstStyle>
          <a:p>
            <a:endParaRPr/>
          </a:p>
        </p:txBody>
      </p:sp>
      <p:sp>
        <p:nvSpPr>
          <p:cNvPr id="130051" name="文本占位符 130050"/>
          <p:cNvSpPr>
            <a:spLocks noGrp="1" noRot="1"/>
          </p:cNvSpPr>
          <p:nvPr>
            <p:ph type="body" idx="1"/>
          </p:nvPr>
        </p:nvSpPr>
        <p:spPr/>
        <p:txBody>
          <a:bodyPr/>
          <a:lstStyle>
            <a:defPPr/>
          </a:lstStyle>
          <a:p>
            <a:r>
              <a:rPr lang="zh-CN" altLang="en-US" b="1"/>
              <a:t>从魏晋以来，人们更加不追随老师学习，现在</a:t>
            </a:r>
            <a:r>
              <a:rPr lang="en-US" altLang="zh-CN" b="1"/>
              <a:t>(</a:t>
            </a:r>
            <a:r>
              <a:rPr lang="zh-CN" altLang="en-US" b="1"/>
              <a:t>唐</a:t>
            </a:r>
            <a:r>
              <a:rPr lang="en-US" altLang="zh-CN" b="1"/>
              <a:t>)</a:t>
            </a:r>
            <a:r>
              <a:rPr lang="zh-CN" altLang="en-US" b="1"/>
              <a:t>则没听说有人敢为人师；有的话往往讥笑他，认为是个狂妄的人。只有韩愈奋勇不顾世俗的眼光，勇於触犯众人的忌讳，甘愿承受他人的讥笑和侮辱，招收后进学生，写了师说这篇文章，容色严正地当地老师。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1950" y="260350"/>
            <a:ext cx="297053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/>
          </a:lstStyle>
          <a:p>
            <a:pPr algn="ctr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  <a:r>
              <a:rPr lang="en-US" altLang="zh-CN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97735" y="1362710"/>
            <a:ext cx="7069455" cy="64516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/>
          </a:lstStyle>
          <a:p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翻译课文，总结本文的文言常识；</a:t>
            </a:r>
          </a:p>
        </p:txBody>
      </p:sp>
      <p:sp>
        <p:nvSpPr>
          <p:cNvPr id="4" name="矩形 3"/>
          <p:cNvSpPr/>
          <p:nvPr/>
        </p:nvSpPr>
        <p:spPr>
          <a:xfrm>
            <a:off x="361950" y="2898140"/>
            <a:ext cx="215519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l"/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方法：</a:t>
            </a:r>
          </a:p>
        </p:txBody>
      </p:sp>
      <p:sp>
        <p:nvSpPr>
          <p:cNvPr id="5" name="矩形 4"/>
          <p:cNvSpPr/>
          <p:nvPr/>
        </p:nvSpPr>
        <p:spPr>
          <a:xfrm>
            <a:off x="807720" y="4135755"/>
            <a:ext cx="8069580" cy="2122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l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借助工具书学生自己标注，把自己认为难理解的记录下来，课堂上师生共同解决</a:t>
            </a:r>
          </a:p>
        </p:txBody>
      </p:sp>
    </p:spTree>
  </p:cSld>
  <p:clrMapOvr>
    <a:masterClrMapping/>
  </p:clrMapOvr>
  <p:transition>
    <p:blind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0" y="342900"/>
            <a:ext cx="8459788" cy="6002338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algn="l" eaLnBrk="1" hangingPunct="1"/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古之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学者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必有师。</a:t>
            </a:r>
            <a:r>
              <a:rPr lang="zh-CN" altLang="en-US" sz="3200" b="1"/>
              <a:t>①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师者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，所以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传道受业解惑也。人非生而知之者，孰能无惑？惑而不从师，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为惑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也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终不解矣。生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乎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吾前，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闻道也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固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先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乎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吾，吾从而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师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之；生乎吾后，其闻道也亦先乎吾，吾从而师之。 </a:t>
            </a:r>
            <a:r>
              <a:rPr lang="zh-CN" altLang="en-US" sz="3200" b="1"/>
              <a:t>②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吾师道也，夫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庸知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其年之先后生于吾乎？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/>
            </a:r>
            <a:b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</a:b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200" b="1"/>
              <a:t>③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是故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无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贵无贱、无长无少，道之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所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存，</a:t>
            </a:r>
            <a:r>
              <a:rPr lang="zh-CN" altLang="en-US" sz="3200" b="1" u="sng">
                <a:solidFill>
                  <a:srgbClr val="0000FF"/>
                </a:solidFill>
                <a:latin typeface="宋体" panose="02010600030101010101" pitchFamily="2" charset="-122"/>
              </a:rPr>
              <a:t>师之所存也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。嗟乎，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师道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之不传也久矣，欲人之无惑也难矣！古之圣人，其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出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人也远矣，犹且从师而问焉；今之众人，其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下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圣人也亦远矣，而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耻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学于师。</a:t>
            </a:r>
            <a:r>
              <a:rPr lang="zh-CN" altLang="en-US" sz="3200" b="1"/>
              <a:t>④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是故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圣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益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圣</a:t>
            </a:r>
            <a:r>
              <a:rPr lang="en-US" altLang="zh-CN" sz="3200" b="1">
                <a:solidFill>
                  <a:srgbClr val="0000FF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愚益愚。圣人之所以为圣，愚人之所以为愚，</a:t>
            </a:r>
            <a:r>
              <a:rPr lang="zh-CN" altLang="en-US" sz="3200" b="1">
                <a:solidFill>
                  <a:schemeClr val="hlink"/>
                </a:solidFill>
                <a:latin typeface="宋体" panose="02010600030101010101" pitchFamily="2" charset="-122"/>
              </a:rPr>
              <a:t>其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</a:rPr>
              <a:t>皆出于此乎？ </a:t>
            </a:r>
          </a:p>
        </p:txBody>
      </p:sp>
      <p:sp>
        <p:nvSpPr>
          <p:cNvPr id="37891" name="Rectangle 4"/>
          <p:cNvSpPr/>
          <p:nvPr/>
        </p:nvSpPr>
        <p:spPr>
          <a:xfrm>
            <a:off x="1403350" y="3860800"/>
            <a:ext cx="10985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914400" lvl="2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lang="zh-CN" altLang="zh-CN" sz="3200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5159" name="Line 7"/>
          <p:cNvSpPr/>
          <p:nvPr/>
        </p:nvSpPr>
        <p:spPr>
          <a:xfrm>
            <a:off x="1042988" y="3860800"/>
            <a:ext cx="6697662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05160" name="Line 8"/>
          <p:cNvSpPr/>
          <p:nvPr/>
        </p:nvSpPr>
        <p:spPr>
          <a:xfrm>
            <a:off x="4140200" y="908050"/>
            <a:ext cx="4392613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05161" name="Line 9"/>
          <p:cNvSpPr/>
          <p:nvPr/>
        </p:nvSpPr>
        <p:spPr>
          <a:xfrm flipV="1">
            <a:off x="0" y="1412875"/>
            <a:ext cx="118745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05163" name="Line 11"/>
          <p:cNvSpPr/>
          <p:nvPr/>
        </p:nvSpPr>
        <p:spPr>
          <a:xfrm>
            <a:off x="468313" y="5805488"/>
            <a:ext cx="7704137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05164" name="Line 12"/>
          <p:cNvSpPr/>
          <p:nvPr/>
        </p:nvSpPr>
        <p:spPr>
          <a:xfrm>
            <a:off x="5003800" y="2924175"/>
            <a:ext cx="324008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05165" name="Line 13"/>
          <p:cNvSpPr/>
          <p:nvPr/>
        </p:nvSpPr>
        <p:spPr>
          <a:xfrm>
            <a:off x="0" y="3429000"/>
            <a:ext cx="4067175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05166" name="Line 14"/>
          <p:cNvSpPr/>
          <p:nvPr/>
        </p:nvSpPr>
        <p:spPr>
          <a:xfrm>
            <a:off x="179388" y="6308725"/>
            <a:ext cx="5400675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5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5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5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5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5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5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5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5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>
          <a:xfrm>
            <a:off x="250825" y="15875"/>
            <a:ext cx="7467600" cy="1006475"/>
          </a:xfrm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eaLnBrk="1" hangingPunct="1"/>
            <a:r>
              <a:rPr lang="zh-CN" altLang="en-US" sz="6000" b="1"/>
              <a:t>翻译</a:t>
            </a:r>
          </a:p>
        </p:txBody>
      </p:sp>
      <p:sp>
        <p:nvSpPr>
          <p:cNvPr id="38915" name="Rectangle 3"/>
          <p:cNvSpPr>
            <a:spLocks noGrp="1"/>
          </p:cNvSpPr>
          <p:nvPr>
            <p:ph idx="1"/>
          </p:nvPr>
        </p:nvSpPr>
        <p:spPr>
          <a:xfrm>
            <a:off x="250825" y="1412875"/>
            <a:ext cx="8066088" cy="4681538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1</a:t>
            </a:r>
            <a:r>
              <a:rPr lang="zh-CN" altLang="en-US" sz="2800" b="1">
                <a:solidFill>
                  <a:srgbClr val="000080"/>
                </a:solidFill>
              </a:rPr>
              <a:t>、所谓老师，</a:t>
            </a:r>
            <a:r>
              <a:rPr lang="zh-CN" altLang="en-US" sz="2800" b="1">
                <a:solidFill>
                  <a:srgbClr val="FF0000"/>
                </a:solidFill>
              </a:rPr>
              <a:t>就是</a:t>
            </a:r>
            <a:r>
              <a:rPr lang="en-US" altLang="zh-CN" sz="2800" b="1">
                <a:solidFill>
                  <a:srgbClr val="FF0000"/>
                </a:solidFill>
              </a:rPr>
              <a:t>(</a:t>
            </a:r>
            <a:r>
              <a:rPr lang="zh-CN" altLang="en-US" sz="2800" b="1">
                <a:solidFill>
                  <a:srgbClr val="FF0000"/>
                </a:solidFill>
              </a:rPr>
              <a:t>用来</a:t>
            </a:r>
            <a:r>
              <a:rPr lang="en-US" altLang="zh-CN" sz="2800" b="1">
                <a:solidFill>
                  <a:srgbClr val="FF0000"/>
                </a:solidFill>
              </a:rPr>
              <a:t>)</a:t>
            </a:r>
            <a:r>
              <a:rPr lang="zh-CN" altLang="en-US" sz="2800" b="1">
                <a:solidFill>
                  <a:srgbClr val="000080"/>
                </a:solidFill>
              </a:rPr>
              <a:t>传授道理、教授专业知识、解答疑难问题</a:t>
            </a:r>
            <a:r>
              <a:rPr lang="zh-CN" altLang="en-US" sz="2800" b="1">
                <a:solidFill>
                  <a:srgbClr val="FF0000"/>
                </a:solidFill>
              </a:rPr>
              <a:t>的人</a:t>
            </a:r>
            <a:r>
              <a:rPr lang="zh-CN" altLang="en-US" sz="2800" b="1">
                <a:solidFill>
                  <a:srgbClr val="000080"/>
                </a:solidFill>
              </a:rPr>
              <a:t>。</a:t>
            </a: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2</a:t>
            </a:r>
            <a:r>
              <a:rPr lang="zh-CN" altLang="en-US" sz="2800" b="1">
                <a:solidFill>
                  <a:srgbClr val="000080"/>
                </a:solidFill>
              </a:rPr>
              <a:t>、我学习的是道理，</a:t>
            </a:r>
            <a:r>
              <a:rPr lang="zh-CN" altLang="en-US" sz="2800" b="1">
                <a:solidFill>
                  <a:srgbClr val="FF0000"/>
                </a:solidFill>
              </a:rPr>
              <a:t>哪管</a:t>
            </a:r>
            <a:r>
              <a:rPr lang="zh-CN" altLang="en-US" sz="2800" b="1">
                <a:solidFill>
                  <a:srgbClr val="000080"/>
                </a:solidFill>
              </a:rPr>
              <a:t>他出生在我之前还是在我之后呢？</a:t>
            </a: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3</a:t>
            </a:r>
            <a:r>
              <a:rPr lang="zh-CN" altLang="en-US" sz="2800" b="1">
                <a:solidFill>
                  <a:srgbClr val="000080"/>
                </a:solidFill>
              </a:rPr>
              <a:t>、因此，</a:t>
            </a:r>
            <a:r>
              <a:rPr lang="zh-CN" altLang="en-US" sz="2800" b="1">
                <a:solidFill>
                  <a:srgbClr val="FF0000"/>
                </a:solidFill>
              </a:rPr>
              <a:t>不论</a:t>
            </a:r>
            <a:r>
              <a:rPr lang="zh-CN" altLang="en-US" sz="2800" b="1">
                <a:solidFill>
                  <a:srgbClr val="000080"/>
                </a:solidFill>
              </a:rPr>
              <a:t>地位高还是低，不论年龄大还是小，道理</a:t>
            </a:r>
            <a:r>
              <a:rPr lang="zh-CN" altLang="en-US" sz="2800" b="1">
                <a:solidFill>
                  <a:srgbClr val="FF0000"/>
                </a:solidFill>
              </a:rPr>
              <a:t>存在的地方</a:t>
            </a:r>
            <a:r>
              <a:rPr lang="zh-CN" altLang="en-US" sz="2800" b="1">
                <a:solidFill>
                  <a:srgbClr val="000080"/>
                </a:solidFill>
              </a:rPr>
              <a:t>，也就是老师存在的地方。</a:t>
            </a:r>
            <a:r>
              <a:rPr lang="zh-CN" altLang="en-US" sz="2800"/>
              <a:t> </a:t>
            </a:r>
          </a:p>
          <a:p>
            <a:pPr eaLnBrk="1" hangingPunct="1">
              <a:buNone/>
            </a:pPr>
            <a:r>
              <a:rPr lang="en-US" altLang="zh-CN" sz="2800" b="1">
                <a:solidFill>
                  <a:srgbClr val="000080"/>
                </a:solidFill>
              </a:rPr>
              <a:t>4</a:t>
            </a:r>
            <a:r>
              <a:rPr lang="zh-CN" altLang="en-US" sz="2800" b="1">
                <a:solidFill>
                  <a:srgbClr val="000080"/>
                </a:solidFill>
              </a:rPr>
              <a:t>、因此，圣人就</a:t>
            </a:r>
            <a:r>
              <a:rPr lang="zh-CN" altLang="en-US" sz="2800" b="1">
                <a:solidFill>
                  <a:schemeClr val="hlink"/>
                </a:solidFill>
              </a:rPr>
              <a:t>更加</a:t>
            </a:r>
            <a:r>
              <a:rPr lang="zh-CN" altLang="en-US" sz="2800" b="1">
                <a:solidFill>
                  <a:srgbClr val="000080"/>
                </a:solidFill>
              </a:rPr>
              <a:t>圣明，愚人就更加愚蠢。圣人所以成为圣人，愚人所以成为愚人，</a:t>
            </a:r>
            <a:r>
              <a:rPr lang="zh-CN" altLang="en-US" sz="2800" b="1">
                <a:solidFill>
                  <a:srgbClr val="FF0000"/>
                </a:solidFill>
              </a:rPr>
              <a:t>大概</a:t>
            </a:r>
            <a:r>
              <a:rPr lang="zh-CN" altLang="en-US" sz="2800" b="1">
                <a:solidFill>
                  <a:srgbClr val="000080"/>
                </a:solidFill>
              </a:rPr>
              <a:t>都是由于这个原因吧？</a:t>
            </a:r>
          </a:p>
          <a:p>
            <a:pPr eaLnBrk="1" hangingPunct="1"/>
            <a:endParaRPr lang="en-US" altLang="zh-CN" sz="2800" b="1">
              <a:solidFill>
                <a:srgbClr val="000080"/>
              </a:solidFill>
            </a:endParaRPr>
          </a:p>
        </p:txBody>
      </p:sp>
    </p:spTree>
  </p:cSld>
  <p:clrMapOvr>
    <a:masterClrMapping/>
  </p:clrMapOvr>
  <p:transition>
    <p:blinds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7850188" cy="5940425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algn="l" eaLnBrk="1" hangingPunct="1">
              <a:buClrTx/>
              <a:buSzTx/>
              <a:buFontTx/>
            </a:pPr>
            <a:r>
              <a:rPr kumimoji="1" lang="en-US" altLang="zh-CN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    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爱其子，择师而教之；于其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身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也，则耻师焉，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惑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矣！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①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彼童子之师，授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之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书</a:t>
            </a:r>
            <a:r>
              <a:rPr kumimoji="1" lang="zh-CN" altLang="en-US" sz="32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而习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其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句读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者，非吾所谓传其道解其惑者也。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②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句读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之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不知，惑之不解，</a:t>
            </a:r>
            <a:r>
              <a:rPr kumimoji="1" lang="zh-CN" altLang="en-US" sz="3200" b="1" kern="1200">
                <a:solidFill>
                  <a:srgbClr val="FF0033"/>
                </a:solidFill>
                <a:latin typeface="宋体" panose="02010600030101010101" pitchFamily="2" charset="-122"/>
                <a:ea typeface="+mj-ea"/>
                <a:cs typeface="+mj-cs"/>
              </a:rPr>
              <a:t>或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师焉，或不焉，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小学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而大遗，吾未见其明也。</a:t>
            </a:r>
            <a:b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</a:b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    巫医乐师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百工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之人，不耻相师。士大夫之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族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，曰师、曰弟子云者，则群聚而笑之。问之，则曰：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③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彼与彼年相若也，道相似也。 位卑则</a:t>
            </a:r>
            <a:r>
              <a:rPr kumimoji="1" lang="zh-CN" altLang="en-US" sz="32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足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羞，官</a:t>
            </a:r>
            <a:r>
              <a:rPr kumimoji="1" lang="zh-CN" altLang="en-US" sz="32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盛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则近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谀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。呜呼，师道之不复可知矣！ </a:t>
            </a:r>
            <a:r>
              <a:rPr kumimoji="1" lang="zh-CN" altLang="en-US" sz="3200" b="1" kern="1200">
                <a:latin typeface="+mj-lt"/>
                <a:ea typeface="+mj-ea"/>
                <a:cs typeface="+mj-cs"/>
              </a:rPr>
              <a:t>④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巫医乐师百工之人，君子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不齿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，今其智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乃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反不能及，</a:t>
            </a:r>
            <a:r>
              <a:rPr kumimoji="1" lang="zh-CN" altLang="en-US" sz="32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其</a:t>
            </a:r>
            <a:r>
              <a:rPr kumimoji="1" lang="zh-CN" altLang="en-US" sz="32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可怪也欤！</a:t>
            </a:r>
          </a:p>
        </p:txBody>
      </p:sp>
      <p:sp>
        <p:nvSpPr>
          <p:cNvPr id="269318" name="Line 6"/>
          <p:cNvSpPr/>
          <p:nvPr/>
        </p:nvSpPr>
        <p:spPr>
          <a:xfrm>
            <a:off x="3203575" y="1268413"/>
            <a:ext cx="4392613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19" name="Line 7"/>
          <p:cNvSpPr/>
          <p:nvPr/>
        </p:nvSpPr>
        <p:spPr>
          <a:xfrm>
            <a:off x="395288" y="1700213"/>
            <a:ext cx="7056437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20" name="Line 8"/>
          <p:cNvSpPr/>
          <p:nvPr/>
        </p:nvSpPr>
        <p:spPr>
          <a:xfrm>
            <a:off x="323850" y="4652963"/>
            <a:ext cx="65532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21" name="Line 9"/>
          <p:cNvSpPr/>
          <p:nvPr/>
        </p:nvSpPr>
        <p:spPr>
          <a:xfrm>
            <a:off x="395288" y="2205038"/>
            <a:ext cx="6985000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22" name="Line 10"/>
          <p:cNvSpPr/>
          <p:nvPr/>
        </p:nvSpPr>
        <p:spPr>
          <a:xfrm>
            <a:off x="250825" y="2708275"/>
            <a:ext cx="619283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23" name="Line 11"/>
          <p:cNvSpPr/>
          <p:nvPr/>
        </p:nvSpPr>
        <p:spPr>
          <a:xfrm>
            <a:off x="3419475" y="4149725"/>
            <a:ext cx="4392613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24" name="Line 12"/>
          <p:cNvSpPr/>
          <p:nvPr/>
        </p:nvSpPr>
        <p:spPr>
          <a:xfrm>
            <a:off x="323850" y="5589588"/>
            <a:ext cx="748823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25" name="Line 13"/>
          <p:cNvSpPr/>
          <p:nvPr/>
        </p:nvSpPr>
        <p:spPr>
          <a:xfrm>
            <a:off x="5292725" y="5157788"/>
            <a:ext cx="2592388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69326" name="Line 14"/>
          <p:cNvSpPr/>
          <p:nvPr/>
        </p:nvSpPr>
        <p:spPr>
          <a:xfrm flipV="1">
            <a:off x="468313" y="6165850"/>
            <a:ext cx="1439862" cy="0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9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9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9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9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9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69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9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9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9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9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69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3"/>
          <p:cNvSpPr>
            <a:spLocks noGrp="1"/>
          </p:cNvSpPr>
          <p:nvPr>
            <p:ph idx="1"/>
          </p:nvPr>
        </p:nvSpPr>
        <p:spPr>
          <a:xfrm>
            <a:off x="323850" y="404813"/>
            <a:ext cx="8496300" cy="6453187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1</a:t>
            </a:r>
            <a:r>
              <a:rPr lang="zh-CN" altLang="en-US" b="1">
                <a:solidFill>
                  <a:srgbClr val="000080"/>
                </a:solidFill>
              </a:rPr>
              <a:t>、那些小孩们的老师，是教</a:t>
            </a:r>
            <a:r>
              <a:rPr lang="zh-CN" altLang="en-US" b="1">
                <a:solidFill>
                  <a:schemeClr val="hlink"/>
                </a:solidFill>
              </a:rPr>
              <a:t>他们</a:t>
            </a:r>
            <a:r>
              <a:rPr lang="zh-CN" altLang="en-US" b="1">
                <a:solidFill>
                  <a:srgbClr val="000080"/>
                </a:solidFill>
              </a:rPr>
              <a:t>读书和学习</a:t>
            </a:r>
            <a:r>
              <a:rPr lang="zh-CN" altLang="en-US" b="1">
                <a:solidFill>
                  <a:schemeClr val="hlink"/>
                </a:solidFill>
              </a:rPr>
              <a:t>文句停顿</a:t>
            </a:r>
            <a:r>
              <a:rPr lang="zh-CN" altLang="en-US" b="1">
                <a:solidFill>
                  <a:srgbClr val="000080"/>
                </a:solidFill>
              </a:rPr>
              <a:t>的，不是我所说的那种传授道理、解释疑难问题的老师。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2</a:t>
            </a:r>
            <a:r>
              <a:rPr lang="zh-CN" altLang="en-US" b="1">
                <a:solidFill>
                  <a:srgbClr val="000080"/>
                </a:solidFill>
              </a:rPr>
              <a:t>、不懂得句读，不能解释疑难问题，</a:t>
            </a:r>
            <a:r>
              <a:rPr lang="zh-CN" altLang="en-US" b="1">
                <a:solidFill>
                  <a:schemeClr val="hlink"/>
                </a:solidFill>
              </a:rPr>
              <a:t>有的</a:t>
            </a:r>
            <a:r>
              <a:rPr lang="zh-CN" altLang="en-US" b="1">
                <a:solidFill>
                  <a:srgbClr val="000080"/>
                </a:solidFill>
              </a:rPr>
              <a:t>请教老师，有的却不向老师请教，</a:t>
            </a:r>
            <a:r>
              <a:rPr lang="zh-CN" altLang="en-US" b="1">
                <a:solidFill>
                  <a:schemeClr val="hlink"/>
                </a:solidFill>
              </a:rPr>
              <a:t>小的方面学习</a:t>
            </a:r>
            <a:r>
              <a:rPr lang="zh-CN" altLang="en-US" b="1">
                <a:solidFill>
                  <a:srgbClr val="000080"/>
                </a:solidFill>
              </a:rPr>
              <a:t>，大的方面反而丢弃，我看不出他们的明智。</a:t>
            </a: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3</a:t>
            </a:r>
            <a:r>
              <a:rPr lang="zh-CN" altLang="en-US" b="1">
                <a:solidFill>
                  <a:srgbClr val="000080"/>
                </a:solidFill>
              </a:rPr>
              <a:t>、他和他年纪差不多，学问也差不多。以地位低的人为师就实在令人羞耻，以官位高的人为师，就近于</a:t>
            </a:r>
            <a:r>
              <a:rPr lang="zh-CN" altLang="en-US" b="1">
                <a:solidFill>
                  <a:schemeClr val="hlink"/>
                </a:solidFill>
              </a:rPr>
              <a:t>谄媚</a:t>
            </a:r>
            <a:r>
              <a:rPr lang="zh-CN" altLang="en-US" b="1">
                <a:solidFill>
                  <a:srgbClr val="000080"/>
                </a:solidFill>
              </a:rPr>
              <a:t>。</a:t>
            </a:r>
            <a:r>
              <a:rPr lang="zh-CN" altLang="en-US" b="1">
                <a:solidFill>
                  <a:srgbClr val="000080"/>
                </a:solidFill>
                <a:latin typeface="Times New Roman" panose="02020603050405020304" pitchFamily="18" charset="0"/>
              </a:rPr>
              <a:t>”</a:t>
            </a:r>
            <a:endParaRPr lang="zh-CN" altLang="en-US" b="1">
              <a:solidFill>
                <a:srgbClr val="000080"/>
              </a:solidFill>
            </a:endParaRPr>
          </a:p>
          <a:p>
            <a:pPr eaLnBrk="1" hangingPunct="1">
              <a:lnSpc>
                <a:spcPct val="90000"/>
              </a:lnSpc>
              <a:buNone/>
            </a:pPr>
            <a:r>
              <a:rPr lang="en-US" altLang="zh-CN" b="1">
                <a:solidFill>
                  <a:srgbClr val="000080"/>
                </a:solidFill>
              </a:rPr>
              <a:t>4</a:t>
            </a:r>
            <a:r>
              <a:rPr lang="zh-CN" altLang="en-US" b="1">
                <a:solidFill>
                  <a:srgbClr val="000080"/>
                </a:solidFill>
              </a:rPr>
              <a:t>、巫医、音乐师和工匠，是君子们</a:t>
            </a:r>
            <a:r>
              <a:rPr lang="zh-CN" altLang="en-US" b="1">
                <a:solidFill>
                  <a:schemeClr val="hlink"/>
                </a:solidFill>
              </a:rPr>
              <a:t>看不起</a:t>
            </a:r>
            <a:r>
              <a:rPr lang="zh-CN" altLang="en-US" b="1">
                <a:solidFill>
                  <a:srgbClr val="000080"/>
                </a:solidFill>
              </a:rPr>
              <a:t>的，现在他们的明智</a:t>
            </a:r>
            <a:r>
              <a:rPr lang="zh-CN" altLang="en-US" b="1">
                <a:solidFill>
                  <a:schemeClr val="hlink"/>
                </a:solidFill>
              </a:rPr>
              <a:t>却</a:t>
            </a:r>
            <a:r>
              <a:rPr lang="zh-CN" altLang="en-US" b="1">
                <a:solidFill>
                  <a:srgbClr val="000080"/>
                </a:solidFill>
              </a:rPr>
              <a:t>反而不及这些人，难道值得奇怪吗？ </a:t>
            </a:r>
          </a:p>
        </p:txBody>
      </p:sp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/>
          </p:cNvSpPr>
          <p:nvPr>
            <p:ph type="subTitle" idx="1"/>
          </p:nvPr>
        </p:nvSpPr>
        <p:spPr>
          <a:xfrm>
            <a:off x="539750" y="692150"/>
            <a:ext cx="7561263" cy="5329238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>
            <a:defPPr/>
          </a:lstStyle>
          <a:p>
            <a:pPr algn="l" eaLnBrk="1" hangingPunct="1">
              <a:buSzPct val="65000"/>
            </a:pPr>
            <a:r>
              <a:rPr kumimoji="1" lang="en-US" altLang="zh-CN" sz="2800" kern="12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 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圣人无</a:t>
            </a:r>
            <a:r>
              <a:rPr kumimoji="1" lang="zh-CN" altLang="en-US" sz="4400" b="1" kern="1200">
                <a:solidFill>
                  <a:srgbClr val="FF0033"/>
                </a:solidFill>
                <a:latin typeface="黑体" panose="02010609060101010101" pitchFamily="2" charset="-122"/>
                <a:ea typeface="+mn-ea"/>
                <a:cs typeface="+mn-cs"/>
              </a:rPr>
              <a:t>常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师，孔子</a:t>
            </a:r>
            <a:r>
              <a:rPr kumimoji="1" lang="zh-CN" altLang="en-US" sz="4400" b="1" kern="1200">
                <a:solidFill>
                  <a:srgbClr val="FF0000"/>
                </a:solidFill>
                <a:latin typeface="黑体" panose="02010609060101010101" pitchFamily="2" charset="-122"/>
                <a:ea typeface="+mn-ea"/>
                <a:cs typeface="+mn-cs"/>
              </a:rPr>
              <a:t>师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郯子、苌弘、师襄、老聃。郯子之</a:t>
            </a:r>
            <a:r>
              <a:rPr kumimoji="1" lang="zh-CN" altLang="en-US" sz="4400" b="1" kern="1200">
                <a:solidFill>
                  <a:schemeClr val="hlink"/>
                </a:solidFill>
                <a:latin typeface="黑体" panose="02010609060101010101" pitchFamily="2" charset="-122"/>
                <a:ea typeface="+mn-ea"/>
                <a:cs typeface="+mn-cs"/>
              </a:rPr>
              <a:t>徒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，其贤不及孔子，孔子曰：</a:t>
            </a:r>
            <a:r>
              <a:rPr kumimoji="1" lang="zh-CN" altLang="en-US" sz="4400" b="1" kern="1200">
                <a:solidFill>
                  <a:srgbClr val="3333CC"/>
                </a:solidFill>
                <a:latin typeface="宋体" panose="02010600030101010101" pitchFamily="2" charset="-122"/>
                <a:ea typeface="+mn-ea"/>
                <a:cs typeface="+mn-cs"/>
              </a:rPr>
              <a:t>“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三人行，则必有我师。</a:t>
            </a:r>
            <a:r>
              <a:rPr kumimoji="1" lang="zh-CN" altLang="en-US" sz="4400" b="1" kern="1200">
                <a:solidFill>
                  <a:srgbClr val="3333CC"/>
                </a:solidFill>
                <a:latin typeface="宋体" panose="02010600030101010101" pitchFamily="2" charset="-122"/>
                <a:ea typeface="+mn-ea"/>
                <a:cs typeface="+mn-cs"/>
              </a:rPr>
              <a:t>”</a:t>
            </a:r>
            <a:r>
              <a:rPr kumimoji="1" lang="zh-CN" altLang="en-US" sz="4400" b="1" u="sng" kern="1200">
                <a:latin typeface="黑体" panose="02010609060101010101" pitchFamily="2" charset="-122"/>
                <a:ea typeface="+mn-ea"/>
                <a:cs typeface="+mn-cs"/>
              </a:rPr>
              <a:t>是故弟子不必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不如师，师不必</a:t>
            </a:r>
            <a:r>
              <a:rPr kumimoji="1" lang="zh-CN" altLang="en-US" sz="4400" b="1" kern="1200">
                <a:solidFill>
                  <a:srgbClr val="0000FF"/>
                </a:solidFill>
                <a:latin typeface="黑体" panose="02010609060101010101" pitchFamily="2" charset="-122"/>
                <a:ea typeface="+mn-ea"/>
                <a:cs typeface="+mn-cs"/>
              </a:rPr>
              <a:t>贤于弟子</a:t>
            </a:r>
            <a:r>
              <a:rPr kumimoji="1" lang="zh-CN" altLang="en-US" sz="4400" b="1" kern="1200">
                <a:solidFill>
                  <a:srgbClr val="3333FF"/>
                </a:solidFill>
                <a:latin typeface="黑体" panose="02010609060101010101" pitchFamily="2" charset="-122"/>
                <a:ea typeface="+mn-ea"/>
                <a:cs typeface="+mn-cs"/>
              </a:rPr>
              <a:t>，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闻道有先后，</a:t>
            </a:r>
            <a:r>
              <a:rPr kumimoji="1" lang="zh-CN" altLang="en-US" sz="4400" b="1" kern="1200">
                <a:solidFill>
                  <a:schemeClr val="hlink"/>
                </a:solidFill>
                <a:latin typeface="黑体" panose="02010609060101010101" pitchFamily="2" charset="-122"/>
                <a:ea typeface="+mn-ea"/>
                <a:cs typeface="+mn-cs"/>
              </a:rPr>
              <a:t>术业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有专</a:t>
            </a:r>
            <a:r>
              <a:rPr kumimoji="1" lang="zh-CN" altLang="en-US" sz="4400" b="1" kern="1200">
                <a:solidFill>
                  <a:schemeClr val="hlink"/>
                </a:solidFill>
                <a:latin typeface="黑体" panose="02010609060101010101" pitchFamily="2" charset="-122"/>
                <a:ea typeface="+mn-ea"/>
                <a:cs typeface="+mn-cs"/>
              </a:rPr>
              <a:t>攻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，如是</a:t>
            </a:r>
            <a:r>
              <a:rPr kumimoji="1" lang="zh-CN" altLang="en-US" sz="4400" b="1" kern="1200">
                <a:solidFill>
                  <a:srgbClr val="0000FF"/>
                </a:solidFill>
                <a:latin typeface="黑体" panose="02010609060101010101" pitchFamily="2" charset="-122"/>
                <a:ea typeface="+mn-ea"/>
                <a:cs typeface="+mn-cs"/>
              </a:rPr>
              <a:t>而已</a:t>
            </a:r>
            <a:r>
              <a:rPr kumimoji="1" lang="zh-CN" altLang="en-US" sz="4400" b="1" kern="1200">
                <a:solidFill>
                  <a:srgbClr val="3333CC"/>
                </a:solidFill>
                <a:latin typeface="黑体" panose="02010609060101010101" pitchFamily="2" charset="-122"/>
                <a:ea typeface="+mn-ea"/>
                <a:cs typeface="+mn-cs"/>
              </a:rPr>
              <a:t>。</a:t>
            </a:r>
          </a:p>
        </p:txBody>
      </p:sp>
      <p:sp>
        <p:nvSpPr>
          <p:cNvPr id="275462" name="Line 6"/>
          <p:cNvSpPr/>
          <p:nvPr/>
        </p:nvSpPr>
        <p:spPr>
          <a:xfrm>
            <a:off x="2268538" y="4076700"/>
            <a:ext cx="532765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75463" name="Line 7"/>
          <p:cNvSpPr/>
          <p:nvPr/>
        </p:nvSpPr>
        <p:spPr>
          <a:xfrm>
            <a:off x="684213" y="4724400"/>
            <a:ext cx="6767512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275464" name="Line 8"/>
          <p:cNvSpPr/>
          <p:nvPr/>
        </p:nvSpPr>
        <p:spPr>
          <a:xfrm>
            <a:off x="611188" y="5445125"/>
            <a:ext cx="6769100" cy="0"/>
          </a:xfrm>
          <a:prstGeom prst="line">
            <a:avLst/>
          </a:prstGeom>
          <a:ln w="412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75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75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75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323850" y="539750"/>
            <a:ext cx="7467600" cy="914400"/>
          </a:xfrm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eaLnBrk="1" hangingPunct="1"/>
            <a:r>
              <a:rPr lang="zh-CN" altLang="en-US" sz="5400" b="1"/>
              <a:t>翻译</a:t>
            </a:r>
          </a:p>
        </p:txBody>
      </p:sp>
      <p:sp>
        <p:nvSpPr>
          <p:cNvPr id="43011" name="Rectangle 3"/>
          <p:cNvSpPr>
            <a:spLocks noGrp="1"/>
          </p:cNvSpPr>
          <p:nvPr>
            <p:ph idx="1"/>
          </p:nvPr>
        </p:nvSpPr>
        <p:spPr>
          <a:xfrm>
            <a:off x="250825" y="1844675"/>
            <a:ext cx="7777163" cy="41148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>
              <a:buNone/>
            </a:pPr>
            <a:r>
              <a:rPr lang="en-US" altLang="zh-CN" b="1">
                <a:solidFill>
                  <a:srgbClr val="000080"/>
                </a:solidFill>
              </a:rPr>
              <a:t>          </a:t>
            </a:r>
            <a:r>
              <a:rPr lang="zh-CN" altLang="en-US" sz="4000" b="1">
                <a:solidFill>
                  <a:srgbClr val="000080"/>
                </a:solidFill>
              </a:rPr>
              <a:t>因此学生不一定不如老师，老师不一定比学生贤明。懂得道理有先有后，学问和技艺上各自有专门的研究，不过这样罢了。</a:t>
            </a:r>
            <a:endParaRPr lang="zh-CN" altLang="en-US" sz="4000" b="1"/>
          </a:p>
          <a:p>
            <a:pPr eaLnBrk="1" hangingPunct="1"/>
            <a:endParaRPr lang="en-US" altLang="zh-CN" sz="4000" b="1"/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541655"/>
          </a:xfrm>
        </p:spPr>
        <p:txBody>
          <a:bodyPr/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01625" y="1398270"/>
            <a:ext cx="8540750" cy="4700905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defPPr/>
          </a:lstStyle>
          <a:p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、了解作者，及写作背景；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、翻译课文，总结本文的文言常识；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、理解《师说》的涵义，理解作者的写作意图。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、关于本文论证方法的总结。</a:t>
            </a:r>
          </a:p>
          <a:p>
            <a:r>
              <a:rPr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、有关韩愈的文章延伸阅读。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ctrTitle"/>
          </p:nvPr>
        </p:nvSpPr>
        <p:spPr>
          <a:xfrm>
            <a:off x="250825" y="908050"/>
            <a:ext cx="6408738" cy="5026025"/>
          </a:xfrm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algn="l" eaLnBrk="1" hangingPunct="1">
              <a:buClrTx/>
              <a:buSzTx/>
              <a:buFontTx/>
            </a:pPr>
            <a:r>
              <a:rPr kumimoji="1" lang="en-US" altLang="zh-CN" kern="1200">
                <a:solidFill>
                  <a:srgbClr val="3333CC"/>
                </a:solidFill>
                <a:latin typeface="黑体" panose="02010609060101010101" pitchFamily="2" charset="-122"/>
                <a:ea typeface="黑体" panose="02010609060101010101" pitchFamily="2" charset="-122"/>
                <a:cs typeface="+mj-cs"/>
              </a:rPr>
              <a:t>    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李氏子蟠，年十七，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好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古文</a:t>
            </a:r>
            <a:r>
              <a:rPr kumimoji="1" lang="en-US" altLang="zh-CN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,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六艺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经传皆通习之，</a:t>
            </a:r>
            <a:r>
              <a:rPr kumimoji="1" lang="zh-CN" altLang="en-US" sz="54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不拘于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时</a:t>
            </a:r>
            <a:r>
              <a:rPr kumimoji="1" lang="zh-CN" altLang="en-US" sz="54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，学于余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。余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嘉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其能行古</a:t>
            </a:r>
            <a:r>
              <a:rPr kumimoji="1" lang="zh-CN" altLang="en-US" sz="5400" b="1" kern="1200">
                <a:solidFill>
                  <a:srgbClr val="3333FF"/>
                </a:solidFill>
                <a:latin typeface="宋体" panose="02010600030101010101" pitchFamily="2" charset="-122"/>
                <a:ea typeface="+mj-ea"/>
                <a:cs typeface="+mj-cs"/>
              </a:rPr>
              <a:t>道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，作师说</a:t>
            </a:r>
            <a:r>
              <a:rPr kumimoji="1" lang="zh-CN" altLang="en-US" sz="5400" b="1" kern="1200">
                <a:solidFill>
                  <a:schemeClr val="hlink"/>
                </a:solidFill>
                <a:latin typeface="宋体" panose="02010600030101010101" pitchFamily="2" charset="-122"/>
                <a:ea typeface="+mj-ea"/>
                <a:cs typeface="+mj-cs"/>
              </a:rPr>
              <a:t>以</a:t>
            </a:r>
            <a:r>
              <a:rPr kumimoji="1" lang="zh-CN" altLang="en-US" sz="5400" b="1" kern="1200">
                <a:solidFill>
                  <a:srgbClr val="3333CC"/>
                </a:solidFill>
                <a:latin typeface="宋体" panose="02010600030101010101" pitchFamily="2" charset="-122"/>
                <a:ea typeface="+mj-ea"/>
                <a:cs typeface="+mj-cs"/>
              </a:rPr>
              <a:t>贻之。</a:t>
            </a:r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1105" y="1537970"/>
            <a:ext cx="721741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/>
          </a:lstStyle>
          <a:p>
            <a:r>
              <a:rPr lang="zh-CN" altLang="zh-CN" sz="4000" b="1">
                <a:solidFill>
                  <a:srgbClr val="FF0000"/>
                </a:solidFill>
              </a:rPr>
              <a:t>李家的孩子李潘，十七岁，喜欢学习古文，六艺和经书普遍学习，不被时俗所拘泥，跟我学习，我赞许他能实行古道，写作这篇《师说》赠送给他。</a:t>
            </a:r>
          </a:p>
        </p:txBody>
      </p:sp>
    </p:spTree>
  </p:cSld>
  <p:clrMapOvr>
    <a:masterClrMapping/>
  </p:clrMapOvr>
  <p:transition>
    <p:blinds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Text Box 2"/>
          <p:cNvSpPr txBox="1"/>
          <p:nvPr/>
        </p:nvSpPr>
        <p:spPr>
          <a:xfrm>
            <a:off x="685800" y="1981200"/>
            <a:ext cx="5830888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 1</a:t>
            </a:r>
            <a:r>
              <a:rPr lang="zh-CN" altLang="en-US" sz="400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、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古今异义的词</a:t>
            </a:r>
          </a:p>
        </p:txBody>
      </p:sp>
      <p:sp>
        <p:nvSpPr>
          <p:cNvPr id="248835" name="Text Box 3"/>
          <p:cNvSpPr txBox="1"/>
          <p:nvPr/>
        </p:nvSpPr>
        <p:spPr>
          <a:xfrm>
            <a:off x="685800" y="3032125"/>
            <a:ext cx="5902325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2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、</a:t>
            </a: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一词多义的词</a:t>
            </a:r>
          </a:p>
        </p:txBody>
      </p:sp>
      <p:sp>
        <p:nvSpPr>
          <p:cNvPr id="248836" name="Text Box 4"/>
          <p:cNvSpPr txBox="1"/>
          <p:nvPr/>
        </p:nvSpPr>
        <p:spPr>
          <a:xfrm>
            <a:off x="685800" y="4038600"/>
            <a:ext cx="5867400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 3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、词类活用的词</a:t>
            </a:r>
          </a:p>
        </p:txBody>
      </p:sp>
      <p:sp>
        <p:nvSpPr>
          <p:cNvPr id="248837" name="Text Box 5"/>
          <p:cNvSpPr txBox="1"/>
          <p:nvPr/>
        </p:nvSpPr>
        <p:spPr>
          <a:xfrm>
            <a:off x="685800" y="5029200"/>
            <a:ext cx="5902325" cy="70675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sz="4000" b="1">
                <a:latin typeface="Times New Roman" panose="02020603050405020304" pitchFamily="18" charset="0"/>
                <a:ea typeface="隶书" panose="02010509060101010101" pitchFamily="49" charset="-122"/>
              </a:rPr>
              <a:t>        4</a:t>
            </a:r>
            <a:r>
              <a:rPr lang="zh-CN" altLang="en-US" sz="4000" b="1">
                <a:latin typeface="Times New Roman" panose="02020603050405020304" pitchFamily="18" charset="0"/>
                <a:ea typeface="隶书" panose="02010509060101010101" pitchFamily="49" charset="-122"/>
              </a:rPr>
              <a:t>、特殊句式</a:t>
            </a: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1619250" y="620713"/>
            <a:ext cx="4221163" cy="7080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文言知识点整理</a:t>
            </a:r>
            <a:endParaRPr kumimoji="1" lang="zh-CN" altLang="en-US" sz="4800" b="1" i="1" kern="1200" cap="none" spc="0" normalizeH="0" baseline="0" noProof="0">
              <a:solidFill>
                <a:srgbClr val="C00000"/>
              </a:solidFill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4" grpId="0" animBg="1"/>
      <p:bldP spid="248835" grpId="0" animBg="1"/>
      <p:bldP spid="248836" grpId="0" animBg="1"/>
      <p:bldP spid="2488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Text Box 2"/>
          <p:cNvSpPr txBox="1"/>
          <p:nvPr/>
        </p:nvSpPr>
        <p:spPr>
          <a:xfrm>
            <a:off x="323850" y="1989138"/>
            <a:ext cx="8305800" cy="1320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古：泛指求学的人。                         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今：指有专门学问的人。</a:t>
            </a:r>
          </a:p>
        </p:txBody>
      </p:sp>
      <p:sp>
        <p:nvSpPr>
          <p:cNvPr id="249859" name="Text Box 3"/>
          <p:cNvSpPr txBox="1"/>
          <p:nvPr/>
        </p:nvSpPr>
        <p:spPr>
          <a:xfrm>
            <a:off x="250825" y="4292600"/>
            <a:ext cx="8426450" cy="22955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古：“所”与介词“以”结合，                       译为：用 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（人、办法、工具、依据等）；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的原因（或缘由）。                                                  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今：表因果关系的连词。</a:t>
            </a:r>
          </a:p>
        </p:txBody>
      </p:sp>
      <p:sp>
        <p:nvSpPr>
          <p:cNvPr id="249860" name="Text Box 4"/>
          <p:cNvSpPr txBox="1">
            <a:spLocks noChangeArrowheads="1"/>
          </p:cNvSpPr>
          <p:nvPr/>
        </p:nvSpPr>
        <p:spPr bwMode="auto">
          <a:xfrm>
            <a:off x="395288" y="404813"/>
            <a:ext cx="4267200" cy="8239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8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1" lang="en-US" altLang="zh-CN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</a:t>
            </a:r>
            <a:r>
              <a:rPr kumimoji="1" lang="zh-CN" altLang="en-US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古今异义词</a:t>
            </a:r>
          </a:p>
        </p:txBody>
      </p:sp>
      <p:sp>
        <p:nvSpPr>
          <p:cNvPr id="46085" name="Rectangle 7"/>
          <p:cNvSpPr/>
          <p:nvPr/>
        </p:nvSpPr>
        <p:spPr>
          <a:xfrm>
            <a:off x="323850" y="1412875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古之</a:t>
            </a: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学者</a:t>
            </a:r>
            <a:r>
              <a:rPr lang="zh-CN" altLang="en-US" b="1">
                <a:latin typeface="Times New Roman" panose="02020603050405020304" pitchFamily="18" charset="0"/>
              </a:rPr>
              <a:t>必有师：</a:t>
            </a:r>
          </a:p>
        </p:txBody>
      </p:sp>
      <p:sp>
        <p:nvSpPr>
          <p:cNvPr id="46086" name="Rectangle 8"/>
          <p:cNvSpPr/>
          <p:nvPr/>
        </p:nvSpPr>
        <p:spPr>
          <a:xfrm>
            <a:off x="323850" y="3644900"/>
            <a:ext cx="426402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所以</a:t>
            </a:r>
            <a:r>
              <a:rPr lang="zh-CN" altLang="en-US" b="1">
                <a:latin typeface="Times New Roman" panose="02020603050405020304" pitchFamily="18" charset="0"/>
              </a:rPr>
              <a:t>传道受业解惑也：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9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8" grpId="0" animBg="1"/>
      <p:bldP spid="24985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Text Box 2"/>
          <p:cNvSpPr txBox="1"/>
          <p:nvPr/>
        </p:nvSpPr>
        <p:spPr>
          <a:xfrm>
            <a:off x="395288" y="2205038"/>
            <a:ext cx="8458200" cy="2052637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古：①小的方面要学习；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        ②一般指研究文字、训诂、音韵的学问。     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今：对儿童、少年实施初等教育的学校。</a:t>
            </a:r>
          </a:p>
        </p:txBody>
      </p:sp>
      <p:sp>
        <p:nvSpPr>
          <p:cNvPr id="250884" name="Text Box 4"/>
          <p:cNvSpPr txBox="1"/>
          <p:nvPr/>
        </p:nvSpPr>
        <p:spPr>
          <a:xfrm>
            <a:off x="468313" y="5013325"/>
            <a:ext cx="8458200" cy="1076325"/>
          </a:xfrm>
          <a:prstGeom prst="rect">
            <a:avLst/>
          </a:prstGeom>
          <a:noFill/>
          <a:ln w="9525" cap="flat" cmpd="sng">
            <a:solidFill>
              <a:srgbClr val="00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古：一般人、普通人。</a:t>
            </a:r>
            <a:br>
              <a:rPr lang="zh-CN" altLang="en-US" b="1">
                <a:latin typeface="Times New Roman" panose="02020603050405020304" pitchFamily="18" charset="0"/>
              </a:rPr>
            </a:br>
            <a:r>
              <a:rPr lang="zh-CN" altLang="en-US" b="1">
                <a:latin typeface="Times New Roman" panose="02020603050405020304" pitchFamily="18" charset="0"/>
              </a:rPr>
              <a:t>今：许多的人。</a:t>
            </a:r>
          </a:p>
        </p:txBody>
      </p:sp>
      <p:sp>
        <p:nvSpPr>
          <p:cNvPr id="250886" name="Text Box 6"/>
          <p:cNvSpPr txBox="1">
            <a:spLocks noChangeArrowheads="1"/>
          </p:cNvSpPr>
          <p:nvPr/>
        </p:nvSpPr>
        <p:spPr bwMode="auto">
          <a:xfrm>
            <a:off x="395288" y="404813"/>
            <a:ext cx="4267200" cy="823913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8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古今异义词</a:t>
            </a:r>
          </a:p>
        </p:txBody>
      </p:sp>
      <p:sp>
        <p:nvSpPr>
          <p:cNvPr id="47109" name="Rectangle 7"/>
          <p:cNvSpPr/>
          <p:nvPr/>
        </p:nvSpPr>
        <p:spPr>
          <a:xfrm>
            <a:off x="914400" y="1524000"/>
            <a:ext cx="26320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小学</a:t>
            </a:r>
            <a:r>
              <a:rPr lang="zh-CN" altLang="en-US" b="1">
                <a:latin typeface="Times New Roman" panose="02020603050405020304" pitchFamily="18" charset="0"/>
              </a:rPr>
              <a:t>而大遗：</a:t>
            </a:r>
          </a:p>
        </p:txBody>
      </p:sp>
      <p:sp>
        <p:nvSpPr>
          <p:cNvPr id="47110" name="Rectangle 9"/>
          <p:cNvSpPr/>
          <p:nvPr/>
        </p:nvSpPr>
        <p:spPr>
          <a:xfrm>
            <a:off x="971550" y="4292600"/>
            <a:ext cx="2224088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今之</a:t>
            </a:r>
            <a:r>
              <a:rPr lang="zh-CN" altLang="en-US" b="1">
                <a:solidFill>
                  <a:srgbClr val="993300"/>
                </a:solidFill>
                <a:latin typeface="Times New Roman" panose="02020603050405020304" pitchFamily="18" charset="0"/>
              </a:rPr>
              <a:t>众人</a:t>
            </a:r>
            <a:r>
              <a:rPr lang="zh-CN" altLang="en-US" b="1">
                <a:latin typeface="Times New Roman" panose="02020603050405020304" pitchFamily="18" charset="0"/>
              </a:rPr>
              <a:t>：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5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2" grpId="0" animBg="1"/>
      <p:bldP spid="25088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Text Box 2"/>
          <p:cNvSpPr txBox="1"/>
          <p:nvPr/>
        </p:nvSpPr>
        <p:spPr>
          <a:xfrm>
            <a:off x="381000" y="1828800"/>
            <a:ext cx="3657600" cy="3516313"/>
          </a:xfrm>
          <a:prstGeom prst="rect">
            <a:avLst/>
          </a:prstGeom>
          <a:noFill/>
          <a:ln w="9525" cap="flat" cmpd="sng">
            <a:solidFill>
              <a:srgbClr val="00008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古之学者必有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endParaRPr lang="zh-CN" altLang="en-US" b="1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吾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道也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吾从而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之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巫医乐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百工之人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十年春，齐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伐我</a:t>
            </a:r>
          </a:p>
        </p:txBody>
      </p:sp>
      <p:sp>
        <p:nvSpPr>
          <p:cNvPr id="251907" name="Text Box 3"/>
          <p:cNvSpPr txBox="1"/>
          <p:nvPr/>
        </p:nvSpPr>
        <p:spPr>
          <a:xfrm>
            <a:off x="4114800" y="1828800"/>
            <a:ext cx="4724400" cy="351631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名词，老师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动词，从师学习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名词，有专门技艺的人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名词，军队</a:t>
            </a:r>
          </a:p>
        </p:txBody>
      </p:sp>
      <p:sp>
        <p:nvSpPr>
          <p:cNvPr id="251908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4800600" cy="7080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一词多义</a:t>
            </a:r>
            <a:r>
              <a:rPr kumimoji="1" lang="en-US" altLang="zh-CN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师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1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1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1906" grpId="0" animBg="1"/>
      <p:bldP spid="25190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Text Box 2"/>
          <p:cNvSpPr txBox="1"/>
          <p:nvPr/>
        </p:nvSpPr>
        <p:spPr>
          <a:xfrm>
            <a:off x="323850" y="2133600"/>
            <a:ext cx="3886200" cy="27844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师道之不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也久矣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所以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道授业解惑也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六艺经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皆通习之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舍相如广成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传</a:t>
            </a:r>
            <a:r>
              <a:rPr lang="zh-CN" altLang="en-US" b="1">
                <a:latin typeface="Times New Roman" panose="02020603050405020304" pitchFamily="18" charset="0"/>
              </a:rPr>
              <a:t>舍</a:t>
            </a:r>
          </a:p>
        </p:txBody>
      </p:sp>
      <p:sp>
        <p:nvSpPr>
          <p:cNvPr id="252931" name="Text Box 3"/>
          <p:cNvSpPr txBox="1"/>
          <p:nvPr/>
        </p:nvSpPr>
        <p:spPr>
          <a:xfrm>
            <a:off x="4356100" y="2133600"/>
            <a:ext cx="4787900" cy="27844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动词，流传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动词，传授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名词，古代解释经书的书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名词，客舍</a:t>
            </a:r>
          </a:p>
        </p:txBody>
      </p:sp>
      <p:sp>
        <p:nvSpPr>
          <p:cNvPr id="252932" name="Text Box 4"/>
          <p:cNvSpPr txBox="1">
            <a:spLocks noChangeArrowheads="1"/>
          </p:cNvSpPr>
          <p:nvPr/>
        </p:nvSpPr>
        <p:spPr bwMode="auto">
          <a:xfrm>
            <a:off x="304800" y="762000"/>
            <a:ext cx="4787900" cy="70802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一词多义</a:t>
            </a:r>
            <a:r>
              <a:rPr kumimoji="1" lang="en-US" altLang="zh-CN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——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传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2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2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2930" grpId="0" animBg="1"/>
      <p:bldP spid="2529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Text Box 2"/>
          <p:cNvSpPr txBox="1">
            <a:spLocks noChangeArrowheads="1"/>
          </p:cNvSpPr>
          <p:nvPr/>
        </p:nvSpPr>
        <p:spPr bwMode="auto">
          <a:xfrm>
            <a:off x="457200" y="0"/>
            <a:ext cx="4510088" cy="830263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/>
          </a:lstStyle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一词多义</a:t>
            </a:r>
            <a:r>
              <a:rPr kumimoji="1" lang="en-US" altLang="zh-CN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1" lang="zh-CN" altLang="en-US" sz="48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</a:p>
        </p:txBody>
      </p:sp>
      <p:sp>
        <p:nvSpPr>
          <p:cNvPr id="328707" name="Text Box 3"/>
          <p:cNvSpPr txBox="1">
            <a:spLocks noChangeArrowheads="1"/>
          </p:cNvSpPr>
          <p:nvPr/>
        </p:nvSpPr>
        <p:spPr bwMode="auto">
          <a:xfrm>
            <a:off x="179388" y="981075"/>
            <a:ext cx="2232025" cy="641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作代词</a:t>
            </a:r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250825" y="2924175"/>
            <a:ext cx="1560513" cy="641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/>
          </a:lstStyle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作助词</a:t>
            </a: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0" y="5373688"/>
            <a:ext cx="4768850" cy="6413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defPPr/>
          </a:lstStyle>
          <a:p>
            <a:pPr marR="0" defTabSz="914400" eaLnBrk="1" hangingPunct="1">
              <a:buClrTx/>
              <a:buSzTx/>
              <a:buFontTx/>
              <a:defRPr/>
            </a:pPr>
            <a:r>
              <a:rPr kumimoji="1" lang="zh-CN" altLang="en-US" sz="3600" b="1" kern="1200" cap="none" spc="0" normalizeH="0" baseline="0" noProof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作动词，“到”、“往”；</a:t>
            </a:r>
            <a:endParaRPr kumimoji="1" lang="zh-CN" altLang="en-US" sz="3600" kern="1200" cap="none" spc="0" normalizeH="0" baseline="0" noProof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2" name="AutoShape 6"/>
          <p:cNvSpPr/>
          <p:nvPr/>
        </p:nvSpPr>
        <p:spPr>
          <a:xfrm>
            <a:off x="2051050" y="1989138"/>
            <a:ext cx="381000" cy="2971800"/>
          </a:xfrm>
          <a:prstGeom prst="leftBrace">
            <a:avLst>
              <a:gd name="adj1" fmla="val 65000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0183" name="Text Box 7"/>
          <p:cNvSpPr txBox="1"/>
          <p:nvPr/>
        </p:nvSpPr>
        <p:spPr>
          <a:xfrm>
            <a:off x="2627313" y="1773238"/>
            <a:ext cx="30384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结构助词，“的”</a:t>
            </a:r>
          </a:p>
        </p:txBody>
      </p:sp>
      <p:sp>
        <p:nvSpPr>
          <p:cNvPr id="50184" name="Text Box 8"/>
          <p:cNvSpPr txBox="1"/>
          <p:nvPr/>
        </p:nvSpPr>
        <p:spPr>
          <a:xfrm>
            <a:off x="2627313" y="2349500"/>
            <a:ext cx="3040062" cy="1066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放在主谓之间，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取消句子独立性</a:t>
            </a:r>
          </a:p>
        </p:txBody>
      </p:sp>
      <p:sp>
        <p:nvSpPr>
          <p:cNvPr id="50185" name="Text Box 9"/>
          <p:cNvSpPr txBox="1"/>
          <p:nvPr/>
        </p:nvSpPr>
        <p:spPr>
          <a:xfrm>
            <a:off x="2555875" y="3500438"/>
            <a:ext cx="26320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表示宾语前置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50186" name="Text Box 10"/>
          <p:cNvSpPr txBox="1"/>
          <p:nvPr/>
        </p:nvSpPr>
        <p:spPr>
          <a:xfrm>
            <a:off x="2555875" y="4076700"/>
            <a:ext cx="2936875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表示定语后置</a:t>
            </a:r>
            <a:endParaRPr lang="zh-CN" altLang="en-US" sz="4000" b="1">
              <a:latin typeface="Times New Roman" panose="02020603050405020304" pitchFamily="18" charset="0"/>
            </a:endParaRPr>
          </a:p>
        </p:txBody>
      </p:sp>
      <p:sp>
        <p:nvSpPr>
          <p:cNvPr id="50187" name="Text Box 11"/>
          <p:cNvSpPr txBox="1"/>
          <p:nvPr/>
        </p:nvSpPr>
        <p:spPr>
          <a:xfrm>
            <a:off x="1908175" y="981075"/>
            <a:ext cx="4672013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指代人或事物；指代自己</a:t>
            </a:r>
          </a:p>
        </p:txBody>
      </p:sp>
      <p:sp>
        <p:nvSpPr>
          <p:cNvPr id="50188" name="Rectangle 17"/>
          <p:cNvSpPr/>
          <p:nvPr/>
        </p:nvSpPr>
        <p:spPr>
          <a:xfrm>
            <a:off x="2484438" y="4797425"/>
            <a:ext cx="2733675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音节助词 不译</a:t>
            </a:r>
            <a:endParaRPr lang="zh-CN" altLang="en-US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50189" name="Rectangle 20"/>
          <p:cNvSpPr/>
          <p:nvPr/>
        </p:nvSpPr>
        <p:spPr>
          <a:xfrm>
            <a:off x="6937375" y="4689475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zh-CN" b="1">
              <a:solidFill>
                <a:schemeClr val="folHlink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8725" name="Rectangle 21"/>
          <p:cNvSpPr>
            <a:spLocks noChangeArrowheads="1"/>
          </p:cNvSpPr>
          <p:nvPr/>
        </p:nvSpPr>
        <p:spPr bwMode="auto">
          <a:xfrm>
            <a:off x="6227763" y="1773238"/>
            <a:ext cx="1816100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古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学者</a:t>
            </a:r>
          </a:p>
        </p:txBody>
      </p:sp>
      <p:sp>
        <p:nvSpPr>
          <p:cNvPr id="328726" name="Rectangle 22"/>
          <p:cNvSpPr>
            <a:spLocks noChangeArrowheads="1"/>
          </p:cNvSpPr>
          <p:nvPr/>
        </p:nvSpPr>
        <p:spPr bwMode="auto">
          <a:xfrm>
            <a:off x="6227763" y="2349500"/>
            <a:ext cx="2632075" cy="1066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师道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不复可知矣</a:t>
            </a:r>
          </a:p>
        </p:txBody>
      </p:sp>
      <p:sp>
        <p:nvSpPr>
          <p:cNvPr id="328727" name="Rectangle 23"/>
          <p:cNvSpPr>
            <a:spLocks noChangeArrowheads="1"/>
          </p:cNvSpPr>
          <p:nvPr/>
        </p:nvSpPr>
        <p:spPr bwMode="auto">
          <a:xfrm>
            <a:off x="6227763" y="3429000"/>
            <a:ext cx="2224088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句读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不知</a:t>
            </a:r>
          </a:p>
        </p:txBody>
      </p:sp>
      <p:sp>
        <p:nvSpPr>
          <p:cNvPr id="328728" name="Rectangle 24"/>
          <p:cNvSpPr>
            <a:spLocks noChangeArrowheads="1"/>
          </p:cNvSpPr>
          <p:nvPr/>
        </p:nvSpPr>
        <p:spPr bwMode="auto">
          <a:xfrm>
            <a:off x="6156325" y="4724400"/>
            <a:ext cx="2733675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顷之 烟炎张天</a:t>
            </a:r>
          </a:p>
        </p:txBody>
      </p:sp>
      <p:sp>
        <p:nvSpPr>
          <p:cNvPr id="328729" name="Rectangle 25"/>
          <p:cNvSpPr>
            <a:spLocks noChangeArrowheads="1"/>
          </p:cNvSpPr>
          <p:nvPr/>
        </p:nvSpPr>
        <p:spPr bwMode="auto">
          <a:xfrm>
            <a:off x="6300788" y="4076700"/>
            <a:ext cx="2632075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蚓无爪牙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利</a:t>
            </a:r>
          </a:p>
        </p:txBody>
      </p:sp>
      <p:sp>
        <p:nvSpPr>
          <p:cNvPr id="328730" name="Rectangle 26"/>
          <p:cNvSpPr>
            <a:spLocks noChangeArrowheads="1"/>
          </p:cNvSpPr>
          <p:nvPr/>
        </p:nvSpPr>
        <p:spPr bwMode="auto">
          <a:xfrm>
            <a:off x="5940425" y="5373688"/>
            <a:ext cx="2224088" cy="57943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none">
            <a:spAutoFit/>
          </a:bodyPr>
          <a:lstStyle>
            <a:defPPr/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辍耕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垄上</a:t>
            </a:r>
          </a:p>
        </p:txBody>
      </p:sp>
      <p:pic>
        <p:nvPicPr>
          <p:cNvPr id="50196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0" y="-49212"/>
            <a:ext cx="4786313" cy="1073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3713163" y="0"/>
            <a:ext cx="1536700" cy="7699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>
            <a:spAutoFit/>
          </a:bodyPr>
          <a:lstStyle>
            <a:defPPr/>
          </a:lstStyle>
          <a:p>
            <a:pPr marR="0" defTabSz="914400">
              <a:buClrTx/>
              <a:buSzTx/>
              <a:buFontTx/>
              <a:defRPr/>
            </a:pPr>
            <a:r>
              <a:rPr kumimoji="1" lang="zh-CN" altLang="en-US" sz="4400" b="1" kern="1200" cap="none" spc="0" normalizeH="0" baseline="0" noProof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之</a:t>
            </a:r>
          </a:p>
        </p:txBody>
      </p:sp>
    </p:spTree>
  </p:cSld>
  <p:clrMapOvr>
    <a:masterClrMapping/>
  </p:clrMapOvr>
  <p:transition>
    <p:blinds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Text Box 2"/>
          <p:cNvSpPr txBox="1"/>
          <p:nvPr/>
        </p:nvSpPr>
        <p:spPr>
          <a:xfrm>
            <a:off x="250825" y="1484313"/>
            <a:ext cx="3744913" cy="4003675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其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下</a:t>
            </a:r>
            <a:r>
              <a:rPr lang="zh-CN" altLang="en-US" b="1">
                <a:latin typeface="Times New Roman" panose="02020603050405020304" pitchFamily="18" charset="0"/>
              </a:rPr>
              <a:t>圣人也亦远矣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耻</a:t>
            </a:r>
            <a:r>
              <a:rPr lang="zh-CN" altLang="en-US" b="1">
                <a:latin typeface="Times New Roman" panose="02020603050405020304" pitchFamily="18" charset="0"/>
              </a:rPr>
              <a:t>学于师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b="1">
                <a:latin typeface="Times New Roman" panose="02020603050405020304" pitchFamily="18" charset="0"/>
              </a:rPr>
              <a:t>学而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大</a:t>
            </a:r>
            <a:r>
              <a:rPr lang="zh-CN" altLang="en-US" b="1">
                <a:latin typeface="Times New Roman" panose="02020603050405020304" pitchFamily="18" charset="0"/>
              </a:rPr>
              <a:t>遗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/>
            </a:r>
            <a:br>
              <a:rPr lang="zh-CN" altLang="en-US" b="1">
                <a:latin typeface="Times New Roman" panose="02020603050405020304" pitchFamily="18" charset="0"/>
              </a:rPr>
            </a:br>
            <a:r>
              <a:rPr lang="zh-CN" altLang="en-US" b="1">
                <a:latin typeface="Times New Roman" panose="02020603050405020304" pitchFamily="18" charset="0"/>
              </a:rPr>
              <a:t>位卑则足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羞</a:t>
            </a:r>
            <a:endParaRPr lang="zh-CN" altLang="en-US" b="1"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吾从而</a:t>
            </a:r>
            <a:r>
              <a:rPr lang="zh-CN" altLang="en-US" b="1">
                <a:solidFill>
                  <a:srgbClr val="CC0000"/>
                </a:solidFill>
                <a:latin typeface="Times New Roman" panose="02020603050405020304" pitchFamily="18" charset="0"/>
              </a:rPr>
              <a:t>师</a:t>
            </a:r>
            <a:r>
              <a:rPr lang="zh-CN" altLang="en-US" b="1">
                <a:latin typeface="Times New Roman" panose="02020603050405020304" pitchFamily="18" charset="0"/>
              </a:rPr>
              <a:t>之</a:t>
            </a:r>
          </a:p>
        </p:txBody>
      </p:sp>
      <p:sp>
        <p:nvSpPr>
          <p:cNvPr id="253955" name="Text Box 3"/>
          <p:cNvSpPr txBox="1"/>
          <p:nvPr/>
        </p:nvSpPr>
        <p:spPr>
          <a:xfrm>
            <a:off x="4267200" y="1484313"/>
            <a:ext cx="4876800" cy="40036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方位名词作动词，低于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为耻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形容词作名词，小的方面，大的方面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为羞</a:t>
            </a:r>
          </a:p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意动用法，以</a:t>
            </a:r>
            <a:r>
              <a:rPr lang="en-US" altLang="zh-CN" b="1">
                <a:latin typeface="Times New Roman" panose="02020603050405020304" pitchFamily="18" charset="0"/>
              </a:rPr>
              <a:t>……</a:t>
            </a:r>
            <a:r>
              <a:rPr lang="zh-CN" altLang="en-US" b="1">
                <a:latin typeface="Times New Roman" panose="02020603050405020304" pitchFamily="18" charset="0"/>
              </a:rPr>
              <a:t>为师</a:t>
            </a:r>
          </a:p>
        </p:txBody>
      </p:sp>
      <p:sp>
        <p:nvSpPr>
          <p:cNvPr id="253956" name="Text Box 4"/>
          <p:cNvSpPr txBox="1">
            <a:spLocks noChangeArrowheads="1"/>
          </p:cNvSpPr>
          <p:nvPr/>
        </p:nvSpPr>
        <p:spPr bwMode="auto">
          <a:xfrm>
            <a:off x="609600" y="304800"/>
            <a:ext cx="3810000" cy="7016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chemeClr val="accent2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词类活用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53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3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4" grpId="0" animBg="1"/>
      <p:bldP spid="25395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Text Box 2"/>
          <p:cNvSpPr txBox="1"/>
          <p:nvPr/>
        </p:nvSpPr>
        <p:spPr>
          <a:xfrm>
            <a:off x="1009650" y="4205288"/>
            <a:ext cx="4521200" cy="58896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>
                <a:latin typeface="Times New Roman" panose="02020603050405020304" pitchFamily="18" charset="0"/>
              </a:rPr>
              <a:t>2</a:t>
            </a:r>
            <a:r>
              <a:rPr lang="zh-CN" altLang="en-US" b="1">
                <a:latin typeface="Times New Roman" panose="02020603050405020304" pitchFamily="18" charset="0"/>
              </a:rPr>
              <a:t>、不拘于时，学于余。</a:t>
            </a:r>
          </a:p>
        </p:txBody>
      </p:sp>
      <p:sp>
        <p:nvSpPr>
          <p:cNvPr id="254979" name="Text Box 3"/>
          <p:cNvSpPr txBox="1"/>
          <p:nvPr/>
        </p:nvSpPr>
        <p:spPr>
          <a:xfrm>
            <a:off x="914400" y="2940050"/>
            <a:ext cx="6249988" cy="641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3600" b="1">
                <a:latin typeface="Times New Roman" panose="02020603050405020304" pitchFamily="18" charset="0"/>
              </a:rPr>
              <a:t>宾语前置，“之”为提宾标志</a:t>
            </a:r>
          </a:p>
        </p:txBody>
      </p:sp>
      <p:sp>
        <p:nvSpPr>
          <p:cNvPr id="254980" name="Text Box 4"/>
          <p:cNvSpPr txBox="1"/>
          <p:nvPr/>
        </p:nvSpPr>
        <p:spPr>
          <a:xfrm>
            <a:off x="914400" y="1697038"/>
            <a:ext cx="6753225" cy="10779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US" altLang="zh-CN" b="1">
                <a:latin typeface="Times New Roman" panose="02020603050405020304" pitchFamily="18" charset="0"/>
              </a:rPr>
              <a:t>1</a:t>
            </a:r>
            <a:r>
              <a:rPr lang="zh-CN" altLang="en-US" b="1">
                <a:latin typeface="Times New Roman" panose="02020603050405020304" pitchFamily="18" charset="0"/>
              </a:rPr>
              <a:t>、句读之不知，惑之不解，或师焉，或不焉。</a:t>
            </a:r>
          </a:p>
        </p:txBody>
      </p:sp>
      <p:sp>
        <p:nvSpPr>
          <p:cNvPr id="254982" name="Text Box 6"/>
          <p:cNvSpPr txBox="1"/>
          <p:nvPr/>
        </p:nvSpPr>
        <p:spPr>
          <a:xfrm>
            <a:off x="1043305" y="5516880"/>
            <a:ext cx="5295900" cy="58356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squar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b="1">
                <a:latin typeface="Times New Roman" panose="02020603050405020304" pitchFamily="18" charset="0"/>
              </a:rPr>
              <a:t>介宾短语后置：被动句</a:t>
            </a:r>
          </a:p>
        </p:txBody>
      </p:sp>
      <p:sp>
        <p:nvSpPr>
          <p:cNvPr id="254983" name="AutoShape 7"/>
          <p:cNvSpPr/>
          <p:nvPr/>
        </p:nvSpPr>
        <p:spPr>
          <a:xfrm>
            <a:off x="4343400" y="22860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54985" name="AutoShape 9"/>
          <p:cNvSpPr/>
          <p:nvPr/>
        </p:nvSpPr>
        <p:spPr>
          <a:xfrm>
            <a:off x="2843213" y="4724400"/>
            <a:ext cx="304800" cy="60960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914400" y="609600"/>
            <a:ext cx="2819400" cy="70167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>
            <a:noFill/>
          </a:ln>
          <a:effectLst/>
        </p:spPr>
        <p:txBody>
          <a:bodyPr>
            <a:spAutoFit/>
          </a:bodyPr>
          <a:lstStyle>
            <a:defPPr/>
          </a:lstStyle>
          <a:p>
            <a:pPr marR="0" defTabSz="914400" eaLnBrk="1" hangingPunct="1">
              <a:spcBef>
                <a:spcPct val="50000"/>
              </a:spcBef>
              <a:buClrTx/>
              <a:buSzTx/>
              <a:buFontTx/>
              <a:defRPr/>
            </a:pPr>
            <a:r>
              <a:rPr kumimoji="1" lang="en-US" altLang="zh-CN" sz="4000" b="1" i="1" kern="1200" cap="none" spc="0" normalizeH="0" baseline="0" noProof="0">
                <a:solidFill>
                  <a:srgbClr val="FF3399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  </a:t>
            </a:r>
            <a:r>
              <a:rPr kumimoji="1" lang="zh-CN" altLang="en-US" sz="4000" b="1" i="1" kern="1200" cap="none" spc="0" normalizeH="0" baseline="0" noProof="0">
                <a:solidFill>
                  <a:srgbClr val="C00000"/>
                </a:solidFill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特殊句式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4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254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254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5" dur="500"/>
                                        <p:tgtEl>
                                          <p:spTgt spid="254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49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8" grpId="0" animBg="1"/>
      <p:bldP spid="254979" grpId="0" animBg="1"/>
      <p:bldP spid="254980" grpId="0" animBg="1"/>
      <p:bldP spid="25498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defPPr/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  <a:r>
              <a:rPr lang="en-US" altLang="zh-CN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1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threePt" dir="t"/>
            </a:scene3d>
          </a:bodyPr>
          <a:lstStyle>
            <a:defPPr/>
          </a:lstStyle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了解作者，及写作背景；</a:t>
            </a:r>
          </a:p>
          <a:p>
            <a:endParaRPr lang="zh-CN" altLang="en-US" sz="44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lt"/>
              <a:ea typeface="+mj-ea"/>
              <a:cs typeface="+mj-cs"/>
              <a:sym typeface="+mn-ea"/>
            </a:endParaRPr>
          </a:p>
          <a:p>
            <a:r>
              <a:rPr lang="zh-CN" altLang="en-US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sym typeface="+mn-ea"/>
              </a:rPr>
              <a:t>方法：学生自己查找资料即可，教师可以适当补充。</a:t>
            </a:r>
            <a:endParaRPr lang="zh-CN" altLang="en-US" sz="440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endParaRPr lang="zh-CN" altLang="en-US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750" y="1480185"/>
            <a:ext cx="83489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/>
          </a:lstStyle>
          <a:p>
            <a:pPr algn="ctr"/>
            <a:r>
              <a:rPr lang="zh-CN" altLang="en-US" sz="3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理解《师说》的涵义，理解作者的写作意图。</a:t>
            </a:r>
          </a:p>
        </p:txBody>
      </p:sp>
      <p:sp>
        <p:nvSpPr>
          <p:cNvPr id="3" name="矩形 2"/>
          <p:cNvSpPr/>
          <p:nvPr/>
        </p:nvSpPr>
        <p:spPr>
          <a:xfrm>
            <a:off x="412750" y="320040"/>
            <a:ext cx="7923530" cy="7683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l"/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教学目标</a:t>
            </a:r>
            <a:r>
              <a:rPr lang="en-US" altLang="zh-CN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3</a:t>
            </a:r>
          </a:p>
        </p:txBody>
      </p:sp>
      <p:sp>
        <p:nvSpPr>
          <p:cNvPr id="4" name="矩形 3"/>
          <p:cNvSpPr/>
          <p:nvPr/>
        </p:nvSpPr>
        <p:spPr>
          <a:xfrm>
            <a:off x="181610" y="2829560"/>
            <a:ext cx="152781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l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方法：</a:t>
            </a:r>
          </a:p>
        </p:txBody>
      </p:sp>
      <p:sp>
        <p:nvSpPr>
          <p:cNvPr id="5" name="矩形 4"/>
          <p:cNvSpPr/>
          <p:nvPr/>
        </p:nvSpPr>
        <p:spPr>
          <a:xfrm>
            <a:off x="694690" y="3825875"/>
            <a:ext cx="8277225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l"/>
            <a:r>
              <a:rPr lang="zh-CN" altLang="en-US" sz="4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师生共同设计问题，共同解决。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3"/>
          <p:cNvSpPr txBox="1"/>
          <p:nvPr/>
        </p:nvSpPr>
        <p:spPr>
          <a:xfrm>
            <a:off x="247650" y="393700"/>
            <a:ext cx="3597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>
                <a:solidFill>
                  <a:srgbClr val="FF0000"/>
                </a:solidFill>
                <a:latin typeface="Times New Roman" panose="02020603050405020304" pitchFamily="18" charset="0"/>
              </a:rPr>
              <a:t>一、中心论点：</a:t>
            </a:r>
          </a:p>
        </p:txBody>
      </p:sp>
      <p:sp>
        <p:nvSpPr>
          <p:cNvPr id="318468" name="Text Box 4"/>
          <p:cNvSpPr txBox="1"/>
          <p:nvPr/>
        </p:nvSpPr>
        <p:spPr>
          <a:xfrm>
            <a:off x="3348038" y="427038"/>
            <a:ext cx="3600450" cy="64135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000000"/>
                </a:solidFill>
                <a:latin typeface="Times New Roman" panose="02020603050405020304" pitchFamily="18" charset="0"/>
              </a:rPr>
              <a:t>古之学者必有师</a:t>
            </a:r>
            <a:endParaRPr lang="zh-CN" altLang="en-US" sz="4400" b="1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8474" name="Rectangle 10"/>
          <p:cNvSpPr/>
          <p:nvPr/>
        </p:nvSpPr>
        <p:spPr>
          <a:xfrm>
            <a:off x="0" y="1268413"/>
            <a:ext cx="8675688" cy="2159000"/>
          </a:xfrm>
          <a:prstGeom prst="rect">
            <a:avLst/>
          </a:prstGeom>
          <a:noFill/>
          <a:ln w="9525">
            <a:noFill/>
          </a:ln>
        </p:spPr>
        <p:txBody>
          <a:bodyPr lIns="92075" tIns="46037" rIns="92075" bIns="46037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buClr>
                <a:srgbClr val="5F5F5F"/>
              </a:buClr>
              <a:buNone/>
            </a:pPr>
            <a:r>
              <a:rPr lang="en-US" altLang="zh-CN" b="1">
                <a:solidFill>
                  <a:srgbClr val="000000"/>
                </a:solidFill>
              </a:rPr>
              <a:t>①</a:t>
            </a:r>
            <a:r>
              <a:rPr lang="zh-CN" altLang="en-US" b="1">
                <a:solidFill>
                  <a:srgbClr val="000000"/>
                </a:solidFill>
              </a:rPr>
              <a:t>人为什么要从师？</a:t>
            </a:r>
            <a:r>
              <a:rPr lang="zh-CN" altLang="en-US">
                <a:solidFill>
                  <a:srgbClr val="000000"/>
                </a:solidFill>
              </a:rPr>
              <a:t> </a:t>
            </a:r>
          </a:p>
          <a:p>
            <a:pPr marL="342900" lvl="0" indent="-342900" eaLnBrk="1" hangingPunct="1">
              <a:buClr>
                <a:srgbClr val="5F5F5F"/>
              </a:buClr>
              <a:buChar char="­"/>
            </a:pPr>
            <a:endParaRPr lang="zh-CN" altLang="en-US">
              <a:solidFill>
                <a:srgbClr val="000000"/>
              </a:solidFill>
            </a:endParaRPr>
          </a:p>
          <a:p>
            <a:pPr marL="342900" lvl="0" indent="-342900" eaLnBrk="1" hangingPunct="1">
              <a:buClr>
                <a:srgbClr val="5F5F5F"/>
              </a:buClr>
              <a:buChar char="­"/>
            </a:pPr>
            <a:endParaRPr lang="zh-CN" altLang="en-US">
              <a:solidFill>
                <a:srgbClr val="000000"/>
              </a:solidFill>
            </a:endParaRPr>
          </a:p>
          <a:p>
            <a:pPr marL="342900" lvl="0" indent="-342900" eaLnBrk="1" hangingPunct="1">
              <a:buClr>
                <a:srgbClr val="5F5F5F"/>
              </a:buClr>
              <a:buNone/>
            </a:pPr>
            <a:r>
              <a:rPr lang="zh-CN" altLang="en-US" b="1">
                <a:solidFill>
                  <a:srgbClr val="000000"/>
                </a:solidFill>
              </a:rPr>
              <a:t>②作者认为要以什么样的人为师？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18475" name="Rectangle 11"/>
          <p:cNvSpPr/>
          <p:nvPr/>
        </p:nvSpPr>
        <p:spPr>
          <a:xfrm>
            <a:off x="0" y="1844675"/>
            <a:ext cx="9144000" cy="1163638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ClrTx/>
              <a:buSzTx/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ａ师者，所以传道受业解惑也。</a:t>
            </a:r>
          </a:p>
          <a:p>
            <a:pPr marL="0" lvl="0" indent="0" eaLnBrk="1" hangingPunct="1"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     ｂ人非生而知之者，孰能无惑？</a:t>
            </a:r>
          </a:p>
        </p:txBody>
      </p:sp>
      <p:sp>
        <p:nvSpPr>
          <p:cNvPr id="318476" name="Rectangle 12"/>
          <p:cNvSpPr/>
          <p:nvPr/>
        </p:nvSpPr>
        <p:spPr>
          <a:xfrm>
            <a:off x="0" y="3716338"/>
            <a:ext cx="9144000" cy="579437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无贵无贱，无长无少，道之所存，师之所存也。</a:t>
            </a:r>
          </a:p>
        </p:txBody>
      </p:sp>
      <p:sp>
        <p:nvSpPr>
          <p:cNvPr id="31751" name="Rectangle 15"/>
          <p:cNvSpPr/>
          <p:nvPr/>
        </p:nvSpPr>
        <p:spPr>
          <a:xfrm>
            <a:off x="6948488" y="0"/>
            <a:ext cx="1408112" cy="15557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9600" b="1">
                <a:solidFill>
                  <a:srgbClr val="FF3300"/>
                </a:solidFill>
                <a:latin typeface="Times New Roman" panose="02020603050405020304" pitchFamily="18" charset="0"/>
              </a:rPr>
              <a:t>？</a:t>
            </a:r>
          </a:p>
        </p:txBody>
      </p:sp>
      <p:sp>
        <p:nvSpPr>
          <p:cNvPr id="318480" name="Rectangle 16"/>
          <p:cNvSpPr/>
          <p:nvPr/>
        </p:nvSpPr>
        <p:spPr>
          <a:xfrm>
            <a:off x="250825" y="4581525"/>
            <a:ext cx="8893175" cy="10668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③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他认为“无贵无贱，无长无少，道之所存，师之所存”的原因是什么？</a:t>
            </a:r>
          </a:p>
        </p:txBody>
      </p:sp>
      <p:sp>
        <p:nvSpPr>
          <p:cNvPr id="318481" name="Rectangle 17"/>
          <p:cNvSpPr/>
          <p:nvPr/>
        </p:nvSpPr>
        <p:spPr>
          <a:xfrm>
            <a:off x="0" y="5805488"/>
            <a:ext cx="9394825" cy="579437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b="1">
                <a:solidFill>
                  <a:srgbClr val="000000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闻道有先后，术业有专攻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8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8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8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8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8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8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18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18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8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8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468" grpId="0" animBg="1"/>
      <p:bldP spid="318474" grpId="0"/>
      <p:bldP spid="318475" grpId="0" animBg="1"/>
      <p:bldP spid="318476" grpId="0" animBg="1"/>
      <p:bldP spid="318480" grpId="0" animBg="1"/>
      <p:bldP spid="31848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Rectangle 3"/>
          <p:cNvSpPr>
            <a:spLocks noGrp="1"/>
          </p:cNvSpPr>
          <p:nvPr>
            <p:ph idx="1"/>
          </p:nvPr>
        </p:nvSpPr>
        <p:spPr>
          <a:xfrm>
            <a:off x="395288" y="2636838"/>
            <a:ext cx="7799387" cy="1873250"/>
          </a:xfrm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>
              <a:lnSpc>
                <a:spcPct val="80000"/>
              </a:lnSpc>
            </a:pPr>
            <a:r>
              <a:rPr lang="zh-CN" altLang="en-US" sz="4000" b="1"/>
              <a:t>对比论证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4000" b="1"/>
              <a:t>事例论证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4000" b="1"/>
              <a:t>引用论证</a:t>
            </a:r>
          </a:p>
        </p:txBody>
      </p:sp>
      <p:sp>
        <p:nvSpPr>
          <p:cNvPr id="32771" name="Rectangle 4"/>
          <p:cNvSpPr>
            <a:spLocks noGrp="1"/>
          </p:cNvSpPr>
          <p:nvPr>
            <p:ph type="title"/>
          </p:nvPr>
        </p:nvSpPr>
        <p:spPr>
          <a:xfrm>
            <a:off x="228600" y="557213"/>
            <a:ext cx="8375650" cy="1431925"/>
          </a:xfrm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algn="l" eaLnBrk="1" hangingPunct="1"/>
            <a:r>
              <a:rPr lang="zh-CN" altLang="en-US" b="1"/>
              <a:t>二、作者主要是通过什么论证方法来论证观点的？</a:t>
            </a:r>
          </a:p>
        </p:txBody>
      </p:sp>
      <p:sp>
        <p:nvSpPr>
          <p:cNvPr id="32772" name="Rectangle 5"/>
          <p:cNvSpPr/>
          <p:nvPr/>
        </p:nvSpPr>
        <p:spPr>
          <a:xfrm>
            <a:off x="3497263" y="3163888"/>
            <a:ext cx="1895475" cy="5302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1371600" lvl="3" indent="0" eaLnBrk="1" hangingPunct="1">
              <a:lnSpc>
                <a:spcPct val="90000"/>
              </a:lnSpc>
              <a:buClr>
                <a:srgbClr val="003300"/>
              </a:buClr>
              <a:buSzPct val="95000"/>
              <a:buFont typeface="Wingdings" panose="05000000000000000000" pitchFamily="2" charset="2"/>
              <a:buChar char="¬"/>
            </a:pPr>
            <a:endParaRPr lang="zh-CN" altLang="zh-CN" sz="320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6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66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66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6659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4" name="Rectangle 6"/>
          <p:cNvSpPr/>
          <p:nvPr/>
        </p:nvSpPr>
        <p:spPr>
          <a:xfrm>
            <a:off x="1476375" y="3789363"/>
            <a:ext cx="4681538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CC00CC"/>
                </a:solidFill>
                <a:latin typeface="Times New Roman" panose="02020603050405020304" pitchFamily="18" charset="0"/>
              </a:rPr>
              <a:t>对其子            择师而教        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CC00CC"/>
                </a:solidFill>
                <a:latin typeface="Times New Roman" panose="02020603050405020304" pitchFamily="18" charset="0"/>
              </a:rPr>
              <a:t>对其身            耻学于师         </a:t>
            </a:r>
          </a:p>
        </p:txBody>
      </p:sp>
      <p:sp>
        <p:nvSpPr>
          <p:cNvPr id="319496" name="AutoShape 8"/>
          <p:cNvSpPr/>
          <p:nvPr/>
        </p:nvSpPr>
        <p:spPr>
          <a:xfrm>
            <a:off x="1116013" y="4076700"/>
            <a:ext cx="142875" cy="698500"/>
          </a:xfrm>
          <a:prstGeom prst="leftBrace">
            <a:avLst>
              <a:gd name="adj1" fmla="val 40740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9497" name="AutoShape 9"/>
          <p:cNvSpPr/>
          <p:nvPr/>
        </p:nvSpPr>
        <p:spPr>
          <a:xfrm>
            <a:off x="1042988" y="5013325"/>
            <a:ext cx="142875" cy="865188"/>
          </a:xfrm>
          <a:prstGeom prst="leftBrace">
            <a:avLst>
              <a:gd name="adj1" fmla="val 50462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7" name="Rectangle 11"/>
          <p:cNvSpPr/>
          <p:nvPr/>
        </p:nvSpPr>
        <p:spPr>
          <a:xfrm>
            <a:off x="468313" y="836613"/>
            <a:ext cx="6913562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000000"/>
                </a:solidFill>
                <a:latin typeface="Times New Roman" panose="02020603050405020304" pitchFamily="18" charset="0"/>
              </a:rPr>
              <a:t>三、作者通过三组对比论证观点，找出这三组对比。</a:t>
            </a:r>
          </a:p>
        </p:txBody>
      </p:sp>
      <p:sp>
        <p:nvSpPr>
          <p:cNvPr id="319500" name="Rectangle 12"/>
          <p:cNvSpPr/>
          <p:nvPr/>
        </p:nvSpPr>
        <p:spPr>
          <a:xfrm>
            <a:off x="6443663" y="2924175"/>
            <a:ext cx="1266825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800" b="1">
                <a:solidFill>
                  <a:srgbClr val="FF3300"/>
                </a:solidFill>
                <a:latin typeface="Times New Roman" panose="02020603050405020304" pitchFamily="18" charset="0"/>
              </a:rPr>
              <a:t>对比论证</a:t>
            </a:r>
          </a:p>
        </p:txBody>
      </p:sp>
      <p:sp>
        <p:nvSpPr>
          <p:cNvPr id="319501" name="Rectangle 13"/>
          <p:cNvSpPr/>
          <p:nvPr/>
        </p:nvSpPr>
        <p:spPr>
          <a:xfrm>
            <a:off x="1476375" y="2636838"/>
            <a:ext cx="4321175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宋体" panose="02010600030101010101" pitchFamily="2" charset="-122"/>
              </a:rPr>
              <a:t>古之圣人    从师而问      今之众人    耻学于师</a:t>
            </a:r>
          </a:p>
        </p:txBody>
      </p:sp>
      <p:sp>
        <p:nvSpPr>
          <p:cNvPr id="319502" name="Rectangle 14"/>
          <p:cNvSpPr/>
          <p:nvPr/>
        </p:nvSpPr>
        <p:spPr>
          <a:xfrm>
            <a:off x="1403350" y="4868863"/>
            <a:ext cx="558165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</a:rPr>
              <a:t>百工之人       不耻相师 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</a:rPr>
              <a:t>士大夫            群聚而笑之</a:t>
            </a:r>
          </a:p>
        </p:txBody>
      </p:sp>
      <p:sp>
        <p:nvSpPr>
          <p:cNvPr id="319503" name="AutoShape 15"/>
          <p:cNvSpPr/>
          <p:nvPr/>
        </p:nvSpPr>
        <p:spPr>
          <a:xfrm>
            <a:off x="1187450" y="2852738"/>
            <a:ext cx="142875" cy="698500"/>
          </a:xfrm>
          <a:prstGeom prst="leftBrace">
            <a:avLst>
              <a:gd name="adj1" fmla="val 40740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9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9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9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9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19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9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19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9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9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9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19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9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19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3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4" grpId="0"/>
      <p:bldP spid="319500" grpId="0"/>
      <p:bldP spid="319501" grpId="0"/>
      <p:bldP spid="31950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395288" y="765175"/>
            <a:ext cx="7467600" cy="762000"/>
          </a:xfrm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eaLnBrk="1" hangingPunct="1"/>
            <a:r>
              <a:rPr lang="zh-CN" altLang="en-US"/>
              <a:t>四、作者为什么称赞李蟠？</a:t>
            </a:r>
          </a:p>
        </p:txBody>
      </p:sp>
      <p:sp>
        <p:nvSpPr>
          <p:cNvPr id="323588" name="Rectangle 4"/>
          <p:cNvSpPr>
            <a:spLocks noGrp="1"/>
          </p:cNvSpPr>
          <p:nvPr>
            <p:ph idx="1"/>
          </p:nvPr>
        </p:nvSpPr>
        <p:spPr>
          <a:xfrm>
            <a:off x="228600" y="1981200"/>
            <a:ext cx="7583488" cy="2311400"/>
          </a:xfrm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>
              <a:buNone/>
            </a:pPr>
            <a:r>
              <a:rPr lang="en-US" altLang="zh-CN" sz="2800"/>
              <a:t>          </a:t>
            </a:r>
            <a:r>
              <a:rPr lang="zh-CN" altLang="en-US" sz="3600" b="1"/>
              <a:t>作者赞扬李蟠，既是对他不从流俗的肯定，也是对士大夫们</a:t>
            </a:r>
            <a:r>
              <a:rPr lang="zh-CN" altLang="en-US" sz="3600" b="1">
                <a:latin typeface="Times New Roman" panose="02020603050405020304" pitchFamily="18" charset="0"/>
              </a:rPr>
              <a:t>“</a:t>
            </a:r>
            <a:r>
              <a:rPr lang="zh-CN" altLang="en-US" sz="3600" b="1"/>
              <a:t>不从师</a:t>
            </a:r>
            <a:r>
              <a:rPr lang="zh-CN" altLang="en-US" sz="3600" b="1">
                <a:latin typeface="Times New Roman" panose="02020603050405020304" pitchFamily="18" charset="0"/>
              </a:rPr>
              <a:t>”</a:t>
            </a:r>
            <a:r>
              <a:rPr lang="zh-CN" altLang="en-US" sz="3600" b="1"/>
              <a:t>的有力批判；既针砭时弊，又通过赞扬李蟠倡导从师。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3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539750" y="611188"/>
            <a:ext cx="7092950" cy="1076325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algn="l" eaLnBrk="1" hangingPunct="1"/>
            <a:r>
              <a:rPr lang="zh-CN" altLang="en-US" sz="3200" b="1">
                <a:solidFill>
                  <a:schemeClr val="tx1"/>
                </a:solidFill>
              </a:rPr>
              <a:t>五、本文讲了许多从师的道理，哪些对我们今天有借鉴意义？</a:t>
            </a:r>
          </a:p>
        </p:txBody>
      </p:sp>
      <p:sp>
        <p:nvSpPr>
          <p:cNvPr id="324612" name="Rectangle 4"/>
          <p:cNvSpPr>
            <a:spLocks noGrp="1"/>
          </p:cNvSpPr>
          <p:nvPr>
            <p:ph idx="1"/>
          </p:nvPr>
        </p:nvSpPr>
        <p:spPr>
          <a:xfrm>
            <a:off x="395288" y="2708275"/>
            <a:ext cx="7308850" cy="2232025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/>
            <a:r>
              <a:rPr lang="zh-CN" altLang="en-US" b="1"/>
              <a:t>作者第一次提出了老师的职责，既概括又全面；作者强调学而知之，必须从师学习，能者为师，不耻下问，尊重老师，奖励后学等思想在今天仍有借鉴意义。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246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4612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31745"/>
          <p:cNvSpPr/>
          <p:nvPr/>
        </p:nvSpPr>
        <p:spPr>
          <a:xfrm>
            <a:off x="685800" y="334963"/>
            <a:ext cx="5996940" cy="8299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49" charset="-122"/>
              </a:rPr>
              <a:t>教学目标</a:t>
            </a:r>
            <a:r>
              <a:rPr lang="en-US" altLang="zh-CN" sz="4800" b="1">
                <a:latin typeface="Times New Roman" panose="02020603050405020304" pitchFamily="18" charset="0"/>
                <a:ea typeface="隶书" panose="02010509060101010101" pitchFamily="49" charset="-122"/>
              </a:rPr>
              <a:t>3</a:t>
            </a:r>
            <a:r>
              <a:rPr lang="zh-CN" altLang="en-US" sz="4800" b="1">
                <a:latin typeface="Times New Roman" panose="02020603050405020304" pitchFamily="18" charset="0"/>
                <a:ea typeface="隶书" panose="02010509060101010101" pitchFamily="49" charset="-122"/>
              </a:rPr>
              <a:t>：论证方法</a:t>
            </a:r>
          </a:p>
        </p:txBody>
      </p:sp>
      <p:sp>
        <p:nvSpPr>
          <p:cNvPr id="31747" name="矩形 31746"/>
          <p:cNvSpPr/>
          <p:nvPr/>
        </p:nvSpPr>
        <p:spPr>
          <a:xfrm>
            <a:off x="1828800" y="1371600"/>
            <a:ext cx="186531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  <a:hlinkClick r:id="rId2" action="ppaction://hlinksldjump"/>
              </a:rPr>
              <a:t>第一段</a:t>
            </a:r>
            <a:endParaRPr lang="zh-CN" altLang="en-US" sz="44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8" name="矩形 31747"/>
          <p:cNvSpPr/>
          <p:nvPr/>
        </p:nvSpPr>
        <p:spPr>
          <a:xfrm>
            <a:off x="0" y="2590800"/>
            <a:ext cx="914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algn="ctr"/>
            <a:r>
              <a:rPr lang="zh-CN" altLang="en-US" sz="4400" u="sng">
                <a:latin typeface="黑体" panose="02010609060101010101" pitchFamily="2" charset="-122"/>
                <a:ea typeface="黑体" panose="02010609060101010101" pitchFamily="2" charset="-122"/>
                <a:hlinkClick r:id="" action="ppaction://noaction"/>
              </a:rPr>
              <a:t>第二段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0" y="381000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1750" name="矩形 31749"/>
          <p:cNvSpPr/>
          <p:nvPr/>
        </p:nvSpPr>
        <p:spPr>
          <a:xfrm>
            <a:off x="4876800" y="3886200"/>
            <a:ext cx="18605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  <a:hlinkClick r:id="" action="ppaction://noaction"/>
              </a:rPr>
              <a:t>第三段</a:t>
            </a:r>
            <a:endParaRPr lang="zh-CN" altLang="en-US" sz="4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51" name="矩形 31750"/>
          <p:cNvSpPr/>
          <p:nvPr/>
        </p:nvSpPr>
        <p:spPr>
          <a:xfrm>
            <a:off x="5867400" y="5334000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  <a:hlinkClick r:id="" action="ppaction://noaction"/>
              </a:rPr>
              <a:t>结构框图</a:t>
            </a:r>
            <a:endParaRPr lang="zh-CN" altLang="en-US" sz="40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矩形 32769"/>
          <p:cNvSpPr/>
          <p:nvPr/>
        </p:nvSpPr>
        <p:spPr>
          <a:xfrm>
            <a:off x="2514600" y="0"/>
            <a:ext cx="3232150" cy="13112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8000">
                <a:latin typeface="隶书" panose="02010509060101010101" pitchFamily="49" charset="-122"/>
                <a:ea typeface="隶书" panose="02010509060101010101" pitchFamily="49" charset="-122"/>
              </a:rPr>
              <a:t>第一段</a:t>
            </a:r>
          </a:p>
        </p:txBody>
      </p:sp>
      <p:sp>
        <p:nvSpPr>
          <p:cNvPr id="32771" name="矩形 32770"/>
          <p:cNvSpPr/>
          <p:nvPr/>
        </p:nvSpPr>
        <p:spPr>
          <a:xfrm>
            <a:off x="457200" y="1371600"/>
            <a:ext cx="40386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提出中心论点：</a:t>
            </a:r>
          </a:p>
        </p:txBody>
      </p:sp>
      <p:sp>
        <p:nvSpPr>
          <p:cNvPr id="32772" name="矩形 32771"/>
          <p:cNvSpPr/>
          <p:nvPr/>
        </p:nvSpPr>
        <p:spPr>
          <a:xfrm>
            <a:off x="304800" y="2286000"/>
            <a:ext cx="3827463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>
              <a:spcBef>
                <a:spcPct val="20000"/>
              </a:spcBef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正面阐述道理</a:t>
            </a: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32773" name="文本框 32772"/>
          <p:cNvSpPr txBox="1"/>
          <p:nvPr/>
        </p:nvSpPr>
        <p:spPr>
          <a:xfrm>
            <a:off x="4191000" y="1371600"/>
            <a:ext cx="49530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古之学者必有师。</a:t>
            </a:r>
          </a:p>
        </p:txBody>
      </p:sp>
      <p:sp>
        <p:nvSpPr>
          <p:cNvPr id="32776" name="文本框 32775"/>
          <p:cNvSpPr txBox="1"/>
          <p:nvPr/>
        </p:nvSpPr>
        <p:spPr>
          <a:xfrm>
            <a:off x="0" y="3581400"/>
            <a:ext cx="4648200" cy="1431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、从师的原因</a:t>
            </a:r>
            <a: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  <a:t/>
            </a:r>
            <a:br>
              <a:rPr lang="zh-CN" altLang="en-US" sz="4400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44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2777" name="文本框 32776"/>
          <p:cNvSpPr txBox="1"/>
          <p:nvPr/>
        </p:nvSpPr>
        <p:spPr>
          <a:xfrm>
            <a:off x="4038600" y="2819400"/>
            <a:ext cx="4800600" cy="3113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  <a:ea typeface="黑体" panose="02010609060101010101" pitchFamily="2" charset="-122"/>
              </a:rPr>
              <a:t>古之学者必有师</a:t>
            </a:r>
            <a:r>
              <a:rPr lang="en-US" altLang="zh-CN" sz="3600" b="1"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  <a:r>
              <a:rPr lang="zh-CN" altLang="en-US" sz="3600" b="1">
                <a:latin typeface="Tahoma" panose="020B0604030504040204" pitchFamily="34" charset="0"/>
                <a:ea typeface="黑体" panose="02010609060101010101" pitchFamily="2" charset="-122"/>
              </a:rPr>
              <a:t>人非生而知之者，孰能无惑？惑而不从师，其为惑也，终不解矣。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779" name="左中括号 32778"/>
          <p:cNvSpPr/>
          <p:nvPr/>
        </p:nvSpPr>
        <p:spPr>
          <a:xfrm>
            <a:off x="3886200" y="3048000"/>
            <a:ext cx="228600" cy="2057400"/>
          </a:xfrm>
          <a:prstGeom prst="leftBracket">
            <a:avLst>
              <a:gd name="adj" fmla="val 75000"/>
            </a:avLst>
          </a:prstGeom>
          <a:noFill/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>
            <a:defPPr/>
          </a:lstStyle>
          <a:p>
            <a:pPr algn="ctr"/>
            <a:endParaRPr sz="3600" b="1">
              <a:latin typeface="Times New Roman" panose="02020603050405020304" pitchFamily="18" charset="0"/>
            </a:endParaRPr>
          </a:p>
        </p:txBody>
      </p:sp>
      <p:sp>
        <p:nvSpPr>
          <p:cNvPr id="32780" name="文本框 32779"/>
          <p:cNvSpPr txBox="1"/>
          <p:nvPr/>
        </p:nvSpPr>
        <p:spPr>
          <a:xfrm>
            <a:off x="0" y="5486400"/>
            <a:ext cx="38862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、从师的标准</a:t>
            </a:r>
          </a:p>
        </p:txBody>
      </p:sp>
      <p:sp>
        <p:nvSpPr>
          <p:cNvPr id="32781" name="文本框 32780"/>
          <p:cNvSpPr txBox="1"/>
          <p:nvPr/>
        </p:nvSpPr>
        <p:spPr>
          <a:xfrm>
            <a:off x="3962400" y="5334000"/>
            <a:ext cx="4876800" cy="2014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Tahoma" panose="020B0604030504040204" pitchFamily="34" charset="0"/>
                <a:ea typeface="黑体" panose="02010609060101010101" pitchFamily="2" charset="-122"/>
              </a:rPr>
              <a:t>无贵无贱，无长无少，道之所存，师之所存也。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2782" name="左中括号 32781"/>
          <p:cNvSpPr/>
          <p:nvPr/>
        </p:nvSpPr>
        <p:spPr>
          <a:xfrm>
            <a:off x="3886200" y="5638800"/>
            <a:ext cx="76200" cy="685800"/>
          </a:xfrm>
          <a:prstGeom prst="leftBracket">
            <a:avLst>
              <a:gd name="adj" fmla="val 75000"/>
            </a:avLst>
          </a:prstGeom>
          <a:noFill/>
          <a:ln w="3810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2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/>
      <p:bldP spid="32772" grpId="0"/>
      <p:bldP spid="32773" grpId="0"/>
      <p:bldP spid="32776" grpId="0"/>
      <p:bldP spid="32777" grpId="0"/>
      <p:bldP spid="32779" grpId="0" animBg="1"/>
      <p:bldP spid="32780" grpId="0"/>
      <p:bldP spid="3278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标题 33793"/>
          <p:cNvSpPr>
            <a:spLocks noGrp="1" noRot="1"/>
          </p:cNvSpPr>
          <p:nvPr>
            <p:ph type="title" idx="4294967295"/>
          </p:nvPr>
        </p:nvSpPr>
        <p:spPr>
          <a:xfrm>
            <a:off x="2979738" y="609600"/>
            <a:ext cx="2513012" cy="1143000"/>
          </a:xfrm>
        </p:spPr>
        <p:txBody>
          <a:bodyPr anchor="ctr"/>
          <a:lstStyle>
            <a:defPPr/>
          </a:lstStyle>
          <a:p>
            <a:r>
              <a:rPr lang="zh-CN" altLang="en-US" sz="5300" b="1">
                <a:solidFill>
                  <a:schemeClr val="tx1"/>
                </a:solidFill>
                <a:ea typeface="黑体" panose="02010609060101010101" pitchFamily="2" charset="-122"/>
              </a:rPr>
              <a:t>第二段</a:t>
            </a:r>
            <a:br>
              <a:rPr lang="zh-CN" altLang="en-US" sz="5300" b="1">
                <a:solidFill>
                  <a:schemeClr val="tx1"/>
                </a:solidFill>
                <a:ea typeface="黑体" panose="02010609060101010101" pitchFamily="2" charset="-122"/>
              </a:rPr>
            </a:br>
            <a:endParaRPr lang="zh-CN" altLang="en-US" sz="5300" b="1">
              <a:solidFill>
                <a:schemeClr val="tx1"/>
              </a:solidFill>
              <a:ea typeface="黑体" panose="02010609060101010101" pitchFamily="2" charset="-122"/>
            </a:endParaRPr>
          </a:p>
        </p:txBody>
      </p:sp>
      <p:sp>
        <p:nvSpPr>
          <p:cNvPr id="33795" name="矩形 33794"/>
          <p:cNvSpPr/>
          <p:nvPr/>
        </p:nvSpPr>
        <p:spPr>
          <a:xfrm>
            <a:off x="914400" y="1524000"/>
            <a:ext cx="7772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此段与上一段是怎样联系的</a:t>
            </a: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3797" name="文本框 33796"/>
          <p:cNvSpPr txBox="1"/>
          <p:nvPr/>
        </p:nvSpPr>
        <p:spPr>
          <a:xfrm>
            <a:off x="762000" y="2895600"/>
            <a:ext cx="8077200" cy="2255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44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</a:rPr>
              <a:t>通过针砭时弊，从反面论证第一段所提出的中心论点。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/>
      <p:bldP spid="33797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36865"/>
          <p:cNvSpPr txBox="1"/>
          <p:nvPr/>
        </p:nvSpPr>
        <p:spPr>
          <a:xfrm>
            <a:off x="609600" y="685800"/>
            <a:ext cx="7239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endParaRPr sz="3600">
              <a:latin typeface="Times New Roman" panose="02020603050405020304" pitchFamily="18" charset="0"/>
            </a:endParaRPr>
          </a:p>
        </p:txBody>
      </p:sp>
      <p:sp>
        <p:nvSpPr>
          <p:cNvPr id="36867" name="文本框 36866"/>
          <p:cNvSpPr txBox="1"/>
          <p:nvPr/>
        </p:nvSpPr>
        <p:spPr>
          <a:xfrm>
            <a:off x="1752600" y="1295400"/>
            <a:ext cx="69342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此段分论点是</a:t>
            </a:r>
            <a:r>
              <a:rPr lang="en-US" altLang="zh-CN" sz="4800" b="1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36868" name="文本框 36867"/>
          <p:cNvSpPr txBox="1"/>
          <p:nvPr/>
        </p:nvSpPr>
        <p:spPr>
          <a:xfrm>
            <a:off x="1676400" y="2590800"/>
            <a:ext cx="65532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师道之不传也久矣！  欲人之无惑也难矣！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/>
      <p:bldP spid="368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"/>
          <p:cNvSpPr txBox="1"/>
          <p:nvPr/>
        </p:nvSpPr>
        <p:spPr>
          <a:xfrm>
            <a:off x="395605" y="1484630"/>
            <a:ext cx="823849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accent4"/>
                </a:solidFill>
                <a:effectLst/>
                <a:latin typeface="Times New Roman" panose="02020603050405020304" pitchFamily="18" charset="0"/>
              </a:rPr>
              <a:t>古人曾用“天、地、君、亲、师”来表达对老师的尊重。“天”和“地”都是虚的，教师是排在国君和父母之后的，实际上名列第三位，可见其重要性。教师是传播人类文明的使者，没有教师，人类的文明之火就无法传递下去。那么，老师的作用是什么？为什么要从师学习？又如何选择老师呢？韩愈在《师说》里给予我们答案。</a:t>
            </a:r>
          </a:p>
        </p:txBody>
      </p:sp>
      <p:sp>
        <p:nvSpPr>
          <p:cNvPr id="6147" name="文本框 1"/>
          <p:cNvSpPr txBox="1"/>
          <p:nvPr/>
        </p:nvSpPr>
        <p:spPr>
          <a:xfrm>
            <a:off x="611188" y="188913"/>
            <a:ext cx="5689600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6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导入</a:t>
            </a:r>
          </a:p>
        </p:txBody>
      </p:sp>
    </p:spTree>
  </p:cSld>
  <p:clrMapOvr>
    <a:masterClrMapping/>
  </p:clrMapOvr>
  <p:transition>
    <p:blinds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标题 34819"/>
          <p:cNvSpPr>
            <a:spLocks noGrp="1" noRot="1"/>
          </p:cNvSpPr>
          <p:nvPr>
            <p:ph type="title" idx="4294967295"/>
          </p:nvPr>
        </p:nvSpPr>
        <p:spPr>
          <a:xfrm>
            <a:off x="538163" y="746125"/>
            <a:ext cx="8067675" cy="941388"/>
          </a:xfrm>
        </p:spPr>
        <p:txBody>
          <a:bodyPr anchor="ctr"/>
          <a:lstStyle>
            <a:defPPr/>
          </a:lstStyle>
          <a:p>
            <a:r>
              <a:rPr lang="zh-CN" altLang="en-US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作者从哪三方面进行对比论证</a:t>
            </a:r>
            <a:r>
              <a:rPr lang="en-US" altLang="zh-CN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?</a:t>
            </a:r>
          </a:p>
        </p:txBody>
      </p:sp>
      <p:sp>
        <p:nvSpPr>
          <p:cNvPr id="34821" name="文本框 34820"/>
          <p:cNvSpPr txBox="1"/>
          <p:nvPr/>
        </p:nvSpPr>
        <p:spPr>
          <a:xfrm>
            <a:off x="533400" y="1981200"/>
            <a:ext cx="2514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、纵比：</a:t>
            </a:r>
            <a:b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</a:br>
            <a:endParaRPr lang="zh-CN" altLang="en-US"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4822" name="文本框 34821"/>
          <p:cNvSpPr txBox="1"/>
          <p:nvPr/>
        </p:nvSpPr>
        <p:spPr>
          <a:xfrm>
            <a:off x="2895600" y="1676400"/>
            <a:ext cx="5562600" cy="1190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古之圣人，从师而问；</a:t>
            </a:r>
            <a:b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今之众人，耻学于师。</a:t>
            </a:r>
          </a:p>
        </p:txBody>
      </p:sp>
      <p:sp>
        <p:nvSpPr>
          <p:cNvPr id="34824" name="左中括号 34823"/>
          <p:cNvSpPr/>
          <p:nvPr/>
        </p:nvSpPr>
        <p:spPr>
          <a:xfrm>
            <a:off x="2743200" y="1905000"/>
            <a:ext cx="76200" cy="838200"/>
          </a:xfrm>
          <a:prstGeom prst="leftBracket">
            <a:avLst>
              <a:gd name="adj" fmla="val 91666"/>
            </a:avLst>
          </a:prstGeom>
          <a:noFill/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4827" name="文本框 34826"/>
          <p:cNvSpPr txBox="1"/>
          <p:nvPr/>
        </p:nvSpPr>
        <p:spPr>
          <a:xfrm>
            <a:off x="609600" y="3276600"/>
            <a:ext cx="2209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2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、自比：</a:t>
            </a:r>
          </a:p>
        </p:txBody>
      </p:sp>
      <p:sp>
        <p:nvSpPr>
          <p:cNvPr id="34829" name="文本框 34828"/>
          <p:cNvSpPr txBox="1"/>
          <p:nvPr/>
        </p:nvSpPr>
        <p:spPr>
          <a:xfrm>
            <a:off x="2895600" y="3048000"/>
            <a:ext cx="4876800" cy="212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对其子，择师而教；</a:t>
            </a:r>
          </a:p>
          <a:p>
            <a:pPr>
              <a:spcBef>
                <a:spcPct val="200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对其身，耻学于师。</a:t>
            </a:r>
          </a:p>
          <a:p>
            <a:pPr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34830" name="左中括号 34829"/>
          <p:cNvSpPr/>
          <p:nvPr/>
        </p:nvSpPr>
        <p:spPr>
          <a:xfrm>
            <a:off x="2667000" y="3276600"/>
            <a:ext cx="76200" cy="914400"/>
          </a:xfrm>
          <a:prstGeom prst="leftBracket">
            <a:avLst>
              <a:gd name="adj" fmla="val 100000"/>
            </a:avLst>
          </a:prstGeom>
          <a:noFill/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4832" name="文本框 34831"/>
          <p:cNvSpPr txBox="1"/>
          <p:nvPr/>
        </p:nvSpPr>
        <p:spPr>
          <a:xfrm>
            <a:off x="457200" y="5181600"/>
            <a:ext cx="3048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、横比：</a:t>
            </a:r>
          </a:p>
        </p:txBody>
      </p:sp>
      <p:sp>
        <p:nvSpPr>
          <p:cNvPr id="34833" name="文本框 34832"/>
          <p:cNvSpPr txBox="1"/>
          <p:nvPr/>
        </p:nvSpPr>
        <p:spPr>
          <a:xfrm>
            <a:off x="1752600" y="4722813"/>
            <a:ext cx="5334000" cy="283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2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百工之人，不耻相师；</a:t>
            </a:r>
          </a:p>
          <a:p>
            <a:pPr lvl="2">
              <a:spcBef>
                <a:spcPct val="50000"/>
              </a:spcBef>
            </a:pP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士大夫：群聚而笑之。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4834" name="左中括号 34833"/>
          <p:cNvSpPr/>
          <p:nvPr/>
        </p:nvSpPr>
        <p:spPr>
          <a:xfrm>
            <a:off x="2514600" y="5029200"/>
            <a:ext cx="76200" cy="990600"/>
          </a:xfrm>
          <a:prstGeom prst="leftBracket">
            <a:avLst>
              <a:gd name="adj" fmla="val 108333"/>
            </a:avLst>
          </a:prstGeom>
          <a:noFill/>
          <a:ln w="38100" cap="flat" cmpd="sng">
            <a:solidFill>
              <a:srgbClr val="66FF33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  <p:bldP spid="34822" grpId="0"/>
      <p:bldP spid="34827" grpId="0"/>
      <p:bldP spid="34829" grpId="0"/>
      <p:bldP spid="34832" grpId="0"/>
      <p:bldP spid="3483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矩形 39937"/>
          <p:cNvSpPr/>
          <p:nvPr/>
        </p:nvSpPr>
        <p:spPr>
          <a:xfrm>
            <a:off x="0" y="712788"/>
            <a:ext cx="640080" cy="11988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3600">
                <a:latin typeface="Tahoma" panose="020B0604030504040204" pitchFamily="34" charset="0"/>
                <a:ea typeface="黑体" panose="02010609060101010101" pitchFamily="2" charset="-122"/>
              </a:rPr>
              <a:t>分</a:t>
            </a:r>
          </a:p>
          <a:p>
            <a:r>
              <a:rPr lang="zh-CN" altLang="en-US" sz="3600">
                <a:latin typeface="Tahoma" panose="020B0604030504040204" pitchFamily="34" charset="0"/>
                <a:ea typeface="黑体" panose="02010609060101010101" pitchFamily="2" charset="-122"/>
              </a:rPr>
              <a:t>析</a:t>
            </a:r>
          </a:p>
        </p:txBody>
      </p:sp>
      <p:sp>
        <p:nvSpPr>
          <p:cNvPr id="39939" name="矩形 39938"/>
          <p:cNvSpPr/>
          <p:nvPr/>
        </p:nvSpPr>
        <p:spPr>
          <a:xfrm>
            <a:off x="1066800" y="0"/>
            <a:ext cx="7772400" cy="6858000"/>
          </a:xfrm>
          <a:prstGeom prst="rect">
            <a:avLst/>
          </a:prstGeom>
          <a:noFill/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 lang="zh-CN" altLang="en-US"/>
          </a:p>
        </p:txBody>
      </p:sp>
      <p:sp>
        <p:nvSpPr>
          <p:cNvPr id="39940" name="直接连接符 39939"/>
          <p:cNvSpPr/>
          <p:nvPr/>
        </p:nvSpPr>
        <p:spPr>
          <a:xfrm flipH="1">
            <a:off x="1828800" y="0"/>
            <a:ext cx="0" cy="6858000"/>
          </a:xfrm>
          <a:prstGeom prst="line">
            <a:avLst/>
          </a:prstGeom>
          <a:ln w="952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9941" name="直接连接符 39940"/>
          <p:cNvSpPr/>
          <p:nvPr/>
        </p:nvSpPr>
        <p:spPr>
          <a:xfrm flipH="1">
            <a:off x="5334000" y="0"/>
            <a:ext cx="0" cy="685800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9942" name="直接连接符 39941"/>
          <p:cNvSpPr/>
          <p:nvPr/>
        </p:nvSpPr>
        <p:spPr>
          <a:xfrm>
            <a:off x="1066800" y="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9943" name="直接连接符 39942"/>
          <p:cNvSpPr/>
          <p:nvPr/>
        </p:nvSpPr>
        <p:spPr>
          <a:xfrm>
            <a:off x="1066800" y="167640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9944" name="直接连接符 39943"/>
          <p:cNvSpPr/>
          <p:nvPr/>
        </p:nvSpPr>
        <p:spPr>
          <a:xfrm>
            <a:off x="1066800" y="350520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9945" name="直接连接符 39944"/>
          <p:cNvSpPr/>
          <p:nvPr/>
        </p:nvSpPr>
        <p:spPr>
          <a:xfrm>
            <a:off x="1143000" y="4724400"/>
            <a:ext cx="76962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9946" name="矩形 39945"/>
          <p:cNvSpPr/>
          <p:nvPr/>
        </p:nvSpPr>
        <p:spPr>
          <a:xfrm>
            <a:off x="990600" y="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段落</a:t>
            </a:r>
          </a:p>
        </p:txBody>
      </p:sp>
      <p:sp>
        <p:nvSpPr>
          <p:cNvPr id="39947" name="矩形 39946"/>
          <p:cNvSpPr/>
          <p:nvPr/>
        </p:nvSpPr>
        <p:spPr>
          <a:xfrm>
            <a:off x="1143000" y="685800"/>
            <a:ext cx="6413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r>
              <a:rPr lang="zh-CN" altLang="en-US" sz="3600">
                <a:latin typeface="Times New Roman" panose="02020603050405020304" pitchFamily="18" charset="0"/>
                <a:ea typeface="黑体" panose="02010609060101010101" pitchFamily="2" charset="-122"/>
              </a:rPr>
              <a:t>一</a:t>
            </a:r>
          </a:p>
        </p:txBody>
      </p:sp>
      <p:sp>
        <p:nvSpPr>
          <p:cNvPr id="39948" name="矩形 39947"/>
          <p:cNvSpPr/>
          <p:nvPr/>
        </p:nvSpPr>
        <p:spPr>
          <a:xfrm>
            <a:off x="3048000" y="0"/>
            <a:ext cx="1143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段意</a:t>
            </a:r>
          </a:p>
        </p:txBody>
      </p:sp>
      <p:sp>
        <p:nvSpPr>
          <p:cNvPr id="39949" name="矩形 39948"/>
          <p:cNvSpPr/>
          <p:nvPr/>
        </p:nvSpPr>
        <p:spPr>
          <a:xfrm>
            <a:off x="2286000" y="914400"/>
            <a:ext cx="2684463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阐述从师的道理</a:t>
            </a:r>
          </a:p>
        </p:txBody>
      </p:sp>
      <p:sp>
        <p:nvSpPr>
          <p:cNvPr id="39950" name="矩形 39949"/>
          <p:cNvSpPr/>
          <p:nvPr/>
        </p:nvSpPr>
        <p:spPr>
          <a:xfrm>
            <a:off x="6477000" y="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论点</a:t>
            </a:r>
          </a:p>
        </p:txBody>
      </p:sp>
      <p:sp>
        <p:nvSpPr>
          <p:cNvPr id="39952" name="矩形 39951"/>
          <p:cNvSpPr/>
          <p:nvPr/>
        </p:nvSpPr>
        <p:spPr>
          <a:xfrm>
            <a:off x="1219200" y="2257425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二</a:t>
            </a:r>
          </a:p>
        </p:txBody>
      </p:sp>
      <p:sp>
        <p:nvSpPr>
          <p:cNvPr id="39953" name="矩形 39952"/>
          <p:cNvSpPr/>
          <p:nvPr/>
        </p:nvSpPr>
        <p:spPr>
          <a:xfrm>
            <a:off x="1447800" y="1905000"/>
            <a:ext cx="3352800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评述当时不从师的不良风气。（反面论证）</a:t>
            </a:r>
          </a:p>
        </p:txBody>
      </p:sp>
      <p:sp>
        <p:nvSpPr>
          <p:cNvPr id="39954" name="矩形 39953"/>
          <p:cNvSpPr/>
          <p:nvPr/>
        </p:nvSpPr>
        <p:spPr>
          <a:xfrm>
            <a:off x="5334000" y="1752600"/>
            <a:ext cx="3505200" cy="1587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分论点：  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师道之不传也久矣，欲人之无惑也难矣。</a:t>
            </a:r>
          </a:p>
        </p:txBody>
      </p:sp>
      <p:sp>
        <p:nvSpPr>
          <p:cNvPr id="39955" name="矩形 39954"/>
          <p:cNvSpPr/>
          <p:nvPr/>
        </p:nvSpPr>
        <p:spPr>
          <a:xfrm>
            <a:off x="1143000" y="3705225"/>
            <a:ext cx="644525" cy="641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  <a:ea typeface="黑体" panose="02010609060101010101" pitchFamily="2" charset="-122"/>
              </a:rPr>
              <a:t>三</a:t>
            </a:r>
          </a:p>
        </p:txBody>
      </p:sp>
      <p:sp>
        <p:nvSpPr>
          <p:cNvPr id="39956" name="矩形 39955"/>
          <p:cNvSpPr/>
          <p:nvPr/>
        </p:nvSpPr>
        <p:spPr>
          <a:xfrm>
            <a:off x="1447800" y="3505200"/>
            <a:ext cx="38100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以历史事实证明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（正面论证）</a:t>
            </a:r>
          </a:p>
        </p:txBody>
      </p:sp>
      <p:sp>
        <p:nvSpPr>
          <p:cNvPr id="39957" name="矩形 39956"/>
          <p:cNvSpPr/>
          <p:nvPr/>
        </p:nvSpPr>
        <p:spPr>
          <a:xfrm>
            <a:off x="5029200" y="3581400"/>
            <a:ext cx="33528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2">
              <a:spcBef>
                <a:spcPct val="50000"/>
              </a:spcBef>
            </a:pP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分论点：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圣人无常师。</a:t>
            </a:r>
          </a:p>
        </p:txBody>
      </p:sp>
      <p:sp>
        <p:nvSpPr>
          <p:cNvPr id="39958" name="文本框 39957"/>
          <p:cNvSpPr txBox="1"/>
          <p:nvPr/>
        </p:nvSpPr>
        <p:spPr>
          <a:xfrm>
            <a:off x="1143000" y="5392738"/>
            <a:ext cx="533400" cy="1465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3600">
                <a:latin typeface="Times New Roman" panose="02020603050405020304" pitchFamily="18" charset="0"/>
                <a:ea typeface="黑体" panose="02010609060101010101" pitchFamily="2" charset="-122"/>
              </a:rPr>
              <a:t>四</a:t>
            </a:r>
          </a:p>
          <a:p>
            <a:pPr>
              <a:spcBef>
                <a:spcPct val="50000"/>
              </a:spcBef>
            </a:pP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39959" name="矩形 39958"/>
          <p:cNvSpPr/>
          <p:nvPr/>
        </p:nvSpPr>
        <p:spPr>
          <a:xfrm>
            <a:off x="2286000" y="5257800"/>
            <a:ext cx="30480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交代写作缘由，激励后学者。</a:t>
            </a:r>
          </a:p>
        </p:txBody>
      </p:sp>
      <p:sp>
        <p:nvSpPr>
          <p:cNvPr id="39960" name="矩形 39959"/>
          <p:cNvSpPr/>
          <p:nvPr/>
        </p:nvSpPr>
        <p:spPr>
          <a:xfrm>
            <a:off x="4572000" y="5105400"/>
            <a:ext cx="40386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号召：不拘于时</a:t>
            </a:r>
          </a:p>
          <a:p>
            <a:pPr lvl="2">
              <a:spcBef>
                <a:spcPct val="50000"/>
              </a:spcBef>
            </a:pP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      能行古道</a:t>
            </a:r>
          </a:p>
        </p:txBody>
      </p:sp>
      <p:sp>
        <p:nvSpPr>
          <p:cNvPr id="39961" name="直接连接符 39960"/>
          <p:cNvSpPr/>
          <p:nvPr/>
        </p:nvSpPr>
        <p:spPr>
          <a:xfrm>
            <a:off x="1066800" y="533400"/>
            <a:ext cx="7772400" cy="0"/>
          </a:xfrm>
          <a:prstGeom prst="line">
            <a:avLst/>
          </a:prstGeom>
          <a:ln w="28575" cap="flat" cmpd="sng">
            <a:solidFill>
              <a:srgbClr val="00CC66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39962" name="文本框 39961"/>
          <p:cNvSpPr txBox="1"/>
          <p:nvPr/>
        </p:nvSpPr>
        <p:spPr>
          <a:xfrm>
            <a:off x="5486400" y="533400"/>
            <a:ext cx="3200400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/>
          </a:lstStyle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中心论点</a:t>
            </a: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Times New Roman" panose="02020603050405020304" pitchFamily="18" charset="0"/>
                <a:ea typeface="黑体" panose="02010609060101010101" pitchFamily="2" charset="-122"/>
              </a:rPr>
              <a:t>   </a:t>
            </a: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古之学者必有师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9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99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9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9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9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39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9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99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99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99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 nodeType="clickPar">
                      <p:stCondLst>
                        <p:cond delay="indefinite"/>
                      </p:stCondLst>
                      <p:childTnLst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99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99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99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/>
      <p:bldP spid="39946" grpId="0"/>
      <p:bldP spid="39947" grpId="0"/>
      <p:bldP spid="39948" grpId="0"/>
      <p:bldP spid="39949" grpId="0"/>
      <p:bldP spid="39950" grpId="0"/>
      <p:bldP spid="39952" grpId="0"/>
      <p:bldP spid="39953" grpId="0"/>
      <p:bldP spid="39954" grpId="0"/>
      <p:bldP spid="39955" grpId="0"/>
      <p:bldP spid="39956" grpId="0"/>
      <p:bldP spid="39957" grpId="0"/>
      <p:bldP spid="39958" grpId="0"/>
      <p:bldP spid="39959" grpId="0"/>
      <p:bldP spid="39960" grpId="0"/>
      <p:bldP spid="3996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756285"/>
          </a:xfrm>
        </p:spPr>
        <p:txBody>
          <a:bodyPr/>
          <a:lstStyle>
            <a:defPPr/>
          </a:lstStyle>
          <a:p>
            <a:pPr algn="l"/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/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/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教学目标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5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：</a:t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</a:b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         有关韩愈的文章延伸阅读。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defPPr/>
          </a:lstStyle>
          <a:p>
            <a:endParaRPr lang="zh-CN" altLang="en-US"/>
          </a:p>
          <a:p>
            <a:endParaRPr lang="zh-CN" altLang="en-US"/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方法：师生在预习时候都搜集有关韩愈的经典文章，更加理解其文章特点。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/>
          <p:nvPr/>
        </p:nvSpPr>
        <p:spPr>
          <a:xfrm>
            <a:off x="6443663" y="1341438"/>
            <a:ext cx="671512" cy="3887787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左迁至蓝关示侄孙湘</a:t>
            </a:r>
          </a:p>
        </p:txBody>
      </p:sp>
      <p:sp>
        <p:nvSpPr>
          <p:cNvPr id="12291" name="Text Box 3"/>
          <p:cNvSpPr txBox="1"/>
          <p:nvPr/>
        </p:nvSpPr>
        <p:spPr>
          <a:xfrm>
            <a:off x="1763713" y="188913"/>
            <a:ext cx="3681412" cy="6524625"/>
          </a:xfrm>
          <a:prstGeom prst="rect">
            <a:avLst/>
          </a:prstGeom>
          <a:noFill/>
          <a:ln w="85725" cap="flat" cmpd="thinThick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一封朝奏九重天    夕贬潮阳路八千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Times New Roman" panose="02020603050405020304" pitchFamily="18" charset="0"/>
              </a:rPr>
              <a:t>欲为圣明除弊事    肯将衰朽惜残年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3333FF"/>
                </a:solidFill>
                <a:latin typeface="Times New Roman" panose="02020603050405020304" pitchFamily="18" charset="0"/>
              </a:rPr>
              <a:t>云横秦岭家何在    雪拥蓝关马不前</a:t>
            </a: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 b="1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Times New Roman" panose="02020603050405020304" pitchFamily="18" charset="0"/>
              </a:rPr>
              <a:t>知汝远来应有意    好收吾骨瘴江边</a:t>
            </a:r>
          </a:p>
        </p:txBody>
      </p:sp>
      <p:sp>
        <p:nvSpPr>
          <p:cNvPr id="12292" name="Line 5"/>
          <p:cNvSpPr/>
          <p:nvPr/>
        </p:nvSpPr>
        <p:spPr>
          <a:xfrm>
            <a:off x="4500563" y="188913"/>
            <a:ext cx="73025" cy="6480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12293" name="Line 6"/>
          <p:cNvSpPr/>
          <p:nvPr/>
        </p:nvSpPr>
        <p:spPr>
          <a:xfrm>
            <a:off x="3492500" y="188913"/>
            <a:ext cx="71438" cy="6480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12294" name="Line 7"/>
          <p:cNvSpPr/>
          <p:nvPr/>
        </p:nvSpPr>
        <p:spPr>
          <a:xfrm>
            <a:off x="2555875" y="188913"/>
            <a:ext cx="71438" cy="648017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>
            <a:defPPr/>
          </a:lstStyle>
          <a:p>
            <a:endParaRPr/>
          </a:p>
        </p:txBody>
      </p:sp>
      <p:sp>
        <p:nvSpPr>
          <p:cNvPr id="12295" name="Oval 8"/>
          <p:cNvSpPr/>
          <p:nvPr/>
        </p:nvSpPr>
        <p:spPr>
          <a:xfrm>
            <a:off x="5940425" y="908050"/>
            <a:ext cx="1727200" cy="4752975"/>
          </a:xfrm>
          <a:prstGeom prst="ellipse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2368962303,2069864667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524000"/>
            <a:ext cx="7315200" cy="38100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1935229705,224626665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365250"/>
            <a:ext cx="6350000" cy="4127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u=359553333,1853079095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0" y="161290"/>
            <a:ext cx="6350000" cy="66967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1124505992,1246026783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9145" y="499745"/>
            <a:ext cx="4667250" cy="5857875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33145" y="769620"/>
            <a:ext cx="201930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/>
          </a:lstStyle>
          <a:p>
            <a:pPr algn="ctr"/>
            <a:r>
              <a:rPr lang="zh-CN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作业</a:t>
            </a:r>
          </a:p>
        </p:txBody>
      </p:sp>
      <p:sp>
        <p:nvSpPr>
          <p:cNvPr id="3" name="矩形 2"/>
          <p:cNvSpPr/>
          <p:nvPr/>
        </p:nvSpPr>
        <p:spPr>
          <a:xfrm>
            <a:off x="254953" y="2829560"/>
            <a:ext cx="8634095" cy="13220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>
            <a:defPPr/>
          </a:lstStyle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、整理本文的文言常识；</a:t>
            </a:r>
          </a:p>
          <a:p>
            <a:pPr algn="l"/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、学习本文比喻、对比论证的方法。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/>
          </p:cNvSpPr>
          <p:nvPr>
            <p:ph type="title"/>
          </p:nvPr>
        </p:nvSpPr>
        <p:spPr>
          <a:xfrm>
            <a:off x="533400" y="685800"/>
            <a:ext cx="4876800" cy="533400"/>
          </a:xfrm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eaLnBrk="1" hangingPunct="1"/>
            <a:r>
              <a:rPr lang="zh-CN" altLang="en-US">
                <a:solidFill>
                  <a:schemeClr val="bg1"/>
                </a:solidFill>
              </a:rPr>
              <a:t>作者介绍</a:t>
            </a:r>
          </a:p>
        </p:txBody>
      </p:sp>
      <p:sp>
        <p:nvSpPr>
          <p:cNvPr id="11267" name="Rectangle 3"/>
          <p:cNvSpPr>
            <a:spLocks noGrp="1"/>
          </p:cNvSpPr>
          <p:nvPr>
            <p:ph type="body" sz="half" idx="1"/>
          </p:nvPr>
        </p:nvSpPr>
        <p:spPr>
          <a:xfrm>
            <a:off x="3924300" y="0"/>
            <a:ext cx="5327650" cy="68580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b="1"/>
              <a:t>    </a:t>
            </a:r>
          </a:p>
          <a:p>
            <a:pPr eaLnBrk="1" hangingPunct="1">
              <a:buClr>
                <a:schemeClr val="bg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600" b="1"/>
              <a:t>   </a:t>
            </a:r>
            <a:r>
              <a:rPr lang="zh-CN" altLang="en-US" sz="3600" b="1"/>
              <a:t>字退之，著名</a:t>
            </a:r>
            <a:r>
              <a:rPr lang="zh-CN" altLang="en-US" sz="3600" b="1">
                <a:solidFill>
                  <a:schemeClr val="hlink"/>
                </a:solidFill>
              </a:rPr>
              <a:t>文学家、哲学家、古文运动的倡导者</a:t>
            </a:r>
            <a:r>
              <a:rPr lang="zh-CN" altLang="en-US" sz="3600" b="1"/>
              <a:t>。祖籍河北昌黎，后人称其为</a:t>
            </a:r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3600" b="1">
                <a:solidFill>
                  <a:schemeClr val="hlink"/>
                </a:solidFill>
              </a:rPr>
              <a:t>韩昌黎</a:t>
            </a:r>
            <a:r>
              <a:rPr lang="zh-CN" altLang="en-US" sz="3600" b="1">
                <a:solidFill>
                  <a:schemeClr val="hlink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3600" b="1">
                <a:solidFill>
                  <a:schemeClr val="hlink"/>
                </a:solidFill>
              </a:rPr>
              <a:t>，</a:t>
            </a:r>
            <a:r>
              <a:rPr lang="zh-CN" altLang="en-US" sz="3600" b="1"/>
              <a:t>后世又称他为</a:t>
            </a:r>
            <a:r>
              <a:rPr lang="zh-CN" altLang="en-US" sz="3600" b="1">
                <a:solidFill>
                  <a:srgbClr val="3333FF"/>
                </a:solidFill>
              </a:rPr>
              <a:t>韩文公</a:t>
            </a:r>
            <a:r>
              <a:rPr lang="zh-CN" altLang="en-US" sz="3600" b="1"/>
              <a:t>。他幼年贫穷，刻苦自学，</a:t>
            </a:r>
            <a:r>
              <a:rPr lang="en-US" altLang="zh-CN" sz="3600" b="1"/>
              <a:t>25</a:t>
            </a:r>
            <a:r>
              <a:rPr lang="zh-CN" altLang="en-US" sz="3600" b="1"/>
              <a:t>岁中进士，后任国子监祭酒、吏部侍郎等职，中间几度被贬。</a:t>
            </a:r>
          </a:p>
        </p:txBody>
      </p:sp>
      <p:pic>
        <p:nvPicPr>
          <p:cNvPr id="11268" name="Picture 4"/>
          <p:cNvPicPr>
            <a:picLocks noGrp="1" noChangeAspect="1"/>
          </p:cNvPicPr>
          <p:nvPr>
            <p:ph type="clipArt" sz="half" idx="2"/>
          </p:nvPr>
        </p:nvPicPr>
        <p:blipFill>
          <a:blip r:embed="rId2"/>
          <a:stretch>
            <a:fillRect/>
          </a:stretch>
        </p:blipFill>
        <p:spPr>
          <a:xfrm>
            <a:off x="1091565" y="2802255"/>
            <a:ext cx="1739900" cy="2488565"/>
          </a:xfrm>
          <a:ln w="57150" cmpd="thinThick">
            <a:solidFill>
              <a:schemeClr val="tx1">
                <a:alpha val="100000"/>
              </a:schemeClr>
            </a:solidFill>
            <a:miter lim="800000"/>
          </a:ln>
        </p:spPr>
      </p:pic>
      <p:sp>
        <p:nvSpPr>
          <p:cNvPr id="11269" name="Rectangle 5"/>
          <p:cNvSpPr/>
          <p:nvPr/>
        </p:nvSpPr>
        <p:spPr>
          <a:xfrm>
            <a:off x="395288" y="5661025"/>
            <a:ext cx="3462337" cy="588963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/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65000"/>
              <a:buFont typeface="Wingdings" panose="05000000000000000000" pitchFamily="2" charset="2"/>
              <a:buChar char="­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韩愈（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768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～</a:t>
            </a:r>
            <a:r>
              <a:rPr lang="en-US" altLang="zh-CN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824</a:t>
            </a:r>
            <a:r>
              <a:rPr lang="zh-CN" altLang="en-US" b="1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</a:p>
        </p:txBody>
      </p:sp>
      <p:sp>
        <p:nvSpPr>
          <p:cNvPr id="2" name="矩形 1"/>
          <p:cNvSpPr/>
          <p:nvPr/>
        </p:nvSpPr>
        <p:spPr>
          <a:xfrm>
            <a:off x="534035" y="578485"/>
            <a:ext cx="332359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>
            <a:defPPr/>
          </a:lstStyle>
          <a:p>
            <a:pPr algn="ctr"/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作者简介</a:t>
            </a:r>
          </a:p>
        </p:txBody>
      </p:sp>
    </p:spTree>
  </p:cSld>
  <p:clrMapOvr>
    <a:masterClrMapping/>
  </p:clrMapOvr>
  <p:transition spd="med">
    <p:zoom dir="in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u=3354519502,205797160&amp;fm=26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7660" y="445135"/>
            <a:ext cx="5586730" cy="621538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/>
          </p:cNvSpPr>
          <p:nvPr>
            <p:ph type="title"/>
          </p:nvPr>
        </p:nvSpPr>
        <p:spPr>
          <a:xfrm>
            <a:off x="395288" y="333375"/>
            <a:ext cx="7467600" cy="762000"/>
          </a:xfrm>
        </p:spPr>
        <p:txBody>
          <a:bodyPr vert="horz" wrap="square" lIns="91440" tIns="45720" rIns="91440" bIns="45720" anchor="b">
            <a:spAutoFit/>
          </a:bodyPr>
          <a:lstStyle>
            <a:defPPr/>
          </a:lstStyle>
          <a:p>
            <a:pPr eaLnBrk="1" hangingPunct="1"/>
            <a:r>
              <a:rPr lang="en-US" altLang="zh-CN" b="1"/>
              <a:t>2</a:t>
            </a:r>
            <a:r>
              <a:rPr lang="zh-CN" altLang="en-US" b="1"/>
              <a:t>、写作背景</a:t>
            </a:r>
          </a:p>
        </p:txBody>
      </p:sp>
      <p:sp>
        <p:nvSpPr>
          <p:cNvPr id="16387" name="Rectangle 3"/>
          <p:cNvSpPr>
            <a:spLocks noGrp="1"/>
          </p:cNvSpPr>
          <p:nvPr>
            <p:ph idx="1"/>
          </p:nvPr>
        </p:nvSpPr>
        <p:spPr>
          <a:xfrm>
            <a:off x="250825" y="1169988"/>
            <a:ext cx="8353425" cy="4851400"/>
          </a:xfrm>
          <a:solidFill>
            <a:schemeClr val="bg1">
              <a:alpha val="100000"/>
            </a:schemeClr>
          </a:solidFill>
        </p:spPr>
        <p:txBody>
          <a:bodyPr vert="horz" wrap="square" lIns="91440" tIns="45720" rIns="91440" bIns="45720" anchor="t"/>
          <a:lstStyle>
            <a:defPPr/>
          </a:lstStyle>
          <a:p>
            <a:pPr eaLnBrk="1" hangingPunct="1">
              <a:buNone/>
            </a:pPr>
            <a:r>
              <a:rPr lang="en-US" altLang="zh-CN"/>
              <a:t>           </a:t>
            </a:r>
            <a:r>
              <a:rPr lang="zh-CN" altLang="en-US" b="1"/>
              <a:t>在唐代，魏晋以来的门阀制度仍有沿袭。贵族子弟无论学业如何，都有官可做。</a:t>
            </a:r>
            <a:r>
              <a:rPr lang="zh-CN" altLang="en-US" b="1" u="sng"/>
              <a:t>柳宗元</a:t>
            </a:r>
            <a:r>
              <a:rPr lang="en-US" altLang="zh-CN" b="1"/>
              <a:t>《</a:t>
            </a:r>
            <a:r>
              <a:rPr lang="zh-CN" altLang="en-US" b="1"/>
              <a:t>答韦中立论师道书</a:t>
            </a:r>
            <a:r>
              <a:rPr lang="en-US" altLang="zh-CN" b="1"/>
              <a:t>》</a:t>
            </a:r>
            <a:r>
              <a:rPr lang="zh-CN" altLang="en-US" b="1"/>
              <a:t>：</a:t>
            </a:r>
            <a:r>
              <a:rPr lang="zh-CN" altLang="en-US" b="1">
                <a:latin typeface="Times New Roman" panose="02020603050405020304" pitchFamily="18" charset="0"/>
              </a:rPr>
              <a:t>“</a:t>
            </a:r>
            <a:r>
              <a:rPr lang="zh-CN" altLang="en-US" b="1"/>
              <a:t>由魏晋氏以下，人益不事师。</a:t>
            </a:r>
            <a:r>
              <a:rPr lang="zh-CN" altLang="en-US" b="1">
                <a:solidFill>
                  <a:schemeClr val="hlink"/>
                </a:solidFill>
              </a:rPr>
              <a:t>今之世不闻有师，有，辄哗笑之，以为狂人。</a:t>
            </a:r>
            <a:r>
              <a:rPr lang="zh-CN" altLang="en-US" b="1"/>
              <a:t>独韩愈奋不顾流俗，犯笑侮，收召后学，做</a:t>
            </a:r>
            <a:r>
              <a:rPr lang="en-US" altLang="zh-CN" b="1"/>
              <a:t>《</a:t>
            </a:r>
            <a:r>
              <a:rPr lang="zh-CN" altLang="en-US" b="1"/>
              <a:t>师说</a:t>
            </a:r>
            <a:r>
              <a:rPr lang="en-US" altLang="zh-CN" b="1"/>
              <a:t>》</a:t>
            </a:r>
            <a:r>
              <a:rPr lang="zh-CN" altLang="en-US" b="1"/>
              <a:t>，因抗颜而为师。世果群怪聚骂，指目牵引，而增与为言辞。愈以是得狂名。居长安，炊不暇熟，又挈挈而东，如是者数矣。</a:t>
            </a:r>
            <a:r>
              <a:rPr lang="zh-CN" altLang="en-US" b="1">
                <a:latin typeface="Times New Roman" panose="02020603050405020304" pitchFamily="18" charset="0"/>
              </a:rPr>
              <a:t>”</a:t>
            </a:r>
            <a:endParaRPr lang="zh-CN" altLang="en-US" b="1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墨迹 1"/>
              <p14:cNvContentPartPr/>
              <p14:nvPr/>
            </p14:nvContentPartPr>
            <p14:xfrm>
              <a:off x="5348880" y="1714320"/>
              <a:ext cx="1330920" cy="18360"/>
            </p14:xfrm>
          </p:contentPart>
        </mc:Choice>
        <mc:Fallback>
          <p:pic>
            <p:nvPicPr>
              <p:cNvPr id="2" name="墨迹 1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339520" y="1704960"/>
                <a:ext cx="1349640" cy="37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>
    <p:split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heme/theme1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2447</Words>
  <Application>Microsoft Office PowerPoint</Application>
  <PresentationFormat>全屏显示(4:3)</PresentationFormat>
  <Paragraphs>223</Paragraphs>
  <Slides>48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诗情画意</vt:lpstr>
      <vt:lpstr>PowerPoint 演示文稿</vt:lpstr>
      <vt:lpstr>教学目标</vt:lpstr>
      <vt:lpstr>教学目标1</vt:lpstr>
      <vt:lpstr>PowerPoint 演示文稿</vt:lpstr>
      <vt:lpstr>作者介绍</vt:lpstr>
      <vt:lpstr>PowerPoint 演示文稿</vt:lpstr>
      <vt:lpstr>PowerPoint 演示文稿</vt:lpstr>
      <vt:lpstr>PowerPoint 演示文稿</vt:lpstr>
      <vt:lpstr>2、写作背景</vt:lpstr>
      <vt:lpstr>      是以复古为名的文风改革运动，韩愈和柳宗元一起提出“文以载道”、“文道结合”的观点，主张学习先秦、两汉“言之有物”、“言贵创新”的优秀散文，坚决摒弃只讲形式不重内容华而不实的文风。奠定了唐宋实用散文的基础。由于他对古文的倡导，苏轼称他“文起八代之衰”，明人列他为“唐宋八大家”之首。</vt:lpstr>
      <vt:lpstr>PowerPoint 演示文稿</vt:lpstr>
      <vt:lpstr>PowerPoint 演示文稿</vt:lpstr>
      <vt:lpstr>PowerPoint 演示文稿</vt:lpstr>
      <vt:lpstr>    古之学者必有师。①师者，所以传道受业解惑也。人非生而知之者，孰能无惑？惑而不从师，其为惑也终不解矣。生乎吾前，其闻道也固先乎吾，吾从而师之；生乎吾后，其闻道也亦先乎吾，吾从而师之。 ②吾师道也，夫庸知其年之先后生于吾乎？     ③是故无贵无贱、无长无少，道之所存，师之所存也。嗟乎，师道之不传也久矣，欲人之无惑也难矣！古之圣人，其出人也远矣，犹且从师而问焉；今之众人，其下圣人也亦远矣，而耻学于师。④是故圣益圣,愚益愚。圣人之所以为圣，愚人之所以为愚，其皆出于此乎？ </vt:lpstr>
      <vt:lpstr>翻译</vt:lpstr>
      <vt:lpstr>    爱其子，择师而教之；于其身也，则耻师焉，惑矣！ ①彼童子之师，授之书而习其句读者，非吾所谓传其道解其惑者也。 ②句读之不知，惑之不解，或师焉，或不焉，小学而大遗，吾未见其明也。     巫医乐师百工之人，不耻相师。士大夫之族，曰师、曰弟子云者，则群聚而笑之。问之，则曰： ③彼与彼年相若也，道相似也。 位卑则足羞，官盛则近谀。呜呼，师道之不复可知矣！ ④巫医乐师百工之人，君子不齿，今其智乃反不能及，其可怪也欤！</vt:lpstr>
      <vt:lpstr>PowerPoint 演示文稿</vt:lpstr>
      <vt:lpstr>PowerPoint 演示文稿</vt:lpstr>
      <vt:lpstr>翻译</vt:lpstr>
      <vt:lpstr>    李氏子蟠，年十七，好古文,六艺经传皆通习之，不拘于时，学于余。余嘉其能行古道，作师说以贻之。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二、作者主要是通过什么论证方法来论证观点的？</vt:lpstr>
      <vt:lpstr>PowerPoint 演示文稿</vt:lpstr>
      <vt:lpstr>四、作者为什么称赞李蟠？</vt:lpstr>
      <vt:lpstr>五、本文讲了许多从师的道理，哪些对我们今天有借鉴意义？</vt:lpstr>
      <vt:lpstr>PowerPoint 演示文稿</vt:lpstr>
      <vt:lpstr>PowerPoint 演示文稿</vt:lpstr>
      <vt:lpstr>第二段 </vt:lpstr>
      <vt:lpstr>PowerPoint 演示文稿</vt:lpstr>
      <vt:lpstr>作者从哪三方面进行对比论证?</vt:lpstr>
      <vt:lpstr>PowerPoint 演示文稿</vt:lpstr>
      <vt:lpstr>  教学目标5：          有关韩愈的文章延伸阅读。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nn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hn卢</dc:creator>
  <cp:lastModifiedBy>hj</cp:lastModifiedBy>
  <cp:revision>41</cp:revision>
  <dcterms:created xsi:type="dcterms:W3CDTF">2003-01-10T11:28:00Z</dcterms:created>
  <dcterms:modified xsi:type="dcterms:W3CDTF">2020-10-21T05:32:23Z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</Properties>
</file>