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3" name="王 纯洁" initials="王"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gn="ctr">
              <a:buNone/>
            </a:pPr>
            <a:r>
              <a:rPr lang="zh-CN" altLang="en-US" sz="4800" b="1" i="0" dirty="0">
                <a:solidFill>
                  <a:srgbClr val="565656"/>
                </a:solidFill>
                <a:effectLst/>
                <a:latin typeface="宋体" panose="02010600030101010101" pitchFamily="2" charset="-122"/>
                <a:ea typeface="宋体" panose="02010600030101010101" pitchFamily="2" charset="-122"/>
              </a:rPr>
              <a:t>刻意地独立独行</a:t>
            </a:r>
            <a:r>
              <a:rPr lang="en-US" altLang="zh-CN" sz="4800" b="1" dirty="0">
                <a:solidFill>
                  <a:srgbClr val="565656"/>
                </a:solidFill>
                <a:latin typeface="宋体" panose="02010600030101010101" pitchFamily="2" charset="-122"/>
                <a:ea typeface="宋体" panose="02010600030101010101" pitchFamily="2" charset="-122"/>
              </a:rPr>
              <a:t>=</a:t>
            </a:r>
            <a:r>
              <a:rPr lang="zh-CN" altLang="en-US" sz="4800" b="1" i="0" dirty="0">
                <a:solidFill>
                  <a:srgbClr val="565656"/>
                </a:solidFill>
                <a:effectLst/>
                <a:latin typeface="宋体" panose="02010600030101010101" pitchFamily="2" charset="-122"/>
                <a:ea typeface="宋体" panose="02010600030101010101" pitchFamily="2" charset="-122"/>
              </a:rPr>
              <a:t>随波逐流</a:t>
            </a:r>
            <a:endParaRPr lang="en-US" altLang="zh-CN" sz="4800" b="1" i="0" dirty="0">
              <a:solidFill>
                <a:srgbClr val="565656"/>
              </a:solidFill>
              <a:effectLst/>
              <a:latin typeface="宋体" panose="02010600030101010101" pitchFamily="2" charset="-122"/>
              <a:ea typeface="宋体" panose="02010600030101010101" pitchFamily="2" charset="-122"/>
            </a:endParaRPr>
          </a:p>
          <a:p>
            <a:pPr marL="0" indent="0" algn="ctr">
              <a:buNone/>
            </a:pPr>
            <a:r>
              <a:rPr lang="en-US" altLang="zh-CN" sz="4800" b="1" dirty="0">
                <a:solidFill>
                  <a:srgbClr val="FF0000"/>
                </a:solidFill>
                <a:latin typeface="仿宋" panose="02010609060101010101" charset="-122"/>
                <a:ea typeface="仿宋" panose="02010609060101010101" charset="-122"/>
              </a:rPr>
              <a:t>——</a:t>
            </a:r>
            <a:r>
              <a:rPr lang="en-US" sz="4800" b="1" dirty="0">
                <a:solidFill>
                  <a:srgbClr val="FF0000"/>
                </a:solidFill>
                <a:latin typeface="仿宋" panose="02010609060101010101" charset="-122"/>
                <a:ea typeface="仿宋" panose="02010609060101010101" charset="-122"/>
              </a:rPr>
              <a:t>“</a:t>
            </a:r>
            <a:r>
              <a:rPr lang="zh-CN" altLang="en-US" sz="4800" b="1" dirty="0">
                <a:solidFill>
                  <a:srgbClr val="FF0000"/>
                </a:solidFill>
                <a:latin typeface="仿宋" panose="02010609060101010101" charset="-122"/>
                <a:ea typeface="仿宋" panose="02010609060101010101" charset="-122"/>
              </a:rPr>
              <a:t>刻意地特立独行</a:t>
            </a:r>
            <a:r>
              <a:rPr lang="en-US" altLang="zh-CN" sz="4800" b="1" dirty="0">
                <a:solidFill>
                  <a:srgbClr val="FF0000"/>
                </a:solidFill>
                <a:latin typeface="仿宋" panose="02010609060101010101" charset="-122"/>
                <a:ea typeface="仿宋" panose="02010609060101010101" charset="-122"/>
              </a:rPr>
              <a:t>”</a:t>
            </a:r>
            <a:r>
              <a:rPr lang="zh-CN" altLang="en-US" sz="4800" b="1" dirty="0">
                <a:solidFill>
                  <a:srgbClr val="FF0000"/>
                </a:solidFill>
                <a:latin typeface="仿宋" panose="02010609060101010101" charset="-122"/>
                <a:ea typeface="仿宋" panose="02010609060101010101" charset="-122"/>
              </a:rPr>
              <a:t>作文导写</a:t>
            </a:r>
          </a:p>
          <a:p>
            <a:pPr algn="ctr"/>
            <a:endParaRPr lang="zh-CN" altLang="en-US" sz="4800" b="1"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3665" y="715010"/>
            <a:ext cx="11937365" cy="6026150"/>
          </a:xfrm>
        </p:spPr>
        <p:txBody>
          <a:bodyPr>
            <a:normAutofit fontScale="97500"/>
          </a:bodyPr>
          <a:lstStyle/>
          <a:p>
            <a:pPr algn="just"/>
            <a:r>
              <a:rPr lang="zh-CN" altLang="en-US" b="0" i="0">
                <a:solidFill>
                  <a:srgbClr val="333333"/>
                </a:solidFill>
                <a:effectLst/>
                <a:latin typeface="宋体" panose="02010600030101010101" pitchFamily="2" charset="-122"/>
                <a:ea typeface="宋体" panose="02010600030101010101" pitchFamily="2" charset="-122"/>
              </a:rPr>
              <a:t>    其实避免随波逐流，并非意味着处处相对与抗争，而“刻意特立独行”反倒可能让社会所需的泛化欲演欲烈，让特色与真知蒙上一层阴影。我们一味地反对并赋予“刻意”的名号，正代表着我们分辨不清孰恶孰善，异化着那些“趋同”之中也拥有的可贵品质，只会朝着对立面前行。从而，在这种时空错乱之中，偶有的特立独行，不再是对于崇高品质的追寻。而是为了不同，而刻意去反叛的认知，在这种思维错乱中。在这种思维错乱中，正与反被倒置，美丽与丑陋被颠倒。看似所谓的特立独行，实则在帮“随波逐流”刻意地铺设后路。只是有时建设，有时拆毁，但仍向着无穷的远方延伸。所以，特立独行应当持重。那些真正脱离了平庸世故，在山坡上无尽奔跑追寻白云的人，不会认识到这份“独行”的意义何在，更不自知刻意的内涵，他们只是选择发现那些泛化认知中缺少或出现偏差的事物，并积极地改正它们，我们需要的不同，不是刻意的与众不同，而是在大众主流价值观的映衬下，寻找自己的一片栖息地，而这，会与那片草原最终连成一片。</a:t>
            </a:r>
            <a:endParaRPr lang="zh-CN" altLang="en-US" b="0" i="0">
              <a:solidFill>
                <a:srgbClr val="333333"/>
              </a:solidFill>
              <a:effectLst/>
              <a:latin typeface="-apple-system-font"/>
            </a:endParaRPr>
          </a:p>
          <a:p>
            <a:pPr algn="just"/>
            <a:r>
              <a:rPr lang="zh-CN" altLang="en-US" b="0" i="0">
                <a:solidFill>
                  <a:srgbClr val="333333"/>
                </a:solidFill>
                <a:effectLst/>
                <a:latin typeface="宋体" panose="02010600030101010101" pitchFamily="2" charset="-122"/>
                <a:ea typeface="宋体" panose="02010600030101010101" pitchFamily="2" charset="-122"/>
              </a:rPr>
              <a:t>   愿我们携起手来，发现适宜的“不同”，让社会发展更多元而绚烂。</a:t>
            </a:r>
            <a:endParaRPr lang="zh-CN" altLang="en-US" b="0" i="0">
              <a:solidFill>
                <a:srgbClr val="333333"/>
              </a:solidFill>
              <a:effectLst/>
              <a:latin typeface="-apple-system-font"/>
            </a:endParaRPr>
          </a:p>
          <a:p>
            <a:endParaRPr lang="zh-CN" alt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1815" y="772795"/>
            <a:ext cx="8229600" cy="556895"/>
          </a:xfrm>
        </p:spPr>
        <p:txBody>
          <a:bodyPr>
            <a:normAutofit fontScale="90000"/>
          </a:bodyPr>
          <a:lstStyle/>
          <a:p>
            <a:pPr algn="ctr"/>
            <a:r>
              <a:rPr lang="zh-CN" altLang="en-US">
                <a:solidFill>
                  <a:srgbClr val="FF0000"/>
                </a:solidFill>
              </a:rPr>
              <a:t>范文</a:t>
            </a:r>
            <a:r>
              <a:rPr lang="en-US" altLang="zh-CN">
                <a:solidFill>
                  <a:srgbClr val="FF0000"/>
                </a:solidFill>
              </a:rPr>
              <a:t>2</a:t>
            </a:r>
          </a:p>
        </p:txBody>
      </p:sp>
      <p:sp>
        <p:nvSpPr>
          <p:cNvPr id="3" name="内容占位符 2"/>
          <p:cNvSpPr>
            <a:spLocks noGrp="1"/>
          </p:cNvSpPr>
          <p:nvPr>
            <p:ph idx="1"/>
          </p:nvPr>
        </p:nvSpPr>
        <p:spPr>
          <a:xfrm>
            <a:off x="635" y="1474470"/>
            <a:ext cx="11981815" cy="5100320"/>
          </a:xfrm>
        </p:spPr>
        <p:txBody>
          <a:bodyPr>
            <a:normAutofit fontScale="90000"/>
          </a:bodyPr>
          <a:lstStyle/>
          <a:p>
            <a:pPr algn="ctr"/>
            <a:r>
              <a:rPr lang="zh-CN" altLang="en-US"/>
              <a:t>和而不同遗世独立（63 分）</a:t>
            </a:r>
          </a:p>
          <a:p>
            <a:r>
              <a:rPr lang="en-US" altLang="zh-CN"/>
              <a:t>    </a:t>
            </a:r>
            <a:r>
              <a:rPr lang="zh-CN" altLang="en-US"/>
              <a:t>李泽厚指出，全球化导致精神之明的趋同。兴许是出于对同质化的恐惧，抑或是对群体心理的叛逆，刻意地特立独行正成为避免随波逐流的手段。然而，这本质是另一种随波逐流。要真正在时代中永葆个人独立之思想、自由之精神，当和而不同，方遗世独立。</a:t>
            </a:r>
          </a:p>
          <a:p>
            <a:r>
              <a:rPr lang="en-US" altLang="zh-CN"/>
              <a:t>    </a:t>
            </a:r>
            <a:r>
              <a:rPr lang="zh-CN" altLang="en-US"/>
              <a:t>随波逐流自有价值。   社会潮流，时代特征，蕴含当下发展趋势， 群体心理是民族认同的重要体现，反映公序良俗、普世价值观。倘若反其道而行之，则是冒天下之大不韪，况且这些共性早烙印于人的深处，刻意特立独行，不去劳神苦思？谬矣。</a:t>
            </a:r>
          </a:p>
          <a:p>
            <a:r>
              <a:rPr lang="en-US" altLang="zh-CN"/>
              <a:t>    </a:t>
            </a:r>
            <a:r>
              <a:rPr lang="zh-CN" altLang="en-US"/>
              <a:t>然而，刻意特立独行之现象在当下愈演愈烈。网络雷人雷语、小学生化妆景，多少刺激了这种心态，或受其刺激。叹息于审丑之风，更应思考：为什么人想避免随波逐流？为什么通过刻意特立独行来实现？</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2555" y="805815"/>
            <a:ext cx="11995150" cy="5747385"/>
          </a:xfrm>
        </p:spPr>
        <p:txBody>
          <a:bodyPr>
            <a:noAutofit/>
          </a:bodyPr>
          <a:lstStyle/>
          <a:p>
            <a:r>
              <a:rPr lang="en-US" altLang="zh-CN" sz="1900" b="1"/>
              <a:t>      </a:t>
            </a:r>
            <a:r>
              <a:rPr lang="zh-CN" altLang="en-US" sz="2000" b="1"/>
              <a:t>避免随波逐流，心理根源是同质化的恐惧、对群体心理的叛逆。19 世纪末 20 世纪初形成以欧美主导的资本主义世界体系，高势能西方文明冲击下，其他地区文明或多或少迎来本土文化的退隐。 同质化引起隐忧，因而刻意特立独行者异军突起。这也是在个人一面的群体心理下对个人的渴望， 对从众的叛逆。</a:t>
            </a:r>
          </a:p>
          <a:p>
            <a:r>
              <a:rPr lang="en-US" altLang="zh-CN" sz="2000" b="1"/>
              <a:t>      </a:t>
            </a:r>
            <a:r>
              <a:rPr lang="zh-CN" altLang="en-US" sz="2000" b="1"/>
              <a:t>刻意地特立独行，本质是人渴望与社会构建联系，又不愿被同化。但它往往异化为另一种随波逐流。某博主曾自述钻图书馆空子，私藏古籍，沾沾自喜，令人可鄙。此案中，随波逐流便要遵守规定；而精致利己主义者假“特立独行”之名以行。刻意特立独行，强行使言行与大众不一致，乃至受人非议，却反以为荣。这种病态心理，前提是承认社会潮流的影响，叛逆是另一种服从，是为了反叛而反抗。而这样做，无非为得外界的回应——哪怕攻击，以证实渺小个人在浩淼天地的存在。异化的心理、异化的服从、得异化的承认，造就了刻意特立独行可怜可悲之处。</a:t>
            </a:r>
          </a:p>
          <a:p>
            <a:r>
              <a:rPr lang="en-US" altLang="zh-CN" sz="2000" b="1"/>
              <a:t>      </a:t>
            </a:r>
            <a:r>
              <a:rPr lang="zh-CN" altLang="en-US" sz="2000" b="1"/>
              <a:t>“刻意地特立独行是否就能避免随波逐流”，只是如何处理时代浪潮与个人独立性的入点。在我看来，当修炼精神境界，与世界和而不同。诚然，时代有诸多弊端，但愤青的反抗是无用的。许鞍华说：“我拒绝与这个时代同步，因为这个时代缺乏思考力。”思考力从何来？“问渠那得清如许？为有源头活水来。”在娱乐化、修片化时代，当以明辨力处世，更要归之文明的方向。用智慧避免个人被吞噬，用文化的真为主体性倾覆天下风情，并期以我之力，“为生民立心，为苍生主命，为往圣继绝学，为后世开太平”。</a:t>
            </a:r>
          </a:p>
          <a:p>
            <a:r>
              <a:rPr lang="en-US" altLang="zh-CN" sz="2000" b="1"/>
              <a:t>      </a:t>
            </a:r>
            <a:r>
              <a:rPr lang="zh-CN" altLang="en-US" sz="2000" b="1"/>
              <a:t>和而不同，遗世独立。逆浪而行，统于一。</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51660" y="782320"/>
            <a:ext cx="8229600" cy="690880"/>
          </a:xfrm>
        </p:spPr>
        <p:txBody>
          <a:bodyPr>
            <a:normAutofit fontScale="90000"/>
          </a:bodyPr>
          <a:lstStyle/>
          <a:p>
            <a:pPr algn="ctr"/>
            <a:r>
              <a:rPr lang="zh-CN" altLang="en-US">
                <a:solidFill>
                  <a:srgbClr val="FF0000"/>
                </a:solidFill>
              </a:rPr>
              <a:t>范文</a:t>
            </a:r>
            <a:r>
              <a:rPr lang="en-US" altLang="zh-CN">
                <a:solidFill>
                  <a:srgbClr val="FF0000"/>
                </a:solidFill>
              </a:rPr>
              <a:t>3</a:t>
            </a:r>
          </a:p>
        </p:txBody>
      </p:sp>
      <p:sp>
        <p:nvSpPr>
          <p:cNvPr id="3" name="内容占位符 2"/>
          <p:cNvSpPr>
            <a:spLocks noGrp="1"/>
          </p:cNvSpPr>
          <p:nvPr>
            <p:ph idx="1"/>
          </p:nvPr>
        </p:nvSpPr>
        <p:spPr>
          <a:xfrm>
            <a:off x="74295" y="1613535"/>
            <a:ext cx="11907520" cy="4672965"/>
          </a:xfrm>
        </p:spPr>
        <p:txBody>
          <a:bodyPr>
            <a:normAutofit fontScale="90000"/>
          </a:bodyPr>
          <a:lstStyle/>
          <a:p>
            <a:pPr algn="ctr"/>
            <a:r>
              <a:rPr lang="zh-CN" altLang="en-US"/>
              <a:t>真正的特立独行（66 分）</a:t>
            </a:r>
          </a:p>
          <a:p>
            <a:r>
              <a:rPr lang="en-US" altLang="zh-CN"/>
              <a:t>    </a:t>
            </a:r>
            <a:r>
              <a:rPr lang="zh-CN" altLang="en-US"/>
              <a:t>林语堂先生诗言：“胸中自有青山在，何必随人看桃花？”我以为重点在于“自有”二字，对一己所求有了足够深刻的认识，生命的自我主宰才成为一种自觉，助人立于历史中游；刻意地特立独行恰恰是对自己的无知，免不了随波逐流。</a:t>
            </a:r>
          </a:p>
          <a:p>
            <a:r>
              <a:rPr lang="en-US" altLang="zh-CN"/>
              <a:t>    </a:t>
            </a:r>
            <a:r>
              <a:rPr lang="zh-CN" altLang="en-US"/>
              <a:t>或许我们可以稍微肯定一下人们为了落入俗套而做出的不成熟的努力，每个人都有矫情的机会与资本，但想刻意地特立独行逃脱时代洪流，便是天方夜谭了。当代最引人注目的“特立独行”当属各类猎奇直播与广为流传的“丧”文化了，然而，“他生吃章鱼，我便活吃蜘蛛”“他伤春悲秋，我便‘生为为人，我很抱歉’”……这哪里算是特立独行，不过是拙劣的跟风模仿，其实我们放眼“特立独行”的发展史：从杀马特文化到伪自由，再到名媛拼单，这些装模作样的对世俗的叛逆， 哪一次免于被时代之潮吞入其中，苦苦挣扎而不能出？</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013460"/>
            <a:ext cx="12087225" cy="5721350"/>
          </a:xfrm>
        </p:spPr>
        <p:txBody>
          <a:bodyPr>
            <a:normAutofit fontScale="70000"/>
          </a:bodyPr>
          <a:lstStyle/>
          <a:p>
            <a:r>
              <a:rPr lang="en-US" altLang="zh-CN"/>
              <a:t>     </a:t>
            </a:r>
            <a:r>
              <a:rPr lang="zh-CN" altLang="en-US"/>
              <a:t>或许，当刻意地特立独行成为了一种潮流，其中的每一个人都在随波逐流。</a:t>
            </a:r>
          </a:p>
          <a:p>
            <a:r>
              <a:rPr lang="en-US" altLang="zh-CN"/>
              <a:t>     </a:t>
            </a:r>
            <a:r>
              <a:rPr lang="zh-CN" altLang="en-US"/>
              <a:t>这种畸形的自我坚守，折射出的是对自我认知的贫乏，心中没有明确的道义与方向，无论演得多么逼真，心始终随波逐流；同时反映了碎片化阅读造就的只知其一不知其二，只见到他人光鲜自由的外表，体验不到其内心的坚定果断，莫大社会压力下对关注的渴望，对自我的向往，便在这空洞中被扼杀了。</a:t>
            </a:r>
          </a:p>
          <a:p>
            <a:r>
              <a:rPr lang="en-US" altLang="zh-CN"/>
              <a:t>      </a:t>
            </a:r>
            <a:r>
              <a:rPr lang="zh-CN" altLang="en-US"/>
              <a:t>真正的特立独行，绝非刻意伪装的离经叛道，而是对社会与自我关系的成熟反思，对自己坚守向往之物的深刻认识，在个人与时代价值的微小碰撞中，逆出自我主宰的火花。卢梭式特立独行在于他洞见社会的豪奢浮华并不是他所求之物，木屋中的生命思索才是他此生价值；斯特里克兰德在六便士与月亮间选择后者，是源于他对艺术天赋的发掘与自身愿望的清醒认识，三毛在人人求安的时代率先向世俗发起叛逆，因为她对撒哈拉沙漠的自由生活充满真诚的热望。康德说：“抬头仰望，灿烂星空；道德律令，在我心中。”“我笑他人看不穿”的特立独行生活固然美好，但要在随波逐流中站稳脚跟，便要先明确自己心中的道德律令。</a:t>
            </a:r>
          </a:p>
          <a:p>
            <a:r>
              <a:rPr lang="en-US" altLang="zh-CN"/>
              <a:t>     </a:t>
            </a:r>
            <a:r>
              <a:rPr lang="zh-CN" altLang="en-US"/>
              <a:t>故而我们转念，为何非要脱离这时代的浪潮呢？在浊流中，我们称应该如马基雅维利所说“开河筑坝同洪流抗争”，在清流中又何如呢？在清明的时代背景下,刻意地特立独行就是水中的毒草，顺流而下，反而能发挥自己的价值。</a:t>
            </a:r>
          </a:p>
          <a:p>
            <a:r>
              <a:rPr lang="en-US" altLang="zh-CN"/>
              <a:t>     </a:t>
            </a:r>
            <a:r>
              <a:rPr lang="zh-CN" altLang="en-US"/>
              <a:t>立于流水中的中游，最大化自己的价值，让个人的荣光普照，又何尝不是真正的特立独行呢？ 真正的特立独行内化成成熟，无需刻意便已容光焕发，刻意地特立独行避免不了随波逐流，拥有特立独行的资本并切实践行，才能真正主宰人生。</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32635" y="623570"/>
            <a:ext cx="8229600" cy="588645"/>
          </a:xfrm>
        </p:spPr>
        <p:txBody>
          <a:bodyPr>
            <a:normAutofit fontScale="90000"/>
          </a:bodyPr>
          <a:lstStyle/>
          <a:p>
            <a:pPr algn="ctr"/>
            <a:r>
              <a:rPr lang="zh-CN" altLang="en-US" b="1">
                <a:solidFill>
                  <a:srgbClr val="FF0000"/>
                </a:solidFill>
              </a:rPr>
              <a:t>范文</a:t>
            </a:r>
            <a:r>
              <a:rPr lang="en-US" altLang="zh-CN" b="1">
                <a:solidFill>
                  <a:srgbClr val="FF0000"/>
                </a:solidFill>
              </a:rPr>
              <a:t>4</a:t>
            </a:r>
          </a:p>
        </p:txBody>
      </p:sp>
      <p:sp>
        <p:nvSpPr>
          <p:cNvPr id="3" name="内容占位符 2"/>
          <p:cNvSpPr>
            <a:spLocks noGrp="1"/>
          </p:cNvSpPr>
          <p:nvPr>
            <p:ph idx="1"/>
          </p:nvPr>
        </p:nvSpPr>
        <p:spPr>
          <a:xfrm>
            <a:off x="0" y="1377315"/>
            <a:ext cx="12030075" cy="5215890"/>
          </a:xfrm>
        </p:spPr>
        <p:txBody>
          <a:bodyPr>
            <a:normAutofit fontScale="90000"/>
          </a:bodyPr>
          <a:lstStyle/>
          <a:p>
            <a:pPr algn="ctr"/>
            <a:r>
              <a:rPr lang="zh-CN" altLang="en-US"/>
              <a:t>在“随波逐流”中特立独行（65 分）</a:t>
            </a:r>
          </a:p>
          <a:p>
            <a:r>
              <a:rPr lang="en-US" altLang="zh-CN"/>
              <a:t>    </a:t>
            </a:r>
            <a:r>
              <a:rPr lang="zh-CN" altLang="en-US"/>
              <a:t>动画大师宫崎骏曾言：“生命可以随心所欲，但不可以随波逐流。”遵循这一挚言，越来越多人开始特立独行，大多刻意为之，无论结果是否真如原本预期那样避免随波逐流。而在我看来，“刻意”地特立独行并不完全代表能取得独立的自我，我们亟需在“随波逐流”中特立独行。</a:t>
            </a:r>
          </a:p>
          <a:p>
            <a:r>
              <a:rPr lang="en-US" altLang="zh-CN"/>
              <a:t>    </a:t>
            </a:r>
            <a:r>
              <a:rPr lang="zh-CN" altLang="en-US"/>
              <a:t>私以为，对“刻意”的理解见仁见智。从积极层面上观之，“刻意”是坚持意志，勇于打破常规者的努力尝试的表现。许多人反其道而行之，“刻意”反叛，欲取得“自由之思想，独立之人格。”梵高一生致力于创造出与当世艺术截然不同的流派，他坚持自身对世界的表现手法与艺术审美，刻意与世俗脱离，由此诞生新型艺术，今有拳击选手张伟丽致力于打破社会对女性的偏见，特立独行去挑战一般女性未曾向往的拳击领域。他们的心中都怀有悖于世俗的信念，他们的特立独行刻意为之，以致于不沦为世俗囚禁制锢下的鸟兽。</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310" y="702310"/>
            <a:ext cx="12019915" cy="6012180"/>
          </a:xfrm>
        </p:spPr>
        <p:txBody>
          <a:bodyPr>
            <a:normAutofit fontScale="60000"/>
          </a:bodyPr>
          <a:lstStyle/>
          <a:p>
            <a:r>
              <a:rPr lang="en-US" altLang="zh-CN" sz="3600"/>
              <a:t>       </a:t>
            </a:r>
            <a:r>
              <a:rPr lang="zh-CN" altLang="en-US" sz="3600"/>
              <a:t>然而，如若心中缺乏信念与人格独立的存在，“刻意地特立独行”只不过是披着羊皮的狼，另一种“随波逐流”罢了。当今社会所崇尚风靡的自由思想与人权，在无知、丑陋的空洞心灵中难以永驻。疫情期间美国民众的“反智现象”便作了最好的诠释。公然反对疫情是福奇的建议，阴谋论的盛行，亦是一种刻意的特立独行，但这何尝不是美国反智文化支持者的一次公然抗议？人们愚昧的反叛思想使得自己从社会良序公知中脱离，后又陷入无尽的自生自灭的泥潭中，随着反智的浪潮被时代所淘汰。</a:t>
            </a:r>
          </a:p>
          <a:p>
            <a:r>
              <a:rPr lang="en-US" altLang="zh-CN" sz="3600"/>
              <a:t>      </a:t>
            </a:r>
            <a:r>
              <a:rPr lang="zh-CN" altLang="en-US" sz="3600"/>
              <a:t>两种结果截然相反的“刻意”背后，映射出人类或富裕独立或空洞愚昧之思想。欲避免随波逐流的关键，在于思想的独一无二与自由解放。古代“百家争鸣”的浪潮中，文人志士也都“随波逐流”，加入思想解放的行列中，自由开放的社会大环境催生出“特立独行”的思想，这便是在“随波逐流”中做到刻意地特立独行。</a:t>
            </a:r>
          </a:p>
          <a:p>
            <a:r>
              <a:rPr lang="en-US" altLang="zh-CN" sz="3600"/>
              <a:t>      </a:t>
            </a:r>
            <a:r>
              <a:rPr lang="zh-CN" altLang="en-US" sz="3600"/>
              <a:t>退一步来看，在全球化愈演愈烈的当下，一味避免随波逐流只会与社会脱节，我们已无法如同梭罗、林清玄那般，回归自然寻觅心灵上的净土。同时，矫枉过正的特立独行只会造成社会公德的混乱与社会法则基石的动摇。刻意地特立独行在当下社会是或不可缺的，但需要出现在合适的时机之下。对于社会秩序守则与世界大趋势的推进过程下的浪潮，我们应选择随波逐流，这样方能在面对多元思想冲击与“同质化”的社会乱象中以意志保持独立的人格，特立独行。</a:t>
            </a:r>
          </a:p>
          <a:p>
            <a:r>
              <a:rPr lang="en-US" altLang="zh-CN" sz="3600"/>
              <a:t>     </a:t>
            </a:r>
            <a:r>
              <a:rPr lang="zh-CN" altLang="en-US" sz="3600"/>
              <a:t>“款款独行，才不致倾溢。”这是大师木心对特立独行意义的阐释；“没有人是一座孤岛，在大海里独踞”是诗人约翰·多恩对人与社会关系的解读。我们永远无法真正脱离社会做到完全的“独   行”便能避免随波逐流，我们应当做到的，是在“随波逐流”中特立独行。 </a:t>
            </a:r>
            <a:r>
              <a:rPr lang="zh-CN" altLang="en-US"/>
              <a:t> </a:t>
            </a:r>
          </a:p>
        </p:txBody>
      </p:sp>
      <p:pic>
        <p:nvPicPr>
          <p:cNvPr id="4" name="New picture"/>
          <p:cNvPicPr/>
          <p:nvPr/>
        </p:nvPicPr>
        <p:blipFill>
          <a:blip r:embed="rId2"/>
          <a:stretch>
            <a:fillRect/>
          </a:stretch>
        </p:blipFill>
        <p:spPr>
          <a:xfrm>
            <a:off x="11658600" y="11315700"/>
            <a:ext cx="368300" cy="2667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作文题</a:t>
            </a:r>
          </a:p>
        </p:txBody>
      </p:sp>
      <p:sp>
        <p:nvSpPr>
          <p:cNvPr id="3" name="内容占位符 2"/>
          <p:cNvSpPr>
            <a:spLocks noGrp="1"/>
          </p:cNvSpPr>
          <p:nvPr>
            <p:ph idx="1"/>
          </p:nvPr>
        </p:nvSpPr>
        <p:spPr/>
        <p:txBody>
          <a:bodyPr>
            <a:normAutofit/>
          </a:bodyPr>
          <a:lstStyle/>
          <a:p>
            <a:pPr algn="just"/>
            <a:r>
              <a:rPr lang="zh-CN" altLang="en-US" b="0" i="0">
                <a:solidFill>
                  <a:srgbClr val="565656"/>
                </a:solidFill>
                <a:effectLst/>
                <a:latin typeface="宋体" panose="02010600030101010101" pitchFamily="2" charset="-122"/>
                <a:ea typeface="宋体" panose="02010600030101010101" pitchFamily="2" charset="-122"/>
              </a:rPr>
              <a:t>   刻意地特立独行是否就能避免随波逐流？</a:t>
            </a:r>
            <a:endParaRPr lang="zh-CN" altLang="en-US" b="0" i="0">
              <a:solidFill>
                <a:srgbClr val="3F3F3F"/>
              </a:solidFill>
              <a:effectLst/>
              <a:latin typeface="-apple-system-font"/>
            </a:endParaRPr>
          </a:p>
          <a:p>
            <a:pPr algn="just"/>
            <a:r>
              <a:rPr lang="zh-CN" altLang="en-US" b="0" i="0">
                <a:solidFill>
                  <a:srgbClr val="565656"/>
                </a:solidFill>
                <a:effectLst/>
                <a:latin typeface="宋体" panose="02010600030101010101" pitchFamily="2" charset="-122"/>
                <a:ea typeface="宋体" panose="02010600030101010101" pitchFamily="2" charset="-122"/>
              </a:rPr>
              <a:t>   请写一篇文章，谈谈你对这个问题的认识和思考。</a:t>
            </a:r>
            <a:endParaRPr lang="en-US" altLang="zh-CN" b="0" i="0">
              <a:solidFill>
                <a:srgbClr val="565656"/>
              </a:solidFill>
              <a:effectLst/>
              <a:latin typeface="宋体" panose="02010600030101010101" pitchFamily="2" charset="-122"/>
              <a:ea typeface="宋体" panose="02010600030101010101" pitchFamily="2" charset="-122"/>
            </a:endParaRPr>
          </a:p>
          <a:p>
            <a:pPr algn="just"/>
            <a:r>
              <a:rPr lang="en-US" altLang="zh-CN">
                <a:solidFill>
                  <a:srgbClr val="565656"/>
                </a:solidFill>
                <a:latin typeface="宋体" panose="02010600030101010101" pitchFamily="2" charset="-122"/>
                <a:ea typeface="宋体" panose="02010600030101010101" pitchFamily="2" charset="-122"/>
              </a:rPr>
              <a:t>   </a:t>
            </a:r>
            <a:r>
              <a:rPr lang="zh-CN" altLang="en-US" b="0" i="0">
                <a:solidFill>
                  <a:srgbClr val="565656"/>
                </a:solidFill>
                <a:effectLst/>
                <a:latin typeface="宋体" panose="02010600030101010101" pitchFamily="2" charset="-122"/>
                <a:ea typeface="宋体" panose="02010600030101010101" pitchFamily="2" charset="-122"/>
              </a:rPr>
              <a:t>要求：（</a:t>
            </a:r>
            <a:r>
              <a:rPr lang="en-US" altLang="zh-CN" b="0" i="0">
                <a:solidFill>
                  <a:srgbClr val="565656"/>
                </a:solidFill>
                <a:effectLst/>
                <a:latin typeface="宋体" panose="02010600030101010101" pitchFamily="2" charset="-122"/>
                <a:ea typeface="宋体" panose="02010600030101010101" pitchFamily="2" charset="-122"/>
              </a:rPr>
              <a:t>1</a:t>
            </a:r>
            <a:r>
              <a:rPr lang="zh-CN" altLang="en-US" b="0" i="0">
                <a:solidFill>
                  <a:srgbClr val="565656"/>
                </a:solidFill>
                <a:effectLst/>
                <a:latin typeface="宋体" panose="02010600030101010101" pitchFamily="2" charset="-122"/>
                <a:ea typeface="宋体" panose="02010600030101010101" pitchFamily="2" charset="-122"/>
              </a:rPr>
              <a:t>）自拟题目；（</a:t>
            </a:r>
            <a:r>
              <a:rPr lang="en-US" altLang="zh-CN" b="0" i="0">
                <a:solidFill>
                  <a:srgbClr val="565656"/>
                </a:solidFill>
                <a:effectLst/>
                <a:latin typeface="宋体" panose="02010600030101010101" pitchFamily="2" charset="-122"/>
                <a:ea typeface="宋体" panose="02010600030101010101" pitchFamily="2" charset="-122"/>
              </a:rPr>
              <a:t>2</a:t>
            </a:r>
            <a:r>
              <a:rPr lang="zh-CN" altLang="en-US" b="0" i="0">
                <a:solidFill>
                  <a:srgbClr val="565656"/>
                </a:solidFill>
                <a:effectLst/>
                <a:latin typeface="宋体" panose="02010600030101010101" pitchFamily="2" charset="-122"/>
                <a:ea typeface="宋体" panose="02010600030101010101" pitchFamily="2" charset="-122"/>
              </a:rPr>
              <a:t>）不少于</a:t>
            </a:r>
            <a:r>
              <a:rPr lang="en-US" altLang="zh-CN" b="0" i="0">
                <a:solidFill>
                  <a:srgbClr val="565656"/>
                </a:solidFill>
                <a:effectLst/>
                <a:latin typeface="宋体" panose="02010600030101010101" pitchFamily="2" charset="-122"/>
                <a:ea typeface="宋体" panose="02010600030101010101" pitchFamily="2" charset="-122"/>
              </a:rPr>
              <a:t>800</a:t>
            </a:r>
            <a:r>
              <a:rPr lang="zh-CN" altLang="en-US" b="0" i="0">
                <a:solidFill>
                  <a:srgbClr val="565656"/>
                </a:solidFill>
                <a:effectLst/>
                <a:latin typeface="宋体" panose="02010600030101010101" pitchFamily="2" charset="-122"/>
                <a:ea typeface="宋体" panose="02010600030101010101" pitchFamily="2" charset="-122"/>
              </a:rPr>
              <a:t>字。</a:t>
            </a:r>
            <a:endParaRPr lang="zh-CN" altLang="en-US" b="0" i="0">
              <a:solidFill>
                <a:srgbClr val="3F3F3F"/>
              </a:solidFill>
              <a:effectLst/>
              <a:latin typeface="-apple-system-font"/>
            </a:endParaRPr>
          </a:p>
          <a:p>
            <a:pPr marL="0" indent="0">
              <a:buNone/>
            </a:pPr>
            <a:r>
              <a:rPr lang="en-US" altLang="zh-CN" b="1">
                <a:latin typeface="仿宋" panose="02010609060101010101" charset="-122"/>
                <a:ea typeface="仿宋" panose="02010609060101010101" charset="-122"/>
                <a:cs typeface="仿宋" panose="02010609060101010101" charset="-122"/>
              </a:rPr>
              <a:t>            </a:t>
            </a:r>
          </a:p>
          <a:p>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1975" y="974408"/>
            <a:ext cx="8229600" cy="778098"/>
          </a:xfrm>
        </p:spPr>
        <p:txBody>
          <a:bodyPr>
            <a:normAutofit/>
          </a:bodyPr>
          <a:lstStyle/>
          <a:p>
            <a:pPr algn="ctr"/>
            <a:r>
              <a:rPr lang="zh-CN" altLang="en-US">
                <a:solidFill>
                  <a:srgbClr val="FF0000"/>
                </a:solidFill>
              </a:rPr>
              <a:t>概念界定</a:t>
            </a:r>
          </a:p>
        </p:txBody>
      </p:sp>
      <p:sp>
        <p:nvSpPr>
          <p:cNvPr id="3" name="内容占位符 2"/>
          <p:cNvSpPr>
            <a:spLocks noGrp="1"/>
          </p:cNvSpPr>
          <p:nvPr>
            <p:ph idx="1"/>
          </p:nvPr>
        </p:nvSpPr>
        <p:spPr>
          <a:xfrm>
            <a:off x="99060" y="2010410"/>
            <a:ext cx="11744960" cy="4573270"/>
          </a:xfrm>
        </p:spPr>
        <p:txBody>
          <a:bodyPr>
            <a:normAutofit/>
          </a:bodyPr>
          <a:lstStyle/>
          <a:p>
            <a:pPr marL="0" indent="0">
              <a:buNone/>
            </a:pPr>
            <a:r>
              <a:rPr lang="zh-CN" altLang="en-US" sz="2900">
                <a:solidFill>
                  <a:srgbClr val="FF0000"/>
                </a:solidFill>
                <a:effectLst/>
                <a:latin typeface="宋体" panose="02010600030101010101" pitchFamily="2" charset="-122"/>
                <a:ea typeface="宋体" panose="02010600030101010101" pitchFamily="2" charset="-122"/>
              </a:rPr>
              <a:t>真正的特立独行：</a:t>
            </a:r>
            <a:r>
              <a:rPr lang="zh-CN" altLang="en-US" sz="2900">
                <a:solidFill>
                  <a:srgbClr val="565656"/>
                </a:solidFill>
                <a:effectLst/>
                <a:latin typeface="宋体" panose="02010600030101010101" pitchFamily="2" charset="-122"/>
                <a:ea typeface="宋体" panose="02010600030101010101" pitchFamily="2" charset="-122"/>
              </a:rPr>
              <a:t>应该是低调而沉静的；你默默的前行，并不向别人炫耀自己的种种进步；你不在意别人的评断，只询问内心充实与否；你沉默而谦卑着，明白平凡也是值得敬畏的；你不将任何人奉作神明，也不想成为任何人的神明。</a:t>
            </a:r>
            <a:r>
              <a:rPr lang="en-US" altLang="zh-CN" sz="2900">
                <a:solidFill>
                  <a:srgbClr val="565656"/>
                </a:solidFill>
                <a:effectLst/>
                <a:latin typeface="宋体" panose="02010600030101010101" pitchFamily="2" charset="-122"/>
                <a:ea typeface="宋体" panose="02010600030101010101" pitchFamily="2" charset="-122"/>
              </a:rPr>
              <a:t>——</a:t>
            </a:r>
            <a:r>
              <a:rPr lang="zh-CN" altLang="en-US" sz="2900" b="0" i="0">
                <a:solidFill>
                  <a:srgbClr val="333333"/>
                </a:solidFill>
                <a:effectLst/>
                <a:latin typeface="黑体" panose="02010609060101010101" pitchFamily="49" charset="-122"/>
                <a:ea typeface="黑体" panose="02010609060101010101" pitchFamily="49" charset="-122"/>
              </a:rPr>
              <a:t>独立思想、自由精神</a:t>
            </a:r>
            <a:r>
              <a:rPr lang="zh-CN" altLang="en-US" sz="2900"/>
              <a:t/>
            </a:r>
            <a:br>
              <a:rPr lang="zh-CN" altLang="en-US" sz="2900"/>
            </a:br>
            <a:r>
              <a:rPr lang="zh-CN" altLang="en-US" sz="2900" b="1">
                <a:solidFill>
                  <a:srgbClr val="FF0000"/>
                </a:solidFill>
                <a:effectLst/>
                <a:latin typeface="宋体" panose="02010600030101010101" pitchFamily="2" charset="-122"/>
                <a:ea typeface="宋体" panose="02010600030101010101" pitchFamily="2" charset="-122"/>
              </a:rPr>
              <a:t>刻意地特立独行：</a:t>
            </a:r>
            <a:r>
              <a:rPr lang="zh-CN" altLang="en-US" sz="2900">
                <a:solidFill>
                  <a:srgbClr val="565656"/>
                </a:solidFill>
                <a:latin typeface="宋体" panose="02010600030101010101" pitchFamily="2" charset="-122"/>
                <a:ea typeface="宋体" panose="02010600030101010101" pitchFamily="2" charset="-122"/>
              </a:rPr>
              <a:t>实质就是标新立异，只为显出“与众不同”而一味否定现实、刻意叛逆，重形式轻内涵，形神不一、声闻过情</a:t>
            </a:r>
            <a:endParaRPr lang="en-US" altLang="zh-CN" sz="2900">
              <a:solidFill>
                <a:srgbClr val="565656"/>
              </a:solidFill>
              <a:latin typeface="宋体" panose="02010600030101010101" pitchFamily="2" charset="-122"/>
              <a:ea typeface="宋体" panose="02010600030101010101" pitchFamily="2" charset="-122"/>
            </a:endParaRPr>
          </a:p>
          <a:p>
            <a:pPr marL="0" indent="0">
              <a:buNone/>
            </a:pPr>
            <a:r>
              <a:rPr lang="zh-CN" altLang="en-US" sz="2900" b="0" i="0">
                <a:solidFill>
                  <a:srgbClr val="FF0000"/>
                </a:solidFill>
                <a:effectLst/>
                <a:latin typeface="宋体" panose="02010600030101010101" pitchFamily="2" charset="-122"/>
                <a:ea typeface="宋体" panose="02010600030101010101" pitchFamily="2" charset="-122"/>
              </a:rPr>
              <a:t>随波逐流：</a:t>
            </a:r>
            <a:r>
              <a:rPr lang="zh-CN" altLang="en-US" sz="2900" b="0" i="0">
                <a:solidFill>
                  <a:srgbClr val="000000"/>
                </a:solidFill>
                <a:effectLst/>
                <a:latin typeface="宋体" panose="02010600030101010101" pitchFamily="2" charset="-122"/>
                <a:ea typeface="宋体" panose="02010600030101010101" pitchFamily="2" charset="-122"/>
              </a:rPr>
              <a:t>人云亦云 不经思考地盲从他的做法</a:t>
            </a:r>
            <a:endParaRPr lang="zh-CN" altLang="en-US" sz="2900" u="sng">
              <a:solidFill>
                <a:schemeClr val="accent6">
                  <a:lumMod val="50000"/>
                </a:schemeClr>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82320"/>
            <a:ext cx="8229600" cy="566420"/>
          </a:xfrm>
        </p:spPr>
        <p:txBody>
          <a:bodyPr>
            <a:normAutofit fontScale="90000"/>
          </a:bodyPr>
          <a:lstStyle/>
          <a:p>
            <a:pPr algn="ctr"/>
            <a:r>
              <a:rPr lang="zh-CN" altLang="en-US" b="1">
                <a:solidFill>
                  <a:srgbClr val="FF0000"/>
                </a:solidFill>
              </a:rPr>
              <a:t>重点问题</a:t>
            </a:r>
          </a:p>
        </p:txBody>
      </p:sp>
      <p:sp>
        <p:nvSpPr>
          <p:cNvPr id="3" name="内容占位符 2"/>
          <p:cNvSpPr>
            <a:spLocks noGrp="1"/>
          </p:cNvSpPr>
          <p:nvPr>
            <p:ph idx="1"/>
          </p:nvPr>
        </p:nvSpPr>
        <p:spPr>
          <a:xfrm>
            <a:off x="97790" y="1512570"/>
            <a:ext cx="11884660" cy="4773930"/>
          </a:xfrm>
        </p:spPr>
        <p:txBody>
          <a:bodyPr>
            <a:normAutofit/>
          </a:bodyPr>
          <a:lstStyle/>
          <a:p>
            <a:r>
              <a:rPr lang="zh-CN" altLang="en-US">
                <a:solidFill>
                  <a:srgbClr val="FF0000"/>
                </a:solidFill>
                <a:effectLst/>
                <a:latin typeface="宋体" panose="02010600030101010101" pitchFamily="2" charset="-122"/>
                <a:ea typeface="宋体" panose="02010600030101010101" pitchFamily="2" charset="-122"/>
              </a:rPr>
              <a:t>刻意地特立独行是否就能避免随波逐流？答案显然是否定的，那</a:t>
            </a:r>
            <a:r>
              <a:rPr lang="zh-CN" altLang="en-US" b="1">
                <a:solidFill>
                  <a:srgbClr val="FF0000"/>
                </a:solidFill>
                <a:effectLst/>
                <a:latin typeface="宋体" panose="02010600030101010101" pitchFamily="2" charset="-122"/>
                <a:ea typeface="宋体" panose="02010600030101010101" pitchFamily="2" charset="-122"/>
              </a:rPr>
              <a:t>为什么</a:t>
            </a:r>
            <a:r>
              <a:rPr lang="zh-CN" altLang="en-US" b="0" i="0">
                <a:solidFill>
                  <a:srgbClr val="FF0000"/>
                </a:solidFill>
                <a:effectLst/>
                <a:latin typeface="宋体" panose="02010600030101010101" pitchFamily="2" charset="-122"/>
                <a:ea typeface="宋体" panose="02010600030101010101" pitchFamily="2" charset="-122"/>
              </a:rPr>
              <a:t>刻意地特立独行为什么不能避免随波逐流？</a:t>
            </a:r>
            <a:endParaRPr lang="zh-CN" altLang="en-US" b="0" i="0">
              <a:solidFill>
                <a:srgbClr val="FF0000"/>
              </a:solidFill>
              <a:effectLst/>
              <a:latin typeface="Calibri" panose="020F0502020204030204" charset="0"/>
            </a:endParaRPr>
          </a:p>
          <a:p>
            <a:pPr algn="just"/>
            <a:r>
              <a:rPr lang="zh-CN" altLang="en-US" b="0" i="0">
                <a:solidFill>
                  <a:srgbClr val="000000"/>
                </a:solidFill>
                <a:effectLst/>
                <a:latin typeface="宋体" panose="02010600030101010101" pitchFamily="2" charset="-122"/>
                <a:ea typeface="宋体" panose="02010600030101010101" pitchFamily="2" charset="-122"/>
              </a:rPr>
              <a:t>只是追求表面的与众不同、甚至哗众取宠，获得他人的关注，而并不是建立在独立思考基础上的价值判断。因此，刻意的特立独行是肤浅的。</a:t>
            </a:r>
            <a:endParaRPr lang="zh-CN" altLang="en-US" b="0" i="0">
              <a:solidFill>
                <a:srgbClr val="000000"/>
              </a:solidFill>
              <a:effectLst/>
              <a:latin typeface="Calibri" panose="020F0502020204030204" charset="0"/>
            </a:endParaRPr>
          </a:p>
          <a:p>
            <a:r>
              <a:rPr lang="zh-CN" altLang="en-US"/>
              <a:t/>
            </a:r>
            <a:br>
              <a:rPr lang="zh-CN" altLang="en-US"/>
            </a:br>
            <a:r>
              <a:rPr lang="zh-CN" altLang="en-US"/>
              <a:t/>
            </a:r>
            <a:br>
              <a:rPr lang="zh-CN" altLang="en-US"/>
            </a:br>
            <a:endParaRPr lang="zh-CN" altLang="en-US">
              <a:solidFill>
                <a:srgbClr val="FF0000"/>
              </a:solidFill>
            </a:endParaRPr>
          </a:p>
          <a:p>
            <a:endParaRPr lang="zh-CN" altLang="en-US">
              <a:solidFill>
                <a:srgbClr val="FF0000"/>
              </a:solidFill>
            </a:endParaRPr>
          </a:p>
          <a:p>
            <a:endParaRPr lang="zh-CN" altLang="en-US">
              <a:solidFill>
                <a:srgbClr val="FF0000"/>
              </a:solidFill>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22948"/>
            <a:ext cx="8229600" cy="562074"/>
          </a:xfrm>
        </p:spPr>
        <p:txBody>
          <a:bodyPr>
            <a:normAutofit fontScale="90000"/>
          </a:bodyPr>
          <a:lstStyle/>
          <a:p>
            <a:pPr algn="ctr"/>
            <a:r>
              <a:rPr lang="zh-CN" altLang="en-US" b="1">
                <a:solidFill>
                  <a:srgbClr val="FF0000"/>
                </a:solidFill>
              </a:rPr>
              <a:t>重点问题</a:t>
            </a:r>
          </a:p>
        </p:txBody>
      </p:sp>
      <p:sp>
        <p:nvSpPr>
          <p:cNvPr id="3" name="内容占位符 2"/>
          <p:cNvSpPr>
            <a:spLocks noGrp="1"/>
          </p:cNvSpPr>
          <p:nvPr>
            <p:ph idx="1"/>
          </p:nvPr>
        </p:nvSpPr>
        <p:spPr>
          <a:xfrm>
            <a:off x="1972608" y="1628800"/>
            <a:ext cx="8229600" cy="4686320"/>
          </a:xfrm>
        </p:spPr>
        <p:txBody>
          <a:bodyPr>
            <a:normAutofit/>
          </a:bodyPr>
          <a:lstStyle/>
          <a:p>
            <a:pPr marL="0" indent="0">
              <a:buNone/>
            </a:pPr>
            <a:r>
              <a:rPr lang="zh-CN" altLang="en-US"/>
              <a:t/>
            </a:r>
            <a:br>
              <a:rPr lang="zh-CN" altLang="en-US"/>
            </a:br>
            <a:endParaRPr lang="zh-CN" altLang="en-US"/>
          </a:p>
        </p:txBody>
      </p:sp>
      <p:sp>
        <p:nvSpPr>
          <p:cNvPr id="5" name="文本框 4"/>
          <p:cNvSpPr txBox="1"/>
          <p:nvPr/>
        </p:nvSpPr>
        <p:spPr>
          <a:xfrm>
            <a:off x="387985" y="1412875"/>
            <a:ext cx="11526520" cy="2061210"/>
          </a:xfrm>
          <a:prstGeom prst="rect">
            <a:avLst/>
          </a:prstGeom>
          <a:noFill/>
        </p:spPr>
        <p:txBody>
          <a:bodyPr wrap="square">
            <a:spAutoFit/>
          </a:bodyPr>
          <a:lstStyle/>
          <a:p>
            <a:pPr algn="just"/>
            <a:r>
              <a:rPr lang="zh-CN" altLang="en-US" sz="3200" b="0" i="0">
                <a:solidFill>
                  <a:srgbClr val="FF0000"/>
                </a:solidFill>
                <a:effectLst/>
                <a:latin typeface="宋体" panose="02010600030101010101" pitchFamily="2" charset="-122"/>
                <a:ea typeface="宋体" panose="02010600030101010101" pitchFamily="2" charset="-122"/>
              </a:rPr>
              <a:t>如何避免随波逐流？</a:t>
            </a:r>
            <a:endParaRPr lang="en-US" altLang="zh-CN" sz="3200" b="0" i="0">
              <a:solidFill>
                <a:srgbClr val="FF0000"/>
              </a:solidFill>
              <a:effectLst/>
              <a:latin typeface="宋体" panose="02010600030101010101" pitchFamily="2" charset="-122"/>
              <a:ea typeface="宋体" panose="02010600030101010101" pitchFamily="2" charset="-122"/>
            </a:endParaRPr>
          </a:p>
          <a:p>
            <a:pPr algn="just"/>
            <a:r>
              <a:rPr lang="zh-CN" altLang="en-US" sz="3200" b="0" i="0">
                <a:solidFill>
                  <a:srgbClr val="000000"/>
                </a:solidFill>
                <a:effectLst/>
                <a:latin typeface="宋体" panose="02010600030101010101" pitchFamily="2" charset="-122"/>
                <a:ea typeface="宋体" panose="02010600030101010101" pitchFamily="2" charset="-122"/>
              </a:rPr>
              <a:t>应该独立思考、形成独立的思想才能够避免随波逐流，而避免随波逐流就是出淤泥而不染，在众多声音当中能够保持自己的理性，面对不同的观点，能够保持理性的思考。</a:t>
            </a:r>
            <a:endParaRPr lang="zh-CN" altLang="en-US" sz="3200" b="0" i="0">
              <a:solidFill>
                <a:srgbClr val="000000"/>
              </a:solidFill>
              <a:effectLst/>
              <a:latin typeface="Calibri" panose="020F050202020403020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22313"/>
            <a:ext cx="8229600" cy="490066"/>
          </a:xfrm>
        </p:spPr>
        <p:txBody>
          <a:bodyPr>
            <a:normAutofit fontScale="90000"/>
          </a:bodyPr>
          <a:lstStyle/>
          <a:p>
            <a:pPr algn="ctr"/>
            <a:r>
              <a:rPr lang="zh-CN" altLang="en-US">
                <a:solidFill>
                  <a:srgbClr val="FF0000"/>
                </a:solidFill>
              </a:rPr>
              <a:t>素材参考</a:t>
            </a:r>
          </a:p>
        </p:txBody>
      </p:sp>
      <p:sp>
        <p:nvSpPr>
          <p:cNvPr id="3" name="内容占位符 2"/>
          <p:cNvSpPr>
            <a:spLocks noGrp="1"/>
          </p:cNvSpPr>
          <p:nvPr>
            <p:ph idx="1"/>
          </p:nvPr>
        </p:nvSpPr>
        <p:spPr>
          <a:xfrm>
            <a:off x="635" y="1340485"/>
            <a:ext cx="12061825" cy="5242560"/>
          </a:xfrm>
        </p:spPr>
        <p:txBody>
          <a:bodyPr>
            <a:normAutofit/>
          </a:bodyPr>
          <a:lstStyle/>
          <a:p>
            <a:r>
              <a:rPr lang="zh-CN" altLang="en-US" b="1">
                <a:solidFill>
                  <a:srgbClr val="FF6827"/>
                </a:solidFill>
                <a:effectLst/>
                <a:latin typeface="宋体" panose="02010600030101010101" pitchFamily="2" charset="-122"/>
                <a:ea typeface="宋体" panose="02010600030101010101" pitchFamily="2" charset="-122"/>
              </a:rPr>
              <a:t>王小波</a:t>
            </a:r>
            <a:r>
              <a:rPr lang="en-US" altLang="zh-CN" b="1">
                <a:solidFill>
                  <a:srgbClr val="FF6827"/>
                </a:solidFill>
                <a:effectLst/>
                <a:latin typeface="宋体" panose="02010600030101010101" pitchFamily="2" charset="-122"/>
                <a:ea typeface="宋体" panose="02010600030101010101" pitchFamily="2" charset="-122"/>
              </a:rPr>
              <a:t>《</a:t>
            </a:r>
            <a:r>
              <a:rPr lang="zh-CN" altLang="en-US" b="1">
                <a:solidFill>
                  <a:srgbClr val="FF6827"/>
                </a:solidFill>
                <a:effectLst/>
                <a:latin typeface="宋体" panose="02010600030101010101" pitchFamily="2" charset="-122"/>
                <a:ea typeface="宋体" panose="02010600030101010101" pitchFamily="2" charset="-122"/>
              </a:rPr>
              <a:t>一只特立独行的猪</a:t>
            </a:r>
            <a:r>
              <a:rPr lang="en-US" altLang="zh-CN" b="1">
                <a:solidFill>
                  <a:srgbClr val="FF6827"/>
                </a:solidFill>
                <a:effectLst/>
                <a:latin typeface="宋体" panose="02010600030101010101" pitchFamily="2" charset="-122"/>
                <a:ea typeface="宋体" panose="02010600030101010101" pitchFamily="2" charset="-122"/>
              </a:rPr>
              <a:t>》</a:t>
            </a:r>
            <a:r>
              <a:rPr lang="zh-CN" altLang="en-US" b="1">
                <a:solidFill>
                  <a:srgbClr val="FF6827"/>
                </a:solidFill>
                <a:effectLst/>
                <a:latin typeface="宋体" panose="02010600030101010101" pitchFamily="2" charset="-122"/>
                <a:ea typeface="宋体" panose="02010600030101010101" pitchFamily="2" charset="-122"/>
              </a:rPr>
              <a:t>：</a:t>
            </a:r>
            <a:r>
              <a:rPr lang="zh-CN" altLang="en-US">
                <a:solidFill>
                  <a:srgbClr val="565656"/>
                </a:solidFill>
                <a:effectLst/>
                <a:latin typeface="宋体" panose="02010600030101010101" pitchFamily="2" charset="-122"/>
                <a:ea typeface="宋体" panose="02010600030101010101" pitchFamily="2" charset="-122"/>
              </a:rPr>
              <a:t>在作者看来人和猪一样，也是只求自由的本性，“它们会自由自在地闲逛，饥则食渴则饮，春天来临时还要谈谈爱情”，无疑，猪所处的这种自然状态，正如人所追求的自由生活一样，是一种自然的要求和生活方式。</a:t>
            </a:r>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849948"/>
            <a:ext cx="8229600" cy="490066"/>
          </a:xfrm>
        </p:spPr>
        <p:txBody>
          <a:bodyPr>
            <a:normAutofit fontScale="90000"/>
          </a:bodyPr>
          <a:lstStyle/>
          <a:p>
            <a:pPr algn="ctr"/>
            <a:r>
              <a:rPr lang="zh-CN" altLang="en-US">
                <a:solidFill>
                  <a:srgbClr val="FF0000"/>
                </a:solidFill>
              </a:rPr>
              <a:t>素材参考</a:t>
            </a:r>
          </a:p>
        </p:txBody>
      </p:sp>
      <p:sp>
        <p:nvSpPr>
          <p:cNvPr id="3" name="内容占位符 2"/>
          <p:cNvSpPr>
            <a:spLocks noGrp="1"/>
          </p:cNvSpPr>
          <p:nvPr>
            <p:ph idx="1"/>
          </p:nvPr>
        </p:nvSpPr>
        <p:spPr>
          <a:xfrm>
            <a:off x="1847528" y="1340768"/>
            <a:ext cx="8712968" cy="5242594"/>
          </a:xfrm>
        </p:spPr>
        <p:txBody>
          <a:bodyPr>
            <a:normAutofit fontScale="92500"/>
          </a:bodyPr>
          <a:lstStyle/>
          <a:p>
            <a:r>
              <a:rPr lang="zh-CN" altLang="en-US" b="0" i="0">
                <a:solidFill>
                  <a:srgbClr val="333333"/>
                </a:solidFill>
                <a:effectLst/>
                <a:latin typeface="黑体" panose="02010609060101010101" pitchFamily="49" charset="-122"/>
                <a:ea typeface="黑体" panose="02010609060101010101" pitchFamily="49" charset="-122"/>
              </a:rPr>
              <a:t> </a:t>
            </a:r>
            <a:r>
              <a:rPr lang="zh-CN" altLang="en-US" b="1">
                <a:solidFill>
                  <a:srgbClr val="FF6827"/>
                </a:solidFill>
                <a:effectLst/>
                <a:latin typeface="宋体" panose="02010600030101010101" pitchFamily="2" charset="-122"/>
                <a:ea typeface="宋体" panose="02010600030101010101" pitchFamily="2" charset="-122"/>
              </a:rPr>
              <a:t>★</a:t>
            </a:r>
            <a:r>
              <a:rPr lang="en-US" altLang="zh-CN" b="1">
                <a:solidFill>
                  <a:srgbClr val="FF6827"/>
                </a:solidFill>
                <a:effectLst/>
                <a:latin typeface="宋体" panose="02010600030101010101" pitchFamily="2" charset="-122"/>
                <a:ea typeface="宋体" panose="02010600030101010101" pitchFamily="2" charset="-122"/>
              </a:rPr>
              <a:t>1</a:t>
            </a:r>
            <a:r>
              <a:rPr lang="zh-CN" altLang="en-US" b="1">
                <a:solidFill>
                  <a:srgbClr val="FF6827"/>
                </a:solidFill>
                <a:effectLst/>
                <a:latin typeface="宋体" panose="02010600030101010101" pitchFamily="2" charset="-122"/>
                <a:ea typeface="宋体" panose="02010600030101010101" pitchFamily="2" charset="-122"/>
              </a:rPr>
              <a:t>．羊群心态：</a:t>
            </a:r>
            <a:r>
              <a:rPr lang="zh-CN" altLang="en-US">
                <a:solidFill>
                  <a:srgbClr val="565656"/>
                </a:solidFill>
                <a:effectLst/>
                <a:latin typeface="宋体" panose="02010600030101010101" pitchFamily="2" charset="-122"/>
                <a:ea typeface="宋体" panose="02010600030101010101" pitchFamily="2" charset="-122"/>
              </a:rPr>
              <a:t>羊群心态形容人们如何受到同侪影响而感染某种行为、追随流行或是购买商品。千万年演化的结果，让人们身上内建了强烈的羊群心态，因为绝大多数时候，从众都是求生存、求低风险的最佳选择</a:t>
            </a:r>
            <a:r>
              <a:rPr lang="en-US" altLang="zh-CN">
                <a:solidFill>
                  <a:srgbClr val="565656"/>
                </a:solidFill>
                <a:effectLst/>
                <a:latin typeface="宋体" panose="02010600030101010101" pitchFamily="2" charset="-122"/>
                <a:ea typeface="宋体" panose="02010600030101010101" pitchFamily="2" charset="-122"/>
              </a:rPr>
              <a:t>——</a:t>
            </a:r>
            <a:r>
              <a:rPr lang="zh-CN" altLang="en-US">
                <a:solidFill>
                  <a:srgbClr val="565656"/>
                </a:solidFill>
                <a:effectLst/>
                <a:latin typeface="宋体" panose="02010600030101010101" pitchFamily="2" charset="-122"/>
                <a:ea typeface="宋体" panose="02010600030101010101" pitchFamily="2" charset="-122"/>
              </a:rPr>
              <a:t>落单容易遭到掠食者攻击，而万一集体遭遇不幸，由于财富与幸福是相对的，大家一起变得不好等于大家都没有不好。</a:t>
            </a:r>
            <a:r>
              <a:rPr lang="zh-CN" altLang="en-US"/>
              <a:t/>
            </a:r>
            <a:br>
              <a:rPr lang="zh-CN" altLang="en-US"/>
            </a:br>
            <a:r>
              <a:rPr lang="zh-CN" altLang="en-US" b="1">
                <a:solidFill>
                  <a:srgbClr val="FF6827"/>
                </a:solidFill>
                <a:effectLst/>
                <a:latin typeface="宋体" panose="02010600030101010101" pitchFamily="2" charset="-122"/>
                <a:ea typeface="宋体" panose="02010600030101010101" pitchFamily="2" charset="-122"/>
              </a:rPr>
              <a:t>★</a:t>
            </a:r>
            <a:r>
              <a:rPr lang="en-US" altLang="zh-CN" b="1">
                <a:solidFill>
                  <a:srgbClr val="FF6827"/>
                </a:solidFill>
                <a:effectLst/>
                <a:latin typeface="宋体" panose="02010600030101010101" pitchFamily="2" charset="-122"/>
                <a:ea typeface="宋体" panose="02010600030101010101" pitchFamily="2" charset="-122"/>
              </a:rPr>
              <a:t>2</a:t>
            </a:r>
            <a:r>
              <a:rPr lang="zh-CN" altLang="en-US" b="1">
                <a:solidFill>
                  <a:srgbClr val="FF6827"/>
                </a:solidFill>
                <a:effectLst/>
                <a:latin typeface="宋体" panose="02010600030101010101" pitchFamily="2" charset="-122"/>
                <a:ea typeface="宋体" panose="02010600030101010101" pitchFamily="2" charset="-122"/>
              </a:rPr>
              <a:t>．安吉拉</a:t>
            </a:r>
            <a:r>
              <a:rPr lang="en-US" altLang="zh-CN" b="1">
                <a:solidFill>
                  <a:srgbClr val="FF6827"/>
                </a:solidFill>
                <a:effectLst/>
                <a:latin typeface="宋体" panose="02010600030101010101" pitchFamily="2" charset="-122"/>
                <a:ea typeface="宋体" panose="02010600030101010101" pitchFamily="2" charset="-122"/>
              </a:rPr>
              <a:t>·</a:t>
            </a:r>
            <a:r>
              <a:rPr lang="zh-CN" altLang="en-US" b="1">
                <a:solidFill>
                  <a:srgbClr val="FF6827"/>
                </a:solidFill>
                <a:effectLst/>
                <a:latin typeface="宋体" panose="02010600030101010101" pitchFamily="2" charset="-122"/>
                <a:ea typeface="宋体" panose="02010600030101010101" pitchFamily="2" charset="-122"/>
              </a:rPr>
              <a:t>卡特</a:t>
            </a:r>
            <a:r>
              <a:rPr lang="en-US" altLang="zh-CN" b="1">
                <a:solidFill>
                  <a:srgbClr val="FF6827"/>
                </a:solidFill>
                <a:effectLst/>
                <a:latin typeface="宋体" panose="02010600030101010101" pitchFamily="2" charset="-122"/>
                <a:ea typeface="宋体" panose="02010600030101010101" pitchFamily="2" charset="-122"/>
              </a:rPr>
              <a:t>《</a:t>
            </a:r>
            <a:r>
              <a:rPr lang="zh-CN" altLang="en-US" b="1">
                <a:solidFill>
                  <a:srgbClr val="FF6827"/>
                </a:solidFill>
                <a:effectLst/>
                <a:latin typeface="宋体" panose="02010600030101010101" pitchFamily="2" charset="-122"/>
                <a:ea typeface="宋体" panose="02010600030101010101" pitchFamily="2" charset="-122"/>
              </a:rPr>
              <a:t>焚舟纪：别册</a:t>
            </a:r>
            <a:r>
              <a:rPr lang="en-US" altLang="zh-CN" b="1">
                <a:solidFill>
                  <a:srgbClr val="FF6827"/>
                </a:solidFill>
                <a:effectLst/>
                <a:latin typeface="宋体" panose="02010600030101010101" pitchFamily="2" charset="-122"/>
                <a:ea typeface="宋体" panose="02010600030101010101" pitchFamily="2" charset="-122"/>
              </a:rPr>
              <a:t>》</a:t>
            </a:r>
            <a:r>
              <a:rPr lang="zh-CN" altLang="en-US" b="1">
                <a:solidFill>
                  <a:srgbClr val="FF6827"/>
                </a:solidFill>
                <a:effectLst/>
                <a:latin typeface="宋体" panose="02010600030101010101" pitchFamily="2" charset="-122"/>
                <a:ea typeface="宋体" panose="02010600030101010101" pitchFamily="2" charset="-122"/>
              </a:rPr>
              <a:t>：</a:t>
            </a:r>
            <a:r>
              <a:rPr lang="zh-CN" altLang="en-US">
                <a:solidFill>
                  <a:srgbClr val="565656"/>
                </a:solidFill>
                <a:effectLst/>
                <a:latin typeface="宋体" panose="02010600030101010101" pitchFamily="2" charset="-122"/>
                <a:ea typeface="宋体" panose="02010600030101010101" pitchFamily="2" charset="-122"/>
              </a:rPr>
              <a:t>然而在艺术家的世界里，刻意特立独行的人总是很尊重并敬佩那些有勇气真能有点疯的人。                                  </a:t>
            </a:r>
            <a:endParaRPr lang="en-US" altLang="zh-CN">
              <a:solidFill>
                <a:srgbClr val="565656"/>
              </a:solidFill>
              <a:effectLst/>
              <a:latin typeface="宋体" panose="02010600030101010101" pitchFamily="2" charset="-122"/>
              <a:ea typeface="宋体" panose="02010600030101010101" pitchFamily="2" charset="-122"/>
            </a:endParaRPr>
          </a:p>
          <a:p>
            <a:r>
              <a:rPr lang="zh-CN" altLang="en-US" b="1">
                <a:solidFill>
                  <a:srgbClr val="FF6827"/>
                </a:solidFill>
                <a:effectLst/>
                <a:latin typeface="宋体" panose="02010600030101010101" pitchFamily="2" charset="-122"/>
                <a:ea typeface="宋体" panose="02010600030101010101" pitchFamily="2" charset="-122"/>
              </a:rPr>
              <a:t>★</a:t>
            </a:r>
            <a:r>
              <a:rPr lang="en-US" altLang="zh-CN" b="1">
                <a:solidFill>
                  <a:srgbClr val="FF6827"/>
                </a:solidFill>
                <a:effectLst/>
                <a:latin typeface="宋体" panose="02010600030101010101" pitchFamily="2" charset="-122"/>
                <a:ea typeface="宋体" panose="02010600030101010101" pitchFamily="2" charset="-122"/>
              </a:rPr>
              <a:t>3</a:t>
            </a:r>
            <a:r>
              <a:rPr lang="zh-CN" altLang="en-US" b="1">
                <a:solidFill>
                  <a:srgbClr val="FF6827"/>
                </a:solidFill>
                <a:effectLst/>
                <a:latin typeface="宋体" panose="02010600030101010101" pitchFamily="2" charset="-122"/>
                <a:ea typeface="宋体" panose="02010600030101010101" pitchFamily="2" charset="-122"/>
              </a:rPr>
              <a:t>．世界就像一个大湖，而我们就是生活在水中的鱼。</a:t>
            </a:r>
            <a:r>
              <a:rPr lang="zh-CN" altLang="en-US">
                <a:solidFill>
                  <a:srgbClr val="565656"/>
                </a:solidFill>
                <a:effectLst/>
                <a:latin typeface="宋体" panose="02010600030101010101" pitchFamily="2" charset="-122"/>
                <a:ea typeface="宋体" panose="02010600030101010101" pitchFamily="2" charset="-122"/>
              </a:rPr>
              <a:t>想要做一条特立独行的鱼，没有人能拦得住你。但千万别自大的以为你可以离开水。做你自己没问题，但你要保证这个世界容得下你。</a:t>
            </a:r>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片段示例</a:t>
            </a:r>
          </a:p>
        </p:txBody>
      </p:sp>
      <p:sp>
        <p:nvSpPr>
          <p:cNvPr id="3" name="内容占位符 2"/>
          <p:cNvSpPr>
            <a:spLocks noGrp="1"/>
          </p:cNvSpPr>
          <p:nvPr>
            <p:ph idx="1"/>
          </p:nvPr>
        </p:nvSpPr>
        <p:spPr>
          <a:xfrm>
            <a:off x="1919536" y="1556792"/>
            <a:ext cx="8640960" cy="5112568"/>
          </a:xfrm>
        </p:spPr>
        <p:txBody>
          <a:bodyPr>
            <a:normAutofit/>
          </a:bodyPr>
          <a:lstStyle/>
          <a:p>
            <a:r>
              <a:rPr lang="zh-CN" altLang="en-US" b="0" i="0">
                <a:solidFill>
                  <a:srgbClr val="333333"/>
                </a:solidFill>
                <a:effectLst/>
                <a:latin typeface="黑体" panose="02010609060101010101" pitchFamily="49" charset="-122"/>
                <a:ea typeface="黑体" panose="02010609060101010101" pitchFamily="49" charset="-122"/>
              </a:rPr>
              <a:t>    大隐隐于朝，中隐隐于市，小隐隐于野。真正的特立独行，更是思想上精神上的高标独树。正如徐悲鸿所秉持的“独持偏见，一意孤行。”钱锺书，也可以说是一位独特之人，他淡然世人求之不得的名利，他曾说：大抵学问，是荒江野屋中二三素心人商量培养之事。这大概可算是特立独行的一种。特立独行，并非与世隔绝，不妨“结庐在人境”。</a:t>
            </a:r>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499235"/>
            <a:ext cx="12091670" cy="5358765"/>
          </a:xfrm>
        </p:spPr>
        <p:txBody>
          <a:bodyPr>
            <a:noAutofit/>
          </a:bodyPr>
          <a:lstStyle/>
          <a:p>
            <a:pPr marL="0" indent="0" algn="ctr">
              <a:buNone/>
            </a:pPr>
            <a:r>
              <a:rPr lang="zh-CN" altLang="en-US" sz="2000" b="1" i="0">
                <a:solidFill>
                  <a:srgbClr val="333333"/>
                </a:solidFill>
                <a:effectLst/>
                <a:latin typeface="宋体" panose="02010600030101010101" pitchFamily="2" charset="-122"/>
                <a:ea typeface="宋体" panose="02010600030101010101" pitchFamily="2" charset="-122"/>
              </a:rPr>
              <a:t>未因独行而不附众</a:t>
            </a:r>
            <a:endParaRPr lang="zh-CN" altLang="en-US" sz="2000" b="0" i="0">
              <a:solidFill>
                <a:srgbClr val="333333"/>
              </a:solidFill>
              <a:effectLst/>
              <a:latin typeface="-apple-system-font"/>
            </a:endParaRPr>
          </a:p>
          <a:p>
            <a:pPr algn="just"/>
            <a:r>
              <a:rPr lang="zh-CN" altLang="en-US" sz="2000" b="0" i="0">
                <a:solidFill>
                  <a:srgbClr val="333333"/>
                </a:solidFill>
                <a:effectLst/>
                <a:latin typeface="宋体" panose="02010600030101010101" pitchFamily="2" charset="-122"/>
                <a:ea typeface="宋体" panose="02010600030101010101" pitchFamily="2" charset="-122"/>
              </a:rPr>
              <a:t>    沉沦于快节奏时代，为了赚取更多的名利与认同，随波逐流成为了行为选择的代名词，因而，刻意的特立独行，是否能避免随波逐流，这一问题令我们深思。</a:t>
            </a:r>
            <a:endParaRPr lang="zh-CN" altLang="en-US" sz="2000" b="0" i="0">
              <a:solidFill>
                <a:srgbClr val="333333"/>
              </a:solidFill>
              <a:effectLst/>
              <a:latin typeface="-apple-system-font"/>
            </a:endParaRPr>
          </a:p>
          <a:p>
            <a:pPr algn="just"/>
            <a:r>
              <a:rPr lang="zh-CN" altLang="en-US" sz="2000" b="0" i="0">
                <a:solidFill>
                  <a:srgbClr val="333333"/>
                </a:solidFill>
                <a:effectLst/>
                <a:latin typeface="宋体" panose="02010600030101010101" pitchFamily="2" charset="-122"/>
                <a:ea typeface="宋体" panose="02010600030101010101" pitchFamily="2" charset="-122"/>
              </a:rPr>
              <a:t>    诚然，特立独行似乎呈现出一种积极的态度。“我命由我不由天”的追寻更显刻意避讳附众的价值选择。然而，这种思想未必代表着脱离主流观念，相反，会形成消极的影响。</a:t>
            </a:r>
            <a:endParaRPr lang="zh-CN" altLang="en-US" sz="2000" b="0" i="0">
              <a:solidFill>
                <a:srgbClr val="333333"/>
              </a:solidFill>
              <a:effectLst/>
              <a:latin typeface="-apple-system-font"/>
            </a:endParaRPr>
          </a:p>
          <a:p>
            <a:pPr algn="just"/>
            <a:r>
              <a:rPr lang="zh-CN" altLang="en-US" sz="2000" b="0" i="0">
                <a:solidFill>
                  <a:srgbClr val="333333"/>
                </a:solidFill>
                <a:effectLst/>
                <a:latin typeface="宋体" panose="02010600030101010101" pitchFamily="2" charset="-122"/>
                <a:ea typeface="宋体" panose="02010600030101010101" pitchFamily="2" charset="-122"/>
              </a:rPr>
              <a:t>   “特立独行”，被冠以“刻意”的美名后，意味着行为并非受到内心第一选择的驱使，在价值观念上依旧乐意随波逐流，只是刻意而呆板的展现行为。“随波逐流”是认知观上对多元化的屏障与同一化的追寻，它对我们的影响逐渐深入内心。刻意地违背这一意愿，好比被人操控着的木偶，主观意愿与行动力上仍存在冲突。因而，这样的独行是脆弱的，当对立面的优势吸引力大于行为固执力时，自我坚守毁于一旦。</a:t>
            </a:r>
            <a:endParaRPr lang="zh-CN" altLang="en-US" sz="2000" b="0" i="0">
              <a:solidFill>
                <a:srgbClr val="333333"/>
              </a:solidFill>
              <a:effectLst/>
              <a:latin typeface="-apple-system-font"/>
            </a:endParaRPr>
          </a:p>
          <a:p>
            <a:pPr algn="just"/>
            <a:r>
              <a:rPr lang="zh-CN" altLang="en-US" sz="2000" b="0" i="0">
                <a:solidFill>
                  <a:srgbClr val="333333"/>
                </a:solidFill>
                <a:effectLst/>
                <a:latin typeface="宋体" panose="02010600030101010101" pitchFamily="2" charset="-122"/>
                <a:ea typeface="宋体" panose="02010600030101010101" pitchFamily="2" charset="-122"/>
              </a:rPr>
              <a:t>    刻意的特立独行，会使我们在另一个极端中愈陷愈深，偶尔遭到的失败与挫折，会使自我怀疑感加重，从而陷入无尽的空虚。即使当刻意行为逐渐内化为意志行为的主观反应时，过去的积淀也会在一场灾难面前不堪一击，而对自我的重新审视则又带上了“大众”的色彩。职场压力、父母赡养、生活的压力会成为最后一击，让我们重新恢复到“他见”的平台。大多时候我们乐意不从众附庸，可当薪水的数额和职场的高升一次次趋向“趋同”一面时，便彻底击垮了我们的底线。</a:t>
            </a:r>
            <a:endParaRPr lang="zh-CN" altLang="en-US" sz="2000" b="0" i="0">
              <a:solidFill>
                <a:srgbClr val="333333"/>
              </a:solidFill>
              <a:effectLst/>
              <a:latin typeface="-apple-system-font"/>
            </a:endParaRPr>
          </a:p>
        </p:txBody>
      </p:sp>
      <p:sp>
        <p:nvSpPr>
          <p:cNvPr id="4" name="标题 1"/>
          <p:cNvSpPr>
            <a:spLocks noGrp="1"/>
          </p:cNvSpPr>
          <p:nvPr>
            <p:ph type="title"/>
          </p:nvPr>
        </p:nvSpPr>
        <p:spPr>
          <a:xfrm>
            <a:off x="2050415" y="871538"/>
            <a:ext cx="8229600" cy="346050"/>
          </a:xfrm>
        </p:spPr>
        <p:txBody>
          <a:bodyPr>
            <a:normAutofit fontScale="90000"/>
          </a:bodyPr>
          <a:lstStyle/>
          <a:p>
            <a:pPr algn="ctr"/>
            <a:r>
              <a:rPr lang="zh-CN" altLang="en-US" b="1">
                <a:solidFill>
                  <a:srgbClr val="FF0000"/>
                </a:solidFill>
              </a:rPr>
              <a:t>范文展示</a:t>
            </a:r>
            <a:r>
              <a:rPr lang="en-US" altLang="zh-CN" b="1">
                <a:solidFill>
                  <a:srgbClr val="FF0000"/>
                </a:solidFill>
              </a:rPr>
              <a:t>1</a:t>
            </a:r>
            <a:r>
              <a:rPr lang="en-US" altLang="zh-CN">
                <a:solidFill>
                  <a:srgbClr val="FF0000"/>
                </a:solidFill>
              </a:rPr>
              <a:t/>
            </a:r>
            <a:br>
              <a:rPr lang="en-US" altLang="zh-CN">
                <a:solidFill>
                  <a:srgbClr val="FF0000"/>
                </a:solidFill>
              </a:rPr>
            </a:br>
            <a:endParaRPr lang="zh-CN" altLang="en-US" sz="2665">
              <a:solidFill>
                <a:schemeClr val="tx1"/>
              </a:solidFill>
              <a:latin typeface="+mn-ea"/>
              <a:ea typeface="+mn-ea"/>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1950</Words>
  <Application>Microsoft Office PowerPoint</Application>
  <PresentationFormat>自定义</PresentationFormat>
  <Paragraphs>59</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作文题</vt:lpstr>
      <vt:lpstr>概念界定</vt:lpstr>
      <vt:lpstr>重点问题</vt:lpstr>
      <vt:lpstr>重点问题</vt:lpstr>
      <vt:lpstr>素材参考</vt:lpstr>
      <vt:lpstr>素材参考</vt:lpstr>
      <vt:lpstr>片段示例</vt:lpstr>
      <vt:lpstr>范文展示1 </vt:lpstr>
      <vt:lpstr>PowerPoint 演示文稿</vt:lpstr>
      <vt:lpstr>范文2</vt:lpstr>
      <vt:lpstr>PowerPoint 演示文稿</vt:lpstr>
      <vt:lpstr>范文3</vt:lpstr>
      <vt:lpstr>PowerPoint 演示文稿</vt:lpstr>
      <vt:lpstr>范文4</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2022-02-22T16:49:13Z</cp:lastPrinted>
  <dcterms:created xsi:type="dcterms:W3CDTF">2022-02-22T16:49:13Z</dcterms:created>
  <dcterms:modified xsi:type="dcterms:W3CDTF">2022-03-01T03:34:17Z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