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462" r:id="rId3"/>
    <p:sldId id="473" r:id="rId4"/>
    <p:sldId id="474" r:id="rId5"/>
    <p:sldId id="475" r:id="rId6"/>
    <p:sldId id="476" r:id="rId7"/>
    <p:sldId id="477" r:id="rId8"/>
    <p:sldId id="478" r:id="rId9"/>
    <p:sldId id="479" r:id="rId10"/>
    <p:sldId id="480" r:id="rId11"/>
    <p:sldId id="481" r:id="rId12"/>
    <p:sldId id="482" r:id="rId13"/>
    <p:sldId id="483" r:id="rId14"/>
    <p:sldId id="484" r:id="rId15"/>
    <p:sldId id="485" r:id="rId16"/>
    <p:sldId id="486" r:id="rId17"/>
    <p:sldId id="487" r:id="rId18"/>
    <p:sldId id="488" r:id="rId19"/>
    <p:sldId id="489" r:id="rId20"/>
    <p:sldId id="490" r:id="rId21"/>
    <p:sldId id="491" r:id="rId2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-15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3730" name="页眉占位符 7372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73731" name="日期占位符 7373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73732" name="幻灯片图像占位符 73731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3733" name="文本占位符 73732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3734" name="页脚占位符 7373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73735" name="灯片编号占位符 7373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0450" name="文本框 3"/>
          <p:cNvSpPr txBox="1"/>
          <p:nvPr/>
        </p:nvSpPr>
        <p:spPr>
          <a:xfrm rot="10800000" flipV="1">
            <a:off x="7947660" y="5211445"/>
            <a:ext cx="675005" cy="113665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defTabSz="457200"/>
            <a:r>
              <a:rPr lang="zh-CN" altLang="en-US" sz="3200" b="1" dirty="0">
                <a:solidFill>
                  <a:srgbClr val="FF0000"/>
                </a:solidFill>
                <a:latin typeface="Hei" charset="0"/>
              </a:rPr>
              <a:t>小说</a:t>
            </a:r>
            <a:endParaRPr lang="zh-CN" altLang="en-US" sz="3200" b="1" dirty="0">
              <a:solidFill>
                <a:srgbClr val="FF0000"/>
              </a:solidFill>
              <a:latin typeface="Hei" charset="0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2437765" y="260985"/>
            <a:ext cx="3661410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黑体" panose="02010609060101010101" pitchFamily="49" charset="-122"/>
              </a:rPr>
              <a:t>三顾茅庐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60453" name="AutoShape 11"/>
          <p:cNvSpPr/>
          <p:nvPr/>
        </p:nvSpPr>
        <p:spPr>
          <a:xfrm>
            <a:off x="2111375" y="519113"/>
            <a:ext cx="1182688" cy="1430337"/>
          </a:xfrm>
          <a:prstGeom prst="diamond">
            <a:avLst/>
          </a:prstGeom>
          <a:noFill/>
          <a:ln w="38100">
            <a:noFill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p>
            <a:pPr algn="ctr" defTabSz="457200" eaLnBrk="0" hangingPunct="0"/>
            <a:endParaRPr lang="en-US" altLang="ko-KR" sz="2800" b="1" dirty="0">
              <a:solidFill>
                <a:srgbClr val="FFFFFF"/>
              </a:solidFill>
              <a:latin typeface="Calibri" panose="020F0502020204030204" pitchFamily="34" charset="0"/>
              <a:ea typeface="Gulim" panose="020B0600000101010101" pitchFamily="34" charset="-127"/>
            </a:endParaRPr>
          </a:p>
        </p:txBody>
      </p:sp>
      <p:sp>
        <p:nvSpPr>
          <p:cNvPr id="360455" name="AutoShape 18" descr="http://img3.imgtn.bdimg.com/it/u=287956326,2076146697&amp;fm=21&amp;gp=0.jpg"/>
          <p:cNvSpPr>
            <a:spLocks noChangeAspect="1"/>
          </p:cNvSpPr>
          <p:nvPr/>
        </p:nvSpPr>
        <p:spPr>
          <a:xfrm>
            <a:off x="144463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457200"/>
            <a:endParaRPr dirty="0">
              <a:latin typeface="Calibri" panose="020F0502020204030204" pitchFamily="34" charset="0"/>
            </a:endParaRPr>
          </a:p>
        </p:txBody>
      </p:sp>
      <p:sp>
        <p:nvSpPr>
          <p:cNvPr id="360456" name="AutoShape 20" descr="http://img3.imgtn.bdimg.com/it/u=287956326,2076146697&amp;fm=21&amp;gp=0.jpg"/>
          <p:cNvSpPr>
            <a:spLocks noChangeAspect="1"/>
          </p:cNvSpPr>
          <p:nvPr/>
        </p:nvSpPr>
        <p:spPr>
          <a:xfrm>
            <a:off x="144463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defTabSz="457200"/>
            <a:endParaRPr dirty="0">
              <a:latin typeface="Calibri" panose="020F0502020204030204" pitchFamily="34" charset="0"/>
            </a:endParaRPr>
          </a:p>
        </p:txBody>
      </p:sp>
      <p:pic>
        <p:nvPicPr>
          <p:cNvPr id="360457" name="Picture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023" y="2632075"/>
            <a:ext cx="6751637" cy="4106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44780" y="1562100"/>
            <a:ext cx="90055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第37回：司马徽再荐名士，刘玄德三顾茅庐</a:t>
            </a:r>
            <a:endParaRPr lang="zh-CN" altLang="en-US" sz="36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60450" y="1789113"/>
            <a:ext cx="7392988" cy="3692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诸葛亮分析天下形势，为刘备指出了哪些策略？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【答案】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本题运用文段内容概括法。诸葛亮分析天下形势，为刘备指出了三条策略：一是曹操势力大，不可与之抗争；二是团结孙权，作为后援；三是夺取荆、益二州，见机行事，成就大业。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80931" name="矩形 2"/>
          <p:cNvSpPr/>
          <p:nvPr/>
        </p:nvSpPr>
        <p:spPr>
          <a:xfrm>
            <a:off x="698500" y="1890713"/>
            <a:ext cx="495300" cy="615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7.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2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22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63613" y="2133600"/>
            <a:ext cx="7285038" cy="22653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刘备“泪沾袍袖，衣襟尽湿”，说明了什么？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【答案】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说明了刘备请诸葛亮出山协助自己的诚恳态度和真心实意。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2209800"/>
            <a:ext cx="539750" cy="615950"/>
          </a:xfrm>
          <a:prstGeom prst="rect">
            <a:avLst/>
          </a:prstGeom>
          <a:noFill/>
        </p:spPr>
        <p:txBody>
          <a:bodyPr>
            <a:spAutoFit/>
          </a:bodyPr>
          <a:p>
            <a:pPr defTabSz="457200"/>
            <a:r>
              <a:rPr lang="en-US" altLang="zh-CN" sz="2400" b="1" dirty="0">
                <a:latin typeface="宋体" panose="02010600030101010101" pitchFamily="2" charset="-122"/>
              </a:rPr>
              <a:t>8.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1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21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60450" y="2159000"/>
            <a:ext cx="7392988" cy="22653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如何理解诸葛亮对弟弟的嘱咐？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【答案】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诸葛亮对弟弟的嘱咐，包含着对日后的打算，也表现了诸葛亮淡泊名利的品格。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82979" name="矩形 2"/>
          <p:cNvSpPr/>
          <p:nvPr/>
        </p:nvSpPr>
        <p:spPr>
          <a:xfrm>
            <a:off x="698500" y="2260600"/>
            <a:ext cx="495300" cy="615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9.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15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06133" y="660083"/>
            <a:ext cx="7531100" cy="486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p>
            <a:pPr defTabSz="457200" eaLnBrk="0" hangingPunct="0"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</a:rPr>
              <a:t>【难点探究】</a:t>
            </a:r>
            <a:r>
              <a:rPr lang="zh-CN" altLang="en-US" sz="2200" b="1" dirty="0">
                <a:latin typeface="宋体" panose="02010600030101010101" pitchFamily="2" charset="-122"/>
              </a:rPr>
              <a:t>诸葛亮为刘备提出了怎样的策略？</a:t>
            </a:r>
            <a:endParaRPr lang="zh-CN" altLang="en-US" sz="2200" b="1" dirty="0">
              <a:latin typeface="宋体" panose="02010600030101010101" pitchFamily="2" charset="-122"/>
            </a:endParaRPr>
          </a:p>
          <a:p>
            <a:pPr defTabSz="457200" eaLnBrk="0" hangingPunct="0"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</a:rPr>
              <a:t>【答案】</a:t>
            </a:r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其策略主要包括三个步骤</a:t>
            </a:r>
            <a:r>
              <a:rPr lang="en-US" altLang="zh-CN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第一步，“跨有荆、</a:t>
            </a:r>
            <a:endParaRPr lang="zh-CN" altLang="en-US" sz="2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defTabSz="457200" eaLnBrk="0" hangingPunct="0">
              <a:lnSpc>
                <a:spcPct val="150000"/>
              </a:lnSpc>
            </a:pPr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益，保其岩阻”</a:t>
            </a:r>
            <a:r>
              <a:rPr lang="en-US" altLang="zh-CN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建立稳固的根据地；第二步，“西和诸戎，南抚彝、越，外结孙权，内修政理”</a:t>
            </a:r>
            <a:r>
              <a:rPr lang="en-US" altLang="zh-CN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稳定后方，做好内政外交上的准备；第三步，“天下有变，则命一上将将荆州之兵以向宛、洛，将军身率益州之众以出秦川” </a:t>
            </a:r>
            <a:r>
              <a:rPr lang="en-US" altLang="zh-CN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北定中原，成就霸业。</a:t>
            </a:r>
            <a:endParaRPr lang="zh-CN" altLang="en-US" sz="2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84003" name="矩形 1"/>
          <p:cNvSpPr/>
          <p:nvPr/>
        </p:nvSpPr>
        <p:spPr>
          <a:xfrm>
            <a:off x="592138" y="1358900"/>
            <a:ext cx="612775" cy="576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r>
              <a:rPr lang="en-US" altLang="zh-CN" sz="2200" b="1" dirty="0">
                <a:latin typeface="宋体" panose="02010600030101010101" pitchFamily="2" charset="-122"/>
              </a:rPr>
              <a:t>1. 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22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8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charRg st="48" end="1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54075" y="1069658"/>
            <a:ext cx="7531100" cy="3646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pPr defTabSz="457200" eaLnBrk="0" hangingPunct="0"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</a:rPr>
              <a:t>【难点探究】</a:t>
            </a:r>
            <a:r>
              <a:rPr lang="zh-CN" altLang="en-US" sz="2200" b="1" dirty="0">
                <a:latin typeface="宋体" panose="02010600030101010101" pitchFamily="2" charset="-122"/>
              </a:rPr>
              <a:t>试分析刘备和诸葛亮这两个人物的形象。</a:t>
            </a:r>
            <a:endParaRPr lang="zh-CN" altLang="en-US" sz="2200" b="1" dirty="0">
              <a:latin typeface="宋体" panose="02010600030101010101" pitchFamily="2" charset="-122"/>
            </a:endParaRPr>
          </a:p>
          <a:p>
            <a:pPr defTabSz="457200" eaLnBrk="0" hangingPunct="0"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</a:rPr>
              <a:t>【答案】</a:t>
            </a:r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刘备：有兴复汉室的抱负，能放下架子，诚心诚意地请诸葛亮出山，具有求贤若渴、礼贤下士的精神，善于发现、重用人才。</a:t>
            </a:r>
            <a:endParaRPr lang="zh-CN" altLang="en-US" sz="2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defTabSz="457200" eaLnBrk="0" hangingPunct="0">
              <a:lnSpc>
                <a:spcPct val="150000"/>
              </a:lnSpc>
            </a:pPr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诸葛亮：具有远大的抱负，希望辅佐明君，成就一番事业。他清高自许，原则性很强。他眼光敏锐，对当前的形势看得非常透彻。他深谋远虑，对今后形势的发展了如指掌。</a:t>
            </a:r>
            <a:endParaRPr lang="zh-CN" altLang="en-US" sz="2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85027" name="矩形 1"/>
          <p:cNvSpPr/>
          <p:nvPr/>
        </p:nvSpPr>
        <p:spPr>
          <a:xfrm>
            <a:off x="647700" y="1274763"/>
            <a:ext cx="612775" cy="574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r>
              <a:rPr lang="en-US" altLang="zh-CN" sz="2200" b="1" dirty="0">
                <a:latin typeface="宋体" panose="02010600030101010101" pitchFamily="2" charset="-122"/>
              </a:rPr>
              <a:t>2. 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5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25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85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charRg st="85" end="1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6050" name="AutoShape 9"/>
          <p:cNvSpPr/>
          <p:nvPr/>
        </p:nvSpPr>
        <p:spPr>
          <a:xfrm>
            <a:off x="865188" y="2046288"/>
            <a:ext cx="487362" cy="3384550"/>
          </a:xfrm>
          <a:prstGeom prst="roundRect">
            <a:avLst>
              <a:gd name="adj" fmla="val 13125"/>
            </a:avLst>
          </a:prstGeom>
          <a:noFill/>
          <a:ln w="9525">
            <a:noFill/>
          </a:ln>
        </p:spPr>
        <p:txBody>
          <a:bodyPr wrap="none" anchor="ctr"/>
          <a:p>
            <a:r>
              <a:rPr lang="zh-CN" altLang="en-US" sz="2400" b="1" dirty="0">
                <a:solidFill>
                  <a:srgbClr val="0C9337"/>
                </a:solidFill>
                <a:latin typeface="宋体" panose="02010600030101010101" pitchFamily="2" charset="-122"/>
              </a:rPr>
              <a:t>换</a:t>
            </a:r>
            <a:endParaRPr lang="zh-CN" altLang="en-US" sz="2400" b="1" dirty="0">
              <a:solidFill>
                <a:srgbClr val="0C9337"/>
              </a:solidFill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0C9337"/>
                </a:solidFill>
                <a:latin typeface="宋体" panose="02010600030101010101" pitchFamily="2" charset="-122"/>
              </a:rPr>
              <a:t>个</a:t>
            </a:r>
            <a:endParaRPr lang="zh-CN" altLang="en-US" sz="2400" b="1" dirty="0">
              <a:solidFill>
                <a:srgbClr val="0C9337"/>
              </a:solidFill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0C9337"/>
                </a:solidFill>
                <a:latin typeface="宋体" panose="02010600030101010101" pitchFamily="2" charset="-122"/>
              </a:rPr>
              <a:t>角</a:t>
            </a:r>
            <a:endParaRPr lang="zh-CN" altLang="en-US" sz="2400" b="1" dirty="0">
              <a:solidFill>
                <a:srgbClr val="0C9337"/>
              </a:solidFill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0C9337"/>
                </a:solidFill>
                <a:latin typeface="宋体" panose="02010600030101010101" pitchFamily="2" charset="-122"/>
              </a:rPr>
              <a:t>度</a:t>
            </a:r>
            <a:endParaRPr lang="zh-CN" altLang="en-US" sz="2400" b="1" dirty="0">
              <a:solidFill>
                <a:srgbClr val="0C9337"/>
              </a:solidFill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0C9337"/>
                </a:solidFill>
                <a:latin typeface="宋体" panose="02010600030101010101" pitchFamily="2" charset="-122"/>
              </a:rPr>
              <a:t>看</a:t>
            </a:r>
            <a:endParaRPr lang="zh-CN" altLang="en-US" sz="2400" b="1" dirty="0">
              <a:solidFill>
                <a:srgbClr val="0C9337"/>
              </a:solidFill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0C9337"/>
                </a:solidFill>
                <a:latin typeface="宋体" panose="02010600030101010101" pitchFamily="2" charset="-122"/>
              </a:rPr>
              <a:t>问</a:t>
            </a:r>
            <a:endParaRPr lang="zh-CN" altLang="en-US" sz="2400" b="1" dirty="0">
              <a:solidFill>
                <a:srgbClr val="0C9337"/>
              </a:solidFill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0C9337"/>
                </a:solidFill>
                <a:latin typeface="宋体" panose="02010600030101010101" pitchFamily="2" charset="-122"/>
              </a:rPr>
              <a:t>题</a:t>
            </a:r>
            <a:endParaRPr lang="zh-CN" altLang="en-US" sz="2400" b="1" dirty="0">
              <a:solidFill>
                <a:srgbClr val="0C9337"/>
              </a:solidFill>
              <a:latin typeface="宋体" panose="02010600030101010101" pitchFamily="2" charset="-122"/>
            </a:endParaRPr>
          </a:p>
        </p:txBody>
      </p:sp>
      <p:sp>
        <p:nvSpPr>
          <p:cNvPr id="386051" name="文本框 13"/>
          <p:cNvSpPr txBox="1"/>
          <p:nvPr/>
        </p:nvSpPr>
        <p:spPr>
          <a:xfrm>
            <a:off x="10761663" y="2338388"/>
            <a:ext cx="184150" cy="493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endParaRPr dirty="0">
              <a:latin typeface="Calibri" panose="020F0502020204030204" pitchFamily="34" charset="0"/>
            </a:endParaRPr>
          </a:p>
        </p:txBody>
      </p:sp>
      <p:sp>
        <p:nvSpPr>
          <p:cNvPr id="386052" name="左大括号 51"/>
          <p:cNvSpPr/>
          <p:nvPr/>
        </p:nvSpPr>
        <p:spPr>
          <a:xfrm>
            <a:off x="1427163" y="2259013"/>
            <a:ext cx="338137" cy="2965450"/>
          </a:xfrm>
          <a:prstGeom prst="leftBrace">
            <a:avLst>
              <a:gd name="adj1" fmla="val 11124"/>
              <a:gd name="adj2" fmla="val 49023"/>
            </a:avLst>
          </a:prstGeom>
          <a:noFill/>
          <a:ln w="25400"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p>
            <a:pPr defTabSz="457200" eaLnBrk="0" hangingPunct="0"/>
            <a:endParaRPr lang="zh-CN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60675" y="958850"/>
            <a:ext cx="2938463" cy="2716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n-ea"/>
                <a:ea typeface="+mn-ea"/>
                <a:cs typeface="+mn-cs"/>
              </a:rPr>
              <a:t>离庐半里，下马步行</a:t>
            </a:r>
            <a:endParaRPr kumimoji="0" lang="en-US" altLang="zh-CN" sz="20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n-ea"/>
                <a:ea typeface="+mn-ea"/>
                <a:cs typeface="+mn-cs"/>
              </a:rPr>
              <a:t>徐步而入，拱立阶下</a:t>
            </a:r>
            <a:endParaRPr kumimoji="0" lang="en-US" altLang="zh-CN" sz="20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n-ea"/>
                <a:ea typeface="+mn-ea"/>
                <a:cs typeface="+mn-cs"/>
              </a:rPr>
              <a:t>训斥关张，继续等候</a:t>
            </a:r>
            <a:endParaRPr kumimoji="0" lang="en-US" altLang="zh-CN" sz="20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n-ea"/>
                <a:ea typeface="+mn-ea"/>
                <a:cs typeface="+mn-cs"/>
              </a:rPr>
              <a:t>谦恭拜见，问计天下</a:t>
            </a:r>
            <a:endParaRPr kumimoji="0" lang="en-US" altLang="zh-CN" sz="20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4572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latin typeface="+mn-ea"/>
                <a:ea typeface="+mn-ea"/>
                <a:cs typeface="+mn-cs"/>
              </a:rPr>
              <a:t>力邀出山，救民水火</a:t>
            </a:r>
            <a:endParaRPr kumimoji="0" lang="zh-CN" altLang="en-US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86054" name="Picture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4488" y="1077913"/>
            <a:ext cx="3814762" cy="858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6055" name="矩形 1"/>
          <p:cNvSpPr/>
          <p:nvPr/>
        </p:nvSpPr>
        <p:spPr>
          <a:xfrm>
            <a:off x="3167063" y="3746500"/>
            <a:ext cx="2840037" cy="2713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>
              <a:lnSpc>
                <a:spcPct val="130000"/>
              </a:lnSpc>
            </a:pPr>
            <a:r>
              <a:rPr lang="zh-CN" altLang="en-US" sz="2000" b="1" dirty="0">
                <a:latin typeface="宋体" panose="02010600030101010101" pitchFamily="2" charset="-122"/>
              </a:rPr>
              <a:t>仰卧几席，半晌未醒</a:t>
            </a:r>
            <a:endParaRPr lang="zh-CN" altLang="en-US" sz="2000" b="1" dirty="0">
              <a:latin typeface="宋体" panose="02010600030101010101" pitchFamily="2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2000" b="1" dirty="0">
                <a:latin typeface="宋体" panose="02010600030101010101" pitchFamily="2" charset="-122"/>
              </a:rPr>
              <a:t>又一时辰，孔明才醒</a:t>
            </a:r>
            <a:endParaRPr lang="zh-CN" altLang="en-US" sz="2000" b="1" dirty="0">
              <a:latin typeface="宋体" panose="02010600030101010101" pitchFamily="2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2000" b="1" dirty="0">
                <a:latin typeface="宋体" panose="02010600030101010101" pitchFamily="2" charset="-122"/>
              </a:rPr>
              <a:t>后堂更衣，半晌才出</a:t>
            </a:r>
            <a:endParaRPr lang="zh-CN" altLang="en-US" sz="2000" b="1" dirty="0">
              <a:latin typeface="宋体" panose="02010600030101010101" pitchFamily="2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2000" b="1" dirty="0">
                <a:latin typeface="宋体" panose="02010600030101010101" pitchFamily="2" charset="-122"/>
              </a:rPr>
              <a:t>分析形势，隆中定计</a:t>
            </a:r>
            <a:endParaRPr lang="zh-CN" altLang="en-US" sz="2000" b="1" dirty="0">
              <a:latin typeface="宋体" panose="02010600030101010101" pitchFamily="2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2000" b="1" dirty="0">
                <a:latin typeface="宋体" panose="02010600030101010101" pitchFamily="2" charset="-122"/>
              </a:rPr>
              <a:t>诸葛感动，奔走驱驰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386056" name="矩形 1"/>
          <p:cNvSpPr/>
          <p:nvPr/>
        </p:nvSpPr>
        <p:spPr>
          <a:xfrm>
            <a:off x="1765300" y="2001838"/>
            <a:ext cx="803275" cy="615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r>
              <a:rPr lang="zh-CN" altLang="en-US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刘备</a:t>
            </a:r>
            <a:endParaRPr lang="zh-CN" altLang="en-US" sz="2400" b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386057" name="矩形 2"/>
          <p:cNvSpPr/>
          <p:nvPr/>
        </p:nvSpPr>
        <p:spPr>
          <a:xfrm>
            <a:off x="1733550" y="4919663"/>
            <a:ext cx="1112838" cy="612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r>
              <a:rPr lang="zh-CN" altLang="en-US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诸葛亮</a:t>
            </a:r>
            <a:endParaRPr lang="zh-CN" altLang="en-US" sz="2400" b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386058" name="左大括号 18"/>
          <p:cNvSpPr/>
          <p:nvPr/>
        </p:nvSpPr>
        <p:spPr>
          <a:xfrm>
            <a:off x="2573338" y="1192213"/>
            <a:ext cx="327025" cy="2333625"/>
          </a:xfrm>
          <a:prstGeom prst="leftBrace">
            <a:avLst>
              <a:gd name="adj1" fmla="val 11100"/>
              <a:gd name="adj2" fmla="val 49023"/>
            </a:avLst>
          </a:prstGeom>
          <a:noFill/>
          <a:ln w="25400"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p>
            <a:pPr defTabSz="457200" eaLnBrk="0" hangingPunct="0"/>
            <a:endParaRPr lang="zh-CN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386059" name="左大括号 19"/>
          <p:cNvSpPr/>
          <p:nvPr/>
        </p:nvSpPr>
        <p:spPr>
          <a:xfrm>
            <a:off x="2849563" y="4191000"/>
            <a:ext cx="342900" cy="1917700"/>
          </a:xfrm>
          <a:prstGeom prst="leftBrace">
            <a:avLst>
              <a:gd name="adj1" fmla="val 11107"/>
              <a:gd name="adj2" fmla="val 49023"/>
            </a:avLst>
          </a:prstGeom>
          <a:noFill/>
          <a:ln w="25400"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p>
            <a:pPr defTabSz="457200" eaLnBrk="0" hangingPunct="0"/>
            <a:endParaRPr lang="zh-CN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386060" name="左大括号 20"/>
          <p:cNvSpPr/>
          <p:nvPr/>
        </p:nvSpPr>
        <p:spPr>
          <a:xfrm flipH="1">
            <a:off x="5851525" y="1854200"/>
            <a:ext cx="336550" cy="3144838"/>
          </a:xfrm>
          <a:prstGeom prst="leftBrace">
            <a:avLst>
              <a:gd name="adj1" fmla="val 11118"/>
              <a:gd name="adj2" fmla="val 49023"/>
            </a:avLst>
          </a:prstGeom>
          <a:noFill/>
          <a:ln w="25400"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p>
            <a:pPr defTabSz="457200" eaLnBrk="0" hangingPunct="0"/>
            <a:endParaRPr lang="zh-CN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386061" name="矩形 3"/>
          <p:cNvSpPr/>
          <p:nvPr/>
        </p:nvSpPr>
        <p:spPr>
          <a:xfrm>
            <a:off x="6188075" y="2617788"/>
            <a:ext cx="1422400" cy="8620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C9337"/>
                </a:solidFill>
                <a:latin typeface="Calibri" panose="020F0502020204030204" pitchFamily="34" charset="0"/>
              </a:rPr>
              <a:t>思贤如渴</a:t>
            </a:r>
            <a:endParaRPr lang="zh-CN" altLang="en-US" sz="2400" b="1" dirty="0">
              <a:solidFill>
                <a:srgbClr val="0C9337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819150" y="2025650"/>
            <a:ext cx="7664450" cy="30781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本文记述了刘备三顾茅庐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诚心诚意请诸葛亮出山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辅佐他完成统一大业的故事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赞扬了刘备求贤若渴、礼贤下士的精神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同时也说明诸葛亮的确是一位有卓越才能的旷世奇才。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87075" name="Picture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575" y="1446213"/>
            <a:ext cx="4035425" cy="858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8098" name="AutoShape 9"/>
          <p:cNvSpPr/>
          <p:nvPr/>
        </p:nvSpPr>
        <p:spPr>
          <a:xfrm>
            <a:off x="838200" y="2297113"/>
            <a:ext cx="2532063" cy="454025"/>
          </a:xfrm>
          <a:prstGeom prst="homePlate">
            <a:avLst>
              <a:gd name="adj" fmla="val 27910"/>
            </a:avLst>
          </a:prstGeom>
          <a:noFill/>
          <a:ln w="9525">
            <a:noFill/>
          </a:ln>
        </p:spPr>
        <p:txBody>
          <a:bodyPr anchor="ctr"/>
          <a:p>
            <a:pPr defTabSz="457200">
              <a:lnSpc>
                <a:spcPct val="150000"/>
              </a:lnSpc>
            </a:pPr>
            <a:endParaRPr dirty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81050" y="2100263"/>
            <a:ext cx="7615238" cy="3508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故事情节曲折。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57505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刘备三顾茅庐并不是一帆风顺的，前两次都没有见到诸葛亮，第三次虽然见到了诸葛亮，也经过了诸葛亮不动声色的一次次考验：先是诸葛均漫不经心的回答，接着是诸葛亮故意睡觉的不理睬，等等，情节曲折，耐人回味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88100" name="Picture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403350"/>
            <a:ext cx="4816475" cy="858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22" name="AutoShape 9"/>
          <p:cNvSpPr/>
          <p:nvPr/>
        </p:nvSpPr>
        <p:spPr>
          <a:xfrm>
            <a:off x="896938" y="1738313"/>
            <a:ext cx="2532062" cy="454025"/>
          </a:xfrm>
          <a:prstGeom prst="homePlate">
            <a:avLst>
              <a:gd name="adj" fmla="val 27910"/>
            </a:avLst>
          </a:prstGeom>
          <a:noFill/>
          <a:ln w="9525">
            <a:noFill/>
          </a:ln>
        </p:spPr>
        <p:txBody>
          <a:bodyPr anchor="ctr"/>
          <a:p>
            <a:pPr defTabSz="457200">
              <a:lnSpc>
                <a:spcPct val="150000"/>
              </a:lnSpc>
            </a:pPr>
            <a:endParaRPr dirty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52488" y="1555750"/>
            <a:ext cx="7396163" cy="41862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人物形象鲜明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69875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小说通过典型的语言和动作描写，刻画了栩栩如生的人物形象。如刘备礼贤下士、求贤若渴，为了见到诸葛亮，他甘愿等上“半晌”“一个时辰”，而态度却恭恭敬敬；张飞则粗犷豪放、莽莽撞撞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,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从“他如不来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,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我只用一条麻绳缚将来”“等我去屋后放一把火”等便可看出。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5" name="Rectangle 10"/>
          <p:cNvSpPr>
            <a:spLocks noChangeArrowheads="1"/>
          </p:cNvSpPr>
          <p:nvPr/>
        </p:nvSpPr>
        <p:spPr bwMode="auto">
          <a:xfrm>
            <a:off x="958850" y="960438"/>
            <a:ext cx="7548563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古代礼仪之谦词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中国自古就有重礼节的优良传统，谦词可表示人们日常交际和书信往来中必不可少的谦虚与尊敬。古人在说话时非常注意称谓，说自己时用谦恭之词，呼对方时用尊敬之语。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如，表示谦逊的态度，用于自称。愚，谦称自己不聪明。鄙，谦称自己学识浅薄。敝，谦称自己或自己的事物不好。卑，谦称自己身份低微。臣，谦称自己不如对方的身份地位高。仆，谦称自己是对方的仆人，使用它含有为对方效劳之意。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" name="Rectangle 14"/>
          <p:cNvSpPr>
            <a:spLocks noChangeArrowheads="1"/>
          </p:cNvSpPr>
          <p:nvPr/>
        </p:nvSpPr>
        <p:spPr bwMode="auto">
          <a:xfrm>
            <a:off x="903288" y="2757488"/>
            <a:ext cx="2463800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导思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刘备为见到诸葛亮，经历了诸葛亮的哪些考验？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2" name="矩形 34"/>
          <p:cNvSpPr>
            <a:spLocks noChangeArrowheads="1"/>
          </p:cNvSpPr>
          <p:nvPr/>
        </p:nvSpPr>
        <p:spPr bwMode="auto">
          <a:xfrm>
            <a:off x="5733733" y="2020253"/>
            <a:ext cx="2835275" cy="197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导思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2: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本文主要人物是刘备，为什么作者还多次写到关羽和张飞？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995363" y="2132013"/>
            <a:ext cx="20764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3086100" y="2139950"/>
            <a:ext cx="561975" cy="36830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5754053" y="2019300"/>
            <a:ext cx="2278063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>
            <a:off x="5157153" y="2139950"/>
            <a:ext cx="576263" cy="67310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1316038" y="2287588"/>
            <a:ext cx="1319212" cy="576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内容理解</a:t>
            </a:r>
            <a:endParaRPr lang="zh-CN" altLang="en-US" sz="2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956300" y="1435735"/>
            <a:ext cx="2621915" cy="4298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defTabSz="457200"/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表现手法</a:t>
            </a:r>
            <a:endParaRPr lang="zh-CN" altLang="en-US" sz="2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72746" name="Picture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575" y="1160463"/>
            <a:ext cx="4035425" cy="858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5881688" y="4532313"/>
            <a:ext cx="226377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导思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刘备和诸葛亮分别是怎样的人？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956300" y="4483735"/>
            <a:ext cx="20764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461000" y="3990975"/>
            <a:ext cx="482600" cy="5048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6184900" y="4075113"/>
            <a:ext cx="1319213" cy="5730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人物形象</a:t>
            </a:r>
            <a:endParaRPr lang="zh-CN" altLang="en-US" sz="2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" name="云形 80"/>
          <p:cNvSpPr/>
          <p:nvPr/>
        </p:nvSpPr>
        <p:spPr>
          <a:xfrm>
            <a:off x="3403599" y="2993239"/>
            <a:ext cx="2190846" cy="1717090"/>
          </a:xfrm>
          <a:prstGeom prst="cloud">
            <a:avLst/>
          </a:prstGeom>
          <a:blipFill dpi="0" rotWithShape="1">
            <a:blip r:embed="rId2"/>
            <a:srcRect/>
            <a:stretch>
              <a:fillRect l="-24000" t="-11000" r="-19000" b="-28000"/>
            </a:stretch>
          </a:blipFill>
          <a:ln>
            <a:solidFill>
              <a:srgbClr val="0D93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817938" y="3382963"/>
            <a:ext cx="1841500" cy="11461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关键词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: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思贤若渴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7" grpId="0"/>
      <p:bldP spid="78" grpId="0"/>
      <p:bldP spid="30" grpId="0"/>
      <p:bldP spid="33" grpId="0"/>
      <p:bldP spid="8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1170" name="Rectangle 10"/>
          <p:cNvSpPr/>
          <p:nvPr/>
        </p:nvSpPr>
        <p:spPr>
          <a:xfrm>
            <a:off x="831850" y="871538"/>
            <a:ext cx="7675563" cy="5664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457200">
              <a:lnSpc>
                <a:spcPct val="135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除了上述谦词，还有一些谦词也比较常用。比如：人们常称自己的文章或书画作品为“涂鸦之作”。唐代诗人卢仝有一子，孩提时喜欢以蘸了墨水的笔在纸上或书本上恣意涂抹。卢仝作诗叹曰：（这孩子）“忽来案上翻墨汁，涂抹诗书如老鸦”。后来人们便以“涂鸦”一词戏称随意的创作，或用来比喻书法的稚拙，而更多的则是用来谦称自己的作品水平不高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>
              <a:lnSpc>
                <a:spcPct val="135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僧人、道士以“贫僧”“贫道”自称，不是出家人自叹贫穷。晋、南北朝时，僧人自称“贫道”；唐以后僧人改称“贫僧”，道士谦称“贫道”。这里的“贫”不是指生活的贫穷，而是指学识、道行的不足，是修为不够、功德未满的谦辞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3762" name="矩形 17"/>
          <p:cNvSpPr/>
          <p:nvPr/>
        </p:nvSpPr>
        <p:spPr>
          <a:xfrm>
            <a:off x="1222375" y="3836988"/>
            <a:ext cx="6897688" cy="2343150"/>
          </a:xfrm>
          <a:prstGeom prst="rect">
            <a:avLst/>
          </a:prstGeom>
          <a:noFill/>
          <a:ln w="9525">
            <a:noFill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p>
            <a:pPr algn="ctr" defTabSz="457200"/>
            <a:endParaRPr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73763" name="文本框 13"/>
          <p:cNvSpPr txBox="1"/>
          <p:nvPr/>
        </p:nvSpPr>
        <p:spPr>
          <a:xfrm>
            <a:off x="10761663" y="2338388"/>
            <a:ext cx="184150" cy="493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endParaRPr dirty="0">
              <a:latin typeface="Calibri" panose="020F0502020204030204" pitchFamily="34" charset="0"/>
            </a:endParaRPr>
          </a:p>
        </p:txBody>
      </p:sp>
      <p:sp>
        <p:nvSpPr>
          <p:cNvPr id="373764" name="文本框 14"/>
          <p:cNvSpPr txBox="1"/>
          <p:nvPr/>
        </p:nvSpPr>
        <p:spPr>
          <a:xfrm>
            <a:off x="10561638" y="4170363"/>
            <a:ext cx="18415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endParaRPr dirty="0">
              <a:latin typeface="Calibri" panose="020F0502020204030204" pitchFamily="34" charset="0"/>
            </a:endParaRPr>
          </a:p>
        </p:txBody>
      </p:sp>
      <p:sp>
        <p:nvSpPr>
          <p:cNvPr id="373765" name="Rectangle 4"/>
          <p:cNvSpPr/>
          <p:nvPr/>
        </p:nvSpPr>
        <p:spPr>
          <a:xfrm>
            <a:off x="1082675" y="1385888"/>
            <a:ext cx="6905625" cy="1403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457200">
              <a:lnSpc>
                <a:spcPct val="13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请同学们朗读课文，并在课本上及时做好旁批和圈点。体会作者感情，感受文章自然的风格。   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73766" name="组 1"/>
          <p:cNvGrpSpPr/>
          <p:nvPr/>
        </p:nvGrpSpPr>
        <p:grpSpPr>
          <a:xfrm>
            <a:off x="677863" y="3005138"/>
            <a:ext cx="2647950" cy="669925"/>
            <a:chOff x="5481428" y="3706338"/>
            <a:chExt cx="2646572" cy="668337"/>
          </a:xfrm>
        </p:grpSpPr>
        <p:sp>
          <p:nvSpPr>
            <p:cNvPr id="30" name="圆角矩形 29"/>
            <p:cNvSpPr/>
            <p:nvPr/>
          </p:nvSpPr>
          <p:spPr>
            <a:xfrm>
              <a:off x="6317605" y="3841697"/>
              <a:ext cx="1810395" cy="448378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3768" name="文本框 30"/>
            <p:cNvSpPr txBox="1"/>
            <p:nvPr/>
          </p:nvSpPr>
          <p:spPr>
            <a:xfrm>
              <a:off x="6565743" y="3744617"/>
              <a:ext cx="1550065" cy="6155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defTabSz="457200"/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圈点要求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73769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481428" y="3706338"/>
              <a:ext cx="1087437" cy="6683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73770" name="Rectangle 17"/>
          <p:cNvSpPr/>
          <p:nvPr/>
        </p:nvSpPr>
        <p:spPr>
          <a:xfrm>
            <a:off x="1419225" y="3662363"/>
            <a:ext cx="6683375" cy="26828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defTabSz="457200" eaLnBrk="0" hangingPunct="0"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划分文章部分、层次分别用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双竖线、单竖线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 eaLnBrk="0" hangingPunct="0"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认为用得好的词语用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 eaLnBrk="0" hangingPunct="0"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关键语句（或写得好的语句）用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波浪线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457200" eaLnBrk="0" hangingPunct="0"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有疑问的地方，用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标注。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69" name="Rectangle 17"/>
          <p:cNvSpPr>
            <a:spLocks noChangeArrowheads="1"/>
          </p:cNvSpPr>
          <p:nvPr/>
        </p:nvSpPr>
        <p:spPr bwMode="auto">
          <a:xfrm>
            <a:off x="865505" y="2075657"/>
            <a:ext cx="7180263" cy="168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关羽和刘备的对话有什么作用？</a:t>
            </a:r>
            <a:endParaRPr kumimoji="0" lang="zh-CN" altLang="en-US" sz="23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宋体" panose="02010600030101010101" pitchFamily="2" charset="-122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【</a:t>
            </a:r>
            <a:r>
              <a:rPr kumimoji="0" lang="zh-CN" sz="2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答案</a:t>
            </a:r>
            <a:r>
              <a:rPr kumimoji="0" lang="zh-CN" altLang="zh-CN" sz="2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】</a:t>
            </a: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关羽劝说刘备不要再去拜访诸葛亮了，刘备坚决的态度表现了</a:t>
            </a: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宋体" panose="02010600030101010101" pitchFamily="2" charset="-122"/>
              </a:rPr>
              <a:t>他思贤如渴的诚心和实意。</a:t>
            </a:r>
            <a:endParaRPr kumimoji="0" lang="zh-CN" altLang="en-US" sz="23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宋体" panose="02010600030101010101" pitchFamily="2" charset="-122"/>
            </a:endParaRPr>
          </a:p>
        </p:txBody>
      </p:sp>
      <p:sp>
        <p:nvSpPr>
          <p:cNvPr id="374787" name="矩形 1"/>
          <p:cNvSpPr/>
          <p:nvPr/>
        </p:nvSpPr>
        <p:spPr>
          <a:xfrm>
            <a:off x="571500" y="2154238"/>
            <a:ext cx="495300" cy="6143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r>
              <a:rPr lang="zh-CN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>
                                            <p:txEl>
                                              <p:charRg st="15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69">
                                            <p:txEl>
                                              <p:charRg st="15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1082040" y="2326958"/>
            <a:ext cx="6980238" cy="2338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【答案】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张飞的这句话表现了他怎样的性格特点？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本题运用语言描写作用分析法。张飞的这句话反映了他粗暴、鲁莽、急躁的性格特点。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75811" name="矩形 1"/>
          <p:cNvSpPr/>
          <p:nvPr/>
        </p:nvSpPr>
        <p:spPr>
          <a:xfrm>
            <a:off x="1117600" y="1789113"/>
            <a:ext cx="6908800" cy="61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/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为了进一步证明论点，作者又列举了哪些事例？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6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charRg st="23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565">
                                            <p:txEl>
                                              <p:charRg st="23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976313" y="1874838"/>
            <a:ext cx="7388225" cy="30781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357505" marR="0" lvl="0" indent="-35750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如何理解“离草庐半里之外，玄德便下马步行”这一举动？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57505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【答案】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“离草庐半里之外，玄德便下马步行”这一举动，表现了刘备拜见诸葛亮的谦恭和诚意。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>
                                            <p:txEl>
                                              <p:charRg st="29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90">
                                            <p:txEl>
                                              <p:charRg st="29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39813" y="2120900"/>
            <a:ext cx="7285038" cy="22653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作者多次写到刘备对诸葛亮的谦恭态度，有什么作用？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【答案】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一方面写出了刘备拜见诸葛亮的诚心和态度，另一方面从侧面交代了诸葛亮的“不俗”。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2184400"/>
            <a:ext cx="539750" cy="615950"/>
          </a:xfrm>
          <a:prstGeom prst="rect">
            <a:avLst/>
          </a:prstGeom>
          <a:noFill/>
        </p:spPr>
        <p:txBody>
          <a:bodyPr>
            <a:spAutoFit/>
          </a:bodyPr>
          <a:p>
            <a:pPr defTabSz="457200"/>
            <a:r>
              <a:rPr lang="en-US" altLang="zh-CN" sz="2400" b="1" dirty="0">
                <a:latin typeface="宋体" panose="02010600030101010101" pitchFamily="2" charset="-122"/>
              </a:rPr>
              <a:t>4.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5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25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60450" y="2159000"/>
            <a:ext cx="7392988" cy="22653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诸葛亮为什么称刘备为“俗客”？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【答案】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诸葛亮故意称刘备为“俗客”，是为了再次对刘备进行考验。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78883" name="矩形 2"/>
          <p:cNvSpPr/>
          <p:nvPr/>
        </p:nvSpPr>
        <p:spPr>
          <a:xfrm>
            <a:off x="698500" y="2260600"/>
            <a:ext cx="495300" cy="615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5.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6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16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63613" y="1657350"/>
            <a:ext cx="7285038" cy="3694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“将军奈何舍美玉而求顽石乎？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”这个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句子运用了什么修辞手法？有什么作用？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【答案】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本题运用比喻作用分析法。诸葛亮用“美玉”比喻司马德操和徐元直，用“顽石”来比喻自己，表现了他谦逊的品德。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1708150"/>
            <a:ext cx="539750" cy="615950"/>
          </a:xfrm>
          <a:prstGeom prst="rect">
            <a:avLst/>
          </a:prstGeom>
          <a:noFill/>
        </p:spPr>
        <p:txBody>
          <a:bodyPr>
            <a:spAutoFit/>
          </a:bodyPr>
          <a:p>
            <a:pPr defTabSz="457200"/>
            <a:r>
              <a:rPr lang="en-US" altLang="zh-CN" sz="2400" b="1" dirty="0">
                <a:latin typeface="宋体" panose="02010600030101010101" pitchFamily="2" charset="-122"/>
              </a:rPr>
              <a:t>6.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6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36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2100</Words>
  <Application>WPS 演示</Application>
  <PresentationFormat>在屏幕上显示</PresentationFormat>
  <Paragraphs>127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Hei</vt:lpstr>
      <vt:lpstr>黑体</vt:lpstr>
      <vt:lpstr>Calibri</vt:lpstr>
      <vt:lpstr>Gulim</vt:lpstr>
      <vt:lpstr>方正大黑简体</vt:lpstr>
      <vt:lpstr>Times New Roman</vt:lpstr>
      <vt:lpstr>方正姚体</vt:lpstr>
      <vt:lpstr>微软雅黑</vt:lpstr>
      <vt:lpstr>Arial Unicode MS</vt:lpstr>
      <vt:lpstr>楷体</vt:lpstr>
      <vt:lpstr>华文新魏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category>语文备课大师【全免费】</cp:category>
  <cp:lastModifiedBy>xx</cp:lastModifiedBy>
  <cp:revision>5</cp:revision>
  <dcterms:created xsi:type="dcterms:W3CDTF">2016-09-01T03:22:00Z</dcterms:created>
  <dcterms:modified xsi:type="dcterms:W3CDTF">2018-11-16T01:53:29Z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2052-10.1.0.7668</vt:lpwstr>
  </property>
</Properties>
</file>