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82" r:id="rId5"/>
    <p:sldId id="675" r:id="rId6"/>
    <p:sldId id="724" r:id="rId7"/>
    <p:sldId id="580" r:id="rId8"/>
    <p:sldId id="616" r:id="rId9"/>
    <p:sldId id="677" r:id="rId10"/>
    <p:sldId id="619" r:id="rId11"/>
    <p:sldId id="744" r:id="rId12"/>
    <p:sldId id="621" r:id="rId13"/>
    <p:sldId id="679" r:id="rId14"/>
    <p:sldId id="745" r:id="rId15"/>
    <p:sldId id="646" r:id="rId16"/>
    <p:sldId id="682" r:id="rId17"/>
    <p:sldId id="683" r:id="rId18"/>
    <p:sldId id="684" r:id="rId19"/>
    <p:sldId id="685" r:id="rId20"/>
    <p:sldId id="622" r:id="rId21"/>
    <p:sldId id="725" r:id="rId22"/>
    <p:sldId id="731" r:id="rId23"/>
    <p:sldId id="732" r:id="rId24"/>
    <p:sldId id="733" r:id="rId25"/>
    <p:sldId id="735" r:id="rId26"/>
    <p:sldId id="734" r:id="rId27"/>
    <p:sldId id="740" r:id="rId28"/>
    <p:sldId id="746" r:id="rId29"/>
    <p:sldId id="747" r:id="rId30"/>
    <p:sldId id="748" r:id="rId31"/>
    <p:sldId id="749" r:id="rId32"/>
    <p:sldId id="750" r:id="rId33"/>
    <p:sldId id="751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LongYue" initials="L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 varScale="1">
        <p:scale>
          <a:sx n="43" d="100"/>
          <a:sy n="43" d="100"/>
        </p:scale>
        <p:origin x="1576" y="40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tags" Target="tags/tag155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B9097B1B-2F76-4BE6-A28B-BC424A064004}" type="doc">
      <dgm:prSet loTypeId="urn:microsoft.com/office/officeart/2005/8/layout/hList9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3CEAD61B-22D5-4DA0-954B-BAE59BD0FBF8}" type="parTrans" cxnId="{3128B1FA-7140-49D2-8457-F6F1D2BA119F}">
      <dgm:prSet/>
      <dgm:spPr/>
      <dgm:t>
        <a:bodyPr/>
        <a:lstStyle/>
        <a:p>
          <a:endParaRPr lang="zh-CN" altLang="en-US"/>
        </a:p>
      </dgm:t>
    </dgm:pt>
    <dgm:pt modelId="{48DF9DFB-A7F3-44E5-9F31-E59250D03675}">
      <dgm:prSet phldrT="[文本]" custT="1"/>
      <dgm:spPr/>
      <dgm:t>
        <a:bodyPr/>
        <a:lstStyle/>
        <a:p>
          <a:r>
            <a:rPr lang="zh-CN" altLang="en-US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不变</a:t>
          </a:r>
        </a:p>
      </dgm:t>
    </dgm:pt>
    <dgm:pt modelId="{F9B57128-3920-44CD-9B45-2BA695C89B90}" type="parTrans" cxnId="{D5116EE0-AE46-4210-B3B8-E3D9E1D74857}">
      <dgm:prSet/>
      <dgm:spPr/>
      <dgm:t>
        <a:bodyPr/>
        <a:lstStyle/>
        <a:p>
          <a:endParaRPr lang="zh-CN" altLang="en-US"/>
        </a:p>
      </dgm:t>
    </dgm:pt>
    <dgm:pt modelId="{D21A2D12-0957-4808-A0F1-7F9FE41264D6}">
      <dgm:prSet phldrT="[文本]" custT="1"/>
      <dgm:spPr>
        <a:solidFill>
          <a:schemeClr val="accent5"/>
        </a:solidFill>
      </dgm:spPr>
      <dgm:t>
        <a:bodyPr/>
        <a:lstStyle/>
        <a:p>
          <a:r>
            <a:rPr lang="en-US" altLang="zh-CN" sz="24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1.</a:t>
          </a:r>
          <a:r>
            <a:rPr lang="zh-CN" altLang="en-US" sz="24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与原作主题思想、主要人物形象保持一致。</a:t>
          </a:r>
        </a:p>
      </dgm:t>
    </dgm:pt>
    <dgm:pt modelId="{CBBE51F2-2D25-44CB-B843-94B5F9FE6189}" type="sibTrans" cxnId="{D5116EE0-AE46-4210-B3B8-E3D9E1D74857}">
      <dgm:prSet/>
      <dgm:spPr/>
      <dgm:t>
        <a:bodyPr/>
        <a:lstStyle/>
        <a:p>
          <a:endParaRPr lang="zh-CN" altLang="en-US"/>
        </a:p>
      </dgm:t>
    </dgm:pt>
    <dgm:pt modelId="{9DE04180-3823-4C5C-8382-25395BF80DB2}" type="parTrans" cxnId="{B1762EA4-9501-4EAA-BCE7-33ADEAAAC031}">
      <dgm:prSet/>
      <dgm:spPr/>
      <dgm:t>
        <a:bodyPr/>
        <a:lstStyle/>
        <a:p>
          <a:endParaRPr lang="zh-CN" altLang="en-US"/>
        </a:p>
      </dgm:t>
    </dgm:pt>
    <dgm:pt modelId="{DA32369A-D6CC-45D2-8807-96BEDE368702}">
      <dgm:prSet phldrT="[文本]" custT="1"/>
      <dgm:spPr/>
      <dgm:t>
        <a:bodyPr/>
        <a:lstStyle/>
        <a:p>
          <a:r>
            <a: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rPr>
            <a:t>2.</a:t>
          </a:r>
          <a:r>
            <a: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rPr>
            <a:t>改写后的文章语言风格、叙事角度等前后一致。</a:t>
          </a:r>
        </a:p>
      </dgm:t>
    </dgm:pt>
    <dgm:pt modelId="{797B4BB3-98E7-4FFF-B49F-CCC0A4665552}" type="sibTrans" cxnId="{B1762EA4-9501-4EAA-BCE7-33ADEAAAC031}">
      <dgm:prSet/>
      <dgm:spPr/>
      <dgm:t>
        <a:bodyPr/>
        <a:lstStyle/>
        <a:p>
          <a:endParaRPr lang="zh-CN" altLang="en-US"/>
        </a:p>
      </dgm:t>
    </dgm:pt>
    <dgm:pt modelId="{60700DBA-B8CC-44D9-B757-F68FC9A4EEA4}" type="sibTrans" cxnId="{3128B1FA-7140-49D2-8457-F6F1D2BA119F}">
      <dgm:prSet/>
      <dgm:spPr/>
      <dgm:t>
        <a:bodyPr/>
        <a:lstStyle/>
        <a:p>
          <a:endParaRPr lang="zh-CN" altLang="en-US"/>
        </a:p>
      </dgm:t>
    </dgm:pt>
    <dgm:pt modelId="{1A39424B-156F-492D-98D3-150D7A7D2024}" type="parTrans" cxnId="{146A029A-851B-43B4-8E1D-14AA7F7894DF}">
      <dgm:prSet/>
      <dgm:spPr/>
      <dgm:t>
        <a:bodyPr/>
        <a:lstStyle/>
        <a:p>
          <a:endParaRPr lang="zh-CN" altLang="en-US"/>
        </a:p>
      </dgm:t>
    </dgm:pt>
    <dgm:pt modelId="{201B6F28-5FD6-45E4-B367-80A4A048909D}">
      <dgm:prSet phldrT="[文本]" custT="1"/>
      <dgm:spPr>
        <a:solidFill>
          <a:srgbClr val="EDA97C"/>
        </a:solidFill>
      </dgm:spPr>
      <dgm:t>
        <a:bodyPr/>
        <a:lstStyle/>
        <a:p>
          <a:r>
            <a:rPr lang="zh-CN" altLang="en-US" sz="3200">
              <a:latin typeface="黑体" panose="02010609060101010101" pitchFamily="49" charset="-122"/>
              <a:ea typeface="黑体" panose="02010609060101010101" pitchFamily="49" charset="-122"/>
            </a:rPr>
            <a:t>变</a:t>
          </a:r>
        </a:p>
      </dgm:t>
    </dgm:pt>
    <dgm:pt modelId="{68622CE8-11F0-44D5-A38F-F9C75FA1E86B}" type="parTrans" cxnId="{A8FD79CC-5144-4197-9772-22F8960D8D53}">
      <dgm:prSet/>
      <dgm:spPr/>
      <dgm:t>
        <a:bodyPr/>
        <a:lstStyle/>
        <a:p>
          <a:endParaRPr lang="zh-CN" altLang="en-US"/>
        </a:p>
      </dgm:t>
    </dgm:pt>
    <dgm:pt modelId="{86D692DC-90BD-4585-ADD3-A6FAF4DB5BAE}">
      <dgm:prSet phldrT="[文本]" custT="1"/>
      <dgm:spPr>
        <a:solidFill>
          <a:srgbClr val="EDA97C"/>
        </a:solidFill>
      </dgm:spPr>
      <dgm:t>
        <a:bodyPr/>
        <a:lstStyle/>
        <a:p>
          <a:r>
            <a:rPr lang="zh-CN" altLang="en-US" sz="24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改变文体、语体、人称，增减细节，调整结构等。</a:t>
          </a:r>
        </a:p>
      </dgm:t>
    </dgm:pt>
    <dgm:pt modelId="{4A4C9867-E702-496A-A7AA-AB710BADD045}" type="sibTrans" cxnId="{A8FD79CC-5144-4197-9772-22F8960D8D53}">
      <dgm:prSet/>
      <dgm:spPr/>
      <dgm:t>
        <a:bodyPr/>
        <a:lstStyle/>
        <a:p>
          <a:endParaRPr lang="zh-CN" altLang="en-US"/>
        </a:p>
      </dgm:t>
    </dgm:pt>
    <dgm:pt modelId="{743C455E-3D54-49ED-8A8A-D31CEFAD3BC1}" type="sibTrans" cxnId="{146A029A-851B-43B4-8E1D-14AA7F7894DF}">
      <dgm:prSet/>
      <dgm:spPr/>
      <dgm:t>
        <a:bodyPr/>
        <a:lstStyle/>
        <a:p>
          <a:endParaRPr lang="zh-CN" altLang="en-US"/>
        </a:p>
      </dgm:t>
    </dgm:pt>
    <dgm:pt modelId="{30834F89-4209-45F6-A76A-A83CCDF6D58B}" type="pres">
      <dgm:prSet presAssocID="{B9097B1B-2F76-4BE6-A28B-BC424A064004}" presName="list">
        <dgm:presLayoutVars>
          <dgm:dir/>
          <dgm:animLvl val="lvl"/>
        </dgm:presLayoutVars>
      </dgm:prSet>
      <dgm:spPr/>
      <dgm:t>
        <a:bodyPr/>
        <a:lstStyle/>
        <a:p/>
      </dgm:t>
    </dgm:pt>
    <dgm:pt modelId="{D87D764C-1EB4-4D57-A797-B3FF8A7A93F2}" type="pres">
      <dgm:prSet presAssocID="{48DF9DFB-A7F3-44E5-9F31-E59250D03675}" presName="posSpace"/>
      <dgm:spPr/>
      <dgm:t>
        <a:bodyPr/>
        <a:lstStyle/>
        <a:p/>
      </dgm:t>
    </dgm:pt>
    <dgm:pt modelId="{1A40F916-F664-4FF7-B6B5-F724B391A5F5}" type="pres">
      <dgm:prSet presAssocID="{48DF9DFB-A7F3-44E5-9F31-E59250D03675}" presName="vertFlow"/>
      <dgm:spPr/>
      <dgm:t>
        <a:bodyPr/>
        <a:lstStyle/>
        <a:p/>
      </dgm:t>
    </dgm:pt>
    <dgm:pt modelId="{DB30E919-4BFF-4F8E-A996-E935113ED57C}" type="pres">
      <dgm:prSet presAssocID="{48DF9DFB-A7F3-44E5-9F31-E59250D03675}" presName="topSpace"/>
      <dgm:spPr/>
      <dgm:t>
        <a:bodyPr/>
        <a:lstStyle/>
        <a:p/>
      </dgm:t>
    </dgm:pt>
    <dgm:pt modelId="{962DEBCF-5BDB-4DFA-9958-1B6892C0CC6E}" type="pres">
      <dgm:prSet presAssocID="{48DF9DFB-A7F3-44E5-9F31-E59250D03675}" presName="firstComp"/>
      <dgm:spPr/>
      <dgm:t>
        <a:bodyPr/>
        <a:lstStyle/>
        <a:p/>
      </dgm:t>
    </dgm:pt>
    <dgm:pt modelId="{AB856A1F-1766-4FF6-B4FB-022A5ECE1987}" type="pres">
      <dgm:prSet presAssocID="{48DF9DFB-A7F3-44E5-9F31-E59250D03675}" presName="firstChild" presStyleLbl="bgAccFollowNode1" presStyleCnt="3" custLinFactNeighborX="-1376" custLinFactNeighborY="-12872"/>
      <dgm:spPr/>
      <dgm:t>
        <a:bodyPr/>
        <a:lstStyle/>
        <a:p/>
      </dgm:t>
    </dgm:pt>
    <dgm:pt modelId="{57C6C7E3-F1BD-49A9-A1EA-8C16675BB19F}" type="pres">
      <dgm:prSet presAssocID="{48DF9DFB-A7F3-44E5-9F31-E59250D03675}" presName="firstChildTx" presStyleLbl="bgAccFollowNode1" presStyleCnt="3">
        <dgm:presLayoutVars>
          <dgm:bulletEnabled val="1"/>
        </dgm:presLayoutVars>
      </dgm:prSet>
      <dgm:spPr/>
      <dgm:t>
        <a:bodyPr/>
        <a:lstStyle/>
        <a:p/>
      </dgm:t>
    </dgm:pt>
    <dgm:pt modelId="{A6A3B6CC-9121-4092-B485-6EDD9FEE304A}" type="pres">
      <dgm:prSet presAssocID="{DA32369A-D6CC-45D2-8807-96BEDE368702}" presName="comp"/>
      <dgm:spPr/>
      <dgm:t>
        <a:bodyPr/>
        <a:lstStyle/>
        <a:p/>
      </dgm:t>
    </dgm:pt>
    <dgm:pt modelId="{337FC8B4-21B7-47EA-A672-06E64A893DEB}" type="pres">
      <dgm:prSet presAssocID="{DA32369A-D6CC-45D2-8807-96BEDE368702}" presName="child" presStyleLbl="bgAccFollowNode1" presStyleIdx="1" presStyleCnt="3" custLinFactNeighborX="-1376" custLinFactNeighborY="-7355"/>
      <dgm:spPr/>
      <dgm:t>
        <a:bodyPr/>
        <a:lstStyle/>
        <a:p/>
      </dgm:t>
    </dgm:pt>
    <dgm:pt modelId="{A072A08B-BF87-4705-8E77-D1CFC2FE469D}" type="pres">
      <dgm:prSet presAssocID="{DA32369A-D6CC-45D2-8807-96BEDE368702}" presName="childTx" presStyleLbl="bgAccFollowNode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2903666E-F69A-4D5F-9661-C47ECA2EC7D5}" type="pres">
      <dgm:prSet presAssocID="{48DF9DFB-A7F3-44E5-9F31-E59250D03675}" presName="negSpace"/>
      <dgm:spPr/>
      <dgm:t>
        <a:bodyPr/>
        <a:lstStyle/>
        <a:p/>
      </dgm:t>
    </dgm:pt>
    <dgm:pt modelId="{3A689804-72E2-4305-B8CA-B91B1CAAC375}" type="pres">
      <dgm:prSet presAssocID="{48DF9DFB-A7F3-44E5-9F31-E59250D03675}" presName="circle" presStyleLbl="node1" presStyleCnt="2" custScaleX="76571" custScaleY="70474" custLinFactNeighborX="539" custLinFactNeighborY="-7299"/>
      <dgm:spPr/>
      <dgm:t>
        <a:bodyPr/>
        <a:lstStyle/>
        <a:p/>
      </dgm:t>
    </dgm:pt>
    <dgm:pt modelId="{C78E7015-0385-4C2C-826D-C89873C543C0}" type="pres">
      <dgm:prSet presAssocID="{60700DBA-B8CC-44D9-B757-F68FC9A4EEA4}" presName="transSpace"/>
      <dgm:spPr/>
      <dgm:t>
        <a:bodyPr/>
        <a:lstStyle/>
        <a:p/>
      </dgm:t>
    </dgm:pt>
    <dgm:pt modelId="{C150D3E7-1BC3-4C72-9265-7B85960FD257}" type="pres">
      <dgm:prSet presAssocID="{201B6F28-5FD6-45E4-B367-80A4A048909D}" presName="posSpace"/>
      <dgm:spPr/>
      <dgm:t>
        <a:bodyPr/>
        <a:lstStyle/>
        <a:p/>
      </dgm:t>
    </dgm:pt>
    <dgm:pt modelId="{41F66246-CA6F-47CA-B530-CEC193FE011B}" type="pres">
      <dgm:prSet presAssocID="{201B6F28-5FD6-45E4-B367-80A4A048909D}" presName="vertFlow"/>
      <dgm:spPr/>
      <dgm:t>
        <a:bodyPr/>
        <a:lstStyle/>
        <a:p/>
      </dgm:t>
    </dgm:pt>
    <dgm:pt modelId="{194799CD-B76A-4B37-85CF-63C9B39570AE}" type="pres">
      <dgm:prSet presAssocID="{201B6F28-5FD6-45E4-B367-80A4A048909D}" presName="topSpace"/>
      <dgm:spPr/>
      <dgm:t>
        <a:bodyPr/>
        <a:lstStyle/>
        <a:p/>
      </dgm:t>
    </dgm:pt>
    <dgm:pt modelId="{03379383-863B-4EFF-9746-D4F6EA8E84AA}" type="pres">
      <dgm:prSet presAssocID="{201B6F28-5FD6-45E4-B367-80A4A048909D}" presName="firstComp"/>
      <dgm:spPr/>
      <dgm:t>
        <a:bodyPr/>
        <a:lstStyle/>
        <a:p/>
      </dgm:t>
    </dgm:pt>
    <dgm:pt modelId="{AC574611-E81D-4151-8934-3F6EF503AA6A}" type="pres">
      <dgm:prSet presAssocID="{201B6F28-5FD6-45E4-B367-80A4A048909D}" presName="firstChild" presStyleLbl="bgAccFollowNode1" presStyleIdx="2" presStyleCnt="3" custScaleX="99767" custScaleY="128854" custLinFactNeighborX="-9604" custLinFactNeighborY="6888"/>
      <dgm:spPr/>
      <dgm:t>
        <a:bodyPr/>
        <a:lstStyle/>
        <a:p/>
      </dgm:t>
    </dgm:pt>
    <dgm:pt modelId="{2F4A778D-5C0E-4E53-8E19-B643B3EB92E8}" type="pres">
      <dgm:prSet presAssocID="{201B6F28-5FD6-45E4-B367-80A4A048909D}" presName="firstChildTx" presStyleLbl="bgAccFollowNode1" presStyleIdx="2" presStyleCnt="3">
        <dgm:presLayoutVars>
          <dgm:bulletEnabled val="1"/>
        </dgm:presLayoutVars>
      </dgm:prSet>
      <dgm:spPr/>
      <dgm:t>
        <a:bodyPr/>
        <a:lstStyle/>
        <a:p/>
      </dgm:t>
    </dgm:pt>
    <dgm:pt modelId="{8E06F4D5-12E9-4BA3-BFC2-BE15E65B4432}" type="pres">
      <dgm:prSet presAssocID="{201B6F28-5FD6-45E4-B367-80A4A048909D}" presName="negSpace"/>
      <dgm:spPr/>
      <dgm:t>
        <a:bodyPr/>
        <a:lstStyle/>
        <a:p/>
      </dgm:t>
    </dgm:pt>
    <dgm:pt modelId="{C12E4C63-8A23-498F-A945-53B015500D10}" type="pres">
      <dgm:prSet presAssocID="{201B6F28-5FD6-45E4-B367-80A4A048909D}" presName="circle" presStyleLbl="node1" presStyleIdx="1" presStyleCnt="2" custScaleX="74655" custScaleY="64848" custLinFactNeighborX="4167" custLinFactNeighborY="-5489"/>
      <dgm:spPr/>
      <dgm:t>
        <a:bodyPr/>
        <a:lstStyle/>
        <a:p/>
      </dgm:t>
    </dgm:pt>
  </dgm:ptLst>
  <dgm:cxnLst>
    <dgm:cxn modelId="{3128B1FA-7140-49D2-8457-F6F1D2BA119F}" srcId="{B9097B1B-2F76-4BE6-A28B-BC424A064004}" destId="{48DF9DFB-A7F3-44E5-9F31-E59250D03675}" srcOrd="0" destOrd="0" parTransId="{3CEAD61B-22D5-4DA0-954B-BAE59BD0FBF8}" sibTransId="{60700DBA-B8CC-44D9-B757-F68FC9A4EEA4}"/>
    <dgm:cxn modelId="{D5116EE0-AE46-4210-B3B8-E3D9E1D74857}" srcId="{48DF9DFB-A7F3-44E5-9F31-E59250D03675}" destId="{D21A2D12-0957-4808-A0F1-7F9FE41264D6}" srcOrd="0" destOrd="0" parTransId="{F9B57128-3920-44CD-9B45-2BA695C89B90}" sibTransId="{CBBE51F2-2D25-44CB-B843-94B5F9FE6189}"/>
    <dgm:cxn modelId="{B1762EA4-9501-4EAA-BCE7-33ADEAAAC031}" srcId="{48DF9DFB-A7F3-44E5-9F31-E59250D03675}" destId="{DA32369A-D6CC-45D2-8807-96BEDE368702}" srcOrd="1" destOrd="0" parTransId="{9DE04180-3823-4C5C-8382-25395BF80DB2}" sibTransId="{797B4BB3-98E7-4FFF-B49F-CCC0A4665552}"/>
    <dgm:cxn modelId="{146A029A-851B-43B4-8E1D-14AA7F7894DF}" srcId="{B9097B1B-2F76-4BE6-A28B-BC424A064004}" destId="{201B6F28-5FD6-45E4-B367-80A4A048909D}" srcOrd="1" destOrd="0" parTransId="{1A39424B-156F-492D-98D3-150D7A7D2024}" sibTransId="{743C455E-3D54-49ED-8A8A-D31CEFAD3BC1}"/>
    <dgm:cxn modelId="{A8FD79CC-5144-4197-9772-22F8960D8D53}" srcId="{201B6F28-5FD6-45E4-B367-80A4A048909D}" destId="{86D692DC-90BD-4585-ADD3-A6FAF4DB5BAE}" srcOrd="0" destOrd="0" parTransId="{68622CE8-11F0-44D5-A38F-F9C75FA1E86B}" sibTransId="{4A4C9867-E702-496A-A7AA-AB710BADD045}"/>
    <dgm:cxn modelId="{C7F20416-DFDF-4491-96BE-7620DB4EEF63}" type="presOf" srcId="{B9097B1B-2F76-4BE6-A28B-BC424A064004}" destId="{30834F89-4209-45F6-A76A-A83CCDF6D58B}" srcOrd="0" destOrd="0" presId="urn:microsoft.com/office/officeart/2005/8/layout/hList9"/>
    <dgm:cxn modelId="{1C33B819-FE81-4D40-8057-E30D0170455A}" type="presParOf" srcId="{30834F89-4209-45F6-A76A-A83CCDF6D58B}" destId="{D87D764C-1EB4-4D57-A797-B3FF8A7A93F2}" srcOrd="0" destOrd="0" presId="urn:microsoft.com/office/officeart/2005/8/layout/hList9"/>
    <dgm:cxn modelId="{1FFEA1D3-9F36-4235-80A3-D9B1E72F1592}" type="presParOf" srcId="{30834F89-4209-45F6-A76A-A83CCDF6D58B}" destId="{1A40F916-F664-4FF7-B6B5-F724B391A5F5}" srcOrd="1" destOrd="0" presId="urn:microsoft.com/office/officeart/2005/8/layout/hList9"/>
    <dgm:cxn modelId="{A1BA1F53-D280-4497-9B74-F6376893C776}" type="presParOf" srcId="{1A40F916-F664-4FF7-B6B5-F724B391A5F5}" destId="{DB30E919-4BFF-4F8E-A996-E935113ED57C}" srcOrd="0" destOrd="0" presId="urn:microsoft.com/office/officeart/2005/8/layout/hList9"/>
    <dgm:cxn modelId="{88B6B759-FC40-4660-902D-47D615E79F28}" type="presParOf" srcId="{1A40F916-F664-4FF7-B6B5-F724B391A5F5}" destId="{962DEBCF-5BDB-4DFA-9958-1B6892C0CC6E}" srcOrd="1" destOrd="0" presId="urn:microsoft.com/office/officeart/2005/8/layout/hList9"/>
    <dgm:cxn modelId="{D68EBA45-7326-4E49-A517-A8007D96BF64}" type="presParOf" srcId="{962DEBCF-5BDB-4DFA-9958-1B6892C0CC6E}" destId="{AB856A1F-1766-4FF6-B4FB-022A5ECE1987}" srcOrd="0" destOrd="0" presId="urn:microsoft.com/office/officeart/2005/8/layout/hList9"/>
    <dgm:cxn modelId="{875D2B07-D0FC-41EE-8E08-CA2E7CED95CE}" type="presOf" srcId="{D21A2D12-0957-4808-A0F1-7F9FE41264D6}" destId="{AB856A1F-1766-4FF6-B4FB-022A5ECE1987}" srcOrd="0" destOrd="0" presId="urn:microsoft.com/office/officeart/2005/8/layout/hList9"/>
    <dgm:cxn modelId="{FD171637-101C-423D-B1A6-8A1463B57F7D}" type="presParOf" srcId="{962DEBCF-5BDB-4DFA-9958-1B6892C0CC6E}" destId="{57C6C7E3-F1BD-49A9-A1EA-8C16675BB19F}" srcOrd="1" destOrd="0" presId="urn:microsoft.com/office/officeart/2005/8/layout/hList9"/>
    <dgm:cxn modelId="{B7ED5858-3FD1-45B6-B5BE-A49245F7C444}" type="presOf" srcId="{D21A2D12-0957-4808-A0F1-7F9FE41264D6}" destId="{57C6C7E3-F1BD-49A9-A1EA-8C16675BB19F}" srcOrd="1" destOrd="0" presId="urn:microsoft.com/office/officeart/2005/8/layout/hList9"/>
    <dgm:cxn modelId="{343BF7EA-EA6D-4510-B6D3-F8585856D1B2}" type="presParOf" srcId="{1A40F916-F664-4FF7-B6B5-F724B391A5F5}" destId="{A6A3B6CC-9121-4092-B485-6EDD9FEE304A}" srcOrd="2" destOrd="0" presId="urn:microsoft.com/office/officeart/2005/8/layout/hList9"/>
    <dgm:cxn modelId="{92099FB0-02FF-4EDD-9D77-4DC8A1625CC8}" type="presParOf" srcId="{A6A3B6CC-9121-4092-B485-6EDD9FEE304A}" destId="{337FC8B4-21B7-47EA-A672-06E64A893DEB}" srcOrd="0" destOrd="0" presId="urn:microsoft.com/office/officeart/2005/8/layout/hList9"/>
    <dgm:cxn modelId="{4474D5D1-DAE9-484D-9D40-1DF08E13C7C7}" type="presOf" srcId="{DA32369A-D6CC-45D2-8807-96BEDE368702}" destId="{337FC8B4-21B7-47EA-A672-06E64A893DEB}" srcOrd="0" destOrd="0" presId="urn:microsoft.com/office/officeart/2005/8/layout/hList9"/>
    <dgm:cxn modelId="{B9AC05ED-5FB1-4BFF-BC31-0207E2B984A2}" type="presParOf" srcId="{A6A3B6CC-9121-4092-B485-6EDD9FEE304A}" destId="{A072A08B-BF87-4705-8E77-D1CFC2FE469D}" srcOrd="1" destOrd="0" presId="urn:microsoft.com/office/officeart/2005/8/layout/hList9"/>
    <dgm:cxn modelId="{6EFC4B2F-7296-4D04-8701-0AAAEB02F87C}" type="presOf" srcId="{DA32369A-D6CC-45D2-8807-96BEDE368702}" destId="{A072A08B-BF87-4705-8E77-D1CFC2FE469D}" srcOrd="1" destOrd="0" presId="urn:microsoft.com/office/officeart/2005/8/layout/hList9"/>
    <dgm:cxn modelId="{5DE16D38-4A46-46E7-B994-713FFA1F2845}" type="presParOf" srcId="{30834F89-4209-45F6-A76A-A83CCDF6D58B}" destId="{2903666E-F69A-4D5F-9661-C47ECA2EC7D5}" srcOrd="2" destOrd="0" presId="urn:microsoft.com/office/officeart/2005/8/layout/hList9"/>
    <dgm:cxn modelId="{3AA0DFA9-1224-4545-8027-A5982BF50BBA}" type="presParOf" srcId="{30834F89-4209-45F6-A76A-A83CCDF6D58B}" destId="{3A689804-72E2-4305-B8CA-B91B1CAAC375}" srcOrd="3" destOrd="0" presId="urn:microsoft.com/office/officeart/2005/8/layout/hList9"/>
    <dgm:cxn modelId="{2C5AF88D-C649-48E9-89E8-C4046A7AD077}" type="presOf" srcId="{48DF9DFB-A7F3-44E5-9F31-E59250D03675}" destId="{3A689804-72E2-4305-B8CA-B91B1CAAC375}" srcOrd="0" destOrd="0" presId="urn:microsoft.com/office/officeart/2005/8/layout/hList9"/>
    <dgm:cxn modelId="{719B12B2-5094-4E8A-A996-1C28F7154341}" type="presParOf" srcId="{30834F89-4209-45F6-A76A-A83CCDF6D58B}" destId="{C78E7015-0385-4C2C-826D-C89873C543C0}" srcOrd="4" destOrd="0" presId="urn:microsoft.com/office/officeart/2005/8/layout/hList9"/>
    <dgm:cxn modelId="{CFD1F197-B9EE-44EC-9D02-ADEBB248150D}" type="presParOf" srcId="{30834F89-4209-45F6-A76A-A83CCDF6D58B}" destId="{C150D3E7-1BC3-4C72-9265-7B85960FD257}" srcOrd="5" destOrd="0" presId="urn:microsoft.com/office/officeart/2005/8/layout/hList9"/>
    <dgm:cxn modelId="{0D91F0EF-046B-492F-8201-2760280F2704}" type="presParOf" srcId="{30834F89-4209-45F6-A76A-A83CCDF6D58B}" destId="{41F66246-CA6F-47CA-B530-CEC193FE011B}" srcOrd="6" destOrd="0" presId="urn:microsoft.com/office/officeart/2005/8/layout/hList9"/>
    <dgm:cxn modelId="{5C52FC4B-34BF-44F0-B182-AC8FBB28AD9B}" type="presParOf" srcId="{41F66246-CA6F-47CA-B530-CEC193FE011B}" destId="{194799CD-B76A-4B37-85CF-63C9B39570AE}" srcOrd="0" destOrd="0" presId="urn:microsoft.com/office/officeart/2005/8/layout/hList9"/>
    <dgm:cxn modelId="{EE154E5F-FFD3-4D7A-86B3-97C71CF09F27}" type="presParOf" srcId="{41F66246-CA6F-47CA-B530-CEC193FE011B}" destId="{03379383-863B-4EFF-9746-D4F6EA8E84AA}" srcOrd="1" destOrd="0" presId="urn:microsoft.com/office/officeart/2005/8/layout/hList9"/>
    <dgm:cxn modelId="{80FC2299-C56F-4EB3-8116-3B977C7DB1EC}" type="presParOf" srcId="{03379383-863B-4EFF-9746-D4F6EA8E84AA}" destId="{AC574611-E81D-4151-8934-3F6EF503AA6A}" srcOrd="0" destOrd="0" presId="urn:microsoft.com/office/officeart/2005/8/layout/hList9"/>
    <dgm:cxn modelId="{5014D009-434A-471C-B68F-92B6003EC20E}" type="presOf" srcId="{86D692DC-90BD-4585-ADD3-A6FAF4DB5BAE}" destId="{AC574611-E81D-4151-8934-3F6EF503AA6A}" srcOrd="0" destOrd="0" presId="urn:microsoft.com/office/officeart/2005/8/layout/hList9"/>
    <dgm:cxn modelId="{4D7F226A-244A-436B-928A-326AD7AC6F28}" type="presParOf" srcId="{03379383-863B-4EFF-9746-D4F6EA8E84AA}" destId="{2F4A778D-5C0E-4E53-8E19-B643B3EB92E8}" srcOrd="1" destOrd="0" presId="urn:microsoft.com/office/officeart/2005/8/layout/hList9"/>
    <dgm:cxn modelId="{6CC03603-6D16-4063-9950-B86910CBCBA9}" type="presOf" srcId="{86D692DC-90BD-4585-ADD3-A6FAF4DB5BAE}" destId="{2F4A778D-5C0E-4E53-8E19-B643B3EB92E8}" srcOrd="1" destOrd="0" presId="urn:microsoft.com/office/officeart/2005/8/layout/hList9"/>
    <dgm:cxn modelId="{431B2498-C17C-4B85-ACE0-09A0B4F99572}" type="presParOf" srcId="{30834F89-4209-45F6-A76A-A83CCDF6D58B}" destId="{8E06F4D5-12E9-4BA3-BFC2-BE15E65B4432}" srcOrd="7" destOrd="0" presId="urn:microsoft.com/office/officeart/2005/8/layout/hList9"/>
    <dgm:cxn modelId="{CF3B71B0-9904-4080-976B-7263997EBFF5}" type="presParOf" srcId="{30834F89-4209-45F6-A76A-A83CCDF6D58B}" destId="{C12E4C63-8A23-498F-A945-53B015500D10}" srcOrd="8" destOrd="0" presId="urn:microsoft.com/office/officeart/2005/8/layout/hList9"/>
    <dgm:cxn modelId="{78CB24F8-1231-4846-B4DB-940F1A623CF4}" type="presOf" srcId="{201B6F28-5FD6-45E4-B367-80A4A048909D}" destId="{C12E4C63-8A23-498F-A945-53B015500D10}" srcOrd="0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9" name=""/>
      <dsp:cNvGrpSpPr/>
    </dsp:nvGrpSpPr>
    <dsp:grpSpPr/>
    <dsp:sp modelId="{AB856A1F-1766-4FF6-B4FB-022A5ECE1987}">
      <dsp:nvSpPr>
        <dsp:cNvPr id="10" name=""/>
        <dsp:cNvSpPr/>
      </dsp:nvSpPr>
      <dsp:spPr>
        <a:xfrm>
          <a:off x="1276214" y="966049"/>
          <a:ext cx="2444349" cy="1630381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1.</a:t>
          </a:r>
          <a:r>
            <a:rPr lang="zh-CN" altLang="en-US" sz="2400" b="1" kern="12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与原作主题思想、主要人物形象保持一致。</a:t>
          </a:r>
        </a:p>
      </dsp:txBody>
      <dsp:txXfrm>
        <a:off x="1667310" y="966049"/>
        <a:ext cx="2053253" cy="1630381"/>
      </dsp:txXfrm>
    </dsp:sp>
    <dsp:sp modelId="{337FC8B4-21B7-47EA-A672-06E64A893DEB}">
      <dsp:nvSpPr>
        <dsp:cNvPr id="11" name=""/>
        <dsp:cNvSpPr/>
      </dsp:nvSpPr>
      <dsp:spPr>
        <a:xfrm>
          <a:off x="1276214" y="2686379"/>
          <a:ext cx="2444349" cy="1630381"/>
        </a:xfrm>
        <a:prstGeom prst="rect">
          <a:avLst/>
        </a:prstGeom>
        <a:solidFill>
          <a:schemeClr val="accent5">
            <a:tint val="40000"/>
            <a:alpha val="90000"/>
            <a:hueOff val="-3695877"/>
            <a:satOff val="-6408"/>
            <a:lumOff val="-64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695877"/>
              <a:satOff val="-6408"/>
              <a:lumOff val="-64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>
              <a:latin typeface="华文楷体" panose="02010600040101010101" pitchFamily="2" charset="-122"/>
              <a:ea typeface="华文楷体" panose="02010600040101010101" pitchFamily="2" charset="-122"/>
            </a:rPr>
            <a:t>2.</a:t>
          </a:r>
          <a:r>
            <a:rPr lang="zh-CN" altLang="en-US" sz="2400" b="1" kern="1200">
              <a:latin typeface="华文楷体" panose="02010600040101010101" pitchFamily="2" charset="-122"/>
              <a:ea typeface="华文楷体" panose="02010600040101010101" pitchFamily="2" charset="-122"/>
            </a:rPr>
            <a:t>改写后的文章语言风格、叙事角度等前后一致。</a:t>
          </a:r>
        </a:p>
      </dsp:txBody>
      <dsp:txXfrm>
        <a:off x="1667310" y="2686379"/>
        <a:ext cx="2053253" cy="1630381"/>
      </dsp:txXfrm>
    </dsp:sp>
    <dsp:sp modelId="{3A689804-72E2-4305-B8CA-B91B1CAAC375}">
      <dsp:nvSpPr>
        <dsp:cNvPr id="12" name=""/>
        <dsp:cNvSpPr/>
      </dsp:nvSpPr>
      <dsp:spPr>
        <a:xfrm>
          <a:off x="19370" y="405143"/>
          <a:ext cx="1247775" cy="114842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不变</a:t>
          </a:r>
        </a:p>
      </dsp:txBody>
      <dsp:txXfrm>
        <a:off x="202102" y="573325"/>
        <a:ext cx="882311" cy="812056"/>
      </dsp:txXfrm>
    </dsp:sp>
    <dsp:sp modelId="{AC574611-E81D-4151-8934-3F6EF503AA6A}">
      <dsp:nvSpPr>
        <dsp:cNvPr id="13" name=""/>
        <dsp:cNvSpPr/>
      </dsp:nvSpPr>
      <dsp:spPr>
        <a:xfrm>
          <a:off x="4767765" y="1288213"/>
          <a:ext cx="2432972" cy="2100811"/>
        </a:xfrm>
        <a:prstGeom prst="rect">
          <a:avLst/>
        </a:prstGeom>
        <a:solidFill>
          <a:srgbClr val="EDA97C"/>
        </a:solidFill>
        <a:ln w="12700" cap="flat" cmpd="sng" algn="ctr">
          <a:solidFill>
            <a:schemeClr val="accent5">
              <a:tint val="40000"/>
              <a:alpha val="90000"/>
              <a:hueOff val="-7391755"/>
              <a:satOff val="-12816"/>
              <a:lumOff val="-12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改变文体、语体、人称，增减细节，调整结构等。</a:t>
          </a:r>
        </a:p>
      </dsp:txBody>
      <dsp:txXfrm>
        <a:off x="5157041" y="1288213"/>
        <a:ext cx="2043696" cy="2100811"/>
      </dsp:txXfrm>
    </dsp:sp>
    <dsp:sp modelId="{C12E4C63-8A23-498F-A945-53B015500D10}">
      <dsp:nvSpPr>
        <dsp:cNvPr id="14" name=""/>
        <dsp:cNvSpPr/>
      </dsp:nvSpPr>
      <dsp:spPr>
        <a:xfrm>
          <a:off x="3843122" y="434639"/>
          <a:ext cx="1216552" cy="1056741"/>
        </a:xfrm>
        <a:prstGeom prst="ellipse">
          <a:avLst/>
        </a:prstGeom>
        <a:solidFill>
          <a:srgbClr val="EDA97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>
              <a:latin typeface="黑体" panose="02010609060101010101" pitchFamily="49" charset="-122"/>
              <a:ea typeface="黑体" panose="02010609060101010101" pitchFamily="49" charset="-122"/>
            </a:rPr>
            <a:t>变</a:t>
          </a:r>
        </a:p>
      </dsp:txBody>
      <dsp:txXfrm>
        <a:off x="4021282" y="589395"/>
        <a:ext cx="860232" cy="747229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nodeVertAlign" val="t"/>
          <dgm:param type="fallback" val="2D"/>
        </dgm:alg>
      </dgm:if>
      <dgm:else name="Name2">
        <dgm:alg type="lin">
          <dgm:param type="linDir" val="fromR"/>
          <dgm:param type="nodeVertAlign" val="t"/>
          <dgm:param type="fallback" val="2D"/>
        </dgm:alg>
      </dgm:else>
    </dgm:choose>
    <dgm:shape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r:blip="">
            <dgm:adjLst/>
          </dgm:shape>
          <dgm:presOf/>
          <dgm:constrLst/>
          <dgm:ruleLst/>
        </dgm:layoutNode>
        <dgm:layoutNode name="firstComp">
          <dgm:alg type="composite"/>
          <dgm:shape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/>
            </dgm:ruleLst>
          </dgm:layoutNode>
        </dgm:layoutNode>
        <dgm:forEach name="Name10" axis="ch" ptType="node" st="2">
          <dgm:layoutNode name="comp">
            <dgm:alg type="composite"/>
            <dgm:shape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/>
              </dgm:ruleLst>
            </dgm:layoutNode>
          </dgm:layoutNode>
        </dgm:forEach>
      </dgm:layoutNode>
      <dgm:layoutNode name="negSpace">
        <dgm:alg type="sp"/>
        <dgm:shape r:blip="">
          <dgm:adjLst/>
        </dgm:shape>
        <dgm:presOf/>
        <dgm:constrLst/>
        <dgm:ruleLst/>
      </dgm:layoutNode>
      <dgm:layoutNode name="circle" styleLbl="node1">
        <dgm:alg type="tx"/>
        <dgm:shape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/>
        </dgm:ruleLst>
      </dgm:layoutNode>
      <dgm:forEach name="Name17" axis="followSib" ptType="sibTrans" cnt="1">
        <dgm:layoutNode name="transSpace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第三种是叙述角度的改写，比如将第一人称改成第三人称，或将顺叙改成倒叙、插叙。叙述角度改写的一些具体方法和注意点我们将到下节课中展开讲。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我们再来了解一下改写的原则：</a:t>
            </a:r>
            <a:r>
              <a:rPr lang="en-US" altLang="zh-CN"/>
              <a:t>1</a:t>
            </a:r>
            <a:r>
              <a:rPr lang="zh-CN" altLang="en-US"/>
              <a:t>、忠于原文。</a:t>
            </a:r>
            <a:r>
              <a:rPr lang="en-US" altLang="zh-CN"/>
              <a:t>2</a:t>
            </a:r>
            <a:r>
              <a:rPr lang="zh-CN" altLang="en-US"/>
              <a:t>、再创造。</a:t>
            </a:r>
            <a:r>
              <a:rPr lang="en-US" altLang="zh-CN"/>
              <a:t>3.</a:t>
            </a:r>
            <a:r>
              <a:rPr lang="zh-CN" altLang="en-US"/>
              <a:t>行文协调。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第一条原则忠于原文，改写要以原作为基础，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不能把原文改得面目全非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随意增删大量的内容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zh-CN" altLang="en-US"/>
              <a:t>那么哪些地方不能改动呢？主题思想、主要人物形象不能改变。因此，我们在改写前要研读原作，在原著基础上，提炼出原文中人物、事件、主题等要素。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266700" algn="just">
              <a:spcAft>
                <a:spcPct val="0"/>
              </a:spcAft>
            </a:pP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改写的第二条原则是再创作，</a:t>
            </a:r>
            <a:r>
              <a:rPr lang="zh-CN" altLang="en-US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告诉我们原文</a:t>
            </a: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有些</a:t>
            </a:r>
            <a:r>
              <a:rPr lang="zh-CN" altLang="en-US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东西</a:t>
            </a: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必须要改。改什么？除了人称语体</a:t>
            </a:r>
            <a:r>
              <a:rPr lang="zh-CN" altLang="en-US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这些外在形式</a:t>
            </a: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外，最重要的是对内容的改写，直白一点说，就是你能不能</a:t>
            </a:r>
            <a:r>
              <a:rPr lang="zh-CN" altLang="en-US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创作</a:t>
            </a: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出原文没有的，独属于你的一些细节啊，描写啊，小构思啊等等。而这些又和原文的核心要素吻合。再创作是改写最难的地方，也是</a:t>
            </a:r>
            <a:r>
              <a:rPr lang="zh-CN" altLang="en-US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改写</a:t>
            </a: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成功的最重要因素。</a:t>
            </a:r>
            <a:r>
              <a:rPr lang="zh-CN" altLang="en-US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一些</a:t>
            </a: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具体的再创造方法，我们将在下面结合同学的例文具体讲，这里就不展开。</a:t>
            </a:r>
            <a:endParaRPr lang="zh-CN" altLang="zh-CN" sz="1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第三条原则行文协调，改写时要避免文章风格前后不一致。尤其是改变语体的改写，不能一会儿是文言文，一会儿是白话文，使</a:t>
            </a:r>
            <a:r>
              <a: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文章“四不像”。我们可以</a:t>
            </a:r>
            <a:r>
              <a: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楷体" panose="02010609060101010101" pitchFamily="49" charset="-122"/>
              </a:rPr>
              <a:t>检查改写后的文章有没有文白夹杂、人称不统一，口语和书面语混杂、情节混乱等情况。</a:t>
            </a:r>
            <a:endParaRPr lang="zh-CN" altLang="en-US" sz="1200" kern="1200">
              <a:solidFill>
                <a:schemeClr val="tx1"/>
              </a:solidFill>
              <a:latin typeface="+mn-lt"/>
              <a:ea typeface="+mn-ea"/>
              <a:cs typeface="+mn-cs"/>
              <a:sym typeface="楷体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下面我们对改写这种写作形式简单小结一下。在改写时哪些可以改，哪些不可以改呢。先说不能改的，</a:t>
            </a:r>
            <a:r>
              <a:rPr lang="en-US" altLang="zh-CN"/>
              <a:t>1</a:t>
            </a:r>
            <a:r>
              <a:rPr lang="zh-CN" altLang="en-US"/>
              <a:t>、原作的主题思想、主要人物形象不能变。</a:t>
            </a:r>
            <a:r>
              <a:rPr lang="en-US" altLang="zh-CN"/>
              <a:t>2</a:t>
            </a:r>
            <a:r>
              <a:rPr lang="zh-CN" altLang="en-US"/>
              <a:t>、改写后的文章前后的语言风格、叙事角度不能随意变动。可以改的是文体、语体、人称、语言风格等，还可以在原文的基础上，不改变核心要素的前提下增减细节、调整结构。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下面我们来学习改写练习中比较常见的一种改写，改变文体。</a:t>
            </a:r>
            <a:r>
              <a:rPr lang="zh-CN" altLang="zh-CN" sz="12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在文体的改写中，对古诗的改写</a:t>
            </a:r>
            <a:r>
              <a:rPr lang="zh-CN" altLang="en-US" sz="12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zh-CN" altLang="zh-CN" sz="12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是最常见的，下面我们以古诗改写</a:t>
            </a:r>
            <a:r>
              <a:rPr lang="zh-CN" altLang="en-US" sz="12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为散文为</a:t>
            </a:r>
            <a:r>
              <a:rPr lang="zh-CN" altLang="zh-CN" sz="12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例具体说说</a:t>
            </a:r>
            <a:r>
              <a:rPr lang="zh-CN" altLang="en-US" sz="12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文体</a:t>
            </a:r>
            <a:r>
              <a:rPr lang="zh-CN" altLang="zh-CN" sz="12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改写的方法。</a:t>
            </a:r>
            <a:r>
              <a:rPr lang="zh-CN" altLang="en-US" sz="1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请同学们按下暂停键，阅读导学案例文，边读边做旁批。总结古诗改写的方法。</a:t>
            </a:r>
            <a:endParaRPr lang="zh-CN" altLang="zh-CN" sz="12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spcAft>
                <a:spcPct val="0"/>
              </a:spcAft>
              <a:buFont typeface="+mj-lt"/>
              <a:buNone/>
            </a:pPr>
            <a:r>
              <a:rPr lang="zh-CN" altLang="en-US" sz="18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同学们总结出了哪些方法呢？</a:t>
            </a:r>
            <a:r>
              <a:rPr lang="zh-CN" altLang="zh-CN" sz="18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改写的首要宗旨是忠于原作，就诗歌而言，改写的第一</a:t>
            </a:r>
            <a:r>
              <a:rPr lang="zh-CN" altLang="zh-CN" sz="18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步就需要准确理解诗句的意思，全面把握诗词中的人、事、物、景。改写时，</a:t>
            </a:r>
            <a:r>
              <a:rPr lang="zh-CN" altLang="en-US" sz="18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我们可以先锁定诗歌中的人事物景，把它们罗列出来</a:t>
            </a:r>
            <a:r>
              <a:rPr lang="zh-CN" altLang="zh-CN" sz="18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。比如天净沙秋思，文章的景物一共有十种，</a:t>
            </a:r>
            <a:r>
              <a:rPr lang="zh-CN" altLang="en-US" sz="18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枯藤、老树</a:t>
            </a:r>
            <a:r>
              <a:rPr lang="en-US" altLang="zh-CN" sz="18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18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还有断肠人这个人物形象。</a:t>
            </a:r>
            <a:r>
              <a:rPr lang="zh-CN" altLang="en-US" sz="18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在改写时尽量把他们都用上。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       我们来看作者的前几段，就出现了秋风、老树、枯藤、残阳、他、瘦马、古道、乌鸦这些原诗中的形象。当然小桥流水人家也在后几段中出现了。</a:t>
            </a:r>
            <a:endParaRPr lang="en-US" altLang="zh-CN"/>
          </a:p>
          <a:p>
            <a:r>
              <a:rPr lang="en-US" altLang="zh-CN"/>
              <a:t>       </a:t>
            </a:r>
            <a:r>
              <a:rPr lang="zh-CN" altLang="en-US"/>
              <a:t>除此之外，小作者还准确理解了诗句意思，举个例子，有学生把昏鸦一词理解为昏昏欲睡的乌鸦、昏头昏脑的乌鸦，不免让人啼笑皆非。当然，对诗句字面意思的理解并不要求精确和唯一，但是不能相去甚远。所以说，诗歌改写第一步就需要把握诗意，确定人事物景这些要素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在准确理解诗歌的意思之后，要想改写出优秀的作品，还必须深入体会诗句意境，把握作者情感。我们来看这一段对“小桥流水人家”的改写，这句诗是全文的难点，潺潺流水上，横跨别致的小桥，水桥边的人家，袅袅炊烟飘出，多么温馨宁谧的画面啊，它看似与全诗其他景致相悖，实则统一，反衬出游子孤独的思乡之痛。如果不是小作者深刻领会了这句诗的意境和作用，把握了诗人的情感，怎会有此段的精心构思，他设想游子看到眼前美景后，恍惚间回到记忆中的美好梦境，渲染美好家庭生活，更妙的是文段最后那句议论，眼前这人间烟火带给他片刻安慰，又把他狠狠甩向更深更深的孤独深渊中，所谓乐景写哀情，倍增其哀。小作者抓住了这句诗的精髓。所以诗歌改写第二步：品味诗境，体会情感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认识改写，我们从唐代诗人杜牧的这首《清明》开始，这首诗千百年来传诵不衰，并且成为中国诗歌史上改写最多的一首古诗。它可以被改成便于儿童吟诵的三言诗，也可以被改成一首词。还有一个剧作者将它改成了一出精巧古雅的戏曲小品。作为一种写作形式，改写有助于培养文体意识，提高写作能力，还有助于更深入的把握原作。魅力无穷。</a:t>
            </a:r>
            <a:endParaRPr lang="zh-CN" altLang="zh-CN" sz="1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err="1"/>
              <a:t>诗的语言凝练、含蓄，词语之间的跳跃性很大</a:t>
            </a:r>
            <a:r>
              <a:rPr lang="zh-CN" altLang="en-US"/>
              <a:t>，把简短的诗词改写成散文，</a:t>
            </a:r>
            <a:r>
              <a:rPr lang="en-US" altLang="zh-CN" err="1"/>
              <a:t>就要把跳跃的意思补充完整，使之前后连贯。对于含蓄暗示的情景和思想感情，就要通过丰富、合理的想象进行描述。</a:t>
            </a:r>
            <a:r>
              <a:rPr lang="zh-CN" altLang="en-US"/>
              <a:t>我们来看古藤老树昏鸦这一句，作者改写的第一句：一棵枝干早已腐朽的老树上，一簇枯藤缠绕出了岁月的印痕。这样连词成句，老树和枯藤建立起了联系。紧接着，作者又进行了合理的想象，一片枯叶划过了有气无力挂在枝头的残阳，在这萧瑟的秋风中无依地漂泊漂泊，落在了他的肩上。与前句连句成段，形成整体。正值深秋，西风吹起，枯叶飘零，想象合情合理，更妙在作者描写枯叶无依漂泊，与游子物我同一，可谓字字含情，意蕴丰厚。原诗仅昏鸦一词，对它的想象可以有很多种，如乌鸦站在树枝啼叫，但小作者发挥想象，写了一只归巢的乌鸦，并且补充细节，它的双翅疲倦地摆动着，又跟上议论，仿佛若不是此刻将要归巢与家人团聚，它便早已没了力气，垂死在这片荒凉之中。作者如此想象的目的是为下一段议论做铺垫，可是，</a:t>
            </a:r>
            <a:r>
              <a:rPr lang="zh-CN" altLang="zh-CN"/>
              <a:t>可是，哪怕是在</a:t>
            </a:r>
            <a:r>
              <a:rPr lang="zh-CN" altLang="zh-CN">
                <a:solidFill>
                  <a:srgbClr val="FF0000"/>
                </a:solidFill>
              </a:rPr>
              <a:t>寂寞的悲秋中，老树仍有枯藤相伴，乌鸦亦有巢穴可归</a:t>
            </a:r>
            <a:r>
              <a:rPr lang="zh-CN" altLang="zh-CN"/>
              <a:t>，但在这茫茫天地间，</a:t>
            </a:r>
            <a:r>
              <a:rPr lang="zh-CN" altLang="zh-CN">
                <a:solidFill>
                  <a:srgbClr val="FF0000"/>
                </a:solidFill>
              </a:rPr>
              <a:t>唯有他远在天边，无可归依</a:t>
            </a:r>
            <a:r>
              <a:rPr lang="zh-CN" altLang="zh-CN"/>
              <a:t>，怎能不心生愁绪？</a:t>
            </a:r>
            <a:r>
              <a:rPr lang="zh-CN" altLang="en-US"/>
              <a:t>这样，对比出游子无家可归，紧扣中心，不得不为小作者的前后勾连，善于联想想象点赞。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把一首几十字的小诗改写成几百字的散文，还需要我们进行整体构思，精心布局。原诗断肠人在最后一句才出现，我们看到小作者在构思时，在文章一开始就出现了主人公，设置了断肠人在古道行走的场景，通过“夕阳西下”“荒山仍旧侵蚀着残存的落日”“残阳流尽了最后的血”这样表示时间流逝的语句串连全篇，使文章脉络清晰，成为有机的整体。而且随着时间的变化，人物的活动也有变化，从骑着马，到翻身下马，再到牵着马，使原本简单甚至单调的情节有了变幻之美。而诗中的写景句就穿插在主人公的活动中，既有条不紊，又跌宕生姿。文气贯通，一步一营，连营为阵，布局得法。在把诗歌改写成散文的时候，根据散文形散而神不散的原则，一定要注意整体的布局构思。为此，我们可以调整原来诗句的顺序，但要注意改的自然、具体，不影响中心的表达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/>
              <a:t>下面我们对古诗改写成散文的技巧小结一下。</a:t>
            </a:r>
            <a:r>
              <a:rPr lang="en-US" altLang="zh-CN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把握诗意，确定要素</a:t>
            </a:r>
            <a:r>
              <a:rPr lang="en-US" altLang="zh-CN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品味诗境、体会诗情</a:t>
            </a:r>
            <a:r>
              <a:rPr lang="en-US" altLang="zh-CN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连词成句、添枝加叶</a:t>
            </a:r>
            <a:r>
              <a:rPr lang="en-US" altLang="zh-CN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调整顺序、布局得法</a:t>
            </a:r>
            <a:r>
              <a:rPr lang="en-US" altLang="zh-CN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 5.</a:t>
            </a:r>
            <a:r>
              <a:rPr lang="zh-CN" altLang="en-US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补充背景、丰富内容</a:t>
            </a:r>
            <a:endParaRPr lang="en-US" altLang="zh-CN" sz="1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首先，我们来了解改写的一些知识：定义、形式、原则。</a:t>
            </a:r>
            <a:r>
              <a:rPr lang="zh-CN" altLang="zh-CN" sz="180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请同学们勾画教材</a:t>
            </a:r>
            <a:r>
              <a:rPr lang="en-US" altLang="zh-CN" sz="180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136</a:t>
            </a:r>
            <a:r>
              <a:rPr lang="zh-CN" altLang="zh-CN" sz="180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页有关改写的定义、形式、原则的内容。</a:t>
            </a:r>
            <a:r>
              <a:rPr lang="zh-CN" altLang="en-US" sz="180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并记录下自己的疑问和收获。</a:t>
            </a:r>
            <a:endParaRPr lang="zh-CN" altLang="zh-CN" sz="12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改写，就是在</a:t>
            </a:r>
            <a:r>
              <a:rPr lang="zh-CN" altLang="en-US" sz="1200" b="1" u="sng">
                <a:latin typeface="华文楷体" panose="02010600040101010101" pitchFamily="2" charset="-122"/>
                <a:ea typeface="华文楷体" panose="02010600040101010101" pitchFamily="2" charset="-122"/>
              </a:rPr>
              <a:t>忠于原作内容</a:t>
            </a:r>
            <a:r>
              <a:rPr lang="zh-CN" altLang="en-US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的基础上，通过改变</a:t>
            </a:r>
            <a:r>
              <a:rPr lang="zh-CN" altLang="en-US" sz="1200" b="1" u="sng">
                <a:latin typeface="华文楷体" panose="02010600040101010101" pitchFamily="2" charset="-122"/>
                <a:ea typeface="华文楷体" panose="02010600040101010101" pitchFamily="2" charset="-122"/>
              </a:rPr>
              <a:t>文体</a:t>
            </a:r>
            <a:r>
              <a:rPr lang="zh-CN" altLang="en-US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1200" b="1" u="sng">
                <a:latin typeface="华文楷体" panose="02010600040101010101" pitchFamily="2" charset="-122"/>
                <a:ea typeface="华文楷体" panose="02010600040101010101" pitchFamily="2" charset="-122"/>
              </a:rPr>
              <a:t>语体</a:t>
            </a:r>
            <a:r>
              <a:rPr lang="zh-CN" altLang="en-US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en-US" sz="1200" b="1" u="sng">
                <a:latin typeface="华文楷体" panose="02010600040101010101" pitchFamily="2" charset="-122"/>
                <a:ea typeface="华文楷体" panose="02010600040101010101" pitchFamily="2" charset="-122"/>
              </a:rPr>
              <a:t>叙述角度</a:t>
            </a:r>
            <a:r>
              <a:rPr lang="zh-CN" altLang="en-US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等形式，进行“</a:t>
            </a:r>
            <a:r>
              <a:rPr lang="zh-CN" altLang="en-US" sz="1200" b="1" u="sng">
                <a:latin typeface="华文楷体" panose="02010600040101010101" pitchFamily="2" charset="-122"/>
                <a:ea typeface="华文楷体" panose="02010600040101010101" pitchFamily="2" charset="-122"/>
              </a:rPr>
              <a:t>再创作</a:t>
            </a:r>
            <a:r>
              <a:rPr lang="zh-CN" altLang="en-US" sz="1200" b="1">
                <a:latin typeface="华文楷体" panose="02010600040101010101" pitchFamily="2" charset="-122"/>
                <a:ea typeface="华文楷体" panose="02010600040101010101" pitchFamily="2" charset="-122"/>
              </a:rPr>
              <a:t>”，以服务于特定的需要。请注意标注下划线的几个关键词语：忠于原作内容，文体语体和叙述角度，再创作。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了解了改写的概念，有些同学自然而然会想到扩写和缩写，它们之间有什么异同呢？</a:t>
            </a:r>
            <a:endParaRPr lang="en-US" altLang="zh-CN"/>
          </a:p>
          <a:p>
            <a:r>
              <a:rPr lang="zh-CN" altLang="zh-CN"/>
              <a:t>扩写</a:t>
            </a:r>
            <a:r>
              <a:rPr lang="zh-CN" altLang="en-US"/>
              <a:t>，</a:t>
            </a:r>
            <a:r>
              <a:rPr lang="zh-CN" altLang="zh-CN"/>
              <a:t>就是将一篇短文或</a:t>
            </a:r>
            <a:r>
              <a:rPr lang="zh-CN" altLang="en-US"/>
              <a:t>一</a:t>
            </a:r>
            <a:r>
              <a:rPr lang="zh-CN" altLang="zh-CN"/>
              <a:t>则片</a:t>
            </a:r>
            <a:r>
              <a:rPr lang="zh-CN" altLang="en-US"/>
              <a:t>段</a:t>
            </a:r>
            <a:r>
              <a:rPr lang="zh-CN" altLang="zh-CN"/>
              <a:t>扩写成较长的文章</a:t>
            </a:r>
            <a:r>
              <a:rPr lang="zh-CN" altLang="en-US"/>
              <a:t>。</a:t>
            </a:r>
            <a:r>
              <a:rPr lang="zh-CN" altLang="zh-CN"/>
              <a:t>扩写允许在原文的基础上增加渲染和修饰成分，但这种补充不能脱离原文意思。</a:t>
            </a:r>
            <a:r>
              <a:rPr lang="zh-CN" altLang="en-US"/>
              <a:t>缩写，就是在保持中心思想不变的前提下，压缩文章的篇幅，“把主要内容用自己的话说一遍”。</a:t>
            </a:r>
            <a:endParaRPr lang="en-US" altLang="zh-CN"/>
          </a:p>
          <a:p>
            <a:r>
              <a:rPr lang="zh-CN" altLang="en-US"/>
              <a:t>这三者共同点都必须以原作为基础。不同点是</a:t>
            </a:r>
            <a:r>
              <a:rPr lang="zh-CN" altLang="en-US" sz="1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扩写和缩写只是篇幅上的扩充或删减，不能改动原来的形式。而改写就要改变其形式</a:t>
            </a:r>
            <a:r>
              <a:rPr lang="zh-CN" altLang="en-US" sz="1200" b="0" i="0">
                <a:solidFill>
                  <a:srgbClr val="423B3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/>
              <a:t>改什么呢？语体、文体、人称等。而这些都是外在形式的改变，随着这些外在形式的改变，原文的内容也要随着改变，内容怎么改？宽泛一点讲，就是对原文内容进行扩写和缩写。也就是说，改写中包含了扩写和缩写。这就是三者的关系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改写的形式主要有三种：改变文体、改变语体，改变叙述角度。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第一种改写是改变文体。文体指什么呢？</a:t>
            </a:r>
            <a:r>
              <a:rPr lang="zh-CN" altLang="en-US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从表达方式的角度可以分成记叙文、议论文、说明文，从文学体裁的角度，可以分成</a:t>
            </a: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小说、散文、诗歌、戏剧。改变文体，就是将</a:t>
            </a:r>
            <a:r>
              <a:rPr lang="zh-CN" altLang="en-US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记叙文改成说明文，也可以将</a:t>
            </a:r>
            <a: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诗歌改写成散文等。当然，这几年随着创新理念的深入，改写也不仅仅局限于这几种文体之间的改变，还出现了像实验报告、日记体、书信体、等创新形式。</a:t>
            </a:r>
            <a:r>
              <a:rPr lang="zh-CN" altLang="en-US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改变文体可以凸显不同文体的特色，增强吸引力。</a:t>
            </a:r>
            <a:endParaRPr lang="zh-CN" altLang="zh-CN" sz="1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第二种是改变语体，语体主要指口头语和书面语，文言和白话。语体的改写就是它们之间的互相转化。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口头语和书面语的转化一般不会出现在全篇的改写中，在语句或者段落的改写中出现的可能性较大。口头语的特点是通俗易懂，而书面语则比较正式典雅。我们来看几个例子。溜达的书面语是散步，看了的书面语是浏览，吝啬的口头语是什么呢，抠门。垂青是书面语，口语是看得起，还有看医生的书面语是就诊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image" Target="../media/image1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image" Target="../media/image2.png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10" Type="http://schemas.openxmlformats.org/officeDocument/2006/relationships/tags" Target="../tags/tag72.xml" /><Relationship Id="rId11" Type="http://schemas.openxmlformats.org/officeDocument/2006/relationships/image" Target="../media/image1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image" Target="../media/image2.png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image" Target="../media/image2.png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tags" Target="../tags/tag96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image" Target="../media/image2.pn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image" Target="../media/image2.png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image" Target="../media/image2.png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image" Target="../media/image2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10" Type="http://schemas.openxmlformats.org/officeDocument/2006/relationships/tags" Target="../tags/tag58.xml" /><Relationship Id="rId11" Type="http://schemas.openxmlformats.org/officeDocument/2006/relationships/image" Target="../media/image2.pn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tags" Target="../tags/tag54.xml" /><Relationship Id="rId7" Type="http://schemas.openxmlformats.org/officeDocument/2006/relationships/tags" Target="../tags/tag55.xml" /><Relationship Id="rId8" Type="http://schemas.openxmlformats.org/officeDocument/2006/relationships/tags" Target="../tags/tag56.xml" /><Relationship Id="rId9" Type="http://schemas.openxmlformats.org/officeDocument/2006/relationships/tags" Target="../tags/tag57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 rot="245821">
            <a:off x="1744345" y="1880870"/>
            <a:ext cx="9324340" cy="3429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 rot="21380744">
            <a:off x="1756410" y="1901190"/>
            <a:ext cx="9324340" cy="3429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1756410" y="1900057"/>
            <a:ext cx="9324340" cy="3429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>
            <p:custDataLst>
              <p:tags r:id="rId4"/>
            </p:custDataLst>
          </p:nvPr>
        </p:nvCxnSpPr>
        <p:spPr>
          <a:xfrm>
            <a:off x="5779167" y="3748839"/>
            <a:ext cx="99862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426367" y="2438402"/>
            <a:ext cx="7704222" cy="1176155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426367" y="3870121"/>
            <a:ext cx="7704222" cy="80111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744578" y="1880787"/>
            <a:ext cx="9336506" cy="3449203"/>
            <a:chOff x="1744578" y="1880787"/>
            <a:chExt cx="9336506" cy="3449203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 rot="245821">
              <a:off x="1744578" y="1880787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 rot="21380744">
              <a:off x="1756611" y="1900990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1744578" y="1900990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3266167" y="2599827"/>
            <a:ext cx="6371319" cy="117957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266168" y="3991669"/>
            <a:ext cx="6371318" cy="973138"/>
          </a:xfrm>
        </p:spPr>
        <p:txBody>
          <a:bodyPr lIns="90000" rIns="90000" bIns="46800"/>
          <a:lstStyle>
            <a:lvl1pPr marL="0" indent="0" algn="ctr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cxnSp>
        <p:nvCxnSpPr>
          <p:cNvPr id="14" name="直接连接符 13"/>
          <p:cNvCxnSpPr/>
          <p:nvPr>
            <p:custDataLst>
              <p:tags r:id="rId10"/>
            </p:custDataLst>
          </p:nvPr>
        </p:nvCxnSpPr>
        <p:spPr>
          <a:xfrm>
            <a:off x="5779167" y="3863139"/>
            <a:ext cx="99862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48285" y="273050"/>
            <a:ext cx="11692255" cy="63119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6"/>
            </p:custDataLst>
          </p:nvPr>
        </p:nvSpPr>
        <p:spPr>
          <a:xfrm>
            <a:off x="5101200" y="769939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1147334"/>
            <a:ext cx="12192000" cy="36933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70144"/>
            <a:ext cx="10976400" cy="648512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68643"/>
            <a:ext cx="2700000" cy="279180"/>
          </a:xfrm>
        </p:spPr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68643"/>
            <a:ext cx="3960000" cy="279180"/>
          </a:xfrm>
        </p:spPr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68643"/>
            <a:ext cx="2700000" cy="279180"/>
          </a:xfrm>
        </p:spPr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382991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1980158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5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11046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755" y="237490"/>
            <a:ext cx="11037570" cy="565150"/>
          </a:xfrm>
        </p:spPr>
        <p:txBody>
          <a:bodyPr wrap="square" lIns="90000" tIns="46800" rIns="90000" bIns="46800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6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7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8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508184" y="4084721"/>
            <a:ext cx="4567816" cy="793459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508179" y="4956280"/>
            <a:ext cx="4567816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bg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5237746" y="3998543"/>
            <a:ext cx="99862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24678" y="294859"/>
            <a:ext cx="11542644" cy="6268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11583670" y="5733415"/>
            <a:ext cx="498475" cy="1082675"/>
            <a:chOff x="17775" y="8015"/>
            <a:chExt cx="1252" cy="2719"/>
          </a:xfrm>
        </p:grpSpPr>
        <p:sp>
          <p:nvSpPr>
            <p:cNvPr id="13" name="椭圆 12"/>
            <p:cNvSpPr/>
            <p:nvPr userDrawn="1">
              <p:custDataLst>
                <p:tags r:id="rId2"/>
              </p:custDataLst>
            </p:nvPr>
          </p:nvSpPr>
          <p:spPr>
            <a:xfrm>
              <a:off x="18152" y="9860"/>
              <a:ext cx="875" cy="8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>
              <p:custDataLst>
                <p:tags r:id="rId3"/>
              </p:custDataLst>
            </p:nvPr>
          </p:nvSpPr>
          <p:spPr>
            <a:xfrm>
              <a:off x="17775" y="9140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 userDrawn="1">
              <p:custDataLst>
                <p:tags r:id="rId4"/>
              </p:custDataLst>
            </p:nvPr>
          </p:nvSpPr>
          <p:spPr>
            <a:xfrm>
              <a:off x="18401" y="8687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 userDrawn="1">
              <p:custDataLst>
                <p:tags r:id="rId5"/>
              </p:custDataLst>
            </p:nvPr>
          </p:nvSpPr>
          <p:spPr>
            <a:xfrm>
              <a:off x="17883" y="8015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0.xml" /><Relationship Id="rId21" Type="http://schemas.openxmlformats.org/officeDocument/2006/relationships/tags" Target="../tags/tag121.xml" /><Relationship Id="rId22" Type="http://schemas.openxmlformats.org/officeDocument/2006/relationships/tags" Target="../tags/tag122.xml" /><Relationship Id="rId23" Type="http://schemas.openxmlformats.org/officeDocument/2006/relationships/tags" Target="../tags/tag123.xml" /><Relationship Id="rId24" Type="http://schemas.openxmlformats.org/officeDocument/2006/relationships/tags" Target="../tags/tag12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2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3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13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3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3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3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3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4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diagramColors" Target="../diagrams/colors1.xml" /><Relationship Id="rId8" Type="http://schemas.openxmlformats.org/officeDocument/2006/relationships/tags" Target="../tags/tag14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14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14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2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14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14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14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14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14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2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15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2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2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3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3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13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3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学习改写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改变文体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（第一课时）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 txBox="1">
            <a:spLocks noChangeArrowheads="1"/>
          </p:cNvSpPr>
          <p:nvPr/>
        </p:nvSpPr>
        <p:spPr>
          <a:xfrm>
            <a:off x="4382294" y="1443899"/>
            <a:ext cx="3427411" cy="8002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latin typeface="宋体" panose="02010600030101010101" pitchFamily="2" charset="-122"/>
              </a:rPr>
              <a:t>口头语和书面语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4889225" y="2543529"/>
            <a:ext cx="1508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溜达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417662" y="2584110"/>
            <a:ext cx="95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Calibri" panose="020f0502020204030204" pitchFamily="34" charset="0"/>
              </a:rPr>
              <a:t>散步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872321" y="3197017"/>
            <a:ext cx="95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看了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473068" y="3146571"/>
            <a:ext cx="917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浏览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397350" y="3755914"/>
            <a:ext cx="917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吝啬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914819" y="3865354"/>
            <a:ext cx="917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抠门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445768" y="4420072"/>
            <a:ext cx="972174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垂青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604301" y="4487767"/>
            <a:ext cx="1400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看得起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604301" y="5310412"/>
            <a:ext cx="13544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看医生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430168" y="5291363"/>
            <a:ext cx="11413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就诊</a:t>
            </a:r>
            <a:endParaRPr lang="zh-CN" altLang="en-US" sz="2800" b="1"/>
          </a:p>
        </p:txBody>
      </p: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H="1">
            <a:off x="5761830" y="3429000"/>
            <a:ext cx="668338" cy="95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flipH="1">
            <a:off x="5729012" y="4086810"/>
            <a:ext cx="668338" cy="95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>
            <a:off x="5750912" y="4694215"/>
            <a:ext cx="666750" cy="95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5806318" y="5487480"/>
            <a:ext cx="666750" cy="95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>
            <a:off x="5729012" y="2780715"/>
            <a:ext cx="668338" cy="95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666" y="1026046"/>
            <a:ext cx="10867867" cy="50449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3966304" y="3081507"/>
            <a:ext cx="9505950" cy="131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叙述人称：第一、二、三人称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叙述顺序：顺叙、倒叙、插叙</a:t>
            </a:r>
            <a:endParaRPr lang="zh-CN" altLang="en-US" sz="2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4727" y="1876679"/>
            <a:ext cx="3387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改变叙述角度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710324" y="3134661"/>
            <a:ext cx="1914980" cy="1203404"/>
          </a:xfrm>
          <a:prstGeom prst="star32">
            <a:avLst>
              <a:gd name="adj" fmla="val 45130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再创作</a:t>
            </a:r>
            <a:endParaRPr lang="zh-CN" altLang="zh-CN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837439" y="1892128"/>
            <a:ext cx="2107650" cy="1250224"/>
          </a:xfrm>
          <a:prstGeom prst="star32">
            <a:avLst>
              <a:gd name="adj" fmla="val 45130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忠于原文</a:t>
            </a:r>
            <a:endParaRPr lang="zh-CN" altLang="zh-CN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7103248" y="3134662"/>
            <a:ext cx="1924659" cy="1203402"/>
          </a:xfrm>
          <a:prstGeom prst="star32">
            <a:avLst>
              <a:gd name="adj" fmla="val 45130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行文协调</a:t>
            </a:r>
            <a:endParaRPr lang="zh-CN" altLang="zh-CN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未知"/>
          <p:cNvSpPr/>
          <p:nvPr/>
        </p:nvSpPr>
        <p:spPr bwMode="auto">
          <a:xfrm>
            <a:off x="4661370" y="3671022"/>
            <a:ext cx="893958" cy="2473648"/>
          </a:xfrm>
          <a:custGeom>
            <a:gdLst>
              <a:gd name="T0" fmla="*/ 0 w 861"/>
              <a:gd name="T1" fmla="*/ 0 h 1497"/>
              <a:gd name="T2" fmla="*/ 2147483646 w 861"/>
              <a:gd name="T3" fmla="*/ 2147483646 h 1497"/>
              <a:gd name="T4" fmla="*/ 2147483646 w 861"/>
              <a:gd name="T5" fmla="*/ 2147483646 h 149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61" h="1497">
                <a:moveTo>
                  <a:pt x="0" y="0"/>
                </a:moveTo>
                <a:cubicBezTo>
                  <a:pt x="246" y="79"/>
                  <a:pt x="492" y="159"/>
                  <a:pt x="635" y="408"/>
                </a:cubicBezTo>
                <a:cubicBezTo>
                  <a:pt x="778" y="657"/>
                  <a:pt x="823" y="1316"/>
                  <a:pt x="861" y="1497"/>
                </a:cubicBezTo>
              </a:path>
            </a:pathLst>
          </a:custGeom>
          <a:noFill/>
          <a:ln w="57150" cmpd="sng">
            <a:solidFill>
              <a:srgbClr val="9966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500463" y="3463766"/>
            <a:ext cx="677108" cy="233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改写的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原则</a:t>
            </a:r>
            <a:endParaRPr lang="zh-CN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未知"/>
          <p:cNvSpPr/>
          <p:nvPr/>
        </p:nvSpPr>
        <p:spPr bwMode="auto">
          <a:xfrm>
            <a:off x="6249902" y="2980924"/>
            <a:ext cx="93230" cy="2331380"/>
          </a:xfrm>
          <a:custGeom>
            <a:gdLst>
              <a:gd name="T0" fmla="*/ 2147483646 w 265"/>
              <a:gd name="T1" fmla="*/ 2147483646 h 953"/>
              <a:gd name="T2" fmla="*/ 2147483646 w 265"/>
              <a:gd name="T3" fmla="*/ 2147483646 h 953"/>
              <a:gd name="T4" fmla="*/ 2147483646 w 265"/>
              <a:gd name="T5" fmla="*/ 0 h 953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65" h="953">
                <a:moveTo>
                  <a:pt x="38" y="953"/>
                </a:moveTo>
                <a:cubicBezTo>
                  <a:pt x="19" y="715"/>
                  <a:pt x="0" y="477"/>
                  <a:pt x="38" y="318"/>
                </a:cubicBezTo>
                <a:cubicBezTo>
                  <a:pt x="76" y="159"/>
                  <a:pt x="227" y="53"/>
                  <a:pt x="265" y="0"/>
                </a:cubicBezTo>
              </a:path>
            </a:pathLst>
          </a:custGeom>
          <a:noFill/>
          <a:ln w="57150" cap="flat" cmpd="sng">
            <a:solidFill>
              <a:srgbClr val="9966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未知"/>
          <p:cNvSpPr/>
          <p:nvPr/>
        </p:nvSpPr>
        <p:spPr bwMode="auto">
          <a:xfrm>
            <a:off x="6264209" y="3671943"/>
            <a:ext cx="902915" cy="2438776"/>
          </a:xfrm>
          <a:custGeom>
            <a:gdLst>
              <a:gd name="T0" fmla="*/ 2147483646 w 922"/>
              <a:gd name="T1" fmla="*/ 0 h 1497"/>
              <a:gd name="T2" fmla="*/ 2147483646 w 922"/>
              <a:gd name="T3" fmla="*/ 2147483646 h 1497"/>
              <a:gd name="T4" fmla="*/ 2147483646 w 922"/>
              <a:gd name="T5" fmla="*/ 2147483646 h 149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22" h="1497">
                <a:moveTo>
                  <a:pt x="922" y="0"/>
                </a:moveTo>
                <a:cubicBezTo>
                  <a:pt x="612" y="34"/>
                  <a:pt x="302" y="69"/>
                  <a:pt x="151" y="318"/>
                </a:cubicBezTo>
                <a:cubicBezTo>
                  <a:pt x="0" y="567"/>
                  <a:pt x="38" y="1301"/>
                  <a:pt x="15" y="1497"/>
                </a:cubicBezTo>
              </a:path>
            </a:pathLst>
          </a:custGeom>
          <a:noFill/>
          <a:ln w="57150" cmpd="sng">
            <a:solidFill>
              <a:srgbClr val="9966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013326" y="1496495"/>
            <a:ext cx="4165348" cy="13564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3349285" y="1052869"/>
            <a:ext cx="445481" cy="495808"/>
            <a:chOff x="2121873" y="1511588"/>
            <a:chExt cx="445481" cy="469613"/>
          </a:xfrm>
        </p:grpSpPr>
        <p:sp>
          <p:nvSpPr>
            <p:cNvPr id="13" name="矩形 12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767101" y="849808"/>
            <a:ext cx="2383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改写原则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未知"/>
          <p:cNvSpPr/>
          <p:nvPr/>
        </p:nvSpPr>
        <p:spPr bwMode="auto">
          <a:xfrm flipH="1">
            <a:off x="5299946" y="2980924"/>
            <a:ext cx="197792" cy="2331380"/>
          </a:xfrm>
          <a:custGeom>
            <a:gdLst>
              <a:gd name="T0" fmla="*/ 2147483646 w 265"/>
              <a:gd name="T1" fmla="*/ 2147483646 h 953"/>
              <a:gd name="T2" fmla="*/ 2147483646 w 265"/>
              <a:gd name="T3" fmla="*/ 2147483646 h 953"/>
              <a:gd name="T4" fmla="*/ 2147483646 w 265"/>
              <a:gd name="T5" fmla="*/ 0 h 953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65" h="953">
                <a:moveTo>
                  <a:pt x="38" y="953"/>
                </a:moveTo>
                <a:cubicBezTo>
                  <a:pt x="19" y="715"/>
                  <a:pt x="0" y="477"/>
                  <a:pt x="38" y="318"/>
                </a:cubicBezTo>
                <a:cubicBezTo>
                  <a:pt x="76" y="159"/>
                  <a:pt x="227" y="53"/>
                  <a:pt x="265" y="0"/>
                </a:cubicBezTo>
              </a:path>
            </a:pathLst>
          </a:custGeom>
          <a:noFill/>
          <a:ln w="57150" cap="flat" cmpd="sng">
            <a:solidFill>
              <a:srgbClr val="9966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1"/>
          <p:cNvSpPr>
            <a:spLocks noGrp="1" noChangeArrowheads="1"/>
          </p:cNvSpPr>
          <p:nvPr/>
        </p:nvSpPr>
        <p:spPr bwMode="auto">
          <a:xfrm>
            <a:off x="1085851" y="764000"/>
            <a:ext cx="11000088" cy="197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Ø"/>
            </a:pP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sym typeface="楷体" panose="02010609060101010101" pitchFamily="49" charset="-122"/>
              </a:rPr>
              <a:t>         </a:t>
            </a:r>
            <a:endParaRPr lang="en-US" altLang="zh-CN" sz="2800">
              <a:latin typeface="Arial" panose="020b0604020202020204" pitchFamily="34" charset="0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sym typeface="楷体" panose="02010609060101010101" pitchFamily="49" charset="-122"/>
              </a:rPr>
              <a:t>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楷体" panose="02010609060101010101" pitchFamily="49" charset="-122"/>
              </a:rPr>
              <a:t>改写以原作为基础。原作的主题思想、主要人物形象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楷体" panose="02010609060101010101" pitchFamily="49" charset="-122"/>
              </a:rPr>
              <a:t>不能改变。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sz="28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8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D0B2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箭头: 下 4"/>
          <p:cNvSpPr>
            <a:spLocks noChangeArrowheads="1"/>
          </p:cNvSpPr>
          <p:nvPr/>
        </p:nvSpPr>
        <p:spPr bwMode="auto">
          <a:xfrm flipH="1">
            <a:off x="5808662" y="3347127"/>
            <a:ext cx="287338" cy="1079500"/>
          </a:xfrm>
          <a:prstGeom prst="downArrow">
            <a:avLst>
              <a:gd name="adj1" fmla="val 50000"/>
              <a:gd name="adj2" fmla="val 5009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75762" y="1461420"/>
            <a:ext cx="420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63741" y="1465769"/>
            <a:ext cx="1823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忠于原文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5763" y="4426627"/>
            <a:ext cx="9536598" cy="2480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Calibri" panose="020f0502020204030204" pitchFamily="34" charset="0"/>
              </a:rPr>
              <a:t>          写作要领：在改写前要研读原作，在原作基础上，提       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sym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sym typeface="Calibri" panose="020f0502020204030204" pitchFamily="34" charset="0"/>
              </a:rPr>
              <a:t>                     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Calibri" panose="020f0502020204030204" pitchFamily="34" charset="0"/>
              </a:rPr>
              <a:t>炼出原文中人物、事件、主题等要素。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sym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sym typeface="Calibri" panose="020f0502020204030204" pitchFamily="34" charset="0"/>
              </a:rPr>
              <a:t>                    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sym typeface="楷体" panose="02010609060101010101" pitchFamily="49" charset="-122"/>
            </a:endParaRPr>
          </a:p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1"/>
          <p:cNvSpPr>
            <a:spLocks noGrp="1" noChangeArrowheads="1"/>
          </p:cNvSpPr>
          <p:nvPr/>
        </p:nvSpPr>
        <p:spPr bwMode="auto">
          <a:xfrm>
            <a:off x="1602323" y="1369322"/>
            <a:ext cx="11007548" cy="197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Ø"/>
            </a:pP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sym typeface="楷体" panose="02010609060101010101" pitchFamily="49" charset="-122"/>
              </a:rPr>
              <a:t>       </a:t>
            </a:r>
            <a:endParaRPr lang="en-US" altLang="zh-CN" sz="2800">
              <a:latin typeface="Arial" panose="020b0604020202020204" pitchFamily="34" charset="0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楷体" panose="02010609060101010101" pitchFamily="49" charset="-122"/>
              </a:rPr>
              <a:t>       改写不是原封不动地照搬，要根据改写的目的，进行适当的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楷体" panose="02010609060101010101" pitchFamily="49" charset="-122"/>
              </a:rPr>
              <a:t>再创作。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sz="28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8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D0B2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箭头: 下 4"/>
          <p:cNvSpPr>
            <a:spLocks noChangeArrowheads="1"/>
          </p:cNvSpPr>
          <p:nvPr/>
        </p:nvSpPr>
        <p:spPr bwMode="auto">
          <a:xfrm flipH="1">
            <a:off x="5808662" y="3485916"/>
            <a:ext cx="287338" cy="1079500"/>
          </a:xfrm>
          <a:prstGeom prst="downArrow">
            <a:avLst>
              <a:gd name="adj1" fmla="val 50000"/>
              <a:gd name="adj2" fmla="val 5009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75762" y="1461420"/>
            <a:ext cx="420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63741" y="1465769"/>
            <a:ext cx="1823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再创作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31324" y="4702397"/>
            <a:ext cx="95493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Calibri" panose="020f0502020204030204" pitchFamily="34" charset="0"/>
              </a:rPr>
              <a:t>写作要领：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楷体" panose="02010609060101010101" pitchFamily="49" charset="-122"/>
              </a:rPr>
              <a:t>根据具体的改写要求，灵活选用扩写和缩写。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sym typeface="楷体" panose="02010609060101010101" pitchFamily="49" charset="-122"/>
            </a:endParaRPr>
          </a:p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1"/>
          <p:cNvSpPr>
            <a:spLocks noGrp="1" noChangeArrowheads="1"/>
          </p:cNvSpPr>
          <p:nvPr/>
        </p:nvSpPr>
        <p:spPr bwMode="auto">
          <a:xfrm>
            <a:off x="1463741" y="677275"/>
            <a:ext cx="16874844" cy="2153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Ø"/>
            </a:pP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sym typeface="楷体" panose="02010609060101010101" pitchFamily="49" charset="-122"/>
              </a:rPr>
              <a:t>         </a:t>
            </a:r>
            <a:endParaRPr lang="en-US" altLang="zh-CN" sz="2800">
              <a:latin typeface="Arial" panose="020b0604020202020204" pitchFamily="34" charset="0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楷体" panose="02010609060101010101" pitchFamily="49" charset="-122"/>
              </a:rPr>
              <a:t>       改写时，要注意行文的协调。避免改写后的文章风格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楷体" panose="02010609060101010101" pitchFamily="49" charset="-122"/>
              </a:rPr>
              <a:t>前后不一致。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sz="28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8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D0B2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箭头: 下 4"/>
          <p:cNvSpPr>
            <a:spLocks noChangeArrowheads="1"/>
          </p:cNvSpPr>
          <p:nvPr/>
        </p:nvSpPr>
        <p:spPr bwMode="auto">
          <a:xfrm flipH="1">
            <a:off x="5548850" y="3429000"/>
            <a:ext cx="287338" cy="1079500"/>
          </a:xfrm>
          <a:prstGeom prst="downArrow">
            <a:avLst>
              <a:gd name="adj1" fmla="val 50000"/>
              <a:gd name="adj2" fmla="val 5009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75762" y="1461420"/>
            <a:ext cx="420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63741" y="1465769"/>
            <a:ext cx="1823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行文协调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57084" y="4233075"/>
            <a:ext cx="8561756" cy="1748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Calibri" panose="020f0502020204030204" pitchFamily="34" charset="0"/>
              </a:rPr>
              <a:t>写作要领：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楷体" panose="02010609060101010101" pitchFamily="49" charset="-122"/>
              </a:rPr>
              <a:t>检查改写后的文章有没有文白夹杂、人称     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sym typeface="楷体" panose="02010609060101010101" pitchFamily="49" charset="-122"/>
              </a:rPr>
              <a:t>           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楷体" panose="02010609060101010101" pitchFamily="49" charset="-122"/>
              </a:rPr>
              <a:t>不统一，口语和书面语混杂等情况。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sym typeface="楷体" panose="02010609060101010101" pitchFamily="49" charset="-122"/>
            </a:endParaRPr>
          </a:p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4779308" y="1802664"/>
            <a:ext cx="4685534" cy="1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216597" y="152062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71739" y="1229194"/>
            <a:ext cx="2923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小 结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2375429" y="1744050"/>
          <a:ext cx="7441142" cy="4960761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</p:spTree>
    <p:custDataLst>
      <p:tags r:id="rId8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240830" y="1781661"/>
            <a:ext cx="5862014" cy="1325563"/>
            <a:chOff x="1222467" y="4574346"/>
            <a:chExt cx="7134713" cy="717350"/>
          </a:xfrm>
        </p:grpSpPr>
        <p:sp>
          <p:nvSpPr>
            <p:cNvPr id="24" name="圆角矩形 23"/>
            <p:cNvSpPr/>
            <p:nvPr/>
          </p:nvSpPr>
          <p:spPr>
            <a:xfrm>
              <a:off x="1222467" y="4574346"/>
              <a:ext cx="6076692" cy="527974"/>
            </a:xfrm>
            <a:prstGeom prst="roundRect">
              <a:avLst/>
            </a:prstGeom>
            <a:solidFill>
              <a:srgbClr val="711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26356" y="4642119"/>
              <a:ext cx="6830824" cy="649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华文黑体" pitchFamily="2" charset="-122"/>
                </a:rPr>
                <a:t> 二、改变文体练改写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zh-CN" altLang="en-US" sz="36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40830" y="3253241"/>
            <a:ext cx="99397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请同学们阅读学习任务单上的例文，边读边做旁批，总结古诗改写的方法。</a:t>
            </a:r>
            <a:endParaRPr lang="zh-CN" altLang="en-US" sz="36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太阳形 11265"/>
          <p:cNvSpPr>
            <a:spLocks noChangeArrowheads="1"/>
          </p:cNvSpPr>
          <p:nvPr/>
        </p:nvSpPr>
        <p:spPr bwMode="auto">
          <a:xfrm>
            <a:off x="5438376" y="3412735"/>
            <a:ext cx="2631530" cy="2085833"/>
          </a:xfrm>
          <a:prstGeom prst="sun">
            <a:avLst>
              <a:gd name="adj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秋思</a:t>
            </a:r>
            <a:endParaRPr lang="zh-CN" altLang="en-US" sz="2400" b="1">
              <a:solidFill>
                <a:srgbClr val="FF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流程图: 联系 11266"/>
          <p:cNvSpPr>
            <a:spLocks noChangeArrowheads="1"/>
          </p:cNvSpPr>
          <p:nvPr/>
        </p:nvSpPr>
        <p:spPr bwMode="auto">
          <a:xfrm>
            <a:off x="6215075" y="2344738"/>
            <a:ext cx="1152525" cy="1016000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枯藤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老树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400"/>
          </a:p>
        </p:txBody>
      </p:sp>
      <p:sp>
        <p:nvSpPr>
          <p:cNvPr id="6" name="流程图: 联系 11267"/>
          <p:cNvSpPr>
            <a:spLocks noChangeArrowheads="1"/>
          </p:cNvSpPr>
          <p:nvPr/>
        </p:nvSpPr>
        <p:spPr bwMode="auto">
          <a:xfrm>
            <a:off x="7636706" y="2885135"/>
            <a:ext cx="1152525" cy="827086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昏鸦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流程图: 联系 11268"/>
          <p:cNvSpPr>
            <a:spLocks noChangeArrowheads="1"/>
          </p:cNvSpPr>
          <p:nvPr/>
        </p:nvSpPr>
        <p:spPr bwMode="auto">
          <a:xfrm>
            <a:off x="4764686" y="2917688"/>
            <a:ext cx="1152525" cy="827087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断肠人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流程图: 联系 11269"/>
          <p:cNvSpPr>
            <a:spLocks noChangeArrowheads="1"/>
          </p:cNvSpPr>
          <p:nvPr/>
        </p:nvSpPr>
        <p:spPr bwMode="auto">
          <a:xfrm>
            <a:off x="4158352" y="3915452"/>
            <a:ext cx="1152526" cy="687386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夕阳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流程图: 联系 11270"/>
          <p:cNvSpPr>
            <a:spLocks noChangeArrowheads="1"/>
          </p:cNvSpPr>
          <p:nvPr/>
        </p:nvSpPr>
        <p:spPr bwMode="auto">
          <a:xfrm>
            <a:off x="8124695" y="3916837"/>
            <a:ext cx="1160463" cy="855864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小桥流水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400" b="1">
              <a:solidFill>
                <a:srgbClr val="FF33CC"/>
              </a:solidFill>
            </a:endParaRPr>
          </a:p>
        </p:txBody>
      </p:sp>
      <p:sp>
        <p:nvSpPr>
          <p:cNvPr id="10" name="流程图: 联系 11271"/>
          <p:cNvSpPr>
            <a:spLocks noChangeArrowheads="1"/>
          </p:cNvSpPr>
          <p:nvPr/>
        </p:nvSpPr>
        <p:spPr bwMode="auto">
          <a:xfrm>
            <a:off x="7767695" y="5044253"/>
            <a:ext cx="1176337" cy="723462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人家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流程图: 联系 11272"/>
          <p:cNvSpPr>
            <a:spLocks noChangeArrowheads="1"/>
          </p:cNvSpPr>
          <p:nvPr/>
        </p:nvSpPr>
        <p:spPr bwMode="auto">
          <a:xfrm>
            <a:off x="6215075" y="5549015"/>
            <a:ext cx="1152525" cy="797384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古道西风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流程图: 联系 11273"/>
          <p:cNvSpPr>
            <a:spLocks noChangeArrowheads="1"/>
          </p:cNvSpPr>
          <p:nvPr/>
        </p:nvSpPr>
        <p:spPr bwMode="auto">
          <a:xfrm>
            <a:off x="4803355" y="5153233"/>
            <a:ext cx="1152525" cy="723462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瘦马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3"/>
          <p:cNvSpPr txBox="1">
            <a:spLocks noGrp="1" noChangeArrowheads="1"/>
          </p:cNvSpPr>
          <p:nvPr>
            <p:ph idx="1"/>
          </p:nvPr>
        </p:nvSpPr>
        <p:spPr bwMode="auto">
          <a:xfrm>
            <a:off x="970732" y="1509231"/>
            <a:ext cx="5789832" cy="5355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把握诗意、确定要素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1"/>
          <p:cNvSpPr>
            <a:spLocks noGrp="1" noChangeArrowheads="1"/>
          </p:cNvSpPr>
          <p:nvPr>
            <p:ph idx="1"/>
          </p:nvPr>
        </p:nvSpPr>
        <p:spPr bwMode="auto">
          <a:xfrm>
            <a:off x="4414702" y="2291398"/>
            <a:ext cx="3057993" cy="35394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00B050"/>
            </a:solidFill>
            <a:miter lim="800000"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清明时节雨，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纷纷路上，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行人欲断魂。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借问酒家何处？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有牧童遥指，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杏花村。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9430" y="2291398"/>
            <a:ext cx="3057993" cy="35394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C000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清明节，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雨纷纷，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路上人，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欲断魂。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问酒家，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何处有？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牧童指，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杏花村。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59974" y="2291398"/>
            <a:ext cx="3221042" cy="33855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时间：清明时节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布景：雨纷纷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地点：路上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（幕启）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行人欲断魂：借问，酒家何处有？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牧童遥指：杏花村！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64498" y="1229193"/>
            <a:ext cx="3267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杜牧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清明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63907" y="1763713"/>
            <a:ext cx="9188971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秋风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瑟瑟，一棵枝干早已腐朽的</a:t>
            </a:r>
            <a:r>
              <a:rPr lang="zh-CN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老树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上，一簇</a:t>
            </a:r>
            <a:r>
              <a:rPr lang="zh-CN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枯藤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缠绕出了岁月的印痕，一片枯叶划过了那有气无力地挂在枝头的</a:t>
            </a:r>
            <a:r>
              <a:rPr lang="zh-CN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残阳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，在这萧瑟的秋风中无依地漂泊、漂泊，落在了</a:t>
            </a:r>
            <a:r>
              <a:rPr lang="zh-CN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的肩上。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他望向自己心中的那个故乡，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骑着一匹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瘦马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踽踽独行在</a:t>
            </a:r>
            <a:r>
              <a:rPr lang="zh-CN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古道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上。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黄昏时分，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归巢的</a:t>
            </a:r>
            <a:r>
              <a:rPr lang="zh-CN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乌鸦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顶着沉重的夕阳，飞向那棵老树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6661" y="2367047"/>
            <a:ext cx="10215683" cy="381877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天色已近傍晚，</a:t>
            </a: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他恍惚间回到了自己记忆中那美好的梦境</a:t>
            </a:r>
            <a:r>
              <a:rPr lang="zh-CN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，在那里，他在外忙碌了一天，傍晚归家，眼前是早已准备好的美味，耳畔是妻儿的问候与邻里的喧闹，热气腾腾。他一天的劳累就会顿时化为乌有，他与家人们闲聊，与朋友们痛饮，他在畅谈，他在欢笑！</a:t>
            </a: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那缕笑还挂在嘴角，顷刻间这一切又都暗淡了下来，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化</a:t>
            </a:r>
            <a:r>
              <a:rPr lang="zh-CN" altLang="zh-CN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为泡影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zh-CN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眼前这人间烟火带给他片刻的安慰，又把他狠狠甩向更深更深的孤独深渊中。</a:t>
            </a:r>
            <a:endParaRPr lang="zh-CN" altLang="en-US"/>
          </a:p>
        </p:txBody>
      </p:sp>
      <p:sp>
        <p:nvSpPr>
          <p:cNvPr id="5" name="文本框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998621" y="1541817"/>
            <a:ext cx="6621379" cy="535531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品味诗境、体会情感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082973" y="1437140"/>
            <a:ext cx="6621379" cy="535531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想象画面、细致描写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2068642" y="2758190"/>
            <a:ext cx="8709285" cy="302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一棵枝干早已腐朽的老树上，一簇枯藤缠绕出了岁月的印痕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一片枯叶划过了那有气无力地挂在枝头的残阳，在这萧瑟的秋风中无依地漂泊、漂泊，落在了他的肩上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啼叫声划破了死寂，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它的双翅疲倦地摆动着，仿佛若不是此刻将要归巢，与家人团聚，它便早已没了力气，垂死在这片荒凉之中。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068642" y="4153921"/>
            <a:ext cx="7120328" cy="5585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853868" y="3299782"/>
            <a:ext cx="7407442" cy="3416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277486" y="3755102"/>
            <a:ext cx="1090009" cy="167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4205072" y="2249470"/>
            <a:ext cx="1368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枯藤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文本框 4"/>
          <p:cNvSpPr txBox="1">
            <a:spLocks noChangeArrowheads="1"/>
          </p:cNvSpPr>
          <p:nvPr/>
        </p:nvSpPr>
        <p:spPr bwMode="auto">
          <a:xfrm>
            <a:off x="5645532" y="2231499"/>
            <a:ext cx="16573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老树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7236040" y="2249470"/>
            <a:ext cx="936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昏鸦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068642" y="4950309"/>
            <a:ext cx="8537230" cy="4647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387792" y="3722613"/>
            <a:ext cx="6873518" cy="101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95780" y="4562358"/>
            <a:ext cx="4065530" cy="3537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068642" y="5539623"/>
            <a:ext cx="316292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2"/>
          <p:cNvSpPr txBox="1">
            <a:spLocks noGrp="1" noChangeArrowheads="1"/>
          </p:cNvSpPr>
          <p:nvPr>
            <p:ph idx="1"/>
          </p:nvPr>
        </p:nvSpPr>
        <p:spPr bwMode="auto">
          <a:xfrm>
            <a:off x="1507957" y="1507958"/>
            <a:ext cx="6128085" cy="5355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buNone/>
            </a:pP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4.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调整顺序、 精巧布局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9252" y="2207298"/>
            <a:ext cx="9563725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04190">
              <a:defRPr/>
            </a:pPr>
            <a:r>
              <a:rPr lang="zh-CN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夕阳西下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04190">
              <a:defRPr/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一声长叹，一阵忧愁，他望向自己心中的那个故乡，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骑着一匹瘦马</a:t>
            </a:r>
            <a:r>
              <a:rPr lang="zh-CN" altLang="zh-CN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踽踽独行在古道上。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04190">
              <a:defRPr/>
            </a:pP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04190">
              <a:defRPr/>
            </a:pPr>
            <a:r>
              <a:rPr lang="zh-CN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荒山仍旧侵蚀着残存的落日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。怜惜身下那羸弱的马儿，</a:t>
            </a:r>
            <a:r>
              <a:rPr lang="zh-CN" altLang="zh-CN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他翻身下马，缓步前行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04190">
              <a:defRPr/>
            </a:pP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残阳流尽了最后的血，它不再挣扎，彻底在荒山中湮灭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只有一个断肠人牵着瘦马浪迹在天涯</a:t>
            </a:r>
            <a:r>
              <a:rPr lang="zh-CN" altLang="zh-CN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28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5308960" y="1943606"/>
            <a:ext cx="3626755" cy="1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763776" y="1490939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23547" y="1314221"/>
            <a:ext cx="4046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小 结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17267" y="2598344"/>
            <a:ext cx="5424282" cy="2724394"/>
            <a:chOff x="2488073" y="2324849"/>
            <a:chExt cx="5424282" cy="2724394"/>
          </a:xfrm>
        </p:grpSpPr>
        <p:sp>
          <p:nvSpPr>
            <p:cNvPr id="15" name="任意多边形: 形状 14"/>
            <p:cNvSpPr/>
            <p:nvPr/>
          </p:nvSpPr>
          <p:spPr>
            <a:xfrm>
              <a:off x="2522886" y="2324849"/>
              <a:ext cx="5389469" cy="538948"/>
            </a:xfrm>
            <a:custGeom>
              <a:gdLst>
                <a:gd name="connsiteX0" fmla="*/ 0 w 5389469"/>
                <a:gd name="connsiteY0" fmla="*/ 89826 h 538948"/>
                <a:gd name="connsiteX1" fmla="*/ 89826 w 5389469"/>
                <a:gd name="connsiteY1" fmla="*/ 0 h 538948"/>
                <a:gd name="connsiteX2" fmla="*/ 5299643 w 5389469"/>
                <a:gd name="connsiteY2" fmla="*/ 0 h 538948"/>
                <a:gd name="connsiteX3" fmla="*/ 5389469 w 5389469"/>
                <a:gd name="connsiteY3" fmla="*/ 89826 h 538948"/>
                <a:gd name="connsiteX4" fmla="*/ 5389469 w 5389469"/>
                <a:gd name="connsiteY4" fmla="*/ 449122 h 538948"/>
                <a:gd name="connsiteX5" fmla="*/ 5299643 w 5389469"/>
                <a:gd name="connsiteY5" fmla="*/ 538948 h 538948"/>
                <a:gd name="connsiteX6" fmla="*/ 89826 w 5389469"/>
                <a:gd name="connsiteY6" fmla="*/ 538948 h 538948"/>
                <a:gd name="connsiteX7" fmla="*/ 0 w 5389469"/>
                <a:gd name="connsiteY7" fmla="*/ 449122 h 538948"/>
                <a:gd name="connsiteX8" fmla="*/ 0 w 5389469"/>
                <a:gd name="connsiteY8" fmla="*/ 89826 h 53894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89469" h="538948">
                  <a:moveTo>
                    <a:pt x="0" y="89826"/>
                  </a:moveTo>
                  <a:cubicBezTo>
                    <a:pt x="0" y="40216"/>
                    <a:pt x="40216" y="0"/>
                    <a:pt x="89826" y="0"/>
                  </a:cubicBezTo>
                  <a:lnTo>
                    <a:pt x="5299643" y="0"/>
                  </a:lnTo>
                  <a:cubicBezTo>
                    <a:pt x="5349253" y="0"/>
                    <a:pt x="5389469" y="40216"/>
                    <a:pt x="5389469" y="89826"/>
                  </a:cubicBezTo>
                  <a:lnTo>
                    <a:pt x="5389469" y="449122"/>
                  </a:lnTo>
                  <a:cubicBezTo>
                    <a:pt x="5389469" y="498732"/>
                    <a:pt x="5349253" y="538948"/>
                    <a:pt x="5299643" y="538948"/>
                  </a:cubicBezTo>
                  <a:lnTo>
                    <a:pt x="89826" y="538948"/>
                  </a:lnTo>
                  <a:cubicBezTo>
                    <a:pt x="40216" y="538948"/>
                    <a:pt x="0" y="498732"/>
                    <a:pt x="0" y="449122"/>
                  </a:cubicBezTo>
                  <a:lnTo>
                    <a:pt x="0" y="89826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549" tIns="41549" rIns="41549" bIns="41549" numCol="1" spcCol="1270" anchor="ctr" anchorCtr="0">
              <a:noAutofit/>
            </a:bodyPr>
            <a:lstStyle/>
            <a:p>
              <a:pPr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2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1.</a:t>
              </a:r>
              <a:r>
                <a:rPr lang="zh-CN" altLang="en-US" sz="2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把握诗意，确定要素</a:t>
              </a:r>
              <a:endPara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2488073" y="3037289"/>
              <a:ext cx="5389469" cy="538948"/>
            </a:xfrm>
            <a:custGeom>
              <a:gdLst>
                <a:gd name="connsiteX0" fmla="*/ 0 w 5389469"/>
                <a:gd name="connsiteY0" fmla="*/ 89826 h 538948"/>
                <a:gd name="connsiteX1" fmla="*/ 89826 w 5389469"/>
                <a:gd name="connsiteY1" fmla="*/ 0 h 538948"/>
                <a:gd name="connsiteX2" fmla="*/ 5299643 w 5389469"/>
                <a:gd name="connsiteY2" fmla="*/ 0 h 538948"/>
                <a:gd name="connsiteX3" fmla="*/ 5389469 w 5389469"/>
                <a:gd name="connsiteY3" fmla="*/ 89826 h 538948"/>
                <a:gd name="connsiteX4" fmla="*/ 5389469 w 5389469"/>
                <a:gd name="connsiteY4" fmla="*/ 449122 h 538948"/>
                <a:gd name="connsiteX5" fmla="*/ 5299643 w 5389469"/>
                <a:gd name="connsiteY5" fmla="*/ 538948 h 538948"/>
                <a:gd name="connsiteX6" fmla="*/ 89826 w 5389469"/>
                <a:gd name="connsiteY6" fmla="*/ 538948 h 538948"/>
                <a:gd name="connsiteX7" fmla="*/ 0 w 5389469"/>
                <a:gd name="connsiteY7" fmla="*/ 449122 h 538948"/>
                <a:gd name="connsiteX8" fmla="*/ 0 w 5389469"/>
                <a:gd name="connsiteY8" fmla="*/ 89826 h 53894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89469" h="538948">
                  <a:moveTo>
                    <a:pt x="0" y="89826"/>
                  </a:moveTo>
                  <a:cubicBezTo>
                    <a:pt x="0" y="40216"/>
                    <a:pt x="40216" y="0"/>
                    <a:pt x="89826" y="0"/>
                  </a:cubicBezTo>
                  <a:lnTo>
                    <a:pt x="5299643" y="0"/>
                  </a:lnTo>
                  <a:cubicBezTo>
                    <a:pt x="5349253" y="0"/>
                    <a:pt x="5389469" y="40216"/>
                    <a:pt x="5389469" y="89826"/>
                  </a:cubicBezTo>
                  <a:lnTo>
                    <a:pt x="5389469" y="449122"/>
                  </a:lnTo>
                  <a:cubicBezTo>
                    <a:pt x="5389469" y="498732"/>
                    <a:pt x="5349253" y="538948"/>
                    <a:pt x="5299643" y="538948"/>
                  </a:cubicBezTo>
                  <a:lnTo>
                    <a:pt x="89826" y="538948"/>
                  </a:lnTo>
                  <a:cubicBezTo>
                    <a:pt x="40216" y="538948"/>
                    <a:pt x="0" y="498732"/>
                    <a:pt x="0" y="449122"/>
                  </a:cubicBezTo>
                  <a:lnTo>
                    <a:pt x="0" y="89826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549" tIns="41549" rIns="41549" bIns="41549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2.</a:t>
              </a:r>
              <a:r>
                <a:rPr lang="zh-CN" altLang="en-US" sz="2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品味诗境，体会诗情</a:t>
              </a:r>
              <a:endPara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2522886" y="3781813"/>
              <a:ext cx="5389469" cy="538948"/>
            </a:xfrm>
            <a:custGeom>
              <a:gdLst>
                <a:gd name="connsiteX0" fmla="*/ 0 w 5389469"/>
                <a:gd name="connsiteY0" fmla="*/ 89826 h 538948"/>
                <a:gd name="connsiteX1" fmla="*/ 89826 w 5389469"/>
                <a:gd name="connsiteY1" fmla="*/ 0 h 538948"/>
                <a:gd name="connsiteX2" fmla="*/ 5299643 w 5389469"/>
                <a:gd name="connsiteY2" fmla="*/ 0 h 538948"/>
                <a:gd name="connsiteX3" fmla="*/ 5389469 w 5389469"/>
                <a:gd name="connsiteY3" fmla="*/ 89826 h 538948"/>
                <a:gd name="connsiteX4" fmla="*/ 5389469 w 5389469"/>
                <a:gd name="connsiteY4" fmla="*/ 449122 h 538948"/>
                <a:gd name="connsiteX5" fmla="*/ 5299643 w 5389469"/>
                <a:gd name="connsiteY5" fmla="*/ 538948 h 538948"/>
                <a:gd name="connsiteX6" fmla="*/ 89826 w 5389469"/>
                <a:gd name="connsiteY6" fmla="*/ 538948 h 538948"/>
                <a:gd name="connsiteX7" fmla="*/ 0 w 5389469"/>
                <a:gd name="connsiteY7" fmla="*/ 449122 h 538948"/>
                <a:gd name="connsiteX8" fmla="*/ 0 w 5389469"/>
                <a:gd name="connsiteY8" fmla="*/ 89826 h 53894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89469" h="538948">
                  <a:moveTo>
                    <a:pt x="0" y="89826"/>
                  </a:moveTo>
                  <a:cubicBezTo>
                    <a:pt x="0" y="40216"/>
                    <a:pt x="40216" y="0"/>
                    <a:pt x="89826" y="0"/>
                  </a:cubicBezTo>
                  <a:lnTo>
                    <a:pt x="5299643" y="0"/>
                  </a:lnTo>
                  <a:cubicBezTo>
                    <a:pt x="5349253" y="0"/>
                    <a:pt x="5389469" y="40216"/>
                    <a:pt x="5389469" y="89826"/>
                  </a:cubicBezTo>
                  <a:lnTo>
                    <a:pt x="5389469" y="449122"/>
                  </a:lnTo>
                  <a:cubicBezTo>
                    <a:pt x="5389469" y="498732"/>
                    <a:pt x="5349253" y="538948"/>
                    <a:pt x="5299643" y="538948"/>
                  </a:cubicBezTo>
                  <a:lnTo>
                    <a:pt x="89826" y="538948"/>
                  </a:lnTo>
                  <a:cubicBezTo>
                    <a:pt x="40216" y="538948"/>
                    <a:pt x="0" y="498732"/>
                    <a:pt x="0" y="449122"/>
                  </a:cubicBezTo>
                  <a:lnTo>
                    <a:pt x="0" y="89826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549" tIns="41549" rIns="41549" bIns="41549" numCol="1" spcCol="1270" anchor="ctr" anchorCtr="0">
              <a:noAutofit/>
            </a:bodyPr>
            <a:lstStyle/>
            <a:p>
              <a:pPr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2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3.</a:t>
              </a:r>
              <a:r>
                <a:rPr lang="zh-CN" altLang="en-US" sz="2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想象画面，细致描写</a:t>
              </a:r>
              <a:endPara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2522886" y="4510295"/>
              <a:ext cx="5389469" cy="538948"/>
            </a:xfrm>
            <a:custGeom>
              <a:gdLst>
                <a:gd name="connsiteX0" fmla="*/ 0 w 5389469"/>
                <a:gd name="connsiteY0" fmla="*/ 89826 h 538948"/>
                <a:gd name="connsiteX1" fmla="*/ 89826 w 5389469"/>
                <a:gd name="connsiteY1" fmla="*/ 0 h 538948"/>
                <a:gd name="connsiteX2" fmla="*/ 5299643 w 5389469"/>
                <a:gd name="connsiteY2" fmla="*/ 0 h 538948"/>
                <a:gd name="connsiteX3" fmla="*/ 5389469 w 5389469"/>
                <a:gd name="connsiteY3" fmla="*/ 89826 h 538948"/>
                <a:gd name="connsiteX4" fmla="*/ 5389469 w 5389469"/>
                <a:gd name="connsiteY4" fmla="*/ 449122 h 538948"/>
                <a:gd name="connsiteX5" fmla="*/ 5299643 w 5389469"/>
                <a:gd name="connsiteY5" fmla="*/ 538948 h 538948"/>
                <a:gd name="connsiteX6" fmla="*/ 89826 w 5389469"/>
                <a:gd name="connsiteY6" fmla="*/ 538948 h 538948"/>
                <a:gd name="connsiteX7" fmla="*/ 0 w 5389469"/>
                <a:gd name="connsiteY7" fmla="*/ 449122 h 538948"/>
                <a:gd name="connsiteX8" fmla="*/ 0 w 5389469"/>
                <a:gd name="connsiteY8" fmla="*/ 89826 h 53894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89469" h="538948">
                  <a:moveTo>
                    <a:pt x="0" y="89826"/>
                  </a:moveTo>
                  <a:cubicBezTo>
                    <a:pt x="0" y="40216"/>
                    <a:pt x="40216" y="0"/>
                    <a:pt x="89826" y="0"/>
                  </a:cubicBezTo>
                  <a:lnTo>
                    <a:pt x="5299643" y="0"/>
                  </a:lnTo>
                  <a:cubicBezTo>
                    <a:pt x="5349253" y="0"/>
                    <a:pt x="5389469" y="40216"/>
                    <a:pt x="5389469" y="89826"/>
                  </a:cubicBezTo>
                  <a:lnTo>
                    <a:pt x="5389469" y="449122"/>
                  </a:lnTo>
                  <a:cubicBezTo>
                    <a:pt x="5389469" y="498732"/>
                    <a:pt x="5349253" y="538948"/>
                    <a:pt x="5299643" y="538948"/>
                  </a:cubicBezTo>
                  <a:lnTo>
                    <a:pt x="89826" y="538948"/>
                  </a:lnTo>
                  <a:cubicBezTo>
                    <a:pt x="40216" y="538948"/>
                    <a:pt x="0" y="498732"/>
                    <a:pt x="0" y="449122"/>
                  </a:cubicBezTo>
                  <a:lnTo>
                    <a:pt x="0" y="89826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549" tIns="41549" rIns="41549" bIns="41549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4.</a:t>
              </a:r>
              <a:r>
                <a:rPr lang="zh-CN" altLang="en-US" sz="2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调整顺序，精巧布局</a:t>
              </a:r>
              <a:endPara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4676" y="1602292"/>
            <a:ext cx="1828799" cy="496331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小试牛刀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67000" y="2353456"/>
            <a:ext cx="7271479" cy="3567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阅读下面这首诗，把它改写成不少于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400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字的散文。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月夜忆舍弟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杜甫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b="1" i="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戍鼓断人行，边秋一雁声。</a:t>
            </a:r>
            <a:b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b="1" i="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露从今夜白，月是故乡明。</a:t>
            </a:r>
            <a:b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b="1" i="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有弟皆分散，无家问死生。</a:t>
            </a:r>
            <a:b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b="1" i="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寄书长不达，况乃未休兵。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/>
              <a:t>     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08486" y="2068959"/>
            <a:ext cx="8049718" cy="5202603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en-US" altLang="zh-CN" b="1" kern="100">
                <a:effectLst/>
                <a:cs typeface="Times New Roman" panose="02020603050405020304" pitchFamily="18" charset="0"/>
              </a:rPr>
              <a:t>      </a:t>
            </a:r>
            <a:r>
              <a:rPr lang="zh-CN" altLang="en-US" b="1" kern="100">
                <a:effectLst/>
                <a:cs typeface="Times New Roman" panose="02020603050405020304" pitchFamily="18" charset="0"/>
              </a:rPr>
              <a:t>月是故乡明</a:t>
            </a:r>
            <a:endParaRPr lang="en-US" altLang="zh-CN" b="1" kern="100">
              <a:effectLst/>
              <a:cs typeface="Times New Roman" panose="02020603050405020304" pitchFamily="18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en-US" altLang="zh-CN" b="1" kern="100">
                <a:effectLst/>
                <a:cs typeface="Times New Roman" panose="02020603050405020304" pitchFamily="18" charset="0"/>
              </a:rPr>
              <a:t>      </a:t>
            </a:r>
            <a:r>
              <a:rPr lang="zh-CN" altLang="zh-CN" b="1" kern="100">
                <a:effectLst/>
                <a:cs typeface="Times New Roman" panose="02020603050405020304" pitchFamily="18" charset="0"/>
              </a:rPr>
              <a:t>鼓声阵阵。木棒敲在泛黄陈旧的鼓面上，像低鸣的钟声，悠远沉厚。</a:t>
            </a:r>
            <a:endParaRPr lang="zh-CN" altLang="zh-CN" b="1" kern="100">
              <a:effectLst/>
              <a:cs typeface="Times New Roman" panose="02020603050405020304" pitchFamily="18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en-US" altLang="zh-CN" b="1" kern="100">
                <a:effectLst/>
                <a:cs typeface="Times New Roman" panose="02020603050405020304" pitchFamily="18" charset="0"/>
              </a:rPr>
              <a:t>      </a:t>
            </a:r>
            <a:r>
              <a:rPr lang="zh-CN" altLang="zh-CN" b="1" kern="100">
                <a:effectLst/>
                <a:cs typeface="Times New Roman" panose="02020603050405020304" pitchFamily="18" charset="0"/>
              </a:rPr>
              <a:t>士兵们筑起了路障，开始实行宵禁了。夜幕初临的边塞，黄沙地中被马车碾出的一道道浅浅的痕，止于三两高大的路障。</a:t>
            </a:r>
            <a:endParaRPr lang="zh-CN" altLang="zh-CN" b="1" kern="100">
              <a:effectLst/>
              <a:cs typeface="Times New Roman" panose="02020603050405020304" pitchFamily="18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en-US" altLang="zh-CN" b="1" kern="100">
                <a:effectLst/>
                <a:cs typeface="Times New Roman" panose="02020603050405020304" pitchFamily="18" charset="0"/>
              </a:rPr>
              <a:t>     </a:t>
            </a:r>
            <a:r>
              <a:rPr lang="zh-CN" altLang="zh-CN" b="1" kern="100">
                <a:effectLst/>
                <a:cs typeface="Times New Roman" panose="02020603050405020304" pitchFamily="18" charset="0"/>
              </a:rPr>
              <a:t>鼓声过后，一片寂静。</a:t>
            </a:r>
            <a:endParaRPr lang="zh-CN" altLang="zh-CN" b="1" kern="100">
              <a:effectLst/>
              <a:cs typeface="Times New Roman" panose="02020603050405020304" pitchFamily="18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en-US" altLang="zh-CN" b="1" kern="100">
                <a:effectLst/>
                <a:cs typeface="Times New Roman" panose="02020603050405020304" pitchFamily="18" charset="0"/>
              </a:rPr>
              <a:t>     </a:t>
            </a:r>
            <a:endParaRPr lang="zh-CN" altLang="zh-CN" b="1" kern="100">
              <a:effectLst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705" y="1499016"/>
            <a:ext cx="2218543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例文导引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3889" y="1873769"/>
            <a:ext cx="8109678" cy="3923313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3200" kern="10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b="1" kern="10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恰逢白露时节，月圆之日，“</a:t>
            </a:r>
            <a:r>
              <a:rPr lang="zh-CN" altLang="zh-CN" b="1" kern="100">
                <a:solidFill>
                  <a:srgbClr val="444444"/>
                </a:solidFill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皎月映秋霜</a:t>
            </a:r>
            <a:r>
              <a:rPr lang="zh-CN" altLang="zh-CN" b="1" kern="10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，我抬头望月，可是怎么看都比不上故乡的月啊！故乡的月是那么明亮，月夜下的草坡泛着银色的光泽，一只小羊还未归家，一只犁头还插在地边，我和弟兄们有说有笑，结伴从田间归家……我回忆着，嘴角噙上了一丝笑。</a:t>
            </a:r>
            <a:endParaRPr lang="zh-CN" altLang="zh-CN" b="1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7354" y="1763713"/>
            <a:ext cx="7676213" cy="4677947"/>
          </a:xfrm>
        </p:spPr>
        <p:txBody>
          <a:bodyPr>
            <a:normAutofit/>
          </a:bodyPr>
          <a:lstStyle/>
          <a:p>
            <a:pPr indent="0" algn="just">
              <a:lnSpc>
                <a:spcPct val="110000"/>
              </a:lnSpc>
              <a:buNone/>
            </a:pPr>
            <a:r>
              <a:rPr lang="en-US" altLang="zh-CN" sz="2800" b="1" kern="100">
                <a:effectLst/>
                <a:cs typeface="Times New Roman" panose="02020603050405020304" pitchFamily="18" charset="0"/>
              </a:rPr>
              <a:t>        </a:t>
            </a:r>
            <a:r>
              <a:rPr lang="zh-CN" altLang="zh-CN" sz="2800" b="1" kern="100">
                <a:effectLst/>
                <a:cs typeface="Times New Roman" panose="02020603050405020304" pitchFamily="18" charset="0"/>
              </a:rPr>
              <a:t>忽听见头上方一声短短的哀鸣，打断了我的回忆。一只孤雁形单影只又盘旋着，展开的翅膀遮住了刚升起来的月亮。如今，战乱不息，故乡的树，故乡的房屋还在吗？故乡的傍晚还会飘散稻谷香吗？故乡的童谣还在传唱吗？故乡的人</a:t>
            </a:r>
            <a:r>
              <a:rPr lang="zh-CN" altLang="en-US" sz="2800" b="1" kern="100">
                <a:effectLst/>
                <a:cs typeface="Times New Roman" panose="02020603050405020304" pitchFamily="18" charset="0"/>
              </a:rPr>
              <a:t>又在何方</a:t>
            </a:r>
            <a:r>
              <a:rPr lang="zh-CN" altLang="zh-CN" sz="2800" b="1" kern="100">
                <a:effectLst/>
                <a:cs typeface="Times New Roman" panose="02020603050405020304" pitchFamily="18" charset="0"/>
              </a:rPr>
              <a:t>呢？我的兄弟们如今四散天涯，生死未卜</a:t>
            </a:r>
            <a:r>
              <a:rPr lang="zh-CN" altLang="en-US" sz="2800" b="1" kern="100">
                <a:effectLst/>
                <a:cs typeface="Times New Roman" panose="02020603050405020304" pitchFamily="18" charset="0"/>
              </a:rPr>
              <a:t>啊</a:t>
            </a:r>
            <a:r>
              <a:rPr lang="zh-CN" altLang="zh-CN" sz="2800" b="1" kern="100">
                <a:effectLst/>
                <a:cs typeface="Times New Roman" panose="02020603050405020304" pitchFamily="18" charset="0"/>
              </a:rPr>
              <a:t>。</a:t>
            </a:r>
            <a:endParaRPr lang="zh-CN" altLang="zh-CN" sz="2800" b="1" kern="100">
              <a:effectLst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8479" y="1643792"/>
            <a:ext cx="7555042" cy="4413250"/>
          </a:xfrm>
        </p:spPr>
        <p:txBody>
          <a:bodyPr/>
          <a:lstStyle/>
          <a:p>
            <a:pPr indent="0" algn="just">
              <a:lnSpc>
                <a:spcPct val="110000"/>
              </a:lnSpc>
              <a:buNone/>
            </a:pP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b="1" kern="100">
                <a:effectLst/>
                <a:cs typeface="Times New Roman" panose="02020603050405020304" pitchFamily="18" charset="0"/>
              </a:rPr>
              <a:t>我向天空大喊了一声，没有人回答，只有被风吹拂而扬起的尘沙在作响。</a:t>
            </a:r>
            <a:endParaRPr lang="zh-CN" altLang="zh-CN" b="1" kern="100">
              <a:effectLst/>
              <a:cs typeface="Times New Roman" panose="02020603050405020304" pitchFamily="18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en-US" altLang="zh-CN" b="1" kern="100">
                <a:effectLst/>
                <a:cs typeface="Times New Roman" panose="02020603050405020304" pitchFamily="18" charset="0"/>
              </a:rPr>
              <a:t>        </a:t>
            </a:r>
            <a:r>
              <a:rPr lang="zh-CN" altLang="zh-CN" b="1" kern="100">
                <a:cs typeface="Times New Roman" panose="02020603050405020304" pitchFamily="18" charset="0"/>
              </a:rPr>
              <a:t>此时一名将士经过，行色匆匆。我紧忙拉住他：“请问，我的家书送到了吗？”他看了我一眼，说：“先生，估计送不到了吧！这年头，仗还没打完呢！”语毕，大步向前走去。</a:t>
            </a:r>
            <a:endParaRPr lang="zh-CN" altLang="zh-CN" b="1" kern="100">
              <a:effectLst/>
              <a:cs typeface="Times New Roman" panose="02020603050405020304" pitchFamily="18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en-US" altLang="zh-CN" b="1" kern="100">
                <a:effectLst/>
                <a:cs typeface="Times New Roman" panose="02020603050405020304" pitchFamily="18" charset="0"/>
              </a:rPr>
              <a:t>      </a:t>
            </a:r>
            <a:r>
              <a:rPr lang="zh-CN" altLang="zh-CN" b="1" kern="100">
                <a:effectLst/>
                <a:cs typeface="Times New Roman" panose="02020603050405020304" pitchFamily="18" charset="0"/>
              </a:rPr>
              <a:t>星光坠落，月色如水，我沉沉地闭上了眼睛。</a:t>
            </a:r>
            <a:endParaRPr lang="zh-CN" altLang="zh-CN" b="1" kern="100">
              <a:effectLst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zh-CN" altLang="zh-CN" b="1" kern="100">
              <a:effectLst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454727" y="1579465"/>
            <a:ext cx="6727712" cy="1200330"/>
            <a:chOff x="1488491" y="4656342"/>
            <a:chExt cx="7028311" cy="662457"/>
          </a:xfrm>
        </p:grpSpPr>
        <p:sp>
          <p:nvSpPr>
            <p:cNvPr id="24" name="圆角矩形 23"/>
            <p:cNvSpPr/>
            <p:nvPr/>
          </p:nvSpPr>
          <p:spPr>
            <a:xfrm>
              <a:off x="1488491" y="4656342"/>
              <a:ext cx="5622985" cy="458750"/>
            </a:xfrm>
            <a:prstGeom prst="roundRect">
              <a:avLst/>
            </a:prstGeom>
            <a:solidFill>
              <a:srgbClr val="711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85978" y="4656342"/>
              <a:ext cx="6830824" cy="662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华文黑体" pitchFamily="2" charset="-122"/>
                </a:rPr>
                <a:t>  一、 了解知识学改写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zh-CN" altLang="en-US" sz="36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19331" y="3094619"/>
            <a:ext cx="103344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6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请同学们勾画教材</a:t>
            </a:r>
            <a:r>
              <a:rPr lang="en-US" altLang="zh-CN" sz="36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136</a:t>
            </a:r>
            <a:r>
              <a:rPr lang="zh-CN" altLang="zh-CN" sz="36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页有关改写的定义、形式、原则的内容</a:t>
            </a:r>
            <a:r>
              <a:rPr lang="zh-CN" altLang="en-US" sz="3600" kern="1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。初步了解改写的相关知识，并记录下自己的疑问和收获。</a:t>
            </a:r>
            <a:endParaRPr lang="zh-CN" altLang="zh-CN" sz="3600" kern="10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 flipV="1">
            <a:off x="1334124" y="6176962"/>
            <a:ext cx="10019675" cy="403719"/>
          </a:xfrm>
        </p:spPr>
        <p:txBody>
          <a:bodyPr>
            <a:normAutofit fontScale="92500" lnSpcReduction="20000"/>
          </a:bodyPr>
          <a:lstStyle/>
          <a:p>
            <a:endParaRPr lang="zh-CN" altLang="en-US"/>
          </a:p>
        </p:txBody>
      </p:sp>
      <p:sp>
        <p:nvSpPr>
          <p:cNvPr id="4" name="内容占位符 4"/>
          <p:cNvSpPr txBox="1"/>
          <p:nvPr/>
        </p:nvSpPr>
        <p:spPr>
          <a:xfrm>
            <a:off x="658318" y="1600772"/>
            <a:ext cx="2204803" cy="535531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4026" y="2953062"/>
            <a:ext cx="5486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阅读并点评作业单上的例文。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修改自己的文章。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18800" y="12179300"/>
            <a:ext cx="368300" cy="2667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853595" y="2205062"/>
            <a:ext cx="4765749" cy="1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737898" y="1841929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13810" y="2584820"/>
            <a:ext cx="8754255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改写，就是在忠于原作内容的基础上，通过改变文体、语体和叙述角度等形式，进行“再创作”，以服务于特定的需要。</a:t>
            </a:r>
            <a:endParaRPr lang="zh-CN" altLang="en-US" sz="2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87158" y="1449260"/>
            <a:ext cx="2383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改写定义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32619" y="3191327"/>
            <a:ext cx="198922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813810" y="3894289"/>
            <a:ext cx="352911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570594" y="3904150"/>
            <a:ext cx="1048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424777" y="3203037"/>
            <a:ext cx="99338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972689" y="2117853"/>
            <a:ext cx="2016125" cy="1460500"/>
          </a:xfrm>
          <a:prstGeom prst="star32">
            <a:avLst>
              <a:gd name="adj" fmla="val 45130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改写？</a:t>
            </a:r>
            <a:endParaRPr lang="zh-CN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3357797" y="3573302"/>
            <a:ext cx="2016125" cy="1295400"/>
          </a:xfrm>
          <a:prstGeom prst="star32">
            <a:avLst>
              <a:gd name="adj" fmla="val 45130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扩写？</a:t>
            </a:r>
            <a:endParaRPr lang="zh-CN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6643693" y="3629900"/>
            <a:ext cx="1873250" cy="1295400"/>
          </a:xfrm>
          <a:prstGeom prst="star32">
            <a:avLst>
              <a:gd name="adj" fmla="val 45130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缩写？</a:t>
            </a:r>
            <a:endParaRPr lang="zh-CN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8684" y="4947128"/>
            <a:ext cx="69120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相同点：以原作内容为基础</a:t>
            </a:r>
            <a:endParaRPr lang="en-US" altLang="zh-CN" sz="28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不同点：形式的改变</a:t>
            </a:r>
            <a:endParaRPr lang="en-US" altLang="zh-CN" sz="28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改写时常常会用到扩写和缩写的一些方法。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044165" y="1957722"/>
            <a:ext cx="5390879" cy="23446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3598684" y="1511555"/>
            <a:ext cx="445481" cy="469613"/>
            <a:chOff x="2121873" y="1511588"/>
            <a:chExt cx="445481" cy="469613"/>
          </a:xfrm>
        </p:grpSpPr>
        <p:sp>
          <p:nvSpPr>
            <p:cNvPr id="15" name="矩形 14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025206" y="1310341"/>
            <a:ext cx="2383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改写辨析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3137151" y="3294861"/>
            <a:ext cx="1914980" cy="1203404"/>
          </a:xfrm>
          <a:prstGeom prst="star32">
            <a:avLst>
              <a:gd name="adj" fmla="val 45130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语体</a:t>
            </a:r>
            <a:endParaRPr lang="zh-CN" altLang="zh-CN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5264266" y="2052328"/>
            <a:ext cx="2107650" cy="1250224"/>
          </a:xfrm>
          <a:prstGeom prst="star32">
            <a:avLst>
              <a:gd name="adj" fmla="val 45130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文体</a:t>
            </a:r>
            <a:endParaRPr lang="zh-CN" altLang="zh-CN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7530075" y="3294862"/>
            <a:ext cx="1924659" cy="1203402"/>
          </a:xfrm>
          <a:prstGeom prst="star32">
            <a:avLst>
              <a:gd name="adj" fmla="val 45130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叙述角度</a:t>
            </a:r>
            <a:endParaRPr lang="zh-CN" altLang="zh-CN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未知"/>
          <p:cNvSpPr/>
          <p:nvPr/>
        </p:nvSpPr>
        <p:spPr bwMode="auto">
          <a:xfrm>
            <a:off x="5088197" y="3831222"/>
            <a:ext cx="893958" cy="2473648"/>
          </a:xfrm>
          <a:custGeom>
            <a:gdLst>
              <a:gd name="T0" fmla="*/ 0 w 861"/>
              <a:gd name="T1" fmla="*/ 0 h 1497"/>
              <a:gd name="T2" fmla="*/ 2147483646 w 861"/>
              <a:gd name="T3" fmla="*/ 2147483646 h 1497"/>
              <a:gd name="T4" fmla="*/ 2147483646 w 861"/>
              <a:gd name="T5" fmla="*/ 2147483646 h 149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61" h="1497">
                <a:moveTo>
                  <a:pt x="0" y="0"/>
                </a:moveTo>
                <a:cubicBezTo>
                  <a:pt x="246" y="79"/>
                  <a:pt x="492" y="159"/>
                  <a:pt x="635" y="408"/>
                </a:cubicBezTo>
                <a:cubicBezTo>
                  <a:pt x="778" y="657"/>
                  <a:pt x="823" y="1316"/>
                  <a:pt x="861" y="1497"/>
                </a:cubicBezTo>
              </a:path>
            </a:pathLst>
          </a:custGeom>
          <a:noFill/>
          <a:ln w="57150" cmpd="sng">
            <a:solidFill>
              <a:srgbClr val="9966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未知"/>
          <p:cNvSpPr/>
          <p:nvPr/>
        </p:nvSpPr>
        <p:spPr bwMode="auto">
          <a:xfrm flipH="1">
            <a:off x="5812670" y="3190975"/>
            <a:ext cx="104775" cy="1787525"/>
          </a:xfrm>
          <a:custGeom>
            <a:gdLst>
              <a:gd name="T0" fmla="*/ 2147483646 w 265"/>
              <a:gd name="T1" fmla="*/ 2147483646 h 953"/>
              <a:gd name="T2" fmla="*/ 2147483646 w 265"/>
              <a:gd name="T3" fmla="*/ 2147483646 h 953"/>
              <a:gd name="T4" fmla="*/ 2147483646 w 265"/>
              <a:gd name="T5" fmla="*/ 0 h 953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65" h="953">
                <a:moveTo>
                  <a:pt x="38" y="953"/>
                </a:moveTo>
                <a:cubicBezTo>
                  <a:pt x="19" y="715"/>
                  <a:pt x="0" y="477"/>
                  <a:pt x="38" y="318"/>
                </a:cubicBezTo>
                <a:cubicBezTo>
                  <a:pt x="76" y="159"/>
                  <a:pt x="227" y="53"/>
                  <a:pt x="265" y="0"/>
                </a:cubicBezTo>
              </a:path>
            </a:pathLst>
          </a:custGeom>
          <a:noFill/>
          <a:ln w="57150" cmpd="sng">
            <a:solidFill>
              <a:srgbClr val="9966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996377" y="3724959"/>
            <a:ext cx="677108" cy="233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91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改写的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形式</a:t>
            </a:r>
            <a:endParaRPr lang="zh-CN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未知"/>
          <p:cNvSpPr/>
          <p:nvPr/>
        </p:nvSpPr>
        <p:spPr bwMode="auto">
          <a:xfrm>
            <a:off x="6697531" y="3141124"/>
            <a:ext cx="72428" cy="1887228"/>
          </a:xfrm>
          <a:custGeom>
            <a:gdLst>
              <a:gd name="T0" fmla="*/ 2147483646 w 265"/>
              <a:gd name="T1" fmla="*/ 2147483646 h 953"/>
              <a:gd name="T2" fmla="*/ 2147483646 w 265"/>
              <a:gd name="T3" fmla="*/ 2147483646 h 953"/>
              <a:gd name="T4" fmla="*/ 2147483646 w 265"/>
              <a:gd name="T5" fmla="*/ 0 h 953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65" h="953">
                <a:moveTo>
                  <a:pt x="38" y="953"/>
                </a:moveTo>
                <a:cubicBezTo>
                  <a:pt x="19" y="715"/>
                  <a:pt x="0" y="477"/>
                  <a:pt x="38" y="318"/>
                </a:cubicBezTo>
                <a:cubicBezTo>
                  <a:pt x="76" y="159"/>
                  <a:pt x="227" y="53"/>
                  <a:pt x="265" y="0"/>
                </a:cubicBezTo>
              </a:path>
            </a:pathLst>
          </a:custGeom>
          <a:noFill/>
          <a:ln w="57150" cap="flat" cmpd="sng">
            <a:solidFill>
              <a:srgbClr val="9966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未知"/>
          <p:cNvSpPr/>
          <p:nvPr/>
        </p:nvSpPr>
        <p:spPr bwMode="auto">
          <a:xfrm>
            <a:off x="6691036" y="3832143"/>
            <a:ext cx="902915" cy="2438776"/>
          </a:xfrm>
          <a:custGeom>
            <a:gdLst>
              <a:gd name="T0" fmla="*/ 2147483646 w 922"/>
              <a:gd name="T1" fmla="*/ 0 h 1497"/>
              <a:gd name="T2" fmla="*/ 2147483646 w 922"/>
              <a:gd name="T3" fmla="*/ 2147483646 h 1497"/>
              <a:gd name="T4" fmla="*/ 2147483646 w 922"/>
              <a:gd name="T5" fmla="*/ 2147483646 h 149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22" h="1497">
                <a:moveTo>
                  <a:pt x="922" y="0"/>
                </a:moveTo>
                <a:cubicBezTo>
                  <a:pt x="612" y="34"/>
                  <a:pt x="302" y="69"/>
                  <a:pt x="151" y="318"/>
                </a:cubicBezTo>
                <a:cubicBezTo>
                  <a:pt x="0" y="567"/>
                  <a:pt x="38" y="1301"/>
                  <a:pt x="15" y="1497"/>
                </a:cubicBezTo>
              </a:path>
            </a:pathLst>
          </a:custGeom>
          <a:noFill/>
          <a:ln w="57150" cmpd="sng">
            <a:solidFill>
              <a:srgbClr val="9966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4409163" y="1834063"/>
            <a:ext cx="4652145" cy="35913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846450" y="1486170"/>
            <a:ext cx="445481" cy="495808"/>
            <a:chOff x="2121873" y="1511588"/>
            <a:chExt cx="445481" cy="469613"/>
          </a:xfrm>
        </p:grpSpPr>
        <p:sp>
          <p:nvSpPr>
            <p:cNvPr id="22" name="矩形 2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264266" y="1158112"/>
            <a:ext cx="2383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改写形式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3260451" y="3153633"/>
            <a:ext cx="6421880" cy="188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文体：记叙文、议论文、说明文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小说、散文、诗歌、戏剧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1433" y="1750438"/>
            <a:ext cx="2923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改变文体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920" y="1147113"/>
            <a:ext cx="11026516" cy="5089811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4236127" y="2960837"/>
            <a:ext cx="9505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语体：口头语和书面语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文言和白话</a:t>
            </a:r>
            <a:endParaRPr lang="zh-CN" altLang="en-US" sz="2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1362" y="1691253"/>
            <a:ext cx="2923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改变语体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24"/>
  <p:tag name="KSO_WM_TEMPLATE_MASTER_THUMB_INDEX" val="18"/>
  <p:tag name="KSO_WM_TEMPLATE_MASTER_TYPE" val="1"/>
  <p:tag name="KSO_WM_TEMPLATE_SUBCATEGORY" val="0"/>
  <p:tag name="KSO_WM_TEMPLATE_THUMBS_INDEX" val="1、4、5、6、7、8、9、10、11、12、13"/>
</p:tagLst>
</file>

<file path=ppt/tags/tag125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6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7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8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9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1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2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3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4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5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6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7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8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9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1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2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3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4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5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6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7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8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9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1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2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3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4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WPS主题色">
      <a:dk1>
        <a:srgbClr val="000000"/>
      </a:dk1>
      <a:lt1>
        <a:srgbClr val="FFFFFF"/>
      </a:lt1>
      <a:dk2>
        <a:srgbClr val="E5EAF2"/>
      </a:dk2>
      <a:lt2>
        <a:srgbClr val="FFFFFF"/>
      </a:lt2>
      <a:accent1>
        <a:srgbClr val="5F769F"/>
      </a:accent1>
      <a:accent2>
        <a:srgbClr val="71729B"/>
      </a:accent2>
      <a:accent3>
        <a:srgbClr val="7E6B95"/>
      </a:accent3>
      <a:accent4>
        <a:srgbClr val="8A668D"/>
      </a:accent4>
      <a:accent5>
        <a:srgbClr val="955F82"/>
      </a:accent5>
      <a:accent6>
        <a:srgbClr val="9B5B75"/>
      </a:accent6>
      <a:hlink>
        <a:srgbClr val="292BBB"/>
      </a:hlink>
      <a:folHlink>
        <a:srgbClr val="580C6F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157</Paragraphs>
  <Slides>30</Slides>
  <Notes>22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4">
      <vt:lpstr>Arial</vt:lpstr>
      <vt:lpstr>微软雅黑</vt:lpstr>
      <vt:lpstr>汉仪旗黑-85S</vt:lpstr>
      <vt:lpstr>Calibri Light</vt:lpstr>
      <vt:lpstr>Calibri</vt:lpstr>
      <vt:lpstr>宋体</vt:lpstr>
      <vt:lpstr>华文楷体</vt:lpstr>
      <vt:lpstr>黑体</vt:lpstr>
      <vt:lpstr>等线</vt:lpstr>
      <vt:lpstr>Times New Roman</vt:lpstr>
      <vt:lpstr>华文黑体</vt:lpstr>
      <vt:lpstr>Wingdings</vt:lpstr>
      <vt:lpstr>楷体</vt:lpstr>
      <vt:lpstr>Office 主题​​</vt:lpstr>
      <vt:lpstr>学习改写——改变文体（第一课时）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2.品味诗境、体会情感</vt:lpstr>
      <vt:lpstr>3.想象画面、细致描写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2021-01-24T11:39:08.433</cp:lastPrinted>
  <dcterms:created xsi:type="dcterms:W3CDTF">2021-01-24T11:39:08Z</dcterms:created>
  <dcterms:modified xsi:type="dcterms:W3CDTF">2021-01-24T03:39:10Z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