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7"/>
  </p:handoutMasterIdLst>
  <p:sldIdLst>
    <p:sldId id="256" r:id="rId3"/>
    <p:sldId id="391" r:id="rId5"/>
    <p:sldId id="393" r:id="rId6"/>
    <p:sldId id="394" r:id="rId7"/>
    <p:sldId id="409" r:id="rId8"/>
    <p:sldId id="280" r:id="rId9"/>
    <p:sldId id="257" r:id="rId10"/>
    <p:sldId id="385" r:id="rId11"/>
    <p:sldId id="396" r:id="rId12"/>
    <p:sldId id="397" r:id="rId13"/>
    <p:sldId id="398" r:id="rId14"/>
    <p:sldId id="399" r:id="rId15"/>
    <p:sldId id="395" r:id="rId16"/>
    <p:sldId id="387" r:id="rId17"/>
    <p:sldId id="503" r:id="rId18"/>
    <p:sldId id="400" r:id="rId19"/>
    <p:sldId id="401" r:id="rId20"/>
    <p:sldId id="402" r:id="rId21"/>
    <p:sldId id="403" r:id="rId22"/>
    <p:sldId id="404" r:id="rId23"/>
    <p:sldId id="459" r:id="rId24"/>
    <p:sldId id="550" r:id="rId25"/>
    <p:sldId id="460" r:id="rId26"/>
    <p:sldId id="551" r:id="rId27"/>
    <p:sldId id="384" r:id="rId28"/>
    <p:sldId id="389" r:id="rId29"/>
    <p:sldId id="283" r:id="rId30"/>
    <p:sldId id="285" r:id="rId31"/>
    <p:sldId id="286" r:id="rId32"/>
    <p:sldId id="287" r:id="rId33"/>
    <p:sldId id="348" r:id="rId34"/>
    <p:sldId id="338" r:id="rId35"/>
    <p:sldId id="281" r:id="rId36"/>
    <p:sldId id="259" r:id="rId37"/>
    <p:sldId id="282" r:id="rId38"/>
    <p:sldId id="552" r:id="rId39"/>
    <p:sldId id="363" r:id="rId40"/>
    <p:sldId id="364" r:id="rId41"/>
    <p:sldId id="326" r:id="rId42"/>
    <p:sldId id="327" r:id="rId43"/>
    <p:sldId id="328" r:id="rId44"/>
    <p:sldId id="329" r:id="rId45"/>
    <p:sldId id="368" r:id="rId46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EAEAEA"/>
    <a:srgbClr val="FF7C80"/>
    <a:srgbClr val="336699"/>
    <a:srgbClr val="CCECFF"/>
    <a:srgbClr val="FFCCCC"/>
    <a:srgbClr val="000000"/>
    <a:srgbClr val="D912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935"/>
    <p:restoredTop sz="94585"/>
  </p:normalViewPr>
  <p:slideViewPr>
    <p:cSldViewPr showGuides="1">
      <p:cViewPr varScale="1">
        <p:scale>
          <a:sx n="68" d="100"/>
          <a:sy n="68" d="100"/>
        </p:scale>
        <p:origin x="-414" y="-102"/>
      </p:cViewPr>
      <p:guideLst>
        <p:guide orient="horz" pos="2160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5" d="100"/>
        <a:sy n="75" d="100"/>
      </p:scale>
      <p:origin x="0" y="104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4978" name="页眉占位符 25497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254979" name="日期占位符 254978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254980" name="页脚占位符 254979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254981" name="灯片编号占位符 254980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0706" name="页眉占位符 2007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200707" name="日期占位符 20070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b="0" strike="noStrike" noProof="1" dirty="0"/>
          </a:p>
        </p:txBody>
      </p:sp>
      <p:sp>
        <p:nvSpPr>
          <p:cNvPr id="4100" name="幻灯片图像占位符 200707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200708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0710" name="页脚占位符 20070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b="0" strike="noStrike" noProof="1" dirty="0"/>
          </a:p>
        </p:txBody>
      </p:sp>
      <p:sp>
        <p:nvSpPr>
          <p:cNvPr id="200711" name="灯片编号占位符 2007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20172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146" name="文本占位符 20173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614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20684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8130" name="文本占位符 20685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813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幻灯片图像占位符 20787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0178" name="文本占位符 20787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017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幻灯片图像占位符 20992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2226" name="文本占位符 20992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222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23142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5298" name="文本占位符 23142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529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23244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7346" name="文本占位符 23245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734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幻灯片图像占位符 23654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59394" name="文本占位符 2365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5939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23756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1442" name="文本占位符 2375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614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幻灯片图像占位符 23859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3490" name="文本占位符 23859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6349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幻灯片图像占位符 23961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5538" name="文本占位符 23961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6553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幻灯片图像占位符 24166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67586" name="文本占位符 24166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6758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20377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2290" name="文本占位符 20377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229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20480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4338" name="文本占位符 20480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433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幻灯片图像占位符 21094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5842" name="文本占位符 2109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584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幻灯片图像占位符 21196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7890" name="文本占位符 2119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789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21299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9938" name="文本占位符 21299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993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幻灯片图像占位符 21401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1986" name="文本占位符 21401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198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21504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4034" name="文本占位符 21504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403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21606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46082" name="文本占位符 21606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608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b="0" dirty="0"/>
            </a:fld>
            <a:endParaRPr lang="zh-CN" altLang="en-US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4194" name="标题 26419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64195" name="副标题 26419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64196" name="日期占位符 26419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264197" name="页脚占位符 26419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endParaRPr lang="zh-CN" altLang="en-US" strike="noStrike" noProof="1" dirty="0"/>
          </a:p>
        </p:txBody>
      </p:sp>
      <p:sp>
        <p:nvSpPr>
          <p:cNvPr id="264198" name="灯片编号占位符 26419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263169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63170"/>
          <p:cNvSpPr>
            <a:spLocks noGrp="1" noRot="1"/>
          </p:cNvSpPr>
          <p:nvPr>
            <p:ph type="body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63172" name="日期占位符 2631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263173" name="页脚占位符 263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endParaRPr lang="zh-CN" altLang="en-US" strike="noStrike" noProof="1" dirty="0"/>
          </a:p>
        </p:txBody>
      </p:sp>
      <p:sp>
        <p:nvSpPr>
          <p:cNvPr id="263174" name="灯片编号占位符 263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>
                <a:latin typeface="Arial" panose="020B0604020202020204" pitchFamily="34" charset="0"/>
              </a:defRPr>
            </a:lvl1pPr>
          </a:lstStyle>
          <a:p>
            <a:pPr lvl="0" fontAlgn="base">
              <a:buClrTx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/>
  </p:transition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1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01" name="矩形 4100"/>
          <p:cNvSpPr/>
          <p:nvPr/>
        </p:nvSpPr>
        <p:spPr>
          <a:xfrm rot="5400000">
            <a:off x="3660775" y="2613025"/>
            <a:ext cx="49149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p>
            <a:pPr algn="ctr"/>
            <a:r>
              <a:rPr lang="zh-CN" altLang="en-US" sz="9600" b="1">
                <a:solidFill>
                  <a:srgbClr val="A50021">
                    <a:alpha val="55000"/>
                  </a:srgbClr>
                </a:solidFill>
                <a:latin typeface="隶书" charset="0"/>
                <a:ea typeface="隶书" charset="0"/>
              </a:rPr>
              <a:t>屈原列传</a:t>
            </a:r>
            <a:endParaRPr lang="zh-CN" altLang="en-US" sz="9600" b="1">
              <a:solidFill>
                <a:srgbClr val="A50021">
                  <a:alpha val="55000"/>
                </a:srgbClr>
              </a:solidFill>
              <a:latin typeface="隶书" charset="0"/>
              <a:ea typeface="隶书" charset="0"/>
            </a:endParaRPr>
          </a:p>
        </p:txBody>
      </p:sp>
      <p:sp>
        <p:nvSpPr>
          <p:cNvPr id="4102" name="文本框 4101"/>
          <p:cNvSpPr txBox="1"/>
          <p:nvPr/>
        </p:nvSpPr>
        <p:spPr>
          <a:xfrm>
            <a:off x="2771775" y="2781300"/>
            <a:ext cx="854075" cy="21605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4400" noProof="1" dirty="0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PMingLiU" panose="02020500000000000000" pitchFamily="18" charset="-120"/>
                <a:cs typeface="+mn-cs"/>
              </a:rPr>
              <a:t>司马迁</a:t>
            </a:r>
            <a:endParaRPr lang="zh-CN" altLang="en-US" sz="4400" noProof="1" dirty="0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280577"/>
          <p:cNvSpPr txBox="1"/>
          <p:nvPr/>
        </p:nvSpPr>
        <p:spPr>
          <a:xfrm>
            <a:off x="228600" y="228600"/>
            <a:ext cx="8686800" cy="2528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 上官大夫与之同列，争宠而心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害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其能。怀王使屈原造为宪令，屈平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属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草稿未定。上官大夫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而欲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夺之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，屈平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不与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谗之曰：“王使屈平为令，众莫不知，每一令出，平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伐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其功，曰，以为‘非我莫能为’也。”王怒而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屈平。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0579" name="文本框 280578"/>
          <p:cNvSpPr txBox="1"/>
          <p:nvPr/>
        </p:nvSpPr>
        <p:spPr>
          <a:xfrm>
            <a:off x="622300" y="2887663"/>
            <a:ext cx="7897813" cy="3506787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害其能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：嫉妒屈原的贤能。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害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，作“患”讲，这是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嫉妒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的意思。  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造为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宪令：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制定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国家的法令。   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属（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ｚｈ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ǔ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）：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写作。   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伐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：夸耀，炫耀。        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疏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：疏远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0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057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0579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0579">
                                            <p:txEl>
                                              <p:charRg st="13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0579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0579">
                                            <p:txEl>
                                              <p:charRg st="32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0579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0579">
                                            <p:txEl>
                                              <p:charRg st="49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>
                                            <p:txEl>
                                              <p:charRg st="6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0579">
                                            <p:txEl>
                                              <p:charRg st="6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0579">
                                            <p:txEl>
                                              <p:charRg st="63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9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281601"/>
          <p:cNvSpPr txBox="1"/>
          <p:nvPr/>
        </p:nvSpPr>
        <p:spPr>
          <a:xfrm>
            <a:off x="152400" y="152400"/>
            <a:ext cx="8839200" cy="4300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屈平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疾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王听之不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聪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也，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谗谄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蔽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明也，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邪曲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害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公也，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方正之不容也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，故忧愁幽思而作离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骚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。离骚者，犹</a:t>
            </a:r>
            <a:r>
              <a:rPr lang="zh-CN" altLang="en-US" sz="36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离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忧也。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//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夫天者，人之始也；父母者，人之本也。人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则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反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本，故劳苦倦极，未尝不呼天也；疾痛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惨怛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，未尝不呼父母也。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//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屈平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正道直行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，竭忠尽智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以事其君，谗人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间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之，可谓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穷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矣。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信而见疑，忠而被谤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，能无怨乎？屈平之作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离骚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盖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自怨生也。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3" name="文本框 281602"/>
          <p:cNvSpPr txBox="1"/>
          <p:nvPr/>
        </p:nvSpPr>
        <p:spPr>
          <a:xfrm>
            <a:off x="304800" y="4452938"/>
            <a:ext cx="6172200" cy="5889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端方正派的人不被（当世所）容</a:t>
            </a:r>
            <a:endParaRPr lang="zh-CN" altLang="en-US" sz="3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4" name="文本框 281603"/>
          <p:cNvSpPr txBox="1"/>
          <p:nvPr/>
        </p:nvSpPr>
        <p:spPr>
          <a:xfrm>
            <a:off x="304800" y="5041900"/>
            <a:ext cx="8686800" cy="528638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屈平使（自己的）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道德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端正，使（自己的）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品行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正直</a:t>
            </a:r>
            <a:endParaRPr lang="zh-CN" altLang="en-US" sz="28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1605" name="文本框 281604"/>
          <p:cNvSpPr txBox="1"/>
          <p:nvPr/>
        </p:nvSpPr>
        <p:spPr>
          <a:xfrm>
            <a:off x="304800" y="5572125"/>
            <a:ext cx="56388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诚信</a:t>
            </a:r>
            <a:r>
              <a:rPr lang="zh-CN" altLang="en-US" sz="3200" dirty="0">
                <a:solidFill>
                  <a:srgbClr val="99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怀疑，忠贞</a:t>
            </a:r>
            <a:r>
              <a:rPr lang="zh-CN" altLang="en-US" sz="3200" dirty="0">
                <a:solidFill>
                  <a:srgbClr val="99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被诽谤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1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 bldLvl="0" animBg="1"/>
      <p:bldP spid="281604" grpId="0" bldLvl="0" animBg="1"/>
      <p:bldP spid="28160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82625"/>
          <p:cNvSpPr txBox="1"/>
          <p:nvPr/>
        </p:nvSpPr>
        <p:spPr>
          <a:xfrm>
            <a:off x="152400" y="152400"/>
            <a:ext cx="8686800" cy="4052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上称帝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喾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，下道齐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桓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，中述汤、武，以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刺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世事。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道德之广崇，治乱之条贯，靡不毕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其文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约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，其辞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微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其志洁，其行廉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称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文小而其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极大，举类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迩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义远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。其志洁，故其称物芳。其行廉，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故死而不容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自疏</a:t>
            </a:r>
            <a:r>
              <a:rPr lang="zh-CN" altLang="en-US" sz="36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濯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淖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污泥之中，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蝉蜕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于浊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秽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以浮游尘埃之外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，不获世之滋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垢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皭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然泥而不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滓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者也。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推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此志也，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虽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与日月争光可也。</a:t>
            </a:r>
            <a:endParaRPr lang="zh-CN" altLang="en-US" sz="2800" b="0" u="sng">
              <a:latin typeface="Times New Roman" panose="02020603050405020304" pitchFamily="18" charset="0"/>
            </a:endParaRPr>
          </a:p>
        </p:txBody>
      </p:sp>
      <p:sp>
        <p:nvSpPr>
          <p:cNvPr id="282627" name="文本框 282626"/>
          <p:cNvSpPr txBox="1"/>
          <p:nvPr/>
        </p:nvSpPr>
        <p:spPr>
          <a:xfrm>
            <a:off x="381000" y="4267200"/>
            <a:ext cx="87630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阐明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道德的广大崇高、国家治乱的规律，无不完全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表现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2628" name="文本框 282627"/>
          <p:cNvSpPr txBox="1"/>
          <p:nvPr/>
        </p:nvSpPr>
        <p:spPr>
          <a:xfrm>
            <a:off x="381000" y="5343525"/>
            <a:ext cx="58674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他的志趣高洁，他的品行端正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2629" name="文本框 282628"/>
          <p:cNvSpPr txBox="1"/>
          <p:nvPr/>
        </p:nvSpPr>
        <p:spPr>
          <a:xfrm>
            <a:off x="381000" y="5932488"/>
            <a:ext cx="4114800" cy="5889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超脱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于尘埃之外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2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2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2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27" grpId="0" animBg="1"/>
      <p:bldP spid="282628" grpId="0" bldLvl="0" animBg="1"/>
      <p:bldP spid="28262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8530" name="文本框 278529"/>
          <p:cNvSpPr txBox="1"/>
          <p:nvPr/>
        </p:nvSpPr>
        <p:spPr>
          <a:xfrm>
            <a:off x="152400" y="228600"/>
            <a:ext cx="8991600" cy="36623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第一部分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(1--3)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叙述屈原由被信任至被疏远的坎坷经历，介绍并高度评价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离骚</a:t>
            </a:r>
            <a:r>
              <a:rPr lang="en-US" altLang="zh-CN" sz="3600" b="0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、简介屈原。</a:t>
            </a:r>
            <a:endParaRPr lang="zh-CN" altLang="en-US" sz="3600" b="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、屈原被疏。</a:t>
            </a:r>
            <a:endParaRPr lang="zh-CN" altLang="en-US" sz="3600" b="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、述评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离骚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 b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8531" name="文本框 278530"/>
          <p:cNvSpPr txBox="1"/>
          <p:nvPr/>
        </p:nvSpPr>
        <p:spPr>
          <a:xfrm>
            <a:off x="0" y="38862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b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7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8530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8530">
                                            <p:txEl>
                                              <p:charRg st="43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>
                                            <p:txEl>
                                              <p:charRg st="59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8530">
                                            <p:txEl>
                                              <p:charRg st="59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0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8530">
                                            <p:txEl>
                                              <p:charRg st="7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标题 269313"/>
          <p:cNvSpPr>
            <a:spLocks noGrp="1" noRot="1"/>
          </p:cNvSpPr>
          <p:nvPr>
            <p:ph type="title"/>
          </p:nvPr>
        </p:nvSpPr>
        <p:spPr>
          <a:xfrm>
            <a:off x="301625" y="852488"/>
            <a:ext cx="8540750" cy="1143000"/>
          </a:xfrm>
          <a:ln/>
        </p:spPr>
        <p:txBody>
          <a:bodyPr anchor="ctr"/>
          <a:p>
            <a:r>
              <a:rPr lang="zh-CN" altLang="en-US" b="1" dirty="0"/>
              <a:t>为什么作</a:t>
            </a:r>
            <a:r>
              <a:rPr lang="en-US" altLang="zh-CN" b="1"/>
              <a:t>《</a:t>
            </a:r>
            <a:r>
              <a:rPr lang="zh-CN" altLang="en-US" b="1" dirty="0"/>
              <a:t>离骚</a:t>
            </a:r>
            <a:r>
              <a:rPr lang="en-US" altLang="zh-CN" b="1"/>
              <a:t>》</a:t>
            </a:r>
            <a:r>
              <a:rPr lang="zh-CN" altLang="en-US" b="1" dirty="0"/>
              <a:t>？</a:t>
            </a:r>
            <a:endParaRPr lang="zh-CN" altLang="en-US" b="1" dirty="0"/>
          </a:p>
        </p:txBody>
      </p:sp>
      <p:sp>
        <p:nvSpPr>
          <p:cNvPr id="269315" name="内容占位符 269314"/>
          <p:cNvSpPr>
            <a:spLocks noGrp="1" noRot="1"/>
          </p:cNvSpPr>
          <p:nvPr>
            <p:ph idx="1"/>
          </p:nvPr>
        </p:nvSpPr>
        <p:spPr>
          <a:xfrm>
            <a:off x="250825" y="2349500"/>
            <a:ext cx="8713788" cy="2374900"/>
          </a:xfrm>
          <a:ln/>
        </p:spPr>
        <p:txBody>
          <a:bodyPr anchor="t"/>
          <a:p>
            <a:r>
              <a:rPr lang="zh-CN" altLang="en-US" sz="4400" b="1" dirty="0"/>
              <a:t>不满国君的昏庸和朝廷的黑暗，故忧愁忧思而作</a:t>
            </a:r>
            <a:r>
              <a:rPr lang="en-US" altLang="zh-CN" sz="4400" b="1"/>
              <a:t>《</a:t>
            </a:r>
            <a:r>
              <a:rPr lang="zh-CN" altLang="en-US" sz="4400" b="1" dirty="0"/>
              <a:t>离骚</a:t>
            </a:r>
            <a:r>
              <a:rPr lang="en-US" altLang="zh-CN" sz="4400" b="1"/>
              <a:t>》</a:t>
            </a:r>
            <a:r>
              <a:rPr lang="zh-CN" altLang="en-US" sz="4400" b="1" dirty="0"/>
              <a:t>。</a:t>
            </a:r>
            <a:endParaRPr lang="zh-CN" altLang="en-US" sz="4400" b="1" dirty="0"/>
          </a:p>
          <a:p>
            <a:r>
              <a:rPr lang="zh-CN" altLang="en-US" sz="4400" b="1" dirty="0"/>
              <a:t>屈平之作</a:t>
            </a:r>
            <a:r>
              <a:rPr lang="en-US" altLang="zh-CN" sz="4400" b="1"/>
              <a:t>《</a:t>
            </a:r>
            <a:r>
              <a:rPr lang="zh-CN" altLang="en-US" sz="4400" b="1" dirty="0"/>
              <a:t>离骚</a:t>
            </a:r>
            <a:r>
              <a:rPr lang="en-US" altLang="zh-CN" sz="4400" b="1"/>
              <a:t>》</a:t>
            </a:r>
            <a:r>
              <a:rPr lang="zh-CN" altLang="en-US" sz="4400" b="1" dirty="0"/>
              <a:t>，盖自怨生也。</a:t>
            </a:r>
            <a:endParaRPr lang="zh-CN" altLang="en-US" sz="4400" b="1" dirty="0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5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5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5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15">
                                            <p:txEl>
                                              <p:charRg st="27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931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70337"/>
          <p:cNvSpPr>
            <a:spLocks noGrp="1" noRot="1"/>
          </p:cNvSpPr>
          <p:nvPr>
            <p:ph type="title"/>
          </p:nvPr>
        </p:nvSpPr>
        <p:spPr>
          <a:xfrm>
            <a:off x="323850" y="333375"/>
            <a:ext cx="8540750" cy="1143000"/>
          </a:xfrm>
          <a:ln/>
        </p:spPr>
        <p:txBody>
          <a:bodyPr anchor="ctr"/>
          <a:p>
            <a:pPr algn="l"/>
            <a:r>
              <a:rPr lang="zh-CN" altLang="en-US" sz="4000" b="1" dirty="0"/>
              <a:t>文章有没有就</a:t>
            </a:r>
            <a:r>
              <a:rPr lang="en-US" altLang="zh-CN" sz="4000" b="1"/>
              <a:t>《</a:t>
            </a:r>
            <a:r>
              <a:rPr lang="zh-CN" altLang="en-US" sz="4000" b="1" dirty="0"/>
              <a:t>离骚</a:t>
            </a:r>
            <a:r>
              <a:rPr lang="en-US" altLang="zh-CN" sz="4000" b="1"/>
              <a:t>》</a:t>
            </a:r>
            <a:r>
              <a:rPr lang="zh-CN" altLang="en-US" sz="4000" b="1" dirty="0"/>
              <a:t>的内容、写法作介绍？</a:t>
            </a:r>
            <a:endParaRPr lang="zh-CN" altLang="en-US" sz="4000" b="1" dirty="0"/>
          </a:p>
        </p:txBody>
      </p:sp>
      <p:sp>
        <p:nvSpPr>
          <p:cNvPr id="270339" name="内容占位符 270338"/>
          <p:cNvSpPr>
            <a:spLocks noGrp="1" noRot="1"/>
          </p:cNvSpPr>
          <p:nvPr>
            <p:ph idx="1"/>
          </p:nvPr>
        </p:nvSpPr>
        <p:spPr>
          <a:xfrm>
            <a:off x="0" y="1628775"/>
            <a:ext cx="9144000" cy="4194175"/>
          </a:xfrm>
          <a:ln/>
        </p:spPr>
        <p:txBody>
          <a:bodyPr anchor="t"/>
          <a:p>
            <a:r>
              <a:rPr lang="zh-CN" altLang="en-US" b="1" dirty="0">
                <a:solidFill>
                  <a:srgbClr val="000000"/>
                </a:solidFill>
              </a:rPr>
              <a:t> </a:t>
            </a:r>
            <a:r>
              <a:rPr lang="zh-CN" altLang="en-US" b="1" dirty="0">
                <a:solidFill>
                  <a:srgbClr val="D91203"/>
                </a:solidFill>
              </a:rPr>
              <a:t>内容：</a:t>
            </a:r>
            <a:r>
              <a:rPr lang="zh-CN" altLang="en-US" b="1" dirty="0">
                <a:solidFill>
                  <a:srgbClr val="000000"/>
                </a:solidFill>
              </a:rPr>
              <a:t>上称帝喾，下道齐桓，中述汤武，以刺世事。明道德之广崇，治乱之条贯，靡不毕见。</a:t>
            </a:r>
            <a:endParaRPr lang="zh-CN" altLang="en-US" b="1" dirty="0">
              <a:solidFill>
                <a:srgbClr val="000000"/>
              </a:solidFill>
            </a:endParaRPr>
          </a:p>
          <a:p>
            <a:r>
              <a:rPr lang="zh-CN" altLang="en-US" b="1" dirty="0">
                <a:solidFill>
                  <a:srgbClr val="D91203"/>
                </a:solidFill>
              </a:rPr>
              <a:t>屈原的人格和作品风格相结合：</a:t>
            </a:r>
            <a:r>
              <a:rPr lang="zh-CN" altLang="en-US" b="1" dirty="0">
                <a:solidFill>
                  <a:srgbClr val="000000"/>
                </a:solidFill>
              </a:rPr>
              <a:t>其文约，其辞微，其志洁，其行廉，其称文小而其指极大，举类迩而见义远。其志洁，故其称物芳。其行廉，故死而不容。自疏濯淖污泥之中，蝉蜕于浊秽，以浮游尘埃之外，不获世之滋垢，皭然泥而不滓者也。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0339">
                                            <p:txEl>
                                              <p:charRg st="0" end="7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>
                                            <p:txEl>
                                              <p:charRg st="76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70339">
                                            <p:txEl>
                                              <p:charRg st="76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3650" name="文本框 283649"/>
          <p:cNvSpPr txBox="1"/>
          <p:nvPr/>
        </p:nvSpPr>
        <p:spPr>
          <a:xfrm>
            <a:off x="0" y="1447800"/>
            <a:ext cx="9144000" cy="2552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第二部分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写屈原由“黜”到“迁”和楚国由强到衰的过程。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(4--10)</a:t>
            </a:r>
            <a:endParaRPr lang="en-US" altLang="zh-CN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、屈原被黜，怀王三次被秦所骗而最终客死于秦。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、顷襄王昏愦无能，屈原被迁。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4" name="文本框 283650"/>
          <p:cNvSpPr txBox="1"/>
          <p:nvPr/>
        </p:nvSpPr>
        <p:spPr>
          <a:xfrm>
            <a:off x="1905000" y="533400"/>
            <a:ext cx="48006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第二部分学习提示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3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284673"/>
          <p:cNvSpPr txBox="1"/>
          <p:nvPr/>
        </p:nvSpPr>
        <p:spPr>
          <a:xfrm>
            <a:off x="381000" y="0"/>
            <a:ext cx="8763000" cy="5514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 屈平既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绌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，其后秦欲伐齐，齐与楚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亲，惠王患之，乃令张仪佯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秦，厚币委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质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事楚，曰：“秦甚憎齐，齐与楚从亲，楚诚能绝齐，秦愿献商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﹑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于之地六百里。”楚怀王贪而信张仪，遂绝齐，使使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秦受地。张仪诈之曰：“仪与王约六里，不闻六百里。”楚使怒去，归告怀王。怀王怒，大兴师伐秦。秦发兵击之，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大破楚师于丹</a:t>
            </a:r>
            <a:r>
              <a:rPr lang="en-US" altLang="zh-CN" sz="32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﹑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淅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，斩首八万，虏楚将屈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匄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，遂取楚之汉中地。怀王乃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悉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发国中兵，以深入击秦，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战于蓝田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。魏闻之，袭楚至邓。楚兵惧，自秦归。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而齐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竟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怒不救楚，楚大困。</a:t>
            </a:r>
            <a:endParaRPr lang="zh-CN" altLang="en-US" sz="32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4675" name="矩形 284674"/>
          <p:cNvSpPr/>
          <p:nvPr/>
        </p:nvSpPr>
        <p:spPr>
          <a:xfrm>
            <a:off x="3352800" y="5029200"/>
            <a:ext cx="5003800" cy="519113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>
                <a:latin typeface="Times New Roman" panose="02020603050405020304" pitchFamily="18" charset="0"/>
              </a:rPr>
              <a:t> </a:t>
            </a: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★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</a:rPr>
              <a:t>绌：通“黜”，指罢免官职。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284676" name="文本框 284675"/>
          <p:cNvSpPr txBox="1"/>
          <p:nvPr/>
        </p:nvSpPr>
        <p:spPr>
          <a:xfrm>
            <a:off x="228600" y="5638800"/>
            <a:ext cx="86106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而齐国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终究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因为愤恨楚王而不救助楚国，楚国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处境极为艰难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4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5" grpId="0" animBg="1"/>
      <p:bldP spid="28467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285697"/>
          <p:cNvSpPr txBox="1"/>
          <p:nvPr/>
        </p:nvSpPr>
        <p:spPr>
          <a:xfrm>
            <a:off x="304800" y="0"/>
            <a:ext cx="8839200" cy="35036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明年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，秦割汉中地与楚以和。楚王曰：“不愿得地，愿得张仪而甘心焉。”张仪闻，乃曰：“以一仪而当汉中地，臣请往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楚。”如楚，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厚币</a:t>
            </a:r>
            <a:r>
              <a:rPr lang="zh-CN" altLang="en-US" sz="3200" u="sng" dirty="0">
                <a:solidFill>
                  <a:srgbClr val="99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用事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者臣靳尚，而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设诡辩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于怀王之宠姬郑袖。怀王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竟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听郑袖，复释去张仪。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是时屈平既疏，不复在位，使于齐，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顾反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，谏怀王曰：“何不杀张仪？”怀王悔，追张仪不及。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① </a:t>
            </a:r>
            <a:endParaRPr lang="zh-CN" altLang="en-US" sz="28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5699" name="文本框 285698"/>
          <p:cNvSpPr txBox="1"/>
          <p:nvPr/>
        </p:nvSpPr>
        <p:spPr>
          <a:xfrm>
            <a:off x="228600" y="3429000"/>
            <a:ext cx="8713788" cy="1563688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又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凭借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丰厚的礼物贿赂楚国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当权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的大臣靳尚，让他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怀王的宠姬郑袖的面前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编造谎言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。怀王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居然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听信了郑袖的话，又放走了张仪。 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3" name="文本框 285699"/>
          <p:cNvSpPr txBox="1"/>
          <p:nvPr/>
        </p:nvSpPr>
        <p:spPr>
          <a:xfrm>
            <a:off x="685800" y="4572000"/>
            <a:ext cx="7620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285701" name="文本框 285700"/>
          <p:cNvSpPr txBox="1"/>
          <p:nvPr/>
        </p:nvSpPr>
        <p:spPr>
          <a:xfrm>
            <a:off x="990600" y="5257800"/>
            <a:ext cx="4953000" cy="131127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设诡辩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：说骗人的假话。 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顾反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：回来。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，还。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5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570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570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5701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5701">
                                            <p:txEl>
                                              <p:charRg st="1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699" grpId="0" animBg="1"/>
      <p:bldP spid="285701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286721"/>
          <p:cNvSpPr txBox="1"/>
          <p:nvPr/>
        </p:nvSpPr>
        <p:spPr>
          <a:xfrm>
            <a:off x="292100" y="498475"/>
            <a:ext cx="8686800" cy="332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其后诸侯共击楚，大破之，杀其将唐眛。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时秦昭王与楚婚，欲与怀王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。怀王欲行，屈平曰：“秦虎狼之国，不可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，不如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毋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行。”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怀王稚子子兰劝王行：“奈何绝秦欢！”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怀王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卒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行。入武关，秦伏兵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绝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其后，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留怀王，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求割地。怀王怒，不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听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。亡走赵，赵不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。复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秦，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竟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死于秦而归葬。长子顷襄王</a:t>
            </a:r>
            <a:r>
              <a:rPr lang="zh-CN" altLang="en-US" sz="28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立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</a:rPr>
              <a:t>其弟子兰为令尹。 </a:t>
            </a:r>
            <a:endParaRPr lang="zh-CN" altLang="en-US" sz="2800" u="sng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6723" name="文本框 286722"/>
          <p:cNvSpPr txBox="1"/>
          <p:nvPr/>
        </p:nvSpPr>
        <p:spPr>
          <a:xfrm>
            <a:off x="166688" y="3821113"/>
            <a:ext cx="8812212" cy="224631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终于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去了。进入武关，秦国埋伏军队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断绝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他的后路，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于是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扣留怀王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强求楚国割让土地。怀王非常气愤，不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答应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。逃跑到赵国，赵国拒不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收留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。又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到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秦国，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终于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死在秦国，后来才弄回来葬在楚国。怀王的长子顷襄王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继位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任用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他的弟弟子兰做令尹。 </a:t>
            </a:r>
            <a:endParaRPr lang="zh-CN" altLang="en-US" sz="28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73409" descr="g2"/>
          <p:cNvPicPr>
            <a:picLocks noChangeAspect="1"/>
          </p:cNvPicPr>
          <p:nvPr/>
        </p:nvPicPr>
        <p:blipFill>
          <a:blip r:embed="rId1">
            <a:lum bright="39999"/>
          </a:blip>
          <a:stretch>
            <a:fillRect/>
          </a:stretch>
        </p:blipFill>
        <p:spPr>
          <a:xfrm>
            <a:off x="0" y="4033838"/>
            <a:ext cx="3886200" cy="2824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3411" name="标题 273410"/>
          <p:cNvSpPr>
            <a:spLocks noGrp="1" noRot="1"/>
          </p:cNvSpPr>
          <p:nvPr>
            <p:ph type="title"/>
          </p:nvPr>
        </p:nvSpPr>
        <p:spPr>
          <a:xfrm>
            <a:off x="1187450" y="-26987"/>
            <a:ext cx="8064500" cy="1143000"/>
          </a:xfrm>
          <a:ln/>
        </p:spPr>
        <p:txBody>
          <a:bodyPr anchor="ctr"/>
          <a:p>
            <a:r>
              <a:rPr lang="zh-CN" altLang="en-US" sz="6000" b="1" u="sng" dirty="0">
                <a:solidFill>
                  <a:srgbClr val="006600"/>
                </a:solidFill>
                <a:ea typeface="隶书" pitchFamily="49" charset="-122"/>
              </a:rPr>
              <a:t>下面对联说的都是谁？</a:t>
            </a:r>
            <a:endParaRPr lang="zh-CN" altLang="en-US" sz="6000" b="1" u="sng" dirty="0">
              <a:solidFill>
                <a:srgbClr val="006600"/>
              </a:solidFill>
              <a:ea typeface="隶书" pitchFamily="49" charset="-122"/>
            </a:endParaRPr>
          </a:p>
        </p:txBody>
      </p:sp>
      <p:sp>
        <p:nvSpPr>
          <p:cNvPr id="273412" name="内容占位符 273411"/>
          <p:cNvSpPr>
            <a:spLocks noGrp="1" noRot="1"/>
          </p:cNvSpPr>
          <p:nvPr>
            <p:ph idx="1"/>
          </p:nvPr>
        </p:nvSpPr>
        <p:spPr>
          <a:xfrm>
            <a:off x="250825" y="1844675"/>
            <a:ext cx="8540750" cy="5256213"/>
          </a:xfrm>
          <a:ln w="12700"/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b="1"/>
              <a:t>1</a:t>
            </a:r>
            <a:r>
              <a:rPr lang="zh-CN" altLang="en-US" b="1" dirty="0"/>
              <a:t>）  刚直不阿，留得正气冲霄汉；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</a:t>
            </a:r>
            <a:r>
              <a:rPr lang="zh-CN" altLang="en-US" sz="1200" b="1" dirty="0"/>
              <a:t> </a:t>
            </a:r>
            <a:r>
              <a:rPr lang="zh-CN" altLang="en-US" b="1" dirty="0"/>
              <a:t> 幽愁发愤，著成信史照尘寰。</a:t>
            </a:r>
            <a:endParaRPr lang="zh-CN" altLang="en-US" b="1" dirty="0"/>
          </a:p>
          <a:p>
            <a:pPr>
              <a:buNone/>
            </a:pPr>
            <a:r>
              <a:rPr lang="en-US" altLang="zh-CN" b="1"/>
              <a:t>2</a:t>
            </a:r>
            <a:r>
              <a:rPr lang="zh-CN" altLang="en-US" b="1" dirty="0"/>
              <a:t>）  翁去八百载，醉乡犹在；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</a:t>
            </a:r>
            <a:r>
              <a:rPr lang="zh-CN" altLang="en-US" sz="1000" b="1" dirty="0"/>
              <a:t>    </a:t>
            </a:r>
            <a:r>
              <a:rPr lang="zh-CN" altLang="en-US" b="1" dirty="0"/>
              <a:t> 山行六七里，亭影不孤。</a:t>
            </a:r>
            <a:endParaRPr lang="zh-CN" altLang="en-US" b="1" dirty="0"/>
          </a:p>
          <a:p>
            <a:pPr>
              <a:buNone/>
            </a:pPr>
            <a:r>
              <a:rPr lang="en-US" altLang="zh-CN" b="1"/>
              <a:t>3</a:t>
            </a:r>
            <a:r>
              <a:rPr lang="zh-CN" altLang="en-US" b="1" dirty="0"/>
              <a:t>）  世上疮痍，诗中圣哲；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人间疾苦，笔底波澜。</a:t>
            </a:r>
            <a:endParaRPr lang="zh-CN" altLang="en-US" b="1" dirty="0"/>
          </a:p>
          <a:p>
            <a:pPr>
              <a:buNone/>
            </a:pPr>
            <a:r>
              <a:rPr lang="en-US" altLang="zh-CN" b="1"/>
              <a:t>4</a:t>
            </a:r>
            <a:r>
              <a:rPr lang="zh-CN" altLang="en-US" b="1" dirty="0"/>
              <a:t>） </a:t>
            </a:r>
            <a:r>
              <a:rPr lang="zh-CN" altLang="en-US" sz="1200" b="1" dirty="0"/>
              <a:t>  </a:t>
            </a:r>
            <a:r>
              <a:rPr lang="zh-CN" altLang="en-US" b="1" dirty="0"/>
              <a:t>志洁行廉，爱国忠君真气节；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</a:t>
            </a:r>
            <a:r>
              <a:rPr lang="zh-CN" altLang="en-US" sz="1000" b="1" dirty="0"/>
              <a:t> </a:t>
            </a:r>
            <a:r>
              <a:rPr lang="zh-CN" altLang="en-US" b="1" dirty="0"/>
              <a:t>辞微旨远，经天纬地大诗篇。</a:t>
            </a:r>
            <a:endParaRPr lang="zh-CN" altLang="en-US" b="1" dirty="0"/>
          </a:p>
        </p:txBody>
      </p:sp>
      <p:sp>
        <p:nvSpPr>
          <p:cNvPr id="273413" name="文本框 273412"/>
          <p:cNvSpPr txBox="1"/>
          <p:nvPr/>
        </p:nvSpPr>
        <p:spPr>
          <a:xfrm>
            <a:off x="6877050" y="5451475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u="sng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屈  原</a:t>
            </a:r>
            <a:endParaRPr lang="zh-CN" altLang="en-US" sz="3600" b="0" u="sng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3414" name="文本框 273413"/>
          <p:cNvSpPr txBox="1"/>
          <p:nvPr/>
        </p:nvSpPr>
        <p:spPr>
          <a:xfrm>
            <a:off x="6732588" y="3213100"/>
            <a:ext cx="16557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u="sng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欧阳修</a:t>
            </a:r>
            <a:endParaRPr lang="zh-CN" altLang="en-US" sz="3600" b="0" u="sng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3415" name="文本框 273414"/>
          <p:cNvSpPr txBox="1"/>
          <p:nvPr/>
        </p:nvSpPr>
        <p:spPr>
          <a:xfrm>
            <a:off x="6731000" y="2205038"/>
            <a:ext cx="18732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u="sng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司马迁</a:t>
            </a:r>
            <a:endParaRPr lang="zh-CN" altLang="en-US" sz="3600" b="0" u="sng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3416" name="文本框 273415"/>
          <p:cNvSpPr txBox="1"/>
          <p:nvPr/>
        </p:nvSpPr>
        <p:spPr>
          <a:xfrm>
            <a:off x="6804025" y="4221163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0" u="sng" dirty="0">
                <a:solidFill>
                  <a:schemeClr val="hlink"/>
                </a:solidFill>
                <a:latin typeface="Arial" panose="020B0604020202020204" pitchFamily="34" charset="0"/>
                <a:ea typeface="隶书" pitchFamily="49" charset="-122"/>
              </a:rPr>
              <a:t>杜  甫</a:t>
            </a:r>
            <a:endParaRPr lang="zh-CN" altLang="en-US" sz="3600" b="0" u="sng" dirty="0">
              <a:solidFill>
                <a:schemeClr val="hlink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73418" name="云形标注 273417"/>
          <p:cNvSpPr/>
          <p:nvPr/>
        </p:nvSpPr>
        <p:spPr>
          <a:xfrm>
            <a:off x="6588125" y="981075"/>
            <a:ext cx="2305050" cy="1152525"/>
          </a:xfrm>
          <a:prstGeom prst="cloudCallout">
            <a:avLst>
              <a:gd name="adj1" fmla="val -44699"/>
              <a:gd name="adj2" fmla="val 6997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dirty="0">
                <a:latin typeface="Tahoma" panose="020B0604030504040204" pitchFamily="34" charset="0"/>
                <a:ea typeface="华文新魏" pitchFamily="2" charset="-122"/>
              </a:rPr>
              <a:t>猜一猜</a:t>
            </a:r>
            <a:endParaRPr lang="zh-CN" altLang="en-US" sz="3200" dirty="0">
              <a:latin typeface="Tahoma" panose="020B060403050404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3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3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3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3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3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341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3412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3412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3412">
                                            <p:txEl>
                                              <p:charRg st="18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341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341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3412">
                                            <p:txEl>
                                              <p:charRg st="4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5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3412">
                                            <p:txEl>
                                              <p:charRg st="56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3412">
                                            <p:txEl>
                                              <p:charRg st="5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3412">
                                            <p:txEl>
                                              <p:charRg st="56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73412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3412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3412">
                                            <p:txEl>
                                              <p:charRg st="78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3412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3412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3412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111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73412">
                                            <p:txEl>
                                              <p:charRg st="111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3412">
                                            <p:txEl>
                                              <p:charRg st="111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3412">
                                            <p:txEl>
                                              <p:charRg st="111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2">
                                            <p:txEl>
                                              <p:charRg st="13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3412">
                                            <p:txEl>
                                              <p:charRg st="130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3412">
                                            <p:txEl>
                                              <p:charRg st="13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3412">
                                            <p:txEl>
                                              <p:charRg st="130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3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3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273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73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411" grpId="0"/>
      <p:bldP spid="273412" grpId="0" build="p"/>
      <p:bldP spid="273413" grpId="0"/>
      <p:bldP spid="273414" grpId="0"/>
      <p:bldP spid="273415" grpId="0"/>
      <p:bldP spid="273416" grpId="0"/>
      <p:bldP spid="2734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7746" name="文本框 287745"/>
          <p:cNvSpPr txBox="1"/>
          <p:nvPr/>
        </p:nvSpPr>
        <p:spPr>
          <a:xfrm>
            <a:off x="304800" y="381000"/>
            <a:ext cx="8153400" cy="41481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一、</a:t>
            </a:r>
            <a:r>
              <a:rPr lang="zh-CN" altLang="en-US" sz="32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第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en-US" altLang="zh-CN" sz="3200" b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—</a:t>
            </a:r>
            <a:r>
              <a:rPr lang="en-US" altLang="zh-CN" sz="3200" b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b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自然段记叙了哪些事实？</a:t>
            </a:r>
            <a:endParaRPr lang="zh-CN" altLang="en-US" sz="3200" b="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0" dirty="0">
                <a:latin typeface="Times New Roman" panose="02020603050405020304" pitchFamily="18" charset="0"/>
              </a:rPr>
              <a:t>概括：</a:t>
            </a:r>
            <a:endParaRPr lang="zh-CN" altLang="en-US" sz="2800" b="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4.①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受骗绝齐　　②兵败丹淅　③蓝田退兵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5.④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复释张仪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6.⑤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诸侯击楚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7.⑥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赴秦身死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7747" name="文本框 287746"/>
          <p:cNvSpPr txBox="1"/>
          <p:nvPr/>
        </p:nvSpPr>
        <p:spPr>
          <a:xfrm>
            <a:off x="152400" y="4575175"/>
            <a:ext cx="8991600" cy="2244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二、作者写楚国的命运，用意是什么？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0" dirty="0">
                <a:latin typeface="Times New Roman" panose="02020603050405020304" pitchFamily="18" charset="0"/>
              </a:rPr>
              <a:t>　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这些事发生在“屈平既绌”以后，说明罢黜屈平是错误的。怀王复释张仪、赴秦身死，都与未听屈原的劝谏有关。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7746">
                                            <p:txEl>
                                              <p:charRg st="23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7746">
                                            <p:txEl>
                                              <p:charRg st="44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87746">
                                            <p:txEl>
                                              <p:charRg st="52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6">
                                            <p:txEl>
                                              <p:charRg st="6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87746">
                                            <p:txEl>
                                              <p:charRg st="6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>
                                            <p:txEl>
                                              <p:charRg st="18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7747">
                                            <p:txEl>
                                              <p:charRg st="18" end="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3"/>
          <p:cNvSpPr txBox="1"/>
          <p:nvPr/>
        </p:nvSpPr>
        <p:spPr>
          <a:xfrm>
            <a:off x="238125" y="438150"/>
            <a:ext cx="8591550" cy="34150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楚人既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咎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子兰以劝怀王入秦而不反也。屈平既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嫉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之，虽放流，眷顾楚国，系心怀王，不忘欲反。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冀幸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君之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悟，俗之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改也。其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存君兴国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，而欲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反覆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之，一篇之中，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三</a:t>
            </a:r>
            <a:r>
              <a:rPr lang="zh-CN" altLang="en-US" sz="36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致志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焉。然终无可奈何，故不可以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。卒以此 见怀王</a:t>
            </a:r>
            <a:r>
              <a:rPr lang="zh-CN" altLang="en-US" sz="360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之</a:t>
            </a:r>
            <a:r>
              <a:rPr lang="zh-CN" altLang="en-US" sz="3600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终不悟也。</a:t>
            </a:r>
            <a:endParaRPr lang="zh-CN" altLang="en-US" sz="3600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/>
        </p:nvSpPr>
        <p:spPr>
          <a:xfrm>
            <a:off x="298450" y="457200"/>
            <a:ext cx="8548688" cy="45227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        </a:t>
            </a:r>
            <a:r>
              <a:rPr lang="zh-CN" altLang="en-US" sz="3200">
                <a:latin typeface="Arial" panose="020B0604020202020204" pitchFamily="34" charset="0"/>
              </a:rPr>
              <a:t>人君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无</a:t>
            </a:r>
            <a:r>
              <a:rPr lang="zh-CN" altLang="en-US" sz="3200">
                <a:latin typeface="Arial" panose="020B0604020202020204" pitchFamily="34" charset="0"/>
              </a:rPr>
              <a:t>愚智贤不肖，莫不欲求忠以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自为</a:t>
            </a:r>
            <a:r>
              <a:rPr lang="zh-CN" altLang="en-US" sz="3200">
                <a:latin typeface="Arial" panose="020B0604020202020204" pitchFamily="34" charset="0"/>
              </a:rPr>
              <a:t>，举贤以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自佐</a:t>
            </a:r>
            <a:r>
              <a:rPr lang="zh-CN" altLang="en-US" sz="3200">
                <a:latin typeface="Arial" panose="020B0604020202020204" pitchFamily="34" charset="0"/>
              </a:rPr>
              <a:t>。然亡国破家相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随属</a:t>
            </a:r>
            <a:r>
              <a:rPr lang="zh-CN" altLang="en-US" sz="3200">
                <a:latin typeface="Arial" panose="020B0604020202020204" pitchFamily="34" charset="0"/>
              </a:rPr>
              <a:t>，而圣君治国累世而不见者，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3200">
                <a:latin typeface="Arial" panose="020B0604020202020204" pitchFamily="34" charset="0"/>
              </a:rPr>
              <a:t>所谓忠者不忠，而所谓贤者不贤也。怀王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以</a:t>
            </a:r>
            <a:r>
              <a:rPr lang="zh-CN" altLang="en-US" sz="3200">
                <a:latin typeface="Arial" panose="020B0604020202020204" pitchFamily="34" charset="0"/>
              </a:rPr>
              <a:t>不知忠臣之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分</a:t>
            </a:r>
            <a:r>
              <a:rPr lang="zh-CN" altLang="en-US" sz="3200">
                <a:latin typeface="Arial" panose="020B0604020202020204" pitchFamily="34" charset="0"/>
              </a:rPr>
              <a:t>，故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</a:rPr>
              <a:t>内惑于郑袖，外欺于张仪</a:t>
            </a:r>
            <a:r>
              <a:rPr lang="zh-CN" altLang="en-US" sz="3200">
                <a:latin typeface="Arial" panose="020B0604020202020204" pitchFamily="34" charset="0"/>
              </a:rPr>
              <a:t>，疏屈平而信上官大夫、令尹子兰。</a:t>
            </a:r>
            <a:r>
              <a:rPr lang="zh-CN" altLang="en-US" sz="3200" u="sng">
                <a:latin typeface="Arial" panose="020B0604020202020204" pitchFamily="34" charset="0"/>
              </a:rPr>
              <a:t>兵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</a:rPr>
              <a:t>挫</a:t>
            </a:r>
            <a:r>
              <a:rPr lang="zh-CN" altLang="en-US" sz="3200" u="sng">
                <a:latin typeface="Arial" panose="020B0604020202020204" pitchFamily="34" charset="0"/>
              </a:rPr>
              <a:t>地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</a:rPr>
              <a:t>削</a:t>
            </a:r>
            <a:r>
              <a:rPr lang="zh-CN" altLang="en-US" sz="3200">
                <a:latin typeface="Arial" panose="020B0604020202020204" pitchFamily="34" charset="0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亡</a:t>
            </a:r>
            <a:r>
              <a:rPr lang="zh-CN" altLang="en-US" sz="3200">
                <a:latin typeface="Arial" panose="020B0604020202020204" pitchFamily="34" charset="0"/>
              </a:rPr>
              <a:t>其六郡，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身</a:t>
            </a:r>
            <a:r>
              <a:rPr lang="zh-CN" altLang="en-US" sz="3200">
                <a:latin typeface="Arial" panose="020B0604020202020204" pitchFamily="34" charset="0"/>
              </a:rPr>
              <a:t>客死于秦，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3200">
                <a:latin typeface="Arial" panose="020B0604020202020204" pitchFamily="34" charset="0"/>
              </a:rPr>
              <a:t>天下笑，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</a:rPr>
              <a:t>此不知人之祸也。</a:t>
            </a:r>
            <a:endParaRPr lang="zh-CN" altLang="en-US" sz="3200" u="sng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>
                <a:latin typeface="Arial" panose="020B0604020202020204" pitchFamily="34" charset="0"/>
              </a:rPr>
              <a:t>        令尹子兰闻之，大怒。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卒</a:t>
            </a:r>
            <a:r>
              <a:rPr lang="zh-CN" altLang="en-US" sz="3200">
                <a:latin typeface="Arial" panose="020B0604020202020204" pitchFamily="34" charset="0"/>
              </a:rPr>
              <a:t>使上官大夫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短</a:t>
            </a:r>
            <a:r>
              <a:rPr lang="zh-CN" altLang="en-US" sz="3200">
                <a:latin typeface="Arial" panose="020B0604020202020204" pitchFamily="34" charset="0"/>
              </a:rPr>
              <a:t>屈原于顷襄王。顷襄王怒而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迁</a:t>
            </a:r>
            <a:r>
              <a:rPr lang="zh-CN" altLang="en-US" sz="3200">
                <a:latin typeface="Arial" panose="020B0604020202020204" pitchFamily="34" charset="0"/>
              </a:rPr>
              <a:t>之</a:t>
            </a:r>
            <a:r>
              <a:rPr lang="zh-CN" altLang="en-US">
                <a:latin typeface="Arial" panose="020B0604020202020204" pitchFamily="34" charset="0"/>
              </a:rPr>
              <a:t>。</a:t>
            </a: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438150" y="449263"/>
            <a:ext cx="835660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latin typeface="Arial" panose="020B0604020202020204" pitchFamily="34" charset="0"/>
              </a:rPr>
              <a:t>      </a:t>
            </a:r>
            <a:r>
              <a:rPr lang="zh-CN" altLang="en-US" sz="3200">
                <a:latin typeface="Arial" panose="020B0604020202020204" pitchFamily="34" charset="0"/>
              </a:rPr>
              <a:t>屈原至于江滨，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被</a:t>
            </a:r>
            <a:r>
              <a:rPr lang="zh-CN" altLang="en-US" sz="3200">
                <a:latin typeface="Arial" panose="020B0604020202020204" pitchFamily="34" charset="0"/>
              </a:rPr>
              <a:t>发行吟泽畔，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颜色</a:t>
            </a:r>
            <a:r>
              <a:rPr lang="zh-CN" altLang="en-US" sz="3200">
                <a:latin typeface="Arial" panose="020B0604020202020204" pitchFamily="34" charset="0"/>
              </a:rPr>
              <a:t>憔悴，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形容</a:t>
            </a:r>
            <a:r>
              <a:rPr lang="zh-CN" altLang="en-US" sz="3200">
                <a:latin typeface="Arial" panose="020B0604020202020204" pitchFamily="34" charset="0"/>
              </a:rPr>
              <a:t>枯槁。渔父见而问之曰：“子非三闾大夫欤？何故而至此？”屈原曰：“举世混浊而我独清，众人皆醉而我独醒，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是以见放</a:t>
            </a:r>
            <a:r>
              <a:rPr lang="zh-CN" altLang="en-US" sz="3200">
                <a:latin typeface="Arial" panose="020B0604020202020204" pitchFamily="34" charset="0"/>
              </a:rPr>
              <a:t>。”渔父曰：“夫圣人者，不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凝滞</a:t>
            </a:r>
            <a:r>
              <a:rPr lang="zh-CN" altLang="en-US" sz="3200">
                <a:latin typeface="Arial" panose="020B0604020202020204" pitchFamily="34" charset="0"/>
              </a:rPr>
              <a:t>于物而能与世推移。举世混浊，何不随其流而扬其波？众人皆醉，何不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餔</a:t>
            </a:r>
            <a:r>
              <a:rPr lang="zh-CN" altLang="en-US" sz="3200">
                <a:latin typeface="Arial" panose="020B0604020202020204" pitchFamily="34" charset="0"/>
              </a:rPr>
              <a:t>其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糟</a:t>
            </a:r>
            <a:r>
              <a:rPr lang="zh-CN" altLang="en-US" sz="3200">
                <a:latin typeface="Arial" panose="020B0604020202020204" pitchFamily="34" charset="0"/>
              </a:rPr>
              <a:t>而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啜</a:t>
            </a:r>
            <a:r>
              <a:rPr lang="zh-CN" altLang="en-US" sz="3200">
                <a:latin typeface="Arial" panose="020B0604020202020204" pitchFamily="34" charset="0"/>
              </a:rPr>
              <a:t>其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醨</a:t>
            </a:r>
            <a:r>
              <a:rPr lang="zh-CN" altLang="en-US" sz="3200">
                <a:latin typeface="Arial" panose="020B0604020202020204" pitchFamily="34" charset="0"/>
              </a:rPr>
              <a:t>？何故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怀瑾握瑜</a:t>
            </a:r>
            <a:r>
              <a:rPr lang="zh-CN" altLang="en-US" sz="3200">
                <a:latin typeface="Arial" panose="020B0604020202020204" pitchFamily="34" charset="0"/>
              </a:rPr>
              <a:t>，而自令见放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3200">
                <a:latin typeface="Arial" panose="020B0604020202020204" pitchFamily="34" charset="0"/>
              </a:rPr>
              <a:t>？”屈原曰：“吾闻之，新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沐</a:t>
            </a:r>
            <a:r>
              <a:rPr lang="zh-CN" altLang="en-US" sz="3200">
                <a:latin typeface="Arial" panose="020B0604020202020204" pitchFamily="34" charset="0"/>
              </a:rPr>
              <a:t>者必弹冠，新浴者必振衣。人又谁能以</a:t>
            </a:r>
            <a:r>
              <a:rPr lang="zh-CN" altLang="en-US" sz="3200" u="sng">
                <a:solidFill>
                  <a:srgbClr val="FF0000"/>
                </a:solidFill>
                <a:latin typeface="Arial" panose="020B0604020202020204" pitchFamily="34" charset="0"/>
              </a:rPr>
              <a:t>身之察察</a:t>
            </a:r>
            <a:r>
              <a:rPr lang="zh-CN" altLang="en-US" sz="3200">
                <a:latin typeface="Arial" panose="020B0604020202020204" pitchFamily="34" charset="0"/>
              </a:rPr>
              <a:t>，受物之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汶汶</a:t>
            </a:r>
            <a:r>
              <a:rPr lang="zh-CN" altLang="en-US" sz="3200">
                <a:latin typeface="Arial" panose="020B0604020202020204" pitchFamily="34" charset="0"/>
              </a:rPr>
              <a:t>者乎？宁赴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常流</a:t>
            </a:r>
            <a:r>
              <a:rPr lang="zh-CN" altLang="en-US" sz="3200">
                <a:latin typeface="Arial" panose="020B0604020202020204" pitchFamily="34" charset="0"/>
              </a:rPr>
              <a:t>而葬乎江鱼腹中耳，又安能以皓皓之白，而蒙世之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温蠖</a:t>
            </a:r>
            <a:r>
              <a:rPr lang="zh-CN" altLang="en-US" sz="3200">
                <a:latin typeface="Arial" panose="020B0604020202020204" pitchFamily="34" charset="0"/>
              </a:rPr>
              <a:t>乎？”乃作《怀沙》之赋。于是怀石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遂</a:t>
            </a:r>
            <a:r>
              <a:rPr lang="zh-CN" altLang="en-US" sz="3200">
                <a:latin typeface="Arial" panose="020B0604020202020204" pitchFamily="34" charset="0"/>
              </a:rPr>
              <a:t>自投汨罗以死。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2"/>
          <p:cNvSpPr txBox="1"/>
          <p:nvPr/>
        </p:nvSpPr>
        <p:spPr>
          <a:xfrm>
            <a:off x="588963" y="592138"/>
            <a:ext cx="7964487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>
                <a:latin typeface="Arial" panose="020B0604020202020204" pitchFamily="34" charset="0"/>
              </a:rPr>
              <a:t>     屈原既死之后，楚有宋玉、唐勒、景差之徒者，皆好辞而以赋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见称</a:t>
            </a:r>
            <a:r>
              <a:rPr lang="zh-CN" altLang="en-US" sz="3600">
                <a:latin typeface="Arial" panose="020B0604020202020204" pitchFamily="34" charset="0"/>
              </a:rPr>
              <a:t>。然皆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祖</a:t>
            </a:r>
            <a:r>
              <a:rPr lang="zh-CN" altLang="en-US" sz="3600">
                <a:latin typeface="Arial" panose="020B0604020202020204" pitchFamily="34" charset="0"/>
              </a:rPr>
              <a:t>屈原之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从容辞令</a:t>
            </a:r>
            <a:r>
              <a:rPr lang="zh-CN" altLang="en-US" sz="3600">
                <a:latin typeface="Arial" panose="020B0604020202020204" pitchFamily="34" charset="0"/>
              </a:rPr>
              <a:t>，终莫敢直谏。其后楚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日</a:t>
            </a:r>
            <a:r>
              <a:rPr lang="zh-CN" altLang="en-US" sz="3600">
                <a:latin typeface="Arial" panose="020B0604020202020204" pitchFamily="34" charset="0"/>
              </a:rPr>
              <a:t>以削，数十年竟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</a:rPr>
              <a:t>为</a:t>
            </a:r>
            <a:r>
              <a:rPr lang="zh-CN" altLang="en-US" sz="3600">
                <a:latin typeface="Arial" panose="020B0604020202020204" pitchFamily="34" charset="0"/>
              </a:rPr>
              <a:t>秦所灭。</a:t>
            </a:r>
            <a:endParaRPr lang="zh-CN" altLang="en-US" sz="36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标题 266241"/>
          <p:cNvSpPr>
            <a:spLocks noGrp="1" noRot="1"/>
          </p:cNvSpPr>
          <p:nvPr>
            <p:ph type="title"/>
          </p:nvPr>
        </p:nvSpPr>
        <p:spPr>
          <a:xfrm>
            <a:off x="323850" y="1003300"/>
            <a:ext cx="8540750" cy="1143000"/>
          </a:xfrm>
          <a:ln/>
        </p:spPr>
        <p:txBody>
          <a:bodyPr anchor="ctr"/>
          <a:p>
            <a:pPr algn="l"/>
            <a:r>
              <a:rPr lang="zh-CN" altLang="en-US" sz="4000" b="1" dirty="0"/>
              <a:t>概括屈原的人生经历</a:t>
            </a:r>
            <a:r>
              <a:rPr lang="en-US" altLang="zh-CN" sz="4000" b="1"/>
              <a:t>,</a:t>
            </a:r>
            <a:r>
              <a:rPr lang="zh-CN" altLang="en-US" sz="4000" b="1" dirty="0"/>
              <a:t>每个时期分别从文中找出一个字来概括。</a:t>
            </a:r>
            <a:endParaRPr lang="zh-CN" altLang="en-US" sz="4000" b="1" dirty="0"/>
          </a:p>
        </p:txBody>
      </p:sp>
      <p:sp>
        <p:nvSpPr>
          <p:cNvPr id="266243" name="内容占位符 266242"/>
          <p:cNvSpPr>
            <a:spLocks noGrp="1" noRot="1"/>
          </p:cNvSpPr>
          <p:nvPr>
            <p:ph idx="1"/>
          </p:nvPr>
        </p:nvSpPr>
        <p:spPr>
          <a:xfrm>
            <a:off x="684213" y="2587625"/>
            <a:ext cx="1008062" cy="1008063"/>
          </a:xfrm>
          <a:ln/>
        </p:spPr>
        <p:txBody>
          <a:bodyPr anchor="t"/>
          <a:p>
            <a:pPr>
              <a:buNone/>
            </a:pPr>
            <a:r>
              <a:rPr lang="zh-CN" altLang="en-US" sz="5400" b="1" dirty="0"/>
              <a:t>任</a:t>
            </a:r>
            <a:endParaRPr lang="zh-CN" altLang="en-US" sz="5400" b="1" dirty="0"/>
          </a:p>
        </p:txBody>
      </p:sp>
      <p:sp>
        <p:nvSpPr>
          <p:cNvPr id="266244" name="右箭头 266243"/>
          <p:cNvSpPr/>
          <p:nvPr/>
        </p:nvSpPr>
        <p:spPr>
          <a:xfrm>
            <a:off x="1692275" y="2946400"/>
            <a:ext cx="792163" cy="358775"/>
          </a:xfrm>
          <a:prstGeom prst="rightArrow">
            <a:avLst>
              <a:gd name="adj1" fmla="val 50000"/>
              <a:gd name="adj2" fmla="val 5514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45" name="右箭头 266244"/>
          <p:cNvSpPr/>
          <p:nvPr/>
        </p:nvSpPr>
        <p:spPr>
          <a:xfrm>
            <a:off x="3276600" y="4027488"/>
            <a:ext cx="792163" cy="358775"/>
          </a:xfrm>
          <a:prstGeom prst="rightArrow">
            <a:avLst>
              <a:gd name="adj1" fmla="val 50000"/>
              <a:gd name="adj2" fmla="val 5514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46" name="右箭头 266245"/>
          <p:cNvSpPr/>
          <p:nvPr/>
        </p:nvSpPr>
        <p:spPr>
          <a:xfrm>
            <a:off x="827088" y="4098925"/>
            <a:ext cx="792162" cy="358775"/>
          </a:xfrm>
          <a:prstGeom prst="rightArrow">
            <a:avLst>
              <a:gd name="adj1" fmla="val 50000"/>
              <a:gd name="adj2" fmla="val 551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47" name="右箭头 266246"/>
          <p:cNvSpPr/>
          <p:nvPr/>
        </p:nvSpPr>
        <p:spPr>
          <a:xfrm>
            <a:off x="6659563" y="2874963"/>
            <a:ext cx="792162" cy="358775"/>
          </a:xfrm>
          <a:prstGeom prst="rightArrow">
            <a:avLst>
              <a:gd name="adj1" fmla="val 50000"/>
              <a:gd name="adj2" fmla="val 5514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48" name="右箭头 266247"/>
          <p:cNvSpPr/>
          <p:nvPr/>
        </p:nvSpPr>
        <p:spPr>
          <a:xfrm>
            <a:off x="4140200" y="2874963"/>
            <a:ext cx="792163" cy="358775"/>
          </a:xfrm>
          <a:prstGeom prst="rightArrow">
            <a:avLst>
              <a:gd name="adj1" fmla="val 50000"/>
              <a:gd name="adj2" fmla="val 5514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49" name="文本框 266248"/>
          <p:cNvSpPr txBox="1"/>
          <p:nvPr/>
        </p:nvSpPr>
        <p:spPr>
          <a:xfrm>
            <a:off x="2843213" y="2536825"/>
            <a:ext cx="6477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</a:rPr>
              <a:t>疏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  <p:sp>
        <p:nvSpPr>
          <p:cNvPr id="266250" name="文本框 266249"/>
          <p:cNvSpPr txBox="1"/>
          <p:nvPr/>
        </p:nvSpPr>
        <p:spPr>
          <a:xfrm>
            <a:off x="5292725" y="2587625"/>
            <a:ext cx="7207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dirty="0">
                <a:latin typeface="方正姚体" pitchFamily="2" charset="-122"/>
                <a:ea typeface="方正姚体" pitchFamily="2" charset="-122"/>
              </a:rPr>
              <a:t>作</a:t>
            </a:r>
            <a:endParaRPr lang="zh-CN" altLang="en-US" sz="5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6251" name="文本框 266250"/>
          <p:cNvSpPr txBox="1"/>
          <p:nvPr/>
        </p:nvSpPr>
        <p:spPr>
          <a:xfrm>
            <a:off x="7740650" y="2587625"/>
            <a:ext cx="576263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5400" dirty="0">
                <a:latin typeface="方正姚体" pitchFamily="2" charset="-122"/>
                <a:ea typeface="方正姚体" pitchFamily="2" charset="-122"/>
              </a:rPr>
              <a:t>绌</a:t>
            </a:r>
            <a:endParaRPr lang="zh-CN" altLang="en-US" sz="5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6252" name="文本框 266251"/>
          <p:cNvSpPr txBox="1"/>
          <p:nvPr/>
        </p:nvSpPr>
        <p:spPr>
          <a:xfrm>
            <a:off x="2051050" y="3738563"/>
            <a:ext cx="64928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5400" dirty="0">
                <a:latin typeface="方正姚体" pitchFamily="2" charset="-122"/>
                <a:ea typeface="方正姚体" pitchFamily="2" charset="-122"/>
              </a:rPr>
              <a:t>迁</a:t>
            </a:r>
            <a:endParaRPr lang="zh-CN" altLang="en-US" sz="5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66253" name="文本框 266252"/>
          <p:cNvSpPr txBox="1"/>
          <p:nvPr/>
        </p:nvSpPr>
        <p:spPr>
          <a:xfrm>
            <a:off x="4500563" y="3738563"/>
            <a:ext cx="73977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5400" dirty="0">
                <a:latin typeface="方正姚体" pitchFamily="2" charset="-122"/>
                <a:ea typeface="方正姚体" pitchFamily="2" charset="-122"/>
              </a:rPr>
              <a:t>沉</a:t>
            </a:r>
            <a:endParaRPr lang="zh-CN" altLang="en-US" sz="5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4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6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6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6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6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43" grpId="0" build="p"/>
      <p:bldP spid="266249" grpId="0"/>
      <p:bldP spid="266250" grpId="0"/>
      <p:bldP spid="266251" grpId="0"/>
      <p:bldP spid="266252" grpId="0"/>
      <p:bldP spid="26625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标题 271361"/>
          <p:cNvSpPr>
            <a:spLocks noGrp="1" noRot="1"/>
          </p:cNvSpPr>
          <p:nvPr>
            <p:ph type="title"/>
          </p:nvPr>
        </p:nvSpPr>
        <p:spPr>
          <a:xfrm>
            <a:off x="1258888" y="404813"/>
            <a:ext cx="6575425" cy="1090612"/>
          </a:xfrm>
          <a:ln/>
        </p:spPr>
        <p:txBody>
          <a:bodyPr anchor="ctr"/>
          <a:p>
            <a:r>
              <a:rPr lang="zh-CN" altLang="en-US" sz="4800" b="1" dirty="0">
                <a:ea typeface="黑体" panose="02010609060101010101" pitchFamily="2" charset="-122"/>
              </a:rPr>
              <a:t>楚国衰败的原因</a:t>
            </a:r>
            <a:endParaRPr lang="zh-CN" altLang="en-US" sz="4800" b="1" dirty="0">
              <a:ea typeface="黑体" panose="02010609060101010101" pitchFamily="2" charset="-122"/>
            </a:endParaRPr>
          </a:p>
        </p:txBody>
      </p:sp>
      <p:sp>
        <p:nvSpPr>
          <p:cNvPr id="271363" name="内容占位符 271362"/>
          <p:cNvSpPr>
            <a:spLocks noGrp="1" noRot="1"/>
          </p:cNvSpPr>
          <p:nvPr>
            <p:ph idx="1"/>
          </p:nvPr>
        </p:nvSpPr>
        <p:spPr>
          <a:xfrm>
            <a:off x="301625" y="1905000"/>
            <a:ext cx="8540750" cy="2963863"/>
          </a:xfrm>
          <a:ln/>
        </p:spPr>
        <p:txBody>
          <a:bodyPr anchor="t"/>
          <a:p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2" charset="-122"/>
              </a:rPr>
              <a:t>王听不聪，谗谄蔽明，邪曲害公，方正不容。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2" charset="-122"/>
              </a:rPr>
              <a:t>由于疏远贤臣，听信小人言，楚国此时已是内外交困、众叛亲离。</a:t>
            </a:r>
            <a:endParaRPr lang="zh-CN" altLang="en-US" sz="4000" b="1" dirty="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136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3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71363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2" name="文本框 63491"/>
          <p:cNvSpPr txBox="1"/>
          <p:nvPr/>
        </p:nvSpPr>
        <p:spPr>
          <a:xfrm>
            <a:off x="395288" y="1557338"/>
            <a:ext cx="5256212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0" dirty="0">
                <a:solidFill>
                  <a:srgbClr val="000000"/>
                </a:solidFill>
                <a:latin typeface="方正细倩简体" pitchFamily="65" charset="-122"/>
                <a:ea typeface="方正细倩简体" pitchFamily="65" charset="-122"/>
              </a:rPr>
              <a:t>　</a:t>
            </a:r>
            <a:r>
              <a:rPr lang="zh-CN" altLang="en-US" sz="3600" dirty="0">
                <a:solidFill>
                  <a:srgbClr val="000000"/>
                </a:solidFill>
                <a:latin typeface="方正细倩简体" pitchFamily="65" charset="-122"/>
                <a:ea typeface="方正细倩简体" pitchFamily="65" charset="-122"/>
              </a:rPr>
              <a:t>司马迁写此传也意在抒写个人幽愤，在本文末说他对屈原是“悲其志”。联系屈原生平，说说屈原的“志”是什么，司马迁为什么“悲其志”。</a:t>
            </a:r>
            <a:endParaRPr lang="zh-CN" altLang="en-US" sz="3600" dirty="0">
              <a:solidFill>
                <a:srgbClr val="00000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pic>
        <p:nvPicPr>
          <p:cNvPr id="63494" name="图片 63493" descr="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0"/>
            <a:ext cx="3708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6260" name="文本框 96259"/>
          <p:cNvSpPr txBox="1"/>
          <p:nvPr/>
        </p:nvSpPr>
        <p:spPr>
          <a:xfrm>
            <a:off x="1692275" y="379413"/>
            <a:ext cx="60483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0" dirty="0">
                <a:latin typeface="Arial" panose="020B0604020202020204" pitchFamily="34" charset="0"/>
                <a:ea typeface="方正姚体" pitchFamily="2" charset="-122"/>
              </a:rPr>
              <a:t>　　</a:t>
            </a:r>
            <a:r>
              <a:rPr lang="zh-CN" altLang="en-US" sz="4400" b="0" dirty="0">
                <a:solidFill>
                  <a:srgbClr val="FF5050"/>
                </a:solidFill>
                <a:latin typeface="Arial" panose="020B0604020202020204" pitchFamily="34" charset="0"/>
                <a:ea typeface="方正姚体" pitchFamily="2" charset="-122"/>
              </a:rPr>
              <a:t>屈原的“志”</a:t>
            </a:r>
            <a:endParaRPr lang="zh-CN" altLang="en-US" sz="4400" b="0" dirty="0">
              <a:solidFill>
                <a:srgbClr val="FF5050"/>
              </a:solidFill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36866" name="文本框 96260"/>
          <p:cNvSpPr txBox="1"/>
          <p:nvPr/>
        </p:nvSpPr>
        <p:spPr>
          <a:xfrm>
            <a:off x="663575" y="914400"/>
            <a:ext cx="4340225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96264" name="文本框 96263"/>
          <p:cNvSpPr txBox="1"/>
          <p:nvPr/>
        </p:nvSpPr>
        <p:spPr>
          <a:xfrm>
            <a:off x="1116013" y="1141413"/>
            <a:ext cx="8496300" cy="32956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疾王听之不聪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方正之不容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竭忠尽智以事其君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上称帝喾，下道齐桓，中述汤武，以刺世事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明道德之广崇，治乱之条贯，靡不毕现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虽放流，眷顾楚国，系心怀王，冀幸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其存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……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一篇之中三致志焉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6868" name="矩形 96264"/>
          <p:cNvSpPr/>
          <p:nvPr/>
        </p:nvSpPr>
        <p:spPr>
          <a:xfrm>
            <a:off x="3886200" y="1357313"/>
            <a:ext cx="6413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0">
                <a:latin typeface="Arial" panose="020B0604020202020204" pitchFamily="34" charset="0"/>
              </a:rPr>
              <a:t>……</a:t>
            </a: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36869" name="文本框 96266"/>
          <p:cNvSpPr txBox="1"/>
          <p:nvPr/>
        </p:nvSpPr>
        <p:spPr>
          <a:xfrm>
            <a:off x="207963" y="1546225"/>
            <a:ext cx="458787" cy="1306513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96268" name="文本框 96267"/>
          <p:cNvSpPr txBox="1"/>
          <p:nvPr/>
        </p:nvSpPr>
        <p:spPr>
          <a:xfrm>
            <a:off x="250825" y="1573213"/>
            <a:ext cx="671513" cy="20161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忠君爱国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69" name="文本框 96268"/>
          <p:cNvSpPr txBox="1"/>
          <p:nvPr/>
        </p:nvSpPr>
        <p:spPr>
          <a:xfrm>
            <a:off x="250825" y="4310063"/>
            <a:ext cx="671513" cy="208756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坚持真理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6270" name="文本框 96269"/>
          <p:cNvSpPr txBox="1"/>
          <p:nvPr/>
        </p:nvSpPr>
        <p:spPr>
          <a:xfrm>
            <a:off x="1042988" y="3884613"/>
            <a:ext cx="7632700" cy="2928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其志洁，故其称物芳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其行廉，故死而不容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自疏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蝉蜕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浮游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泥而不滓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举世混浊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众人皆醉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endParaRPr lang="en-US" altLang="zh-CN" sz="28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宁赴常流而葬乎江鱼腹中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安能以皓皓之白而蒙世俗之温蠖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b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6271" name="左大括号 96270"/>
          <p:cNvSpPr/>
          <p:nvPr/>
        </p:nvSpPr>
        <p:spPr>
          <a:xfrm>
            <a:off x="900113" y="1412875"/>
            <a:ext cx="215900" cy="2232025"/>
          </a:xfrm>
          <a:prstGeom prst="leftBrace">
            <a:avLst>
              <a:gd name="adj1" fmla="val 8591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6272" name="左大括号 96271"/>
          <p:cNvSpPr/>
          <p:nvPr/>
        </p:nvSpPr>
        <p:spPr>
          <a:xfrm>
            <a:off x="900113" y="4221163"/>
            <a:ext cx="142875" cy="2160587"/>
          </a:xfrm>
          <a:prstGeom prst="leftBrace">
            <a:avLst>
              <a:gd name="adj1" fmla="val 12566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6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4" grpId="0"/>
      <p:bldP spid="96268" grpId="0"/>
      <p:bldP spid="96269" grpId="0"/>
      <p:bldP spid="9627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7" name="文本框 98306"/>
          <p:cNvSpPr txBox="1"/>
          <p:nvPr/>
        </p:nvSpPr>
        <p:spPr>
          <a:xfrm>
            <a:off x="0" y="928688"/>
            <a:ext cx="9324975" cy="54530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200" b="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司马迁与屈原有相似的身世  ：一样的怀才，正直，忠君爱国，有志向；一样的受谗被疏，面临生死抉择。唯一不同的是屈原是</a:t>
            </a:r>
            <a:r>
              <a:rPr lang="zh-CN" altLang="en-US" sz="3200" i="1" u="sng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以死明“志”</a:t>
            </a:r>
            <a:r>
              <a:rPr lang="zh-CN" altLang="en-US" sz="3200" u="sng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司马迁是</a:t>
            </a:r>
            <a:r>
              <a:rPr lang="zh-CN" altLang="en-US" sz="3200" i="1" u="sng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以生践“志”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。所以司马迁是借写屈原的身世在抒发自己的感愤。                                                                     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dirty="0">
                <a:solidFill>
                  <a:srgbClr val="D912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是对屈原才能、品格的崇敬（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见上页）                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dirty="0">
                <a:solidFill>
                  <a:srgbClr val="D912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是对腐败的政治（君昏、臣佞）的控诉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（谗人间之，信而见疑，忠而被谤，怀王不知忠臣之分，此不知人之祸也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爽然自失 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                                               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dirty="0">
                <a:solidFill>
                  <a:srgbClr val="D91203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是对屈原遭遇的同情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（可谓穷矣 ，能无怨乎，未尝不垂涕，想见其为人，怪其自令若是</a:t>
            </a:r>
            <a:r>
              <a:rPr lang="en-US" altLang="zh-CN" sz="3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3200" b="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8308" name="矩形 98307"/>
          <p:cNvSpPr/>
          <p:nvPr/>
        </p:nvSpPr>
        <p:spPr>
          <a:xfrm>
            <a:off x="1331913" y="196850"/>
            <a:ext cx="55340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司马迁为什么悲其“志”</a:t>
            </a:r>
            <a:r>
              <a:rPr lang="en-US" altLang="zh-CN" sz="4000">
                <a:solidFill>
                  <a:srgbClr val="FF505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4000">
              <a:solidFill>
                <a:srgbClr val="FF505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5" name="文本框 98308"/>
          <p:cNvSpPr txBox="1"/>
          <p:nvPr/>
        </p:nvSpPr>
        <p:spPr>
          <a:xfrm>
            <a:off x="1239838" y="1490663"/>
            <a:ext cx="4124325" cy="366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b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3" name="组合 276481"/>
          <p:cNvGrpSpPr/>
          <p:nvPr/>
        </p:nvGrpSpPr>
        <p:grpSpPr>
          <a:xfrm>
            <a:off x="152400" y="838200"/>
            <a:ext cx="8991600" cy="6859588"/>
            <a:chOff x="0" y="0"/>
            <a:chExt cx="5760" cy="5328"/>
          </a:xfrm>
        </p:grpSpPr>
        <p:sp>
          <p:nvSpPr>
            <p:cNvPr id="8194" name="矩形 276482"/>
            <p:cNvSpPr/>
            <p:nvPr/>
          </p:nvSpPr>
          <p:spPr>
            <a:xfrm>
              <a:off x="0" y="0"/>
              <a:ext cx="5760" cy="5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8195" name="组合 276483"/>
            <p:cNvGrpSpPr/>
            <p:nvPr/>
          </p:nvGrpSpPr>
          <p:grpSpPr>
            <a:xfrm>
              <a:off x="0" y="0"/>
              <a:ext cx="5760" cy="5328"/>
              <a:chOff x="0" y="5328"/>
              <a:chExt cx="5760" cy="5328"/>
            </a:xfrm>
          </p:grpSpPr>
          <p:sp>
            <p:nvSpPr>
              <p:cNvPr id="8196" name="矩形 276484"/>
              <p:cNvSpPr/>
              <p:nvPr/>
            </p:nvSpPr>
            <p:spPr>
              <a:xfrm>
                <a:off x="0" y="5328"/>
                <a:ext cx="5544" cy="53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grpSp>
            <p:nvGrpSpPr>
              <p:cNvPr id="8197" name="组合 276485"/>
              <p:cNvGrpSpPr/>
              <p:nvPr/>
            </p:nvGrpSpPr>
            <p:grpSpPr>
              <a:xfrm>
                <a:off x="0" y="5328"/>
                <a:ext cx="5760" cy="4383"/>
                <a:chOff x="0" y="5328"/>
                <a:chExt cx="5760" cy="4383"/>
              </a:xfrm>
            </p:grpSpPr>
            <p:sp>
              <p:nvSpPr>
                <p:cNvPr id="8198" name="矩形 276486"/>
                <p:cNvSpPr/>
                <p:nvPr/>
              </p:nvSpPr>
              <p:spPr>
                <a:xfrm>
                  <a:off x="0" y="5328"/>
                  <a:ext cx="0" cy="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99" name="矩形 276487"/>
                <p:cNvSpPr/>
                <p:nvPr/>
              </p:nvSpPr>
              <p:spPr>
                <a:xfrm>
                  <a:off x="0" y="5328"/>
                  <a:ext cx="5760" cy="438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zh-CN" altLang="en-US" sz="20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     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屈原是两千多年前中国的一位</a:t>
                  </a:r>
                  <a:r>
                    <a:rPr lang="zh-CN" altLang="en-US" sz="2800" b="0" u="sng" dirty="0">
                      <a:solidFill>
                        <a:srgbClr val="FF3300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伟大的诗人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，同时是一位</a:t>
                  </a:r>
                  <a:r>
                    <a:rPr lang="zh-CN" altLang="en-US" sz="2800" b="0" u="sng" dirty="0">
                      <a:solidFill>
                        <a:srgbClr val="FF3300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思想家、政治家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。他生于楚国的贵族家庭，知识渊博，有政治和外交才能。他曾得到楚怀王信任。但由于</a:t>
                  </a:r>
                  <a:r>
                    <a:rPr lang="zh-CN" altLang="en-US" sz="2800" b="0" u="sng" dirty="0">
                      <a:solidFill>
                        <a:srgbClr val="0000FF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上官大夫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的诽谤而被楚怀王疏远。屈原鉴于在秦国威胁下的楚国的危机，主张改良内政，联合齐国以求自存。但是，当权者</a:t>
                  </a:r>
                  <a:r>
                    <a:rPr lang="zh-CN" altLang="en-US" sz="2800" b="0" u="sng" dirty="0">
                      <a:solidFill>
                        <a:srgbClr val="0000FF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靳尚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和怀王的宠姬</a:t>
                  </a:r>
                  <a:r>
                    <a:rPr lang="zh-CN" altLang="en-US" sz="2800" b="0" u="sng" dirty="0">
                      <a:solidFill>
                        <a:srgbClr val="0000FF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郑袖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受了秦国使者张仪的贿赂，阻止怀王接受屈原的正确意见，和齐国绝交了。怀王甚至被秦国诱去做了三年的俘虏，囚死在秦国。楚怀王死后，顷襄王即位，他比他的父亲还要糊涂，在</a:t>
                  </a:r>
                  <a:r>
                    <a:rPr lang="zh-CN" altLang="en-US" sz="2800" b="0" u="sng" dirty="0">
                      <a:solidFill>
                        <a:srgbClr val="0000FF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令尹子兰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和</a:t>
                  </a:r>
                  <a:r>
                    <a:rPr lang="zh-CN" altLang="en-US" sz="2800" b="0" u="sng" dirty="0">
                      <a:solidFill>
                        <a:srgbClr val="0000FF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上官大夫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的挑拨和诋毁下，屈原被流放在外二十多年。六十二岁时，他看到楚国的前途已经绝望，于公元前 </a:t>
                  </a:r>
                  <a:r>
                    <a:rPr lang="en-US" altLang="zh-CN" sz="2800" b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278</a:t>
                  </a:r>
                  <a:r>
                    <a:rPr lang="zh-CN" altLang="en-US" sz="2800" b="0" dirty="0">
                      <a:solidFill>
                        <a:schemeClr val="tx2"/>
                      </a:solidFill>
                      <a:latin typeface="黑体" panose="02010609060101010101" pitchFamily="2" charset="-122"/>
                      <a:ea typeface="黑体" panose="02010609060101010101" pitchFamily="2" charset="-122"/>
                    </a:rPr>
                    <a:t>年农历五月初五日，跳进湖南省汨罗江自杀了。 </a:t>
                  </a:r>
                  <a:endParaRPr lang="zh-CN" altLang="en-US" sz="2800" b="0" dirty="0">
                    <a:solidFill>
                      <a:schemeClr val="tx2"/>
                    </a:solidFill>
                    <a:latin typeface="黑体" panose="02010609060101010101" pitchFamily="2" charset="-122"/>
                    <a:ea typeface="黑体" panose="02010609060101010101" pitchFamily="2" charset="-122"/>
                  </a:endParaRPr>
                </a:p>
              </p:txBody>
            </p:sp>
          </p:grpSp>
        </p:grpSp>
      </p:grpSp>
      <p:sp>
        <p:nvSpPr>
          <p:cNvPr id="8200" name="文本框 276488"/>
          <p:cNvSpPr txBox="1"/>
          <p:nvPr/>
        </p:nvSpPr>
        <p:spPr>
          <a:xfrm>
            <a:off x="2209800" y="152400"/>
            <a:ext cx="4267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简介屈原的生平</a:t>
            </a:r>
            <a:endParaRPr lang="zh-CN" altLang="en-US" sz="3200" b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1" name="文本框 99330"/>
          <p:cNvSpPr txBox="1"/>
          <p:nvPr/>
        </p:nvSpPr>
        <p:spPr>
          <a:xfrm>
            <a:off x="395288" y="1052513"/>
            <a:ext cx="52562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3600" b="0" dirty="0">
                <a:latin typeface="Arial" panose="020B0604020202020204" pitchFamily="34" charset="0"/>
                <a:ea typeface="方正姚体" pitchFamily="2" charset="-122"/>
              </a:rPr>
              <a:t>　　</a:t>
            </a:r>
            <a:endParaRPr lang="zh-CN" altLang="en-US" sz="3600" b="0" dirty="0">
              <a:latin typeface="Arial" panose="020B0604020202020204" pitchFamily="34" charset="0"/>
              <a:ea typeface="方正姚体" pitchFamily="2" charset="-122"/>
            </a:endParaRPr>
          </a:p>
        </p:txBody>
      </p:sp>
      <p:sp>
        <p:nvSpPr>
          <p:cNvPr id="40962" name="文本框 99331"/>
          <p:cNvSpPr txBox="1"/>
          <p:nvPr/>
        </p:nvSpPr>
        <p:spPr>
          <a:xfrm>
            <a:off x="1373188" y="554038"/>
            <a:ext cx="2838450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FF505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拓展思考</a:t>
            </a:r>
            <a:endParaRPr lang="zh-CN" altLang="en-US" sz="4400" b="0" dirty="0">
              <a:solidFill>
                <a:srgbClr val="FF5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endParaRPr lang="zh-CN" altLang="en-US" sz="4400" b="0" dirty="0">
              <a:solidFill>
                <a:srgbClr val="FF505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63" name="文本框 99332"/>
          <p:cNvSpPr txBox="1"/>
          <p:nvPr/>
        </p:nvSpPr>
        <p:spPr>
          <a:xfrm>
            <a:off x="611188" y="908050"/>
            <a:ext cx="4608512" cy="5578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 司马迁是如何看待屈原的“自沉”的？我们又如何看待司马迁的观点？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、我们应如何看待屈原的“自沉”？</a:t>
            </a:r>
            <a:endParaRPr lang="zh-CN" altLang="en-US" sz="40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4" name="文本框 99333"/>
          <p:cNvSpPr txBox="1"/>
          <p:nvPr/>
        </p:nvSpPr>
        <p:spPr>
          <a:xfrm>
            <a:off x="1671638" y="625475"/>
            <a:ext cx="167640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b="0" dirty="0">
              <a:latin typeface="Arial" panose="020B0604020202020204" pitchFamily="34" charset="0"/>
            </a:endParaRPr>
          </a:p>
        </p:txBody>
      </p:sp>
      <p:pic>
        <p:nvPicPr>
          <p:cNvPr id="99335" name="图片 99334" descr="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0"/>
            <a:ext cx="39243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标题 162817"/>
          <p:cNvSpPr>
            <a:spLocks noGrp="1" noRot="1"/>
          </p:cNvSpPr>
          <p:nvPr>
            <p:ph type="title"/>
          </p:nvPr>
        </p:nvSpPr>
        <p:spPr>
          <a:xfrm>
            <a:off x="0" y="188913"/>
            <a:ext cx="9144000" cy="1439862"/>
          </a:xfrm>
          <a:ln w="38100"/>
        </p:spPr>
        <p:txBody>
          <a:bodyPr anchor="ctr"/>
          <a:p>
            <a:pPr algn="l"/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  司马迁既崇敬屈原“眷顾楚国，系心怀王”的忠君爱国品格又希望他“游诸侯”，不赞同他去死。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2819" name="内容占位符 162818"/>
          <p:cNvSpPr>
            <a:spLocks noGrp="1" noRot="1"/>
          </p:cNvSpPr>
          <p:nvPr>
            <p:ph idx="1"/>
          </p:nvPr>
        </p:nvSpPr>
        <p:spPr>
          <a:xfrm>
            <a:off x="-179387" y="1484313"/>
            <a:ext cx="9144000" cy="5373687"/>
          </a:xfrm>
          <a:ln w="38100"/>
        </p:spPr>
        <p:txBody>
          <a:bodyPr anchor="t"/>
          <a:p>
            <a:pPr>
              <a:lnSpc>
                <a:spcPct val="120000"/>
              </a:lnSpc>
              <a:buNone/>
            </a:pP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司马迁的这一思想矛盾反映了写史和评史的不同出发点。写史，他是从人物的客观实际出发。</a:t>
            </a:r>
            <a:r>
              <a:rPr lang="zh-CN" altLang="en-US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屈原所处的历史条件及他在楚国的地位决定他不可能离开楚国，司马迁肯定这一点，是尊重客观事实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。而评史则是从作者所处时代的思想高度出发。司马迁从汉初“大一统”的观点看待战国历史，便</a:t>
            </a:r>
            <a:r>
              <a:rPr lang="zh-CN" altLang="en-US" b="1" u="sng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觉得屈原事秦事楚都无所谓，重要的是要让贤才发挥作用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。也是对楚国政治黑暗的控诉和对屈原遭遇同情的一种愤懑的说法</a:t>
            </a:r>
            <a:endParaRPr lang="zh-CN" altLang="en-US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5" name="文本框 151554"/>
          <p:cNvSpPr txBox="1"/>
          <p:nvPr/>
        </p:nvSpPr>
        <p:spPr>
          <a:xfrm>
            <a:off x="0" y="169863"/>
            <a:ext cx="9144000" cy="6427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0" noProof="1" dirty="0"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</a:t>
            </a:r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屈原在那“举世混浊”、“众人皆醉”的恶劣环境中， “宁赴常流”“葬身鱼腹”决不“以身之察察，受物之汶汶”，也决不“以皓皓之白，蒙世之温蠖”地去死，他是以死明“志”。</a:t>
            </a:r>
            <a:endParaRPr lang="zh-CN" altLang="en-US" sz="3200" b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3200" b="0" noProof="1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1</a:t>
            </a:r>
            <a:r>
              <a:rPr lang="zh-CN" altLang="en-US" sz="3200" b="0" noProof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、歌颂了他洁身自好的高尚节操和宁折不弯的斗争精神，</a:t>
            </a:r>
            <a:r>
              <a:rPr lang="en-US" altLang="zh-CN" sz="3200" b="0" noProof="1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lang="zh-CN" altLang="en-US" sz="3200" b="0" noProof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、表现了他对理想和正义的执着追求，对卑劣、腐朽的切齿痛恨，是对邪恶势力的强烈控诉，</a:t>
            </a:r>
            <a:r>
              <a:rPr lang="en-US" altLang="zh-CN" sz="3200" b="0" noProof="1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3</a:t>
            </a:r>
            <a:r>
              <a:rPr lang="zh-CN" altLang="en-US" sz="3200" b="0" noProof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、也是对浑浑噩噩的人们的呼唤和激励</a:t>
            </a:r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。</a:t>
            </a:r>
            <a:endParaRPr lang="zh-CN" altLang="en-US" sz="3200" b="0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但是我们应该看到，</a:t>
            </a:r>
            <a:r>
              <a:rPr lang="en-US" altLang="zh-CN" sz="3200" b="0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1</a:t>
            </a:r>
            <a:r>
              <a:rPr lang="zh-CN" altLang="en-US" sz="3200" b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、屈原的这种反抗终究是消极的，</a:t>
            </a:r>
            <a:r>
              <a:rPr lang="en-US" altLang="zh-CN" sz="3200" b="0" noProof="1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</a:t>
            </a:r>
            <a:r>
              <a:rPr lang="zh-CN" altLang="en-US" sz="3200" b="0" noProof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、同时他这种孤芳自赏，傲世疾俗的思想感情，也反映了他轻视群众，脱离人民的阶级局限和时代局限</a:t>
            </a:r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，表现了他的“国无人莫我知”</a:t>
            </a:r>
            <a:r>
              <a:rPr lang="en-US" altLang="zh-CN" sz="3200" b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(《</a:t>
            </a:r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离骚</a:t>
            </a:r>
            <a:r>
              <a:rPr lang="en-US" altLang="zh-CN" sz="3200" b="0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》)</a:t>
            </a:r>
            <a:r>
              <a:rPr lang="zh-CN" altLang="en-US" sz="3200" b="0" noProof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的孤独感。</a:t>
            </a:r>
            <a:endParaRPr lang="zh-CN" altLang="en-US" sz="3200" b="0" noProof="1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3" name="标题 61442"/>
          <p:cNvSpPr>
            <a:spLocks noGrp="1" noRot="1"/>
          </p:cNvSpPr>
          <p:nvPr>
            <p:ph type="title"/>
          </p:nvPr>
        </p:nvSpPr>
        <p:spPr>
          <a:xfrm>
            <a:off x="250825" y="476250"/>
            <a:ext cx="5257800" cy="1223963"/>
          </a:xfrm>
        </p:spPr>
        <p:txBody>
          <a:bodyPr anchor="ctr"/>
          <a:p>
            <a:pPr fontAlgn="base"/>
            <a:r>
              <a:rPr lang="zh-CN" altLang="en-US" b="1" strike="noStrike" noProof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49" charset="-122"/>
              </a:rPr>
              <a:t>问题讨论</a:t>
            </a:r>
            <a:endParaRPr lang="zh-CN" altLang="en-US" b="1" strike="noStrike" noProof="1" dirty="0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ea typeface="隶书" pitchFamily="49" charset="-122"/>
            </a:endParaRPr>
          </a:p>
        </p:txBody>
      </p:sp>
      <p:sp>
        <p:nvSpPr>
          <p:cNvPr id="47106" name="文本框 61453"/>
          <p:cNvSpPr txBox="1"/>
          <p:nvPr/>
        </p:nvSpPr>
        <p:spPr>
          <a:xfrm>
            <a:off x="6948488" y="1557338"/>
            <a:ext cx="73977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sz="3200" b="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107" name="文本框 61458"/>
          <p:cNvSpPr txBox="1"/>
          <p:nvPr/>
        </p:nvSpPr>
        <p:spPr>
          <a:xfrm>
            <a:off x="303213" y="3448050"/>
            <a:ext cx="8842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47108" name="文本框 61462"/>
          <p:cNvSpPr txBox="1"/>
          <p:nvPr/>
        </p:nvSpPr>
        <p:spPr>
          <a:xfrm>
            <a:off x="3995738" y="3860800"/>
            <a:ext cx="165576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47109" name="文本框 61463"/>
          <p:cNvSpPr txBox="1"/>
          <p:nvPr/>
        </p:nvSpPr>
        <p:spPr>
          <a:xfrm>
            <a:off x="3563938" y="3068638"/>
            <a:ext cx="410368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sz="32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7110" name="文本框 61466"/>
          <p:cNvSpPr txBox="1"/>
          <p:nvPr/>
        </p:nvSpPr>
        <p:spPr>
          <a:xfrm>
            <a:off x="4192588" y="5248275"/>
            <a:ext cx="811212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endParaRPr lang="zh-CN" altLang="en-US" b="0" dirty="0">
              <a:latin typeface="Arial" panose="020B0604020202020204" pitchFamily="34" charset="0"/>
            </a:endParaRPr>
          </a:p>
        </p:txBody>
      </p:sp>
      <p:sp>
        <p:nvSpPr>
          <p:cNvPr id="47111" name="文本框 61475"/>
          <p:cNvSpPr txBox="1"/>
          <p:nvPr/>
        </p:nvSpPr>
        <p:spPr>
          <a:xfrm>
            <a:off x="250825" y="2565400"/>
            <a:ext cx="4968875" cy="283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3200" b="0" dirty="0">
                <a:latin typeface="长城美黑体" pitchFamily="49" charset="-122"/>
                <a:ea typeface="长城美黑体" pitchFamily="49" charset="-122"/>
              </a:rPr>
              <a:t>    </a:t>
            </a:r>
            <a:r>
              <a:rPr lang="zh-CN" altLang="en-US" sz="3600" dirty="0">
                <a:latin typeface="长城美黑体" pitchFamily="49" charset="-122"/>
                <a:ea typeface="长城美黑体" pitchFamily="49" charset="-122"/>
              </a:rPr>
              <a:t>传记的通常表达方式是客观记述</a:t>
            </a:r>
            <a:r>
              <a:rPr lang="en-US" altLang="zh-CN" sz="3600">
                <a:latin typeface="长城美黑体" pitchFamily="49" charset="-122"/>
                <a:ea typeface="长城美黑体" pitchFamily="49" charset="-122"/>
              </a:rPr>
              <a:t>,</a:t>
            </a:r>
            <a:r>
              <a:rPr lang="zh-CN" altLang="en-US" sz="3600" dirty="0">
                <a:latin typeface="长城美黑体" pitchFamily="49" charset="-122"/>
                <a:ea typeface="长城美黑体" pitchFamily="49" charset="-122"/>
              </a:rPr>
              <a:t>而司马迁为屈原作传却融入了大量议论</a:t>
            </a:r>
            <a:r>
              <a:rPr lang="en-US" altLang="zh-CN" sz="3600">
                <a:latin typeface="长城美黑体" pitchFamily="49" charset="-122"/>
                <a:ea typeface="长城美黑体" pitchFamily="49" charset="-122"/>
              </a:rPr>
              <a:t>,</a:t>
            </a:r>
            <a:r>
              <a:rPr lang="zh-CN" altLang="en-US" sz="3600" dirty="0">
                <a:latin typeface="长城美黑体" pitchFamily="49" charset="-122"/>
                <a:ea typeface="长城美黑体" pitchFamily="49" charset="-122"/>
              </a:rPr>
              <a:t>你能找出来吗</a:t>
            </a:r>
            <a:r>
              <a:rPr lang="en-US" altLang="zh-CN" sz="3600">
                <a:latin typeface="长城美黑体" pitchFamily="49" charset="-122"/>
                <a:ea typeface="长城美黑体" pitchFamily="49" charset="-122"/>
              </a:rPr>
              <a:t>?</a:t>
            </a:r>
            <a:r>
              <a:rPr lang="zh-CN" altLang="en-US" sz="3600" dirty="0">
                <a:latin typeface="长城美黑体" pitchFamily="49" charset="-122"/>
                <a:ea typeface="长城美黑体" pitchFamily="49" charset="-122"/>
              </a:rPr>
              <a:t>这是为什么</a:t>
            </a:r>
            <a:r>
              <a:rPr lang="en-US" altLang="zh-CN" sz="3600">
                <a:latin typeface="长城美黑体" pitchFamily="49" charset="-122"/>
                <a:ea typeface="长城美黑体" pitchFamily="49" charset="-122"/>
              </a:rPr>
              <a:t>?</a:t>
            </a:r>
            <a:endParaRPr lang="en-US" altLang="zh-CN" sz="3600">
              <a:latin typeface="长城美黑体" pitchFamily="49" charset="-122"/>
              <a:ea typeface="长城美黑体" pitchFamily="49" charset="-122"/>
            </a:endParaRPr>
          </a:p>
        </p:txBody>
      </p:sp>
      <p:pic>
        <p:nvPicPr>
          <p:cNvPr id="47112" name="图片 61476" descr="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3225" y="0"/>
            <a:ext cx="4930775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pli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3" name="标题 7172"/>
          <p:cNvSpPr>
            <a:spLocks noGrp="1" noRot="1"/>
          </p:cNvSpPr>
          <p:nvPr>
            <p:ph type="title"/>
          </p:nvPr>
        </p:nvSpPr>
        <p:spPr>
          <a:xfrm>
            <a:off x="-323850" y="0"/>
            <a:ext cx="7199313" cy="836613"/>
          </a:xfrm>
        </p:spPr>
        <p:txBody>
          <a:bodyPr anchor="ctr"/>
          <a:p>
            <a:pPr fontAlgn="base"/>
            <a:r>
              <a:rPr lang="en-US" altLang="zh-CN" sz="4000" b="1" strike="noStrike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、前人观点</a:t>
            </a:r>
            <a:r>
              <a:rPr lang="en-US" altLang="zh-CN" sz="4000" b="1" strike="noStrike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方正姚体" pitchFamily="2" charset="-122"/>
              </a:rPr>
              <a:t>——</a:t>
            </a:r>
            <a:r>
              <a:rPr lang="zh-CN" altLang="en-US" sz="4000" b="1" strike="noStrike" noProof="1" dirty="0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</a:rPr>
              <a:t>史公变调</a:t>
            </a:r>
            <a:endParaRPr lang="zh-CN" altLang="en-US" sz="4000" b="1" strike="noStrike" noProof="1" dirty="0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323850" y="1000125"/>
            <a:ext cx="8424863" cy="550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noProof="1" dirty="0">
                <a:solidFill>
                  <a:srgbClr val="5F5F5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PMingLiU" panose="02020500000000000000" pitchFamily="18" charset="-120"/>
                <a:cs typeface="+mn-cs"/>
              </a:rPr>
              <a:t>       </a:t>
            </a:r>
            <a:r>
              <a:rPr lang="zh-CN" altLang="en-US" sz="3200" noProof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这篇史传的显著特点，就是它不像其他史传文那样，“寓论断于叙事”，</a:t>
            </a:r>
            <a:r>
              <a:rPr lang="zh-CN" altLang="en-US" sz="3200" noProof="1" dirty="0">
                <a:solidFill>
                  <a:srgbClr val="FF5050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而是“以议论行叙事”（明茅坤语），</a:t>
            </a:r>
            <a:r>
              <a:rPr lang="zh-CN" altLang="en-US" sz="3200" noProof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所以前人说它是“太史公变调”，即史传中偶然出现的一种“变体”。作者为什么要采用这种写法？历来一般认为，是由于司马迁为了便于寄寓自己个人的</a:t>
            </a:r>
            <a:r>
              <a:rPr lang="zh-CN" altLang="en-US" sz="3200" noProof="1" dirty="0">
                <a:solidFill>
                  <a:srgbClr val="D91203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“政治幽愤”</a:t>
            </a:r>
            <a:r>
              <a:rPr lang="zh-CN" altLang="en-US" sz="3200" noProof="1" dirty="0">
                <a:solidFill>
                  <a:schemeClr val="tx2"/>
                </a:solidFill>
                <a:latin typeface="Times New Roman" panose="02020603050405020304" pitchFamily="18" charset="0"/>
                <a:ea typeface="新宋体" panose="02010609030101010101" pitchFamily="49" charset="-122"/>
                <a:cs typeface="+mn-cs"/>
              </a:rPr>
              <a:t>。但主要原因恐怕在于先秦文献中有关屈原事迹的记载本来很少，特别是秦始皇焚毁六国典籍后，有关屈原的记载，更几乎是荡然无存，要凭史料来写出屈原的伟大精神和伟大人格是不可能的。</a:t>
            </a:r>
            <a:endParaRPr lang="zh-CN" altLang="en-US" sz="3200" noProof="1" dirty="0">
              <a:solidFill>
                <a:schemeClr val="tx2"/>
              </a:solidFill>
              <a:latin typeface="Times New Roman" panose="02020603050405020304" pitchFamily="18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标题 62465"/>
          <p:cNvSpPr>
            <a:spLocks noGrp="1" noRot="1"/>
          </p:cNvSpPr>
          <p:nvPr>
            <p:ph type="title"/>
          </p:nvPr>
        </p:nvSpPr>
        <p:spPr>
          <a:xfrm>
            <a:off x="381000" y="76200"/>
            <a:ext cx="8305800" cy="1066800"/>
          </a:xfrm>
          <a:ln w="38100"/>
        </p:spPr>
        <p:txBody>
          <a:bodyPr anchor="ctr"/>
          <a:p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小结</a:t>
            </a:r>
            <a:r>
              <a:rPr lang="en-US" altLang="zh-CN" b="1">
                <a:ea typeface="方正姚体" pitchFamily="2" charset="-122"/>
              </a:rPr>
              <a:t>——</a:t>
            </a:r>
            <a:r>
              <a:rPr lang="en-US" altLang="zh-CN" b="1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b="1">
                <a:latin typeface="方正姚体" pitchFamily="2" charset="-122"/>
                <a:ea typeface="方正姚体" pitchFamily="2" charset="-122"/>
              </a:rPr>
              <a:t>“ 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传评结合 ”</a:t>
            </a:r>
            <a:r>
              <a:rPr lang="zh-CN" altLang="en-US" b="1" dirty="0">
                <a:latin typeface="隶书" pitchFamily="49" charset="-122"/>
                <a:ea typeface="隶书" pitchFamily="49" charset="-122"/>
              </a:rPr>
              <a:t> 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1202" name="文本占位符 62466"/>
          <p:cNvSpPr>
            <a:spLocks noGrp="1" noRot="1"/>
          </p:cNvSpPr>
          <p:nvPr>
            <p:ph idx="1"/>
          </p:nvPr>
        </p:nvSpPr>
        <p:spPr>
          <a:xfrm>
            <a:off x="381000" y="1219200"/>
            <a:ext cx="8382000" cy="5410200"/>
          </a:xfrm>
          <a:ln w="38100"/>
        </p:spPr>
        <p:txBody>
          <a:bodyPr anchor="t"/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有人称它是“史太公之变调”，亦即史传中的“变体”，其原因可能有四：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其一、先秦史籍皆不传屈原生平事迹，有关屈原的史料太少（可能与秦始皇焚书有关），单靠叙事不容易写出屈原光辉的一生。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其二、屈原史料虽少，但其作品犹在，通过作品感其精神是最好的办法，而将阅读所得见诸笔端就离不开“评议”。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其三、司马迁写此传也意在抒写个人幽愤，所以“评”就显得尤其重要。</a:t>
            </a:r>
            <a:endParaRPr lang="zh-CN" altLang="en-US" sz="2800" b="1" dirty="0">
              <a:solidFill>
                <a:srgbClr val="000000"/>
              </a:solidFill>
            </a:endParaRPr>
          </a:p>
          <a:p>
            <a:pPr>
              <a:lnSpc>
                <a:spcPct val="105000"/>
              </a:lnSpc>
            </a:pPr>
            <a:r>
              <a:rPr lang="zh-CN" altLang="en-US" sz="2800" b="1" dirty="0">
                <a:solidFill>
                  <a:srgbClr val="000000"/>
                </a:solidFill>
              </a:rPr>
              <a:t>其四、“评议”更有利于表现屈原的性格。 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plit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标题 1"/>
          <p:cNvSpPr>
            <a:spLocks noGrp="1" noRot="1"/>
          </p:cNvSpPr>
          <p:nvPr>
            <p:ph type="title"/>
          </p:nvPr>
        </p:nvSpPr>
        <p:spPr>
          <a:xfrm>
            <a:off x="301625" y="2159000"/>
            <a:ext cx="8540750" cy="1143000"/>
          </a:xfrm>
          <a:ln/>
        </p:spPr>
        <p:txBody>
          <a:bodyPr anchor="ctr"/>
          <a:p>
            <a:r>
              <a:rPr lang="zh-CN" altLang="zh-CN" b="1"/>
              <a:t>课堂检测</a:t>
            </a:r>
            <a:endParaRPr lang="zh-CN" altLang="zh-CN" b="1"/>
          </a:p>
        </p:txBody>
      </p:sp>
    </p:spTree>
  </p:cSld>
  <p:clrMapOvr>
    <a:masterClrMapping/>
  </p:clrMapOvr>
  <p:transition spd="med">
    <p:split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文本框 178177"/>
          <p:cNvSpPr txBox="1"/>
          <p:nvPr/>
        </p:nvSpPr>
        <p:spPr>
          <a:xfrm>
            <a:off x="457200" y="228600"/>
            <a:ext cx="24590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通假</a:t>
            </a:r>
            <a:r>
              <a:rPr lang="zh-CN" altLang="en-US" sz="36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字：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4274" name="文本框 178178"/>
          <p:cNvSpPr txBox="1"/>
          <p:nvPr/>
        </p:nvSpPr>
        <p:spPr>
          <a:xfrm>
            <a:off x="228600" y="1066800"/>
            <a:ext cx="55626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、离骚者，犹离忧也。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、人穷则反本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、靡不毕见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、其称文小而其指极大</a:t>
            </a:r>
            <a:endParaRPr lang="zh-CN" altLang="en-US" sz="36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、自疏濯淖污泥之中</a:t>
            </a:r>
            <a:endParaRPr lang="zh-CN" altLang="en-US" sz="40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8180" name="文本框 178179"/>
          <p:cNvSpPr txBox="1"/>
          <p:nvPr/>
        </p:nvSpPr>
        <p:spPr>
          <a:xfrm>
            <a:off x="5105400" y="1066800"/>
            <a:ext cx="27432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通“罹”，遭遇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8181" name="文本框 178180"/>
          <p:cNvSpPr txBox="1"/>
          <p:nvPr/>
        </p:nvSpPr>
        <p:spPr>
          <a:xfrm>
            <a:off x="3581400" y="1981200"/>
            <a:ext cx="26670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通“返”，返回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8182" name="文本框 178181"/>
          <p:cNvSpPr txBox="1"/>
          <p:nvPr/>
        </p:nvSpPr>
        <p:spPr>
          <a:xfrm>
            <a:off x="3200400" y="2743200"/>
            <a:ext cx="27432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通“现”，表现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8183" name="文本框 178182"/>
          <p:cNvSpPr txBox="1"/>
          <p:nvPr/>
        </p:nvSpPr>
        <p:spPr>
          <a:xfrm>
            <a:off x="5257800" y="3505200"/>
            <a:ext cx="29718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通“旨”，旨趣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8184" name="文本框 178183"/>
          <p:cNvSpPr txBox="1"/>
          <p:nvPr/>
        </p:nvSpPr>
        <p:spPr>
          <a:xfrm>
            <a:off x="4953000" y="4495800"/>
            <a:ext cx="28194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通“浊”，污浊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8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0" grpId="0" animBg="1"/>
      <p:bldP spid="178181" grpId="0" animBg="1"/>
      <p:bldP spid="178182" grpId="0" animBg="1"/>
      <p:bldP spid="178183" grpId="0" animBg="1"/>
      <p:bldP spid="17818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179201"/>
          <p:cNvSpPr txBox="1"/>
          <p:nvPr/>
        </p:nvSpPr>
        <p:spPr>
          <a:xfrm>
            <a:off x="304800" y="304800"/>
            <a:ext cx="8839200" cy="527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屈平既绌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、齐与楚从亲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、乃令张仪佯去秦，厚币委质事楚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、亡走赵，赵不内</a:t>
            </a:r>
            <a:endParaRPr lang="zh-CN" altLang="en-US" sz="4000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、屈原至于江滨，被发行吟泽畔。</a:t>
            </a:r>
            <a:endParaRPr lang="zh-CN" altLang="en-US" sz="40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9203" name="文本框 179202"/>
          <p:cNvSpPr txBox="1"/>
          <p:nvPr/>
        </p:nvSpPr>
        <p:spPr>
          <a:xfrm>
            <a:off x="3505200" y="304800"/>
            <a:ext cx="35814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通“黜”，罢免官职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9204" name="文本框 179203"/>
          <p:cNvSpPr txBox="1"/>
          <p:nvPr/>
        </p:nvSpPr>
        <p:spPr>
          <a:xfrm>
            <a:off x="3886200" y="1371600"/>
            <a:ext cx="28194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通“纵”，合纵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9205" name="文本框 179204"/>
          <p:cNvSpPr txBox="1"/>
          <p:nvPr/>
        </p:nvSpPr>
        <p:spPr>
          <a:xfrm>
            <a:off x="3886200" y="3048000"/>
            <a:ext cx="33528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通“贽”，见面礼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9206" name="文本框 179205"/>
          <p:cNvSpPr txBox="1"/>
          <p:nvPr/>
        </p:nvSpPr>
        <p:spPr>
          <a:xfrm>
            <a:off x="5181600" y="4038600"/>
            <a:ext cx="2743200" cy="588963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通“纳”，接纳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9207" name="文本框 179206"/>
          <p:cNvSpPr txBox="1"/>
          <p:nvPr/>
        </p:nvSpPr>
        <p:spPr>
          <a:xfrm>
            <a:off x="4211638" y="5805488"/>
            <a:ext cx="2743200" cy="588962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通“披”，披散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9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9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9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animBg="1"/>
      <p:bldP spid="179204" grpId="0" animBg="1"/>
      <p:bldP spid="179205" grpId="0" animBg="1"/>
      <p:bldP spid="179206" grpId="0" animBg="1"/>
      <p:bldP spid="17920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139265"/>
          <p:cNvSpPr txBox="1"/>
          <p:nvPr/>
        </p:nvSpPr>
        <p:spPr>
          <a:xfrm>
            <a:off x="152400" y="228600"/>
            <a:ext cx="8839200" cy="5824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翻译</a:t>
            </a:r>
            <a:endParaRPr lang="zh-CN" altLang="en-US" sz="4000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信而见疑，忠而被谤，能无怨乎？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２、人君无愚、智、贤、不肖，莫不欲求忠以自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 为，举贤以自佐，然亡国破家相随属。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9267" name="文本框 139266"/>
          <p:cNvSpPr txBox="1"/>
          <p:nvPr/>
        </p:nvSpPr>
        <p:spPr>
          <a:xfrm>
            <a:off x="228600" y="1752600"/>
            <a:ext cx="8458200" cy="528638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诚信的却</a:t>
            </a: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被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怀疑，忠心的却</a:t>
            </a:r>
            <a:r>
              <a:rPr lang="zh-CN" altLang="en-US" sz="28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被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诽谤，能没有怨愤吗？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9268" name="文本框 139267"/>
          <p:cNvSpPr txBox="1"/>
          <p:nvPr/>
        </p:nvSpPr>
        <p:spPr>
          <a:xfrm>
            <a:off x="228600" y="3962400"/>
            <a:ext cx="8686800" cy="205105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君王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无论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愚昧、智慧、贤能，（还是）没有才能，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没有不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想得到忠臣来侍奉自己，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选拔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贤能的人来</a:t>
            </a:r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辅佐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自己的，然而国破家亡的事（还是）一件接一件。</a:t>
            </a:r>
            <a:endParaRPr lang="zh-CN" altLang="en-US" sz="32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7" grpId="0" animBg="1"/>
      <p:bldP spid="13926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7506" name="文本框 277505"/>
          <p:cNvSpPr txBox="1"/>
          <p:nvPr/>
        </p:nvSpPr>
        <p:spPr>
          <a:xfrm>
            <a:off x="228600" y="2209800"/>
            <a:ext cx="8763000" cy="4362450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u="sng" dirty="0">
                <a:solidFill>
                  <a:srgbClr val="9933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屈原的诗作，是我们中华民族传统精神的写真。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同腐朽没落的贵族政治集团作斗争的顽强精神，他坚持自己的理想而宁死不屈的坚定意志，他出污泥而不染的高尚情操，他眷恋祖国，与祖国同呼吸共命运的爱国主义思想，形成了他的诗作的基调。这便是屈原的作品传颂千古的原因之一。屈原的诗作打破了以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为代表的四言诗的格调，吸收民间形式，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创造了一种句法参差多变的新诗体“楚辞”，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它继承和发展了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诗经</a:t>
            </a:r>
            <a:r>
              <a:rPr lang="en-US" altLang="zh-CN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的比兴手法，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开创了浪漫主义的创作道路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。后代一切有成就的文学家，都从屈原和他的作品中吸取了营养。</a:t>
            </a:r>
            <a:endParaRPr lang="zh-CN" altLang="en-US" sz="28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8" name="文本框 277506"/>
          <p:cNvSpPr txBox="1"/>
          <p:nvPr/>
        </p:nvSpPr>
        <p:spPr>
          <a:xfrm>
            <a:off x="2971800" y="0"/>
            <a:ext cx="3276600" cy="5794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简介屈原的影响</a:t>
            </a: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华文新魏" pitchFamily="2" charset="-122"/>
              </a:rPr>
              <a:t>:</a:t>
            </a:r>
            <a:endParaRPr lang="en-US" altLang="zh-CN" sz="3200">
              <a:solidFill>
                <a:srgbClr val="FF33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7508" name="文本框 277507"/>
          <p:cNvSpPr txBox="1"/>
          <p:nvPr/>
        </p:nvSpPr>
        <p:spPr>
          <a:xfrm>
            <a:off x="228600" y="457200"/>
            <a:ext cx="8763000" cy="180022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屈原的一生是一个悲剧，他的政治生活虽然失败了，但作为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伟大爱国主义者</a:t>
            </a:r>
            <a:r>
              <a:rPr lang="zh-CN" altLang="en-US" sz="2800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伟大诗人</a:t>
            </a:r>
            <a:r>
              <a:rPr lang="zh-CN" altLang="en-US" sz="2800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却赢得了人民的同情和尊敬。每年的农历五月初五日端午节，全中国各地划龙船</a:t>
            </a:r>
            <a:r>
              <a:rPr lang="en-US" altLang="zh-CN" sz="280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 </a:t>
            </a:r>
            <a:r>
              <a:rPr lang="zh-CN" altLang="en-US" sz="2800" dirty="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吃粽子，就是用来纪念屈原的。</a:t>
            </a:r>
            <a:endParaRPr lang="zh-CN" altLang="en-US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7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7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06" grpId="0" animBg="1"/>
      <p:bldP spid="27750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矩形 140289"/>
          <p:cNvSpPr/>
          <p:nvPr/>
        </p:nvSpPr>
        <p:spPr>
          <a:xfrm>
            <a:off x="304800" y="304800"/>
            <a:ext cx="8610600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３、怀王以不知忠臣之分，故内惑于郑袖，外欺于张仪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４、令尹子兰闻之大怒，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卒使上官大夫短屈原于顷襄王，顷襄王怒而迁之。</a:t>
            </a:r>
            <a:endParaRPr lang="zh-CN" altLang="en-US" sz="3200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0291" name="文本框 140290"/>
          <p:cNvSpPr txBox="1"/>
          <p:nvPr/>
        </p:nvSpPr>
        <p:spPr>
          <a:xfrm>
            <a:off x="228600" y="1371600"/>
            <a:ext cx="86868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怀王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因为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不知道忠臣的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区分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所以</a:t>
            </a:r>
            <a:r>
              <a:rPr lang="zh-CN" altLang="en-US" sz="3200" u="sng" dirty="0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在内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被郑袖所迷惑，</a:t>
            </a:r>
            <a:r>
              <a:rPr lang="zh-CN" altLang="en-US" sz="3200" u="sng" dirty="0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在外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被张仪所欺骗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0292" name="文本框 140291"/>
          <p:cNvSpPr txBox="1"/>
          <p:nvPr/>
        </p:nvSpPr>
        <p:spPr>
          <a:xfrm>
            <a:off x="228600" y="4267200"/>
            <a:ext cx="8458200" cy="1320800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终于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指使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上官大夫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在顷襄王的面前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诋毁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屈原，</a:t>
            </a:r>
            <a:endParaRPr lang="zh-CN" altLang="en-US" sz="32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顷襄王生气地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放逐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了屈原。  </a:t>
            </a:r>
            <a:endParaRPr lang="zh-CN" altLang="en-US" sz="3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1" grpId="0" animBg="1"/>
      <p:bldP spid="14029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文本框 141313"/>
          <p:cNvSpPr txBox="1"/>
          <p:nvPr/>
        </p:nvSpPr>
        <p:spPr>
          <a:xfrm>
            <a:off x="457200" y="381000"/>
            <a:ext cx="8382000" cy="4238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、举世混浊而我独清，众人皆醉而我独醒，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是以见放。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、夫圣人者，不凝滞于物而能与世推移。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1315" name="文本框 141314"/>
          <p:cNvSpPr txBox="1"/>
          <p:nvPr/>
        </p:nvSpPr>
        <p:spPr>
          <a:xfrm>
            <a:off x="457200" y="1752600"/>
            <a:ext cx="83058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整个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社会都污浊，我一人洁净；众人都昏醉，我一人清醒，</a:t>
            </a:r>
            <a:r>
              <a:rPr lang="zh-CN" altLang="en-US" sz="32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因此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放逐。</a:t>
            </a:r>
            <a:endParaRPr lang="zh-CN" altLang="en-US" sz="320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1316" name="文本框 141315"/>
          <p:cNvSpPr txBox="1"/>
          <p:nvPr/>
        </p:nvSpPr>
        <p:spPr>
          <a:xfrm>
            <a:off x="152400" y="4114800"/>
            <a:ext cx="86106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那聪明通达的人，</a:t>
            </a:r>
            <a:r>
              <a:rPr lang="zh-CN" altLang="en-US" sz="32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外界事物拘束，而能够跟世俗一道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变化</a:t>
            </a:r>
            <a:r>
              <a:rPr lang="zh-CN" altLang="en-US" sz="3200" dirty="0">
                <a:solidFill>
                  <a:srgbClr val="A5002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A5002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nimBg="1"/>
      <p:bldP spid="14131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框 142337"/>
          <p:cNvSpPr txBox="1"/>
          <p:nvPr/>
        </p:nvSpPr>
        <p:spPr>
          <a:xfrm>
            <a:off x="304800" y="304800"/>
            <a:ext cx="8534400" cy="5038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400" dirty="0">
                <a:latin typeface="黑体" panose="02010609060101010101" pitchFamily="2" charset="-122"/>
                <a:ea typeface="黑体" panose="02010609060101010101" pitchFamily="2" charset="-122"/>
              </a:rPr>
              <a:t>楚有宋玉</a:t>
            </a:r>
            <a:r>
              <a:rPr lang="en-US" altLang="zh-CN" sz="3400">
                <a:latin typeface="黑体" panose="02010609060101010101" pitchFamily="2" charset="-122"/>
                <a:ea typeface="黑体" panose="02010609060101010101" pitchFamily="2" charset="-122"/>
              </a:rPr>
              <a:t>﹑</a:t>
            </a:r>
            <a:r>
              <a:rPr lang="zh-CN" altLang="en-US" sz="3400" dirty="0">
                <a:latin typeface="黑体" panose="02010609060101010101" pitchFamily="2" charset="-122"/>
                <a:ea typeface="黑体" panose="02010609060101010101" pitchFamily="2" charset="-122"/>
              </a:rPr>
              <a:t>唐勒</a:t>
            </a:r>
            <a:r>
              <a:rPr lang="en-US" altLang="zh-CN" sz="3400">
                <a:latin typeface="黑体" panose="02010609060101010101" pitchFamily="2" charset="-122"/>
                <a:ea typeface="黑体" panose="02010609060101010101" pitchFamily="2" charset="-122"/>
              </a:rPr>
              <a:t>﹑</a:t>
            </a:r>
            <a:r>
              <a:rPr lang="zh-CN" altLang="en-US" sz="3400" dirty="0">
                <a:latin typeface="黑体" panose="02010609060101010101" pitchFamily="2" charset="-122"/>
                <a:ea typeface="黑体" panose="02010609060101010101" pitchFamily="2" charset="-122"/>
              </a:rPr>
              <a:t>景差之徒者，</a:t>
            </a:r>
            <a:r>
              <a:rPr lang="zh-CN" altLang="en-US" sz="34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皆好辞</a:t>
            </a:r>
            <a:endParaRPr lang="zh-CN" altLang="en-US" sz="3400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4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而以赋见称；然皆祖屈原之从容辞令，</a:t>
            </a:r>
            <a:endParaRPr lang="zh-CN" altLang="en-US" sz="3400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4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终莫敢直谏。</a:t>
            </a:r>
            <a:endParaRPr lang="zh-CN" altLang="en-US" sz="3400" u="sng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4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3400" dirty="0">
                <a:latin typeface="黑体" panose="02010609060101010101" pitchFamily="2" charset="-122"/>
                <a:ea typeface="黑体" panose="02010609060101010101" pitchFamily="2" charset="-122"/>
              </a:rPr>
              <a:t>、其后楚日以削，数十年竟为秦所灭。</a:t>
            </a:r>
            <a:endParaRPr lang="zh-CN" altLang="en-US" sz="34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42339" name="文本框 142338"/>
          <p:cNvSpPr txBox="1"/>
          <p:nvPr/>
        </p:nvSpPr>
        <p:spPr>
          <a:xfrm>
            <a:off x="304800" y="2590800"/>
            <a:ext cx="8610600" cy="1563688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都爱好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文学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而以善于作赋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人称赞；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然而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他们都只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效法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屈原的</a:t>
            </a:r>
            <a:r>
              <a:rPr lang="zh-CN" altLang="en-US" sz="32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说话得体、善于应酬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的一面，始终不能像屈原那样敢于直言相谏。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2340" name="文本框 142339"/>
          <p:cNvSpPr txBox="1"/>
          <p:nvPr/>
        </p:nvSpPr>
        <p:spPr>
          <a:xfrm>
            <a:off x="228600" y="4953000"/>
            <a:ext cx="8686800" cy="1076325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just"/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此后楚国的领土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一天天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缩小，几十年后，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终于</a:t>
            </a:r>
            <a:r>
              <a:rPr lang="zh-CN" altLang="en-US" sz="3200" u="sng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被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秦国灭了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  <a:endParaRPr lang="zh-CN" altLang="en-US" sz="2400" b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 animBg="1"/>
      <p:bldP spid="14234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183299"/>
          <p:cNvSpPr txBox="1"/>
          <p:nvPr/>
        </p:nvSpPr>
        <p:spPr>
          <a:xfrm>
            <a:off x="3132138" y="260350"/>
            <a:ext cx="2808287" cy="641350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</a:rPr>
              <a:t>成语典故</a:t>
            </a:r>
            <a:r>
              <a:rPr lang="zh-CN" altLang="en-US" sz="3200" dirty="0">
                <a:solidFill>
                  <a:srgbClr val="FF0000"/>
                </a:solidFill>
                <a:latin typeface="Tahoma" panose="020B0604030504040204" pitchFamily="34" charset="0"/>
              </a:rPr>
              <a:t> </a:t>
            </a:r>
            <a:endParaRPr lang="zh-CN" altLang="en-US" sz="320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6562" name="文本框 183300"/>
          <p:cNvSpPr txBox="1"/>
          <p:nvPr/>
        </p:nvSpPr>
        <p:spPr>
          <a:xfrm>
            <a:off x="611188" y="908050"/>
            <a:ext cx="830580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怀瑾握瑜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800" dirty="0">
                <a:latin typeface="宋体" panose="02010600030101010101" pitchFamily="2" charset="-122"/>
              </a:rPr>
              <a:t>语出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楚辞</a:t>
            </a:r>
            <a:r>
              <a:rPr lang="en-US" altLang="zh-CN" sz="2800">
                <a:latin typeface="Times New Roman" panose="02020603050405020304" pitchFamily="18" charset="0"/>
              </a:rPr>
              <a:t>·</a:t>
            </a:r>
            <a:r>
              <a:rPr lang="zh-CN" altLang="en-US" sz="2800" dirty="0">
                <a:latin typeface="宋体" panose="02010600030101010101" pitchFamily="2" charset="-122"/>
              </a:rPr>
              <a:t>九音</a:t>
            </a:r>
            <a:r>
              <a:rPr lang="en-US" altLang="zh-CN" sz="2800">
                <a:latin typeface="Times New Roman" panose="02020603050405020304" pitchFamily="18" charset="0"/>
              </a:rPr>
              <a:t>·</a:t>
            </a:r>
            <a:r>
              <a:rPr lang="zh-CN" altLang="en-US" sz="2800" dirty="0">
                <a:latin typeface="宋体" panose="02010600030101010101" pitchFamily="2" charset="-122"/>
              </a:rPr>
              <a:t>怀沙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：“怀瑾握瑜兮，穷不知所示。”王逸注：“在衣为怀，在乎为握；瑾、瑜，美玉也。”比喻人具有纯洁优美的品德。</a:t>
            </a:r>
            <a:r>
              <a:rPr lang="zh-CN" altLang="en-US" sz="2800" dirty="0">
                <a:latin typeface="Tahoma" panose="020B0604030504040204" pitchFamily="34" charset="0"/>
              </a:rPr>
              <a:t> </a:t>
            </a:r>
            <a:endParaRPr lang="zh-CN" altLang="en-US" sz="2800">
              <a:latin typeface="Tahoma" panose="020B0604030504040204" pitchFamily="34" charset="0"/>
            </a:endParaRPr>
          </a:p>
        </p:txBody>
      </p:sp>
      <p:sp>
        <p:nvSpPr>
          <p:cNvPr id="66563" name="文本框 183301"/>
          <p:cNvSpPr txBox="1"/>
          <p:nvPr/>
        </p:nvSpPr>
        <p:spPr>
          <a:xfrm>
            <a:off x="539750" y="2205038"/>
            <a:ext cx="8382000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博闻强志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800" dirty="0">
                <a:latin typeface="宋体" panose="02010600030101010101" pitchFamily="2" charset="-122"/>
              </a:rPr>
              <a:t>语出本文。见识广博，记忆力强。又作“博闻强记”“博闻强识”，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礼记</a:t>
            </a:r>
            <a:r>
              <a:rPr lang="en-US" altLang="zh-CN" sz="2800">
                <a:latin typeface="Times New Roman" panose="02020603050405020304" pitchFamily="18" charset="0"/>
              </a:rPr>
              <a:t>·</a:t>
            </a:r>
            <a:r>
              <a:rPr lang="zh-CN" altLang="en-US" sz="2800" dirty="0">
                <a:latin typeface="宋体" panose="02010600030101010101" pitchFamily="2" charset="-122"/>
              </a:rPr>
              <a:t>典礼上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：“博闻强识而让，敦善行而不怠。”</a:t>
            </a:r>
            <a:r>
              <a:rPr lang="zh-CN" altLang="en-US" sz="2800" dirty="0">
                <a:latin typeface="Tahoma" panose="020B0604030504040204" pitchFamily="34" charset="0"/>
              </a:rPr>
              <a:t> </a:t>
            </a:r>
            <a:endParaRPr lang="zh-CN" altLang="en-US" sz="2800">
              <a:latin typeface="Tahoma" panose="020B0604030504040204" pitchFamily="34" charset="0"/>
            </a:endParaRPr>
          </a:p>
        </p:txBody>
      </p:sp>
      <p:sp>
        <p:nvSpPr>
          <p:cNvPr id="66564" name="文本框 183302"/>
          <p:cNvSpPr txBox="1"/>
          <p:nvPr/>
        </p:nvSpPr>
        <p:spPr>
          <a:xfrm>
            <a:off x="611188" y="3500438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随波逐流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800" dirty="0">
                <a:latin typeface="宋体" panose="02010600030101010101" pitchFamily="2" charset="-122"/>
              </a:rPr>
              <a:t>语出本文。比喻无原则、无立场地与世相沉浮。</a:t>
            </a:r>
            <a:r>
              <a:rPr lang="zh-CN" altLang="en-US" sz="2800" dirty="0">
                <a:latin typeface="Tahoma" panose="020B0604030504040204" pitchFamily="34" charset="0"/>
              </a:rPr>
              <a:t> </a:t>
            </a:r>
            <a:endParaRPr lang="zh-CN" altLang="en-US" sz="2800">
              <a:latin typeface="Tahoma" panose="020B0604030504040204" pitchFamily="34" charset="0"/>
            </a:endParaRPr>
          </a:p>
        </p:txBody>
      </p:sp>
      <p:sp>
        <p:nvSpPr>
          <p:cNvPr id="66565" name="矩形 183303"/>
          <p:cNvSpPr/>
          <p:nvPr/>
        </p:nvSpPr>
        <p:spPr>
          <a:xfrm>
            <a:off x="611188" y="4437063"/>
            <a:ext cx="55991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弹冠振衣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</a:rPr>
              <a:t>:</a:t>
            </a:r>
            <a:r>
              <a:rPr lang="en-US" altLang="zh-CN" sz="2800">
                <a:latin typeface="Arial" panose="020B0604020202020204" pitchFamily="34" charset="0"/>
              </a:rPr>
              <a:t>   </a:t>
            </a:r>
            <a:r>
              <a:rPr lang="zh-CN" altLang="en-US" sz="2800" dirty="0">
                <a:latin typeface="Arial" panose="020B0604020202020204" pitchFamily="34" charset="0"/>
              </a:rPr>
              <a:t>语出本文。整洁衣冠。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66566" name="矩形 183304"/>
          <p:cNvSpPr/>
          <p:nvPr/>
        </p:nvSpPr>
        <p:spPr>
          <a:xfrm>
            <a:off x="539750" y="5013325"/>
            <a:ext cx="8402638" cy="11604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与世推移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en-US" altLang="zh-CN" sz="2800">
                <a:latin typeface="宋体" panose="02010600030101010101" pitchFamily="2" charset="-122"/>
              </a:rPr>
              <a:t>   </a:t>
            </a:r>
            <a:r>
              <a:rPr lang="zh-CN" altLang="en-US" sz="2800" dirty="0">
                <a:latin typeface="宋体" panose="02010600030101010101" pitchFamily="2" charset="-122"/>
              </a:rPr>
              <a:t>语出</a:t>
            </a:r>
            <a:r>
              <a:rPr lang="en-US" altLang="zh-CN" sz="2800">
                <a:latin typeface="宋体" panose="02010600030101010101" pitchFamily="2" charset="-122"/>
              </a:rPr>
              <a:t>《</a:t>
            </a:r>
            <a:r>
              <a:rPr lang="zh-CN" altLang="en-US" sz="2800" dirty="0">
                <a:latin typeface="宋体" panose="02010600030101010101" pitchFamily="2" charset="-122"/>
              </a:rPr>
              <a:t>楚辞</a:t>
            </a:r>
            <a:r>
              <a:rPr lang="en-US" altLang="zh-CN" sz="2800">
                <a:latin typeface="宋体" panose="02010600030101010101" pitchFamily="2" charset="-122"/>
              </a:rPr>
              <a:t>·</a:t>
            </a:r>
            <a:r>
              <a:rPr lang="zh-CN" altLang="en-US" sz="2800" dirty="0">
                <a:latin typeface="宋体" panose="02010600030101010101" pitchFamily="2" charset="-122"/>
              </a:rPr>
              <a:t>渔父</a:t>
            </a:r>
            <a:r>
              <a:rPr lang="en-US" altLang="zh-CN" sz="2800">
                <a:latin typeface="宋体" panose="02010600030101010101" pitchFamily="2" charset="-122"/>
              </a:rPr>
              <a:t>》</a:t>
            </a:r>
            <a:r>
              <a:rPr lang="zh-CN" altLang="en-US" sz="2800" dirty="0">
                <a:latin typeface="宋体" panose="02010600030101010101" pitchFamily="2" charset="-122"/>
              </a:rPr>
              <a:t>。随着世道的变化</a:t>
            </a:r>
            <a:endParaRPr lang="zh-CN" altLang="en-US" sz="2800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而变化以合时宜。</a:t>
            </a:r>
            <a:r>
              <a:rPr lang="zh-CN" altLang="en-US" sz="2800" b="0" dirty="0">
                <a:latin typeface="宋体" panose="02010600030101010101" pitchFamily="2" charset="-122"/>
              </a:rPr>
              <a:t> </a:t>
            </a:r>
            <a:endParaRPr lang="zh-CN" altLang="en-US" sz="2800" b="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92865"/>
          <p:cNvSpPr txBox="1"/>
          <p:nvPr/>
        </p:nvSpPr>
        <p:spPr>
          <a:xfrm>
            <a:off x="381000" y="914400"/>
            <a:ext cx="8382000" cy="5759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_x000B__x000C_"/>
              </a:rPr>
              <a:t>       六十二岁时，他看到楚国的前途已经绝望，于公元前 </a:t>
            </a:r>
            <a:r>
              <a:rPr lang="en-US" altLang="zh-CN" sz="2800">
                <a:latin typeface="_x000B__x000C_"/>
              </a:rPr>
              <a:t>278</a:t>
            </a:r>
            <a:r>
              <a:rPr lang="zh-CN" altLang="en-US" sz="2800" dirty="0">
                <a:latin typeface="_x000B__x000C_"/>
              </a:rPr>
              <a:t>年农历五月初五日，跳进湖南省汩罗江自杀了。每年的农历五月初五日端午节，全中国各地划龙船</a:t>
            </a:r>
            <a:r>
              <a:rPr lang="en-US" altLang="zh-CN" sz="2800">
                <a:latin typeface="Times New Roman" panose="02020603050405020304" pitchFamily="18" charset="0"/>
              </a:rPr>
              <a:t>, </a:t>
            </a:r>
            <a:r>
              <a:rPr lang="zh-CN" altLang="en-US" sz="2800" dirty="0">
                <a:latin typeface="_x000B__x000C_"/>
              </a:rPr>
              <a:t>吃粽子，就是用来纪念屈原的。</a:t>
            </a:r>
            <a:r>
              <a:rPr lang="zh-CN" altLang="en-US" sz="3200" dirty="0">
                <a:latin typeface="Times New Roman" panose="02020603050405020304" pitchFamily="18" charset="0"/>
              </a:rPr>
              <a:t>江上的渔夫和岸上的百姓，听说屈原大夫投江自尽， 都纷纷来到江上，奋力打捞屈原的尸体，纷纷拿来了粽子、鸡蛋投入江中，有此郎中还把雄黄酒倒入江中，以便药昏蛟龙水兽，使屈原大夫尸体免遭伤害。从此 ，每年五月初</a:t>
            </a:r>
            <a:r>
              <a:rPr lang="en-US" altLang="zh-CN" sz="3200">
                <a:latin typeface="Times New Roman" panose="02020603050405020304" pitchFamily="18" charset="0"/>
              </a:rPr>
              <a:t>--</a:t>
            </a:r>
            <a:r>
              <a:rPr lang="zh-CN" altLang="en-US" sz="3200" dirty="0">
                <a:latin typeface="Times New Roman" panose="02020603050405020304" pitchFamily="18" charset="0"/>
              </a:rPr>
              <a:t>屈原投江殉难日，楚国人民都到江上划龙舟，投粽子，以此来纪念伟大的爱国诗人，端午节的风俗就这样流传下来。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242" name="矩形 292866"/>
          <p:cNvSpPr/>
          <p:nvPr/>
        </p:nvSpPr>
        <p:spPr>
          <a:xfrm>
            <a:off x="2743200" y="457200"/>
            <a:ext cx="30480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dirty="0">
                <a:solidFill>
                  <a:srgbClr val="FF0066"/>
                </a:solidFill>
                <a:latin typeface="Times New Roman" panose="02020603050405020304" pitchFamily="18" charset="0"/>
              </a:rPr>
              <a:t>屈原与端午节</a:t>
            </a:r>
            <a:endParaRPr lang="zh-CN" altLang="en-US" sz="3200" dirty="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5" name="组合 59394"/>
          <p:cNvGrpSpPr/>
          <p:nvPr/>
        </p:nvGrpSpPr>
        <p:grpSpPr>
          <a:xfrm>
            <a:off x="611188" y="908050"/>
            <a:ext cx="8229600" cy="5578475"/>
            <a:chOff x="0" y="0"/>
            <a:chExt cx="5760" cy="7961"/>
          </a:xfrm>
        </p:grpSpPr>
        <p:sp>
          <p:nvSpPr>
            <p:cNvPr id="11266" name="矩形 59395"/>
            <p:cNvSpPr/>
            <p:nvPr/>
          </p:nvSpPr>
          <p:spPr>
            <a:xfrm>
              <a:off x="0" y="0"/>
              <a:ext cx="5760" cy="5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1267" name="组合 59396"/>
            <p:cNvGrpSpPr/>
            <p:nvPr/>
          </p:nvGrpSpPr>
          <p:grpSpPr>
            <a:xfrm>
              <a:off x="0" y="0"/>
              <a:ext cx="5760" cy="7961"/>
              <a:chOff x="0" y="5328"/>
              <a:chExt cx="5760" cy="7961"/>
            </a:xfrm>
          </p:grpSpPr>
          <p:sp>
            <p:nvSpPr>
              <p:cNvPr id="11268" name="矩形 59397"/>
              <p:cNvSpPr/>
              <p:nvPr/>
            </p:nvSpPr>
            <p:spPr>
              <a:xfrm>
                <a:off x="0" y="5328"/>
                <a:ext cx="5544" cy="53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  <p:grpSp>
            <p:nvGrpSpPr>
              <p:cNvPr id="11269" name="组合 59398"/>
              <p:cNvGrpSpPr/>
              <p:nvPr/>
            </p:nvGrpSpPr>
            <p:grpSpPr>
              <a:xfrm>
                <a:off x="0" y="5328"/>
                <a:ext cx="5760" cy="7961"/>
                <a:chOff x="0" y="5328"/>
                <a:chExt cx="5760" cy="7961"/>
              </a:xfrm>
            </p:grpSpPr>
            <p:sp>
              <p:nvSpPr>
                <p:cNvPr id="11270" name="矩形 59399"/>
                <p:cNvSpPr/>
                <p:nvPr/>
              </p:nvSpPr>
              <p:spPr>
                <a:xfrm>
                  <a:off x="0" y="5328"/>
                  <a:ext cx="0" cy="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71" name="矩形 59400"/>
                <p:cNvSpPr/>
                <p:nvPr/>
              </p:nvSpPr>
              <p:spPr>
                <a:xfrm>
                  <a:off x="0" y="5328"/>
                  <a:ext cx="5760" cy="796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 　 </a:t>
                  </a:r>
                  <a:r>
                    <a:rPr lang="zh-CN" altLang="en-US" sz="4000" dirty="0">
                      <a:solidFill>
                        <a:srgbClr val="0000FF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司马迁</a:t>
                  </a:r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大约因为</a:t>
                  </a:r>
                  <a:r>
                    <a:rPr lang="zh-CN" altLang="en-US" sz="4000" dirty="0">
                      <a:solidFill>
                        <a:srgbClr val="FF0066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屈原、贾谊</a:t>
                  </a:r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都是文学家，又都怀才不遇，贾谊还作过</a:t>
                  </a:r>
                  <a:r>
                    <a:rPr lang="en-US" altLang="zh-CN" sz="4000">
                      <a:latin typeface="长城特粗圆体" pitchFamily="49" charset="-122"/>
                      <a:ea typeface="长城特粗圆体" pitchFamily="49" charset="-122"/>
                    </a:rPr>
                    <a:t>《</a:t>
                  </a:r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吊屈原赋</a:t>
                  </a:r>
                  <a:r>
                    <a:rPr lang="en-US" altLang="zh-CN" sz="4000">
                      <a:latin typeface="长城特粗圆体" pitchFamily="49" charset="-122"/>
                      <a:ea typeface="长城特粗圆体" pitchFamily="49" charset="-122"/>
                    </a:rPr>
                    <a:t>》</a:t>
                  </a:r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，所以就把他们当成“同列之人</a:t>
                  </a:r>
                  <a:r>
                    <a:rPr lang="en-US" altLang="zh-CN" sz="4000">
                      <a:latin typeface="长城特粗圆体" pitchFamily="49" charset="-122"/>
                      <a:ea typeface="长城特粗圆体" pitchFamily="49" charset="-122"/>
                    </a:rPr>
                    <a:t>”</a:t>
                  </a:r>
                  <a:r>
                    <a:rPr lang="zh-CN" altLang="en-US" sz="4000" dirty="0">
                      <a:latin typeface="长城特粗圆体" pitchFamily="49" charset="-122"/>
                      <a:ea typeface="长城特粗圆体" pitchFamily="49" charset="-122"/>
                    </a:rPr>
                    <a:t>合写一传。课文选的是屈原的传文部分。秦朝以前，古书中都不记载屈原的生平事迹。</a:t>
                  </a:r>
                  <a:r>
                    <a:rPr lang="en-US" altLang="zh-CN" sz="4000" u="sng">
                      <a:solidFill>
                        <a:srgbClr val="FF0000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《</a:t>
                  </a:r>
                  <a:r>
                    <a:rPr lang="zh-CN" altLang="en-US" sz="4000" u="sng" dirty="0">
                      <a:solidFill>
                        <a:srgbClr val="FF0000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史记</a:t>
                  </a:r>
                  <a:r>
                    <a:rPr lang="en-US" altLang="zh-CN" sz="4000" u="sng">
                      <a:solidFill>
                        <a:srgbClr val="FF0000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》</a:t>
                  </a:r>
                  <a:r>
                    <a:rPr lang="zh-CN" altLang="en-US" sz="4000" u="sng" dirty="0">
                      <a:solidFill>
                        <a:srgbClr val="FF0000"/>
                      </a:solidFill>
                      <a:latin typeface="长城特粗圆体" pitchFamily="49" charset="-122"/>
                      <a:ea typeface="长城特粗圆体" pitchFamily="49" charset="-122"/>
                    </a:rPr>
                    <a:t>中的这篇传记，是记载屈原生平事迹最早，最完整的文献。</a:t>
                  </a:r>
                  <a:endParaRPr lang="zh-CN" altLang="en-US" sz="4000" u="sng" dirty="0">
                    <a:solidFill>
                      <a:srgbClr val="FF0000"/>
                    </a:solidFill>
                    <a:latin typeface="长城特粗圆体" pitchFamily="49" charset="-122"/>
                    <a:ea typeface="长城特粗圆体" pitchFamily="49" charset="-122"/>
                  </a:endParaRPr>
                </a:p>
                <a:p>
                  <a:pPr eaLnBrk="0" hangingPunct="0"/>
                  <a:endParaRPr lang="zh-CN" altLang="en-US" sz="4000" dirty="0">
                    <a:latin typeface="长城特粗圆体" pitchFamily="49" charset="-122"/>
                    <a:ea typeface="长城特粗圆体" pitchFamily="49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7" name="标题 5126"/>
          <p:cNvSpPr>
            <a:spLocks noGrp="1" noRot="1"/>
          </p:cNvSpPr>
          <p:nvPr>
            <p:ph type="title"/>
          </p:nvPr>
        </p:nvSpPr>
        <p:spPr>
          <a:xfrm>
            <a:off x="0" y="260350"/>
            <a:ext cx="5940425" cy="1143000"/>
          </a:xfrm>
        </p:spPr>
        <p:txBody>
          <a:bodyPr anchor="ctr"/>
          <a:p>
            <a:pPr fontAlgn="base"/>
            <a:r>
              <a:rPr lang="zh-CN" altLang="en-US" sz="4800" b="1" strike="noStrike" noProof="1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隶书" pitchFamily="49" charset="-122"/>
              </a:rPr>
              <a:t>目标展示</a:t>
            </a:r>
            <a:endParaRPr lang="en-US" altLang="zh-CN" sz="4800" b="1" strike="noStrike" noProof="1">
              <a:solidFill>
                <a:srgbClr val="FF5050"/>
              </a:solidFill>
              <a:effectLst>
                <a:outerShdw blurRad="38100" dist="38100" dir="2700000">
                  <a:srgbClr val="000000"/>
                </a:outerShdw>
              </a:effectLst>
              <a:ea typeface="隶书" pitchFamily="49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0" y="1844675"/>
            <a:ext cx="6372225" cy="4522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noProof="1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掌握本课的文言</a:t>
            </a:r>
            <a:r>
              <a:rPr lang="zh-CN" altLang="en-US" sz="3200" noProof="1" dirty="0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常用实词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；熟记</a:t>
            </a:r>
            <a:r>
              <a:rPr lang="zh-CN" altLang="en-US" sz="3200" noProof="1" dirty="0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通假字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，正确理解</a:t>
            </a:r>
            <a:r>
              <a:rPr lang="zh-CN" altLang="en-US" sz="3200" noProof="1" dirty="0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古今异义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的词等。</a:t>
            </a:r>
            <a:endParaRPr lang="zh-CN" altLang="en-US" sz="3200" noProof="1" dirty="0">
              <a:solidFill>
                <a:srgbClr val="777777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br>
              <a:rPr lang="zh-CN" altLang="en-US" sz="3200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</a:rPr>
            </a:b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en-US" altLang="zh-CN" sz="3200" noProof="1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学习本文</a:t>
            </a:r>
            <a:r>
              <a:rPr lang="zh-CN" altLang="en-US" sz="3200" noProof="1" dirty="0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记叙和议论相结合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的写作方法。 </a:t>
            </a:r>
            <a:endParaRPr lang="zh-CN" altLang="en-US" sz="3200" noProof="1" dirty="0">
              <a:solidFill>
                <a:srgbClr val="777777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>
              <a:spcBef>
                <a:spcPct val="50000"/>
              </a:spcBef>
            </a:pPr>
            <a:r>
              <a:rPr lang="en-US" altLang="zh-CN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了解屈原的生平事迹，学习</a:t>
            </a:r>
            <a:r>
              <a:rPr lang="zh-CN" altLang="en-US" sz="3200" noProof="1" dirty="0">
                <a:solidFill>
                  <a:srgbClr val="FF7C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屈原的爱国精神和志洁行廉、刚正不阿的高尚品德</a:t>
            </a:r>
            <a:r>
              <a:rPr lang="zh-CN" altLang="en-US" sz="3200" noProof="1" dirty="0">
                <a:solidFill>
                  <a:srgbClr val="77777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en-US" altLang="zh-CN" sz="3200" noProof="1" dirty="0">
              <a:solidFill>
                <a:srgbClr val="777777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5129" name="图片 5128" descr="s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0"/>
            <a:ext cx="35639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5128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128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128">
                                            <p:txEl>
                                              <p:charRg st="0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128">
                                            <p:txEl>
                                              <p:charRg st="33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267265"/>
          <p:cNvSpPr>
            <a:spLocks noGrp="1" noRot="1"/>
          </p:cNvSpPr>
          <p:nvPr>
            <p:ph type="title"/>
          </p:nvPr>
        </p:nvSpPr>
        <p:spPr>
          <a:xfrm>
            <a:off x="1116013" y="1773238"/>
            <a:ext cx="6840537" cy="3311525"/>
          </a:xfrm>
          <a:ln/>
        </p:spPr>
        <p:txBody>
          <a:bodyPr anchor="ctr"/>
          <a:p>
            <a:pPr algn="l"/>
            <a:r>
              <a:rPr lang="zh-CN" altLang="en-US" b="1" dirty="0"/>
              <a:t>朗诵课文（</a:t>
            </a:r>
            <a:r>
              <a:rPr lang="en-US" altLang="zh-CN" b="1" dirty="0"/>
              <a:t>1-3</a:t>
            </a:r>
            <a:r>
              <a:rPr lang="zh-CN" altLang="en-US" b="1" dirty="0"/>
              <a:t>段）</a:t>
            </a:r>
            <a:br>
              <a:rPr lang="zh-CN" altLang="en-US" b="1" dirty="0"/>
            </a:br>
            <a:br>
              <a:rPr lang="zh-CN" altLang="en-US" b="1" dirty="0"/>
            </a:br>
            <a:r>
              <a:rPr lang="en-US" altLang="zh-CN" b="1"/>
              <a:t>1</a:t>
            </a:r>
            <a:r>
              <a:rPr lang="zh-CN" altLang="en-US" b="1" dirty="0"/>
              <a:t>、弄清字的读音与句读</a:t>
            </a:r>
            <a:br>
              <a:rPr lang="zh-CN" altLang="en-US" b="1" dirty="0"/>
            </a:br>
            <a:r>
              <a:rPr lang="en-US" altLang="zh-CN" b="1"/>
              <a:t>2</a:t>
            </a:r>
            <a:r>
              <a:rPr lang="zh-CN" altLang="en-US" b="1" dirty="0"/>
              <a:t>、理清文章的内容</a:t>
            </a:r>
            <a:endParaRPr lang="zh-CN" altLang="en-US" b="1" dirty="0"/>
          </a:p>
        </p:txBody>
      </p:sp>
    </p:spTree>
  </p:cSld>
  <p:clrMapOvr>
    <a:masterClrMapping/>
  </p:clrMapOvr>
  <p:transition spd="med"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279553"/>
          <p:cNvSpPr txBox="1"/>
          <p:nvPr/>
        </p:nvSpPr>
        <p:spPr>
          <a:xfrm>
            <a:off x="304800" y="228600"/>
            <a:ext cx="8610600" cy="218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200" u="sng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屈原者，名平，楚之同姓也。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为楚怀王左徒。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博闻强志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明</a:t>
            </a:r>
            <a:r>
              <a:rPr lang="zh-CN" altLang="en-US" sz="3200" u="sng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治乱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娴</a:t>
            </a:r>
            <a:r>
              <a:rPr lang="zh-CN" altLang="en-US" sz="3200" u="sng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lang="zh-CN" altLang="en-US" sz="3200" u="sng" dirty="0">
                <a:latin typeface="黑体" panose="02010609060101010101" pitchFamily="2" charset="-122"/>
                <a:ea typeface="黑体" panose="02010609060101010101" pitchFamily="2" charset="-122"/>
              </a:rPr>
              <a:t>辞令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则与王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图议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国事，以出号令；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则接遇宾客，应对诸侯。王甚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之。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9555" name="文本框 279554"/>
          <p:cNvSpPr txBox="1"/>
          <p:nvPr/>
        </p:nvSpPr>
        <p:spPr>
          <a:xfrm>
            <a:off x="304800" y="2743200"/>
            <a:ext cx="8588375" cy="3538538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anchor="t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★</a:t>
            </a:r>
            <a:r>
              <a:rPr lang="zh-CN" altLang="en-US" sz="32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博闻强志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：知识广博，记诵的事实多。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闻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，见识，知识。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入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，对朝庭内。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→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状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，对外。 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：信任。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9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955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9555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9555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9555">
                                            <p:txEl>
                                              <p:charRg st="1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955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9555">
                                            <p:txEl>
                                              <p:charRg st="44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955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9555">
                                            <p:txEl>
                                              <p:charRg st="57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5">
                                            <p:txEl>
                                              <p:charRg st="6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9555">
                                            <p:txEl>
                                              <p:charRg st="6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9555">
                                            <p:txEl>
                                              <p:charRg st="69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5" grpId="0" animBg="1" build="p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6610</Words>
  <Application>WPS 演示</Application>
  <PresentationFormat/>
  <Paragraphs>317</Paragraphs>
  <Slides>43</Slides>
  <Notes>39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8" baseType="lpstr">
      <vt:lpstr>Arial</vt:lpstr>
      <vt:lpstr>宋体</vt:lpstr>
      <vt:lpstr>Wingdings</vt:lpstr>
      <vt:lpstr>Times New Roman</vt:lpstr>
      <vt:lpstr>PMingLiU</vt:lpstr>
      <vt:lpstr>隶书</vt:lpstr>
      <vt:lpstr>Tahoma</vt:lpstr>
      <vt:lpstr>华文新魏</vt:lpstr>
      <vt:lpstr>黑体</vt:lpstr>
      <vt:lpstr>长城特粗圆体</vt:lpstr>
      <vt:lpstr>_x000B__x000C_</vt:lpstr>
      <vt:lpstr>ˎ̥</vt:lpstr>
      <vt:lpstr>方正姚体</vt:lpstr>
      <vt:lpstr>方正细倩简体</vt:lpstr>
      <vt:lpstr>长城美黑体</vt:lpstr>
      <vt:lpstr>新宋体</vt:lpstr>
      <vt:lpstr>Arial Unicode MS</vt:lpstr>
      <vt:lpstr>华文中宋</vt:lpstr>
      <vt:lpstr>华文行楷</vt:lpstr>
      <vt:lpstr>微软雅黑</vt:lpstr>
      <vt:lpstr>Arial Unicode MS</vt:lpstr>
      <vt:lpstr>Courier New</vt:lpstr>
      <vt:lpstr>隶书</vt:lpstr>
      <vt:lpstr>Segoe Print</vt:lpstr>
      <vt:lpstr>诗情画意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jkzyw</dc:title>
  <dc:creator>jkzyw</dc:creator>
  <cp:lastModifiedBy>冷面孔</cp:lastModifiedBy>
  <cp:revision>32</cp:revision>
  <dcterms:created xsi:type="dcterms:W3CDTF">2018-05-16T08:59:56Z</dcterms:created>
  <dcterms:modified xsi:type="dcterms:W3CDTF">2018-12-05T01:29:12Z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</Properties>
</file>