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26" r:id="rId3"/>
    <p:sldId id="320" r:id="rId4"/>
    <p:sldId id="330" r:id="rId5"/>
    <p:sldId id="381" r:id="rId6"/>
    <p:sldId id="383" r:id="rId7"/>
    <p:sldId id="368" r:id="rId8"/>
    <p:sldId id="332" r:id="rId9"/>
    <p:sldId id="375" r:id="rId10"/>
    <p:sldId id="384" r:id="rId11"/>
    <p:sldId id="385" r:id="rId12"/>
    <p:sldId id="377" r:id="rId13"/>
    <p:sldId id="366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1" autoAdjust="0"/>
    <p:restoredTop sz="94635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1.jpeg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2.jpeg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3.jpeg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jpeg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0.jpeg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419872" y="908720"/>
            <a:ext cx="1947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河中石兽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84168" y="1340768"/>
            <a:ext cx="1010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纪昀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5" name="Picture 1" descr="C:\Users\Administrator\Desktop\t01944c3139a5f7463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47664" y="2420888"/>
            <a:ext cx="5904656" cy="304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79912" y="5733256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1886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指导背诵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5" name="Picture 1" descr="C:\Users\Administrator\Desktop\课件图12\u=582188739,3689510609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496944" cy="4752528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619672" y="1988840"/>
            <a:ext cx="6552728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方法指导。关系背诵法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先划分层次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概括层意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然后辨析层与层之间的关系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利用关系法把握语言结构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有利于背诵。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小组内开展背诵比赛。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规定时间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检查背诵效果。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布置作业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937" name="Picture 1" descr="C:\Users\Administrator\Desktop\课件图12\QQ截图20160911164247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" y="1340767"/>
            <a:ext cx="7639050" cy="4680521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619672" y="2204864"/>
            <a:ext cx="6032421" cy="11350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课文阐述的事理对我们平时的生活、学习有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什么启示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?(200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字左右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板书设计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67544" y="1556792"/>
            <a:ext cx="7776864" cy="302433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4" descr="C:\Users\Administrator\Desktop\课件图12\书包与办公用品\u=59254760,4032647828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4005064"/>
            <a:ext cx="1552575" cy="1714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0" name="矩形 9"/>
          <p:cNvSpPr/>
          <p:nvPr/>
        </p:nvSpPr>
        <p:spPr>
          <a:xfrm>
            <a:off x="611560" y="242088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河中石兽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67744" y="1700808"/>
            <a:ext cx="5598368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寺僧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求之下流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寻十余里无迹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讲学家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求之地中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众服为确论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实则找不到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老河兵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当求之于上流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果得于数里外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67836" y="2060848"/>
            <a:ext cx="6485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践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123728" y="1916832"/>
            <a:ext cx="72008" cy="1872208"/>
          </a:xfrm>
          <a:prstGeom prst="leftBrac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 flipH="1">
            <a:off x="7452320" y="1916832"/>
            <a:ext cx="216024" cy="1872208"/>
          </a:xfrm>
          <a:prstGeom prst="leftBrace">
            <a:avLst>
              <a:gd name="adj1" fmla="val 8333"/>
              <a:gd name="adj2" fmla="val 48698"/>
            </a:avLst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 flipV="1">
            <a:off x="1259632" y="188640"/>
            <a:ext cx="2202052" cy="566384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r>
              <a:rPr lang="zh-CN" altLang="en-US" sz="2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前情回顾</a:t>
            </a:r>
            <a:endParaRPr lang="en-US" sz="28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95536" y="1268760"/>
            <a:ext cx="8136904" cy="3960440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 descr="C:\Users\Administrator\Desktop\课件图12\古代人物\u=380108521,2051309819&amp;fm=21&amp;gp=0_副本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3140968"/>
            <a:ext cx="1584176" cy="5076825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611560" y="1628800"/>
            <a:ext cx="9144000" cy="279057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解释下列加点的词语。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一寺临河干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竟不可得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(3)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岂能为暴涨携之去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(4)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遂反溯流逆上矣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059832" y="2100219"/>
            <a:ext cx="4392488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河岸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终了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最后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动词活用作名词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河水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于是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699792" y="2708920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475656" y="3212976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699792" y="3789040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475656" y="4365104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前情回顾</a:t>
            </a:r>
            <a:endParaRPr lang="zh-CN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980728"/>
            <a:ext cx="8712968" cy="4896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971600" y="1319164"/>
            <a:ext cx="914400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翻译句子。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山门圮于河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二石兽并沉焉。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译文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求之地中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不更颠乎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译文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051720" y="2420888"/>
            <a:ext cx="9144000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寺庙的大门倒塌到河里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门旁两只石兽也一起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沉到河里了。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在石兽掉下去的当地寻找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不是更荒唐吗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1267" name="Picture 3" descr="C:\Users\Administrator\Desktop\课件图12\古代人物\u=1087989872,2535897689&amp;fm=21&amp;gp=0_副本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3429000"/>
            <a:ext cx="1184920" cy="2538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梳理内容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032" y="1052736"/>
            <a:ext cx="8173416" cy="4680520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259632" y="1988840"/>
            <a:ext cx="7056784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故事说了一件什么事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说的是一个庙门口的石兽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倒塌到河里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十几年后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人们找石兽的事。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0242" name="Picture 2" descr="C:\Users\Administrator\Desktop\课件图12\古代人物\u=965908930,4207366229&amp;fm=23&amp;gp=0_副本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224" y="3645024"/>
            <a:ext cx="1905000" cy="18183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梳理内容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1" descr="C:\Users\Administrator\课件图12\图215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20688"/>
            <a:ext cx="8892480" cy="5544616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755576" y="1638672"/>
            <a:ext cx="7344816" cy="4401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故事中说出了几位主要人物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他们各自寻找河中石兽的道理和方法是怎样的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分析一下他们这样认识的原因。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寺僧以为石兽被水冲到下游去了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划小船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拖着铁钯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寻找了十多里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没有找着。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讲学家认为石头坚硬沉重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沙子松散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石头埋没在沙里一定会渐渐地沉下去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越来越深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只能就地挖下去找。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老河兵认为石头坚硬沉重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沙子松散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水不能冲走石头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水的反冲力一定会在石头下面迎水的地方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冲沙成为洞穴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渐渐地越冲越深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石头会倒在这个洞穴中。像这样再冲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石头再转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一直转不停止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石头就反而逆流而上。所以应该到上游去找。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寺僧按照水冲物的常识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认为要到下游找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结果找不到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讲学家按照石重沙松的道理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到地下去找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肯定也找不到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老河兵能够根据他几十年的实践经验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到上游找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结果找到了。这说明主观推理是靠不住的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实践出真知。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梳理内容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043608" y="1052736"/>
            <a:ext cx="91440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仔细阅读全文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填写下列表格。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131840" y="1772816"/>
            <a:ext cx="249299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四种寻找石兽的方法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899592" y="2348880"/>
          <a:ext cx="7488833" cy="3657600"/>
        </p:xfrm>
        <a:graphic>
          <a:graphicData uri="http://schemas.openxmlformats.org/drawingml/2006/table">
            <a:tbl>
              <a:tblPr/>
              <a:tblGrid>
                <a:gridCol w="773734"/>
                <a:gridCol w="618988"/>
                <a:gridCol w="1037714"/>
                <a:gridCol w="5058397"/>
              </a:tblGrid>
              <a:tr h="8423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寻找经过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人物</a:t>
                      </a:r>
                      <a:endParaRPr lang="zh-CN" sz="20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寻找的地点</a:t>
                      </a:r>
                      <a:endParaRPr lang="zh-CN" sz="20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结果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第一种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僧</a:t>
                      </a:r>
                      <a:endParaRPr lang="zh-CN" sz="20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原地水中</a:t>
                      </a:r>
                      <a:endParaRPr lang="zh-CN" sz="20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不可得</a:t>
                      </a:r>
                      <a:endParaRPr lang="zh-CN" sz="20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第二种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僧</a:t>
                      </a:r>
                      <a:endParaRPr lang="zh-CN" sz="20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顺流而下</a:t>
                      </a:r>
                      <a:endParaRPr lang="zh-CN" sz="20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无迹</a:t>
                      </a:r>
                      <a:endParaRPr lang="zh-CN" sz="20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第三种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讲学家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原地沙下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失败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第四种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老河兵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求之于上流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果得于数里外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质疑探究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323528" y="980728"/>
            <a:ext cx="8424936" cy="4968552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95536" y="887116"/>
            <a:ext cx="8136904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质疑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课文可以分几个层次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概括各层次大意。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可分四层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第一层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交代石兽沉落河中的地点和寺僧到下游找没有找着。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第二层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讲学家认为石头埋在沙里只能越埋越深。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第三层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老河兵讲解应当去上游找的理由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按照他的话果然找到石兽。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第四层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由事到理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说明遇事不能主观推断的道理。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质疑探究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Picture 3" descr="C:\Users\Administrator\Desktop\课件图12\花边\QQ截图201609261039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9144000" cy="4392487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83568" y="1772816"/>
            <a:ext cx="7776864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质疑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为什么老河兵的方法是对的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第一种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只考虑了流水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没有考虑石兽、泥沙的关系。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第二种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考虑了石兽和泥沙的关系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忽略了流水。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第三种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既有理论又有实践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准确把握了三者的性质及相互关系。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4098" name="Picture 2" descr="C:\Users\Administrator\Desktop\课件图12\古代人物\u=362884028,3636914869&amp;fm=21&amp;gp=0_副本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2936" y="3789040"/>
            <a:ext cx="2481064" cy="23223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质疑探究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1" name="Picture 1" descr="C:\Users\Administrator\Desktop\课件图12\u=689593813,4096684734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8424936" cy="4936182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547664" y="1988840"/>
            <a:ext cx="6048672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质疑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这个故事说明了一个什么道理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许多自然现象的发生往往有着复杂的原因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我们不能只知其一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不知其二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不能仅仅根据自己的一知半解做出推想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而要根据实际情况做出判断。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0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1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2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3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4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5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6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7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8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9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1267</Words>
  <Application>WPS 演示</Application>
  <PresentationFormat>全屏显示(4:3)</PresentationFormat>
  <Paragraphs>142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微软雅黑</vt:lpstr>
      <vt:lpstr>楷体</vt:lpstr>
      <vt:lpstr>Calibri</vt:lpstr>
      <vt:lpstr>Times New Roman</vt:lpstr>
      <vt:lpstr>Times New Roman</vt:lpstr>
      <vt:lpstr>Arial Unicode MS</vt:lpstr>
      <vt:lpstr>Century Gothic</vt:lpstr>
      <vt:lpstr>Calibri Light</vt:lpstr>
      <vt:lpstr>MingLiU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 李倩倩</cp:lastModifiedBy>
  <cp:revision>185</cp:revision>
  <dcterms:created xsi:type="dcterms:W3CDTF">2015-11-21T07:20:00Z</dcterms:created>
  <dcterms:modified xsi:type="dcterms:W3CDTF">2018-04-17T02:46:13Z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