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sldIdLst>
    <p:sldId id="271" r:id="rId3"/>
    <p:sldId id="259" r:id="rId4"/>
    <p:sldId id="334" r:id="rId5"/>
    <p:sldId id="307" r:id="rId6"/>
    <p:sldId id="335" r:id="rId7"/>
    <p:sldId id="322" r:id="rId8"/>
    <p:sldId id="323" r:id="rId9"/>
    <p:sldId id="336" r:id="rId10"/>
    <p:sldId id="337" r:id="rId11"/>
    <p:sldId id="338" r:id="rId12"/>
    <p:sldId id="339" r:id="rId13"/>
    <p:sldId id="340" r:id="rId14"/>
    <p:sldId id="333" r:id="rId15"/>
    <p:sldId id="267" r:id="rId16"/>
    <p:sldId id="325" r:id="rId17"/>
    <p:sldId id="326" r:id="rId18"/>
    <p:sldId id="341" r:id="rId19"/>
    <p:sldId id="327" r:id="rId20"/>
    <p:sldId id="328" r:id="rId21"/>
    <p:sldId id="332" r:id="rId22"/>
    <p:sldId id="272" r:id="rId23"/>
    <p:sldId id="342" r:id="rId24"/>
    <p:sldId id="343" r:id="rId25"/>
    <p:sldId id="330" r:id="rId26"/>
    <p:sldId id="346" r:id="rId27"/>
    <p:sldId id="331"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p:cViewPr varScale="1">
        <p:scale>
          <a:sx n="61" d="100"/>
          <a:sy n="61" d="100"/>
        </p:scale>
        <p:origin x="-1404" y="-84"/>
      </p:cViewPr>
      <p:guideLst>
        <p:guide orient="horz" pos="618"/>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 Id="rId4"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1.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37CF7182-98CA-4861-AA79-24DA7EA3C503}"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78245D4-8CF0-4186-A062-E044A17EDAA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B7976458-B6DF-4BF1-BDEA-8B18548C15BA}"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453CCE7-CC62-4044-9FD3-9EC8CBF8B5D9}"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ECABF1D8-D554-4A35-9A09-4E5D621BD014}" type="datetimeFigureOut">
              <a:rPr lang="zh-CN" altLang="en-US"/>
              <a:pPr>
                <a:defRPr/>
              </a:pPr>
              <a:t>2016/9/19</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CF370B4F-B725-450F-B0FD-262FBA08E52D}"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075C6B8-561C-46C7-B342-218DB74855DD}"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B71CD7C-91EB-401E-834B-F813F2443AD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2E21E36-9F69-4FD2-97A6-29FF72CDBC9C}"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D167D5-AB84-4326-B59E-5A7EF20AEBF9}"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C2660BF-313C-4B6F-800E-F39DD9CAF31E}"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70D48B9-210F-4C0D-9826-09CB8375FC2B}"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35FC901-92C8-422E-8E07-05FFA8F9FD93}"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27669E-1210-409C-8D8A-A4F0B1A963CB}"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F9748D5-B50A-4A2B-8E6A-33B4B6A5E81E}" type="datetimeFigureOut">
              <a:rPr lang="zh-CN" altLang="en-US"/>
              <a:pPr>
                <a:defRPr/>
              </a:pPr>
              <a:t>2016/9/19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8C7A097-E391-4F12-8DAE-00C38F0B7C39}"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74FB795-CCAE-47AA-A700-002FD8E31CDA}" type="datetimeFigureOut">
              <a:rPr lang="zh-CN" altLang="en-US"/>
              <a:pPr>
                <a:defRPr/>
              </a:pPr>
              <a:t>2016/9/19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2D7F3F8-D868-415E-B76A-208507565824}"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35955D2-D138-4C98-9B9E-D18A62AC928D}" type="datetimeFigureOut">
              <a:rPr lang="zh-CN" altLang="en-US"/>
              <a:pPr>
                <a:defRPr/>
              </a:pPr>
              <a:t>2016/9/19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646C03A-6E90-42F8-97D8-4D4984B3B57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4" descr="font.png"/>
          <p:cNvPicPr>
            <a:picLocks noChangeAspect="1"/>
          </p:cNvPicPr>
          <p:nvPr userDrawn="1"/>
        </p:nvPicPr>
        <p:blipFill>
          <a:blip r:embed="rId2"/>
          <a:srcRect/>
          <a:stretch>
            <a:fillRect/>
          </a:stretch>
        </p:blipFill>
        <p:spPr bwMode="auto">
          <a:xfrm>
            <a:off x="785813" y="1535113"/>
            <a:ext cx="803275" cy="1787525"/>
          </a:xfrm>
          <a:prstGeom prst="rect">
            <a:avLst/>
          </a:prstGeom>
          <a:noFill/>
          <a:ln w="9525">
            <a:noFill/>
            <a:miter lim="800000"/>
            <a:headEnd/>
            <a:tailEnd/>
          </a:ln>
        </p:spPr>
      </p:pic>
      <p:grpSp>
        <p:nvGrpSpPr>
          <p:cNvPr id="5" name="组合 1"/>
          <p:cNvGrpSpPr>
            <a:grpSpLocks/>
          </p:cNvGrpSpPr>
          <p:nvPr userDrawn="1"/>
        </p:nvGrpSpPr>
        <p:grpSpPr bwMode="auto">
          <a:xfrm>
            <a:off x="2411413" y="1558925"/>
            <a:ext cx="5946775" cy="214313"/>
            <a:chOff x="2411760" y="1558504"/>
            <a:chExt cx="5946429" cy="214312"/>
          </a:xfrm>
        </p:grpSpPr>
        <p:sp>
          <p:nvSpPr>
            <p:cNvPr id="7" name="Line 46"/>
            <p:cNvSpPr>
              <a:spLocks noChangeShapeType="1"/>
            </p:cNvSpPr>
            <p:nvPr userDrawn="1"/>
          </p:nvSpPr>
          <p:spPr bwMode="auto">
            <a:xfrm>
              <a:off x="2626060" y="1663279"/>
              <a:ext cx="5732129" cy="0"/>
            </a:xfrm>
            <a:prstGeom prst="line">
              <a:avLst/>
            </a:prstGeom>
            <a:noFill/>
            <a:ln w="25400">
              <a:solidFill>
                <a:srgbClr val="5F5F5F"/>
              </a:solidFill>
              <a:prstDash val="sysDot"/>
              <a:round/>
              <a:headEnd/>
              <a:tailEnd type="oval" w="med" len="med"/>
            </a:ln>
            <a:extLst>
              <a:ext uri="{909E8E84-426E-40DD-AFC4-6F175D3DCCD1}"/>
            </a:extLst>
          </p:spPr>
          <p:txBody>
            <a:bodyPr wrap="none" anchor="ctr"/>
            <a:lstStyle/>
            <a:p>
              <a:pPr>
                <a:defRPr/>
              </a:pPr>
              <a:endParaRPr lang="zh-CN" altLang="en-US"/>
            </a:p>
          </p:txBody>
        </p:sp>
        <p:sp>
          <p:nvSpPr>
            <p:cNvPr id="9" name="十六角星 12"/>
            <p:cNvSpPr/>
            <p:nvPr userDrawn="1"/>
          </p:nvSpPr>
          <p:spPr>
            <a:xfrm>
              <a:off x="2411760" y="1558504"/>
              <a:ext cx="214300"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B4BC4BE-0B8B-40DC-B88A-E8851BCF35B4}"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6940409-112F-4D51-8971-327B6CC81B7F}"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CC81A22-61CB-4577-BA22-A43718A72508}"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E656D4E-4A7A-4281-97C5-CDDD2747988A}"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5735BF6-91DB-4415-9BEC-606546552182}"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FEC771-D017-4347-8922-0C047E09190B}"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26EFE83-F5D0-4636-954F-9C111744A5E4}"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B58B7F5-F387-4485-85BF-F8C3307194E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五边形 5">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p:cNvSpPr/>
          <p:nvPr userDrawn="1"/>
        </p:nvSpPr>
        <p:spPr>
          <a:xfrm>
            <a:off x="5292725" y="282575"/>
            <a:ext cx="1366838"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单元首页</a:t>
            </a:r>
            <a:endParaRPr lang="zh-CN" altLang="en-US" sz="1600" dirty="0">
              <a:solidFill>
                <a:schemeClr val="accent5">
                  <a:lumMod val="20000"/>
                  <a:lumOff val="8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10">
            <a:hlinkClick r:id="rId3" action="ppaction://hlinksldjump"/>
          </p:cNvPr>
          <p:cNvSpPr/>
          <p:nvPr userDrawn="1"/>
        </p:nvSpPr>
        <p:spPr>
          <a:xfrm>
            <a:off x="6465888"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4" name="五边形 11">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五边形 1">
            <a:hlinkClick r:id="rId2" action="ppaction://hlinksldjump"/>
          </p:cNvPr>
          <p:cNvSpPr/>
          <p:nvPr userDrawn="1"/>
        </p:nvSpPr>
        <p:spPr>
          <a:xfrm>
            <a:off x="7667625" y="280988"/>
            <a:ext cx="1368425" cy="312737"/>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B84B215-35A4-4C0B-99D6-281C1DD38C6D}" type="datetimeFigureOut">
              <a:rPr lang="zh-CN" altLang="en-US"/>
              <a:pPr>
                <a:defRPr/>
              </a:pPr>
              <a:t>2016/9/19</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6745099-174A-49A3-87B7-9B2F23ECBF8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Lst>
  <p:timing>
    <p:tnLst>
      <p:par>
        <p:cTn id="1" dur="indefinite" restart="never" nodeType="tmRoot"/>
      </p:par>
    </p:tnLst>
  </p:timing>
  <p:txStyles>
    <p:titleStyle>
      <a:lvl1pPr algn="ctr" rtl="0" fontAlgn="base">
        <a:spcBef>
          <a:spcPct val="0"/>
        </a:spcBef>
        <a:spcAft>
          <a:spcPct val="0"/>
        </a:spcAft>
        <a:defRPr sz="3600" b="1" kern="1200">
          <a:solidFill>
            <a:srgbClr val="353781"/>
          </a:solidFill>
          <a:latin typeface="黑体" pitchFamily="2" charset="-122"/>
          <a:ea typeface="黑体" pitchFamily="2" charset="-122"/>
          <a:cs typeface="+mj-cs"/>
        </a:defRPr>
      </a:lvl1pPr>
      <a:lvl2pPr algn="ctr" rtl="0" fontAlgn="base">
        <a:spcBef>
          <a:spcPct val="0"/>
        </a:spcBef>
        <a:spcAft>
          <a:spcPct val="0"/>
        </a:spcAft>
        <a:defRPr sz="3600" b="1">
          <a:solidFill>
            <a:srgbClr val="353781"/>
          </a:solidFill>
          <a:latin typeface="黑体" pitchFamily="2" charset="-122"/>
          <a:ea typeface="黑体" pitchFamily="2" charset="-122"/>
        </a:defRPr>
      </a:lvl2pPr>
      <a:lvl3pPr algn="ctr" rtl="0" fontAlgn="base">
        <a:spcBef>
          <a:spcPct val="0"/>
        </a:spcBef>
        <a:spcAft>
          <a:spcPct val="0"/>
        </a:spcAft>
        <a:defRPr sz="3600" b="1">
          <a:solidFill>
            <a:srgbClr val="353781"/>
          </a:solidFill>
          <a:latin typeface="黑体" pitchFamily="2" charset="-122"/>
          <a:ea typeface="黑体" pitchFamily="2" charset="-122"/>
        </a:defRPr>
      </a:lvl3pPr>
      <a:lvl4pPr algn="ctr" rtl="0" fontAlgn="base">
        <a:spcBef>
          <a:spcPct val="0"/>
        </a:spcBef>
        <a:spcAft>
          <a:spcPct val="0"/>
        </a:spcAft>
        <a:defRPr sz="3600" b="1">
          <a:solidFill>
            <a:srgbClr val="353781"/>
          </a:solidFill>
          <a:latin typeface="黑体" pitchFamily="2" charset="-122"/>
          <a:ea typeface="黑体" pitchFamily="2" charset="-122"/>
        </a:defRPr>
      </a:lvl4pPr>
      <a:lvl5pPr algn="ctr" rtl="0" fontAlgn="base">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90245DB7-3B0F-404C-941D-AE10879710A2}" type="datetimeFigureOut">
              <a:rPr lang="zh-CN" altLang="en-US"/>
              <a:pPr>
                <a:defRPr/>
              </a:pPr>
              <a:t>2016/9/19</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8B0B8E43-8E77-499C-979D-C2BE12C1456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4" r:id="rId1"/>
    <p:sldLayoutId id="2147483873" r:id="rId2"/>
    <p:sldLayoutId id="2147483872" r:id="rId3"/>
    <p:sldLayoutId id="2147483871" r:id="rId4"/>
    <p:sldLayoutId id="2147483870" r:id="rId5"/>
    <p:sldLayoutId id="2147483869" r:id="rId6"/>
    <p:sldLayoutId id="2147483868" r:id="rId7"/>
    <p:sldLayoutId id="2147483867" r:id="rId8"/>
    <p:sldLayoutId id="2147483866" r:id="rId9"/>
    <p:sldLayoutId id="2147483865" r:id="rId10"/>
    <p:sldLayoutId id="2147483864"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4.xml"/><Relationship Id="rId7" Type="http://schemas.openxmlformats.org/officeDocument/2006/relationships/slide" Target="slide19.xml"/><Relationship Id="rId12" Type="http://schemas.openxmlformats.org/officeDocument/2006/relationships/package" Target="../embeddings/Microsoft_Word___66.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8.xml"/><Relationship Id="rId11" Type="http://schemas.openxmlformats.org/officeDocument/2006/relationships/package" Target="../embeddings/Microsoft_Word___55.docx"/><Relationship Id="rId5" Type="http://schemas.openxmlformats.org/officeDocument/2006/relationships/slide" Target="slide16.xml"/><Relationship Id="rId10" Type="http://schemas.openxmlformats.org/officeDocument/2006/relationships/package" Target="../embeddings/Microsoft_Word___44.docx"/><Relationship Id="rId4" Type="http://schemas.openxmlformats.org/officeDocument/2006/relationships/slide" Target="slide15.xml"/><Relationship Id="rId9" Type="http://schemas.openxmlformats.org/officeDocument/2006/relationships/package" Target="../embeddings/Microsoft_Word___33.docx"/></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4.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5.xml"/><Relationship Id="rId9" Type="http://schemas.openxmlformats.org/officeDocument/2006/relationships/package" Target="../embeddings/Microsoft_Word___77.docx"/></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Word___88.docx"/><Relationship Id="rId5" Type="http://schemas.openxmlformats.org/officeDocument/2006/relationships/slide" Target="slide26.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7.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3" name="Object 19"/>
          <p:cNvGraphicFramePr>
            <a:graphicFrameLocks noChangeAspect="1"/>
          </p:cNvGraphicFramePr>
          <p:nvPr/>
        </p:nvGraphicFramePr>
        <p:xfrm>
          <a:off x="508000" y="3117850"/>
          <a:ext cx="8128000" cy="876300"/>
        </p:xfrm>
        <a:graphic>
          <a:graphicData uri="http://schemas.openxmlformats.org/presentationml/2006/ole">
            <p:oleObj spid="_x0000_s1043" name="文档" r:id="rId3" imgW="3839157" imgH="414794"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6869" name="矩形 5"/>
          <p:cNvSpPr>
            <a:spLocks noChangeAspect="1"/>
          </p:cNvSpPr>
          <p:nvPr/>
        </p:nvSpPr>
        <p:spPr bwMode="auto">
          <a:xfrm>
            <a:off x="508000" y="1903413"/>
            <a:ext cx="8128000" cy="3305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文明</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是一把无比锋利的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双刃剑</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我们得到了很多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可是失去的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也是一样的多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随着社会的发展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我们该怎样驾驭一把把更多、更锋利的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双刃剑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那么伟大的人类啊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其实我们更需要明白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我们该如何驾驭我们自己</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墨子认为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天下乱之始源为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不相爱生也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如果兼爱则会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诸侯相爱则不野战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家主相爱则不相篡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人与人相爱则不相贼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君臣相爱则惠忠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父子相爱则慈孝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兄弟相爱则和调。天下之人皆相爱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强不执弱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众不劫寡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富不侮贫</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贵不傲贱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诈不欺愚。</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7893" name="矩形 5"/>
          <p:cNvSpPr>
            <a:spLocks noChangeAspect="1"/>
          </p:cNvSpPr>
          <p:nvPr/>
        </p:nvSpPr>
        <p:spPr bwMode="auto">
          <a:xfrm>
            <a:off x="508000" y="1498600"/>
            <a:ext cx="8128000" cy="41148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反观一下现实</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人与生俱来的劣根性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无一不使人类自身受累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社会发展受累。为逐名求利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争权夺势</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可以朋友相欺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手足相残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父子反目。家乱、友敌、手足疏</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更何谈国安民谐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窃以为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人之所以为人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不称禽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不谓兽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不在于智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而在于德、在于爱也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无德无爱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则禽兽难如。墨子能远在战国时期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便提出墨家学说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令人叹服。人可以有劣根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但不可以不学习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不克制</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不改进。进则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海阔天空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春暖花开</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一团和气</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退则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损己损人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一伤俱伤</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人神共怨。</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墨子主张兴天下之利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除天下之害</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墨子说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若是上利乎天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中利乎鬼</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下利乎人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三利而无所不利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是谓天德。故凡从事此者</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圣知也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仁义也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忠惠也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慈孝也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是故聚敛天下之善名而加之。</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8917" name="矩形 6"/>
          <p:cNvSpPr>
            <a:spLocks noChangeAspect="1"/>
          </p:cNvSpPr>
          <p:nvPr/>
        </p:nvSpPr>
        <p:spPr bwMode="auto">
          <a:xfrm>
            <a:off x="508000" y="1498600"/>
            <a:ext cx="8128000" cy="41148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墨子的救世主张均是以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为出发点</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然何为利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义</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楷体"/>
              </a:rPr>
              <a:t>利也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墨家学说的主张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其精华的部分在社会发展过程中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应该说具有非常重要的历史意义。其为人类思想的进步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提高自身觉悟性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具有积极作用。墨家最高的人生价值是利人、利天下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而不是单纯利己。颇有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先天下之忧而忧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后天下之乐而乐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之寓意。</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作为起源于战国时期的墨家文化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虽然有其历史及社会局限性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但细读品味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自觉深刻辽远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非一时即能皆晓。然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古为今用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取精华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去糟粕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实乃本意。历经现代都市生活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社会进步。常觉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人之情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日淡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古之义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日微。民智则国强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民义则国恒。以史为鉴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高瞻远瞩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则民幸、家幸、国幸</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62" name="Object 14"/>
          <p:cNvGraphicFramePr>
            <a:graphicFrameLocks noChangeAspect="1"/>
          </p:cNvGraphicFramePr>
          <p:nvPr/>
        </p:nvGraphicFramePr>
        <p:xfrm>
          <a:off x="508000" y="3173413"/>
          <a:ext cx="8128000" cy="765175"/>
        </p:xfrm>
        <a:graphic>
          <a:graphicData uri="http://schemas.openxmlformats.org/presentationml/2006/ole">
            <p:oleObj spid="_x0000_s2062" name="文档" r:id="rId3" imgW="3839157" imgH="362585" progId="">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a:hlinkClick r:id="rId2" action="ppaction://hlinksldjump"/>
          </p:cNvPr>
          <p:cNvSpPr/>
          <p:nvPr/>
        </p:nvSpPr>
        <p:spPr>
          <a:xfrm>
            <a:off x="268446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1</a:t>
            </a:r>
            <a:endParaRPr lang="zh-CN" altLang="en-US" sz="1400" dirty="0">
              <a:solidFill>
                <a:schemeClr val="accent5">
                  <a:lumMod val="20000"/>
                  <a:lumOff val="80000"/>
                </a:schemeClr>
              </a:solidFill>
            </a:endParaRPr>
          </a:p>
        </p:txBody>
      </p:sp>
      <p:sp>
        <p:nvSpPr>
          <p:cNvPr id="14" name="椭圆 13">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15" name="椭圆 14">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16" name="椭圆 15">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17" name="椭圆 16">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21" name="矩形 20">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800"/>
            <a:ext cx="8128000" cy="37084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通假字</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贵必敖贱　</a:t>
            </a:r>
            <a:r>
              <a:rPr lang="zh-CN" altLang="zh-CN" sz="2200" u="sng">
                <a:solidFill>
                  <a:srgbClr val="FF0000"/>
                </a:solidFill>
                <a:latin typeface="Times New Roman" pitchFamily="18" charset="0"/>
                <a:ea typeface="方正书宋_GBK"/>
                <a:cs typeface="Times New Roman" pitchFamily="18" charset="0"/>
              </a:rPr>
              <a:t>敖</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通</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傲</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轻视</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既以非之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何以易之　</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既以</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中的</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以</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已</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已经</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天下之难物于故也　</a:t>
            </a:r>
            <a:r>
              <a:rPr lang="zh-CN" altLang="zh-CN" sz="2200" u="sng">
                <a:solidFill>
                  <a:srgbClr val="FF0000"/>
                </a:solidFill>
                <a:latin typeface="Times New Roman" pitchFamily="18" charset="0"/>
                <a:cs typeface="Times New Roman" pitchFamily="18" charset="0"/>
              </a:rPr>
              <a:t>于</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迂</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迂远</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辩其故也　</a:t>
            </a:r>
            <a:r>
              <a:rPr lang="zh-CN" altLang="zh-CN" sz="2200" u="sng">
                <a:solidFill>
                  <a:srgbClr val="FF0000"/>
                </a:solidFill>
                <a:latin typeface="Times New Roman" pitchFamily="18" charset="0"/>
                <a:cs typeface="Times New Roman" pitchFamily="18" charset="0"/>
              </a:rPr>
              <a:t>辩</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辨</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分别、辨别</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苟君说之　</a:t>
            </a:r>
            <a:r>
              <a:rPr lang="zh-CN" altLang="zh-CN" sz="2200" u="sng">
                <a:solidFill>
                  <a:srgbClr val="FF0000"/>
                </a:solidFill>
                <a:latin typeface="Times New Roman" pitchFamily="18" charset="0"/>
                <a:cs typeface="Times New Roman" pitchFamily="18" charset="0"/>
              </a:rPr>
              <a:t>说</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悦</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高兴</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昔者楚灵王好士细要　</a:t>
            </a:r>
            <a:r>
              <a:rPr lang="zh-CN" altLang="zh-CN" sz="2200" u="sng">
                <a:solidFill>
                  <a:srgbClr val="FF0000"/>
                </a:solidFill>
                <a:latin typeface="Times New Roman" pitchFamily="18" charset="0"/>
                <a:cs typeface="Times New Roman" pitchFamily="18" charset="0"/>
              </a:rPr>
              <a:t>要</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腰</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的本字</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教驯其臣　</a:t>
            </a:r>
            <a:r>
              <a:rPr lang="zh-CN" altLang="zh-CN" sz="2200" u="sng">
                <a:solidFill>
                  <a:srgbClr val="FF0000"/>
                </a:solidFill>
                <a:latin typeface="Times New Roman" pitchFamily="18" charset="0"/>
                <a:cs typeface="Times New Roman" pitchFamily="18" charset="0"/>
              </a:rPr>
              <a:t>驯</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训</a:t>
            </a:r>
            <a:r>
              <a:rPr lang="en-US" altLang="zh-CN" sz="2200" u="sng">
                <a:solidFill>
                  <a:srgbClr val="FF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破碎乱行　</a:t>
            </a:r>
            <a:r>
              <a:rPr lang="zh-CN" altLang="zh-CN" sz="2200" u="sng">
                <a:solidFill>
                  <a:srgbClr val="FF0000"/>
                </a:solidFill>
                <a:latin typeface="Times New Roman" pitchFamily="18" charset="0"/>
                <a:cs typeface="Times New Roman" pitchFamily="18" charset="0"/>
              </a:rPr>
              <a:t>碎</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萃</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聚集</a:t>
            </a:r>
            <a:endParaRPr lang="zh-CN" altLang="zh-CN" sz="2200">
              <a:solidFill>
                <a:srgbClr val="000000"/>
              </a:solidFill>
              <a:latin typeface="NEU-BZ-S92"/>
              <a:ea typeface="方正书宋_GBK"/>
              <a:cs typeface="方正书宋_GBK"/>
            </a:endParaRPr>
          </a:p>
        </p:txBody>
      </p:sp>
      <p:sp>
        <p:nvSpPr>
          <p:cNvPr id="10" name="矩形 9"/>
          <p:cNvSpPr/>
          <p:nvPr/>
        </p:nvSpPr>
        <p:spPr>
          <a:xfrm>
            <a:off x="2581275" y="2165350"/>
            <a:ext cx="21351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3722688" y="2562225"/>
            <a:ext cx="3657600" cy="293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727450" y="2957513"/>
            <a:ext cx="3657600"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552700" y="3351213"/>
            <a:ext cx="3657600"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2552700" y="3754438"/>
            <a:ext cx="3657600" cy="311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3941763" y="4154488"/>
            <a:ext cx="3657600" cy="311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2547938" y="4554538"/>
            <a:ext cx="3659187"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23"/>
          <p:cNvSpPr/>
          <p:nvPr/>
        </p:nvSpPr>
        <p:spPr>
          <a:xfrm>
            <a:off x="2547938" y="4959350"/>
            <a:ext cx="3659187" cy="311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P spid="20" grpId="0" animBg="1"/>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11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3125" name="矩形 1"/>
          <p:cNvSpPr>
            <a:spLocks noChangeAspect="1"/>
          </p:cNvSpPr>
          <p:nvPr/>
        </p:nvSpPr>
        <p:spPr bwMode="auto">
          <a:xfrm>
            <a:off x="508000" y="1268413"/>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古今异义</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3114" name="Object 42"/>
          <p:cNvGraphicFramePr>
            <a:graphicFrameLocks noChangeAspect="1"/>
          </p:cNvGraphicFramePr>
          <p:nvPr/>
        </p:nvGraphicFramePr>
        <p:xfrm>
          <a:off x="312738" y="1706563"/>
          <a:ext cx="8128000" cy="457200"/>
        </p:xfrm>
        <a:graphic>
          <a:graphicData uri="http://schemas.openxmlformats.org/presentationml/2006/ole">
            <p:oleObj spid="_x0000_s3114" name="文档" r:id="rId9" imgW="3839157" imgH="216039" progId="">
              <p:embed/>
            </p:oleObj>
          </a:graphicData>
        </a:graphic>
      </p:graphicFrame>
      <p:sp>
        <p:nvSpPr>
          <p:cNvPr id="4" name="矩形 3"/>
          <p:cNvSpPr>
            <a:spLocks noChangeAspect="1"/>
          </p:cNvSpPr>
          <p:nvPr/>
        </p:nvSpPr>
        <p:spPr>
          <a:xfrm>
            <a:off x="508000" y="2105025"/>
            <a:ext cx="4913313" cy="49847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残害别人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偷东西的人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115" name="Object 43"/>
          <p:cNvGraphicFramePr>
            <a:graphicFrameLocks noChangeAspect="1"/>
          </p:cNvGraphicFramePr>
          <p:nvPr/>
        </p:nvGraphicFramePr>
        <p:xfrm>
          <a:off x="312738" y="2563813"/>
          <a:ext cx="8128000" cy="457200"/>
        </p:xfrm>
        <a:graphic>
          <a:graphicData uri="http://schemas.openxmlformats.org/presentationml/2006/ole">
            <p:oleObj spid="_x0000_s3115" name="文档" r:id="rId10" imgW="3839157" imgH="216039" progId="">
              <p:embed/>
            </p:oleObj>
          </a:graphicData>
        </a:graphic>
      </p:graphicFrame>
      <p:sp>
        <p:nvSpPr>
          <p:cNvPr id="6" name="矩形 5"/>
          <p:cNvSpPr>
            <a:spLocks noChangeAspect="1"/>
          </p:cNvSpPr>
          <p:nvPr/>
        </p:nvSpPr>
        <p:spPr>
          <a:xfrm>
            <a:off x="508000" y="2955925"/>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相互关心爱护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男女之间产生爱情</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116" name="Object 44"/>
          <p:cNvGraphicFramePr>
            <a:graphicFrameLocks noChangeAspect="1"/>
          </p:cNvGraphicFramePr>
          <p:nvPr/>
        </p:nvGraphicFramePr>
        <p:xfrm>
          <a:off x="312738" y="3417888"/>
          <a:ext cx="8128000" cy="457200"/>
        </p:xfrm>
        <a:graphic>
          <a:graphicData uri="http://schemas.openxmlformats.org/presentationml/2006/ole">
            <p:oleObj spid="_x0000_s3116" name="文档" r:id="rId11" imgW="3839157" imgH="216039" progId="">
              <p:embed/>
            </p:oleObj>
          </a:graphicData>
        </a:graphic>
      </p:graphicFrame>
      <p:sp>
        <p:nvSpPr>
          <p:cNvPr id="8" name="矩形 7"/>
          <p:cNvSpPr>
            <a:spLocks noChangeAspect="1"/>
          </p:cNvSpPr>
          <p:nvPr/>
        </p:nvSpPr>
        <p:spPr>
          <a:xfrm>
            <a:off x="508000" y="3824288"/>
            <a:ext cx="8128000" cy="865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两个词</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接着</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顺承连词</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连接上文的原因、方法和下文的结果、目的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117" name="Object 45"/>
          <p:cNvGraphicFramePr>
            <a:graphicFrameLocks noChangeAspect="1"/>
          </p:cNvGraphicFramePr>
          <p:nvPr/>
        </p:nvGraphicFramePr>
        <p:xfrm>
          <a:off x="312738" y="4664075"/>
          <a:ext cx="8128000" cy="457200"/>
        </p:xfrm>
        <a:graphic>
          <a:graphicData uri="http://schemas.openxmlformats.org/presentationml/2006/ole">
            <p:oleObj spid="_x0000_s3117" name="文档" r:id="rId12" imgW="3839157" imgH="216039" progId="">
              <p:embed/>
            </p:oleObj>
          </a:graphicData>
        </a:graphic>
      </p:graphicFrame>
      <p:sp>
        <p:nvSpPr>
          <p:cNvPr id="13" name="矩形 12"/>
          <p:cNvSpPr>
            <a:spLocks noChangeAspect="1"/>
          </p:cNvSpPr>
          <p:nvPr/>
        </p:nvSpPr>
        <p:spPr>
          <a:xfrm>
            <a:off x="508000" y="5054600"/>
            <a:ext cx="8128000" cy="85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破</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人群分散</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碎</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萃</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聚集</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破成碎块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使破成碎块。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1495425" y="2176463"/>
            <a:ext cx="113030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514475" y="3024188"/>
            <a:ext cx="16652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1503363" y="3894138"/>
            <a:ext cx="33464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1503363" y="5124450"/>
            <a:ext cx="33464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5400"/>
            <a:ext cx="8128000" cy="45212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然则察此害亦何用生哉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用兵之道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攻心为上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今诸侯独知爱其国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唯独、只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独乐乐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与人乐乐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孰乐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相如虽驽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独畏廉将军哉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表反问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天下之难物于故也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特上弗以为政、士不以为行故也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4056063" y="2205038"/>
            <a:ext cx="114141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565525" y="2597150"/>
            <a:ext cx="114141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3500438" y="3403600"/>
            <a:ext cx="168116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3910013" y="3795713"/>
            <a:ext cx="114141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4130675" y="4221163"/>
            <a:ext cx="2046288"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3497263" y="5019675"/>
            <a:ext cx="11398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5172075" y="5422900"/>
            <a:ext cx="114141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46088" name="矩形 2"/>
          <p:cNvSpPr>
            <a:spLocks noChangeAspect="1"/>
          </p:cNvSpPr>
          <p:nvPr/>
        </p:nvSpPr>
        <p:spPr bwMode="auto">
          <a:xfrm>
            <a:off x="508000" y="1903413"/>
            <a:ext cx="8128000" cy="3305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所以</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其所以起者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以不相爱生也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产生某种行为的原因</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师者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所以传道受业解惑也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用来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a:t>
            </a:r>
            <a:r>
              <a:rPr lang="en-US" altLang="zh-CN" sz="2200">
                <a:solidFill>
                  <a:srgbClr val="000000"/>
                </a:solidFill>
                <a:latin typeface="Times New Roman" pitchFamily="18" charset="0"/>
                <a:cs typeface="Times New Roman" pitchFamily="18" charset="0"/>
              </a:rPr>
              <a:t>,</a:t>
            </a:r>
            <a:r>
              <a:rPr lang="en-US" altLang="zh-CN" sz="2200">
                <a:solidFill>
                  <a:srgbClr val="000000"/>
                </a:solidFill>
                <a:latin typeface="宋体" charset="-122"/>
                <a:ea typeface="方正书宋_GBK"/>
                <a:cs typeface="方正书宋_GBK"/>
              </a:rPr>
              <a:t>……</a:t>
            </a:r>
            <a:r>
              <a:rPr lang="zh-CN" altLang="zh-CN" sz="2200">
                <a:solidFill>
                  <a:srgbClr val="000000"/>
                </a:solidFill>
                <a:latin typeface="Times New Roman" pitchFamily="18" charset="0"/>
                <a:cs typeface="Times New Roman" pitchFamily="18" charset="0"/>
              </a:rPr>
              <a:t>的凭借</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识</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天下之士君子特不识其利、辩其故也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懂得</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见多识广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知识</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博闻强识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记忆</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相逢何必曾相识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认识</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4403725" y="2420938"/>
            <a:ext cx="2452688"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4395788" y="2809875"/>
            <a:ext cx="28321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5721350" y="3611563"/>
            <a:ext cx="11525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374900" y="4019550"/>
            <a:ext cx="11525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2374900" y="4413250"/>
            <a:ext cx="115252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203575" y="4811713"/>
            <a:ext cx="115093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1000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4115" name="矩形 1"/>
          <p:cNvSpPr>
            <a:spLocks noChangeAspect="1"/>
          </p:cNvSpPr>
          <p:nvPr/>
        </p:nvSpPr>
        <p:spPr bwMode="auto">
          <a:xfrm>
            <a:off x="508000" y="1135063"/>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词类活用</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4107" name="Object 11"/>
          <p:cNvGraphicFramePr>
            <a:graphicFrameLocks noChangeAspect="1"/>
          </p:cNvGraphicFramePr>
          <p:nvPr/>
        </p:nvGraphicFramePr>
        <p:xfrm>
          <a:off x="312738" y="1617663"/>
          <a:ext cx="8128000" cy="4487862"/>
        </p:xfrm>
        <a:graphic>
          <a:graphicData uri="http://schemas.openxmlformats.org/presentationml/2006/ole">
            <p:oleObj spid="_x0000_s4107" name="文档" r:id="rId9" imgW="3839157" imgH="2118978" progId="">
              <p:embed/>
            </p:oleObj>
          </a:graphicData>
        </a:graphic>
      </p:graphicFrame>
      <p:sp>
        <p:nvSpPr>
          <p:cNvPr id="11" name="矩形 10"/>
          <p:cNvSpPr/>
          <p:nvPr/>
        </p:nvSpPr>
        <p:spPr>
          <a:xfrm>
            <a:off x="2446338" y="1663700"/>
            <a:ext cx="57372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435225" y="2124075"/>
            <a:ext cx="46291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420938" y="2571750"/>
            <a:ext cx="521176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2406650" y="3049588"/>
            <a:ext cx="49371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005138" y="3486150"/>
            <a:ext cx="42418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3911600" y="3954463"/>
            <a:ext cx="31527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713038" y="4403725"/>
            <a:ext cx="28384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977900" y="5321300"/>
            <a:ext cx="667861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3263900" y="5689600"/>
            <a:ext cx="343376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498600"/>
            <a:ext cx="8128000" cy="41148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5</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特殊句式</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此则天下之害也</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判断句</a:t>
            </a:r>
            <a:r>
              <a:rPr lang="en-US" altLang="zh-CN" sz="2200">
                <a:solidFill>
                  <a:srgbClr val="000000"/>
                </a:solidFill>
                <a:latin typeface="Times New Roman" pitchFamily="18" charset="0"/>
                <a:ea typeface="方正书宋_GBK"/>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然则察此害亦何用生哉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用何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因为什么</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其所以起者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以不相爱生也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是以仁者非之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是以仁者誉之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代词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置于介词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之前</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何以易之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用什么</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此天下百姓之所皆难也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特上弗以为政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后省略宾语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此何难之有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此何难之有焉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3259138" y="1989138"/>
            <a:ext cx="7842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4095750" y="2414588"/>
            <a:ext cx="287655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4438650" y="2792413"/>
            <a:ext cx="7842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4745038" y="3221038"/>
            <a:ext cx="40036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96875" y="3608388"/>
            <a:ext cx="7397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420938" y="4027488"/>
            <a:ext cx="2595562"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4090988" y="4419600"/>
            <a:ext cx="792162"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2973388" y="4816475"/>
            <a:ext cx="33274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矩形 20"/>
          <p:cNvSpPr/>
          <p:nvPr/>
        </p:nvSpPr>
        <p:spPr>
          <a:xfrm>
            <a:off x="4467225" y="5222875"/>
            <a:ext cx="10668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21"/>
                                        </p:tgtEl>
                                      </p:cBhvr>
                                    </p:animEffect>
                                    <p:set>
                                      <p:cBhvr>
                                        <p:cTn id="4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8677" name="矩形 1"/>
          <p:cNvSpPr>
            <a:spLocks noChangeAspect="1"/>
          </p:cNvSpPr>
          <p:nvPr/>
        </p:nvSpPr>
        <p:spPr bwMode="auto">
          <a:xfrm>
            <a:off x="508000" y="1681163"/>
            <a:ext cx="8128000" cy="37496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本单元共三节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《兼爱》主要告诫世人要懂得相互爱护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只有这样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社会才能和谐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国家才能富强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百姓才能安居乐业。同时文中还强调了统治者的喜好对国家的命运有巨大的影响。</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《非攻》主要体现了墨子反对战争的观点。文章以这种思想为基础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认为攻打别人的国家是最大的不仁不义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是最大的错误和罪过。</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《尚贤》主要体现的是墨子关于人才选拔的观点。墨子认为不应该以血统为承袭的依据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而应该注意从普通百姓中选举贤能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从而巩固政权。</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0" name="矩形 19">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名句名篇</a:t>
            </a:r>
          </a:p>
        </p:txBody>
      </p:sp>
      <p:sp>
        <p:nvSpPr>
          <p:cNvPr id="2" name="矩形 1"/>
          <p:cNvSpPr>
            <a:spLocks noChangeAspect="1"/>
          </p:cNvSpPr>
          <p:nvPr/>
        </p:nvSpPr>
        <p:spPr>
          <a:xfrm>
            <a:off x="508000" y="3122613"/>
            <a:ext cx="8128000" cy="8667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夫爱人者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人必从而爱之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人必从而利之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恶人者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人必从而恶之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人必从而害之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22813" y="3197225"/>
            <a:ext cx="164941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矩形 5"/>
          <p:cNvSpPr/>
          <p:nvPr/>
        </p:nvSpPr>
        <p:spPr>
          <a:xfrm>
            <a:off x="7386638" y="3197225"/>
            <a:ext cx="125253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382588" y="3592513"/>
            <a:ext cx="75406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2155825" y="3592513"/>
            <a:ext cx="164941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301750"/>
            <a:ext cx="8128000" cy="45085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既以非之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何以易之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子墨子言曰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以兼相爱、交相利之法易之。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既然已经反对它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那么用什么改变它呢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墨子老师说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用不分等级、不分远近、不分亲疏的相爱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互相使对方得利的方法来改变它。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运用设问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引出自己的观点。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并不否定自爱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而是把自爱与相爱结合起来。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交相利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也不是鄙视自利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而是力求使自利与互利两不偏废。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当代人要继承墨子兼爱的思想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不让爱被仇恨玷污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让真爱变得更纯洁。要舍得付出爱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只有付出才能收获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也许你的爱微不足道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但也可以使人在黑暗中看到一丝光亮。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992188"/>
            <a:ext cx="8128000" cy="5429250"/>
          </a:xfrm>
          <a:prstGeom prst="rect">
            <a:avLst/>
          </a:prstGeom>
        </p:spPr>
        <p:txBody>
          <a:bodyPr>
            <a:spAutoFit/>
          </a:bodyPr>
          <a:lstStyle/>
          <a:p>
            <a:pPr indent="267970">
              <a:lnSpc>
                <a:spcPts val="3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天下之人皆相爱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强不执弱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众不劫寡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富不侮贫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贵不敖贱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诈不欺愚。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全天下的人都相爱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力量大的就不会控制力量小的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人多的就不会抢夺人少的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富有的就不会欺侮贫穷的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社会地位高的就不会轻视社会地位低的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不诚实的就不会欺骗敦厚的。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墨子将《兼爱》中提到的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交相利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是指一方对另一方的付出。所谓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包含平等、博爱与相互友爱的意思。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要让不平等双方彼此产生爱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必定是高贵的、强盛的一方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将理解、宽容以及援助更多地给予卑贱的、弱小的一方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让卑贱的一方的生活处境得到改善。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的目的很明确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就是要努力做到出身高贵的爱护出身低贱的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强大的爱护弱小的。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实质是反映贫弱者的心声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带有鲜明的平民色彩。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wipe(down)">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301750"/>
            <a:ext cx="8128000" cy="45085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夫爱人者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人必从而爱之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人必从而利之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恶人者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人必从而恶之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人必从而害之。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爱别人的人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别人一定会因此爱他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为别人做好事的人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别人也一定会因此为他做好事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憎恨别人的人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别人也一定会因此憎恨他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伤害别人的人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别人也一定会因此而伤害他。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墨子的话启示人们要爱人、利人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即自觉站在最广大人民的立场上做出价值选择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同时还启示人们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一切都是相互的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。墨子思想的主体是以自爱之心去爱与我相关的人或事物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投之以桃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报之以李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即唤起对方爱自己的目的。所以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要多做反思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从墨子思想出发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让自己更多地去爱人而不要去伤害人。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884363"/>
            <a:ext cx="8128000" cy="33432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墨子眼中的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天下之害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墨子认为出现这种局面的原因及消除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天下之害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的方法是什么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在墨子眼里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天下之害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的具体表现是国与国之间相攻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卿大夫与卿大夫之间相篡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人与人之间相贼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君不惠臣不忠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父不慈子不孝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兄弟之间不和调。墨子认为天下一切灾难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人间的一切邪恶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包括盗窃、杀人、战争、怨仇、嫉恨、诈骗等违法犯罪现象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都是不相爱带来的恶果。而要改变这种局面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天下之害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兼相爱、交相利之法易之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087563"/>
            <a:ext cx="8128000" cy="29368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从课文内容看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兼相爱、交相利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的具体内容是什么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你怎么看待这种观点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从课文内容来看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兼相爱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就是跳出自爱的狭小圈子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一律平等、不分亲疏厚薄地互相关爱。所谓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交相利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就是交往的双方互相使对方获得利益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即交往的目的是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。在当时诸侯纷争的混乱局面下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这种观点有一定的进步意义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但又根本无法实现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只能是一种寄寓着美好理想的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空中楼阁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文本图解</a:t>
            </a:r>
          </a:p>
        </p:txBody>
      </p:sp>
      <p:graphicFrame>
        <p:nvGraphicFramePr>
          <p:cNvPr id="5129" name="Object 9"/>
          <p:cNvGraphicFramePr>
            <a:graphicFrameLocks noChangeAspect="1"/>
          </p:cNvGraphicFramePr>
          <p:nvPr/>
        </p:nvGraphicFramePr>
        <p:xfrm>
          <a:off x="312738" y="2668588"/>
          <a:ext cx="8128000" cy="1774825"/>
        </p:xfrm>
        <a:graphic>
          <a:graphicData uri="http://schemas.openxmlformats.org/presentationml/2006/ole">
            <p:oleObj spid="_x0000_s5129" name="文档" r:id="rId6" imgW="3839157" imgH="838950" progId="">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9701" name="矩形 1"/>
          <p:cNvSpPr>
            <a:spLocks noChangeAspect="1"/>
          </p:cNvSpPr>
          <p:nvPr/>
        </p:nvSpPr>
        <p:spPr bwMode="auto">
          <a:xfrm>
            <a:off x="508000" y="2317750"/>
            <a:ext cx="8128000" cy="2476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由于《墨子》重实用不重文采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语言朴实而不尚华丽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故历年高考的名句背诵默写多不从《墨子》选材。但《墨子》的思想与现代社会密切关联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对现实社会的构建具有重要的借鉴意义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因此有必要予以关注。</a:t>
            </a:r>
            <a:r>
              <a:rPr lang="en-US" altLang="zh-CN" sz="2200">
                <a:solidFill>
                  <a:srgbClr val="000000"/>
                </a:solidFill>
                <a:latin typeface="Times New Roman" pitchFamily="18" charset="0"/>
                <a:cs typeface="Times New Roman" pitchFamily="18" charset="0"/>
              </a:rPr>
              <a:t>2008</a:t>
            </a:r>
            <a:r>
              <a:rPr lang="zh-CN" altLang="zh-CN" sz="2200">
                <a:solidFill>
                  <a:srgbClr val="000000"/>
                </a:solidFill>
                <a:latin typeface="Times New Roman" pitchFamily="18" charset="0"/>
                <a:cs typeface="Times New Roman" pitchFamily="18" charset="0"/>
              </a:rPr>
              <a:t>年天津卷的文言文阅读</a:t>
            </a:r>
            <a:r>
              <a:rPr lang="en-US" altLang="zh-CN" sz="2200">
                <a:solidFill>
                  <a:srgbClr val="000000"/>
                </a:solidFill>
                <a:latin typeface="Times New Roman" pitchFamily="18" charset="0"/>
                <a:cs typeface="Times New Roman" pitchFamily="18" charset="0"/>
              </a:rPr>
              <a:t>,2011</a:t>
            </a:r>
            <a:r>
              <a:rPr lang="zh-CN" altLang="zh-CN" sz="2200">
                <a:solidFill>
                  <a:srgbClr val="000000"/>
                </a:solidFill>
                <a:latin typeface="Times New Roman" pitchFamily="18" charset="0"/>
                <a:cs typeface="Times New Roman" pitchFamily="18" charset="0"/>
              </a:rPr>
              <a:t>年湖南卷的一个语言运用题就取材或部分取材于《墨子》。鉴于此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学习本单元课文应该结合墨子生活的社会背景从总体上把握墨子的思想。</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0725" name="矩形 1"/>
          <p:cNvSpPr>
            <a:spLocks noChangeAspect="1"/>
          </p:cNvSpPr>
          <p:nvPr/>
        </p:nvSpPr>
        <p:spPr bwMode="auto">
          <a:xfrm>
            <a:off x="508000" y="1295400"/>
            <a:ext cx="8128000" cy="45212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墨子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约前</a:t>
            </a:r>
            <a:r>
              <a:rPr lang="en-US" altLang="zh-CN" sz="2200">
                <a:solidFill>
                  <a:srgbClr val="000000"/>
                </a:solidFill>
                <a:latin typeface="Times New Roman" pitchFamily="18" charset="0"/>
                <a:cs typeface="Times New Roman" pitchFamily="18" charset="0"/>
              </a:rPr>
              <a:t>468—</a:t>
            </a:r>
            <a:r>
              <a:rPr lang="zh-CN" altLang="zh-CN" sz="2200">
                <a:solidFill>
                  <a:srgbClr val="000000"/>
                </a:solidFill>
                <a:latin typeface="Times New Roman" pitchFamily="18" charset="0"/>
                <a:cs typeface="Times New Roman" pitchFamily="18" charset="0"/>
              </a:rPr>
              <a:t>前</a:t>
            </a:r>
            <a:r>
              <a:rPr lang="en-US" altLang="zh-CN" sz="2200">
                <a:solidFill>
                  <a:srgbClr val="000000"/>
                </a:solidFill>
                <a:latin typeface="Times New Roman" pitchFamily="18" charset="0"/>
                <a:cs typeface="Times New Roman" pitchFamily="18" charset="0"/>
              </a:rPr>
              <a:t>376</a:t>
            </a:r>
            <a:r>
              <a:rPr lang="zh-CN" altLang="zh-CN" sz="2200">
                <a:solidFill>
                  <a:srgbClr val="000000"/>
                </a:solidFill>
                <a:latin typeface="Times New Roman" pitchFamily="18" charset="0"/>
                <a:cs typeface="Times New Roman" pitchFamily="18" charset="0"/>
              </a:rPr>
              <a:t>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春秋战国之际思想家、教育家、学者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墨家学派的创始人。墨子在科学技术方面颇有成就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所以常被誉为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科圣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。他出身平民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北方之鄙人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。墨子起初学儒术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后嫌儒家的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过于烦苛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而另立新说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并聚徒讲学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形成一个声势浩大的学派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墨家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也是儒家主要的反对派之一。</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墨子是先秦时代的伟大智者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政治上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尚贤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尚同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经济上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强本节用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即重视生产、崇尚节俭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伦理方面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兼爱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教育方面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主张教育的目的是实现救世拯民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并提出了教育上量力性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可接受性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原则、实践性原则等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自然科学方面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墨子在力学、几何学、代数学、光学等方面都有重大贡献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军事上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反对侵略战争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有备无患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积极防御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外交上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遍礼四邻诸侯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1749" name="矩形 2"/>
          <p:cNvSpPr>
            <a:spLocks noChangeAspect="1"/>
          </p:cNvSpPr>
          <p:nvPr/>
        </p:nvSpPr>
        <p:spPr bwMode="auto">
          <a:xfrm>
            <a:off x="508000" y="2724150"/>
            <a:ext cx="8128000" cy="16637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墨子代表作品《墨子》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内容涉及哲学、政治、逻辑、科技、军事等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堪称古代一部百科全书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其中较能代表墨子学说和思想的有《尚贤》《尚同》《兼爱》《非攻》《节用》《节葬》《天志》《明鬼》《非乐》《非命》等。</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2716213"/>
            <a:ext cx="8128000" cy="1679575"/>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一、名句背诵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近几年高考试题未涉及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二、其他形式的试题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文化经典阅读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近几年高考试题未涉及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992188"/>
            <a:ext cx="8128000" cy="5334000"/>
          </a:xfrm>
          <a:prstGeom prst="rect">
            <a:avLst/>
          </a:prstGeom>
        </p:spPr>
        <p:txBody>
          <a:bodyPr>
            <a:spAutoFit/>
          </a:bodyPr>
          <a:lstStyle/>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穿越古今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浅思墨家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墨家学说始于战国时期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以墨翟为创始人和代表。在先秦时期影响巨大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曾与儒家一起并称为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但随着社会的发展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逐渐衰亡。墨子出身低微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但饱读诗书。据说其每次出门必备一车书籍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以供随时阅读。早年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学儒者之业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受孔子之术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。在历经生活沧桑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人世艰辛后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逐渐改变认识。其评论儒家学说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以其礼繁而不悦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厚葬糜财而贫民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久服伤生而害事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放弃儒学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并自创与其对立的墨家学说。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司马迁在《史记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游侠列传》曾载墨家弟子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其言必信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其行必果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已诺必诚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不爱其躯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赴士之困厄。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墨家成员主要来自于社会底层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有自己的政治主张和政治目的。主张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。其认为战火一起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耗财伤民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无论胜者、败者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都将付出极大的代价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损失不可估量。墨家用来阻止战争的唯一办法是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4821" name="矩形 5"/>
          <p:cNvSpPr>
            <a:spLocks noChangeAspect="1"/>
          </p:cNvSpPr>
          <p:nvPr/>
        </p:nvSpPr>
        <p:spPr bwMode="auto">
          <a:xfrm>
            <a:off x="508000" y="2106613"/>
            <a:ext cx="8128000" cy="28987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当今时期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部分学者认为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兼爱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说带有很大的空想性质。墨子想通过批评儒家</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让统治者听从他们的主张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学大禹过着与民同苦的生活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放弃剥削的权利。这在生产力发展水平低下的古代</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墨子的思想无疑是过于前卫了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因为统治阶级是无论如何也不会轻易放弃自己手中所掌控的权力的。因此</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在秦汉以后的长期封建社会里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墨家学说之所以逐渐消亡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是有其社会根源的。因为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它不符合统治者的理论要求</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甚至与其背道而驰。</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5845" name="矩形 5"/>
          <p:cNvSpPr>
            <a:spLocks noChangeAspect="1"/>
          </p:cNvSpPr>
          <p:nvPr/>
        </p:nvSpPr>
        <p:spPr bwMode="auto">
          <a:xfrm>
            <a:off x="508000" y="1295400"/>
            <a:ext cx="8128000" cy="45212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从古至今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社会得到了极大的发展。虽然社会制度日臻完善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然则遍观历史乃至今日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我们人类虽在与自然的较量中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获得了更多的自由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不为冷热风雨、洪水虫兽所累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但是人类自己却一直难以战胜自己。古代为条件所限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诸侯并立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狼烟迭起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因人灾战祸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受苦受难、生离死别的人们不知道有多少。纵观今日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状况有所改善吗</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没有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从国内到国际</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人民获得安居乐业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怡然自由的时期太短暂了。单说我国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从清末鸦片战争到</a:t>
            </a:r>
            <a:r>
              <a:rPr lang="en-US" altLang="zh-CN" sz="2200">
                <a:solidFill>
                  <a:srgbClr val="000000"/>
                </a:solidFill>
                <a:latin typeface="Times New Roman" pitchFamily="18" charset="0"/>
                <a:ea typeface="楷体"/>
                <a:cs typeface="Times New Roman" pitchFamily="18" charset="0"/>
              </a:rPr>
              <a:t>1949</a:t>
            </a:r>
            <a:r>
              <a:rPr lang="zh-CN" altLang="zh-CN" sz="2200">
                <a:solidFill>
                  <a:srgbClr val="000000"/>
                </a:solidFill>
                <a:latin typeface="Times New Roman" pitchFamily="18" charset="0"/>
                <a:ea typeface="楷体"/>
                <a:cs typeface="Times New Roman" pitchFamily="18" charset="0"/>
              </a:rPr>
              <a:t>年建国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一个泱泱文明大国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可谓受尽了近百年的屈辱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国民流离失所</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尸横遍野。国际上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更是如此</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文明越发展</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人类自身得到的伤害反而更巨大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一战、二战</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遍布全球的战火可谓壮观惨烈</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最后谁成为了赢家呢</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没有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有的只是人类给自己带来的无限灾难和悲痛</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CCE8C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金牌学案14模板</Template>
  <TotalTime>82</TotalTime>
  <Words>4050</Words>
  <Application>Microsoft Office PowerPoint</Application>
  <PresentationFormat>全屏显示(4:3)</PresentationFormat>
  <Paragraphs>188</Paragraphs>
  <Slides>26</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14</vt:i4>
      </vt:variant>
      <vt:variant>
        <vt:lpstr>嵌入 OLE 服务器</vt:lpstr>
      </vt:variant>
      <vt:variant>
        <vt:i4>1</vt:i4>
      </vt:variant>
      <vt:variant>
        <vt:lpstr>幻灯片标题</vt:lpstr>
      </vt:variant>
      <vt:variant>
        <vt:i4>26</vt:i4>
      </vt:variant>
    </vt:vector>
  </HeadingPairs>
  <TitlesOfParts>
    <vt:vector size="51" baseType="lpstr">
      <vt:lpstr>Arial</vt:lpstr>
      <vt:lpstr>宋体</vt:lpstr>
      <vt:lpstr>黑体</vt:lpstr>
      <vt:lpstr>Calibri</vt:lpstr>
      <vt:lpstr>Calibri Light</vt:lpstr>
      <vt:lpstr>Times New Roman</vt:lpstr>
      <vt:lpstr>NEU-BZ-S92</vt:lpstr>
      <vt:lpstr>方正书宋_GBK</vt:lpstr>
      <vt:lpstr>方正宋黑_GBK</vt:lpstr>
      <vt:lpstr>楷体</vt:lpstr>
      <vt:lpstr>金牌学案14模板</vt:lpstr>
      <vt:lpstr>自定义设计方案</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37</cp:revision>
  <dcterms:created xsi:type="dcterms:W3CDTF">2015-07-28T05:59:53Z</dcterms:created>
  <dcterms:modified xsi:type="dcterms:W3CDTF">2016-09-19T01:44:47Z</dcterms:modified>
</cp:coreProperties>
</file>