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sldIdLst>
    <p:sldId id="256" r:id="rId2"/>
    <p:sldId id="299" r:id="rId3"/>
    <p:sldId id="300" r:id="rId4"/>
    <p:sldId id="301" r:id="rId5"/>
    <p:sldId id="302" r:id="rId6"/>
    <p:sldId id="304" r:id="rId7"/>
    <p:sldId id="306" r:id="rId8"/>
    <p:sldId id="303" r:id="rId9"/>
    <p:sldId id="307" r:id="rId10"/>
    <p:sldId id="308" r:id="rId11"/>
    <p:sldId id="305" r:id="rId12"/>
    <p:sldId id="310" r:id="rId13"/>
    <p:sldId id="309" r:id="rId14"/>
    <p:sldId id="323" r:id="rId15"/>
    <p:sldId id="311" r:id="rId16"/>
    <p:sldId id="324" r:id="rId17"/>
    <p:sldId id="326" r:id="rId18"/>
    <p:sldId id="325" r:id="rId19"/>
    <p:sldId id="327" r:id="rId20"/>
    <p:sldId id="371" r:id="rId21"/>
    <p:sldId id="372" r:id="rId22"/>
    <p:sldId id="370" r:id="rId23"/>
    <p:sldId id="373" r:id="rId24"/>
    <p:sldId id="374" r:id="rId25"/>
    <p:sldId id="375" r:id="rId26"/>
    <p:sldId id="376" r:id="rId27"/>
    <p:sldId id="322" r:id="rId28"/>
    <p:sldId id="379" r:id="rId29"/>
    <p:sldId id="378" r:id="rId30"/>
    <p:sldId id="380" r:id="rId31"/>
    <p:sldId id="381" r:id="rId32"/>
    <p:sldId id="383" r:id="rId33"/>
    <p:sldId id="384" r:id="rId34"/>
    <p:sldId id="385" r:id="rId35"/>
    <p:sldId id="382" r:id="rId36"/>
    <p:sldId id="387" r:id="rId37"/>
    <p:sldId id="388" r:id="rId38"/>
    <p:sldId id="389" r:id="rId39"/>
    <p:sldId id="386" r:id="rId40"/>
    <p:sldId id="390" r:id="rId41"/>
  </p:sldIdLst>
  <p:sldSz cx="12192000" cy="6858000"/>
  <p:notesSz cx="6858000" cy="9144000"/>
  <p:custDataLst>
    <p:tags r:id="rId4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67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984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图片包含 掌握, 网球&#10;&#10;已生成高可信度的说明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9113" y="130175"/>
            <a:ext cx="10983912" cy="648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795963" y="5805488"/>
            <a:ext cx="4976813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2B32D8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  <a:cs typeface="+mn-cs"/>
                <a:sym typeface="Century Gothic" panose="020B0502020202020204" pitchFamily="34" charset="0"/>
              </a:rPr>
              <a:t>权威专业教育资源门户</a:t>
            </a: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5625" y="247650"/>
            <a:ext cx="1981200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889125"/>
            <a:ext cx="12192000" cy="2962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23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8788" y="247650"/>
            <a:ext cx="1981200" cy="419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图片包含 掌握, 网球&#10;&#10;已生成高可信度的说明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0063" y="130175"/>
            <a:ext cx="10983912" cy="648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795963" y="5805488"/>
            <a:ext cx="4976813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C60D2"/>
                </a:solidFill>
                <a:effectLst/>
                <a:uLnTx/>
                <a:uFillTx/>
                <a:latin typeface="Century Gothic" panose="020B0502020202020204" pitchFamily="34" charset="0"/>
                <a:ea typeface="微软雅黑" panose="020B0503020204020204" charset="-122"/>
                <a:cs typeface="+mn-cs"/>
                <a:sym typeface="Century Gothic" panose="020B0502020202020204" pitchFamily="34" charset="0"/>
              </a:rPr>
              <a:t>权威专业教育资源门户</a:t>
            </a:r>
          </a:p>
        </p:txBody>
      </p:sp>
      <p:pic>
        <p:nvPicPr>
          <p:cNvPr id="3076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5625" y="247650"/>
            <a:ext cx="1981200" cy="419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889125"/>
            <a:ext cx="12192000" cy="2962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A7FF0-6B4A-4546-BBEE-EC76D62FD432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file:///D:\qq&#25991;&#20214;\712321467\Image\C2C\Image2\%7b75232B38-A165-1FB7-499C-2E1C792CACB5%7d.png" TargetMode="Externa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A7FF0-6B4A-4546-BBEE-EC76D62FD432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C3963-5A6F-437D-A3AA-913D269F7F3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6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4222433" y="2967673"/>
            <a:ext cx="4526915" cy="129159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沁园春 </a:t>
            </a:r>
            <a:r>
              <a:rPr lang="en-US" altLang="zh-CN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· </a:t>
            </a:r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长沙</a:t>
            </a:r>
            <a:r>
              <a:rPr lang="zh-CN" altLang="en-US" sz="5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 </a:t>
            </a:r>
          </a:p>
          <a:p>
            <a:pPr algn="ctr"/>
            <a:r>
              <a:rPr lang="zh-CN" altLang="en-US" sz="24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【</a:t>
            </a:r>
            <a:r>
              <a:rPr lang="en-US" altLang="zh-CN" sz="24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2</a:t>
            </a:r>
            <a:r>
              <a:rPr lang="zh-CN" altLang="en-US" sz="24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课时】</a:t>
            </a:r>
            <a:r>
              <a:rPr lang="zh-CN" altLang="en-US" sz="1600">
                <a:solidFill>
                  <a:srgbClr val="0E1CDC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0243" y="742633"/>
            <a:ext cx="38404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四、诵读诗歌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1620" y="2298065"/>
            <a:ext cx="1166876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析词语：解释下列加线的词语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漫江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碧透                                         （2）百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舸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争流                          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（3）万类霜天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竞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自由                               （4）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怅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寥廓                        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（5）峥嵘岁月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稠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（6）挥斥方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遒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（7）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激扬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文字                                         （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粪土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当年万户侯                 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（9）到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中流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击水                                      （10）浪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遏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飞舟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0243" y="742633"/>
            <a:ext cx="38404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四、诵读诗歌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1620" y="2002155"/>
            <a:ext cx="1166876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明节奏：根据下列节奏划分诵读诗歌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Verdana" panose="020B0604030504040204" pitchFamily="34" charset="0"/>
                <a:sym typeface="+mn-ea"/>
              </a:rPr>
              <a:t>      独立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寒秋，湘江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北去，橘子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洲头。看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万山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红遍，层林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尽染；漫江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碧透，百舸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争流。鹰击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长空，鱼翔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浅底，万类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霜天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竞自由。怅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寥廓，问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苍茫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大地，谁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主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沉浮？</a:t>
            </a:r>
            <a:endParaRPr lang="zh-CN" altLang="en-US" sz="2800" b="1">
              <a:latin typeface="Verdan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Verdana" panose="020B0604030504040204" pitchFamily="34" charset="0"/>
                <a:sym typeface="+mn-ea"/>
              </a:rPr>
              <a:t>      携来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百侣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曾游。忆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往昔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峥嵘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岁月稠。恰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同学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少年，风华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正茂；书生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意气，挥斥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方遒。指点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江山，激扬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文字，粪土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当年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万户侯。曾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记否，到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中流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击水，浪遏</a:t>
            </a:r>
            <a:r>
              <a:rPr lang="en-US" altLang="zh-CN" sz="2800" b="1">
                <a:solidFill>
                  <a:srgbClr val="FF0000"/>
                </a:solidFill>
                <a:latin typeface="Verdana" panose="020B0604030504040204" pitchFamily="34" charset="0"/>
                <a:sym typeface="+mn-ea"/>
              </a:rPr>
              <a:t>/</a:t>
            </a:r>
            <a:r>
              <a:rPr lang="zh-CN" altLang="en-US" sz="2800" b="1">
                <a:latin typeface="Verdana" panose="020B0604030504040204" pitchFamily="34" charset="0"/>
                <a:sym typeface="+mn-ea"/>
              </a:rPr>
              <a:t>飞舟？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0243" y="742633"/>
            <a:ext cx="38404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四、诵读诗歌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1620" y="2216150"/>
            <a:ext cx="1166876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听范读，跟读，齐读，小组展示读，个别展示读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49128" y="3014028"/>
            <a:ext cx="38404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五、品悟诗歌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图片 645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980" y="1892935"/>
            <a:ext cx="2836545" cy="3735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Text Box 3"/>
          <p:cNvSpPr txBox="1"/>
          <p:nvPr/>
        </p:nvSpPr>
        <p:spPr>
          <a:xfrm>
            <a:off x="3656330" y="857885"/>
            <a:ext cx="72910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赏析上片</a:t>
            </a:r>
          </a:p>
        </p:txBody>
      </p:sp>
      <p:sp>
        <p:nvSpPr>
          <p:cNvPr id="28675" name="Text Box 4"/>
          <p:cNvSpPr txBox="1"/>
          <p:nvPr/>
        </p:nvSpPr>
        <p:spPr>
          <a:xfrm>
            <a:off x="3543935" y="1892935"/>
            <a:ext cx="8440420" cy="80581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sz="3600" b="1">
                <a:latin typeface="微软雅黑" panose="020B0503020204020204" charset="-122"/>
                <a:ea typeface="微软雅黑" panose="020B0503020204020204" charset="-122"/>
              </a:rPr>
              <a:t>独立寒秋，湘江北去，橘子洲头。</a:t>
            </a: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”</a:t>
            </a:r>
          </a:p>
        </p:txBody>
      </p:sp>
      <p:sp>
        <p:nvSpPr>
          <p:cNvPr id="13317" name="Text Box 8"/>
          <p:cNvSpPr txBox="1"/>
          <p:nvPr/>
        </p:nvSpPr>
        <p:spPr>
          <a:xfrm>
            <a:off x="5941060" y="5205095"/>
            <a:ext cx="2722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Verdana" panose="020B0604030504040204" pitchFamily="34" charset="0"/>
                <a:ea typeface="隶书" panose="02010509060101010101" pitchFamily="49" charset="-122"/>
              </a:rPr>
              <a:t>独立寒秋图</a:t>
            </a:r>
          </a:p>
        </p:txBody>
      </p:sp>
      <p:sp>
        <p:nvSpPr>
          <p:cNvPr id="13320" name="Text Box 8"/>
          <p:cNvSpPr txBox="1"/>
          <p:nvPr/>
        </p:nvSpPr>
        <p:spPr>
          <a:xfrm>
            <a:off x="3773805" y="2811145"/>
            <a:ext cx="7954645" cy="75311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这一层主要交代了什么内容？</a:t>
            </a:r>
          </a:p>
        </p:txBody>
      </p:sp>
      <p:sp>
        <p:nvSpPr>
          <p:cNvPr id="25604" name="Text Box 8"/>
          <p:cNvSpPr txBox="1"/>
          <p:nvPr/>
        </p:nvSpPr>
        <p:spPr>
          <a:xfrm>
            <a:off x="3940493" y="3685540"/>
            <a:ext cx="6478587" cy="9366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◆ </a:t>
            </a:r>
            <a:r>
              <a:rPr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点明了时间、地点和环境。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13320" grpId="0"/>
      <p:bldP spid="2560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图片 645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75" y="1905000"/>
            <a:ext cx="2837180" cy="3674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Text Box 3"/>
          <p:cNvSpPr txBox="1"/>
          <p:nvPr/>
        </p:nvSpPr>
        <p:spPr>
          <a:xfrm>
            <a:off x="3706495" y="836930"/>
            <a:ext cx="72910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赏析上片：“看”领起</a:t>
            </a:r>
          </a:p>
        </p:txBody>
      </p:sp>
      <p:sp>
        <p:nvSpPr>
          <p:cNvPr id="28675" name="Text Box 4"/>
          <p:cNvSpPr txBox="1"/>
          <p:nvPr/>
        </p:nvSpPr>
        <p:spPr>
          <a:xfrm>
            <a:off x="3604260" y="1986280"/>
            <a:ext cx="8246745" cy="173545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/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“万山红遍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层林尽染 ；漫江碧透，百舸争流。鹰击长空 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,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鱼翔浅底，万类霜天竞自由。”</a:t>
            </a:r>
          </a:p>
        </p:txBody>
      </p:sp>
      <p:sp>
        <p:nvSpPr>
          <p:cNvPr id="13317" name="Text Box 8"/>
          <p:cNvSpPr txBox="1"/>
          <p:nvPr/>
        </p:nvSpPr>
        <p:spPr>
          <a:xfrm>
            <a:off x="6595745" y="5579110"/>
            <a:ext cx="272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>
                <a:latin typeface="Verdana" panose="020B0604030504040204" pitchFamily="34" charset="0"/>
                <a:ea typeface="隶书" panose="02010509060101010101" pitchFamily="49" charset="-122"/>
              </a:rPr>
              <a:t>湘江秋景图</a:t>
            </a:r>
          </a:p>
        </p:txBody>
      </p:sp>
      <p:sp>
        <p:nvSpPr>
          <p:cNvPr id="29699" name="Text Box 8"/>
          <p:cNvSpPr txBox="1"/>
          <p:nvPr/>
        </p:nvSpPr>
        <p:spPr>
          <a:xfrm>
            <a:off x="3706495" y="4093845"/>
            <a:ext cx="6408738" cy="6477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这几句写景有什么特点？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13317" grpId="0"/>
      <p:bldP spid="2969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图片 645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75" y="1905000"/>
            <a:ext cx="2837180" cy="3674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Text Box 3"/>
          <p:cNvSpPr txBox="1"/>
          <p:nvPr/>
        </p:nvSpPr>
        <p:spPr>
          <a:xfrm>
            <a:off x="3706495" y="836930"/>
            <a:ext cx="72910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赏析上片：“看”领起</a:t>
            </a:r>
          </a:p>
        </p:txBody>
      </p:sp>
      <p:sp>
        <p:nvSpPr>
          <p:cNvPr id="20483" name="Text Box 3"/>
          <p:cNvSpPr txBox="1"/>
          <p:nvPr/>
        </p:nvSpPr>
        <p:spPr>
          <a:xfrm>
            <a:off x="3383280" y="1623695"/>
            <a:ext cx="8488680" cy="485711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◆</a:t>
            </a:r>
            <a:r>
              <a:rPr lang="en-US" altLang="zh-CN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由远到近、由上到下</a:t>
            </a: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万山红遍，层林尽染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是远景，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漫江碧透，百舸争流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是近景。“鹰击长空”是仰视，“鱼翔浅底”是俯视。</a:t>
            </a:r>
          </a:p>
          <a:p>
            <a:pPr algn="just">
              <a:spcBef>
                <a:spcPct val="50000"/>
              </a:spcBef>
            </a:pPr>
            <a:r>
              <a:rPr lang="en-US" altLang="zh-CN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动静结合</a:t>
            </a: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：万山红遍，层林尽染”“漫江碧透”是静景，</a:t>
            </a: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“百舸争流”“鹰击长空，鱼翔浅底”是动景。</a:t>
            </a:r>
          </a:p>
          <a:p>
            <a:pPr algn="just">
              <a:spcBef>
                <a:spcPct val="50000"/>
              </a:spcBef>
            </a:pPr>
            <a:r>
              <a:rPr lang="en-US" altLang="zh-CN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3.使用富有色彩的词语和生动形象的动词</a:t>
            </a: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en-US" altLang="zh-CN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染</a:t>
            </a:r>
            <a:r>
              <a:rPr lang="en-US" altLang="zh-CN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，写出了色彩浓烈；</a:t>
            </a:r>
            <a:r>
              <a:rPr lang="en-US" altLang="zh-CN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争</a:t>
            </a:r>
            <a:r>
              <a:rPr lang="en-US" altLang="zh-CN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，写出了千帆竞发的热烈场面；</a:t>
            </a:r>
            <a:r>
              <a:rPr lang="en-US" altLang="zh-CN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击</a:t>
            </a:r>
            <a:r>
              <a:rPr lang="en-US" altLang="zh-CN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写出了雄鹰展翅奋发、强劲    有力之状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 ；</a:t>
            </a: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“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翔</a:t>
            </a:r>
            <a:r>
              <a:rPr lang="en-US" altLang="zh-CN" sz="28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，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突出了鱼儿自由轻快之态；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竞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，有力突出了万物蓬勃旺盛的生命力 。</a:t>
            </a:r>
            <a:endParaRPr lang="zh-CN" altLang="en-US" b="1">
              <a:solidFill>
                <a:srgbClr val="CC0099"/>
              </a:solidFill>
              <a:latin typeface="Arial" panose="020B0604020202020204" pitchFamily="34" charset="0"/>
              <a:sym typeface="+mn-ea"/>
            </a:endParaRPr>
          </a:p>
          <a:p>
            <a:pPr algn="just">
              <a:spcBef>
                <a:spcPct val="50000"/>
              </a:spcBef>
            </a:pPr>
            <a:endParaRPr lang="zh-CN" altLang="en-US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>
              <a:spcBef>
                <a:spcPct val="50000"/>
              </a:spcBef>
            </a:pPr>
            <a:endParaRPr lang="zh-CN" altLang="en-US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图片 645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75" y="1905000"/>
            <a:ext cx="2837180" cy="3674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Text Box 3"/>
          <p:cNvSpPr txBox="1"/>
          <p:nvPr/>
        </p:nvSpPr>
        <p:spPr>
          <a:xfrm>
            <a:off x="3706495" y="836930"/>
            <a:ext cx="72910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赏析上片：“看”领起</a:t>
            </a:r>
          </a:p>
        </p:txBody>
      </p:sp>
      <p:sp>
        <p:nvSpPr>
          <p:cNvPr id="29699" name="Text Box 8"/>
          <p:cNvSpPr txBox="1"/>
          <p:nvPr/>
        </p:nvSpPr>
        <p:spPr>
          <a:xfrm>
            <a:off x="3706495" y="2642235"/>
            <a:ext cx="7888605" cy="219964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作者运用了哪些意象？描绘出了什么样的意境？抒发了作者什么样的感情？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文本占位符 67585"/>
          <p:cNvSpPr>
            <a:spLocks noGrp="1" noRot="1"/>
          </p:cNvSpPr>
          <p:nvPr>
            <p:ph type="body" idx="1"/>
          </p:nvPr>
        </p:nvSpPr>
        <p:spPr>
          <a:xfrm>
            <a:off x="309245" y="1026160"/>
            <a:ext cx="11573510" cy="4806315"/>
          </a:xfrm>
        </p:spPr>
        <p:txBody>
          <a:bodyPr>
            <a:normAutofit fontScale="92500"/>
          </a:bodyPr>
          <a:lstStyle/>
          <a:p>
            <a:pPr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★ 什么是古典诗词中的意象？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古典诗词中，诗人的抒情往往不是情感的直接流露，也不是思想的直接灌输，而是言在此意在彼，写景则借景抒情，咏物则托物言志。这里的所写之“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景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”、所咏之“物”，即为客观之“</a:t>
            </a:r>
            <a:r>
              <a:rPr lang="zh-CN" altLang="en-US" sz="36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象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”；借景所抒之“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”，咏物所言之“志”，即为主观之“</a:t>
            </a:r>
            <a:r>
              <a:rPr lang="zh-CN" altLang="en-US" sz="3600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</a:t>
            </a: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”：“象”与“意”的完美结合，就是“意象”。诗人的聪明往往就在于他能创造一个或一群新奇的“意象”，来含蓄地抒发自己的情感。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图片 74753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247650" y="837565"/>
            <a:ext cx="11501755" cy="5448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7" name="文本框 74756"/>
          <p:cNvSpPr txBox="1"/>
          <p:nvPr/>
        </p:nvSpPr>
        <p:spPr>
          <a:xfrm>
            <a:off x="1524000" y="1174750"/>
            <a:ext cx="21955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意象</a:t>
            </a:r>
          </a:p>
        </p:txBody>
      </p:sp>
      <p:sp>
        <p:nvSpPr>
          <p:cNvPr id="74758" name="文本框 74757"/>
          <p:cNvSpPr txBox="1"/>
          <p:nvPr/>
        </p:nvSpPr>
        <p:spPr>
          <a:xfrm>
            <a:off x="2711450" y="1174750"/>
            <a:ext cx="83927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山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层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林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漫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百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舸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雄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鹰</a:t>
            </a: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游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鱼</a:t>
            </a:r>
          </a:p>
        </p:txBody>
      </p:sp>
      <p:sp>
        <p:nvSpPr>
          <p:cNvPr id="74759" name="文本框 74758"/>
          <p:cNvSpPr txBox="1"/>
          <p:nvPr/>
        </p:nvSpPr>
        <p:spPr>
          <a:xfrm>
            <a:off x="1524000" y="2132330"/>
            <a:ext cx="14763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意境</a:t>
            </a:r>
          </a:p>
        </p:txBody>
      </p:sp>
      <p:sp>
        <p:nvSpPr>
          <p:cNvPr id="74760" name="文本框 74759"/>
          <p:cNvSpPr txBox="1"/>
          <p:nvPr/>
        </p:nvSpPr>
        <p:spPr>
          <a:xfrm>
            <a:off x="2711133" y="2132330"/>
            <a:ext cx="66960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生机勃勃    壮阔绚丽</a:t>
            </a:r>
          </a:p>
        </p:txBody>
      </p:sp>
      <p:sp>
        <p:nvSpPr>
          <p:cNvPr id="74761" name="文本框 74760"/>
          <p:cNvSpPr txBox="1"/>
          <p:nvPr/>
        </p:nvSpPr>
        <p:spPr>
          <a:xfrm>
            <a:off x="1524000" y="3089910"/>
            <a:ext cx="12877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感情</a:t>
            </a:r>
          </a:p>
        </p:txBody>
      </p:sp>
      <p:sp>
        <p:nvSpPr>
          <p:cNvPr id="74762" name="文本框 74761"/>
          <p:cNvSpPr txBox="1"/>
          <p:nvPr/>
        </p:nvSpPr>
        <p:spPr>
          <a:xfrm>
            <a:off x="2711450" y="3106420"/>
            <a:ext cx="88436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乐观热烈、奋发向上；暗喻和赞美了当时工农运动蓬勃兴起的革命形势。</a:t>
            </a:r>
          </a:p>
        </p:txBody>
      </p:sp>
      <p:sp>
        <p:nvSpPr>
          <p:cNvPr id="74764" name="文本框 74763"/>
          <p:cNvSpPr txBox="1"/>
          <p:nvPr/>
        </p:nvSpPr>
        <p:spPr>
          <a:xfrm>
            <a:off x="2269490" y="5034280"/>
            <a:ext cx="823214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latin typeface="Arial" panose="020B0604020202020204" pitchFamily="34" charset="0"/>
                <a:ea typeface="楷体_GB2312" pitchFamily="49" charset="-122"/>
              </a:rPr>
              <a:t>一切景语皆情语            </a:t>
            </a:r>
            <a:r>
              <a:rPr lang="zh-CN" altLang="en-US" sz="44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景中寓情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3590" y="1246505"/>
            <a:ext cx="64198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8" grpId="0"/>
      <p:bldP spid="74760" grpId="0"/>
      <p:bldP spid="74762" grpId="0"/>
      <p:bldP spid="747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文本框 21506"/>
          <p:cNvSpPr txBox="1"/>
          <p:nvPr/>
        </p:nvSpPr>
        <p:spPr>
          <a:xfrm>
            <a:off x="520700" y="2265045"/>
            <a:ext cx="11365230" cy="3691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、读：领会诗歌宏阔意境。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、品：抓关键词，体会意象，理解本词寓情于景，情中显志的特点。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6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、悟：感受革命前辈的博大情怀和革命壮志，激发学生奋发向上，树立远大理想。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62133" y="854393"/>
            <a:ext cx="3681095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2B32D8"/>
                </a:solidFill>
                <a:latin typeface="宋体" panose="02010600030101010101" pitchFamily="2" charset="-122"/>
                <a:ea typeface="宋体" panose="02010600030101010101" pitchFamily="2" charset="-122"/>
                <a:sym typeface="Century Gothic" panose="020B0502020202020204" pitchFamily="34" charset="0"/>
              </a:rPr>
              <a:t>◆ </a:t>
            </a:r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学习目标</a:t>
            </a:r>
            <a:r>
              <a:rPr lang="zh-CN" altLang="en-US" sz="4000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图片 645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75" y="1905000"/>
            <a:ext cx="2837180" cy="3674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Text Box 8"/>
          <p:cNvSpPr txBox="1"/>
          <p:nvPr/>
        </p:nvSpPr>
        <p:spPr>
          <a:xfrm>
            <a:off x="3706495" y="2642235"/>
            <a:ext cx="7888605" cy="219964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面对眼前的秋景，突然 “怅寥廓，问苍茫大地，谁主沉浮？”突兀吗？最后三句在起什么作用?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83590" y="1553210"/>
            <a:ext cx="1102360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◆  面对生机蓬勃、绚丽壮美的大自然和广阔宇宙，一个“怅”，写出诗人思绪万千，百感交集。诗人很自然地想到了祖国命运和革命未来，进入了理性的思考，提出谁是大地主宰的问题：革命领导权问题。</a:t>
            </a:r>
          </a:p>
          <a:p>
            <a:pPr algn="l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作用：</a:t>
            </a:r>
            <a:r>
              <a:rPr lang="zh-CN" altLang="en-US" sz="3600" b="1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内容上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，这一问透露出了诗人的忧国忧民、以天下为己任的博大胸怀和凌云壮志；</a:t>
            </a:r>
            <a:r>
              <a:rPr lang="zh-CN" altLang="en-US" sz="3600" b="1">
                <a:solidFill>
                  <a:srgbClr val="0E1CD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结构上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，承上启下的过渡作用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3"/>
          <p:cNvSpPr txBox="1"/>
          <p:nvPr/>
        </p:nvSpPr>
        <p:spPr>
          <a:xfrm>
            <a:off x="3656330" y="857885"/>
            <a:ext cx="72910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赏析下片</a:t>
            </a:r>
          </a:p>
        </p:txBody>
      </p:sp>
      <p:sp>
        <p:nvSpPr>
          <p:cNvPr id="28675" name="Text Box 4"/>
          <p:cNvSpPr txBox="1"/>
          <p:nvPr/>
        </p:nvSpPr>
        <p:spPr>
          <a:xfrm>
            <a:off x="3564255" y="2224405"/>
            <a:ext cx="8440420" cy="101092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/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sz="3600" b="1">
                <a:latin typeface="微软雅黑" panose="020B0503020204020204" charset="-122"/>
                <a:ea typeface="微软雅黑" panose="020B0503020204020204" charset="-122"/>
              </a:rPr>
              <a:t>携来百侣曾游。忆往昔峥嵘岁月稠。</a:t>
            </a: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”</a:t>
            </a:r>
          </a:p>
        </p:txBody>
      </p:sp>
      <p:sp>
        <p:nvSpPr>
          <p:cNvPr id="2" name="Text Box 8"/>
          <p:cNvSpPr txBox="1"/>
          <p:nvPr/>
        </p:nvSpPr>
        <p:spPr>
          <a:xfrm>
            <a:off x="3806825" y="3235325"/>
            <a:ext cx="7954645" cy="114109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体会“忆”在结构上有什么作用？</a:t>
            </a:r>
          </a:p>
        </p:txBody>
      </p:sp>
      <p:sp>
        <p:nvSpPr>
          <p:cNvPr id="3" name="Text Box 8"/>
          <p:cNvSpPr txBox="1"/>
          <p:nvPr/>
        </p:nvSpPr>
        <p:spPr>
          <a:xfrm>
            <a:off x="3990340" y="4533265"/>
            <a:ext cx="7771130" cy="9366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◆ </a:t>
            </a:r>
            <a:r>
              <a:rPr lang="zh-CN" altLang="en-US" sz="36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“忆”总领下阕，点明下阕写的都是往昔的的事。 </a:t>
            </a:r>
          </a:p>
        </p:txBody>
      </p:sp>
      <p:pic>
        <p:nvPicPr>
          <p:cNvPr id="1843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3" y="2291080"/>
            <a:ext cx="3276600" cy="3027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3"/>
          <p:cNvSpPr txBox="1"/>
          <p:nvPr/>
        </p:nvSpPr>
        <p:spPr>
          <a:xfrm>
            <a:off x="3656330" y="857885"/>
            <a:ext cx="72910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赏析下片</a:t>
            </a:r>
          </a:p>
        </p:txBody>
      </p:sp>
      <p:sp>
        <p:nvSpPr>
          <p:cNvPr id="28675" name="Text Box 4"/>
          <p:cNvSpPr txBox="1"/>
          <p:nvPr/>
        </p:nvSpPr>
        <p:spPr>
          <a:xfrm>
            <a:off x="3564255" y="1892935"/>
            <a:ext cx="8440420" cy="235839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/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      </a:t>
            </a: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sz="3600" b="1">
                <a:latin typeface="微软雅黑" panose="020B0503020204020204" charset="-122"/>
                <a:ea typeface="微软雅黑" panose="020B0503020204020204" charset="-122"/>
              </a:rPr>
              <a:t>恰同学少年，风华正茂；书生意气，挥斥方遒。指点江山，激扬文字，粪土当年万户侯。曾记否，到中流击水，浪遏飞舟？</a:t>
            </a: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”</a:t>
            </a:r>
          </a:p>
        </p:txBody>
      </p:sp>
      <p:sp>
        <p:nvSpPr>
          <p:cNvPr id="2" name="Text Box 8"/>
          <p:cNvSpPr txBox="1"/>
          <p:nvPr/>
        </p:nvSpPr>
        <p:spPr>
          <a:xfrm>
            <a:off x="3807460" y="4358640"/>
            <a:ext cx="7954645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“恰”字统领了哪几句？这几句中表现出早期革命青年具有怎样的风貌与气概？</a:t>
            </a:r>
          </a:p>
        </p:txBody>
      </p:sp>
      <p:pic>
        <p:nvPicPr>
          <p:cNvPr id="1843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3" y="2291080"/>
            <a:ext cx="3276600" cy="3027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3270" y="1870075"/>
            <a:ext cx="110236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◆  同学少年，风华正茂：年龄气质；书生意气，挥斥方遒：精神状态；指点江山，激扬文字，粪土当年万户侯：战斗行动。</a:t>
            </a:r>
          </a:p>
          <a:p>
            <a:pPr algn="l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恰”统领七句，形象地概括了早期革命青年青春年少、热情奔放、才华出众、关心国家、无畏无惧、</a:t>
            </a:r>
          </a:p>
          <a:p>
            <a:pPr algn="l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敢于斗争的战斗风貌和豪迈气概。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3"/>
          <p:cNvSpPr txBox="1"/>
          <p:nvPr/>
        </p:nvSpPr>
        <p:spPr>
          <a:xfrm>
            <a:off x="3656330" y="857885"/>
            <a:ext cx="72910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6633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赏析下片</a:t>
            </a:r>
          </a:p>
        </p:txBody>
      </p:sp>
      <p:sp>
        <p:nvSpPr>
          <p:cNvPr id="28675" name="Text Box 4"/>
          <p:cNvSpPr txBox="1"/>
          <p:nvPr/>
        </p:nvSpPr>
        <p:spPr>
          <a:xfrm>
            <a:off x="3391535" y="2291080"/>
            <a:ext cx="8613140" cy="7861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eaLnBrk="0" hangingPunct="0"/>
            <a:r>
              <a:rPr lang="en-US" altLang="zh-CN" sz="3600" b="1">
                <a:latin typeface="Arial" panose="020B0604020202020204" pitchFamily="34" charset="0"/>
                <a:ea typeface="楷体_GB2312" pitchFamily="49" charset="-122"/>
              </a:rPr>
              <a:t>  </a:t>
            </a: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sz="3600" b="1">
                <a:latin typeface="微软雅黑" panose="020B0503020204020204" charset="-122"/>
                <a:ea typeface="微软雅黑" panose="020B0503020204020204" charset="-122"/>
              </a:rPr>
              <a:t>曾记否，到中流击水，浪遏飞舟？</a:t>
            </a:r>
            <a:r>
              <a:rPr lang="zh-CN" altLang="en-US" sz="3600" b="1">
                <a:latin typeface="Arial" panose="020B0604020202020204" pitchFamily="34" charset="0"/>
                <a:ea typeface="楷体_GB2312" pitchFamily="49" charset="-122"/>
              </a:rPr>
              <a:t>”</a:t>
            </a:r>
          </a:p>
        </p:txBody>
      </p:sp>
      <p:sp>
        <p:nvSpPr>
          <p:cNvPr id="2" name="Text Box 8"/>
          <p:cNvSpPr txBox="1"/>
          <p:nvPr/>
        </p:nvSpPr>
        <p:spPr>
          <a:xfrm>
            <a:off x="3807460" y="3613150"/>
            <a:ext cx="7954645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just">
              <a:spcBef>
                <a:spcPct val="50000"/>
              </a:spcBef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思考：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“中流击水”这一情景蕴含着词人怎样的感情？在全词中有什么作用？</a:t>
            </a:r>
          </a:p>
        </p:txBody>
      </p:sp>
      <p:pic>
        <p:nvPicPr>
          <p:cNvPr id="1843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413" y="2291080"/>
            <a:ext cx="3276600" cy="30273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3270" y="1870075"/>
            <a:ext cx="1102360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◆  “中流击水，浪遏飞舟”，采取象征的手法，形象地表达了一代革命青年的凌云壮志，以天下为己任，以及在新时代的大潮里，乘风破浪，鼓桨前进，立志振兴中华的慷慨豪情，含蓄地回答了上片提出的“谁主沉浮”的问题。</a:t>
            </a:r>
          </a:p>
        </p:txBody>
      </p:sp>
      <p:sp>
        <p:nvSpPr>
          <p:cNvPr id="74764" name="文本框 74763"/>
          <p:cNvSpPr txBox="1"/>
          <p:nvPr/>
        </p:nvSpPr>
        <p:spPr>
          <a:xfrm>
            <a:off x="2269490" y="5034280"/>
            <a:ext cx="823214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情中显志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6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标题 77825"/>
          <p:cNvSpPr>
            <a:spLocks noGrp="1" noRot="1"/>
          </p:cNvSpPr>
          <p:nvPr>
            <p:ph type="title"/>
          </p:nvPr>
        </p:nvSpPr>
        <p:spPr>
          <a:xfrm>
            <a:off x="838200" y="610235"/>
            <a:ext cx="10515600" cy="1325563"/>
          </a:xfrm>
        </p:spPr>
        <p:txBody>
          <a:bodyPr anchor="ctr"/>
          <a:lstStyle/>
          <a:p>
            <a:r>
              <a:rPr lang="zh-CN" altLang="en-US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</a:p>
        </p:txBody>
      </p:sp>
      <p:sp>
        <p:nvSpPr>
          <p:cNvPr id="77827" name="文本占位符 77826"/>
          <p:cNvSpPr>
            <a:spLocks noGrp="1" noRot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3600" b="1"/>
              <a:t>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纵观全词，诗人用词形象精炼，风格大气豪迈，体现了一代伟人的壮烈情怀。</a:t>
            </a:r>
          </a:p>
          <a:p>
            <a:pPr marL="0" indent="0">
              <a:buNone/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全词上阕写景，意境开阔，气魄豪迈；下阕抒情，胸怀博大，斗志昂扬。</a:t>
            </a:r>
          </a:p>
          <a:p>
            <a:pPr marL="0" indent="0">
              <a:buNone/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艺术手法：上阙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景中寓情   </a:t>
            </a:r>
          </a:p>
          <a:p>
            <a:pPr marL="0" indent="0">
              <a:buNone/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下阙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情中显志</a:t>
            </a:r>
          </a:p>
          <a:p>
            <a:pPr marL="0" indent="0">
              <a:buNone/>
            </a:pPr>
            <a:endParaRPr lang="zh-CN" altLang="en-US" b="1"/>
          </a:p>
          <a:p>
            <a:endParaRPr lang="zh-CN" altLang="en-US" b="1"/>
          </a:p>
        </p:txBody>
      </p:sp>
      <p:sp>
        <p:nvSpPr>
          <p:cNvPr id="77828" name="文本框 77827"/>
          <p:cNvSpPr txBox="1"/>
          <p:nvPr/>
        </p:nvSpPr>
        <p:spPr>
          <a:xfrm>
            <a:off x="2279650" y="5300663"/>
            <a:ext cx="70564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有感情地齐读全诗，注意语速和语调。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type="title"/>
          </p:nvPr>
        </p:nvSpPr>
        <p:spPr>
          <a:xfrm>
            <a:off x="4050983" y="828358"/>
            <a:ext cx="4521200" cy="113982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5400" b="1">
                <a:ea typeface="微软雅黑" panose="020B0503020204020204" charset="-122"/>
              </a:rPr>
              <a:t>景、情、志</a:t>
            </a:r>
          </a:p>
        </p:txBody>
      </p:sp>
      <p:sp>
        <p:nvSpPr>
          <p:cNvPr id="48131" name="Rectangle 3"/>
          <p:cNvSpPr>
            <a:spLocks noGrp="1"/>
          </p:cNvSpPr>
          <p:nvPr>
            <p:ph type="body"/>
          </p:nvPr>
        </p:nvSpPr>
        <p:spPr>
          <a:xfrm>
            <a:off x="274320" y="2194560"/>
            <a:ext cx="11643360" cy="4018280"/>
          </a:xfrm>
          <a:prstGeom prst="rect">
            <a:avLst/>
          </a:prstGeom>
          <a:solidFill>
            <a:srgbClr val="FFFFFF"/>
          </a:solidFill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zh-CN" sz="3200" b="1">
                <a:ea typeface="微软雅黑" panose="020B0503020204020204" charset="-122"/>
              </a:rPr>
              <a:t>    </a:t>
            </a:r>
            <a:r>
              <a:rPr lang="zh-CN" altLang="en-US" sz="3200" b="1">
                <a:ea typeface="微软雅黑" panose="020B0503020204020204" charset="-122"/>
              </a:rPr>
              <a:t>本首词上片描绘了一幅多姿多彩、生机勃勃的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200" b="1">
                <a:ea typeface="微软雅黑" panose="020B0503020204020204" charset="-122"/>
              </a:rPr>
              <a:t>湘江霜天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3200" b="1">
                <a:ea typeface="微软雅黑" panose="020B0503020204020204" charset="-122"/>
              </a:rPr>
              <a:t>图，通过寒秋、霜天（气候）、万山（层林尽染）、湘江（碧透、百舸争流）、飞鹰、游鱼（万类竞自由）等意象，形象的表现了诗人对国家命运的关注和对当时革命形势的深刻认识，即景抒情，提出了苍茫大地由谁来主宰的问题。下片回忆了往夕峥嵘岁月，表现了诗人与战友们为了改造旧中国的革命豪情，形象含蓄的给出了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200" b="1">
                <a:ea typeface="微软雅黑" panose="020B0503020204020204" charset="-122"/>
              </a:rPr>
              <a:t>谁住沉浮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3200" b="1">
                <a:ea typeface="微软雅黑" panose="020B0503020204020204" charset="-122"/>
              </a:rPr>
              <a:t>的答案：主宰国家命运的，是以天下为己任、蔑视反动统治者、敢于改造旧中国的革命青年。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标题 77825"/>
          <p:cNvSpPr>
            <a:spLocks noGrp="1" noRot="1"/>
          </p:cNvSpPr>
          <p:nvPr>
            <p:ph type="title"/>
          </p:nvPr>
        </p:nvSpPr>
        <p:spPr>
          <a:xfrm>
            <a:off x="838200" y="785495"/>
            <a:ext cx="10515600" cy="1325563"/>
          </a:xfrm>
        </p:spPr>
        <p:txBody>
          <a:bodyPr anchor="ctr"/>
          <a:lstStyle/>
          <a:p>
            <a:r>
              <a:rPr lang="zh-CN" altLang="en-US" b="1">
                <a:solidFill>
                  <a:srgbClr val="0E1CDC"/>
                </a:solidFill>
                <a:latin typeface="微软雅黑" panose="020B0503020204020204" charset="-122"/>
                <a:ea typeface="微软雅黑" panose="020B0503020204020204" charset="-122"/>
              </a:rPr>
              <a:t>讨论</a:t>
            </a:r>
          </a:p>
        </p:txBody>
      </p:sp>
      <p:sp>
        <p:nvSpPr>
          <p:cNvPr id="77827" name="文本占位符 77826"/>
          <p:cNvSpPr>
            <a:spLocks noGrp="1" noRot="1"/>
          </p:cNvSpPr>
          <p:nvPr>
            <p:ph type="body" idx="1"/>
          </p:nvPr>
        </p:nvSpPr>
        <p:spPr>
          <a:xfrm>
            <a:off x="838200" y="2111375"/>
            <a:ext cx="10841355" cy="127889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600" b="1"/>
              <a:t>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“秋天”在诗词中常常充满了肃杀、感伤的情调，本诗为什么没有？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8200" y="3541395"/>
            <a:ext cx="1111123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 algn="l">
              <a:lnSpc>
                <a:spcPct val="100000"/>
              </a:lnSpc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◆</a:t>
            </a:r>
            <a:r>
              <a:rPr lang="en-US" altLang="zh-CN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这与一个人的气度、胸襟、性格、身份有关。他不是一</a:t>
            </a:r>
          </a:p>
          <a:p>
            <a:pPr marL="571500" indent="-571500" algn="l">
              <a:lnSpc>
                <a:spcPct val="10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介普通书生，是叱咤风云的一代伟人，胸怀大志的杰出的政</a:t>
            </a:r>
          </a:p>
          <a:p>
            <a:pPr marL="571500" indent="-571500" algn="l">
              <a:lnSpc>
                <a:spcPct val="10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治家。他有经天纬地之才，再造乾坤之志，他有博大的胸襟，</a:t>
            </a:r>
          </a:p>
          <a:p>
            <a:pPr marL="571500" indent="-571500" algn="l">
              <a:lnSpc>
                <a:spcPct val="10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崇高的风范，奋发向上的永不消沉的乐观性格，所以他的诗</a:t>
            </a:r>
          </a:p>
          <a:p>
            <a:pPr marL="571500" indent="-571500" algn="l">
              <a:lnSpc>
                <a:spcPct val="10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词充满豪情壮志。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文本框 21506"/>
          <p:cNvSpPr txBox="1"/>
          <p:nvPr/>
        </p:nvSpPr>
        <p:spPr>
          <a:xfrm>
            <a:off x="520700" y="2265045"/>
            <a:ext cx="11365230" cy="374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中国是一个诗歌大国。谈起诗歌传统，人们总是喜欢把诗经楚辞汉赋相提，唐诗宋词元曲并论。江山代有才人出，各领风骚数百年。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世纪的中国又造就了一位“前不见古人，后不见来者”，独领一代风骚的大诗人</a:t>
            </a:r>
            <a:r>
              <a:rPr lang="en-US" altLang="zh-CN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毛泽东。今天，就让我们一起走进他的《沁园春 · 长沙》，领悟他的豪情壮志。</a:t>
            </a:r>
            <a:endParaRPr lang="zh-CN" altLang="en-US" sz="36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62768" y="1068388"/>
            <a:ext cx="3681095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2B32D8"/>
                </a:solidFill>
                <a:latin typeface="宋体" panose="02010600030101010101" pitchFamily="2" charset="-122"/>
                <a:ea typeface="宋体" panose="02010600030101010101" pitchFamily="2" charset="-122"/>
                <a:sym typeface="Century Gothic" panose="020B0502020202020204" pitchFamily="34" charset="0"/>
              </a:rPr>
              <a:t>◆ </a:t>
            </a:r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课前导入</a:t>
            </a:r>
            <a:r>
              <a:rPr lang="zh-CN" altLang="en-US" sz="4000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Text Box 3"/>
          <p:cNvSpPr txBox="1"/>
          <p:nvPr/>
        </p:nvSpPr>
        <p:spPr>
          <a:xfrm>
            <a:off x="690563" y="1404938"/>
            <a:ext cx="2724150" cy="701675"/>
          </a:xfrm>
          <a:prstGeom prst="rect">
            <a:avLst/>
          </a:prstGeom>
          <a:solidFill>
            <a:srgbClr val="000099"/>
          </a:solidFill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方法归纳：</a:t>
            </a:r>
          </a:p>
        </p:txBody>
      </p:sp>
      <p:sp>
        <p:nvSpPr>
          <p:cNvPr id="49157" name="Text Box 5"/>
          <p:cNvSpPr txBox="1"/>
          <p:nvPr/>
        </p:nvSpPr>
        <p:spPr>
          <a:xfrm>
            <a:off x="406400" y="2533650"/>
            <a:ext cx="11118850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、能抓住关键的词语把握层次，</a:t>
            </a:r>
          </a:p>
          <a:p>
            <a:pPr eaLnBrk="1" hangingPunct="1"/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明确思路。</a:t>
            </a:r>
          </a:p>
          <a:p>
            <a:pPr eaLnBrk="1" hangingPunct="1"/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、能抓住诗歌先写景后抒情的特征。</a:t>
            </a:r>
          </a:p>
          <a:p>
            <a:pPr eaLnBrk="1" hangingPunct="1"/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、能抓住极富表现力的词语仔细体味。</a:t>
            </a:r>
          </a:p>
          <a:p>
            <a:pPr eaLnBrk="1" hangingPunct="1"/>
            <a:r>
              <a:rPr lang="en-US" altLang="zh-CN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4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、能抓住情景交融的结合点，把握诗歌主旨。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99248" y="1063943"/>
            <a:ext cx="87172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六、拓展延伸：毛泽东诗词特点</a:t>
            </a:r>
          </a:p>
        </p:txBody>
      </p:sp>
      <p:pic>
        <p:nvPicPr>
          <p:cNvPr id="75779" name="内容占位符 75778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737360" y="2179320"/>
            <a:ext cx="8716645" cy="4201795"/>
          </a:xfrm>
          <a:ln w="38100">
            <a:solidFill>
              <a:srgbClr val="FF0000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670" y="814705"/>
            <a:ext cx="11734165" cy="5384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 algn="ctr">
              <a:lnSpc>
                <a:spcPct val="100000"/>
              </a:lnSpc>
            </a:pP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意境博大</a:t>
            </a:r>
            <a:endParaRPr sz="2400" b="1">
              <a:solidFill>
                <a:schemeClr val="tx1"/>
              </a:solidFill>
              <a:sym typeface="+mn-ea"/>
            </a:endParaRPr>
          </a:p>
          <a:p>
            <a:pPr marL="571500" indent="-571500" algn="l">
              <a:lnSpc>
                <a:spcPct val="100000"/>
              </a:lnSpc>
            </a:pPr>
            <a:endParaRPr sz="2400" b="1">
              <a:solidFill>
                <a:schemeClr val="tx1"/>
              </a:solidFill>
              <a:sym typeface="+mn-ea"/>
            </a:endParaRP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sym typeface="+mn-ea"/>
              </a:rPr>
              <a:t>    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读毛泽东诗词的最鲜明体验就是感觉毛泽东诗词的境界博大开阔、气势恢宏、摧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山撼岳。往往是看似不经意的轻描淡写，却能展示纵横万里的境界，发出吞吐山河、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雷霆万钧的气势。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如:《沁园春·雪》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北国风光，千里冰封，万里雪飘。望长城内外，惟余莽莽;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大河上下，顿失滔滔。山舞银蛇，原驰蜡象，欲与天公试比高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。这段词以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千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里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万里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极轻松的概括北国万里山河冰封大地瑞雪纷飞的景象，又用一个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望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字把雄伟的长城、滔滔的黄河、绵延的山脉、突兀的高原尽收笔端，用如此轻松简洁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的笔触，描绘出如此博大壮美的境界，确实是前无古人。再如，下阕对历史名帝的评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价，用了一个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惜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略输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稍逊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只识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对功赫一代、名垂千古的秦皇、汉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武、唐宗宋祖、成吉思汗做了极恰切又带有傲视意味的评价。又用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俱往矣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把这些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曾受人崇拜的历史英雄，送回历史，指出真正的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风流人物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在当代。这种评价历史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人物的态度，在以前史学家和文学家中是从所未见的。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670" y="814705"/>
            <a:ext cx="11734165" cy="5754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 algn="ctr">
              <a:lnSpc>
                <a:spcPct val="100000"/>
              </a:lnSpc>
            </a:pP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气势磅礴</a:t>
            </a:r>
          </a:p>
          <a:p>
            <a:pPr marL="571500" indent="-571500" algn="l">
              <a:lnSpc>
                <a:spcPct val="100000"/>
              </a:lnSpc>
            </a:pPr>
            <a:endParaRPr sz="2400" b="1">
              <a:solidFill>
                <a:schemeClr val="tx1"/>
              </a:solidFill>
              <a:sym typeface="+mn-ea"/>
            </a:endParaRP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sym typeface="+mn-ea"/>
              </a:rPr>
              <a:t>    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与其博大境界和相辅相承的是毛主席诗词的磅礴的气势。在毛泽东诗词中，气势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宏大的句子比比皆是，如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四海翻腾云水怒，五洲震荡风雷激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这些写景的诗句显示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了惊天动地，吞吐风云的气势，形象的概括了时代激变的特征。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再如，毛泽东对内心情感的抒发，也带有气贯长虹的特色。《沁园春·长沙》中，</a:t>
            </a:r>
          </a:p>
          <a:p>
            <a:pPr marL="571500" indent="-571500" algn="l">
              <a:lnSpc>
                <a:spcPct val="100000"/>
              </a:lnSpc>
            </a:pP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问苍茫大地，谁主沉浮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虽是问天，却显示他主宰世界的雄心壮志，非常有气魄。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《念奴娇·昆仑》中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安得倚天抽宝剑，把汝裁为三截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，更是用奇特的想象，表现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他战胜自然的气概。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毛泽东诗词境界和气势还有另外一种表现，即具有转动乾坤、拨动历史，藐视一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切困难和强权的气魄。如《满江红·和郭沫若同志》把地球写成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小小寰球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，把强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大的国际反华势力写成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有几只苍蝇碰壁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，《七律·长征》把红军长征中艰难的跋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涉写成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五岭逶迤腾细浪。乌蒙磅礴走泥丸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。在毛泽东的笔下，世界小得可以运于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掌心，强暴势力变得不堪一击，战胜困难变得轻而一举，视若游戏。此种气魄比苏轼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谈笑间，樯橹(强虏)灰飞烟灭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还有过之。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670" y="814705"/>
            <a:ext cx="11734165" cy="5754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 algn="ctr">
              <a:lnSpc>
                <a:spcPct val="100000"/>
              </a:lnSpc>
            </a:pP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景物明丽</a:t>
            </a:r>
          </a:p>
          <a:p>
            <a:pPr marL="571500" indent="-571500" algn="l">
              <a:lnSpc>
                <a:spcPct val="100000"/>
              </a:lnSpc>
            </a:pPr>
            <a:endParaRPr sz="2400" b="1">
              <a:solidFill>
                <a:schemeClr val="tx1"/>
              </a:solidFill>
              <a:sym typeface="+mn-ea"/>
            </a:endParaRP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sym typeface="+mn-ea"/>
              </a:rPr>
              <a:t>    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毛泽东诗词在意境的创造和场面的描写上极具特色。它的意境静中寓动。如《沁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园春·长沙》中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独立寒秋，湘江北去，橘子洲头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，词的首句就创造一种空旷寂寥，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寒凉的意境，接着写出词人橘子洲头望江流的情景，三句词写的是静态，却蕴蓄着词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人内心的世界的澎湃激荡。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再如《清平乐·六盘山》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天高云淡，望断南飞雁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描绘了一幅秋高气爽，白云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淡淡，飞雁渐渐消逝在南天的画面，这是一个空旷，高远的意境，一个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望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字却把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词人急切盼望长征胜利革命成功的强烈愿望揭示出来，反映了词人内心世界的不平静。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在毛诗词中，我们决找不到"人闲桂花落"这类纯悠闲的意境。毛泽东诗词描绘的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景物也别具一格。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一是景物描写色彩明丽，在毛诗词中单是表示色彩的词语就多次用到，如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万山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红遍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漫江碧透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白浪滔天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红装素裹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等，有时还选用色彩鲜明的事物。如</a:t>
            </a:r>
          </a:p>
          <a:p>
            <a:pPr marL="571500" indent="-571500" algn="l">
              <a:lnSpc>
                <a:spcPct val="100000"/>
              </a:lnSpc>
            </a:pP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苍山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残阳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稻菽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黄花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杨柳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红雨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青山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等，这些词语和事物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的选用，使毛泽东诗词的意境新美如画，读来悦目爽心。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190" y="1167765"/>
            <a:ext cx="1173416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 algn="l">
              <a:lnSpc>
                <a:spcPct val="100000"/>
              </a:lnSpc>
            </a:pP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毛泽东诗词景物描写的第二个特点是具有鲜明的象征性。可以说，毛诗词中除部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分是为抒情而写景外，许多是直接用景物来象征一定的政治含义。如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高天滚滚寒流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急，大地微微暖气吹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白云山头云欲立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万木霜天红烂漫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钟山风雨起苍黄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等，每种自然景物都是当时特定的政治形势和政治势力的象征，这样就使景物描写具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有深刻的寓意。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毛泽东诗词的场景描写常常是视点极为高远，场面阔大恢宏、气势磅礴。如《减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字木兰花·广昌路上》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风卷红旗过大关，十万工农下吉安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。《从汀洲向长江》</a:t>
            </a:r>
          </a:p>
          <a:p>
            <a:pPr marL="571500" indent="-571500" algn="l">
              <a:lnSpc>
                <a:spcPct val="100000"/>
              </a:lnSpc>
            </a:pP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百万工农齐踊跃，席卷江西直捣湘和鄂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。《渔家傲·反第一次大围剿》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唤起工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农千百万，同心干，不周山下红旗乱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。《渔家傲·反第二次大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围剿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赣水苍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茫闽山碧，横扫千军如卷席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。这些场面都具有宏大、壮阔、磅礴的特征。这一特征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也反映毛泽东的伟大胸襟和强烈的斗争愿望，也正是这种胸怀，使毛泽东诗词艺术境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界和气势无人企及。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670" y="814705"/>
            <a:ext cx="11935753" cy="31700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 algn="ctr">
              <a:lnSpc>
                <a:spcPct val="100000"/>
              </a:lnSpc>
            </a:pP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4.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富含哲理</a:t>
            </a:r>
          </a:p>
          <a:p>
            <a:pPr marL="571500" indent="-571500" algn="l">
              <a:lnSpc>
                <a:spcPct val="100000"/>
              </a:lnSpc>
            </a:pPr>
            <a:endParaRPr sz="2400" b="1">
              <a:solidFill>
                <a:schemeClr val="tx1"/>
              </a:solidFill>
              <a:sym typeface="+mn-ea"/>
            </a:endParaRPr>
          </a:p>
          <a:p>
            <a:pPr marL="571500" indent="-571500" algn="just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sym typeface="+mn-ea"/>
              </a:rPr>
              <a:t>    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毛泽东诗词具有深刻的哲理性。《七律·人民解放军占领南京》写道: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天若有情</a:t>
            </a:r>
          </a:p>
          <a:p>
            <a:pPr marL="571500" indent="-571500" algn="just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天亦老，人间正道是沧桑。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这就是说，</a:t>
            </a:r>
            <a:r>
              <a:rPr sz="2400" b="1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宇宙间无穷无尽的事物都要经历产生</a:t>
            </a:r>
            <a:r>
              <a:rPr lang="en-US" altLang="zh-CN"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发</a:t>
            </a:r>
            <a:endParaRPr lang="en-US" sz="24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571500" indent="-571500" algn="just">
              <a:lnSpc>
                <a:spcPct val="100000"/>
              </a:lnSpc>
            </a:pPr>
            <a:r>
              <a:rPr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展</a:t>
            </a:r>
            <a:r>
              <a:rPr lang="en-US" altLang="zh-CN"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sz="2400" b="1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消亡的过程</a:t>
            </a:r>
            <a:r>
              <a:rPr sz="2400" b="1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，都是作为过程而存在的。正如恩格斯所说，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世界不是一成不变</a:t>
            </a:r>
            <a:endParaRPr lang="en-US" sz="24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571500" indent="-571500" algn="just">
              <a:lnSpc>
                <a:spcPct val="100000"/>
              </a:lnSpc>
            </a:pPr>
            <a:r>
              <a:rPr sz="2400" b="1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的事物的集合体</a:t>
            </a:r>
            <a:r>
              <a:rPr sz="2400" b="1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，而是过程的集合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，人类社会同样是如此。</a:t>
            </a:r>
            <a:r>
              <a:rPr sz="2400" b="1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沧海与桑田总是更迭着</a:t>
            </a:r>
            <a:endParaRPr lang="en-US" sz="24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571500" indent="-571500" algn="just">
              <a:lnSpc>
                <a:spcPct val="100000"/>
              </a:lnSpc>
            </a:pPr>
            <a:r>
              <a:rPr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新生也总是战胜腐朽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。正是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虎踞龙盘今胜昔，天翻地覆慨而慷</a:t>
            </a:r>
            <a:r>
              <a:rPr lang="en-US"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sz="2400" b="1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一唱雄鸡天</a:t>
            </a:r>
            <a:endParaRPr lang="en-US" sz="24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571500" indent="-571500" algn="just">
              <a:lnSpc>
                <a:spcPct val="100000"/>
              </a:lnSpc>
            </a:pPr>
            <a:r>
              <a:rPr sz="2400" b="1" err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下白</a:t>
            </a:r>
            <a:r>
              <a:rPr lang="zh-CN" altLang="en-US"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2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万方乐奏有于阗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670" y="814705"/>
            <a:ext cx="1173416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 algn="ctr">
              <a:lnSpc>
                <a:spcPct val="100000"/>
              </a:lnSpc>
            </a:pP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5.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浪漫主义</a:t>
            </a:r>
          </a:p>
          <a:p>
            <a:pPr marL="571500" indent="-571500" algn="l">
              <a:lnSpc>
                <a:spcPct val="100000"/>
              </a:lnSpc>
            </a:pPr>
            <a:endParaRPr sz="2400" b="1">
              <a:solidFill>
                <a:schemeClr val="tx1"/>
              </a:solidFill>
              <a:sym typeface="+mn-ea"/>
            </a:endParaRP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sym typeface="+mn-ea"/>
              </a:rPr>
              <a:t>    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毛泽东诗词在内容上是现实主义的，在艺术上却继承了中国古代屈原、李白等积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极浪漫主义的传统，创造出比前人更加奇特的艺术风格。毛泽东诗词把丰富的想象、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巧妙的比喻、大胆的夸张、历史故事、神话传说融合在一起，创造出一个个极具特色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的艺术形象，展示了作家丰富的情感和姿态万千的内心世界。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如:如《渔家傲·反第二次大围剿》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白云山头云欲立，白云山下呼声急，枯木朽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竹齐努力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。这几句词想象奇特，在作者笔下，白云也怒不可遏要冲下高山，草木也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奋勇杀敌。《念奴娇·昆仑》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安得倚天抽宝剑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，比李白的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推倒黄鹤楼、捶碎鹦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鹉洲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更加奇想突出。《十六字令三首》中，用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离天三尺三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夸饰山之高，给人一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种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不敢高声语，恐惊天上人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之感。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刺破青天锷未残。天欲堕，赖以拄其间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更是集比喻、夸张、拟人之功。用神奇的想象力，对中国共产党中流砥柱的伟大形象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作了准确的艺术概括。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670" y="814705"/>
            <a:ext cx="11734165" cy="5754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 algn="ctr">
              <a:lnSpc>
                <a:spcPct val="100000"/>
              </a:lnSpc>
            </a:pPr>
            <a:r>
              <a:rPr 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6.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运用典故</a:t>
            </a:r>
            <a:endParaRPr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571500" indent="-571500" algn="l">
              <a:lnSpc>
                <a:spcPct val="100000"/>
              </a:lnSpc>
            </a:pPr>
            <a:endParaRPr sz="2400" b="1">
              <a:solidFill>
                <a:schemeClr val="tx1"/>
              </a:solidFill>
              <a:sym typeface="+mn-ea"/>
            </a:endParaRP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sym typeface="+mn-ea"/>
              </a:rPr>
              <a:t>    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毛诗词曾多次引用典故，包括历史故事、民间传说、神话故事等，这就大大拓展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了作品的思想内涵和意境包孕。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如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宜将乘勇追穷寇，不可沽名学霸王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子在川上曰，逝者如斯夫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飞起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玉龙三百万，搅得周天寒彻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毛诗词的用典非常有特色，他不走贾岛、辛弃疾等 古代作家用典艰深晦涩之路，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而是开创了用典故增强生动性、形象性的风格。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《七律·答友人》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九嶷山上白云飞，帝子乘风下翠微。斑竹一支千滴泪，红霞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万朵百重衣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。这四句诗虽然用典，但是描绘出一幅仙女下临人间、色彩缤纷的图画。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古代湘妃滴泪成斑竹的历史传说，展示了湘妃和斑竹的形象，典故里既有传说中的仙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女，又有青翠的竹子，诗句并没有因用典而破坏形象，相反，更加显示了诗的画面清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新、色彩鲜明、形象生动。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《清平乐·蒋桂战争》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一枕黄粱再现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借用民间故事传说，增强了讽刺意味。</a:t>
            </a:r>
          </a:p>
          <a:p>
            <a:pPr marL="571500" indent="-571500" algn="l">
              <a:lnSpc>
                <a:spcPct val="100000"/>
              </a:lnSpc>
            </a:pPr>
            <a:endParaRPr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670" y="814705"/>
            <a:ext cx="1173416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71500" indent="-571500" algn="ctr">
              <a:lnSpc>
                <a:spcPct val="100000"/>
              </a:lnSpc>
            </a:pPr>
            <a:endParaRPr sz="24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毛诗词中也常化用古人诗句赋于新意，起到了意想不到的表达作用。如《满江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红·和郭沫若同志》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正西风落叶下长安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，就是化用唐代诗人贾岛的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秋风生渭水，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落叶满长安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的诗句。形容了当时国际反华势力的末日来临。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秋风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落叶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也形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象生动，使人能产生联想。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《水调歌头·重上井冈山》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可上九天揽月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也是化用李白诗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欲上青天览明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月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。这些化用都创造出了新的形象和境界。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诙谐幽默也是毛诗词较明显的特征。毛泽东在他的文章里和平时谈话中就有许多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幽默之处。这也许是毛泽东的个性特征的一方面。在他诗词里更是多有表现。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《念奴娇·鸟儿问答》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炮火连天，弹痕遍地，吓倒蓬间雀。怎么得了，哎呀，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我要飞跃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这几句词用最幽默的语言讽刺了当时某国际势力胆小怯懦的形象。《渔家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傲· 反第二次大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围剿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有人泣，为营步步嗟何及</a:t>
            </a:r>
            <a:r>
              <a:rPr 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用极幽默的笔调描绘了敌人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失败的丑态，讽刺了敌人的愚蠢。像这样的诗句词句还有很多，形成了毛泽东诗词幽</a:t>
            </a:r>
          </a:p>
          <a:p>
            <a:pPr marL="571500" indent="-571500" algn="l">
              <a:lnSpc>
                <a:spcPct val="100000"/>
              </a:lnSpc>
            </a:pPr>
            <a:r>
              <a: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默的艺术风格。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75443" y="731838"/>
            <a:ext cx="38404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一、认识作者</a:t>
            </a:r>
          </a:p>
        </p:txBody>
      </p:sp>
      <p:sp>
        <p:nvSpPr>
          <p:cNvPr id="10242" name="Rectangle 2"/>
          <p:cNvSpPr>
            <a:spLocks noGrp="1"/>
          </p:cNvSpPr>
          <p:nvPr>
            <p:ph type="body" sz="half"/>
          </p:nvPr>
        </p:nvSpPr>
        <p:spPr>
          <a:xfrm>
            <a:off x="348615" y="1816735"/>
            <a:ext cx="9032875" cy="4514215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  <p:txBody>
          <a:bodyPr>
            <a:noAutofit/>
          </a:bodyPr>
          <a:lstStyle>
            <a:lvl1pPr lvl="0">
              <a:defRPr sz="2400"/>
            </a:lvl1pPr>
            <a:lvl2pPr lvl="1">
              <a:defRPr sz="2000"/>
            </a:lvl2pPr>
            <a:lvl3pPr lvl="2">
              <a:defRPr sz="1800"/>
            </a:lvl3pPr>
            <a:lvl4pPr lvl="3">
              <a:defRPr sz="1600"/>
            </a:lvl4pPr>
            <a:lvl5pPr lvl="4">
              <a:defRPr sz="1600"/>
            </a:lvl5pPr>
          </a:lstStyle>
          <a:p>
            <a:pPr marL="0" lvl="0" indent="0">
              <a:lnSpc>
                <a:spcPct val="125000"/>
              </a:lnSpc>
              <a:buNone/>
            </a:pPr>
            <a:r>
              <a:rPr lang="en-US" sz="2800" b="1"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</a:rPr>
              <a:t>毛泽东（1893～1976）字润之，笔名子任。1893年12月26日生于湖南湘潭韶山，1976年9月9日在北京逝世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</a:rPr>
              <a:t>享年83岁</a:t>
            </a:r>
            <a:r>
              <a:rPr lang="zh-CN" sz="28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sz="2800" b="1">
                <a:latin typeface="微软雅黑" panose="020B0503020204020204" charset="-122"/>
                <a:ea typeface="微软雅黑" panose="020B0503020204020204" charset="-122"/>
              </a:rPr>
              <a:t>中国人民的领袖，马克思主义者，伟大的无产阶级革命家、战略家和理论家，中国共产党、思想家、军事家、中国共产党、中国人民解放军和中华人民共和国的主要缔造者和领导人，诗人，书法家。主要著作《毛泽东选集》（四卷）、《毛泽东文集》（八卷）、《毛泽东诗词》（共43首）。</a:t>
            </a:r>
          </a:p>
        </p:txBody>
      </p:sp>
      <p:pic>
        <p:nvPicPr>
          <p:cNvPr id="10244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2450" y="2323465"/>
            <a:ext cx="2635250" cy="3147695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11658" y="2767648"/>
            <a:ext cx="3535680" cy="13220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80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Thanks</a:t>
            </a:r>
          </a:p>
        </p:txBody>
      </p:sp>
      <p:pic>
        <p:nvPicPr>
          <p:cNvPr id="60418" name="图片 604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095" y="1473835"/>
            <a:ext cx="5213350" cy="3909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19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061700" y="118745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57943" y="833438"/>
            <a:ext cx="442595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二、了解</a:t>
            </a:r>
            <a:r>
              <a:rPr lang="en-US" altLang="zh-CN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“</a:t>
            </a:r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词</a:t>
            </a:r>
            <a:r>
              <a:rPr lang="en-US" altLang="zh-CN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”</a:t>
            </a:r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语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04165" y="1840865"/>
            <a:ext cx="1153477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1" lang="en-US" altLang="zh-CN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、词兴于隋唐，</a:t>
            </a:r>
            <a:r>
              <a:rPr kumimoji="1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盛于宋代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，是一种和乐可唱、句式长短不齐的诗体。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304165" y="2504440"/>
            <a:ext cx="11535410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 </a:t>
            </a:r>
            <a:r>
              <a:rPr kumimoji="1" lang="en-US" altLang="zh-CN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、“词有定格，句有定数，字有定声。”每首都有一个曲词名称，叫“</a:t>
            </a:r>
            <a:r>
              <a:rPr kumimoji="1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词牌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”。</a:t>
            </a: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可以分上下两段，叫“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片</a:t>
            </a: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”或“</a:t>
            </a: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阕</a:t>
            </a:r>
            <a:r>
              <a:rPr kumimoji="0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”。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65125" y="3564255"/>
            <a:ext cx="11473815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</a:t>
            </a:r>
            <a:r>
              <a:rPr kumimoji="1" lang="en-US" altLang="zh-CN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3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、词按字数分为</a:t>
            </a:r>
            <a:r>
              <a:rPr kumimoji="1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小令、中调、长调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。小令字数在</a:t>
            </a:r>
            <a:r>
              <a:rPr kumimoji="1" lang="en-US" altLang="zh-CN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58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字以内，中调在</a:t>
            </a:r>
            <a:r>
              <a:rPr kumimoji="1" lang="en-US" altLang="zh-CN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59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至</a:t>
            </a:r>
            <a:r>
              <a:rPr kumimoji="1" lang="en-US" altLang="zh-CN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90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字，长调在</a:t>
            </a:r>
            <a:r>
              <a:rPr kumimoji="1" lang="en-US" altLang="zh-CN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91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字以上。</a:t>
            </a: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04165" y="4657725"/>
            <a:ext cx="11535410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  </a:t>
            </a:r>
            <a:r>
              <a:rPr kumimoji="1" lang="en-US" altLang="zh-CN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、宋词有</a:t>
            </a:r>
            <a:r>
              <a:rPr kumimoji="1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豪放派和婉约派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。豪放派气势豪放，意境雄浑，充满豪情壮志，如</a:t>
            </a:r>
            <a:r>
              <a:rPr kumimoji="1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苏轼和辛弃疾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。婉约派语言清丽含蓄，感情婉转缠绵，情调或轻松活泼，或婉约细腻，如</a:t>
            </a:r>
            <a:r>
              <a:rPr kumimoji="1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柳永、李清照</a:t>
            </a: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507" grpId="0"/>
      <p:bldP spid="21508" grpId="0"/>
      <p:bldP spid="21509" grpId="0"/>
      <p:bldP spid="215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73668" y="731838"/>
            <a:ext cx="684466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★ 词牌</a:t>
            </a:r>
            <a:r>
              <a:rPr lang="en-US" altLang="zh-CN" sz="4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“</a:t>
            </a:r>
            <a:r>
              <a:rPr lang="zh-CN" altLang="en-US" sz="4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沁园春</a:t>
            </a:r>
            <a:r>
              <a:rPr lang="en-US" altLang="zh-CN" sz="4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”</a:t>
            </a:r>
            <a:r>
              <a:rPr lang="zh-CN" altLang="en-US" sz="40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Century Gothic" panose="020B0502020202020204" pitchFamily="34" charset="0"/>
              </a:rPr>
              <a:t>由来及特点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28930" y="1612900"/>
            <a:ext cx="11534775" cy="5046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东汉明帝刘庄第五个女儿刘致为沁水公主，在封地沁水县兴建一座园林，史称“沁水公主园”，简称“沁园”。大将军窦宪依仗其妹窦皇后的权势，以低价夺取沁园，公主害怕，不敢计较。后来章帝知道此事，要治窦宪罪，从此不得重用。后世泛称公主的园林为“沁园”。后人作诗以咏其事，此调因而得名“沁园春”。</a:t>
            </a:r>
          </a:p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       沁园春，词牌名，又名“东仙”“寿星明”“洞庭春色”等。以苏轼《沁园春·孤馆灯青》为正体，双调，一百一十四字。上片十三句四平韵，下片十二句五平韵。一韵到底，前半阕四五句，六七句、八九句，后半阕三四句，五六句，七八句均要求对仗。四个五字句，都是上一下四句法。另有双调一百一十六字，上片十三句四平韵，下片十三句六平韵；双调一百一十二字，上片十三句四平韵，下片十二句五平韵等变体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5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0243" y="742633"/>
            <a:ext cx="38404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三、写作背景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1620" y="1644015"/>
            <a:ext cx="1166876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《沁园春·长沙》是毛泽东</a:t>
            </a:r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1925年秋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所作。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1911年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，毛泽东18岁时到湖南长沙，在此从事革命活动13年。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1913年至1918年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在湖南第一师范读 书，1918年与何叔衡等创立了以“改造中国和世界”为奋斗目标的新民学会。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“五四”运动时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，组织领导了长沙学生和市民的爱国运动，主编《湘江评论》，发表了一系列重要文章。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随后，又领导了驱逐湖南督军兼省长军阀张敬尧的斗争。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1920年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与何叔衡等创建了湖南共产主义小组。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1921年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共产党成立后，他又组建了中共湘区委员会并任书记。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0243" y="742633"/>
            <a:ext cx="38404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三、写作背景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1620" y="2072640"/>
            <a:ext cx="1166876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1923年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离开长沙到上海、广州等地从事革命活动，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altLang="en-US" sz="2800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1925年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回湖南湘潭从事农民运动。同年秋，他经长沙转赴广州接办农民运动讲习所。在长沙，重游岳麓山、湘江这些读书时经常与朋友游聚的旧地，面对绚丽的秋景，回忆往昔的岁月，写下了这首气势磅礴的词。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80243" y="742633"/>
            <a:ext cx="384048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2B32D8"/>
                </a:solidFill>
                <a:latin typeface="Century Gothic" panose="020B0502020202020204" pitchFamily="34" charset="0"/>
                <a:ea typeface="微软雅黑" panose="020B0503020204020204" charset="-122"/>
                <a:sym typeface="Century Gothic" panose="020B0502020202020204" pitchFamily="34" charset="0"/>
              </a:rPr>
              <a:t>四、诵读诗歌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1620" y="1838325"/>
            <a:ext cx="1166876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识字音：给下面加线字注音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沁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园春（     ）   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峥嵘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岁月（           )  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（3）百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舸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争流（      ） 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（4）怅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寥廓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    ）（     ）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（5）沉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浮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  ）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（6）挥斥方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遒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    ）   </a:t>
            </a: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（7）浪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遏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飞舟（     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3088</Words>
  <Application>Microsoft Office PowerPoint</Application>
  <PresentationFormat>自定义</PresentationFormat>
  <Paragraphs>223</Paragraphs>
  <Slides>40</Slides>
  <Notes>12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总结</vt:lpstr>
      <vt:lpstr>景、情、志</vt:lpstr>
      <vt:lpstr>讨论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2022-07-20T17:31:58Z</cp:lastPrinted>
  <dcterms:created xsi:type="dcterms:W3CDTF">2022-07-20T17:31:58Z</dcterms:created>
  <dcterms:modified xsi:type="dcterms:W3CDTF">2022-08-19T00:48:00Z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