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84" r:id="rId2"/>
    <p:sldId id="257" r:id="rId3"/>
    <p:sldId id="258" r:id="rId4"/>
    <p:sldId id="259" r:id="rId5"/>
    <p:sldId id="321" r:id="rId6"/>
    <p:sldId id="314" r:id="rId7"/>
    <p:sldId id="315" r:id="rId8"/>
    <p:sldId id="316" r:id="rId9"/>
    <p:sldId id="317" r:id="rId10"/>
    <p:sldId id="318" r:id="rId11"/>
    <p:sldId id="319" r:id="rId12"/>
    <p:sldId id="323" r:id="rId13"/>
    <p:sldId id="320" r:id="rId14"/>
    <p:sldId id="322" r:id="rId15"/>
    <p:sldId id="260" r:id="rId16"/>
    <p:sldId id="324" r:id="rId17"/>
    <p:sldId id="261" r:id="rId18"/>
    <p:sldId id="273" r:id="rId19"/>
    <p:sldId id="274" r:id="rId20"/>
    <p:sldId id="275" r:id="rId21"/>
    <p:sldId id="276" r:id="rId22"/>
    <p:sldId id="280" r:id="rId23"/>
    <p:sldId id="337" r:id="rId24"/>
    <p:sldId id="327" r:id="rId25"/>
    <p:sldId id="338" r:id="rId26"/>
    <p:sldId id="328" r:id="rId27"/>
    <p:sldId id="329" r:id="rId28"/>
    <p:sldId id="339" r:id="rId29"/>
    <p:sldId id="331" r:id="rId30"/>
    <p:sldId id="332" r:id="rId31"/>
    <p:sldId id="334" r:id="rId32"/>
    <p:sldId id="340" r:id="rId33"/>
    <p:sldId id="335" r:id="rId34"/>
    <p:sldId id="336" r:id="rId35"/>
    <p:sldId id="341" r:id="rId36"/>
    <p:sldId id="342" r:id="rId37"/>
    <p:sldId id="333" r:id="rId38"/>
    <p:sldId id="330" r:id="rId39"/>
    <p:sldId id="326" r:id="rId40"/>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tags" Target="tags/tag255.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png"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4.xml" /><Relationship Id="rId21" Type="http://schemas.openxmlformats.org/officeDocument/2006/relationships/tags" Target="../tags/tag75.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82.xml" /><Relationship Id="rId11" Type="http://schemas.openxmlformats.org/officeDocument/2006/relationships/vmlDrawing" Target="../drawings/vmlDrawing1.v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oleObject" Target="../embeddings/oleObject1.bin" TargetMode="Internal" /><Relationship Id="rId5" Type="http://schemas.openxmlformats.org/officeDocument/2006/relationships/image" Target="../media/image2.png"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tags" Target="../tags/tag80.xml" /><Relationship Id="rId9" Type="http://schemas.openxmlformats.org/officeDocument/2006/relationships/tags" Target="../tags/tag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6.xml" /><Relationship Id="rId11" Type="http://schemas.openxmlformats.org/officeDocument/2006/relationships/tags" Target="../tags/tag147.xml" /><Relationship Id="rId12" Type="http://schemas.openxmlformats.org/officeDocument/2006/relationships/image" Target="../media/image3.png"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png"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4.xml" /><Relationship Id="rId11" Type="http://schemas.openxmlformats.org/officeDocument/2006/relationships/image" Target="../media/image3.png"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5.xml" /><Relationship Id="rId11" Type="http://schemas.openxmlformats.org/officeDocument/2006/relationships/tags" Target="../tags/tag186.xml" /><Relationship Id="rId12" Type="http://schemas.openxmlformats.org/officeDocument/2006/relationships/tags" Target="../tags/tag187.xml" /><Relationship Id="rId13" Type="http://schemas.openxmlformats.org/officeDocument/2006/relationships/tags" Target="../tags/tag188.xml" /><Relationship Id="rId14" Type="http://schemas.openxmlformats.org/officeDocument/2006/relationships/tags" Target="../tags/tag189.xml" /><Relationship Id="rId15" Type="http://schemas.openxmlformats.org/officeDocument/2006/relationships/tags" Target="../tags/tag190.xml" /><Relationship Id="rId16" Type="http://schemas.openxmlformats.org/officeDocument/2006/relationships/tags" Target="../tags/tag191.xml" /><Relationship Id="rId17" Type="http://schemas.openxmlformats.org/officeDocument/2006/relationships/image" Target="../media/image3.png"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image" Target="../media/image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image" Target="../media/image3.png" /><Relationship Id="rId7" Type="http://schemas.openxmlformats.org/officeDocument/2006/relationships/audio" Target="../media/audio111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0.xml" /><Relationship Id="rId11" Type="http://schemas.openxmlformats.org/officeDocument/2006/relationships/tags" Target="../tags/tag211.xml" /><Relationship Id="rId12" Type="http://schemas.openxmlformats.org/officeDocument/2006/relationships/tags" Target="../tags/tag212.xml" /><Relationship Id="rId13" Type="http://schemas.openxmlformats.org/officeDocument/2006/relationships/tags" Target="../tags/tag213.xml" /><Relationship Id="rId14" Type="http://schemas.openxmlformats.org/officeDocument/2006/relationships/tags" Target="../tags/tag214.xml" /><Relationship Id="rId15" Type="http://schemas.openxmlformats.org/officeDocument/2006/relationships/tags" Target="../tags/tag215.xml" /><Relationship Id="rId16" Type="http://schemas.openxmlformats.org/officeDocument/2006/relationships/tags" Target="../tags/tag216.xml" /><Relationship Id="rId17" Type="http://schemas.openxmlformats.org/officeDocument/2006/relationships/tags" Target="../tags/tag217.xml" /><Relationship Id="rId18" Type="http://schemas.openxmlformats.org/officeDocument/2006/relationships/tags" Target="../tags/tag218.xml" /><Relationship Id="rId19" Type="http://schemas.openxmlformats.org/officeDocument/2006/relationships/image" Target="../media/image3.png"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image" Target="../media/image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image" Target="../media/image3.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image" Target="../media/image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image" Target="../media/image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image" Target="../media/image3.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image" Target="../media/image3.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image" Target="../media/image3.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image" Target="../media/image3.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image" Target="../media/image3.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2.xml" /><Relationship Id="rId3" Type="http://schemas.openxmlformats.org/officeDocument/2006/relationships/tags" Target="../tags/tag243.xml" /><Relationship Id="rId4" Type="http://schemas.openxmlformats.org/officeDocument/2006/relationships/image" Target="../media/image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image" Target="../media/image3.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image" Target="../media/image3.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image" Target="../media/image3.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image" Target="../media/image3.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image" Target="../media/image4.png" /><Relationship Id="rId5" Type="http://schemas.openxmlformats.org/officeDocument/2006/relationships/tags" Target="../tags/tag254.xml" /><Relationship Id="rId6"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7.xml" /><Relationship Id="rId11" Type="http://schemas.openxmlformats.org/officeDocument/2006/relationships/tags" Target="../tags/tag98.xml" /><Relationship Id="rId12" Type="http://schemas.openxmlformats.org/officeDocument/2006/relationships/tags" Target="../tags/tag99.xml" /><Relationship Id="rId13" Type="http://schemas.openxmlformats.org/officeDocument/2006/relationships/image" Target="../media/image3.png"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tags" Target="../tags/tag117.xml" /><Relationship Id="rId13" Type="http://schemas.openxmlformats.org/officeDocument/2006/relationships/image" Target="../media/image3.png"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image" Target="../media/image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image" Target="../media/image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tags" Target="../tags/tag137.xml" /><Relationship Id="rId9"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6625" name="对象 17409"/>
          <p:cNvGraphicFramePr>
            <a:graphicFrameLocks noChangeAspect="1"/>
          </p:cNvGraphicFramePr>
          <p:nvPr>
            <p:custDataLst>
              <p:tags r:id="rId3"/>
            </p:custDataLst>
          </p:nvPr>
        </p:nvGraphicFramePr>
        <p:xfrm>
          <a:off x="0" y="635"/>
          <a:ext cx="12192000" cy="6857365"/>
        </p:xfrm>
        <a:graphic>
          <a:graphicData uri="http://schemas.openxmlformats.org/presentationml/2006/ole">
            <mc:AlternateContent>
              <mc:Choice xmlns:v="urn:schemas-microsoft-com:vml" Requires="v">
                <p:oleObj spid="_x0000_s1038" r:id="rId4" imgW="5038725" imgH="1733550" progId="Paint.Picture">
                  <p:embed/>
                </p:oleObj>
              </mc:Choice>
              <mc:Fallback>
                <p:oleObj r:id="rId4" imgW="5038725" imgH="1733550" progId="Paint.Picture">
                  <p:embed/>
                  <p:pic>
                    <p:nvPicPr>
                      <p:cNvPr id="0" name="OLE substitute image"/>
                      <p:cNvPicPr/>
                      <p:nvPr/>
                    </p:nvPicPr>
                    <p:blipFill>
                      <a:blip r:embed="rId5">
                        <a:lum bright="12000"/>
                      </a:blip>
                      <a:stretch>
                        <a:fillRect/>
                      </a:stretch>
                    </p:blipFill>
                    <p:spPr>
                      <a:xfrm>
                        <a:off x="0" y="635"/>
                        <a:ext cx="12192000" cy="6857365"/>
                      </a:xfrm>
                      <a:prstGeom prst="rect">
                        <a:avLst/>
                      </a:prstGeom>
                      <a:noFill/>
                      <a:ln w="38100">
                        <a:noFill/>
                        <a:miter/>
                      </a:ln>
                    </p:spPr>
                  </p:pic>
                </p:oleObj>
              </mc:Fallback>
            </mc:AlternateContent>
          </a:graphicData>
        </a:graphic>
      </p:graphicFrame>
      <p:sp>
        <p:nvSpPr>
          <p:cNvPr id="17411" name="文本框 17410"/>
          <p:cNvSpPr txBox="1"/>
          <p:nvPr>
            <p:custDataLst>
              <p:tags r:id="rId6"/>
            </p:custDataLst>
          </p:nvPr>
        </p:nvSpPr>
        <p:spPr>
          <a:xfrm>
            <a:off x="1515110" y="2154555"/>
            <a:ext cx="9324340" cy="768350"/>
          </a:xfrm>
          <a:prstGeom prst="rect">
            <a:avLst/>
          </a:prstGeom>
          <a:noFill/>
          <a:ln w="9525">
            <a:noFill/>
          </a:ln>
        </p:spPr>
        <p:txBody>
          <a:bodyPr wrap="square">
            <a:spAutoFit/>
          </a:bodyPr>
          <a:lstStyle/>
          <a:p>
            <a:pPr algn="ctr">
              <a:spcBef>
                <a:spcPct val="50000"/>
              </a:spcBef>
            </a:pPr>
            <a:r>
              <a:rPr lang="en-US" altLang="zh-CN" sz="44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a:t>
            </a:r>
            <a:r>
              <a:rPr lang="zh-CN" altLang="en-US" sz="44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劝学</a:t>
            </a:r>
            <a:r>
              <a:rPr lang="en-US" altLang="zh-CN" sz="44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a:t>
            </a:r>
            <a:r>
              <a:rPr lang="zh-CN" altLang="en-US" sz="44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《师说》群文比较阅读</a:t>
            </a:r>
            <a:endParaRPr lang="zh-CN" altLang="en-US" sz="44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endParaRPr>
          </a:p>
        </p:txBody>
      </p:sp>
      <p:sp>
        <p:nvSpPr>
          <p:cNvPr id="26628" name="文本框 17412"/>
          <p:cNvSpPr txBox="1"/>
          <p:nvPr>
            <p:custDataLst>
              <p:tags r:id="rId7"/>
            </p:custDataLst>
          </p:nvPr>
        </p:nvSpPr>
        <p:spPr>
          <a:xfrm>
            <a:off x="9356725" y="2154238"/>
            <a:ext cx="309880" cy="645160"/>
          </a:xfrm>
          <a:prstGeom prst="rect">
            <a:avLst/>
          </a:prstGeom>
          <a:noFill/>
          <a:ln w="9525">
            <a:noFill/>
          </a:ln>
        </p:spPr>
        <p:txBody>
          <a:bodyPr wrap="none" anchor="t" anchorCtr="0">
            <a:spAutoFit/>
          </a:bodyPr>
          <a:lstStyle/>
          <a:p>
            <a:endParaRPr lang="en-US" altLang="zh-CN" b="0">
              <a:latin typeface="Times New Roman" panose="02020603050405020304" pitchFamily="2" charset="0"/>
              <a:ea typeface="宋体" panose="02010600030101010101" pitchFamily="2" charset="-122"/>
            </a:endParaRPr>
          </a:p>
          <a:p>
            <a:endParaRPr lang="en-US" altLang="zh-CN" b="0">
              <a:latin typeface="Times New Roman" panose="02020603050405020304" pitchFamily="2" charset="0"/>
              <a:ea typeface="宋体" panose="02010600030101010101" pitchFamily="2" charset="-122"/>
            </a:endParaRPr>
          </a:p>
        </p:txBody>
      </p:sp>
      <p:sp>
        <p:nvSpPr>
          <p:cNvPr id="26629" name="文本框 17413"/>
          <p:cNvSpPr txBox="1"/>
          <p:nvPr>
            <p:custDataLst>
              <p:tags r:id="rId8"/>
            </p:custDataLst>
          </p:nvPr>
        </p:nvSpPr>
        <p:spPr>
          <a:xfrm>
            <a:off x="9547860" y="1371600"/>
            <a:ext cx="459740" cy="198438"/>
          </a:xfrm>
          <a:prstGeom prst="rect">
            <a:avLst/>
          </a:prstGeom>
          <a:noFill/>
          <a:ln w="9525">
            <a:noFill/>
          </a:ln>
        </p:spPr>
        <p:txBody>
          <a:bodyPr vert="eaVert" anchor="t" anchorCtr="0">
            <a:spAutoFit/>
          </a:bodyPr>
          <a:lstStyle/>
          <a:p>
            <a:endParaRPr lang="zh-CN" altLang="zh-CN" b="0">
              <a:latin typeface="Times New Roman" panose="02020603050405020304" pitchFamily="2" charset="0"/>
              <a:ea typeface="宋体" panose="02010600030101010101" pitchFamily="2" charset="-122"/>
            </a:endParaRPr>
          </a:p>
        </p:txBody>
      </p:sp>
      <p:sp>
        <p:nvSpPr>
          <p:cNvPr id="2" name="文本框 1"/>
          <p:cNvSpPr txBox="1"/>
          <p:nvPr>
            <p:custDataLst>
              <p:tags r:id="rId9"/>
            </p:custDataLst>
          </p:nvPr>
        </p:nvSpPr>
        <p:spPr>
          <a:xfrm>
            <a:off x="2316163" y="323850"/>
            <a:ext cx="6781800" cy="521970"/>
          </a:xfrm>
          <a:prstGeom prst="rect">
            <a:avLst/>
          </a:prstGeom>
          <a:noFill/>
          <a:ln w="9525">
            <a:noFill/>
          </a:ln>
        </p:spPr>
        <p:txBody>
          <a:bodyPr wrap="square" anchor="t" anchorCtr="0">
            <a:spAutoFit/>
          </a:bodyPr>
          <a:lstStyle/>
          <a:p>
            <a:pPr algn="ctr"/>
            <a:r>
              <a:rPr lang="zh-CN" altLang="en-US" sz="2800">
                <a:solidFill>
                  <a:srgbClr val="FF0000"/>
                </a:solidFill>
                <a:latin typeface="微软雅黑" panose="020b0503020204020204" charset="-122"/>
                <a:ea typeface="微软雅黑"/>
              </a:rPr>
              <a:t>统编新版高中语文必修上册第六</a:t>
            </a:r>
            <a:r>
              <a:rPr lang="en-US" altLang="zh-CN" sz="2800">
                <a:solidFill>
                  <a:srgbClr val="FF0000"/>
                </a:solidFill>
                <a:latin typeface="微软雅黑" panose="020b0503020204020204" charset="-122"/>
                <a:ea typeface="微软雅黑"/>
              </a:rPr>
              <a:t> </a:t>
            </a:r>
            <a:r>
              <a:rPr lang="zh-CN" altLang="en-US" sz="2800">
                <a:solidFill>
                  <a:srgbClr val="FF0000"/>
                </a:solidFill>
                <a:latin typeface="微软雅黑" panose="020b0503020204020204" charset="-122"/>
                <a:ea typeface="微软雅黑"/>
              </a:rPr>
              <a:t>单元</a:t>
            </a:r>
            <a:endParaRPr lang="zh-CN" altLang="en-US" sz="2800">
              <a:solidFill>
                <a:srgbClr val="FF0000"/>
              </a:solidFill>
              <a:latin typeface="微软雅黑" panose="020b0503020204020204" charset="-122"/>
              <a:ea typeface="微软雅黑"/>
            </a:endParaRPr>
          </a:p>
        </p:txBody>
      </p:sp>
      <p:sp>
        <p:nvSpPr>
          <p:cNvPr id="3" name="文本框 2"/>
          <p:cNvSpPr txBox="1"/>
          <p:nvPr>
            <p:custDataLst>
              <p:tags r:id="rId10"/>
            </p:custDataLst>
          </p:nvPr>
        </p:nvSpPr>
        <p:spPr>
          <a:xfrm>
            <a:off x="1365250" y="5401945"/>
            <a:ext cx="9324340" cy="645160"/>
          </a:xfrm>
          <a:prstGeom prst="rect">
            <a:avLst/>
          </a:prstGeom>
          <a:noFill/>
          <a:ln w="9525">
            <a:noFill/>
          </a:ln>
        </p:spPr>
        <p:txBody>
          <a:bodyPr wrap="square">
            <a:spAutoFit/>
          </a:bodyPr>
          <a:lstStyle/>
          <a:p>
            <a:pPr algn="ctr">
              <a:spcBef>
                <a:spcPct val="50000"/>
              </a:spcBef>
            </a:pPr>
            <a:r>
              <a:rPr lang="zh-CN"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文言知识归纳</a:t>
            </a:r>
            <a:r>
              <a:rPr lang="en-US" altLang="zh-CN"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a:t>
            </a:r>
            <a:r>
              <a:rPr lang="zh-CN" altLang="en-US"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内容比较</a:t>
            </a:r>
            <a:r>
              <a:rPr lang="en-US" altLang="zh-CN"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a:t>
            </a:r>
            <a:r>
              <a:rPr lang="zh-CN" altLang="en-US"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写法比较</a:t>
            </a:r>
            <a:r>
              <a:rPr lang="en-US" altLang="zh-CN"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a:t>
            </a:r>
            <a:r>
              <a:rPr lang="zh-CN" altLang="en-US"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rPr>
              <a:t>素材运用</a:t>
            </a:r>
            <a:endParaRPr lang="zh-CN" altLang="en-US" sz="3600" b="1" noProof="1">
              <a:solidFill>
                <a:srgbClr val="FF0000"/>
              </a:solidFill>
              <a:effectLst>
                <a:outerShdw blurRad="38100" dist="38100" dir="2700000">
                  <a:srgbClr val="FFFFFF"/>
                </a:outerShdw>
              </a:effectLst>
              <a:latin typeface="Times New Roman" panose="02020603050405020304" pitchFamily="2" charset="0"/>
              <a:ea typeface="隶书" pitchFamily="1"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par>
                                <p:cTn id="8" presetID="53" presetClass="entr" presetSubtype="0" fill="hold" grpId="0" nodeType="withEffect">
                                  <p:stCondLst>
                                    <p:cond delay="0"/>
                                  </p:stCondLst>
                                  <p:childTnLst>
                                    <p:set>
                                      <p:cBhvr>
                                        <p:cTn id="9" dur="1000"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Effect transition="in" filter="fade">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2"/>
          <a:stretch>
            <a:fillRect/>
          </a:stretch>
        </a:blipFill>
        <a:effectLst/>
      </p:bgPr>
    </p:bg>
    <p:spTree>
      <p:nvGrpSpPr>
        <p:cNvPr id="1" name=""/>
        <p:cNvGrpSpPr/>
        <p:nvPr>
          <p:custDataLst>
            <p:tags r:id="rId2"/>
          </p:custDataLst>
        </p:nvPr>
      </p:nvGrpSpPr>
      <p:grpSpPr>
        <a:xfrm>
          <a:off x="0" y="0"/>
          <a:ext cx="0" cy="0"/>
        </a:xfrm>
      </p:grpSpPr>
      <p:sp>
        <p:nvSpPr>
          <p:cNvPr id="88066" name="文本框 88065"/>
          <p:cNvSpPr txBox="1"/>
          <p:nvPr>
            <p:custDataLst>
              <p:tags r:id="rId3"/>
            </p:custDataLst>
          </p:nvPr>
        </p:nvSpPr>
        <p:spPr>
          <a:xfrm>
            <a:off x="2743200" y="304800"/>
            <a:ext cx="4038600" cy="645160"/>
          </a:xfrm>
          <a:prstGeom prst="rect">
            <a:avLst/>
          </a:prstGeom>
          <a:noFill/>
          <a:ln w="9525">
            <a:noFill/>
          </a:ln>
        </p:spPr>
        <p:txBody>
          <a:bodyPr anchor="t" anchorCtr="0">
            <a:spAutoFit/>
          </a:bodyPr>
          <a:lstStyle/>
          <a:p>
            <a:pPr>
              <a:spcBef>
                <a:spcPct val="50000"/>
              </a:spcBef>
            </a:pPr>
            <a:r>
              <a:rPr lang="en-US" altLang="zh-CN" sz="3600">
                <a:latin typeface="Tahoma" panose="020b0604030504040204" pitchFamily="2" charset="0"/>
                <a:ea typeface="宋体" panose="02010600030101010101" pitchFamily="2" charset="-122"/>
              </a:rPr>
              <a:t>5</a:t>
            </a:r>
            <a:r>
              <a:rPr lang="zh-CN" altLang="en-US" sz="3600">
                <a:latin typeface="Tahoma" panose="020b0604030504040204" pitchFamily="2" charset="0"/>
                <a:ea typeface="宋体" panose="02010600030101010101" pitchFamily="2" charset="-122"/>
              </a:rPr>
              <a:t>、绝</a:t>
            </a:r>
            <a:endParaRPr lang="zh-CN" altLang="en-US" sz="3600">
              <a:latin typeface="Tahoma" panose="020b0604030504040204" pitchFamily="2" charset="0"/>
              <a:ea typeface="宋体" panose="02010600030101010101" pitchFamily="2" charset="-122"/>
            </a:endParaRPr>
          </a:p>
        </p:txBody>
      </p:sp>
      <p:sp>
        <p:nvSpPr>
          <p:cNvPr id="88067" name="文本框 88066"/>
          <p:cNvSpPr txBox="1"/>
          <p:nvPr>
            <p:custDataLst>
              <p:tags r:id="rId4"/>
            </p:custDataLst>
          </p:nvPr>
        </p:nvSpPr>
        <p:spPr>
          <a:xfrm>
            <a:off x="2819400" y="1219200"/>
            <a:ext cx="7467600" cy="3969385"/>
          </a:xfrm>
          <a:prstGeom prst="rect">
            <a:avLst/>
          </a:prstGeom>
          <a:noFill/>
          <a:ln w="9525">
            <a:noFill/>
          </a:ln>
        </p:spPr>
        <p:txBody>
          <a:bodyPr anchor="t" anchorCtr="0">
            <a:spAutoFit/>
          </a:bodyPr>
          <a:lstStyle/>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1</a:t>
            </a:r>
            <a:r>
              <a:rPr lang="zh-CN" altLang="en-US" sz="3600">
                <a:latin typeface="宋体" panose="02010600030101010101" pitchFamily="2" charset="-122"/>
                <a:ea typeface="宋体" panose="02010600030101010101" pitchFamily="2" charset="-122"/>
              </a:rPr>
              <a:t>）非能水也，而</a:t>
            </a:r>
            <a:r>
              <a:rPr lang="zh-CN" altLang="en-US" sz="3600">
                <a:solidFill>
                  <a:srgbClr val="3333CC"/>
                </a:solidFill>
                <a:latin typeface="宋体" panose="02010600030101010101" pitchFamily="2" charset="-122"/>
                <a:ea typeface="宋体" panose="02010600030101010101" pitchFamily="2" charset="-122"/>
              </a:rPr>
              <a:t>绝</a:t>
            </a:r>
            <a:r>
              <a:rPr lang="zh-CN" altLang="en-US" sz="3600">
                <a:latin typeface="宋体" panose="02010600030101010101" pitchFamily="2" charset="-122"/>
                <a:ea typeface="宋体" panose="02010600030101010101" pitchFamily="2" charset="-122"/>
              </a:rPr>
              <a:t>江河</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2</a:t>
            </a:r>
            <a:r>
              <a:rPr lang="zh-CN" altLang="en-US" sz="3600">
                <a:latin typeface="宋体" panose="02010600030101010101" pitchFamily="2" charset="-122"/>
                <a:ea typeface="宋体" panose="02010600030101010101" pitchFamily="2" charset="-122"/>
              </a:rPr>
              <a:t>）群响毕</a:t>
            </a:r>
            <a:r>
              <a:rPr lang="zh-CN" altLang="en-US" sz="3600">
                <a:solidFill>
                  <a:srgbClr val="3333CC"/>
                </a:solidFill>
                <a:latin typeface="宋体" panose="02010600030101010101" pitchFamily="2" charset="-122"/>
                <a:ea typeface="宋体" panose="02010600030101010101" pitchFamily="2" charset="-122"/>
              </a:rPr>
              <a:t>绝</a:t>
            </a:r>
            <a:endParaRPr lang="zh-CN" altLang="en-US" sz="3600">
              <a:solidFill>
                <a:srgbClr val="3333CC"/>
              </a:solidFill>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3</a:t>
            </a:r>
            <a:r>
              <a:rPr lang="zh-CN" altLang="en-US" sz="3600">
                <a:latin typeface="宋体" panose="02010600030101010101" pitchFamily="2" charset="-122"/>
                <a:ea typeface="宋体" panose="02010600030101010101" pitchFamily="2" charset="-122"/>
              </a:rPr>
              <a:t>）率妻子邑人来此</a:t>
            </a:r>
            <a:r>
              <a:rPr lang="zh-CN" altLang="en-US" sz="3600">
                <a:solidFill>
                  <a:srgbClr val="3333CC"/>
                </a:solidFill>
                <a:latin typeface="宋体" panose="02010600030101010101" pitchFamily="2" charset="-122"/>
                <a:ea typeface="宋体" panose="02010600030101010101" pitchFamily="2" charset="-122"/>
              </a:rPr>
              <a:t>绝</a:t>
            </a:r>
            <a:r>
              <a:rPr lang="zh-CN" altLang="en-US" sz="3600">
                <a:latin typeface="宋体" panose="02010600030101010101" pitchFamily="2" charset="-122"/>
                <a:ea typeface="宋体" panose="02010600030101010101" pitchFamily="2" charset="-122"/>
              </a:rPr>
              <a:t>境</a:t>
            </a:r>
            <a:endParaRPr lang="zh-CN" altLang="en-US" sz="3600">
              <a:latin typeface="宋体" panose="02010600030101010101" pitchFamily="2" charset="-122"/>
              <a:ea typeface="宋体" panose="02010600030101010101" pitchFamily="2" charset="-122"/>
            </a:endParaRPr>
          </a:p>
          <a:p>
            <a:pPr>
              <a:spcBef>
                <a:spcPct val="50000"/>
              </a:spcBef>
            </a:pP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4</a:t>
            </a:r>
            <a:r>
              <a:rPr lang="zh-CN" altLang="en-US" sz="3600">
                <a:latin typeface="宋体" panose="02010600030101010101" pitchFamily="2" charset="-122"/>
                <a:ea typeface="宋体" panose="02010600030101010101" pitchFamily="2" charset="-122"/>
              </a:rPr>
              <a:t>）佛印</a:t>
            </a:r>
            <a:r>
              <a:rPr lang="zh-CN" altLang="en-US" sz="3600">
                <a:solidFill>
                  <a:srgbClr val="3333CC"/>
                </a:solidFill>
                <a:latin typeface="宋体" panose="02010600030101010101" pitchFamily="2" charset="-122"/>
                <a:ea typeface="宋体" panose="02010600030101010101" pitchFamily="2" charset="-122"/>
              </a:rPr>
              <a:t>绝</a:t>
            </a:r>
            <a:r>
              <a:rPr lang="zh-CN" altLang="en-US" sz="3600">
                <a:latin typeface="宋体" panose="02010600030101010101" pitchFamily="2" charset="-122"/>
                <a:ea typeface="宋体" panose="02010600030101010101" pitchFamily="2" charset="-122"/>
              </a:rPr>
              <a:t>类弥勒</a:t>
            </a:r>
            <a:endParaRPr lang="zh-CN" altLang="en-US" sz="3600">
              <a:latin typeface="宋体" panose="02010600030101010101" pitchFamily="2" charset="-122"/>
              <a:ea typeface="宋体" panose="02010600030101010101" pitchFamily="2" charset="-122"/>
            </a:endParaRPr>
          </a:p>
        </p:txBody>
      </p:sp>
      <p:sp>
        <p:nvSpPr>
          <p:cNvPr id="88068" name="文本框 88067"/>
          <p:cNvSpPr txBox="1"/>
          <p:nvPr>
            <p:custDataLst>
              <p:tags r:id="rId5"/>
            </p:custDataLst>
          </p:nvPr>
        </p:nvSpPr>
        <p:spPr>
          <a:xfrm>
            <a:off x="8153400" y="1219200"/>
            <a:ext cx="22098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（横渡）</a:t>
            </a:r>
            <a:endParaRPr lang="zh-CN" altLang="en-US" sz="3600">
              <a:solidFill>
                <a:srgbClr val="3333CC"/>
              </a:solidFill>
              <a:latin typeface="Tahoma" panose="020b0604030504040204" pitchFamily="2" charset="0"/>
              <a:ea typeface="宋体" panose="02010600030101010101" pitchFamily="2" charset="-122"/>
            </a:endParaRPr>
          </a:p>
        </p:txBody>
      </p:sp>
      <p:sp>
        <p:nvSpPr>
          <p:cNvPr id="88069" name="文本框 88068"/>
          <p:cNvSpPr txBox="1"/>
          <p:nvPr>
            <p:custDataLst>
              <p:tags r:id="rId6"/>
            </p:custDataLst>
          </p:nvPr>
        </p:nvSpPr>
        <p:spPr>
          <a:xfrm>
            <a:off x="5943600" y="1981200"/>
            <a:ext cx="35814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（终止、停止）</a:t>
            </a:r>
            <a:endParaRPr lang="zh-CN" altLang="en-US" sz="3600">
              <a:solidFill>
                <a:srgbClr val="3333CC"/>
              </a:solidFill>
              <a:latin typeface="Tahoma" panose="020b0604030504040204" pitchFamily="2" charset="0"/>
              <a:ea typeface="宋体" panose="02010600030101010101" pitchFamily="2" charset="-122"/>
            </a:endParaRPr>
          </a:p>
        </p:txBody>
      </p:sp>
      <p:sp>
        <p:nvSpPr>
          <p:cNvPr id="88070" name="文本框 88069"/>
          <p:cNvSpPr txBox="1"/>
          <p:nvPr>
            <p:custDataLst>
              <p:tags r:id="rId7"/>
            </p:custDataLst>
          </p:nvPr>
        </p:nvSpPr>
        <p:spPr>
          <a:xfrm>
            <a:off x="5410200" y="3733800"/>
            <a:ext cx="4419600" cy="645160"/>
          </a:xfrm>
          <a:prstGeom prst="rect">
            <a:avLst/>
          </a:prstGeom>
          <a:noFill/>
          <a:ln w="9525">
            <a:noFill/>
          </a:ln>
        </p:spPr>
        <p:txBody>
          <a:bodyPr anchor="t" anchorCtr="0">
            <a:spAutoFit/>
          </a:bodyPr>
          <a:lstStyle/>
          <a:p>
            <a:pPr>
              <a:spcBef>
                <a:spcPct val="50000"/>
              </a:spcBef>
            </a:pPr>
            <a:r>
              <a:rPr lang="en-US" altLang="zh-CN" sz="3600">
                <a:solidFill>
                  <a:srgbClr val="3333CC"/>
                </a:solidFill>
                <a:latin typeface="Tahoma" panose="020b0604030504040204" pitchFamily="2" charset="0"/>
                <a:ea typeface="宋体" panose="02010600030101010101" pitchFamily="2" charset="-122"/>
              </a:rPr>
              <a:t> </a:t>
            </a:r>
            <a:endParaRPr lang="en-US" altLang="zh-CN" sz="3600">
              <a:solidFill>
                <a:schemeClr val="folHlink"/>
              </a:solidFill>
              <a:latin typeface="Tahoma" panose="020b0604030504040204" pitchFamily="2" charset="0"/>
              <a:ea typeface="宋体" panose="02010600030101010101" pitchFamily="2" charset="-122"/>
            </a:endParaRPr>
          </a:p>
        </p:txBody>
      </p:sp>
      <p:sp>
        <p:nvSpPr>
          <p:cNvPr id="88071" name="文本框 88070"/>
          <p:cNvSpPr txBox="1"/>
          <p:nvPr>
            <p:custDataLst>
              <p:tags r:id="rId8"/>
            </p:custDataLst>
          </p:nvPr>
        </p:nvSpPr>
        <p:spPr>
          <a:xfrm>
            <a:off x="7086600" y="4572000"/>
            <a:ext cx="25908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（非常）</a:t>
            </a:r>
            <a:endParaRPr lang="zh-CN" altLang="en-US" sz="3600">
              <a:solidFill>
                <a:srgbClr val="3333CC"/>
              </a:solidFill>
              <a:latin typeface="Tahoma" panose="020b0604030504040204" pitchFamily="2" charset="0"/>
              <a:ea typeface="宋体" panose="02010600030101010101" pitchFamily="2" charset="-122"/>
            </a:endParaRPr>
          </a:p>
        </p:txBody>
      </p:sp>
      <p:sp>
        <p:nvSpPr>
          <p:cNvPr id="88072" name="文本框 88071"/>
          <p:cNvSpPr txBox="1"/>
          <p:nvPr>
            <p:custDataLst>
              <p:tags r:id="rId9"/>
            </p:custDataLst>
          </p:nvPr>
        </p:nvSpPr>
        <p:spPr>
          <a:xfrm>
            <a:off x="5562600" y="4419600"/>
            <a:ext cx="35052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88073" name="文本框 88072"/>
          <p:cNvSpPr txBox="1"/>
          <p:nvPr>
            <p:custDataLst>
              <p:tags r:id="rId10"/>
            </p:custDataLst>
          </p:nvPr>
        </p:nvSpPr>
        <p:spPr>
          <a:xfrm>
            <a:off x="5486400" y="5029200"/>
            <a:ext cx="43434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88074" name="文本框 88073"/>
          <p:cNvSpPr txBox="1"/>
          <p:nvPr>
            <p:custDataLst>
              <p:tags r:id="rId11"/>
            </p:custDataLst>
          </p:nvPr>
        </p:nvSpPr>
        <p:spPr>
          <a:xfrm>
            <a:off x="5715000" y="5638800"/>
            <a:ext cx="32004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8066"/>
                                        </p:tgtEl>
                                        <p:attrNameLst>
                                          <p:attrName>style.visibility</p:attrName>
                                        </p:attrNameLst>
                                      </p:cBhvr>
                                      <p:to>
                                        <p:strVal val="visible"/>
                                      </p:to>
                                    </p:set>
                                    <p:anim calcmode="lin" valueType="num">
                                      <p:cBhvr additive="base">
                                        <p:cTn id="7" dur="500" fill="hold"/>
                                        <p:tgtEl>
                                          <p:spTgt spid="88066"/>
                                        </p:tgtEl>
                                        <p:attrNameLst>
                                          <p:attrName>ppt_x</p:attrName>
                                        </p:attrNameLst>
                                      </p:cBhvr>
                                      <p:tavLst>
                                        <p:tav tm="0">
                                          <p:val>
                                            <p:strVal val="0-#ppt_w/2"/>
                                          </p:val>
                                        </p:tav>
                                        <p:tav tm="100000">
                                          <p:val>
                                            <p:strVal val="#ppt_x"/>
                                          </p:val>
                                        </p:tav>
                                      </p:tavLst>
                                    </p:anim>
                                    <p:anim calcmode="lin" valueType="num">
                                      <p:cBhvr additive="base">
                                        <p:cTn id="8" dur="500" fill="hold"/>
                                        <p:tgtEl>
                                          <p:spTgt spid="880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8067"/>
                                        </p:tgtEl>
                                        <p:attrNameLst>
                                          <p:attrName>style.visibility</p:attrName>
                                        </p:attrNameLst>
                                      </p:cBhvr>
                                      <p:to>
                                        <p:strVal val="visible"/>
                                      </p:to>
                                    </p:set>
                                    <p:anim calcmode="lin" valueType="num">
                                      <p:cBhvr additive="base">
                                        <p:cTn id="13" dur="500" fill="hold"/>
                                        <p:tgtEl>
                                          <p:spTgt spid="88067"/>
                                        </p:tgtEl>
                                        <p:attrNameLst>
                                          <p:attrName>ppt_x</p:attrName>
                                        </p:attrNameLst>
                                      </p:cBhvr>
                                      <p:tavLst>
                                        <p:tav tm="0">
                                          <p:val>
                                            <p:strVal val="0-#ppt_w/2"/>
                                          </p:val>
                                        </p:tav>
                                        <p:tav tm="100000">
                                          <p:val>
                                            <p:strVal val="#ppt_x"/>
                                          </p:val>
                                        </p:tav>
                                      </p:tavLst>
                                    </p:anim>
                                    <p:anim calcmode="lin" valueType="num">
                                      <p:cBhvr additive="base">
                                        <p:cTn id="14" dur="500" fill="hold"/>
                                        <p:tgtEl>
                                          <p:spTgt spid="8806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8068"/>
                                        </p:tgtEl>
                                        <p:attrNameLst>
                                          <p:attrName>style.visibility</p:attrName>
                                        </p:attrNameLst>
                                      </p:cBhvr>
                                      <p:to>
                                        <p:strVal val="visible"/>
                                      </p:to>
                                    </p:set>
                                    <p:anim calcmode="lin" valueType="num">
                                      <p:cBhvr additive="base">
                                        <p:cTn id="19" dur="500" fill="hold"/>
                                        <p:tgtEl>
                                          <p:spTgt spid="88068"/>
                                        </p:tgtEl>
                                        <p:attrNameLst>
                                          <p:attrName>ppt_x</p:attrName>
                                        </p:attrNameLst>
                                      </p:cBhvr>
                                      <p:tavLst>
                                        <p:tav tm="0">
                                          <p:val>
                                            <p:strVal val="0-#ppt_w/2"/>
                                          </p:val>
                                        </p:tav>
                                        <p:tav tm="100000">
                                          <p:val>
                                            <p:strVal val="#ppt_x"/>
                                          </p:val>
                                        </p:tav>
                                      </p:tavLst>
                                    </p:anim>
                                    <p:anim calcmode="lin" valueType="num">
                                      <p:cBhvr additive="base">
                                        <p:cTn id="20" dur="500" fill="hold"/>
                                        <p:tgtEl>
                                          <p:spTgt spid="8806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8069"/>
                                        </p:tgtEl>
                                        <p:attrNameLst>
                                          <p:attrName>style.visibility</p:attrName>
                                        </p:attrNameLst>
                                      </p:cBhvr>
                                      <p:to>
                                        <p:strVal val="visible"/>
                                      </p:to>
                                    </p:set>
                                    <p:anim calcmode="lin" valueType="num">
                                      <p:cBhvr additive="base">
                                        <p:cTn id="25" dur="500" fill="hold"/>
                                        <p:tgtEl>
                                          <p:spTgt spid="88069"/>
                                        </p:tgtEl>
                                        <p:attrNameLst>
                                          <p:attrName>ppt_x</p:attrName>
                                        </p:attrNameLst>
                                      </p:cBhvr>
                                      <p:tavLst>
                                        <p:tav tm="0">
                                          <p:val>
                                            <p:strVal val="0-#ppt_w/2"/>
                                          </p:val>
                                        </p:tav>
                                        <p:tav tm="100000">
                                          <p:val>
                                            <p:strVal val="#ppt_x"/>
                                          </p:val>
                                        </p:tav>
                                      </p:tavLst>
                                    </p:anim>
                                    <p:anim calcmode="lin" valueType="num">
                                      <p:cBhvr additive="base">
                                        <p:cTn id="26" dur="500" fill="hold"/>
                                        <p:tgtEl>
                                          <p:spTgt spid="8806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8070"/>
                                        </p:tgtEl>
                                        <p:attrNameLst>
                                          <p:attrName>style.visibility</p:attrName>
                                        </p:attrNameLst>
                                      </p:cBhvr>
                                      <p:to>
                                        <p:strVal val="visible"/>
                                      </p:to>
                                    </p:set>
                                    <p:anim calcmode="lin" valueType="num">
                                      <p:cBhvr additive="base">
                                        <p:cTn id="31" dur="500" fill="hold"/>
                                        <p:tgtEl>
                                          <p:spTgt spid="88070"/>
                                        </p:tgtEl>
                                        <p:attrNameLst>
                                          <p:attrName>ppt_x</p:attrName>
                                        </p:attrNameLst>
                                      </p:cBhvr>
                                      <p:tavLst>
                                        <p:tav tm="0">
                                          <p:val>
                                            <p:strVal val="0-#ppt_w/2"/>
                                          </p:val>
                                        </p:tav>
                                        <p:tav tm="100000">
                                          <p:val>
                                            <p:strVal val="#ppt_x"/>
                                          </p:val>
                                        </p:tav>
                                      </p:tavLst>
                                    </p:anim>
                                    <p:anim calcmode="lin" valueType="num">
                                      <p:cBhvr additive="base">
                                        <p:cTn id="32" dur="500" fill="hold"/>
                                        <p:tgtEl>
                                          <p:spTgt spid="8807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indefinite" fill="hold">
                                          <p:stCondLst>
                                            <p:cond delay="0"/>
                                          </p:stCondLst>
                                        </p:cTn>
                                        <p:tgtEl>
                                          <p:spTgt spid="88071"/>
                                        </p:tgtEl>
                                        <p:attrNameLst>
                                          <p:attrName>style.visibility</p:attrName>
                                        </p:attrNameLst>
                                      </p:cBhvr>
                                      <p:to>
                                        <p:strVal val="visible"/>
                                      </p:to>
                                    </p:set>
                                    <p:anim calcmode="lin" valueType="num">
                                      <p:cBhvr additive="base">
                                        <p:cTn id="37" dur="500" fill="hold"/>
                                        <p:tgtEl>
                                          <p:spTgt spid="88071"/>
                                        </p:tgtEl>
                                        <p:attrNameLst>
                                          <p:attrName>ppt_x</p:attrName>
                                        </p:attrNameLst>
                                      </p:cBhvr>
                                      <p:tavLst>
                                        <p:tav tm="0">
                                          <p:val>
                                            <p:strVal val="0-#ppt_w/2"/>
                                          </p:val>
                                        </p:tav>
                                        <p:tav tm="100000">
                                          <p:val>
                                            <p:strVal val="#ppt_x"/>
                                          </p:val>
                                        </p:tav>
                                      </p:tavLst>
                                    </p:anim>
                                    <p:anim calcmode="lin" valueType="num">
                                      <p:cBhvr additive="base">
                                        <p:cTn id="38" dur="500" fill="hold"/>
                                        <p:tgtEl>
                                          <p:spTgt spid="8807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indefinite" fill="hold">
                                          <p:stCondLst>
                                            <p:cond delay="0"/>
                                          </p:stCondLst>
                                        </p:cTn>
                                        <p:tgtEl>
                                          <p:spTgt spid="88072"/>
                                        </p:tgtEl>
                                        <p:attrNameLst>
                                          <p:attrName>style.visibility</p:attrName>
                                        </p:attrNameLst>
                                      </p:cBhvr>
                                      <p:to>
                                        <p:strVal val="visible"/>
                                      </p:to>
                                    </p:set>
                                    <p:anim calcmode="lin" valueType="num">
                                      <p:cBhvr additive="base">
                                        <p:cTn id="43" dur="500" fill="hold"/>
                                        <p:tgtEl>
                                          <p:spTgt spid="88072"/>
                                        </p:tgtEl>
                                        <p:attrNameLst>
                                          <p:attrName>ppt_x</p:attrName>
                                        </p:attrNameLst>
                                      </p:cBhvr>
                                      <p:tavLst>
                                        <p:tav tm="0">
                                          <p:val>
                                            <p:strVal val="0-#ppt_w/2"/>
                                          </p:val>
                                        </p:tav>
                                        <p:tav tm="100000">
                                          <p:val>
                                            <p:strVal val="#ppt_x"/>
                                          </p:val>
                                        </p:tav>
                                      </p:tavLst>
                                    </p:anim>
                                    <p:anim calcmode="lin" valueType="num">
                                      <p:cBhvr additive="base">
                                        <p:cTn id="44" dur="500" fill="hold"/>
                                        <p:tgtEl>
                                          <p:spTgt spid="8807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indefinite" fill="hold">
                                          <p:stCondLst>
                                            <p:cond delay="0"/>
                                          </p:stCondLst>
                                        </p:cTn>
                                        <p:tgtEl>
                                          <p:spTgt spid="88073"/>
                                        </p:tgtEl>
                                        <p:attrNameLst>
                                          <p:attrName>style.visibility</p:attrName>
                                        </p:attrNameLst>
                                      </p:cBhvr>
                                      <p:to>
                                        <p:strVal val="visible"/>
                                      </p:to>
                                    </p:set>
                                    <p:anim calcmode="lin" valueType="num">
                                      <p:cBhvr additive="base">
                                        <p:cTn id="49" dur="500" fill="hold"/>
                                        <p:tgtEl>
                                          <p:spTgt spid="88073"/>
                                        </p:tgtEl>
                                        <p:attrNameLst>
                                          <p:attrName>ppt_x</p:attrName>
                                        </p:attrNameLst>
                                      </p:cBhvr>
                                      <p:tavLst>
                                        <p:tav tm="0">
                                          <p:val>
                                            <p:strVal val="0-#ppt_w/2"/>
                                          </p:val>
                                        </p:tav>
                                        <p:tav tm="100000">
                                          <p:val>
                                            <p:strVal val="#ppt_x"/>
                                          </p:val>
                                        </p:tav>
                                      </p:tavLst>
                                    </p:anim>
                                    <p:anim calcmode="lin" valueType="num">
                                      <p:cBhvr additive="base">
                                        <p:cTn id="50" dur="500" fill="hold"/>
                                        <p:tgtEl>
                                          <p:spTgt spid="8807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indefinite" fill="hold">
                                          <p:stCondLst>
                                            <p:cond delay="0"/>
                                          </p:stCondLst>
                                        </p:cTn>
                                        <p:tgtEl>
                                          <p:spTgt spid="88074"/>
                                        </p:tgtEl>
                                        <p:attrNameLst>
                                          <p:attrName>style.visibility</p:attrName>
                                        </p:attrNameLst>
                                      </p:cBhvr>
                                      <p:to>
                                        <p:strVal val="visible"/>
                                      </p:to>
                                    </p:set>
                                    <p:anim calcmode="lin" valueType="num">
                                      <p:cBhvr additive="base">
                                        <p:cTn id="55" dur="500" fill="hold"/>
                                        <p:tgtEl>
                                          <p:spTgt spid="88074"/>
                                        </p:tgtEl>
                                        <p:attrNameLst>
                                          <p:attrName>ppt_x</p:attrName>
                                        </p:attrNameLst>
                                      </p:cBhvr>
                                      <p:tavLst>
                                        <p:tav tm="0">
                                          <p:val>
                                            <p:strVal val="0-#ppt_w/2"/>
                                          </p:val>
                                        </p:tav>
                                        <p:tav tm="100000">
                                          <p:val>
                                            <p:strVal val="#ppt_x"/>
                                          </p:val>
                                        </p:tav>
                                      </p:tavLst>
                                    </p:anim>
                                    <p:anim calcmode="lin" valueType="num">
                                      <p:cBhvr additive="base">
                                        <p:cTn id="56" dur="500" fill="hold"/>
                                        <p:tgtEl>
                                          <p:spTgt spid="880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P spid="88067" grpId="0"/>
      <p:bldP spid="88068" grpId="0"/>
      <p:bldP spid="88069" grpId="0"/>
      <p:bldP spid="88070" grpId="0"/>
      <p:bldP spid="88071" grpId="0"/>
      <p:bldP spid="88072" grpId="0"/>
      <p:bldP spid="88073" grpId="0"/>
      <p:bldP spid="8807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89090" name="文本框 89089"/>
          <p:cNvSpPr txBox="1"/>
          <p:nvPr>
            <p:custDataLst>
              <p:tags r:id="rId3"/>
            </p:custDataLst>
          </p:nvPr>
        </p:nvSpPr>
        <p:spPr>
          <a:xfrm>
            <a:off x="2971800" y="1219200"/>
            <a:ext cx="3276600" cy="4799965"/>
          </a:xfrm>
          <a:prstGeom prst="rect">
            <a:avLst/>
          </a:prstGeom>
          <a:noFill/>
          <a:ln w="9525">
            <a:noFill/>
          </a:ln>
        </p:spPr>
        <p:txBody>
          <a:bodyPr anchor="t" anchorCtr="0">
            <a:spAutoFit/>
          </a:bodyPr>
          <a:lstStyle/>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5</a:t>
            </a:r>
            <a:r>
              <a:rPr lang="zh-CN" altLang="en-US" sz="3600">
                <a:latin typeface="宋体" panose="02010600030101010101" pitchFamily="2" charset="-122"/>
                <a:ea typeface="宋体" panose="02010600030101010101" pitchFamily="2" charset="-122"/>
              </a:rPr>
              <a:t>）以为妙</a:t>
            </a:r>
            <a:r>
              <a:rPr lang="zh-CN" altLang="en-US" sz="3600">
                <a:solidFill>
                  <a:srgbClr val="3333CC"/>
                </a:solidFill>
                <a:latin typeface="宋体" panose="02010600030101010101" pitchFamily="2" charset="-122"/>
                <a:ea typeface="宋体" panose="02010600030101010101" pitchFamily="2" charset="-122"/>
              </a:rPr>
              <a:t>绝</a:t>
            </a:r>
            <a:endParaRPr lang="zh-CN" altLang="en-US" sz="3600">
              <a:solidFill>
                <a:srgbClr val="3333CC"/>
              </a:solidFill>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6</a:t>
            </a:r>
            <a:r>
              <a:rPr lang="zh-CN" altLang="en-US" sz="3600">
                <a:latin typeface="宋体" panose="02010600030101010101" pitchFamily="2" charset="-122"/>
                <a:ea typeface="宋体" panose="02010600030101010101" pitchFamily="2" charset="-122"/>
              </a:rPr>
              <a:t>）络绎不</a:t>
            </a:r>
            <a:r>
              <a:rPr lang="zh-CN" altLang="en-US" sz="3600">
                <a:solidFill>
                  <a:srgbClr val="3333CC"/>
                </a:solidFill>
                <a:latin typeface="宋体" panose="02010600030101010101" pitchFamily="2" charset="-122"/>
                <a:ea typeface="宋体" panose="02010600030101010101" pitchFamily="2" charset="-122"/>
              </a:rPr>
              <a:t>绝</a:t>
            </a:r>
            <a:endParaRPr lang="zh-CN" altLang="en-US" sz="3600">
              <a:solidFill>
                <a:srgbClr val="3333CC"/>
              </a:solidFill>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7</a:t>
            </a:r>
            <a:r>
              <a:rPr lang="zh-CN" altLang="en-US" sz="3600">
                <a:latin typeface="宋体" panose="02010600030101010101" pitchFamily="2" charset="-122"/>
                <a:ea typeface="宋体" panose="02010600030101010101" pitchFamily="2" charset="-122"/>
              </a:rPr>
              <a:t>）</a:t>
            </a:r>
            <a:r>
              <a:rPr lang="zh-CN" altLang="en-US" sz="3600">
                <a:solidFill>
                  <a:srgbClr val="3333CC"/>
                </a:solidFill>
                <a:latin typeface="宋体" panose="02010600030101010101" pitchFamily="2" charset="-122"/>
                <a:ea typeface="宋体" panose="02010600030101010101" pitchFamily="2" charset="-122"/>
              </a:rPr>
              <a:t>绝</a:t>
            </a:r>
            <a:r>
              <a:rPr lang="zh-CN" altLang="en-US" sz="3600">
                <a:latin typeface="宋体" panose="02010600030101010101" pitchFamily="2" charset="-122"/>
                <a:ea typeface="宋体" panose="02010600030101010101" pitchFamily="2" charset="-122"/>
              </a:rPr>
              <a:t>处逢生</a:t>
            </a:r>
            <a:endParaRPr lang="zh-CN" altLang="en-US" sz="3600">
              <a:latin typeface="宋体" panose="02010600030101010101" pitchFamily="2" charset="-122"/>
              <a:ea typeface="宋体" panose="02010600030101010101" pitchFamily="2" charset="-122"/>
            </a:endParaRPr>
          </a:p>
          <a:p>
            <a:pPr>
              <a:spcBef>
                <a:spcPct val="50000"/>
              </a:spcBef>
            </a:pP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8</a:t>
            </a:r>
            <a:r>
              <a:rPr lang="zh-CN" altLang="en-US" sz="3600">
                <a:latin typeface="宋体" panose="02010600030101010101" pitchFamily="2" charset="-122"/>
                <a:ea typeface="宋体" panose="02010600030101010101" pitchFamily="2" charset="-122"/>
              </a:rPr>
              <a:t>）</a:t>
            </a:r>
            <a:r>
              <a:rPr lang="zh-CN" altLang="en-US" sz="3600">
                <a:solidFill>
                  <a:srgbClr val="3333CC"/>
                </a:solidFill>
                <a:latin typeface="宋体" panose="02010600030101010101" pitchFamily="2" charset="-122"/>
                <a:ea typeface="宋体" panose="02010600030101010101" pitchFamily="2" charset="-122"/>
              </a:rPr>
              <a:t>绝</a:t>
            </a:r>
            <a:r>
              <a:rPr lang="zh-CN" altLang="en-US" sz="3600">
                <a:latin typeface="宋体" panose="02010600030101010101" pitchFamily="2" charset="-122"/>
                <a:ea typeface="宋体" panose="02010600030101010101" pitchFamily="2" charset="-122"/>
              </a:rPr>
              <a:t>无仅有</a:t>
            </a:r>
            <a:endParaRPr lang="zh-CN" altLang="en-US" sz="3600">
              <a:latin typeface="宋体" panose="02010600030101010101" pitchFamily="2" charset="-122"/>
              <a:ea typeface="宋体" panose="02010600030101010101" pitchFamily="2" charset="-122"/>
            </a:endParaRPr>
          </a:p>
          <a:p>
            <a:pPr>
              <a:spcBef>
                <a:spcPct val="50000"/>
              </a:spcBef>
            </a:pPr>
            <a:endParaRPr lang="zh-CN" altLang="en-US" sz="3600" b="0">
              <a:latin typeface="Times New Roman" panose="02020603050405020304" pitchFamily="2" charset="0"/>
              <a:ea typeface="宋体" panose="02010600030101010101" pitchFamily="2" charset="-122"/>
            </a:endParaRPr>
          </a:p>
        </p:txBody>
      </p:sp>
      <p:sp>
        <p:nvSpPr>
          <p:cNvPr id="89091" name="文本框 89090"/>
          <p:cNvSpPr txBox="1"/>
          <p:nvPr>
            <p:custDataLst>
              <p:tags r:id="rId4"/>
            </p:custDataLst>
          </p:nvPr>
        </p:nvSpPr>
        <p:spPr>
          <a:xfrm>
            <a:off x="6477000" y="1219200"/>
            <a:ext cx="3048000" cy="1476375"/>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（到了极点）</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600" b="0">
              <a:solidFill>
                <a:srgbClr val="3333CC"/>
              </a:solidFill>
              <a:latin typeface="Times New Roman" panose="02020603050405020304" pitchFamily="2" charset="0"/>
              <a:ea typeface="宋体" panose="02010600030101010101" pitchFamily="2" charset="-122"/>
            </a:endParaRPr>
          </a:p>
        </p:txBody>
      </p:sp>
      <p:sp>
        <p:nvSpPr>
          <p:cNvPr id="89092" name="文本框 89091"/>
          <p:cNvSpPr txBox="1"/>
          <p:nvPr>
            <p:custDataLst>
              <p:tags r:id="rId5"/>
            </p:custDataLst>
          </p:nvPr>
        </p:nvSpPr>
        <p:spPr>
          <a:xfrm>
            <a:off x="6477000" y="2057400"/>
            <a:ext cx="2971800" cy="106045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（间断、断绝）</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b="0">
              <a:latin typeface="Times New Roman" panose="02020603050405020304" pitchFamily="2" charset="0"/>
              <a:ea typeface="宋体" panose="02010600030101010101" pitchFamily="2" charset="-122"/>
            </a:endParaRPr>
          </a:p>
        </p:txBody>
      </p:sp>
      <p:sp>
        <p:nvSpPr>
          <p:cNvPr id="89093" name="文本框 89092"/>
          <p:cNvSpPr txBox="1"/>
          <p:nvPr>
            <p:custDataLst>
              <p:tags r:id="rId6"/>
            </p:custDataLst>
          </p:nvPr>
        </p:nvSpPr>
        <p:spPr>
          <a:xfrm>
            <a:off x="6477000" y="2961640"/>
            <a:ext cx="3505200" cy="2030095"/>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（走不通的，没有出路的）</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600" b="0">
              <a:solidFill>
                <a:srgbClr val="3333CC"/>
              </a:solidFill>
              <a:latin typeface="Times New Roman" panose="02020603050405020304" pitchFamily="2" charset="0"/>
              <a:ea typeface="宋体" panose="02010600030101010101" pitchFamily="2" charset="-122"/>
            </a:endParaRPr>
          </a:p>
        </p:txBody>
      </p:sp>
      <p:sp>
        <p:nvSpPr>
          <p:cNvPr id="89094" name="文本框 89093"/>
          <p:cNvSpPr txBox="1"/>
          <p:nvPr>
            <p:custDataLst>
              <p:tags r:id="rId7"/>
            </p:custDataLst>
          </p:nvPr>
        </p:nvSpPr>
        <p:spPr>
          <a:xfrm>
            <a:off x="6324600" y="4572000"/>
            <a:ext cx="3048000" cy="1476375"/>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（独一无二）</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600" b="0">
              <a:solidFill>
                <a:srgbClr val="3333CC"/>
              </a:solidFill>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9090"/>
                                        </p:tgtEl>
                                        <p:attrNameLst>
                                          <p:attrName>style.visibility</p:attrName>
                                        </p:attrNameLst>
                                      </p:cBhvr>
                                      <p:to>
                                        <p:strVal val="visible"/>
                                      </p:to>
                                    </p:set>
                                    <p:anim calcmode="lin" valueType="num">
                                      <p:cBhvr additive="base">
                                        <p:cTn id="7" dur="500" fill="hold"/>
                                        <p:tgtEl>
                                          <p:spTgt spid="89090"/>
                                        </p:tgtEl>
                                        <p:attrNameLst>
                                          <p:attrName>ppt_x</p:attrName>
                                        </p:attrNameLst>
                                      </p:cBhvr>
                                      <p:tavLst>
                                        <p:tav tm="0">
                                          <p:val>
                                            <p:strVal val="0-#ppt_w/2"/>
                                          </p:val>
                                        </p:tav>
                                        <p:tav tm="100000">
                                          <p:val>
                                            <p:strVal val="#ppt_x"/>
                                          </p:val>
                                        </p:tav>
                                      </p:tavLst>
                                    </p:anim>
                                    <p:anim calcmode="lin" valueType="num">
                                      <p:cBhvr additive="base">
                                        <p:cTn id="8" dur="500" fill="hold"/>
                                        <p:tgtEl>
                                          <p:spTgt spid="890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9091"/>
                                        </p:tgtEl>
                                        <p:attrNameLst>
                                          <p:attrName>style.visibility</p:attrName>
                                        </p:attrNameLst>
                                      </p:cBhvr>
                                      <p:to>
                                        <p:strVal val="visible"/>
                                      </p:to>
                                    </p:set>
                                    <p:anim calcmode="lin" valueType="num">
                                      <p:cBhvr additive="base">
                                        <p:cTn id="13" dur="500" fill="hold"/>
                                        <p:tgtEl>
                                          <p:spTgt spid="89091"/>
                                        </p:tgtEl>
                                        <p:attrNameLst>
                                          <p:attrName>ppt_x</p:attrName>
                                        </p:attrNameLst>
                                      </p:cBhvr>
                                      <p:tavLst>
                                        <p:tav tm="0">
                                          <p:val>
                                            <p:strVal val="0-#ppt_w/2"/>
                                          </p:val>
                                        </p:tav>
                                        <p:tav tm="100000">
                                          <p:val>
                                            <p:strVal val="#ppt_x"/>
                                          </p:val>
                                        </p:tav>
                                      </p:tavLst>
                                    </p:anim>
                                    <p:anim calcmode="lin" valueType="num">
                                      <p:cBhvr additive="base">
                                        <p:cTn id="14" dur="500" fill="hold"/>
                                        <p:tgtEl>
                                          <p:spTgt spid="8909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9092"/>
                                        </p:tgtEl>
                                        <p:attrNameLst>
                                          <p:attrName>style.visibility</p:attrName>
                                        </p:attrNameLst>
                                      </p:cBhvr>
                                      <p:to>
                                        <p:strVal val="visible"/>
                                      </p:to>
                                    </p:set>
                                    <p:anim calcmode="lin" valueType="num">
                                      <p:cBhvr additive="base">
                                        <p:cTn id="19" dur="500" fill="hold"/>
                                        <p:tgtEl>
                                          <p:spTgt spid="89092"/>
                                        </p:tgtEl>
                                        <p:attrNameLst>
                                          <p:attrName>ppt_x</p:attrName>
                                        </p:attrNameLst>
                                      </p:cBhvr>
                                      <p:tavLst>
                                        <p:tav tm="0">
                                          <p:val>
                                            <p:strVal val="0-#ppt_w/2"/>
                                          </p:val>
                                        </p:tav>
                                        <p:tav tm="100000">
                                          <p:val>
                                            <p:strVal val="#ppt_x"/>
                                          </p:val>
                                        </p:tav>
                                      </p:tavLst>
                                    </p:anim>
                                    <p:anim calcmode="lin" valueType="num">
                                      <p:cBhvr additive="base">
                                        <p:cTn id="20" dur="500" fill="hold"/>
                                        <p:tgtEl>
                                          <p:spTgt spid="8909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9093"/>
                                        </p:tgtEl>
                                        <p:attrNameLst>
                                          <p:attrName>style.visibility</p:attrName>
                                        </p:attrNameLst>
                                      </p:cBhvr>
                                      <p:to>
                                        <p:strVal val="visible"/>
                                      </p:to>
                                    </p:set>
                                    <p:anim calcmode="lin" valueType="num">
                                      <p:cBhvr additive="base">
                                        <p:cTn id="25" dur="500" fill="hold"/>
                                        <p:tgtEl>
                                          <p:spTgt spid="89093"/>
                                        </p:tgtEl>
                                        <p:attrNameLst>
                                          <p:attrName>ppt_x</p:attrName>
                                        </p:attrNameLst>
                                      </p:cBhvr>
                                      <p:tavLst>
                                        <p:tav tm="0">
                                          <p:val>
                                            <p:strVal val="0-#ppt_w/2"/>
                                          </p:val>
                                        </p:tav>
                                        <p:tav tm="100000">
                                          <p:val>
                                            <p:strVal val="#ppt_x"/>
                                          </p:val>
                                        </p:tav>
                                      </p:tavLst>
                                    </p:anim>
                                    <p:anim calcmode="lin" valueType="num">
                                      <p:cBhvr additive="base">
                                        <p:cTn id="26" dur="500" fill="hold"/>
                                        <p:tgtEl>
                                          <p:spTgt spid="8909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9094"/>
                                        </p:tgtEl>
                                        <p:attrNameLst>
                                          <p:attrName>style.visibility</p:attrName>
                                        </p:attrNameLst>
                                      </p:cBhvr>
                                      <p:to>
                                        <p:strVal val="visible"/>
                                      </p:to>
                                    </p:set>
                                    <p:anim calcmode="lin" valueType="num">
                                      <p:cBhvr additive="base">
                                        <p:cTn id="31" dur="500" fill="hold"/>
                                        <p:tgtEl>
                                          <p:spTgt spid="89094"/>
                                        </p:tgtEl>
                                        <p:attrNameLst>
                                          <p:attrName>ppt_x</p:attrName>
                                        </p:attrNameLst>
                                      </p:cBhvr>
                                      <p:tavLst>
                                        <p:tav tm="0">
                                          <p:val>
                                            <p:strVal val="0-#ppt_w/2"/>
                                          </p:val>
                                        </p:tav>
                                        <p:tav tm="100000">
                                          <p:val>
                                            <p:strVal val="#ppt_x"/>
                                          </p:val>
                                        </p:tav>
                                      </p:tavLst>
                                    </p:anim>
                                    <p:anim calcmode="lin" valueType="num">
                                      <p:cBhvr additive="base">
                                        <p:cTn id="32" dur="500" fill="hold"/>
                                        <p:tgtEl>
                                          <p:spTgt spid="890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89091" grpId="0"/>
      <p:bldP spid="89092" grpId="0"/>
      <p:bldP spid="89093" grpId="0"/>
      <p:bldP spid="8909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45058" name="Text Box 3"/>
          <p:cNvSpPr/>
          <p:nvPr>
            <p:custDataLst>
              <p:tags r:id="rId3"/>
            </p:custDataLst>
          </p:nvPr>
        </p:nvSpPr>
        <p:spPr>
          <a:xfrm>
            <a:off x="1258570" y="1242060"/>
            <a:ext cx="8976995" cy="5015865"/>
          </a:xfrm>
          <a:prstGeom prst="rect">
            <a:avLst/>
          </a:prstGeom>
          <a:solidFill>
            <a:srgbClr val="FFFF99"/>
          </a:solidFill>
          <a:ln w="9525" cap="flat" cmpd="sng">
            <a:solidFill>
              <a:srgbClr val="000000"/>
            </a:solidFill>
            <a:prstDash val="solid"/>
            <a:miter/>
            <a:headEnd type="none" w="med" len="med"/>
            <a:tailEnd type="none" w="med" len="med"/>
          </a:ln>
        </p:spPr>
        <p:txBody>
          <a:bodyPr wrap="square" anchor="t" anchorCtr="0">
            <a:spAutoFit/>
          </a:bodyPr>
          <a:lstStyle/>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师</a:t>
            </a:r>
            <a:endParaRPr lang="zh-CN" altLang="en-US" sz="3200" b="1">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（1）古之学者必有师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名词，老师</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（2）吾师道也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动词，学习</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（3）吾从而师之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意动用法，以……为师</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（4）师道之不传也久矣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动词，从师</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（5）巫医乐师百工之人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名词，有专门技艺的人</a:t>
            </a:r>
            <a:endParaRPr lang="zh-CN" altLang="en-US" sz="3200" b="1">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（6）十年春，齐师伐我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名词，军队</a:t>
            </a:r>
            <a:r>
              <a:rPr lang="en-US" altLang="zh-CN"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 </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45058"/>
                                        </p:tgtEl>
                                        <p:attrNameLst>
                                          <p:attrName>style.visibility</p:attrName>
                                        </p:attrNameLst>
                                      </p:cBhvr>
                                      <p:to>
                                        <p:strVal val="visible"/>
                                      </p:to>
                                    </p:set>
                                    <p:animEffect transition="in" filter="box(out)">
                                      <p:cBhvr>
                                        <p:cTn id="7" dur="500" fill="hold"/>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0"/>
          <a:stretch>
            <a:fillRect/>
          </a:stretch>
        </a:blipFill>
        <a:effectLst/>
      </p:bgPr>
    </p:bg>
    <p:spTree>
      <p:nvGrpSpPr>
        <p:cNvPr id="1" name=""/>
        <p:cNvGrpSpPr/>
        <p:nvPr>
          <p:custDataLst>
            <p:tags r:id="rId2"/>
          </p:custDataLst>
        </p:nvPr>
      </p:nvGrpSpPr>
      <p:grpSpPr>
        <a:xfrm>
          <a:off x="0" y="0"/>
          <a:ext cx="0" cy="0"/>
        </a:xfrm>
      </p:grpSpPr>
      <p:sp>
        <p:nvSpPr>
          <p:cNvPr id="45058" name="Text Box 3"/>
          <p:cNvSpPr/>
          <p:nvPr>
            <p:custDataLst>
              <p:tags r:id="rId3"/>
            </p:custDataLst>
          </p:nvPr>
        </p:nvSpPr>
        <p:spPr>
          <a:xfrm>
            <a:off x="1828800" y="1416050"/>
            <a:ext cx="3886200" cy="3538220"/>
          </a:xfrm>
          <a:prstGeom prst="rect">
            <a:avLst/>
          </a:prstGeom>
          <a:solidFill>
            <a:srgbClr val="FFFF99"/>
          </a:solidFill>
          <a:ln w="9525" cap="flat" cmpd="sng">
            <a:solidFill>
              <a:srgbClr val="000000"/>
            </a:solidFill>
            <a:prstDash val="solid"/>
            <a:miter/>
            <a:headEnd type="none" w="med" len="med"/>
            <a:tailEnd type="none" w="med" len="med"/>
          </a:ln>
        </p:spPr>
        <p:txBody>
          <a:bodyPr anchor="t" anchorCtr="0">
            <a:spAutoFit/>
          </a:bodyPr>
          <a:lstStyle/>
          <a:p>
            <a:pPr>
              <a:spcBef>
                <a:spcPct val="50000"/>
              </a:spcBef>
            </a:pP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师道之不</a:t>
            </a:r>
            <a:r>
              <a:rPr lang="zh-CN" altLang="en-US" sz="3200" b="1">
                <a:solidFill>
                  <a:srgbClr val="CC0000"/>
                </a:solidFill>
                <a:latin typeface="Times New Roman" panose="02020603050405020304" pitchFamily="2" charset="0"/>
                <a:ea typeface="宋体" panose="02010600030101010101" pitchFamily="2" charset="-122"/>
                <a:sym typeface="Wingdings" panose="05000000000000000000" pitchFamily="2" charset="2"/>
              </a:rPr>
              <a:t>传</a:t>
            </a: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也久矣</a:t>
            </a:r>
            <a:endPar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所以</a:t>
            </a:r>
            <a:r>
              <a:rPr lang="zh-CN" altLang="en-US" sz="3200" b="1">
                <a:solidFill>
                  <a:srgbClr val="CC0000"/>
                </a:solidFill>
                <a:latin typeface="Times New Roman" panose="02020603050405020304" pitchFamily="2" charset="0"/>
                <a:ea typeface="宋体" panose="02010600030101010101" pitchFamily="2" charset="-122"/>
                <a:sym typeface="Wingdings" panose="05000000000000000000" pitchFamily="2" charset="2"/>
              </a:rPr>
              <a:t>传</a:t>
            </a: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道授业解惑也</a:t>
            </a:r>
            <a:endPar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六艺经</a:t>
            </a:r>
            <a:r>
              <a:rPr lang="zh-CN" altLang="en-US" sz="3200" b="1">
                <a:solidFill>
                  <a:srgbClr val="CC0000"/>
                </a:solidFill>
                <a:latin typeface="Times New Roman" panose="02020603050405020304" pitchFamily="2" charset="0"/>
                <a:ea typeface="宋体" panose="02010600030101010101" pitchFamily="2" charset="-122"/>
                <a:sym typeface="Wingdings" panose="05000000000000000000" pitchFamily="2" charset="2"/>
              </a:rPr>
              <a:t>传</a:t>
            </a: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皆通习之</a:t>
            </a:r>
            <a:endPar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朔气</a:t>
            </a:r>
            <a:r>
              <a:rPr lang="zh-CN" altLang="en-US" sz="3200" b="1">
                <a:solidFill>
                  <a:srgbClr val="CC0000"/>
                </a:solidFill>
                <a:latin typeface="Times New Roman" panose="02020603050405020304" pitchFamily="2" charset="0"/>
                <a:ea typeface="宋体" panose="02010600030101010101" pitchFamily="2" charset="-122"/>
                <a:sym typeface="Wingdings" panose="05000000000000000000" pitchFamily="2" charset="2"/>
              </a:rPr>
              <a:t>传</a:t>
            </a: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金柝</a:t>
            </a:r>
            <a:endPar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舍相如广成</a:t>
            </a:r>
            <a:r>
              <a:rPr lang="zh-CN" altLang="en-US" sz="3200" b="1">
                <a:solidFill>
                  <a:srgbClr val="CC0000"/>
                </a:solidFill>
                <a:latin typeface="Times New Roman" panose="02020603050405020304" pitchFamily="2" charset="0"/>
                <a:ea typeface="宋体" panose="02010600030101010101" pitchFamily="2" charset="-122"/>
                <a:sym typeface="Wingdings" panose="05000000000000000000" pitchFamily="2" charset="2"/>
              </a:rPr>
              <a:t>传</a:t>
            </a:r>
            <a:r>
              <a:rPr lang="zh-CN" altLang="en-US" sz="3200" b="1">
                <a:solidFill>
                  <a:srgbClr val="000000"/>
                </a:solidFill>
                <a:latin typeface="Times New Roman" panose="02020603050405020304" pitchFamily="2" charset="0"/>
                <a:ea typeface="宋体" panose="02010600030101010101" pitchFamily="2" charset="-122"/>
                <a:sym typeface="Wingdings" panose="05000000000000000000" pitchFamily="2" charset="2"/>
              </a:rPr>
              <a:t>舍</a:t>
            </a:r>
            <a:endParaRPr lang="zh-CN" altLang="en-US" sz="3200" b="1">
              <a:latin typeface="Times New Roman" panose="02020603050405020304" pitchFamily="2" charset="0"/>
              <a:ea typeface="宋体" panose="02010600030101010101" pitchFamily="2" charset="-122"/>
            </a:endParaRPr>
          </a:p>
        </p:txBody>
      </p:sp>
      <p:sp>
        <p:nvSpPr>
          <p:cNvPr id="45059" name="Text Box 4"/>
          <p:cNvSpPr/>
          <p:nvPr>
            <p:custDataLst>
              <p:tags r:id="rId4"/>
            </p:custDataLst>
          </p:nvPr>
        </p:nvSpPr>
        <p:spPr>
          <a:xfrm>
            <a:off x="5791200" y="1416050"/>
            <a:ext cx="4114800" cy="583565"/>
          </a:xfrm>
          <a:prstGeom prst="rect">
            <a:avLst/>
          </a:prstGeom>
          <a:solidFill>
            <a:srgbClr val="FFFF99"/>
          </a:solidFill>
          <a:ln w="9525" cap="flat" cmpd="sng">
            <a:solidFill>
              <a:srgbClr val="000000"/>
            </a:solidFill>
            <a:prstDash val="solid"/>
            <a:miter/>
            <a:headEnd type="none" w="med" len="med"/>
            <a:tailEnd type="none" w="med" len="med"/>
          </a:ln>
        </p:spPr>
        <p:txBody>
          <a:bodyPr anchor="t" anchorCtr="0">
            <a:spAutoFit/>
          </a:bodyPr>
          <a:lstStyle/>
          <a:p>
            <a:pPr>
              <a:spcBef>
                <a:spcPct val="50000"/>
              </a:spcBef>
            </a:pP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动词，流传</a:t>
            </a:r>
            <a:endParaRPr lang="zh-CN" altLang="en-US" sz="3200" b="1">
              <a:latin typeface="Times New Roman" panose="02020603050405020304" pitchFamily="2" charset="0"/>
              <a:ea typeface="宋体" panose="02010600030101010101" pitchFamily="2" charset="-122"/>
            </a:endParaRPr>
          </a:p>
        </p:txBody>
      </p:sp>
      <p:sp>
        <p:nvSpPr>
          <p:cNvPr id="45061" name="Text Box 6"/>
          <p:cNvSpPr/>
          <p:nvPr>
            <p:custDataLst>
              <p:tags r:id="rId5"/>
            </p:custDataLst>
          </p:nvPr>
        </p:nvSpPr>
        <p:spPr>
          <a:xfrm>
            <a:off x="5791200" y="2178050"/>
            <a:ext cx="2362200" cy="583565"/>
          </a:xfrm>
          <a:prstGeom prst="rect">
            <a:avLst/>
          </a:prstGeom>
          <a:solidFill>
            <a:srgbClr val="FFFF99"/>
          </a:solidFill>
          <a:ln w="9525" cap="flat" cmpd="sng">
            <a:solidFill>
              <a:schemeClr val="tx1"/>
            </a:solidFill>
            <a:prstDash val="solid"/>
            <a:miter/>
            <a:headEnd type="none" w="med" len="med"/>
            <a:tailEnd type="none" w="med" len="med"/>
          </a:ln>
        </p:spPr>
        <p:txBody>
          <a:bodyPr anchor="t" anchorCtr="0">
            <a:spAutoFit/>
          </a:bodyPr>
          <a:lstStyle/>
          <a:p>
            <a:pPr>
              <a:spcBef>
                <a:spcPct val="50000"/>
              </a:spcBef>
            </a:pP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动词，传授</a:t>
            </a:r>
            <a:endParaRPr lang="zh-CN" altLang="en-US" sz="3200" b="1">
              <a:solidFill>
                <a:srgbClr val="FF0000"/>
              </a:solidFill>
              <a:latin typeface="Times New Roman" panose="02020603050405020304" pitchFamily="2" charset="0"/>
              <a:ea typeface="宋体" panose="02010600030101010101" pitchFamily="2" charset="-122"/>
            </a:endParaRPr>
          </a:p>
        </p:txBody>
      </p:sp>
      <p:sp>
        <p:nvSpPr>
          <p:cNvPr id="45062" name="Text Box 7"/>
          <p:cNvSpPr/>
          <p:nvPr>
            <p:custDataLst>
              <p:tags r:id="rId6"/>
            </p:custDataLst>
          </p:nvPr>
        </p:nvSpPr>
        <p:spPr>
          <a:xfrm>
            <a:off x="5791200" y="2863850"/>
            <a:ext cx="4724400" cy="583565"/>
          </a:xfrm>
          <a:prstGeom prst="rect">
            <a:avLst/>
          </a:prstGeom>
          <a:solidFill>
            <a:srgbClr val="FFFF99"/>
          </a:solidFill>
          <a:ln w="9525" cap="flat" cmpd="sng">
            <a:solidFill>
              <a:schemeClr val="tx2"/>
            </a:solidFill>
            <a:prstDash val="solid"/>
            <a:miter/>
            <a:headEnd type="none" w="med" len="med"/>
            <a:tailEnd type="none" w="med" len="med"/>
          </a:ln>
        </p:spPr>
        <p:txBody>
          <a:bodyPr anchor="t" anchorCtr="0">
            <a:spAutoFit/>
          </a:bodyPr>
          <a:lstStyle/>
          <a:p>
            <a:pPr>
              <a:spcBef>
                <a:spcPct val="50000"/>
              </a:spcBef>
            </a:pP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名词，古代解释经书的书</a:t>
            </a:r>
            <a:endParaRPr lang="zh-CN" altLang="en-US" sz="3200" b="1">
              <a:solidFill>
                <a:srgbClr val="FF0000"/>
              </a:solidFill>
              <a:latin typeface="Times New Roman" panose="02020603050405020304" pitchFamily="2" charset="0"/>
              <a:ea typeface="宋体" panose="02010600030101010101" pitchFamily="2" charset="-122"/>
            </a:endParaRPr>
          </a:p>
        </p:txBody>
      </p:sp>
      <p:sp>
        <p:nvSpPr>
          <p:cNvPr id="45063" name="Text Box 8"/>
          <p:cNvSpPr/>
          <p:nvPr>
            <p:custDataLst>
              <p:tags r:id="rId7"/>
            </p:custDataLst>
          </p:nvPr>
        </p:nvSpPr>
        <p:spPr>
          <a:xfrm>
            <a:off x="5791200" y="3625850"/>
            <a:ext cx="3733800" cy="583565"/>
          </a:xfrm>
          <a:prstGeom prst="rect">
            <a:avLst/>
          </a:prstGeom>
          <a:solidFill>
            <a:srgbClr val="FFFF99"/>
          </a:solidFill>
          <a:ln w="9525" cap="flat" cmpd="sng">
            <a:solidFill>
              <a:schemeClr val="tx2"/>
            </a:solidFill>
            <a:prstDash val="solid"/>
            <a:miter/>
            <a:headEnd type="none" w="med" len="med"/>
            <a:tailEnd type="none" w="med" len="med"/>
          </a:ln>
        </p:spPr>
        <p:txBody>
          <a:bodyPr anchor="t" anchorCtr="0">
            <a:spAutoFit/>
          </a:bodyPr>
          <a:lstStyle/>
          <a:p>
            <a:pPr>
              <a:spcBef>
                <a:spcPct val="50000"/>
              </a:spcBef>
            </a:pP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动词，传递，传送</a:t>
            </a:r>
            <a:endParaRPr lang="zh-CN" altLang="en-US" sz="3200" b="1">
              <a:solidFill>
                <a:srgbClr val="FF0000"/>
              </a:solidFill>
              <a:latin typeface="Times New Roman" panose="02020603050405020304" pitchFamily="2" charset="0"/>
              <a:ea typeface="宋体" panose="02010600030101010101" pitchFamily="2" charset="-122"/>
            </a:endParaRPr>
          </a:p>
        </p:txBody>
      </p:sp>
      <p:sp>
        <p:nvSpPr>
          <p:cNvPr id="45064" name="Text Box 9"/>
          <p:cNvSpPr/>
          <p:nvPr>
            <p:custDataLst>
              <p:tags r:id="rId8"/>
            </p:custDataLst>
          </p:nvPr>
        </p:nvSpPr>
        <p:spPr>
          <a:xfrm>
            <a:off x="5791200" y="4311650"/>
            <a:ext cx="2971800" cy="583565"/>
          </a:xfrm>
          <a:prstGeom prst="rect">
            <a:avLst/>
          </a:prstGeom>
          <a:solidFill>
            <a:srgbClr val="FFFF99"/>
          </a:solidFill>
          <a:ln w="9525" cap="flat" cmpd="sng">
            <a:solidFill>
              <a:schemeClr val="tx2"/>
            </a:solidFill>
            <a:prstDash val="solid"/>
            <a:miter/>
            <a:headEnd type="none" w="med" len="med"/>
            <a:tailEnd type="none" w="med" len="med"/>
          </a:ln>
        </p:spPr>
        <p:txBody>
          <a:bodyPr anchor="t" anchorCtr="0">
            <a:spAutoFit/>
          </a:bodyPr>
          <a:lstStyle/>
          <a:p>
            <a:pPr>
              <a:spcBef>
                <a:spcPct val="50000"/>
              </a:spcBef>
            </a:pP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名词，客舍</a:t>
            </a:r>
            <a:endParaRPr lang="zh-CN" altLang="en-US" sz="3200" b="1">
              <a:solidFill>
                <a:srgbClr val="FF0000"/>
              </a:solidFill>
              <a:latin typeface="Times New Roman" panose="02020603050405020304" pitchFamily="2" charset="0"/>
              <a:ea typeface="宋体" panose="02010600030101010101" pitchFamily="2" charset="-122"/>
            </a:endParaRPr>
          </a:p>
        </p:txBody>
      </p:sp>
      <p:sp>
        <p:nvSpPr>
          <p:cNvPr id="87043" name="文本框 87042"/>
          <p:cNvSpPr txBox="1"/>
          <p:nvPr>
            <p:custDataLst>
              <p:tags r:id="rId9"/>
            </p:custDataLst>
          </p:nvPr>
        </p:nvSpPr>
        <p:spPr>
          <a:xfrm>
            <a:off x="781050" y="412115"/>
            <a:ext cx="4267200" cy="645160"/>
          </a:xfrm>
          <a:prstGeom prst="rect">
            <a:avLst/>
          </a:prstGeom>
          <a:noFill/>
          <a:ln w="9525">
            <a:noFill/>
          </a:ln>
        </p:spPr>
        <p:txBody>
          <a:bodyPr anchor="t" anchorCtr="0">
            <a:spAutoFit/>
          </a:bodyPr>
          <a:lstStyle/>
          <a:p>
            <a:pPr>
              <a:spcBef>
                <a:spcPct val="50000"/>
              </a:spcBef>
            </a:pPr>
            <a:r>
              <a:rPr lang="zh-CN" altLang="en-US" sz="3600">
                <a:latin typeface="Tahoma" panose="020b0604030504040204" pitchFamily="2" charset="0"/>
                <a:ea typeface="宋体" panose="02010600030101010101" pitchFamily="2" charset="-122"/>
              </a:rPr>
              <a:t>传</a:t>
            </a:r>
            <a:endParaRPr lang="zh-CN" altLang="en-US" sz="3600">
              <a:latin typeface="Tahoma" panose="020b06040305040402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45058"/>
                                        </p:tgtEl>
                                        <p:attrNameLst>
                                          <p:attrName>style.visibility</p:attrName>
                                        </p:attrNameLst>
                                      </p:cBhvr>
                                      <p:to>
                                        <p:strVal val="visible"/>
                                      </p:to>
                                    </p:set>
                                    <p:animEffect transition="in" filter="box(out)">
                                      <p:cBhvr>
                                        <p:cTn id="7" dur="500" fill="hold"/>
                                        <p:tgtEl>
                                          <p:spTgt spid="4505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blinds(horizontal)">
                                      <p:cBhvr>
                                        <p:cTn id="12" dur="500" fill="hold"/>
                                        <p:tgtEl>
                                          <p:spTgt spid="45059"/>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061"/>
                                        </p:tgtEl>
                                        <p:attrNameLst>
                                          <p:attrName>style.visibility</p:attrName>
                                        </p:attrNameLst>
                                      </p:cBhvr>
                                      <p:to>
                                        <p:strVal val="visible"/>
                                      </p:to>
                                    </p:set>
                                    <p:animEffect transition="in" filter="blinds(horizontal)">
                                      <p:cBhvr>
                                        <p:cTn id="17" dur="500" fill="hold"/>
                                        <p:tgtEl>
                                          <p:spTgt spid="45061"/>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blinds(horizontal)">
                                      <p:cBhvr>
                                        <p:cTn id="22" dur="500" fill="hold"/>
                                        <p:tgtEl>
                                          <p:spTgt spid="45062"/>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5063"/>
                                        </p:tgtEl>
                                        <p:attrNameLst>
                                          <p:attrName>style.visibility</p:attrName>
                                        </p:attrNameLst>
                                      </p:cBhvr>
                                      <p:to>
                                        <p:strVal val="visible"/>
                                      </p:to>
                                    </p:set>
                                    <p:animEffect transition="in" filter="blinds(horizontal)">
                                      <p:cBhvr>
                                        <p:cTn id="27" dur="500" fill="hold"/>
                                        <p:tgtEl>
                                          <p:spTgt spid="45063"/>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5064"/>
                                        </p:tgtEl>
                                        <p:attrNameLst>
                                          <p:attrName>style.visibility</p:attrName>
                                        </p:attrNameLst>
                                      </p:cBhvr>
                                      <p:to>
                                        <p:strVal val="visible"/>
                                      </p:to>
                                    </p:set>
                                    <p:animEffect transition="in" filter="blinds(horizontal)">
                                      <p:cBhvr>
                                        <p:cTn id="32" dur="500" fill="hold"/>
                                        <p:tgtEl>
                                          <p:spTgt spid="45064"/>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8" fill="hold" grpId="0" nodeType="clickEffect">
                                  <p:stCondLst>
                                    <p:cond delay="0"/>
                                  </p:stCondLst>
                                  <p:childTnLst>
                                    <p:set>
                                      <p:cBhvr>
                                        <p:cTn id="36" dur="indefinite" fill="hold">
                                          <p:stCondLst>
                                            <p:cond delay="0"/>
                                          </p:stCondLst>
                                        </p:cTn>
                                        <p:tgtEl>
                                          <p:spTgt spid="87043"/>
                                        </p:tgtEl>
                                        <p:attrNameLst>
                                          <p:attrName>style.visibility</p:attrName>
                                        </p:attrNameLst>
                                      </p:cBhvr>
                                      <p:to>
                                        <p:strVal val="visible"/>
                                      </p:to>
                                    </p:set>
                                    <p:anim calcmode="lin" valueType="num">
                                      <p:cBhvr additive="base">
                                        <p:cTn id="37" dur="500" fill="hold"/>
                                        <p:tgtEl>
                                          <p:spTgt spid="87043"/>
                                        </p:tgtEl>
                                        <p:attrNameLst>
                                          <p:attrName>ppt_x</p:attrName>
                                        </p:attrNameLst>
                                      </p:cBhvr>
                                      <p:tavLst>
                                        <p:tav tm="0">
                                          <p:val>
                                            <p:strVal val="0-#ppt_w/2"/>
                                          </p:val>
                                        </p:tav>
                                        <p:tav tm="100000">
                                          <p:val>
                                            <p:strVal val="#ppt_x"/>
                                          </p:val>
                                        </p:tav>
                                      </p:tavLst>
                                    </p:anim>
                                    <p:anim calcmode="lin" valueType="num">
                                      <p:cBhvr additive="base">
                                        <p:cTn id="38" dur="500" fill="hold"/>
                                        <p:tgtEl>
                                          <p:spTgt spid="870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P spid="45061" grpId="0"/>
      <p:bldP spid="45062" grpId="0"/>
      <p:bldP spid="45063" grpId="0"/>
      <p:bldP spid="45064" grpId="0"/>
      <p:bldP spid="8704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45058" name="Text Box 3"/>
          <p:cNvSpPr/>
          <p:nvPr>
            <p:custDataLst>
              <p:tags r:id="rId3"/>
            </p:custDataLst>
          </p:nvPr>
        </p:nvSpPr>
        <p:spPr>
          <a:xfrm>
            <a:off x="1345565" y="517525"/>
            <a:ext cx="8976995" cy="4030980"/>
          </a:xfrm>
          <a:prstGeom prst="rect">
            <a:avLst/>
          </a:prstGeom>
          <a:solidFill>
            <a:srgbClr val="FFFF99"/>
          </a:solidFill>
          <a:ln w="9525" cap="flat" cmpd="sng">
            <a:solidFill>
              <a:srgbClr val="000000"/>
            </a:solidFill>
            <a:prstDash val="solid"/>
            <a:miter/>
            <a:headEnd type="none" w="med" len="med"/>
            <a:tailEnd type="none" w="med" len="med"/>
          </a:ln>
        </p:spPr>
        <p:txBody>
          <a:bodyPr wrap="square" anchor="t" anchorCtr="0">
            <a:spAutoFit/>
          </a:bodyPr>
          <a:lstStyle/>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道</a:t>
            </a:r>
            <a:endParaRPr lang="zh-CN" altLang="en-US" sz="3200" b="1">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所以传道受业解惑也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道理　</a:t>
            </a:r>
            <a:endParaRPr lang="zh-CN" altLang="en-US" sz="3200" b="1">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行军用兵之道，非及乡时之士也(《过秦论》)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途径、方法</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zh-CN" altLang="en-US" sz="3200" b="1">
                <a:latin typeface="Times New Roman" panose="02020603050405020304" pitchFamily="2" charset="0"/>
                <a:ea typeface="宋体" panose="02010600030101010101" pitchFamily="2" charset="-122"/>
                <a:sym typeface="Wingdings" panose="05000000000000000000" pitchFamily="2" charset="2"/>
              </a:rPr>
              <a:t>师道之不传也久矣     </a:t>
            </a:r>
            <a:r>
              <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rPr>
              <a:t> 风尚</a:t>
            </a:r>
            <a:endParaRPr lang="zh-CN" altLang="en-US" sz="3200" b="1">
              <a:solidFill>
                <a:srgbClr val="FF0000"/>
              </a:solidFill>
              <a:latin typeface="Times New Roman" panose="02020603050405020304" pitchFamily="2" charset="0"/>
              <a:ea typeface="宋体" panose="02010600030101010101" pitchFamily="2" charset="-122"/>
              <a:sym typeface="Wingdings" panose="05000000000000000000" pitchFamily="2" charset="2"/>
            </a:endParaRPr>
          </a:p>
          <a:p>
            <a:pPr>
              <a:spcBef>
                <a:spcPct val="50000"/>
              </a:spcBef>
            </a:pPr>
            <a:r>
              <a:rPr lang="en-US" altLang="zh-CN" sz="3200" b="1">
                <a:latin typeface="Times New Roman" panose="02020603050405020304" pitchFamily="2" charset="0"/>
                <a:ea typeface="宋体" panose="02010600030101010101" pitchFamily="2" charset="-122"/>
                <a:sym typeface="Wingdings" panose="05000000000000000000" pitchFamily="2" charset="2"/>
              </a:rPr>
              <a:t>  </a:t>
            </a:r>
            <a:r>
              <a:rPr lang="zh-CN" altLang="en-US" sz="3200" b="1">
                <a:latin typeface="Times New Roman" panose="02020603050405020304" pitchFamily="2" charset="0"/>
                <a:ea typeface="宋体" panose="02010600030101010101" pitchFamily="2" charset="-122"/>
                <a:sym typeface="Wingdings" panose="05000000000000000000" pitchFamily="2" charset="2"/>
              </a:rPr>
              <a:t> </a:t>
            </a:r>
            <a:endParaRPr lang="zh-CN" altLang="en-US" sz="3200" b="1">
              <a:latin typeface="Times New Roman" panose="02020603050405020304" pitchFamily="2" charset="0"/>
              <a:ea typeface="宋体" panose="02010600030101010101" pitchFamily="2"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45058"/>
                                        </p:tgtEl>
                                        <p:attrNameLst>
                                          <p:attrName>style.visibility</p:attrName>
                                        </p:attrNameLst>
                                      </p:cBhvr>
                                      <p:to>
                                        <p:strVal val="visible"/>
                                      </p:to>
                                    </p:set>
                                    <p:animEffect transition="in" filter="box(out)">
                                      <p:cBhvr>
                                        <p:cTn id="7" dur="500" fill="hold"/>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custDataLst>
            <p:tags r:id="rId2"/>
          </p:custDataLst>
        </p:nvPr>
      </p:nvGrpSpPr>
      <p:grpSpPr>
        <a:xfrm>
          <a:off x="0" y="0"/>
          <a:ext cx="0" cy="0"/>
        </a:xfrm>
      </p:grpSpPr>
      <p:sp>
        <p:nvSpPr>
          <p:cNvPr id="81922" name="文本框 81921"/>
          <p:cNvSpPr txBox="1"/>
          <p:nvPr>
            <p:custDataLst>
              <p:tags r:id="rId3"/>
            </p:custDataLst>
          </p:nvPr>
        </p:nvSpPr>
        <p:spPr>
          <a:xfrm>
            <a:off x="2819400" y="457200"/>
            <a:ext cx="3505200"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（三）词类活用</a:t>
            </a:r>
            <a:endParaRPr lang="zh-CN" altLang="en-US" sz="3200">
              <a:latin typeface="Times New Roman" panose="02020603050405020304" pitchFamily="2" charset="0"/>
              <a:ea typeface="宋体" panose="02010600030101010101" pitchFamily="2" charset="-122"/>
            </a:endParaRPr>
          </a:p>
        </p:txBody>
      </p:sp>
      <p:sp>
        <p:nvSpPr>
          <p:cNvPr id="81923" name="文本框 81922"/>
          <p:cNvSpPr txBox="1"/>
          <p:nvPr>
            <p:custDataLst>
              <p:tags r:id="rId4"/>
            </p:custDataLst>
          </p:nvPr>
        </p:nvSpPr>
        <p:spPr>
          <a:xfrm>
            <a:off x="2743200" y="1219200"/>
            <a:ext cx="6096000" cy="5631180"/>
          </a:xfrm>
          <a:prstGeom prst="rect">
            <a:avLst/>
          </a:prstGeom>
          <a:noFill/>
          <a:ln w="9525">
            <a:noFill/>
          </a:ln>
        </p:spPr>
        <p:txBody>
          <a:bodyPr anchor="t" anchorCtr="0">
            <a:spAutoFit/>
          </a:bodyPr>
          <a:lstStyle/>
          <a:p>
            <a:pPr>
              <a:spcBef>
                <a:spcPct val="50000"/>
              </a:spcBef>
            </a:pPr>
            <a:r>
              <a:rPr lang="en-US" altLang="zh-CN" sz="3600">
                <a:latin typeface="Times New Roman" panose="02020603050405020304" pitchFamily="2" charset="0"/>
                <a:ea typeface="宋体" panose="02010600030101010101" pitchFamily="2" charset="-122"/>
              </a:rPr>
              <a:t>1</a:t>
            </a:r>
            <a:r>
              <a:rPr lang="zh-CN" altLang="en-US" sz="3600">
                <a:latin typeface="Times New Roman" panose="02020603050405020304" pitchFamily="2" charset="0"/>
                <a:ea typeface="宋体" panose="02010600030101010101" pitchFamily="2" charset="-122"/>
              </a:rPr>
              <a:t>、木直中绳，</a:t>
            </a:r>
            <a:r>
              <a:rPr lang="zh-CN" altLang="en-US" sz="3200">
                <a:solidFill>
                  <a:srgbClr val="3333CC"/>
                </a:solidFill>
                <a:latin typeface="Times New Roman" panose="02020603050405020304" pitchFamily="2" charset="0"/>
                <a:ea typeface="宋体" panose="02010600030101010101" pitchFamily="2" charset="-122"/>
              </a:rPr>
              <a:t>輮</a:t>
            </a:r>
            <a:r>
              <a:rPr lang="zh-CN" altLang="en-US" sz="3600">
                <a:latin typeface="Times New Roman" panose="02020603050405020304" pitchFamily="2" charset="0"/>
                <a:ea typeface="宋体" panose="02010600030101010101" pitchFamily="2" charset="-122"/>
              </a:rPr>
              <a:t>以为轮</a:t>
            </a:r>
            <a:endParaRPr lang="zh-CN" altLang="en-US" sz="3600">
              <a:latin typeface="Times New Roman" panose="02020603050405020304" pitchFamily="2" charset="0"/>
              <a:ea typeface="宋体" panose="02010600030101010101" pitchFamily="2" charset="-122"/>
            </a:endParaRPr>
          </a:p>
          <a:p>
            <a:pPr>
              <a:spcBef>
                <a:spcPct val="50000"/>
              </a:spcBef>
            </a:pPr>
            <a:r>
              <a:rPr lang="en-US" altLang="zh-CN" sz="3600">
                <a:latin typeface="Times New Roman" panose="02020603050405020304" pitchFamily="2" charset="0"/>
                <a:ea typeface="宋体" panose="02010600030101010101" pitchFamily="2" charset="-122"/>
              </a:rPr>
              <a:t>2</a:t>
            </a:r>
            <a:r>
              <a:rPr lang="zh-CN" altLang="en-US" sz="3600">
                <a:latin typeface="Times New Roman" panose="02020603050405020304" pitchFamily="2" charset="0"/>
                <a:ea typeface="宋体" panose="02010600030101010101" pitchFamily="2" charset="-122"/>
              </a:rPr>
              <a:t>、君子博学而</a:t>
            </a:r>
            <a:r>
              <a:rPr lang="zh-CN" altLang="en-US" sz="3600">
                <a:solidFill>
                  <a:srgbClr val="3333CC"/>
                </a:solidFill>
                <a:latin typeface="Times New Roman" panose="02020603050405020304" pitchFamily="2" charset="0"/>
                <a:ea typeface="宋体" panose="02010600030101010101" pitchFamily="2" charset="-122"/>
              </a:rPr>
              <a:t>日</a:t>
            </a:r>
            <a:r>
              <a:rPr lang="zh-CN" altLang="en-US" sz="3600">
                <a:latin typeface="Times New Roman" panose="02020603050405020304" pitchFamily="2" charset="0"/>
                <a:ea typeface="宋体" panose="02010600030101010101" pitchFamily="2" charset="-122"/>
              </a:rPr>
              <a:t>参省乎己</a:t>
            </a:r>
            <a:endParaRPr lang="zh-CN" altLang="en-US" sz="3600">
              <a:latin typeface="Times New Roman" panose="02020603050405020304" pitchFamily="2" charset="0"/>
              <a:ea typeface="宋体" panose="02010600030101010101" pitchFamily="2" charset="-122"/>
            </a:endParaRPr>
          </a:p>
          <a:p>
            <a:pPr>
              <a:spcBef>
                <a:spcPct val="50000"/>
              </a:spcBef>
            </a:pPr>
            <a:r>
              <a:rPr lang="en-US" altLang="zh-CN" sz="3600">
                <a:latin typeface="Times New Roman" panose="02020603050405020304" pitchFamily="2" charset="0"/>
                <a:ea typeface="宋体" panose="02010600030101010101" pitchFamily="2" charset="-122"/>
              </a:rPr>
              <a:t>3</a:t>
            </a:r>
            <a:r>
              <a:rPr lang="zh-CN" altLang="en-US" sz="3600">
                <a:latin typeface="Times New Roman" panose="02020603050405020304" pitchFamily="2" charset="0"/>
                <a:ea typeface="宋体" panose="02010600030101010101" pitchFamily="2" charset="-122"/>
              </a:rPr>
              <a:t>、</a:t>
            </a:r>
            <a:r>
              <a:rPr lang="zh-CN" altLang="en-US" sz="3600">
                <a:solidFill>
                  <a:srgbClr val="3333CC"/>
                </a:solidFill>
                <a:latin typeface="Times New Roman" panose="02020603050405020304" pitchFamily="2" charset="0"/>
                <a:ea typeface="宋体" panose="02010600030101010101" pitchFamily="2" charset="-122"/>
              </a:rPr>
              <a:t>上</a:t>
            </a:r>
            <a:r>
              <a:rPr lang="zh-CN" altLang="en-US" sz="3600">
                <a:latin typeface="Times New Roman" panose="02020603050405020304" pitchFamily="2" charset="0"/>
                <a:ea typeface="宋体" panose="02010600030101010101" pitchFamily="2" charset="-122"/>
              </a:rPr>
              <a:t>食埃土，</a:t>
            </a:r>
            <a:r>
              <a:rPr lang="zh-CN" altLang="en-US" sz="3600">
                <a:solidFill>
                  <a:srgbClr val="3333CC"/>
                </a:solidFill>
                <a:latin typeface="Times New Roman" panose="02020603050405020304" pitchFamily="2" charset="0"/>
                <a:ea typeface="宋体" panose="02010600030101010101" pitchFamily="2" charset="-122"/>
              </a:rPr>
              <a:t>下</a:t>
            </a:r>
            <a:r>
              <a:rPr lang="zh-CN" altLang="en-US" sz="3600">
                <a:latin typeface="Times New Roman" panose="02020603050405020304" pitchFamily="2" charset="0"/>
                <a:ea typeface="宋体" panose="02010600030101010101" pitchFamily="2" charset="-122"/>
              </a:rPr>
              <a:t>饮黄泉</a:t>
            </a:r>
            <a:endParaRPr lang="zh-CN" altLang="en-US" sz="3600">
              <a:latin typeface="Times New Roman" panose="02020603050405020304" pitchFamily="2" charset="0"/>
              <a:ea typeface="宋体" panose="02010600030101010101" pitchFamily="2" charset="-122"/>
            </a:endParaRPr>
          </a:p>
          <a:p>
            <a:pPr>
              <a:spcBef>
                <a:spcPct val="50000"/>
              </a:spcBef>
            </a:pPr>
            <a:r>
              <a:rPr lang="en-US" altLang="zh-CN" sz="3600">
                <a:latin typeface="Times New Roman" panose="02020603050405020304" pitchFamily="2" charset="0"/>
                <a:ea typeface="宋体" panose="02010600030101010101" pitchFamily="2" charset="-122"/>
              </a:rPr>
              <a:t>4</a:t>
            </a:r>
            <a:r>
              <a:rPr lang="zh-CN" altLang="en-US" sz="3600">
                <a:latin typeface="Times New Roman" panose="02020603050405020304" pitchFamily="2" charset="0"/>
                <a:ea typeface="宋体" panose="02010600030101010101" pitchFamily="2" charset="-122"/>
              </a:rPr>
              <a:t>、非能</a:t>
            </a:r>
            <a:r>
              <a:rPr lang="zh-CN" altLang="en-US" sz="3600">
                <a:solidFill>
                  <a:srgbClr val="3333CC"/>
                </a:solidFill>
                <a:latin typeface="Times New Roman" panose="02020603050405020304" pitchFamily="2" charset="0"/>
                <a:ea typeface="宋体" panose="02010600030101010101" pitchFamily="2" charset="-122"/>
              </a:rPr>
              <a:t>水</a:t>
            </a:r>
            <a:r>
              <a:rPr lang="zh-CN" altLang="en-US" sz="3600">
                <a:latin typeface="Times New Roman" panose="02020603050405020304" pitchFamily="2" charset="0"/>
                <a:ea typeface="宋体" panose="02010600030101010101" pitchFamily="2" charset="-122"/>
              </a:rPr>
              <a:t>也</a:t>
            </a:r>
            <a:endParaRPr lang="zh-CN" altLang="en-US" sz="3600">
              <a:latin typeface="Times New Roman" panose="02020603050405020304" pitchFamily="2" charset="0"/>
              <a:ea typeface="宋体" panose="02010600030101010101" pitchFamily="2" charset="-122"/>
            </a:endParaRPr>
          </a:p>
          <a:p>
            <a:pPr>
              <a:spcBef>
                <a:spcPct val="50000"/>
              </a:spcBef>
            </a:pPr>
            <a:r>
              <a:rPr lang="en-US" altLang="zh-CN" sz="3600">
                <a:latin typeface="Times New Roman" panose="02020603050405020304" pitchFamily="2" charset="0"/>
                <a:ea typeface="宋体" panose="02010600030101010101" pitchFamily="2" charset="-122"/>
              </a:rPr>
              <a:t>5</a:t>
            </a:r>
            <a:r>
              <a:rPr lang="zh-CN" altLang="en-US" sz="3600">
                <a:latin typeface="Times New Roman" panose="02020603050405020304" pitchFamily="2" charset="0"/>
                <a:ea typeface="宋体" panose="02010600030101010101" pitchFamily="2" charset="-122"/>
              </a:rPr>
              <a:t>、非</a:t>
            </a:r>
            <a:r>
              <a:rPr lang="zh-CN" altLang="en-US" sz="3600">
                <a:solidFill>
                  <a:srgbClr val="3333CC"/>
                </a:solidFill>
                <a:latin typeface="Times New Roman" panose="02020603050405020304" pitchFamily="2" charset="0"/>
                <a:ea typeface="宋体" panose="02010600030101010101" pitchFamily="2" charset="-122"/>
              </a:rPr>
              <a:t>利</a:t>
            </a:r>
            <a:r>
              <a:rPr lang="zh-CN" altLang="en-US" sz="3600">
                <a:latin typeface="Times New Roman" panose="02020603050405020304" pitchFamily="2" charset="0"/>
                <a:ea typeface="宋体" panose="02010600030101010101" pitchFamily="2" charset="-122"/>
              </a:rPr>
              <a:t>足也</a:t>
            </a:r>
            <a:endParaRPr lang="zh-CN" altLang="en-US" sz="3600">
              <a:latin typeface="Times New Roman" panose="02020603050405020304" pitchFamily="2" charset="0"/>
              <a:ea typeface="宋体" panose="02010600030101010101" pitchFamily="2" charset="-122"/>
            </a:endParaRPr>
          </a:p>
          <a:p>
            <a:pPr>
              <a:spcBef>
                <a:spcPct val="50000"/>
              </a:spcBef>
            </a:pPr>
            <a:r>
              <a:rPr lang="en-US" altLang="zh-CN" sz="3600">
                <a:latin typeface="Times New Roman" panose="02020603050405020304" pitchFamily="2" charset="0"/>
                <a:ea typeface="宋体" panose="02010600030101010101" pitchFamily="2" charset="-122"/>
              </a:rPr>
              <a:t>6</a:t>
            </a:r>
            <a:r>
              <a:rPr lang="zh-CN" altLang="en-US" sz="3600">
                <a:latin typeface="Times New Roman" panose="02020603050405020304" pitchFamily="2" charset="0"/>
                <a:ea typeface="宋体" panose="02010600030101010101" pitchFamily="2" charset="-122"/>
              </a:rPr>
              <a:t>、用心</a:t>
            </a:r>
            <a:r>
              <a:rPr lang="zh-CN" altLang="en-US" sz="3600">
                <a:solidFill>
                  <a:srgbClr val="3333CC"/>
                </a:solidFill>
                <a:latin typeface="Times New Roman" panose="02020603050405020304" pitchFamily="2" charset="0"/>
                <a:ea typeface="宋体" panose="02010600030101010101" pitchFamily="2" charset="-122"/>
              </a:rPr>
              <a:t>一</a:t>
            </a:r>
            <a:r>
              <a:rPr lang="zh-CN" altLang="en-US" sz="3600">
                <a:latin typeface="Times New Roman" panose="02020603050405020304" pitchFamily="2" charset="0"/>
                <a:ea typeface="宋体" panose="02010600030101010101" pitchFamily="2" charset="-122"/>
              </a:rPr>
              <a:t>也</a:t>
            </a:r>
            <a:endParaRPr lang="zh-CN" altLang="en-US" sz="3600">
              <a:latin typeface="Times New Roman" panose="02020603050405020304" pitchFamily="2" charset="0"/>
              <a:ea typeface="宋体" panose="02010600030101010101" pitchFamily="2" charset="-122"/>
            </a:endParaRPr>
          </a:p>
          <a:p>
            <a:pPr>
              <a:spcBef>
                <a:spcPct val="50000"/>
              </a:spcBef>
            </a:pPr>
            <a:endParaRPr lang="zh-CN" altLang="en-US" sz="3600" b="0">
              <a:latin typeface="Times New Roman" panose="02020603050405020304" pitchFamily="2" charset="0"/>
              <a:ea typeface="宋体" panose="02010600030101010101" pitchFamily="2" charset="-122"/>
            </a:endParaRPr>
          </a:p>
        </p:txBody>
      </p:sp>
      <p:sp>
        <p:nvSpPr>
          <p:cNvPr id="81924" name="文本框 81923"/>
          <p:cNvSpPr txBox="1"/>
          <p:nvPr>
            <p:custDataLst>
              <p:tags r:id="rId5"/>
            </p:custDataLst>
          </p:nvPr>
        </p:nvSpPr>
        <p:spPr>
          <a:xfrm>
            <a:off x="7696200" y="533400"/>
            <a:ext cx="2765425" cy="1076325"/>
          </a:xfrm>
          <a:prstGeom prst="rect">
            <a:avLst/>
          </a:prstGeom>
          <a:noFill/>
          <a:ln w="9525">
            <a:noFill/>
          </a:ln>
        </p:spPr>
        <p:txBody>
          <a:bodyPr anchor="t" anchorCtr="0">
            <a:spAutoFit/>
          </a:bodyPr>
          <a:lstStyle/>
          <a:p>
            <a:pPr>
              <a:spcBef>
                <a:spcPct val="50000"/>
              </a:spcBef>
            </a:pPr>
            <a:r>
              <a:rPr lang="zh-CN" altLang="en-US" sz="3200">
                <a:solidFill>
                  <a:srgbClr val="3333CC"/>
                </a:solidFill>
                <a:latin typeface="Tahoma" panose="020b0604030504040204" pitchFamily="2" charset="0"/>
                <a:ea typeface="宋体" panose="02010600030101010101" pitchFamily="2" charset="-122"/>
              </a:rPr>
              <a:t>使</a:t>
            </a:r>
            <a:r>
              <a:rPr lang="en-US" altLang="zh-CN" sz="3200">
                <a:solidFill>
                  <a:srgbClr val="3333CC"/>
                </a:solidFill>
                <a:latin typeface="Tahoma" panose="020b0604030504040204" pitchFamily="2" charset="0"/>
                <a:ea typeface="宋体" panose="02010600030101010101" pitchFamily="2" charset="-122"/>
              </a:rPr>
              <a:t>‥‥</a:t>
            </a:r>
            <a:r>
              <a:rPr lang="zh-CN" altLang="en-US" sz="3200">
                <a:solidFill>
                  <a:srgbClr val="3333CC"/>
                </a:solidFill>
                <a:latin typeface="Tahoma" panose="020b0604030504040204" pitchFamily="2" charset="0"/>
                <a:ea typeface="宋体" panose="02010600030101010101" pitchFamily="2" charset="-122"/>
              </a:rPr>
              <a:t>弯曲（动词的使动用法）</a:t>
            </a:r>
            <a:endParaRPr lang="zh-CN" altLang="en-US" sz="3200">
              <a:solidFill>
                <a:srgbClr val="3333CC"/>
              </a:solidFill>
              <a:latin typeface="Tahoma" panose="020b0604030504040204" pitchFamily="2" charset="0"/>
              <a:ea typeface="宋体" panose="02010600030101010101" pitchFamily="2" charset="-122"/>
            </a:endParaRPr>
          </a:p>
        </p:txBody>
      </p:sp>
      <p:sp>
        <p:nvSpPr>
          <p:cNvPr id="81925" name="文本框 81924"/>
          <p:cNvSpPr txBox="1"/>
          <p:nvPr>
            <p:custDataLst>
              <p:tags r:id="rId6"/>
            </p:custDataLst>
          </p:nvPr>
        </p:nvSpPr>
        <p:spPr>
          <a:xfrm>
            <a:off x="7848600" y="2286000"/>
            <a:ext cx="2819400" cy="583565"/>
          </a:xfrm>
          <a:prstGeom prst="rect">
            <a:avLst/>
          </a:prstGeom>
          <a:noFill/>
          <a:ln w="9525">
            <a:noFill/>
          </a:ln>
        </p:spPr>
        <p:txBody>
          <a:bodyPr anchor="t" anchorCtr="0">
            <a:spAutoFit/>
          </a:bodyPr>
          <a:lstStyle/>
          <a:p>
            <a:pPr>
              <a:spcBef>
                <a:spcPct val="50000"/>
              </a:spcBef>
            </a:pPr>
            <a:r>
              <a:rPr lang="zh-CN" altLang="en-US" sz="3200">
                <a:solidFill>
                  <a:srgbClr val="3333CC"/>
                </a:solidFill>
                <a:latin typeface="Tahoma" panose="020b0604030504040204" pitchFamily="2" charset="0"/>
                <a:ea typeface="宋体" panose="02010600030101010101" pitchFamily="2" charset="-122"/>
              </a:rPr>
              <a:t>每日（名作状）</a:t>
            </a:r>
            <a:endParaRPr lang="zh-CN" altLang="en-US" sz="3200">
              <a:solidFill>
                <a:srgbClr val="3333CC"/>
              </a:solidFill>
              <a:latin typeface="Tahoma" panose="020b0604030504040204" pitchFamily="2" charset="0"/>
              <a:ea typeface="宋体" panose="02010600030101010101" pitchFamily="2" charset="-122"/>
            </a:endParaRPr>
          </a:p>
        </p:txBody>
      </p:sp>
      <p:sp>
        <p:nvSpPr>
          <p:cNvPr id="81926" name="文本框 81925"/>
          <p:cNvSpPr txBox="1"/>
          <p:nvPr>
            <p:custDataLst>
              <p:tags r:id="rId7"/>
            </p:custDataLst>
          </p:nvPr>
        </p:nvSpPr>
        <p:spPr>
          <a:xfrm>
            <a:off x="7772400" y="2895600"/>
            <a:ext cx="2895600" cy="1814830"/>
          </a:xfrm>
          <a:prstGeom prst="rect">
            <a:avLst/>
          </a:prstGeom>
          <a:noFill/>
          <a:ln w="9525">
            <a:noFill/>
          </a:ln>
        </p:spPr>
        <p:txBody>
          <a:bodyPr anchor="t" anchorCtr="0">
            <a:spAutoFit/>
          </a:bodyPr>
          <a:lstStyle/>
          <a:p>
            <a:pPr>
              <a:spcBef>
                <a:spcPct val="50000"/>
              </a:spcBef>
            </a:pPr>
            <a:r>
              <a:rPr lang="zh-CN" altLang="en-US" sz="3200">
                <a:solidFill>
                  <a:srgbClr val="3333CC"/>
                </a:solidFill>
                <a:latin typeface="Tahoma" panose="020b0604030504040204" pitchFamily="2" charset="0"/>
                <a:ea typeface="宋体" panose="02010600030101010101" pitchFamily="2" charset="-122"/>
              </a:rPr>
              <a:t>向上、向下（名作状）</a:t>
            </a:r>
            <a:endParaRPr lang="zh-CN" altLang="en-US" sz="32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200">
              <a:solidFill>
                <a:srgbClr val="3333CC"/>
              </a:solidFill>
              <a:latin typeface="Times New Roman" panose="02020603050405020304" pitchFamily="2" charset="0"/>
              <a:ea typeface="宋体" panose="02010600030101010101" pitchFamily="2" charset="-122"/>
            </a:endParaRPr>
          </a:p>
        </p:txBody>
      </p:sp>
      <p:sp>
        <p:nvSpPr>
          <p:cNvPr id="81927" name="文本框 81926"/>
          <p:cNvSpPr txBox="1"/>
          <p:nvPr>
            <p:custDataLst>
              <p:tags r:id="rId8"/>
            </p:custDataLst>
          </p:nvPr>
        </p:nvSpPr>
        <p:spPr>
          <a:xfrm>
            <a:off x="5486400" y="3810000"/>
            <a:ext cx="2743200" cy="583565"/>
          </a:xfrm>
          <a:prstGeom prst="rect">
            <a:avLst/>
          </a:prstGeom>
          <a:noFill/>
          <a:ln w="9525">
            <a:noFill/>
          </a:ln>
        </p:spPr>
        <p:txBody>
          <a:bodyPr anchor="t" anchorCtr="0">
            <a:spAutoFit/>
          </a:bodyPr>
          <a:lstStyle/>
          <a:p>
            <a:pPr>
              <a:spcBef>
                <a:spcPct val="50000"/>
              </a:spcBef>
            </a:pPr>
            <a:r>
              <a:rPr lang="zh-CN" altLang="en-US" sz="3200">
                <a:solidFill>
                  <a:srgbClr val="3333CC"/>
                </a:solidFill>
                <a:latin typeface="Tahoma" panose="020b0604030504040204" pitchFamily="2" charset="0"/>
                <a:ea typeface="宋体" panose="02010600030101010101" pitchFamily="2" charset="-122"/>
              </a:rPr>
              <a:t>游泳（名作动）</a:t>
            </a:r>
            <a:endParaRPr lang="zh-CN" altLang="en-US" sz="3200">
              <a:solidFill>
                <a:srgbClr val="3333CC"/>
              </a:solidFill>
              <a:latin typeface="Tahoma" panose="020b0604030504040204" pitchFamily="2" charset="0"/>
              <a:ea typeface="宋体" panose="02010600030101010101" pitchFamily="2" charset="-122"/>
            </a:endParaRPr>
          </a:p>
        </p:txBody>
      </p:sp>
      <p:sp>
        <p:nvSpPr>
          <p:cNvPr id="81928" name="文本框 81927"/>
          <p:cNvSpPr txBox="1"/>
          <p:nvPr>
            <p:custDataLst>
              <p:tags r:id="rId9"/>
            </p:custDataLst>
          </p:nvPr>
        </p:nvSpPr>
        <p:spPr>
          <a:xfrm>
            <a:off x="5562600" y="4572000"/>
            <a:ext cx="5105400" cy="1322070"/>
          </a:xfrm>
          <a:prstGeom prst="rect">
            <a:avLst/>
          </a:prstGeom>
          <a:noFill/>
          <a:ln w="9525">
            <a:noFill/>
          </a:ln>
        </p:spPr>
        <p:txBody>
          <a:bodyPr anchor="t" anchorCtr="0">
            <a:spAutoFit/>
          </a:bodyPr>
          <a:lstStyle/>
          <a:p>
            <a:pPr>
              <a:spcBef>
                <a:spcPct val="50000"/>
              </a:spcBef>
            </a:pPr>
            <a:r>
              <a:rPr lang="zh-CN" altLang="en-US" sz="3200">
                <a:solidFill>
                  <a:srgbClr val="3333CC"/>
                </a:solidFill>
                <a:latin typeface="Tahoma" panose="020b0604030504040204" pitchFamily="2" charset="0"/>
                <a:ea typeface="宋体" panose="02010600030101010101" pitchFamily="2" charset="-122"/>
              </a:rPr>
              <a:t>使</a:t>
            </a:r>
            <a:r>
              <a:rPr lang="en-US" altLang="zh-CN" sz="3200">
                <a:solidFill>
                  <a:srgbClr val="3333CC"/>
                </a:solidFill>
                <a:latin typeface="Tahoma" panose="020b0604030504040204" pitchFamily="2" charset="0"/>
                <a:ea typeface="宋体" panose="02010600030101010101" pitchFamily="2" charset="-122"/>
              </a:rPr>
              <a:t>‥‥</a:t>
            </a:r>
            <a:r>
              <a:rPr lang="zh-CN" altLang="en-US" sz="3200">
                <a:solidFill>
                  <a:srgbClr val="3333CC"/>
                </a:solidFill>
                <a:latin typeface="Tahoma" panose="020b0604030504040204" pitchFamily="2" charset="0"/>
                <a:ea typeface="宋体" panose="02010600030101010101" pitchFamily="2" charset="-122"/>
              </a:rPr>
              <a:t>快（形容词的使动）</a:t>
            </a:r>
            <a:endParaRPr lang="zh-CN" altLang="en-US" sz="32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200" b="0">
              <a:solidFill>
                <a:srgbClr val="3333CC"/>
              </a:solidFill>
              <a:latin typeface="Times New Roman" panose="02020603050405020304" pitchFamily="2" charset="0"/>
              <a:ea typeface="宋体" panose="02010600030101010101" pitchFamily="2" charset="-122"/>
            </a:endParaRPr>
          </a:p>
        </p:txBody>
      </p:sp>
      <p:sp>
        <p:nvSpPr>
          <p:cNvPr id="81929" name="文本框 81928"/>
          <p:cNvSpPr txBox="1"/>
          <p:nvPr>
            <p:custDataLst>
              <p:tags r:id="rId10"/>
            </p:custDataLst>
          </p:nvPr>
        </p:nvSpPr>
        <p:spPr>
          <a:xfrm>
            <a:off x="5715000" y="5410200"/>
            <a:ext cx="4267200" cy="583565"/>
          </a:xfrm>
          <a:prstGeom prst="rect">
            <a:avLst/>
          </a:prstGeom>
          <a:noFill/>
          <a:ln w="9525">
            <a:noFill/>
          </a:ln>
        </p:spPr>
        <p:txBody>
          <a:bodyPr anchor="t" anchorCtr="0">
            <a:spAutoFit/>
          </a:bodyPr>
          <a:lstStyle/>
          <a:p>
            <a:pPr>
              <a:spcBef>
                <a:spcPct val="50000"/>
              </a:spcBef>
            </a:pPr>
            <a:r>
              <a:rPr lang="zh-CN" altLang="en-US" sz="3200">
                <a:solidFill>
                  <a:srgbClr val="3333CC"/>
                </a:solidFill>
                <a:latin typeface="Tahoma" panose="020b0604030504040204" pitchFamily="2" charset="0"/>
                <a:ea typeface="宋体" panose="02010600030101010101" pitchFamily="2" charset="-122"/>
              </a:rPr>
              <a:t>专一（数词作形容词</a:t>
            </a:r>
            <a:r>
              <a:rPr lang="zh-CN" altLang="en-US" sz="2800">
                <a:solidFill>
                  <a:schemeClr val="folHlink"/>
                </a:solidFill>
                <a:latin typeface="Tahoma" panose="020b0604030504040204" pitchFamily="2" charset="0"/>
                <a:ea typeface="宋体" panose="02010600030101010101" pitchFamily="2" charset="-122"/>
              </a:rPr>
              <a:t>）</a:t>
            </a:r>
            <a:endParaRPr lang="zh-CN" altLang="en-US" sz="2800">
              <a:solidFill>
                <a:schemeClr val="folHlink"/>
              </a:solidFill>
              <a:latin typeface="Tahoma" panose="020b06040305040402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1922"/>
                                        </p:tgtEl>
                                        <p:attrNameLst>
                                          <p:attrName>style.visibility</p:attrName>
                                        </p:attrNameLst>
                                      </p:cBhvr>
                                      <p:to>
                                        <p:strVal val="visible"/>
                                      </p:to>
                                    </p:set>
                                    <p:anim calcmode="lin" valueType="num">
                                      <p:cBhvr additive="base">
                                        <p:cTn id="7" dur="500" fill="hold"/>
                                        <p:tgtEl>
                                          <p:spTgt spid="81922"/>
                                        </p:tgtEl>
                                        <p:attrNameLst>
                                          <p:attrName>ppt_x</p:attrName>
                                        </p:attrNameLst>
                                      </p:cBhvr>
                                      <p:tavLst>
                                        <p:tav tm="0">
                                          <p:val>
                                            <p:strVal val="0-#ppt_w/2"/>
                                          </p:val>
                                        </p:tav>
                                        <p:tav tm="100000">
                                          <p:val>
                                            <p:strVal val="#ppt_x"/>
                                          </p:val>
                                        </p:tav>
                                      </p:tavLst>
                                    </p:anim>
                                    <p:anim calcmode="lin" valueType="num">
                                      <p:cBhvr additive="base">
                                        <p:cTn id="8" dur="500" fill="hold"/>
                                        <p:tgtEl>
                                          <p:spTgt spid="8192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1923"/>
                                        </p:tgtEl>
                                        <p:attrNameLst>
                                          <p:attrName>style.visibility</p:attrName>
                                        </p:attrNameLst>
                                      </p:cBhvr>
                                      <p:to>
                                        <p:strVal val="visible"/>
                                      </p:to>
                                    </p:set>
                                    <p:anim calcmode="lin" valueType="num">
                                      <p:cBhvr additive="base">
                                        <p:cTn id="13" dur="500" fill="hold"/>
                                        <p:tgtEl>
                                          <p:spTgt spid="81923"/>
                                        </p:tgtEl>
                                        <p:attrNameLst>
                                          <p:attrName>ppt_x</p:attrName>
                                        </p:attrNameLst>
                                      </p:cBhvr>
                                      <p:tavLst>
                                        <p:tav tm="0">
                                          <p:val>
                                            <p:strVal val="0-#ppt_w/2"/>
                                          </p:val>
                                        </p:tav>
                                        <p:tav tm="100000">
                                          <p:val>
                                            <p:strVal val="#ppt_x"/>
                                          </p:val>
                                        </p:tav>
                                      </p:tavLst>
                                    </p:anim>
                                    <p:anim calcmode="lin" valueType="num">
                                      <p:cBhvr additive="base">
                                        <p:cTn id="14" dur="500" fill="hold"/>
                                        <p:tgtEl>
                                          <p:spTgt spid="8192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1924"/>
                                        </p:tgtEl>
                                        <p:attrNameLst>
                                          <p:attrName>style.visibility</p:attrName>
                                        </p:attrNameLst>
                                      </p:cBhvr>
                                      <p:to>
                                        <p:strVal val="visible"/>
                                      </p:to>
                                    </p:set>
                                    <p:anim calcmode="lin" valueType="num">
                                      <p:cBhvr additive="base">
                                        <p:cTn id="19" dur="500" fill="hold"/>
                                        <p:tgtEl>
                                          <p:spTgt spid="81924"/>
                                        </p:tgtEl>
                                        <p:attrNameLst>
                                          <p:attrName>ppt_x</p:attrName>
                                        </p:attrNameLst>
                                      </p:cBhvr>
                                      <p:tavLst>
                                        <p:tav tm="0">
                                          <p:val>
                                            <p:strVal val="0-#ppt_w/2"/>
                                          </p:val>
                                        </p:tav>
                                        <p:tav tm="100000">
                                          <p:val>
                                            <p:strVal val="#ppt_x"/>
                                          </p:val>
                                        </p:tav>
                                      </p:tavLst>
                                    </p:anim>
                                    <p:anim calcmode="lin" valueType="num">
                                      <p:cBhvr additive="base">
                                        <p:cTn id="20" dur="500" fill="hold"/>
                                        <p:tgtEl>
                                          <p:spTgt spid="8192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1925"/>
                                        </p:tgtEl>
                                        <p:attrNameLst>
                                          <p:attrName>style.visibility</p:attrName>
                                        </p:attrNameLst>
                                      </p:cBhvr>
                                      <p:to>
                                        <p:strVal val="visible"/>
                                      </p:to>
                                    </p:set>
                                    <p:anim calcmode="lin" valueType="num">
                                      <p:cBhvr additive="base">
                                        <p:cTn id="25" dur="500" fill="hold"/>
                                        <p:tgtEl>
                                          <p:spTgt spid="81925"/>
                                        </p:tgtEl>
                                        <p:attrNameLst>
                                          <p:attrName>ppt_x</p:attrName>
                                        </p:attrNameLst>
                                      </p:cBhvr>
                                      <p:tavLst>
                                        <p:tav tm="0">
                                          <p:val>
                                            <p:strVal val="0-#ppt_w/2"/>
                                          </p:val>
                                        </p:tav>
                                        <p:tav tm="100000">
                                          <p:val>
                                            <p:strVal val="#ppt_x"/>
                                          </p:val>
                                        </p:tav>
                                      </p:tavLst>
                                    </p:anim>
                                    <p:anim calcmode="lin" valueType="num">
                                      <p:cBhvr additive="base">
                                        <p:cTn id="26" dur="500" fill="hold"/>
                                        <p:tgtEl>
                                          <p:spTgt spid="8192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1926"/>
                                        </p:tgtEl>
                                        <p:attrNameLst>
                                          <p:attrName>style.visibility</p:attrName>
                                        </p:attrNameLst>
                                      </p:cBhvr>
                                      <p:to>
                                        <p:strVal val="visible"/>
                                      </p:to>
                                    </p:set>
                                    <p:anim calcmode="lin" valueType="num">
                                      <p:cBhvr additive="base">
                                        <p:cTn id="31" dur="500" fill="hold"/>
                                        <p:tgtEl>
                                          <p:spTgt spid="81926"/>
                                        </p:tgtEl>
                                        <p:attrNameLst>
                                          <p:attrName>ppt_x</p:attrName>
                                        </p:attrNameLst>
                                      </p:cBhvr>
                                      <p:tavLst>
                                        <p:tav tm="0">
                                          <p:val>
                                            <p:strVal val="0-#ppt_w/2"/>
                                          </p:val>
                                        </p:tav>
                                        <p:tav tm="100000">
                                          <p:val>
                                            <p:strVal val="#ppt_x"/>
                                          </p:val>
                                        </p:tav>
                                      </p:tavLst>
                                    </p:anim>
                                    <p:anim calcmode="lin" valueType="num">
                                      <p:cBhvr additive="base">
                                        <p:cTn id="32" dur="500" fill="hold"/>
                                        <p:tgtEl>
                                          <p:spTgt spid="8192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indefinite" fill="hold">
                                          <p:stCondLst>
                                            <p:cond delay="0"/>
                                          </p:stCondLst>
                                        </p:cTn>
                                        <p:tgtEl>
                                          <p:spTgt spid="81927"/>
                                        </p:tgtEl>
                                        <p:attrNameLst>
                                          <p:attrName>style.visibility</p:attrName>
                                        </p:attrNameLst>
                                      </p:cBhvr>
                                      <p:to>
                                        <p:strVal val="visible"/>
                                      </p:to>
                                    </p:set>
                                    <p:anim calcmode="lin" valueType="num">
                                      <p:cBhvr additive="base">
                                        <p:cTn id="37" dur="500" fill="hold"/>
                                        <p:tgtEl>
                                          <p:spTgt spid="81927"/>
                                        </p:tgtEl>
                                        <p:attrNameLst>
                                          <p:attrName>ppt_x</p:attrName>
                                        </p:attrNameLst>
                                      </p:cBhvr>
                                      <p:tavLst>
                                        <p:tav tm="0">
                                          <p:val>
                                            <p:strVal val="0-#ppt_w/2"/>
                                          </p:val>
                                        </p:tav>
                                        <p:tav tm="100000">
                                          <p:val>
                                            <p:strVal val="#ppt_x"/>
                                          </p:val>
                                        </p:tav>
                                      </p:tavLst>
                                    </p:anim>
                                    <p:anim calcmode="lin" valueType="num">
                                      <p:cBhvr additive="base">
                                        <p:cTn id="38" dur="500" fill="hold"/>
                                        <p:tgtEl>
                                          <p:spTgt spid="8192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indefinite" fill="hold">
                                          <p:stCondLst>
                                            <p:cond delay="0"/>
                                          </p:stCondLst>
                                        </p:cTn>
                                        <p:tgtEl>
                                          <p:spTgt spid="81928"/>
                                        </p:tgtEl>
                                        <p:attrNameLst>
                                          <p:attrName>style.visibility</p:attrName>
                                        </p:attrNameLst>
                                      </p:cBhvr>
                                      <p:to>
                                        <p:strVal val="visible"/>
                                      </p:to>
                                    </p:set>
                                    <p:anim calcmode="lin" valueType="num">
                                      <p:cBhvr additive="base">
                                        <p:cTn id="43" dur="500" fill="hold"/>
                                        <p:tgtEl>
                                          <p:spTgt spid="81928"/>
                                        </p:tgtEl>
                                        <p:attrNameLst>
                                          <p:attrName>ppt_x</p:attrName>
                                        </p:attrNameLst>
                                      </p:cBhvr>
                                      <p:tavLst>
                                        <p:tav tm="0">
                                          <p:val>
                                            <p:strVal val="0-#ppt_w/2"/>
                                          </p:val>
                                        </p:tav>
                                        <p:tav tm="100000">
                                          <p:val>
                                            <p:strVal val="#ppt_x"/>
                                          </p:val>
                                        </p:tav>
                                      </p:tavLst>
                                    </p:anim>
                                    <p:anim calcmode="lin" valueType="num">
                                      <p:cBhvr additive="base">
                                        <p:cTn id="44" dur="500" fill="hold"/>
                                        <p:tgtEl>
                                          <p:spTgt spid="81928"/>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indefinite" fill="hold">
                                          <p:stCondLst>
                                            <p:cond delay="0"/>
                                          </p:stCondLst>
                                        </p:cTn>
                                        <p:tgtEl>
                                          <p:spTgt spid="81929"/>
                                        </p:tgtEl>
                                        <p:attrNameLst>
                                          <p:attrName>style.visibility</p:attrName>
                                        </p:attrNameLst>
                                      </p:cBhvr>
                                      <p:to>
                                        <p:strVal val="visible"/>
                                      </p:to>
                                    </p:set>
                                    <p:anim calcmode="lin" valueType="num">
                                      <p:cBhvr additive="base">
                                        <p:cTn id="49" dur="500" fill="hold"/>
                                        <p:tgtEl>
                                          <p:spTgt spid="81929"/>
                                        </p:tgtEl>
                                        <p:attrNameLst>
                                          <p:attrName>ppt_x</p:attrName>
                                        </p:attrNameLst>
                                      </p:cBhvr>
                                      <p:tavLst>
                                        <p:tav tm="0">
                                          <p:val>
                                            <p:strVal val="0-#ppt_w/2"/>
                                          </p:val>
                                        </p:tav>
                                        <p:tav tm="100000">
                                          <p:val>
                                            <p:strVal val="#ppt_x"/>
                                          </p:val>
                                        </p:tav>
                                      </p:tavLst>
                                    </p:anim>
                                    <p:anim calcmode="lin" valueType="num">
                                      <p:cBhvr additive="base">
                                        <p:cTn id="50" dur="500" fill="hold"/>
                                        <p:tgtEl>
                                          <p:spTgt spid="819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p:bldP spid="81924" grpId="0"/>
      <p:bldP spid="81925" grpId="0"/>
      <p:bldP spid="81926" grpId="0"/>
      <p:bldP spid="81927" grpId="0"/>
      <p:bldP spid="81928" grpId="0"/>
      <p:bldP spid="8192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81923" name="文本框 81922"/>
          <p:cNvSpPr txBox="1"/>
          <p:nvPr>
            <p:custDataLst>
              <p:tags r:id="rId3"/>
            </p:custDataLst>
          </p:nvPr>
        </p:nvSpPr>
        <p:spPr>
          <a:xfrm>
            <a:off x="502920" y="194945"/>
            <a:ext cx="10800080" cy="6339205"/>
          </a:xfrm>
          <a:prstGeom prst="rect">
            <a:avLst/>
          </a:prstGeom>
          <a:noFill/>
          <a:ln w="9525">
            <a:noFill/>
          </a:ln>
        </p:spPr>
        <p:txBody>
          <a:bodyPr wrap="square" anchor="t" anchorCtr="0">
            <a:spAutoFit/>
          </a:bodyPr>
          <a:lstStyle/>
          <a:p>
            <a:pPr>
              <a:spcBef>
                <a:spcPct val="50000"/>
              </a:spcBef>
            </a:pPr>
            <a:r>
              <a:rPr sz="2800">
                <a:latin typeface="Times New Roman" panose="02020603050405020304" pitchFamily="2" charset="0"/>
                <a:ea typeface="宋体" panose="02010600030101010101" pitchFamily="2" charset="-122"/>
              </a:rPr>
              <a:t>(11)吾师道也	</a:t>
            </a:r>
            <a:r>
              <a:rPr sz="2800">
                <a:solidFill>
                  <a:srgbClr val="FF0000"/>
                </a:solidFill>
                <a:latin typeface="Times New Roman" panose="02020603050405020304" pitchFamily="2" charset="0"/>
                <a:ea typeface="宋体" panose="02010600030101010101" pitchFamily="2" charset="-122"/>
              </a:rPr>
              <a:t>(名词作动词，学习)</a:t>
            </a:r>
            <a:endParaRPr sz="2800">
              <a:solidFill>
                <a:srgbClr val="FF0000"/>
              </a:solidFill>
              <a:latin typeface="Times New Roman" panose="02020603050405020304" pitchFamily="2" charset="0"/>
              <a:ea typeface="宋体" panose="02010600030101010101" pitchFamily="2" charset="-122"/>
            </a:endParaRPr>
          </a:p>
          <a:p>
            <a:pPr>
              <a:spcBef>
                <a:spcPct val="50000"/>
              </a:spcBef>
            </a:pPr>
            <a:r>
              <a:rPr sz="2800">
                <a:latin typeface="Times New Roman" panose="02020603050405020304" pitchFamily="2" charset="0"/>
                <a:ea typeface="宋体" panose="02010600030101010101" pitchFamily="2" charset="-122"/>
              </a:rPr>
              <a:t>(12)吾从而师之	</a:t>
            </a:r>
            <a:r>
              <a:rPr sz="2800">
                <a:solidFill>
                  <a:srgbClr val="FF0000"/>
                </a:solidFill>
                <a:latin typeface="Times New Roman" panose="02020603050405020304" pitchFamily="2" charset="0"/>
                <a:ea typeface="宋体" panose="02010600030101010101" pitchFamily="2" charset="-122"/>
              </a:rPr>
              <a:t>(名词的意动用法，以……为师)</a:t>
            </a:r>
            <a:endParaRPr sz="2800">
              <a:solidFill>
                <a:srgbClr val="FF0000"/>
              </a:solidFill>
              <a:latin typeface="Times New Roman" panose="02020603050405020304" pitchFamily="2" charset="0"/>
              <a:ea typeface="宋体" panose="02010600030101010101" pitchFamily="2" charset="-122"/>
            </a:endParaRPr>
          </a:p>
          <a:p>
            <a:pPr>
              <a:spcBef>
                <a:spcPct val="50000"/>
              </a:spcBef>
            </a:pPr>
            <a:r>
              <a:rPr sz="2800">
                <a:latin typeface="Times New Roman" panose="02020603050405020304" pitchFamily="2" charset="0"/>
                <a:ea typeface="宋体" panose="02010600030101010101" pitchFamily="2" charset="-122"/>
              </a:rPr>
              <a:t>(13)而耻学于师	</a:t>
            </a:r>
            <a:r>
              <a:rPr sz="2800">
                <a:solidFill>
                  <a:srgbClr val="FF0000"/>
                </a:solidFill>
                <a:latin typeface="Times New Roman" panose="02020603050405020304" pitchFamily="2" charset="0"/>
                <a:ea typeface="宋体" panose="02010600030101010101" pitchFamily="2" charset="-122"/>
              </a:rPr>
              <a:t>(形容词的意动用法，以……为耻)</a:t>
            </a:r>
            <a:endParaRPr sz="2800">
              <a:solidFill>
                <a:srgbClr val="FF0000"/>
              </a:solidFill>
              <a:latin typeface="Times New Roman" panose="02020603050405020304" pitchFamily="2" charset="0"/>
              <a:ea typeface="宋体" panose="02010600030101010101" pitchFamily="2" charset="-122"/>
            </a:endParaRPr>
          </a:p>
          <a:p>
            <a:pPr algn="l">
              <a:spcBef>
                <a:spcPct val="50000"/>
              </a:spcBef>
              <a:buClrTx/>
              <a:buSzTx/>
              <a:buFontTx/>
            </a:pPr>
            <a:r>
              <a:rPr sz="2800">
                <a:latin typeface="Times New Roman" panose="02020603050405020304" pitchFamily="2" charset="0"/>
                <a:ea typeface="宋体" panose="02010600030101010101" pitchFamily="2" charset="-122"/>
              </a:rPr>
              <a:t>(14)孔子师郯子	</a:t>
            </a:r>
            <a:r>
              <a:rPr sz="2800">
                <a:solidFill>
                  <a:srgbClr val="FF0000"/>
                </a:solidFill>
                <a:latin typeface="Times New Roman" panose="02020603050405020304" pitchFamily="2" charset="0"/>
                <a:ea typeface="宋体" panose="02010600030101010101" pitchFamily="2" charset="-122"/>
              </a:rPr>
              <a:t>(名词的意动用法，以……为师)</a:t>
            </a:r>
            <a:endParaRPr sz="2800">
              <a:solidFill>
                <a:srgbClr val="FF0000"/>
              </a:solidFill>
              <a:latin typeface="Times New Roman" panose="02020603050405020304" pitchFamily="2" charset="0"/>
              <a:ea typeface="宋体" panose="02010600030101010101" pitchFamily="2" charset="-122"/>
            </a:endParaRPr>
          </a:p>
          <a:p>
            <a:pPr algn="l">
              <a:spcBef>
                <a:spcPct val="50000"/>
              </a:spcBef>
              <a:buClrTx/>
              <a:buSzTx/>
              <a:buFontTx/>
            </a:pPr>
            <a:r>
              <a:rPr sz="2800">
                <a:latin typeface="Times New Roman" panose="02020603050405020304" pitchFamily="2" charset="0"/>
                <a:ea typeface="宋体" panose="02010600030101010101" pitchFamily="2" charset="-122"/>
              </a:rPr>
              <a:t>(15)其下圣人也亦远矣	(</a:t>
            </a:r>
            <a:r>
              <a:rPr sz="2800">
                <a:solidFill>
                  <a:srgbClr val="FF0000"/>
                </a:solidFill>
                <a:latin typeface="Times New Roman" panose="02020603050405020304" pitchFamily="2" charset="0"/>
                <a:ea typeface="宋体" panose="02010600030101010101" pitchFamily="2" charset="-122"/>
              </a:rPr>
              <a:t>名词作动词，低于)</a:t>
            </a:r>
            <a:endParaRPr sz="2800">
              <a:solidFill>
                <a:srgbClr val="FF0000"/>
              </a:solidFill>
              <a:latin typeface="Times New Roman" panose="02020603050405020304" pitchFamily="2" charset="0"/>
              <a:ea typeface="宋体" panose="02010600030101010101" pitchFamily="2" charset="-122"/>
            </a:endParaRPr>
          </a:p>
          <a:p>
            <a:pPr algn="l">
              <a:spcBef>
                <a:spcPct val="50000"/>
              </a:spcBef>
              <a:buClrTx/>
              <a:buSzTx/>
              <a:buFontTx/>
            </a:pPr>
            <a:r>
              <a:rPr sz="2800">
                <a:latin typeface="Times New Roman" panose="02020603050405020304" pitchFamily="2" charset="0"/>
                <a:ea typeface="宋体" panose="02010600030101010101" pitchFamily="2" charset="-122"/>
              </a:rPr>
              <a:t>(16)小学而大遗	</a:t>
            </a:r>
            <a:r>
              <a:rPr sz="2800">
                <a:solidFill>
                  <a:srgbClr val="FF0000"/>
                </a:solidFill>
                <a:latin typeface="Times New Roman" panose="02020603050405020304" pitchFamily="2" charset="0"/>
                <a:ea typeface="宋体" panose="02010600030101010101" pitchFamily="2" charset="-122"/>
              </a:rPr>
              <a:t>(形容词作名词，小的方面；大的方面)</a:t>
            </a:r>
            <a:endParaRPr sz="2800">
              <a:solidFill>
                <a:srgbClr val="FF0000"/>
              </a:solidFill>
              <a:latin typeface="Times New Roman" panose="02020603050405020304" pitchFamily="2" charset="0"/>
              <a:ea typeface="宋体" panose="02010600030101010101" pitchFamily="2" charset="-122"/>
            </a:endParaRPr>
          </a:p>
          <a:p>
            <a:pPr algn="l">
              <a:spcBef>
                <a:spcPct val="50000"/>
              </a:spcBef>
              <a:buClrTx/>
              <a:buSzTx/>
              <a:buFontTx/>
            </a:pPr>
            <a:r>
              <a:rPr sz="2800">
                <a:latin typeface="Times New Roman" panose="02020603050405020304" pitchFamily="2" charset="0"/>
                <a:ea typeface="宋体" panose="02010600030101010101" pitchFamily="2" charset="-122"/>
              </a:rPr>
              <a:t>(17)吾未见其明也	</a:t>
            </a:r>
            <a:r>
              <a:rPr sz="2800">
                <a:solidFill>
                  <a:srgbClr val="FF0000"/>
                </a:solidFill>
                <a:latin typeface="Times New Roman" panose="02020603050405020304" pitchFamily="2" charset="0"/>
                <a:ea typeface="宋体" panose="02010600030101010101" pitchFamily="2" charset="-122"/>
              </a:rPr>
              <a:t>(形容词作名词，高明的地方)</a:t>
            </a:r>
            <a:endParaRPr sz="2800">
              <a:solidFill>
                <a:srgbClr val="FF0000"/>
              </a:solidFill>
              <a:latin typeface="Times New Roman" panose="02020603050405020304" pitchFamily="2" charset="0"/>
              <a:ea typeface="宋体" panose="02010600030101010101" pitchFamily="2" charset="-122"/>
            </a:endParaRPr>
          </a:p>
          <a:p>
            <a:pPr algn="l">
              <a:spcBef>
                <a:spcPct val="50000"/>
              </a:spcBef>
              <a:buClrTx/>
              <a:buSzTx/>
              <a:buFontTx/>
            </a:pPr>
            <a:r>
              <a:rPr sz="2800">
                <a:latin typeface="Times New Roman" panose="02020603050405020304" pitchFamily="2" charset="0"/>
                <a:ea typeface="宋体" panose="02010600030101010101" pitchFamily="2" charset="-122"/>
              </a:rPr>
              <a:t>(18)惑而不从师	</a:t>
            </a:r>
            <a:r>
              <a:rPr sz="2800">
                <a:solidFill>
                  <a:srgbClr val="FF0000"/>
                </a:solidFill>
                <a:latin typeface="Times New Roman" panose="02020603050405020304" pitchFamily="2" charset="0"/>
                <a:ea typeface="宋体" panose="02010600030101010101" pitchFamily="2" charset="-122"/>
              </a:rPr>
              <a:t>(形容词作动词，遇到疑难问题)</a:t>
            </a:r>
            <a:endParaRPr sz="2800">
              <a:solidFill>
                <a:srgbClr val="FF0000"/>
              </a:solidFill>
              <a:latin typeface="Times New Roman" panose="02020603050405020304" pitchFamily="2" charset="0"/>
              <a:ea typeface="宋体" panose="02010600030101010101" pitchFamily="2" charset="-122"/>
            </a:endParaRPr>
          </a:p>
          <a:p>
            <a:pPr>
              <a:spcBef>
                <a:spcPct val="50000"/>
              </a:spcBef>
            </a:pPr>
            <a:r>
              <a:rPr sz="2800">
                <a:latin typeface="Times New Roman" panose="02020603050405020304" pitchFamily="2" charset="0"/>
                <a:ea typeface="宋体" panose="02010600030101010101" pitchFamily="2" charset="-122"/>
              </a:rPr>
              <a:t>(19)是故圣益圣，愚益愚	</a:t>
            </a:r>
            <a:r>
              <a:rPr sz="2800">
                <a:solidFill>
                  <a:srgbClr val="FF0000"/>
                </a:solidFill>
                <a:latin typeface="Times New Roman" panose="02020603050405020304" pitchFamily="2" charset="0"/>
                <a:ea typeface="宋体" panose="02010600030101010101" pitchFamily="2" charset="-122"/>
              </a:rPr>
              <a:t>(形容词作名词，圣人；愚人)</a:t>
            </a:r>
            <a:endParaRPr sz="2800">
              <a:solidFill>
                <a:srgbClr val="FF0000"/>
              </a:solidFill>
              <a:latin typeface="Times New Roman" panose="02020603050405020304" pitchFamily="2" charset="0"/>
              <a:ea typeface="宋体" panose="02010600030101010101" pitchFamily="2" charset="-122"/>
            </a:endParaRPr>
          </a:p>
          <a:p>
            <a:pPr>
              <a:spcBef>
                <a:spcPct val="50000"/>
              </a:spcBef>
            </a:pPr>
            <a:r>
              <a:rPr sz="2800">
                <a:latin typeface="Times New Roman" panose="02020603050405020304" pitchFamily="2" charset="0"/>
                <a:ea typeface="宋体" panose="02010600030101010101" pitchFamily="2" charset="-122"/>
              </a:rPr>
              <a:t>(20)授之书而习其句读者	</a:t>
            </a:r>
            <a:r>
              <a:rPr sz="2800">
                <a:solidFill>
                  <a:srgbClr val="FF0000"/>
                </a:solidFill>
                <a:latin typeface="Times New Roman" panose="02020603050405020304" pitchFamily="2" charset="0"/>
                <a:ea typeface="宋体" panose="02010600030101010101" pitchFamily="2" charset="-122"/>
              </a:rPr>
              <a:t>(动词的使动用法，使……学习)</a:t>
            </a:r>
            <a:endParaRPr sz="2800">
              <a:solidFill>
                <a:srgbClr val="FF0000"/>
              </a:solidFill>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1923"/>
                                        </p:tgtEl>
                                        <p:attrNameLst>
                                          <p:attrName>style.visibility</p:attrName>
                                        </p:attrNameLst>
                                      </p:cBhvr>
                                      <p:to>
                                        <p:strVal val="visible"/>
                                      </p:to>
                                    </p:set>
                                    <p:anim calcmode="lin" valueType="num">
                                      <p:cBhvr additive="base">
                                        <p:cTn id="7" dur="500" fill="hold"/>
                                        <p:tgtEl>
                                          <p:spTgt spid="81923"/>
                                        </p:tgtEl>
                                        <p:attrNameLst>
                                          <p:attrName>ppt_x</p:attrName>
                                        </p:attrNameLst>
                                      </p:cBhvr>
                                      <p:tavLst>
                                        <p:tav tm="0">
                                          <p:val>
                                            <p:strVal val="0-#ppt_w/2"/>
                                          </p:val>
                                        </p:tav>
                                        <p:tav tm="100000">
                                          <p:val>
                                            <p:strVal val="#ppt_x"/>
                                          </p:val>
                                        </p:tav>
                                      </p:tavLst>
                                    </p:anim>
                                    <p:anim calcmode="lin" valueType="num">
                                      <p:cBhvr additive="base">
                                        <p:cTn id="8" dur="500" fill="hold"/>
                                        <p:tgtEl>
                                          <p:spTgt spid="819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7"/>
          <a:stretch>
            <a:fillRect/>
          </a:stretch>
        </a:blipFill>
        <a:effectLst/>
      </p:bgPr>
    </p:bg>
    <p:spTree>
      <p:nvGrpSpPr>
        <p:cNvPr id="1" name=""/>
        <p:cNvGrpSpPr/>
        <p:nvPr>
          <p:custDataLst>
            <p:tags r:id="rId2"/>
          </p:custDataLst>
        </p:nvPr>
      </p:nvGrpSpPr>
      <p:grpSpPr>
        <a:xfrm>
          <a:off x="0" y="0"/>
          <a:ext cx="0" cy="0"/>
        </a:xfrm>
      </p:grpSpPr>
      <p:sp>
        <p:nvSpPr>
          <p:cNvPr id="87041" name="文本框 82945"/>
          <p:cNvSpPr txBox="1"/>
          <p:nvPr>
            <p:custDataLst>
              <p:tags r:id="rId3"/>
            </p:custDataLst>
          </p:nvPr>
        </p:nvSpPr>
        <p:spPr>
          <a:xfrm>
            <a:off x="4583113" y="222250"/>
            <a:ext cx="2926080" cy="922020"/>
          </a:xfrm>
          <a:prstGeom prst="rect">
            <a:avLst/>
          </a:prstGeom>
          <a:noFill/>
          <a:ln w="9525">
            <a:noFill/>
          </a:ln>
        </p:spPr>
        <p:txBody>
          <a:bodyPr wrap="none" anchor="t" anchorCtr="0">
            <a:spAutoFit/>
          </a:bodyPr>
          <a:lstStyle/>
          <a:p>
            <a:r>
              <a:rPr lang="zh-CN" altLang="en-US" sz="5400">
                <a:solidFill>
                  <a:srgbClr val="FF0066"/>
                </a:solidFill>
                <a:latin typeface="Times New Roman" panose="02020603050405020304" pitchFamily="2" charset="0"/>
                <a:ea typeface="隶书" pitchFamily="1" charset="-122"/>
              </a:rPr>
              <a:t>同形异义</a:t>
            </a:r>
            <a:endParaRPr lang="zh-CN" altLang="en-US" sz="5400">
              <a:solidFill>
                <a:srgbClr val="FF0066"/>
              </a:solidFill>
              <a:latin typeface="Times New Roman" panose="02020603050405020304" pitchFamily="2" charset="0"/>
              <a:ea typeface="隶书" pitchFamily="1" charset="-122"/>
            </a:endParaRPr>
          </a:p>
        </p:txBody>
      </p:sp>
      <p:sp>
        <p:nvSpPr>
          <p:cNvPr id="87042" name="文本框 82946"/>
          <p:cNvSpPr txBox="1"/>
          <p:nvPr>
            <p:custDataLst>
              <p:tags r:id="rId4"/>
            </p:custDataLst>
          </p:nvPr>
        </p:nvSpPr>
        <p:spPr>
          <a:xfrm>
            <a:off x="1774825" y="1196975"/>
            <a:ext cx="4856480" cy="5015865"/>
          </a:xfrm>
          <a:prstGeom prst="rect">
            <a:avLst/>
          </a:prstGeom>
          <a:noFill/>
          <a:ln w="9525">
            <a:noFill/>
          </a:ln>
        </p:spPr>
        <p:txBody>
          <a:bodyPr wrap="none" anchor="t" anchorCtr="0">
            <a:spAutoFit/>
          </a:bodyPr>
          <a:lstStyle/>
          <a:p>
            <a:r>
              <a:rPr lang="en-US" altLang="zh-CN" sz="3200">
                <a:latin typeface="Times New Roman" panose="02020603050405020304" pitchFamily="2" charset="0"/>
                <a:ea typeface="宋体" panose="02010600030101010101" pitchFamily="2" charset="-122"/>
              </a:rPr>
              <a:t>1</a:t>
            </a:r>
            <a:r>
              <a:rPr lang="zh-CN" altLang="en-US" sz="3200">
                <a:latin typeface="Times New Roman" panose="02020603050405020304" pitchFamily="2" charset="0"/>
                <a:ea typeface="宋体" panose="02010600030101010101" pitchFamily="2" charset="-122"/>
              </a:rPr>
              <a:t>、君子博学而日</a:t>
            </a:r>
            <a:r>
              <a:rPr lang="zh-CN" altLang="en-US" sz="3200">
                <a:solidFill>
                  <a:srgbClr val="FF0066"/>
                </a:solidFill>
                <a:latin typeface="Times New Roman" panose="02020603050405020304" pitchFamily="2" charset="0"/>
                <a:ea typeface="宋体" panose="02010600030101010101" pitchFamily="2" charset="-122"/>
              </a:rPr>
              <a:t>参</a:t>
            </a:r>
            <a:r>
              <a:rPr lang="zh-CN" altLang="en-US" sz="3200">
                <a:latin typeface="Times New Roman" panose="02020603050405020304" pitchFamily="2" charset="0"/>
                <a:ea typeface="宋体" panose="02010600030101010101" pitchFamily="2" charset="-122"/>
              </a:rPr>
              <a:t>省乎己</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2</a:t>
            </a:r>
            <a:r>
              <a:rPr lang="zh-CN" altLang="en-US" sz="3200">
                <a:latin typeface="Times New Roman" panose="02020603050405020304" pitchFamily="2" charset="0"/>
                <a:ea typeface="宋体" panose="02010600030101010101" pitchFamily="2" charset="-122"/>
              </a:rPr>
              <a:t>、声非加</a:t>
            </a:r>
            <a:r>
              <a:rPr lang="zh-CN" altLang="en-US" sz="3200">
                <a:solidFill>
                  <a:srgbClr val="FF0066"/>
                </a:solidFill>
                <a:latin typeface="Times New Roman" panose="02020603050405020304" pitchFamily="2" charset="0"/>
                <a:ea typeface="宋体" panose="02010600030101010101" pitchFamily="2" charset="-122"/>
              </a:rPr>
              <a:t>疾</a:t>
            </a:r>
            <a:r>
              <a:rPr lang="zh-CN" altLang="en-US" sz="3200">
                <a:latin typeface="Times New Roman" panose="02020603050405020304" pitchFamily="2" charset="0"/>
                <a:ea typeface="宋体" panose="02010600030101010101" pitchFamily="2" charset="-122"/>
              </a:rPr>
              <a:t>也</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3</a:t>
            </a:r>
            <a:r>
              <a:rPr lang="zh-CN" altLang="en-US" sz="3200">
                <a:latin typeface="Times New Roman" panose="02020603050405020304" pitchFamily="2" charset="0"/>
                <a:ea typeface="宋体" panose="02010600030101010101" pitchFamily="2" charset="-122"/>
              </a:rPr>
              <a:t>、</a:t>
            </a:r>
            <a:r>
              <a:rPr lang="zh-CN" altLang="en-US" sz="3200">
                <a:solidFill>
                  <a:srgbClr val="FF0066"/>
                </a:solidFill>
                <a:latin typeface="Times New Roman" panose="02020603050405020304" pitchFamily="2" charset="0"/>
                <a:ea typeface="宋体" panose="02010600030101010101" pitchFamily="2" charset="-122"/>
              </a:rPr>
              <a:t>假</a:t>
            </a:r>
            <a:r>
              <a:rPr lang="zh-CN" altLang="en-US" sz="3200">
                <a:latin typeface="Times New Roman" panose="02020603050405020304" pitchFamily="2" charset="0"/>
                <a:ea typeface="宋体" panose="02010600030101010101" pitchFamily="2" charset="-122"/>
              </a:rPr>
              <a:t>舆马者</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4</a:t>
            </a:r>
            <a:r>
              <a:rPr lang="zh-CN" altLang="en-US" sz="3200">
                <a:latin typeface="Times New Roman" panose="02020603050405020304" pitchFamily="2" charset="0"/>
                <a:ea typeface="宋体" panose="02010600030101010101" pitchFamily="2" charset="-122"/>
              </a:rPr>
              <a:t>、</a:t>
            </a:r>
            <a:r>
              <a:rPr lang="zh-CN" altLang="en-US" sz="3200">
                <a:solidFill>
                  <a:srgbClr val="FF0066"/>
                </a:solidFill>
                <a:latin typeface="Times New Roman" panose="02020603050405020304" pitchFamily="2" charset="0"/>
                <a:ea typeface="宋体" panose="02010600030101010101" pitchFamily="2" charset="-122"/>
              </a:rPr>
              <a:t>用心</a:t>
            </a:r>
            <a:r>
              <a:rPr lang="zh-CN" altLang="en-US" sz="3200">
                <a:latin typeface="Times New Roman" panose="02020603050405020304" pitchFamily="2" charset="0"/>
                <a:ea typeface="宋体" panose="02010600030101010101" pitchFamily="2" charset="-122"/>
              </a:rPr>
              <a:t>一也</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5</a:t>
            </a:r>
            <a:r>
              <a:rPr lang="zh-CN" altLang="en-US" sz="3200">
                <a:latin typeface="Times New Roman" panose="02020603050405020304" pitchFamily="2" charset="0"/>
                <a:ea typeface="宋体" panose="02010600030101010101" pitchFamily="2" charset="-122"/>
              </a:rPr>
              <a:t>、蟹六</a:t>
            </a:r>
            <a:r>
              <a:rPr lang="zh-CN" altLang="en-US" sz="3200">
                <a:solidFill>
                  <a:srgbClr val="FF0066"/>
                </a:solidFill>
                <a:latin typeface="Times New Roman" panose="02020603050405020304" pitchFamily="2" charset="0"/>
                <a:ea typeface="宋体" panose="02010600030101010101" pitchFamily="2" charset="-122"/>
              </a:rPr>
              <a:t>跪</a:t>
            </a:r>
            <a:r>
              <a:rPr lang="zh-CN" altLang="en-US" sz="3200">
                <a:latin typeface="Times New Roman" panose="02020603050405020304" pitchFamily="2" charset="0"/>
                <a:ea typeface="宋体" panose="02010600030101010101" pitchFamily="2" charset="-122"/>
              </a:rPr>
              <a:t>而二螯</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6</a:t>
            </a:r>
            <a:r>
              <a:rPr lang="zh-CN" altLang="en-US" sz="3200">
                <a:latin typeface="Times New Roman" panose="02020603050405020304" pitchFamily="2" charset="0"/>
                <a:ea typeface="宋体" panose="02010600030101010101" pitchFamily="2" charset="-122"/>
              </a:rPr>
              <a:t>、</a:t>
            </a:r>
            <a:r>
              <a:rPr lang="zh-CN" altLang="en-US" sz="3200">
                <a:solidFill>
                  <a:srgbClr val="FF0066"/>
                </a:solidFill>
                <a:latin typeface="Times New Roman" panose="02020603050405020304" pitchFamily="2" charset="0"/>
                <a:ea typeface="宋体" panose="02010600030101010101" pitchFamily="2" charset="-122"/>
              </a:rPr>
              <a:t>虽</a:t>
            </a:r>
            <a:r>
              <a:rPr lang="zh-CN" altLang="en-US" sz="3200">
                <a:latin typeface="Times New Roman" panose="02020603050405020304" pitchFamily="2" charset="0"/>
                <a:ea typeface="宋体" panose="02010600030101010101" pitchFamily="2" charset="-122"/>
              </a:rPr>
              <a:t>有槁暴</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7</a:t>
            </a:r>
            <a:r>
              <a:rPr lang="zh-CN" altLang="en-US" sz="3200">
                <a:latin typeface="Times New Roman" panose="02020603050405020304" pitchFamily="2" charset="0"/>
                <a:ea typeface="宋体" panose="02010600030101010101" pitchFamily="2" charset="-122"/>
              </a:rPr>
              <a:t>、</a:t>
            </a:r>
            <a:r>
              <a:rPr lang="zh-CN" altLang="en-US" sz="3200">
                <a:solidFill>
                  <a:srgbClr val="FF0066"/>
                </a:solidFill>
                <a:latin typeface="Times New Roman" panose="02020603050405020304" pitchFamily="2" charset="0"/>
                <a:ea typeface="宋体" panose="02010600030101010101" pitchFamily="2" charset="-122"/>
              </a:rPr>
              <a:t>金</a:t>
            </a:r>
            <a:r>
              <a:rPr lang="zh-CN" altLang="en-US" sz="3200">
                <a:latin typeface="Times New Roman" panose="02020603050405020304" pitchFamily="2" charset="0"/>
                <a:ea typeface="宋体" panose="02010600030101010101" pitchFamily="2" charset="-122"/>
              </a:rPr>
              <a:t>就砺则利</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8</a:t>
            </a:r>
            <a:r>
              <a:rPr lang="zh-CN" altLang="en-US" sz="3200">
                <a:latin typeface="Times New Roman" panose="02020603050405020304" pitchFamily="2" charset="0"/>
                <a:ea typeface="宋体" panose="02010600030101010101" pitchFamily="2" charset="-122"/>
              </a:rPr>
              <a:t>、</a:t>
            </a:r>
            <a:r>
              <a:rPr lang="zh-CN" altLang="en-US" sz="3200">
                <a:solidFill>
                  <a:srgbClr val="FF0066"/>
                </a:solidFill>
                <a:latin typeface="Times New Roman" panose="02020603050405020304" pitchFamily="2" charset="0"/>
                <a:ea typeface="宋体" panose="02010600030101010101" pitchFamily="2" charset="-122"/>
              </a:rPr>
              <a:t>劝</a:t>
            </a:r>
            <a:r>
              <a:rPr lang="zh-CN" altLang="en-US" sz="3200">
                <a:latin typeface="Times New Roman" panose="02020603050405020304" pitchFamily="2" charset="0"/>
                <a:ea typeface="宋体" panose="02010600030101010101" pitchFamily="2" charset="-122"/>
              </a:rPr>
              <a:t>学</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9</a:t>
            </a:r>
            <a:r>
              <a:rPr lang="zh-CN" altLang="en-US" sz="3200">
                <a:latin typeface="Times New Roman" panose="02020603050405020304" pitchFamily="2" charset="0"/>
                <a:ea typeface="宋体" panose="02010600030101010101" pitchFamily="2" charset="-122"/>
              </a:rPr>
              <a:t>、而</a:t>
            </a:r>
            <a:r>
              <a:rPr lang="zh-CN" altLang="en-US" sz="3200">
                <a:solidFill>
                  <a:srgbClr val="FF0066"/>
                </a:solidFill>
                <a:latin typeface="Times New Roman" panose="02020603050405020304" pitchFamily="2" charset="0"/>
                <a:ea typeface="宋体" panose="02010600030101010101" pitchFamily="2" charset="-122"/>
              </a:rPr>
              <a:t>绝</a:t>
            </a:r>
            <a:r>
              <a:rPr lang="zh-CN" altLang="en-US" sz="3200">
                <a:latin typeface="Times New Roman" panose="02020603050405020304" pitchFamily="2" charset="0"/>
                <a:ea typeface="宋体" panose="02010600030101010101" pitchFamily="2" charset="-122"/>
              </a:rPr>
              <a:t>江河</a:t>
            </a:r>
            <a:endParaRPr lang="zh-CN" altLang="en-US" sz="3200">
              <a:latin typeface="Times New Roman" panose="02020603050405020304" pitchFamily="2" charset="0"/>
              <a:ea typeface="宋体" panose="02010600030101010101" pitchFamily="2" charset="-122"/>
            </a:endParaRPr>
          </a:p>
          <a:p>
            <a:r>
              <a:rPr lang="en-US" altLang="zh-CN" sz="3200">
                <a:latin typeface="Times New Roman" panose="02020603050405020304" pitchFamily="2" charset="0"/>
                <a:ea typeface="宋体" panose="02010600030101010101" pitchFamily="2" charset="-122"/>
              </a:rPr>
              <a:t>10</a:t>
            </a:r>
            <a:r>
              <a:rPr lang="zh-CN" altLang="en-US" sz="3200">
                <a:latin typeface="Times New Roman" panose="02020603050405020304" pitchFamily="2" charset="0"/>
                <a:ea typeface="宋体" panose="02010600030101010101" pitchFamily="2" charset="-122"/>
              </a:rPr>
              <a:t>、輮</a:t>
            </a:r>
            <a:r>
              <a:rPr lang="zh-CN" altLang="en-US" sz="3200">
                <a:solidFill>
                  <a:srgbClr val="FF0066"/>
                </a:solidFill>
                <a:latin typeface="Times New Roman" panose="02020603050405020304" pitchFamily="2" charset="0"/>
                <a:ea typeface="宋体" panose="02010600030101010101" pitchFamily="2" charset="-122"/>
              </a:rPr>
              <a:t>以为</a:t>
            </a:r>
            <a:r>
              <a:rPr lang="zh-CN" altLang="en-US" sz="3200">
                <a:latin typeface="Times New Roman" panose="02020603050405020304" pitchFamily="2" charset="0"/>
                <a:ea typeface="宋体" panose="02010600030101010101" pitchFamily="2" charset="-122"/>
              </a:rPr>
              <a:t>轮</a:t>
            </a:r>
            <a:endParaRPr lang="zh-CN" altLang="en-US" sz="3200">
              <a:latin typeface="Times New Roman" panose="02020603050405020304" pitchFamily="2" charset="0"/>
              <a:ea typeface="宋体" panose="02010600030101010101" pitchFamily="2" charset="-122"/>
            </a:endParaRPr>
          </a:p>
        </p:txBody>
      </p:sp>
      <p:sp>
        <p:nvSpPr>
          <p:cNvPr id="87043" name="文本框 82947"/>
          <p:cNvSpPr txBox="1"/>
          <p:nvPr>
            <p:custDataLst>
              <p:tags r:id="rId5"/>
            </p:custDataLst>
          </p:nvPr>
        </p:nvSpPr>
        <p:spPr>
          <a:xfrm>
            <a:off x="11044238" y="1562100"/>
            <a:ext cx="309880" cy="368300"/>
          </a:xfrm>
          <a:prstGeom prst="rect">
            <a:avLst/>
          </a:prstGeom>
          <a:noFill/>
          <a:ln w="9525">
            <a:noFill/>
          </a:ln>
        </p:spPr>
        <p:txBody>
          <a:bodyPr wrap="none" anchor="t" anchorCtr="0">
            <a:spAutoFit/>
          </a:bodyPr>
          <a:lstStyle/>
          <a:p>
            <a:endParaRPr lang="zh-CN" altLang="zh-CN" sz="1800">
              <a:latin typeface="Times New Roman" panose="02020603050405020304" pitchFamily="2" charset="0"/>
              <a:ea typeface="宋体" panose="02010600030101010101" pitchFamily="2" charset="-122"/>
            </a:endParaRPr>
          </a:p>
        </p:txBody>
      </p:sp>
      <p:sp>
        <p:nvSpPr>
          <p:cNvPr id="87044" name="文本框 82948"/>
          <p:cNvSpPr txBox="1"/>
          <p:nvPr>
            <p:custDataLst>
              <p:tags r:id="rId6"/>
            </p:custDataLst>
          </p:nvPr>
        </p:nvSpPr>
        <p:spPr>
          <a:xfrm>
            <a:off x="7967663" y="1052513"/>
            <a:ext cx="2232025" cy="368300"/>
          </a:xfrm>
          <a:prstGeom prst="rect">
            <a:avLst/>
          </a:prstGeom>
          <a:noFill/>
          <a:ln w="9525">
            <a:noFill/>
          </a:ln>
        </p:spPr>
        <p:txBody>
          <a:bodyPr anchor="t" anchorCtr="0">
            <a:spAutoFit/>
          </a:bodyPr>
          <a:lstStyle/>
          <a:p>
            <a:pPr>
              <a:spcBef>
                <a:spcPct val="50000"/>
              </a:spcBef>
            </a:pPr>
            <a:endParaRPr lang="zh-CN" altLang="zh-CN" sz="1800">
              <a:latin typeface="Times New Roman" panose="02020603050405020304" pitchFamily="2" charset="0"/>
              <a:ea typeface="宋体" panose="02010600030101010101" pitchFamily="2" charset="-122"/>
            </a:endParaRPr>
          </a:p>
        </p:txBody>
      </p:sp>
      <p:sp>
        <p:nvSpPr>
          <p:cNvPr id="82950" name="文本框 82949"/>
          <p:cNvSpPr txBox="1"/>
          <p:nvPr>
            <p:custDataLst>
              <p:tags r:id="rId7"/>
            </p:custDataLst>
          </p:nvPr>
        </p:nvSpPr>
        <p:spPr>
          <a:xfrm>
            <a:off x="6959600" y="1196975"/>
            <a:ext cx="3384550"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检查</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参加、加入</a:t>
            </a:r>
            <a:endParaRPr lang="zh-CN" altLang="en-US" sz="3200">
              <a:latin typeface="Times New Roman" panose="02020603050405020304" pitchFamily="2" charset="0"/>
              <a:ea typeface="宋体" panose="02010600030101010101" pitchFamily="2" charset="-122"/>
            </a:endParaRPr>
          </a:p>
        </p:txBody>
      </p:sp>
      <p:sp>
        <p:nvSpPr>
          <p:cNvPr id="82951" name="文本框 82950"/>
          <p:cNvSpPr txBox="1"/>
          <p:nvPr>
            <p:custDataLst>
              <p:tags r:id="rId8"/>
            </p:custDataLst>
          </p:nvPr>
        </p:nvSpPr>
        <p:spPr>
          <a:xfrm>
            <a:off x="5087938" y="1628775"/>
            <a:ext cx="4392612"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强、洪亮</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疾病、快</a:t>
            </a:r>
            <a:endParaRPr lang="zh-CN" altLang="en-US" sz="3200">
              <a:latin typeface="Times New Roman" panose="02020603050405020304" pitchFamily="2" charset="0"/>
              <a:ea typeface="宋体" panose="02010600030101010101" pitchFamily="2" charset="-122"/>
            </a:endParaRPr>
          </a:p>
        </p:txBody>
      </p:sp>
      <p:sp>
        <p:nvSpPr>
          <p:cNvPr id="82952" name="文本框 82951"/>
          <p:cNvSpPr txBox="1"/>
          <p:nvPr>
            <p:custDataLst>
              <p:tags r:id="rId9"/>
            </p:custDataLst>
          </p:nvPr>
        </p:nvSpPr>
        <p:spPr>
          <a:xfrm>
            <a:off x="4727575" y="2133600"/>
            <a:ext cx="3600450"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凭借、借助</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不真</a:t>
            </a:r>
            <a:endParaRPr lang="zh-CN" altLang="en-US" sz="3200">
              <a:latin typeface="Times New Roman" panose="02020603050405020304" pitchFamily="2" charset="0"/>
              <a:ea typeface="宋体" panose="02010600030101010101" pitchFamily="2" charset="-122"/>
            </a:endParaRPr>
          </a:p>
        </p:txBody>
      </p:sp>
      <p:sp>
        <p:nvSpPr>
          <p:cNvPr id="82953" name="文本框 82952"/>
          <p:cNvSpPr txBox="1"/>
          <p:nvPr>
            <p:custDataLst>
              <p:tags r:id="rId10"/>
            </p:custDataLst>
          </p:nvPr>
        </p:nvSpPr>
        <p:spPr>
          <a:xfrm>
            <a:off x="4583113" y="2636838"/>
            <a:ext cx="5184775"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思想意识活动</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读书用功</a:t>
            </a:r>
            <a:endParaRPr lang="zh-CN" altLang="en-US" sz="1800">
              <a:latin typeface="Times New Roman" panose="02020603050405020304" pitchFamily="2" charset="0"/>
              <a:ea typeface="宋体" panose="02010600030101010101" pitchFamily="2" charset="-122"/>
            </a:endParaRPr>
          </a:p>
        </p:txBody>
      </p:sp>
      <p:sp>
        <p:nvSpPr>
          <p:cNvPr id="82954" name="文本框 82953"/>
          <p:cNvSpPr txBox="1"/>
          <p:nvPr>
            <p:custDataLst>
              <p:tags r:id="rId11"/>
            </p:custDataLst>
          </p:nvPr>
        </p:nvSpPr>
        <p:spPr>
          <a:xfrm>
            <a:off x="5808663" y="3141663"/>
            <a:ext cx="1800225"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脚</a:t>
            </a:r>
            <a:r>
              <a:rPr lang="en-US" altLang="zh-CN" sz="3200" b="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跪下</a:t>
            </a:r>
            <a:endParaRPr lang="zh-CN" altLang="en-US" sz="3200">
              <a:latin typeface="Times New Roman" panose="02020603050405020304" pitchFamily="2" charset="0"/>
              <a:ea typeface="宋体" panose="02010600030101010101" pitchFamily="2" charset="-122"/>
            </a:endParaRPr>
          </a:p>
        </p:txBody>
      </p:sp>
      <p:sp>
        <p:nvSpPr>
          <p:cNvPr id="82955" name="文本框 82954"/>
          <p:cNvSpPr txBox="1"/>
          <p:nvPr>
            <p:custDataLst>
              <p:tags r:id="rId12"/>
            </p:custDataLst>
          </p:nvPr>
        </p:nvSpPr>
        <p:spPr>
          <a:xfrm>
            <a:off x="5519738" y="3644900"/>
            <a:ext cx="2089150"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即使</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虽然</a:t>
            </a:r>
            <a:endParaRPr lang="zh-CN" altLang="en-US" sz="3200">
              <a:latin typeface="Times New Roman" panose="02020603050405020304" pitchFamily="2" charset="0"/>
              <a:ea typeface="宋体" panose="02010600030101010101" pitchFamily="2" charset="-122"/>
            </a:endParaRPr>
          </a:p>
        </p:txBody>
      </p:sp>
      <p:sp>
        <p:nvSpPr>
          <p:cNvPr id="82956" name="文本框 82955"/>
          <p:cNvSpPr txBox="1"/>
          <p:nvPr>
            <p:custDataLst>
              <p:tags r:id="rId13"/>
            </p:custDataLst>
          </p:nvPr>
        </p:nvSpPr>
        <p:spPr>
          <a:xfrm>
            <a:off x="5303838" y="4149725"/>
            <a:ext cx="2232025"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金属</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金子</a:t>
            </a:r>
            <a:endParaRPr lang="zh-CN" altLang="en-US" sz="3200">
              <a:latin typeface="Times New Roman" panose="02020603050405020304" pitchFamily="2" charset="0"/>
              <a:ea typeface="宋体" panose="02010600030101010101" pitchFamily="2" charset="-122"/>
            </a:endParaRPr>
          </a:p>
        </p:txBody>
      </p:sp>
      <p:sp>
        <p:nvSpPr>
          <p:cNvPr id="82957" name="文本框 82956"/>
          <p:cNvSpPr txBox="1"/>
          <p:nvPr>
            <p:custDataLst>
              <p:tags r:id="rId14"/>
            </p:custDataLst>
          </p:nvPr>
        </p:nvSpPr>
        <p:spPr>
          <a:xfrm>
            <a:off x="4800600" y="4652963"/>
            <a:ext cx="3816350"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勉励</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规劝、劝戒</a:t>
            </a:r>
            <a:endParaRPr lang="zh-CN" altLang="en-US" sz="3200">
              <a:latin typeface="Times New Roman" panose="02020603050405020304" pitchFamily="2" charset="0"/>
              <a:ea typeface="宋体" panose="02010600030101010101" pitchFamily="2" charset="-122"/>
            </a:endParaRPr>
          </a:p>
        </p:txBody>
      </p:sp>
      <p:sp>
        <p:nvSpPr>
          <p:cNvPr id="82958" name="文本框 82957"/>
          <p:cNvSpPr txBox="1"/>
          <p:nvPr>
            <p:custDataLst>
              <p:tags r:id="rId15"/>
            </p:custDataLst>
          </p:nvPr>
        </p:nvSpPr>
        <p:spPr>
          <a:xfrm>
            <a:off x="5232400" y="5084763"/>
            <a:ext cx="3240088"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横渡</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断绝</a:t>
            </a:r>
            <a:endParaRPr lang="zh-CN" altLang="en-US" sz="3200">
              <a:latin typeface="Times New Roman" panose="02020603050405020304" pitchFamily="2" charset="0"/>
              <a:ea typeface="宋体" panose="02010600030101010101" pitchFamily="2" charset="-122"/>
            </a:endParaRPr>
          </a:p>
        </p:txBody>
      </p:sp>
      <p:sp>
        <p:nvSpPr>
          <p:cNvPr id="82959" name="文本框 82958"/>
          <p:cNvSpPr txBox="1"/>
          <p:nvPr>
            <p:custDataLst>
              <p:tags r:id="rId16"/>
            </p:custDataLst>
          </p:nvPr>
        </p:nvSpPr>
        <p:spPr>
          <a:xfrm>
            <a:off x="4943475" y="5589588"/>
            <a:ext cx="3744913" cy="583565"/>
          </a:xfrm>
          <a:prstGeom prst="rect">
            <a:avLst/>
          </a:prstGeom>
          <a:noFill/>
          <a:ln w="9525">
            <a:noFill/>
          </a:ln>
        </p:spPr>
        <p:txBody>
          <a:bodyPr anchor="t" anchorCtr="0">
            <a:spAutoFit/>
          </a:bodyPr>
          <a:lstStyle/>
          <a:p>
            <a:pPr>
              <a:spcBef>
                <a:spcPct val="50000"/>
              </a:spcBef>
            </a:pPr>
            <a:r>
              <a:rPr lang="zh-CN" altLang="en-US" sz="3200">
                <a:latin typeface="Times New Roman" panose="02020603050405020304" pitchFamily="2" charset="0"/>
                <a:ea typeface="宋体" panose="02010600030101010101" pitchFamily="2" charset="-122"/>
              </a:rPr>
              <a:t>把</a:t>
            </a:r>
            <a:r>
              <a:rPr lang="en-US" altLang="zh-CN" sz="3200">
                <a:latin typeface="Arial" panose="020b0604020202020204" pitchFamily="34"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做成</a:t>
            </a:r>
            <a:r>
              <a:rPr lang="en-US" altLang="zh-CN" sz="3200">
                <a:solidFill>
                  <a:srgbClr val="FF0066"/>
                </a:solidFill>
                <a:latin typeface="Times New Roman" panose="02020603050405020304" pitchFamily="2" charset="0"/>
                <a:ea typeface="宋体" panose="02010600030101010101" pitchFamily="2" charset="-122"/>
              </a:rPr>
              <a:t>/</a:t>
            </a:r>
            <a:r>
              <a:rPr lang="zh-CN" altLang="en-US" sz="3200">
                <a:latin typeface="Times New Roman" panose="02020603050405020304" pitchFamily="2" charset="0"/>
                <a:ea typeface="宋体" panose="02010600030101010101" pitchFamily="2" charset="-122"/>
              </a:rPr>
              <a:t>认为</a:t>
            </a:r>
            <a:endParaRPr lang="zh-CN" altLang="en-US" sz="3200">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50"/>
                                        </p:tgtEl>
                                        <p:attrNameLst>
                                          <p:attrName>style.visibility</p:attrName>
                                        </p:attrNameLst>
                                      </p:cBhvr>
                                      <p:to>
                                        <p:strVal val="visible"/>
                                      </p:to>
                                    </p:set>
                                    <p:anim calcmode="lin" valueType="num">
                                      <p:cBhvr additive="base">
                                        <p:cTn id="7" dur="500" fill="hold"/>
                                        <p:tgtEl>
                                          <p:spTgt spid="82950"/>
                                        </p:tgtEl>
                                        <p:attrNameLst>
                                          <p:attrName>ppt_x</p:attrName>
                                        </p:attrNameLst>
                                      </p:cBhvr>
                                      <p:tavLst>
                                        <p:tav tm="0">
                                          <p:val>
                                            <p:strVal val="#ppt_x"/>
                                          </p:val>
                                        </p:tav>
                                        <p:tav tm="100000">
                                          <p:val>
                                            <p:strVal val="#ppt_x"/>
                                          </p:val>
                                        </p:tav>
                                      </p:tavLst>
                                    </p:anim>
                                    <p:anim calcmode="lin" valueType="num">
                                      <p:cBhvr additive="base">
                                        <p:cTn id="8" dur="500" fill="hold"/>
                                        <p:tgtEl>
                                          <p:spTgt spid="829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82951"/>
                                        </p:tgtEl>
                                        <p:attrNameLst>
                                          <p:attrName>style.visibility</p:attrName>
                                        </p:attrNameLst>
                                      </p:cBhvr>
                                      <p:to>
                                        <p:strVal val="visible"/>
                                      </p:to>
                                    </p:set>
                                    <p:animEffect transition="in" filter="box(in)">
                                      <p:cBhvr>
                                        <p:cTn id="13" dur="500"/>
                                        <p:tgtEl>
                                          <p:spTgt spid="8295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2952"/>
                                        </p:tgtEl>
                                        <p:attrNameLst>
                                          <p:attrName>style.visibility</p:attrName>
                                        </p:attrNameLst>
                                      </p:cBhvr>
                                      <p:to>
                                        <p:strVal val="visible"/>
                                      </p:to>
                                    </p:set>
                                    <p:animEffect transition="in" filter="blinds(horizontal)">
                                      <p:cBhvr>
                                        <p:cTn id="18" dur="500"/>
                                        <p:tgtEl>
                                          <p:spTgt spid="8295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2953"/>
                                        </p:tgtEl>
                                        <p:attrNameLst>
                                          <p:attrName>style.visibility</p:attrName>
                                        </p:attrNameLst>
                                      </p:cBhvr>
                                      <p:to>
                                        <p:strVal val="visible"/>
                                      </p:to>
                                    </p:set>
                                    <p:animEffect transition="in" filter="diamond(in)">
                                      <p:cBhvr>
                                        <p:cTn id="23" dur="2000"/>
                                        <p:tgtEl>
                                          <p:spTgt spid="8295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82954"/>
                                        </p:tgtEl>
                                        <p:attrNameLst>
                                          <p:attrName>style.visibility</p:attrName>
                                        </p:attrNameLst>
                                      </p:cBhvr>
                                      <p:to>
                                        <p:strVal val="visible"/>
                                      </p:to>
                                    </p:set>
                                    <p:animEffect transition="in" filter="checkerboard(across)">
                                      <p:cBhvr>
                                        <p:cTn id="28" dur="500"/>
                                        <p:tgtEl>
                                          <p:spTgt spid="8295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2955"/>
                                        </p:tgtEl>
                                        <p:attrNameLst>
                                          <p:attrName>style.visibility</p:attrName>
                                        </p:attrNameLst>
                                      </p:cBhvr>
                                      <p:to>
                                        <p:strVal val="visible"/>
                                      </p:to>
                                    </p:set>
                                    <p:animEffect transition="in" filter="blinds(horizontal)">
                                      <p:cBhvr>
                                        <p:cTn id="33" dur="500"/>
                                        <p:tgtEl>
                                          <p:spTgt spid="8295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82956"/>
                                        </p:tgtEl>
                                        <p:attrNameLst>
                                          <p:attrName>style.visibility</p:attrName>
                                        </p:attrNameLst>
                                      </p:cBhvr>
                                      <p:to>
                                        <p:strVal val="visible"/>
                                      </p:to>
                                    </p:set>
                                    <p:animEffect transition="in" filter="box(in)">
                                      <p:cBhvr>
                                        <p:cTn id="38" dur="500"/>
                                        <p:tgtEl>
                                          <p:spTgt spid="8295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82957"/>
                                        </p:tgtEl>
                                        <p:attrNameLst>
                                          <p:attrName>style.visibility</p:attrName>
                                        </p:attrNameLst>
                                      </p:cBhvr>
                                      <p:to>
                                        <p:strVal val="visible"/>
                                      </p:to>
                                    </p:set>
                                    <p:animEffect transition="in" filter="checkerboard(across)">
                                      <p:cBhvr>
                                        <p:cTn id="43" dur="500"/>
                                        <p:tgtEl>
                                          <p:spTgt spid="8295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82958"/>
                                        </p:tgtEl>
                                        <p:attrNameLst>
                                          <p:attrName>style.visibility</p:attrName>
                                        </p:attrNameLst>
                                      </p:cBhvr>
                                      <p:to>
                                        <p:strVal val="visible"/>
                                      </p:to>
                                    </p:set>
                                    <p:animEffect transition="in" filter="box(in)">
                                      <p:cBhvr>
                                        <p:cTn id="48" dur="500"/>
                                        <p:tgtEl>
                                          <p:spTgt spid="82958"/>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82959"/>
                                        </p:tgtEl>
                                        <p:attrNameLst>
                                          <p:attrName>style.visibility</p:attrName>
                                        </p:attrNameLst>
                                      </p:cBhvr>
                                      <p:to>
                                        <p:strVal val="visible"/>
                                      </p:to>
                                    </p:set>
                                    <p:animEffect transition="in" filter="checkerboard(across)">
                                      <p:cBhvr>
                                        <p:cTn id="53" dur="500"/>
                                        <p:tgtEl>
                                          <p:spTgt spid="829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P spid="82951" grpId="0"/>
      <p:bldP spid="82952" grpId="0"/>
      <p:bldP spid="82953" grpId="0"/>
      <p:bldP spid="82954" grpId="0"/>
      <p:bldP spid="82955" grpId="0"/>
      <p:bldP spid="82956" grpId="0"/>
      <p:bldP spid="82957" grpId="0"/>
      <p:bldP spid="82958" grpId="0"/>
      <p:bldP spid="8295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99329" name="标题 95233"/>
          <p:cNvSpPr>
            <a:spLocks noGrp="1"/>
          </p:cNvSpPr>
          <p:nvPr>
            <p:ph type="title"/>
            <p:custDataLst>
              <p:tags r:id="rId3"/>
            </p:custDataLst>
          </p:nvPr>
        </p:nvSpPr>
        <p:spPr>
          <a:xfrm>
            <a:off x="2208213" y="2276475"/>
            <a:ext cx="7772400" cy="1143000"/>
          </a:xfrm>
        </p:spPr>
        <p:txBody>
          <a:bodyPr anchor="ctr" anchorCtr="0"/>
          <a:lstStyle/>
          <a:p>
            <a:r>
              <a:rPr lang="en-US" altLang="zh-CN" sz="6000" b="1">
                <a:solidFill>
                  <a:srgbClr val="FF0000"/>
                </a:solidFill>
                <a:ea typeface="华文新魏" pitchFamily="2" charset="-122"/>
              </a:rPr>
              <a:t>“</a:t>
            </a:r>
            <a:r>
              <a:rPr lang="zh-CN" altLang="en-US" sz="6000" b="1">
                <a:solidFill>
                  <a:srgbClr val="FF0000"/>
                </a:solidFill>
                <a:ea typeface="华文新魏" pitchFamily="2" charset="-122"/>
              </a:rPr>
              <a:t>定语后置句”略解</a:t>
            </a:r>
            <a:endParaRPr lang="zh-CN" altLang="en-US" sz="6000" b="1">
              <a:solidFill>
                <a:srgbClr val="FF0000"/>
              </a:solidFill>
              <a:ea typeface="华文新魏" pitchFamily="2" charset="-122"/>
            </a:endParaRPr>
          </a:p>
        </p:txBody>
      </p:sp>
    </p:spTree>
  </p:cSld>
  <p:clrMapOvr>
    <a:masterClrMapping/>
  </p:clrMapOvr>
  <p:transition spd="slow">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353" name="矩形 96257"/>
          <p:cNvSpPr/>
          <p:nvPr>
            <p:custDataLst>
              <p:tags r:id="rId3"/>
            </p:custDataLst>
          </p:nvPr>
        </p:nvSpPr>
        <p:spPr>
          <a:xfrm>
            <a:off x="1919288" y="549275"/>
            <a:ext cx="8353425" cy="5262245"/>
          </a:xfrm>
          <a:prstGeom prst="rect">
            <a:avLst/>
          </a:prstGeom>
          <a:noFill/>
          <a:ln w="9525">
            <a:noFill/>
          </a:ln>
        </p:spPr>
        <p:txBody>
          <a:bodyPr anchor="t" anchorCtr="0">
            <a:spAutoFit/>
          </a:bodyPr>
          <a:lstStyle/>
          <a:p>
            <a:pPr algn="just"/>
            <a:r>
              <a:rPr lang="en-US" altLang="zh-CN" sz="3200">
                <a:latin typeface="黑体" panose="02010609060101010101" pitchFamily="2" charset="-122"/>
                <a:ea typeface="黑体" panose="02010609060101010101" pitchFamily="2" charset="-122"/>
              </a:rPr>
              <a:t>1</a:t>
            </a:r>
            <a:r>
              <a:rPr lang="zh-CN" altLang="en-US" sz="3200">
                <a:latin typeface="黑体" panose="02010609060101010101" pitchFamily="2" charset="-122"/>
                <a:ea typeface="黑体" panose="02010609060101010101" pitchFamily="2" charset="-122"/>
              </a:rPr>
              <a:t>．定语放在中心词之后，用“者”字煞尾，构成“</a:t>
            </a:r>
            <a:r>
              <a:rPr lang="zh-CN" altLang="en-US" sz="3200" u="sng">
                <a:solidFill>
                  <a:srgbClr val="FF0000"/>
                </a:solidFill>
                <a:latin typeface="黑体" panose="02010609060101010101" pitchFamily="2" charset="-122"/>
                <a:ea typeface="黑体" panose="02010609060101010101" pitchFamily="2" charset="-122"/>
              </a:rPr>
              <a:t>中心词＋定语＋者</a:t>
            </a:r>
            <a:r>
              <a:rPr lang="zh-CN" altLang="en-US" sz="3200">
                <a:latin typeface="黑体" panose="02010609060101010101" pitchFamily="2" charset="-122"/>
                <a:ea typeface="黑体" panose="02010609060101010101" pitchFamily="2" charset="-122"/>
              </a:rPr>
              <a:t>”的格式。这种格式中的“者”相当于结构助词“的”。</a:t>
            </a:r>
            <a:endParaRPr lang="zh-CN" altLang="en-US" sz="3200">
              <a:latin typeface="黑体" panose="02010609060101010101" pitchFamily="2" charset="-122"/>
              <a:ea typeface="黑体" panose="02010609060101010101" pitchFamily="2" charset="-122"/>
            </a:endParaRPr>
          </a:p>
          <a:p>
            <a:pPr algn="just"/>
            <a:r>
              <a:rPr lang="zh-CN" altLang="en-US" sz="3200">
                <a:latin typeface="黑体" panose="02010609060101010101" pitchFamily="2" charset="-122"/>
                <a:ea typeface="黑体" panose="02010609060101010101" pitchFamily="2" charset="-122"/>
              </a:rPr>
              <a:t>　　如：太子及宾客知其事者皆白衣冠以送之。（</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战国策</a:t>
            </a:r>
            <a:r>
              <a:rPr lang="en-US" altLang="zh-CN" sz="3200">
                <a:latin typeface="Times New Roman" panose="02020603050405020304" pitchFamily="2" charset="0"/>
                <a:ea typeface="黑体" panose="02010609060101010101" pitchFamily="2" charset="-122"/>
              </a:rPr>
              <a:t>·</a:t>
            </a:r>
            <a:r>
              <a:rPr lang="zh-CN" altLang="en-US" sz="3200">
                <a:latin typeface="黑体" panose="02010609060101010101" pitchFamily="2" charset="-122"/>
                <a:ea typeface="黑体" panose="02010609060101010101" pitchFamily="2" charset="-122"/>
              </a:rPr>
              <a:t>荆轲刺秦王</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a:t>
            </a:r>
            <a:endParaRPr lang="zh-CN" altLang="en-US" sz="3200">
              <a:latin typeface="黑体" panose="02010609060101010101" pitchFamily="2" charset="-122"/>
              <a:ea typeface="黑体" panose="02010609060101010101" pitchFamily="2" charset="-122"/>
            </a:endParaRPr>
          </a:p>
          <a:p>
            <a:pPr algn="just" eaLnBrk="0" hangingPunct="0">
              <a:spcBef>
                <a:spcPct val="50000"/>
              </a:spcBef>
            </a:pPr>
            <a:r>
              <a:rPr lang="en-US" altLang="zh-CN" sz="3200">
                <a:latin typeface="黑体" panose="02010609060101010101" pitchFamily="2" charset="-122"/>
                <a:ea typeface="黑体" panose="02010609060101010101" pitchFamily="2" charset="-122"/>
              </a:rPr>
              <a:t>2</a:t>
            </a:r>
            <a:r>
              <a:rPr lang="zh-CN" altLang="en-US" sz="3200">
                <a:latin typeface="黑体" panose="02010609060101010101" pitchFamily="2" charset="-122"/>
                <a:ea typeface="黑体" panose="02010609060101010101" pitchFamily="2" charset="-122"/>
              </a:rPr>
              <a:t>．在中心词和后置定语之间加“而”字，再用“者”字煞尾，格式“</a:t>
            </a:r>
            <a:r>
              <a:rPr lang="zh-CN" altLang="en-US" sz="3200" u="sng">
                <a:solidFill>
                  <a:srgbClr val="FF0000"/>
                </a:solidFill>
                <a:latin typeface="黑体" panose="02010609060101010101" pitchFamily="2" charset="-122"/>
                <a:ea typeface="黑体" panose="02010609060101010101" pitchFamily="2" charset="-122"/>
              </a:rPr>
              <a:t>中心词＋而＋定语＋者</a:t>
            </a:r>
            <a:r>
              <a:rPr lang="zh-CN" altLang="en-US" sz="3200">
                <a:latin typeface="黑体" panose="02010609060101010101" pitchFamily="2" charset="-122"/>
                <a:ea typeface="黑体" panose="02010609060101010101" pitchFamily="2" charset="-122"/>
              </a:rPr>
              <a:t>”。</a:t>
            </a:r>
            <a:endParaRPr lang="zh-CN" altLang="en-US" sz="3200">
              <a:latin typeface="黑体" panose="02010609060101010101" pitchFamily="2" charset="-122"/>
              <a:ea typeface="黑体" panose="02010609060101010101" pitchFamily="2" charset="-122"/>
            </a:endParaRPr>
          </a:p>
          <a:p>
            <a:pPr algn="just" eaLnBrk="0" hangingPunct="0"/>
            <a:r>
              <a:rPr lang="zh-CN" altLang="en-US" sz="3200">
                <a:latin typeface="黑体" panose="02010609060101010101" pitchFamily="2" charset="-122"/>
                <a:ea typeface="黑体" panose="02010609060101010101" pitchFamily="2" charset="-122"/>
              </a:rPr>
              <a:t>　　如：缙绅而能不易其志者，四海之大，有几人与？（张博</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五人墓碑记</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 </a:t>
            </a:r>
            <a:endParaRPr lang="zh-CN" altLang="en-US" sz="3200">
              <a:latin typeface="黑体" panose="02010609060101010101" pitchFamily="2" charset="-122"/>
              <a:ea typeface="黑体" panose="02010609060101010101" pitchFamily="2" charset="-122"/>
            </a:endParaRPr>
          </a:p>
        </p:txBody>
      </p:sp>
    </p:spTree>
  </p:cSld>
  <p:clrMapOvr>
    <a:masterClrMapping/>
  </p:clrMapOvr>
  <p:transition spd="slow">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54275" name="Text Box 5"/>
          <p:cNvSpPr/>
          <p:nvPr>
            <p:custDataLst>
              <p:tags r:id="rId3"/>
            </p:custDataLst>
          </p:nvPr>
        </p:nvSpPr>
        <p:spPr>
          <a:xfrm>
            <a:off x="2279015" y="2410460"/>
            <a:ext cx="7933690" cy="1106805"/>
          </a:xfrm>
          <a:prstGeom prst="rect">
            <a:avLst/>
          </a:prstGeom>
          <a:gradFill rotWithShape="0">
            <a:gsLst>
              <a:gs pos="0">
                <a:srgbClr val="040000"/>
              </a:gs>
              <a:gs pos="100000">
                <a:srgbClr val="000000"/>
              </a:gs>
            </a:gsLst>
            <a:lin ang="5400000" scaled="1"/>
          </a:gradFill>
          <a:ln w="9525">
            <a:noFill/>
          </a:ln>
        </p:spPr>
        <p:txBody>
          <a:bodyPr wrap="square" anchor="t" anchorCtr="0">
            <a:spAutoFit/>
          </a:bodyPr>
          <a:lstStyle/>
          <a:p>
            <a:pPr>
              <a:spcBef>
                <a:spcPct val="50000"/>
              </a:spcBef>
            </a:pPr>
            <a:r>
              <a:rPr lang="en-US" altLang="zh-CN" sz="4000" b="1" i="1">
                <a:solidFill>
                  <a:srgbClr val="FF3399"/>
                </a:solidFill>
                <a:latin typeface="Times New Roman" panose="02020603050405020304" pitchFamily="2" charset="0"/>
                <a:ea typeface="隶书" pitchFamily="1" charset="-122"/>
                <a:sym typeface="Wingdings" panose="05000000000000000000" pitchFamily="2" charset="2"/>
              </a:rPr>
              <a:t>  </a:t>
            </a:r>
            <a:r>
              <a:rPr lang="zh-CN" altLang="en-US"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一</a:t>
            </a:r>
            <a:r>
              <a:rPr lang="en-US" altLang="zh-CN"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 </a:t>
            </a:r>
            <a:r>
              <a:rPr lang="zh-CN" altLang="en-US"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文言知识归纳</a:t>
            </a:r>
            <a:endParaRPr lang="zh-CN" altLang="en-US" sz="6600" b="1">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1377" name="矩形 97281"/>
          <p:cNvSpPr/>
          <p:nvPr>
            <p:custDataLst>
              <p:tags r:id="rId3"/>
            </p:custDataLst>
          </p:nvPr>
        </p:nvSpPr>
        <p:spPr>
          <a:xfrm>
            <a:off x="1919288" y="620713"/>
            <a:ext cx="8353425" cy="4523105"/>
          </a:xfrm>
          <a:prstGeom prst="rect">
            <a:avLst/>
          </a:prstGeom>
          <a:noFill/>
          <a:ln w="9525">
            <a:noFill/>
          </a:ln>
        </p:spPr>
        <p:txBody>
          <a:bodyPr anchor="t" anchorCtr="0">
            <a:spAutoFit/>
          </a:bodyPr>
          <a:lstStyle/>
          <a:p>
            <a:r>
              <a:rPr lang="en-US" altLang="zh-CN" sz="3200">
                <a:latin typeface="黑体" panose="02010609060101010101" pitchFamily="2" charset="-122"/>
                <a:ea typeface="黑体" panose="02010609060101010101" pitchFamily="2" charset="-122"/>
              </a:rPr>
              <a:t>3</a:t>
            </a:r>
            <a:r>
              <a:rPr lang="zh-CN" altLang="en-US" sz="3200">
                <a:latin typeface="黑体" panose="02010609060101010101" pitchFamily="2" charset="-122"/>
                <a:ea typeface="黑体" panose="02010609060101010101" pitchFamily="2" charset="-122"/>
              </a:rPr>
              <a:t>．在中心词和后置定语之间加“之”字，构成“</a:t>
            </a:r>
            <a:r>
              <a:rPr lang="zh-CN" altLang="en-US" sz="3200" u="sng">
                <a:solidFill>
                  <a:srgbClr val="FF0000"/>
                </a:solidFill>
                <a:latin typeface="黑体" panose="02010609060101010101" pitchFamily="2" charset="-122"/>
                <a:ea typeface="黑体" panose="02010609060101010101" pitchFamily="2" charset="-122"/>
              </a:rPr>
              <a:t>中心词＋之＋定语</a:t>
            </a:r>
            <a:r>
              <a:rPr lang="zh-CN" altLang="en-US" sz="3200">
                <a:latin typeface="黑体" panose="02010609060101010101" pitchFamily="2" charset="-122"/>
                <a:ea typeface="黑体" panose="02010609060101010101" pitchFamily="2" charset="-122"/>
              </a:rPr>
              <a:t>”的格式。</a:t>
            </a:r>
            <a:endParaRPr lang="zh-CN" altLang="en-US" sz="3200">
              <a:latin typeface="黑体" panose="02010609060101010101" pitchFamily="2" charset="-122"/>
              <a:ea typeface="黑体" panose="02010609060101010101" pitchFamily="2" charset="-122"/>
            </a:endParaRPr>
          </a:p>
          <a:p>
            <a:r>
              <a:rPr lang="zh-CN" altLang="en-US" sz="3200">
                <a:latin typeface="黑体" panose="02010609060101010101" pitchFamily="2" charset="-122"/>
                <a:ea typeface="黑体" panose="02010609060101010101" pitchFamily="2" charset="-122"/>
              </a:rPr>
              <a:t>　　如：居庙堂之高则忧其民，处江之远，则忧其君。（</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岳阳楼记</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a:t>
            </a:r>
            <a:endParaRPr lang="zh-CN" altLang="en-US" sz="3200">
              <a:latin typeface="黑体" panose="02010609060101010101" pitchFamily="2" charset="-122"/>
              <a:ea typeface="黑体" panose="02010609060101010101" pitchFamily="2" charset="-122"/>
            </a:endParaRPr>
          </a:p>
          <a:p>
            <a:endParaRPr lang="zh-CN" altLang="en-US" sz="3200">
              <a:latin typeface="黑体" panose="02010609060101010101" pitchFamily="2" charset="-122"/>
              <a:ea typeface="黑体" panose="02010609060101010101" pitchFamily="2" charset="-122"/>
            </a:endParaRPr>
          </a:p>
          <a:p>
            <a:r>
              <a:rPr lang="en-US" altLang="zh-CN" sz="3200">
                <a:latin typeface="黑体" panose="02010609060101010101" pitchFamily="2" charset="-122"/>
                <a:ea typeface="黑体" panose="02010609060101010101" pitchFamily="2" charset="-122"/>
              </a:rPr>
              <a:t>4.</a:t>
            </a:r>
            <a:r>
              <a:rPr lang="zh-CN" altLang="en-US" sz="3200">
                <a:latin typeface="黑体" panose="02010609060101010101" pitchFamily="2" charset="-122"/>
                <a:ea typeface="黑体" panose="02010609060101010101" pitchFamily="2" charset="-122"/>
              </a:rPr>
              <a:t>数词作定语有时也后置，构成“</a:t>
            </a:r>
            <a:r>
              <a:rPr lang="zh-CN" altLang="en-US" sz="3200" u="sng">
                <a:solidFill>
                  <a:srgbClr val="FF0000"/>
                </a:solidFill>
                <a:latin typeface="黑体" panose="02010609060101010101" pitchFamily="2" charset="-122"/>
                <a:ea typeface="黑体" panose="02010609060101010101" pitchFamily="2" charset="-122"/>
              </a:rPr>
              <a:t>中心词</a:t>
            </a:r>
            <a:r>
              <a:rPr lang="en-US" altLang="zh-CN" sz="3200" u="sng">
                <a:solidFill>
                  <a:srgbClr val="FF0000"/>
                </a:solidFill>
                <a:latin typeface="黑体" panose="02010609060101010101" pitchFamily="2" charset="-122"/>
                <a:ea typeface="黑体" panose="02010609060101010101" pitchFamily="2" charset="-122"/>
              </a:rPr>
              <a:t>+</a:t>
            </a:r>
            <a:r>
              <a:rPr lang="zh-CN" altLang="en-US" sz="3200" u="sng">
                <a:solidFill>
                  <a:srgbClr val="FF0000"/>
                </a:solidFill>
                <a:latin typeface="黑体" panose="02010609060101010101" pitchFamily="2" charset="-122"/>
                <a:ea typeface="黑体" panose="02010609060101010101" pitchFamily="2" charset="-122"/>
              </a:rPr>
              <a:t>数（量）词式结构</a:t>
            </a:r>
            <a:r>
              <a:rPr lang="zh-CN" altLang="en-US" sz="3200">
                <a:latin typeface="黑体" panose="02010609060101010101" pitchFamily="2" charset="-122"/>
                <a:ea typeface="黑体" panose="02010609060101010101" pitchFamily="2" charset="-122"/>
              </a:rPr>
              <a:t>”的格式。</a:t>
            </a:r>
            <a:endParaRPr lang="zh-CN" altLang="en-US" sz="3200">
              <a:latin typeface="黑体" panose="02010609060101010101" pitchFamily="2" charset="-122"/>
              <a:ea typeface="黑体" panose="02010609060101010101" pitchFamily="2" charset="-122"/>
            </a:endParaRPr>
          </a:p>
          <a:p>
            <a:r>
              <a:rPr lang="zh-CN" altLang="en-US" sz="3200">
                <a:latin typeface="黑体" panose="02010609060101010101" pitchFamily="2" charset="-122"/>
                <a:ea typeface="黑体" panose="02010609060101010101" pitchFamily="2" charset="-122"/>
              </a:rPr>
              <a:t>　　如：马之千里者，一食或尽粟一石。</a:t>
            </a:r>
            <a:endParaRPr lang="zh-CN" altLang="en-US" sz="3200">
              <a:latin typeface="黑体" panose="02010609060101010101" pitchFamily="2" charset="-122"/>
              <a:ea typeface="黑体" panose="02010609060101010101" pitchFamily="2" charset="-122"/>
            </a:endParaRPr>
          </a:p>
          <a:p>
            <a:r>
              <a:rPr lang="zh-CN" altLang="en-US" sz="3200">
                <a:latin typeface="黑体" panose="02010609060101010101" pitchFamily="2" charset="-122"/>
                <a:ea typeface="黑体" panose="02010609060101010101" pitchFamily="2" charset="-122"/>
              </a:rPr>
              <a:t>　　　　一顿有时（就）吃掉一石的粮食。</a:t>
            </a:r>
            <a:endParaRPr lang="zh-CN" altLang="en-US" sz="3200">
              <a:latin typeface="黑体" panose="02010609060101010101" pitchFamily="2" charset="-122"/>
              <a:ea typeface="黑体" panose="02010609060101010101" pitchFamily="2" charset="-122"/>
            </a:endParaRPr>
          </a:p>
        </p:txBody>
      </p:sp>
    </p:spTree>
  </p:cSld>
  <p:clrMapOvr>
    <a:masterClrMapping/>
  </p:clrMapOvr>
  <p:transition spd="slow">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102401" name="文本占位符 98305"/>
          <p:cNvSpPr>
            <a:spLocks noGrp="1"/>
          </p:cNvSpPr>
          <p:nvPr>
            <p:ph idx="1"/>
            <p:custDataLst>
              <p:tags r:id="rId3"/>
            </p:custDataLst>
          </p:nvPr>
        </p:nvSpPr>
        <p:spPr>
          <a:xfrm>
            <a:off x="1919288" y="333375"/>
            <a:ext cx="8353425" cy="5153025"/>
          </a:xfrm>
        </p:spPr>
        <p:txBody>
          <a:bodyPr anchor="t" anchorCtr="0">
            <a:normAutofit lnSpcReduction="10000"/>
          </a:bodyPr>
          <a:lstStyle/>
          <a:p>
            <a:pPr>
              <a:buFont typeface="Wingdings" panose="05000000000000000000" pitchFamily="2" charset="2"/>
              <a:buChar char="Ø"/>
            </a:pPr>
            <a:r>
              <a:rPr lang="zh-CN" altLang="en-US" sz="3600" b="1">
                <a:latin typeface="黑体" panose="02010609060101010101" pitchFamily="2" charset="-122"/>
                <a:ea typeface="黑体" panose="02010609060101010101" pitchFamily="2" charset="-122"/>
              </a:rPr>
              <a:t>注意：文言文中定语后置只限于表示</a:t>
            </a:r>
            <a:r>
              <a:rPr lang="zh-CN" altLang="en-US" sz="3600" b="1">
                <a:solidFill>
                  <a:srgbClr val="FF0000"/>
                </a:solidFill>
                <a:latin typeface="黑体" panose="02010609060101010101" pitchFamily="2" charset="-122"/>
                <a:ea typeface="黑体" panose="02010609060101010101" pitchFamily="2" charset="-122"/>
              </a:rPr>
              <a:t>修饰关系</a:t>
            </a:r>
            <a:r>
              <a:rPr lang="zh-CN" altLang="en-US" sz="3600" b="1">
                <a:latin typeface="黑体" panose="02010609060101010101" pitchFamily="2" charset="-122"/>
                <a:ea typeface="黑体" panose="02010609060101010101" pitchFamily="2" charset="-122"/>
              </a:rPr>
              <a:t>的句子，表</a:t>
            </a:r>
            <a:r>
              <a:rPr lang="zh-CN" altLang="en-US" sz="3600" b="1">
                <a:solidFill>
                  <a:srgbClr val="FF0000"/>
                </a:solidFill>
                <a:latin typeface="黑体" panose="02010609060101010101" pitchFamily="2" charset="-122"/>
                <a:ea typeface="黑体" panose="02010609060101010101" pitchFamily="2" charset="-122"/>
              </a:rPr>
              <a:t>领属关系</a:t>
            </a:r>
            <a:r>
              <a:rPr lang="zh-CN" altLang="en-US" sz="3600" b="1">
                <a:latin typeface="黑体" panose="02010609060101010101" pitchFamily="2" charset="-122"/>
                <a:ea typeface="黑体" panose="02010609060101010101" pitchFamily="2" charset="-122"/>
              </a:rPr>
              <a:t>的定语则不后置。</a:t>
            </a:r>
            <a:endParaRPr lang="zh-CN" altLang="en-US" sz="3600" b="1">
              <a:latin typeface="黑体" panose="02010609060101010101" pitchFamily="2" charset="-122"/>
              <a:ea typeface="黑体" panose="02010609060101010101" pitchFamily="2" charset="-122"/>
            </a:endParaRPr>
          </a:p>
          <a:p>
            <a:pPr>
              <a:buFont typeface="Wingdings" panose="05000000000000000000" pitchFamily="2" charset="2"/>
              <a:buNone/>
            </a:pPr>
            <a:r>
              <a:rPr lang="zh-CN" altLang="en-US" sz="3600" b="1">
                <a:latin typeface="黑体" panose="02010609060101010101" pitchFamily="2" charset="-122"/>
                <a:ea typeface="黑体" panose="02010609060101010101" pitchFamily="2" charset="-122"/>
              </a:rPr>
              <a:t>试比较：</a:t>
            </a:r>
            <a:endParaRPr lang="zh-CN" altLang="en-US" sz="3600" b="1">
              <a:latin typeface="黑体" panose="02010609060101010101" pitchFamily="2" charset="-122"/>
              <a:ea typeface="黑体" panose="02010609060101010101" pitchFamily="2" charset="-122"/>
            </a:endParaRPr>
          </a:p>
          <a:p>
            <a:pPr>
              <a:buFont typeface="Wingdings" panose="05000000000000000000" pitchFamily="2" charset="2"/>
              <a:buNone/>
            </a:pPr>
            <a:r>
              <a:rPr lang="zh-CN" altLang="en-US" sz="3600" b="1">
                <a:latin typeface="黑体" panose="02010609060101010101" pitchFamily="2" charset="-122"/>
                <a:ea typeface="黑体" panose="02010609060101010101" pitchFamily="2" charset="-122"/>
              </a:rPr>
              <a:t>（</a:t>
            </a:r>
            <a:r>
              <a:rPr lang="en-US" altLang="zh-CN" sz="3600" b="1">
                <a:latin typeface="黑体" panose="02010609060101010101" pitchFamily="2" charset="-122"/>
                <a:ea typeface="黑体" panose="02010609060101010101" pitchFamily="2" charset="-122"/>
              </a:rPr>
              <a:t>1</a:t>
            </a:r>
            <a:r>
              <a:rPr lang="zh-CN" altLang="en-US" sz="3600" b="1">
                <a:latin typeface="黑体" panose="02010609060101010101" pitchFamily="2" charset="-122"/>
                <a:ea typeface="黑体" panose="02010609060101010101" pitchFamily="2" charset="-122"/>
              </a:rPr>
              <a:t>）马之千里者</a:t>
            </a:r>
            <a:r>
              <a:rPr lang="en-US" altLang="zh-CN" sz="3600" b="1">
                <a:latin typeface="黑体" panose="02010609060101010101" pitchFamily="2" charset="-122"/>
                <a:ea typeface="黑体" panose="02010609060101010101" pitchFamily="2" charset="-122"/>
              </a:rPr>
              <a:t>(       </a:t>
            </a:r>
            <a:r>
              <a:rPr lang="zh-CN" altLang="en-US" sz="3600" b="1">
                <a:latin typeface="黑体" panose="02010609060101010101" pitchFamily="2" charset="-122"/>
                <a:ea typeface="黑体" panose="02010609060101010101" pitchFamily="2" charset="-122"/>
              </a:rPr>
              <a:t>　</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a:p>
            <a:pPr>
              <a:buFont typeface="Wingdings" panose="05000000000000000000" pitchFamily="2" charset="2"/>
              <a:buNone/>
            </a:pPr>
            <a:r>
              <a:rPr lang="zh-CN" altLang="en-US" sz="3600" b="1">
                <a:latin typeface="黑体" panose="02010609060101010101" pitchFamily="2" charset="-122"/>
                <a:ea typeface="黑体" panose="02010609060101010101" pitchFamily="2" charset="-122"/>
              </a:rPr>
              <a:t>（</a:t>
            </a:r>
            <a:r>
              <a:rPr lang="en-US" altLang="zh-CN" sz="3600" b="1">
                <a:latin typeface="黑体" panose="02010609060101010101" pitchFamily="2" charset="-122"/>
                <a:ea typeface="黑体" panose="02010609060101010101" pitchFamily="2" charset="-122"/>
              </a:rPr>
              <a:t>2</a:t>
            </a:r>
            <a:r>
              <a:rPr lang="zh-CN" altLang="en-US" sz="3600" b="1">
                <a:latin typeface="黑体" panose="02010609060101010101" pitchFamily="2" charset="-122"/>
                <a:ea typeface="黑体" panose="02010609060101010101" pitchFamily="2" charset="-122"/>
              </a:rPr>
              <a:t>）城北徐公，齐国之美丽者也。</a:t>
            </a:r>
            <a:r>
              <a:rPr lang="en-US" altLang="zh-CN" sz="3600" b="1">
                <a:latin typeface="黑体" panose="02010609060101010101" pitchFamily="2" charset="-122"/>
                <a:ea typeface="黑体" panose="02010609060101010101" pitchFamily="2" charset="-122"/>
              </a:rPr>
              <a:t>(    </a:t>
            </a:r>
            <a:r>
              <a:rPr lang="zh-CN" altLang="en-US" sz="3600" b="1">
                <a:latin typeface="黑体" panose="02010609060101010101" pitchFamily="2" charset="-122"/>
                <a:ea typeface="黑体" panose="02010609060101010101" pitchFamily="2" charset="-122"/>
              </a:rPr>
              <a:t>　　 </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p:txBody>
      </p:sp>
      <p:sp>
        <p:nvSpPr>
          <p:cNvPr id="98307" name="文本框 98306"/>
          <p:cNvSpPr txBox="1"/>
          <p:nvPr>
            <p:custDataLst>
              <p:tags r:id="rId4"/>
            </p:custDataLst>
          </p:nvPr>
        </p:nvSpPr>
        <p:spPr>
          <a:xfrm>
            <a:off x="5519738" y="2693988"/>
            <a:ext cx="2447925" cy="645160"/>
          </a:xfrm>
          <a:prstGeom prst="rect">
            <a:avLst/>
          </a:prstGeom>
          <a:noFill/>
          <a:ln w="9525">
            <a:noFill/>
          </a:ln>
        </p:spPr>
        <p:txBody>
          <a:bodyPr anchor="t" anchorCtr="0">
            <a:spAutoFit/>
          </a:bodyPr>
          <a:lstStyle/>
          <a:p>
            <a:pPr algn="ctr">
              <a:spcBef>
                <a:spcPct val="50000"/>
              </a:spcBef>
            </a:pPr>
            <a:r>
              <a:rPr lang="zh-CN" altLang="en-US" sz="3600">
                <a:solidFill>
                  <a:srgbClr val="3333FF"/>
                </a:solidFill>
                <a:latin typeface="Times New Roman" panose="02020603050405020304" pitchFamily="2" charset="0"/>
                <a:ea typeface="宋体" panose="02010600030101010101" pitchFamily="2" charset="-122"/>
              </a:rPr>
              <a:t>修饰关系</a:t>
            </a:r>
            <a:endParaRPr lang="zh-CN" altLang="en-US" sz="3600">
              <a:solidFill>
                <a:srgbClr val="3333FF"/>
              </a:solidFill>
              <a:latin typeface="Times New Roman" panose="02020603050405020304" pitchFamily="2" charset="0"/>
              <a:ea typeface="宋体" panose="02010600030101010101" pitchFamily="2" charset="-122"/>
            </a:endParaRPr>
          </a:p>
        </p:txBody>
      </p:sp>
      <p:sp>
        <p:nvSpPr>
          <p:cNvPr id="98308" name="文本框 98307"/>
          <p:cNvSpPr txBox="1"/>
          <p:nvPr>
            <p:custDataLst>
              <p:tags r:id="rId5"/>
            </p:custDataLst>
          </p:nvPr>
        </p:nvSpPr>
        <p:spPr>
          <a:xfrm>
            <a:off x="2495550" y="3933825"/>
            <a:ext cx="2232025" cy="645160"/>
          </a:xfrm>
          <a:prstGeom prst="rect">
            <a:avLst/>
          </a:prstGeom>
          <a:noFill/>
          <a:ln w="9525">
            <a:noFill/>
          </a:ln>
        </p:spPr>
        <p:txBody>
          <a:bodyPr anchor="t" anchorCtr="0">
            <a:spAutoFit/>
          </a:bodyPr>
          <a:lstStyle/>
          <a:p>
            <a:pPr algn="ctr">
              <a:spcBef>
                <a:spcPct val="50000"/>
              </a:spcBef>
            </a:pPr>
            <a:r>
              <a:rPr lang="zh-CN" altLang="en-US" sz="3600">
                <a:solidFill>
                  <a:srgbClr val="3333FF"/>
                </a:solidFill>
                <a:latin typeface="Times New Roman" panose="02020603050405020304" pitchFamily="2" charset="0"/>
                <a:ea typeface="宋体" panose="02010600030101010101" pitchFamily="2" charset="-122"/>
              </a:rPr>
              <a:t>领属关系</a:t>
            </a:r>
            <a:endParaRPr lang="zh-CN" altLang="en-US" sz="3600">
              <a:solidFill>
                <a:srgbClr val="3333FF"/>
              </a:solidFill>
              <a:latin typeface="Times New Roman" panose="02020603050405020304" pitchFamily="2"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p:cTn id="7" dur="1000" fill="hold"/>
                                        <p:tgtEl>
                                          <p:spTgt spid="98307"/>
                                        </p:tgtEl>
                                        <p:attrNameLst>
                                          <p:attrName>ppt_w</p:attrName>
                                        </p:attrNameLst>
                                      </p:cBhvr>
                                      <p:tavLst>
                                        <p:tav tm="0">
                                          <p:val>
                                            <p:fltVal val="0"/>
                                          </p:val>
                                        </p:tav>
                                        <p:tav tm="100000">
                                          <p:val>
                                            <p:strVal val="#ppt_w"/>
                                          </p:val>
                                        </p:tav>
                                      </p:tavLst>
                                    </p:anim>
                                    <p:anim calcmode="lin" valueType="num">
                                      <p:cBhvr>
                                        <p:cTn id="8" dur="1000" fill="hold"/>
                                        <p:tgtEl>
                                          <p:spTgt spid="98307"/>
                                        </p:tgtEl>
                                        <p:attrNameLst>
                                          <p:attrName>ppt_h</p:attrName>
                                        </p:attrNameLst>
                                      </p:cBhvr>
                                      <p:tavLst>
                                        <p:tav tm="0">
                                          <p:val>
                                            <p:fltVal val="0"/>
                                          </p:val>
                                        </p:tav>
                                        <p:tav tm="100000">
                                          <p:val>
                                            <p:strVal val="#ppt_h"/>
                                          </p:val>
                                        </p:tav>
                                      </p:tavLst>
                                    </p:anim>
                                    <p:anim calcmode="lin" valueType="num">
                                      <p:cBhvr>
                                        <p:cTn id="9" dur="1000" fill="hold"/>
                                        <p:tgtEl>
                                          <p:spTgt spid="9830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830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7" name="type.wav"/>
                                        </p:tgtEl>
                                      </p:cMediaNode>
                                    </p:audio>
                                  </p:subTnLst>
                                </p:cTn>
                              </p:par>
                            </p:childTnLst>
                          </p:cTn>
                        </p:par>
                      </p:childTnLst>
                    </p:cTn>
                  </p:par>
                  <p:par>
                    <p:cTn id="11" fill="hold" nodeType="clickPar">
                      <p:stCondLst>
                        <p:cond delay="indefinite"/>
                      </p:stCondLst>
                      <p:childTnLst>
                        <p:par>
                          <p:cTn id="12" fill="hold" nodeType="after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98308"/>
                                        </p:tgtEl>
                                        <p:attrNameLst>
                                          <p:attrName>style.visibility</p:attrName>
                                        </p:attrNameLst>
                                      </p:cBhvr>
                                      <p:to>
                                        <p:strVal val="visible"/>
                                      </p:to>
                                    </p:set>
                                    <p:animEffect transition="in" filter="strips(downLeft)">
                                      <p:cBhvr>
                                        <p:cTn id="15" dur="500"/>
                                        <p:tgtEl>
                                          <p:spTgt spid="98308"/>
                                        </p:tgtEl>
                                      </p:cBhvr>
                                    </p:animEffect>
                                  </p:childTnLst>
                                  <p:subTnLst>
                                    <p:audio>
                                      <p:cMediaNode>
                                        <p:cTn display="0" masterRel="sameClick">
                                          <p:stCondLst>
                                            <p:cond evt="begin" delay="0">
                                              <p:tn val="13"/>
                                            </p:cond>
                                          </p:stCondLst>
                                          <p:endCondLst>
                                            <p:cond evt="onStopAudio" delay="0">
                                              <p:tgtEl>
                                                <p:sldTgt/>
                                              </p:tgtEl>
                                            </p:cond>
                                          </p:endCondLst>
                                        </p:cTn>
                                        <p:tgtEl>
                                          <p:sndTgt r:embed="rId7"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p:bldP spid="9830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9"/>
          <a:stretch>
            <a:fillRect/>
          </a:stretch>
        </a:blipFill>
        <a:effectLst/>
      </p:bgPr>
    </p:bg>
    <p:spTree>
      <p:nvGrpSpPr>
        <p:cNvPr id="1" name=""/>
        <p:cNvGrpSpPr/>
        <p:nvPr>
          <p:custDataLst>
            <p:tags r:id="rId2"/>
          </p:custDataLst>
        </p:nvPr>
      </p:nvGrpSpPr>
      <p:grpSpPr>
        <a:xfrm>
          <a:off x="0" y="0"/>
          <a:ext cx="0" cy="0"/>
        </a:xfrm>
      </p:grpSpPr>
      <p:sp>
        <p:nvSpPr>
          <p:cNvPr id="102402" name="文本框 102401"/>
          <p:cNvSpPr txBox="1"/>
          <p:nvPr>
            <p:custDataLst>
              <p:tags r:id="rId3"/>
            </p:custDataLst>
          </p:nvPr>
        </p:nvSpPr>
        <p:spPr>
          <a:xfrm>
            <a:off x="1752600" y="685800"/>
            <a:ext cx="4876800" cy="1445260"/>
          </a:xfrm>
          <a:prstGeom prst="rect">
            <a:avLst/>
          </a:prstGeom>
          <a:noFill/>
          <a:ln w="9525">
            <a:noFill/>
          </a:ln>
        </p:spPr>
        <p:txBody>
          <a:bodyPr>
            <a:spAutoFit/>
          </a:bodyPr>
          <a:lstStyle/>
          <a:p>
            <a:pPr algn="just">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虽有槁暴，不复挺者，輮使之然也</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2403" name="文本框 102402"/>
          <p:cNvSpPr txBox="1"/>
          <p:nvPr>
            <p:custDataLst>
              <p:tags r:id="rId4"/>
            </p:custDataLst>
          </p:nvPr>
        </p:nvSpPr>
        <p:spPr>
          <a:xfrm>
            <a:off x="1992313" y="2276475"/>
            <a:ext cx="38100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青，取之于蓝</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2404" name="文本框 102403"/>
          <p:cNvSpPr txBox="1"/>
          <p:nvPr>
            <p:custDataLst>
              <p:tags r:id="rId5"/>
            </p:custDataLst>
          </p:nvPr>
        </p:nvSpPr>
        <p:spPr>
          <a:xfrm>
            <a:off x="1992313" y="3284538"/>
            <a:ext cx="37338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蚓无爪牙之利</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2405" name="文本框 102404"/>
          <p:cNvSpPr txBox="1"/>
          <p:nvPr>
            <p:custDataLst>
              <p:tags r:id="rId6"/>
            </p:custDataLst>
          </p:nvPr>
        </p:nvSpPr>
        <p:spPr>
          <a:xfrm>
            <a:off x="1992313" y="4221163"/>
            <a:ext cx="31242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无以至千里</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6501" name="直接连接符 102405"/>
          <p:cNvSpPr/>
          <p:nvPr>
            <p:custDataLst>
              <p:tags r:id="rId7"/>
            </p:custDataLst>
          </p:nvPr>
        </p:nvSpPr>
        <p:spPr>
          <a:xfrm>
            <a:off x="6324600" y="1524000"/>
            <a:ext cx="533400" cy="0"/>
          </a:xfrm>
          <a:prstGeom prst="line">
            <a:avLst/>
          </a:prstGeom>
          <a:ln w="38100" cap="flat" cmpd="sng">
            <a:solidFill>
              <a:srgbClr val="FF0000"/>
            </a:solidFill>
            <a:prstDash val="solid"/>
            <a:round/>
            <a:headEnd type="none" w="med" len="med"/>
            <a:tailEnd type="triangle" w="med" len="med"/>
          </a:ln>
        </p:spPr>
        <p:txBody>
          <a:bodyPr/>
          <a:lstStyle/>
          <a:p/>
        </p:txBody>
      </p:sp>
      <p:sp>
        <p:nvSpPr>
          <p:cNvPr id="102407" name="文本框 102406"/>
          <p:cNvSpPr txBox="1"/>
          <p:nvPr>
            <p:custDataLst>
              <p:tags r:id="rId8"/>
            </p:custDataLst>
          </p:nvPr>
        </p:nvSpPr>
        <p:spPr>
          <a:xfrm>
            <a:off x="7086600" y="1066800"/>
            <a:ext cx="31242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判断句式</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6503" name="直接连接符 102407"/>
          <p:cNvSpPr/>
          <p:nvPr>
            <p:custDataLst>
              <p:tags r:id="rId9"/>
            </p:custDataLst>
          </p:nvPr>
        </p:nvSpPr>
        <p:spPr>
          <a:xfrm>
            <a:off x="5735638" y="2708275"/>
            <a:ext cx="762000" cy="0"/>
          </a:xfrm>
          <a:prstGeom prst="line">
            <a:avLst/>
          </a:prstGeom>
          <a:ln w="38100" cap="flat" cmpd="sng">
            <a:solidFill>
              <a:srgbClr val="FF0000"/>
            </a:solidFill>
            <a:prstDash val="solid"/>
            <a:round/>
            <a:headEnd type="none" w="med" len="med"/>
            <a:tailEnd type="triangle" w="med" len="med"/>
          </a:ln>
        </p:spPr>
        <p:txBody>
          <a:bodyPr/>
          <a:lstStyle/>
          <a:p/>
        </p:txBody>
      </p:sp>
      <p:sp>
        <p:nvSpPr>
          <p:cNvPr id="102409" name="文本框 102408"/>
          <p:cNvSpPr txBox="1"/>
          <p:nvPr>
            <p:custDataLst>
              <p:tags r:id="rId10"/>
            </p:custDataLst>
          </p:nvPr>
        </p:nvSpPr>
        <p:spPr>
          <a:xfrm>
            <a:off x="6672263" y="2276475"/>
            <a:ext cx="35814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介词结构后置</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6505" name="直接连接符 102409"/>
          <p:cNvSpPr/>
          <p:nvPr>
            <p:custDataLst>
              <p:tags r:id="rId11"/>
            </p:custDataLst>
          </p:nvPr>
        </p:nvSpPr>
        <p:spPr>
          <a:xfrm>
            <a:off x="5664200" y="3789363"/>
            <a:ext cx="990600" cy="0"/>
          </a:xfrm>
          <a:prstGeom prst="line">
            <a:avLst/>
          </a:prstGeom>
          <a:ln w="38100" cap="flat" cmpd="sng">
            <a:solidFill>
              <a:srgbClr val="FF0000"/>
            </a:solidFill>
            <a:prstDash val="solid"/>
            <a:round/>
            <a:headEnd type="none" w="med" len="med"/>
            <a:tailEnd type="triangle" w="med" len="med"/>
          </a:ln>
        </p:spPr>
        <p:txBody>
          <a:bodyPr/>
          <a:lstStyle/>
          <a:p/>
        </p:txBody>
      </p:sp>
      <p:sp>
        <p:nvSpPr>
          <p:cNvPr id="102411" name="文本框 102410"/>
          <p:cNvSpPr txBox="1"/>
          <p:nvPr>
            <p:custDataLst>
              <p:tags r:id="rId12"/>
            </p:custDataLst>
          </p:nvPr>
        </p:nvSpPr>
        <p:spPr>
          <a:xfrm>
            <a:off x="6816725" y="3357563"/>
            <a:ext cx="35052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定语后置</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6507" name="直接连接符 102411"/>
          <p:cNvSpPr/>
          <p:nvPr>
            <p:custDataLst>
              <p:tags r:id="rId13"/>
            </p:custDataLst>
          </p:nvPr>
        </p:nvSpPr>
        <p:spPr>
          <a:xfrm>
            <a:off x="5159375" y="4652963"/>
            <a:ext cx="1600200" cy="0"/>
          </a:xfrm>
          <a:prstGeom prst="line">
            <a:avLst/>
          </a:prstGeom>
          <a:ln w="38100" cap="flat" cmpd="sng">
            <a:solidFill>
              <a:srgbClr val="FF0000"/>
            </a:solidFill>
            <a:prstDash val="solid"/>
            <a:round/>
            <a:headEnd type="none" w="med" len="med"/>
            <a:tailEnd type="triangle" w="med" len="med"/>
          </a:ln>
        </p:spPr>
        <p:txBody>
          <a:bodyPr/>
          <a:lstStyle/>
          <a:p/>
        </p:txBody>
      </p:sp>
      <p:sp>
        <p:nvSpPr>
          <p:cNvPr id="102413" name="文本框 102412"/>
          <p:cNvSpPr txBox="1"/>
          <p:nvPr>
            <p:custDataLst>
              <p:tags r:id="rId14"/>
            </p:custDataLst>
          </p:nvPr>
        </p:nvSpPr>
        <p:spPr>
          <a:xfrm>
            <a:off x="6959600" y="4292600"/>
            <a:ext cx="3276600"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固定句式</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6509" name="文本框 102413"/>
          <p:cNvSpPr txBox="1"/>
          <p:nvPr>
            <p:custDataLst>
              <p:tags r:id="rId15"/>
            </p:custDataLst>
          </p:nvPr>
        </p:nvSpPr>
        <p:spPr>
          <a:xfrm>
            <a:off x="2586038" y="233363"/>
            <a:ext cx="2214880" cy="706755"/>
          </a:xfrm>
          <a:prstGeom prst="rect">
            <a:avLst/>
          </a:prstGeom>
          <a:noFill/>
          <a:ln w="9525">
            <a:noFill/>
          </a:ln>
        </p:spPr>
        <p:txBody>
          <a:bodyPr wrap="none" anchor="t" anchorCtr="0">
            <a:spAutoFit/>
          </a:bodyPr>
          <a:lstStyle/>
          <a:p>
            <a:r>
              <a:rPr lang="zh-CN" altLang="en-US" sz="4000">
                <a:solidFill>
                  <a:srgbClr val="FF0066"/>
                </a:solidFill>
                <a:latin typeface="Times New Roman" panose="02020603050405020304" pitchFamily="2" charset="0"/>
                <a:ea typeface="宋体" panose="02010600030101010101" pitchFamily="2" charset="-122"/>
              </a:rPr>
              <a:t>特殊句式</a:t>
            </a:r>
            <a:endParaRPr lang="zh-CN" altLang="en-US" sz="4000">
              <a:solidFill>
                <a:srgbClr val="FF0066"/>
              </a:solidFill>
              <a:latin typeface="Times New Roman" panose="02020603050405020304" pitchFamily="2" charset="0"/>
              <a:ea typeface="宋体" panose="02010600030101010101" pitchFamily="2" charset="-122"/>
            </a:endParaRPr>
          </a:p>
        </p:txBody>
      </p:sp>
      <p:sp>
        <p:nvSpPr>
          <p:cNvPr id="102415" name="文本框 102414"/>
          <p:cNvSpPr txBox="1"/>
          <p:nvPr>
            <p:custDataLst>
              <p:tags r:id="rId16"/>
            </p:custDataLst>
          </p:nvPr>
        </p:nvSpPr>
        <p:spPr>
          <a:xfrm>
            <a:off x="1847850" y="5084763"/>
            <a:ext cx="3816350" cy="706755"/>
          </a:xfrm>
          <a:prstGeom prst="rect">
            <a:avLst/>
          </a:prstGeom>
          <a:noFill/>
          <a:ln w="9525">
            <a:noFill/>
          </a:ln>
        </p:spPr>
        <p:txBody>
          <a:bodyPr>
            <a:spAutoFit/>
          </a:bodyPr>
          <a:lstStyle/>
          <a:p>
            <a:pPr>
              <a:spcBef>
                <a:spcPct val="50000"/>
              </a:spcBef>
            </a:pPr>
            <a:r>
              <a:rPr lang="zh-CN" altLang="en-US" sz="40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輮以（之）为轮</a:t>
            </a:r>
            <a:endParaRPr lang="zh-CN" altLang="en-US" sz="4000" noProof="1">
              <a:solidFill>
                <a:srgbClr val="3333FF"/>
              </a:solidFill>
              <a:effectLst>
                <a:outerShdw blurRad="38100" dist="38100" dir="2700000">
                  <a:srgbClr val="000000"/>
                </a:outerShdw>
              </a:effectLst>
              <a:latin typeface="Times New Roman" panose="02020603050405020304" pitchFamily="2" charset="0"/>
            </a:endParaRPr>
          </a:p>
        </p:txBody>
      </p:sp>
      <p:sp>
        <p:nvSpPr>
          <p:cNvPr id="106511" name="直接连接符 102415"/>
          <p:cNvSpPr/>
          <p:nvPr>
            <p:custDataLst>
              <p:tags r:id="rId17"/>
            </p:custDataLst>
          </p:nvPr>
        </p:nvSpPr>
        <p:spPr>
          <a:xfrm>
            <a:off x="5808663" y="5661025"/>
            <a:ext cx="1600200" cy="0"/>
          </a:xfrm>
          <a:prstGeom prst="line">
            <a:avLst/>
          </a:prstGeom>
          <a:ln w="38100" cap="flat" cmpd="sng">
            <a:solidFill>
              <a:srgbClr val="FF0000"/>
            </a:solidFill>
            <a:prstDash val="solid"/>
            <a:round/>
            <a:headEnd type="none" w="med" len="med"/>
            <a:tailEnd type="triangle" w="med" len="med"/>
          </a:ln>
        </p:spPr>
        <p:txBody>
          <a:bodyPr/>
          <a:lstStyle/>
          <a:p/>
        </p:txBody>
      </p:sp>
      <p:sp>
        <p:nvSpPr>
          <p:cNvPr id="102417" name="文本框 102416"/>
          <p:cNvSpPr txBox="1"/>
          <p:nvPr>
            <p:custDataLst>
              <p:tags r:id="rId18"/>
            </p:custDataLst>
          </p:nvPr>
        </p:nvSpPr>
        <p:spPr>
          <a:xfrm>
            <a:off x="7535863" y="5300663"/>
            <a:ext cx="2665413" cy="768350"/>
          </a:xfrm>
          <a:prstGeom prst="rect">
            <a:avLst/>
          </a:prstGeom>
          <a:noFill/>
          <a:ln w="9525">
            <a:noFill/>
          </a:ln>
        </p:spPr>
        <p:txBody>
          <a:bodyPr>
            <a:spAutoFit/>
          </a:bodyPr>
          <a:lstStyle/>
          <a:p>
            <a:pPr>
              <a:spcBef>
                <a:spcPct val="50000"/>
              </a:spcBef>
            </a:pPr>
            <a:r>
              <a:rPr lang="zh-CN" altLang="en-US" sz="4400" noProof="1">
                <a:solidFill>
                  <a:srgbClr val="3333FF"/>
                </a:solidFill>
                <a:effectLst>
                  <a:outerShdw blurRad="38100" dist="38100" dir="2700000">
                    <a:srgbClr val="000000"/>
                  </a:outerShdw>
                </a:effectLst>
                <a:latin typeface="Times New Roman" panose="02020603050405020304" pitchFamily="2" charset="0"/>
                <a:ea typeface="宋体" panose="02010600030101010101" pitchFamily="2" charset="-122"/>
                <a:cs typeface="+mn-cs"/>
              </a:rPr>
              <a:t>省略句式</a:t>
            </a:r>
            <a:endParaRPr lang="zh-CN" altLang="en-US" sz="4400" noProof="1">
              <a:solidFill>
                <a:srgbClr val="3333FF"/>
              </a:solidFill>
              <a:effectLst>
                <a:outerShdw blurRad="38100" dist="38100" dir="2700000">
                  <a:srgbClr val="000000"/>
                </a:outerShdw>
              </a:effectLst>
              <a:latin typeface="Times New Roman" panose="02020603050405020304"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Effect transition="in" filter="blinds(horizontal)">
                                      <p:cBhvr>
                                        <p:cTn id="7" dur="500"/>
                                        <p:tgtEl>
                                          <p:spTgt spid="10240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03"/>
                                        </p:tgtEl>
                                        <p:attrNameLst>
                                          <p:attrName>style.visibility</p:attrName>
                                        </p:attrNameLst>
                                      </p:cBhvr>
                                      <p:to>
                                        <p:strVal val="visible"/>
                                      </p:to>
                                    </p:set>
                                    <p:animEffect transition="in" filter="blinds(horizontal)">
                                      <p:cBhvr>
                                        <p:cTn id="12" dur="500"/>
                                        <p:tgtEl>
                                          <p:spTgt spid="10240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04"/>
                                        </p:tgtEl>
                                        <p:attrNameLst>
                                          <p:attrName>style.visibility</p:attrName>
                                        </p:attrNameLst>
                                      </p:cBhvr>
                                      <p:to>
                                        <p:strVal val="visible"/>
                                      </p:to>
                                    </p:set>
                                    <p:animEffect transition="in" filter="blinds(horizontal)">
                                      <p:cBhvr>
                                        <p:cTn id="17" dur="500"/>
                                        <p:tgtEl>
                                          <p:spTgt spid="10240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05"/>
                                        </p:tgtEl>
                                        <p:attrNameLst>
                                          <p:attrName>style.visibility</p:attrName>
                                        </p:attrNameLst>
                                      </p:cBhvr>
                                      <p:to>
                                        <p:strVal val="visible"/>
                                      </p:to>
                                    </p:set>
                                    <p:animEffect transition="in" filter="blinds(horizontal)">
                                      <p:cBhvr>
                                        <p:cTn id="22" dur="500"/>
                                        <p:tgtEl>
                                          <p:spTgt spid="10240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15"/>
                                        </p:tgtEl>
                                        <p:attrNameLst>
                                          <p:attrName>style.visibility</p:attrName>
                                        </p:attrNameLst>
                                      </p:cBhvr>
                                      <p:to>
                                        <p:strVal val="visible"/>
                                      </p:to>
                                    </p:set>
                                    <p:animEffect transition="in" filter="blinds(horizontal)">
                                      <p:cBhvr>
                                        <p:cTn id="27" dur="500"/>
                                        <p:tgtEl>
                                          <p:spTgt spid="1024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2407"/>
                                        </p:tgtEl>
                                        <p:attrNameLst>
                                          <p:attrName>style.visibility</p:attrName>
                                        </p:attrNameLst>
                                      </p:cBhvr>
                                      <p:to>
                                        <p:strVal val="visible"/>
                                      </p:to>
                                    </p:set>
                                    <p:animEffect transition="in" filter="blinds(horizontal)">
                                      <p:cBhvr>
                                        <p:cTn id="32" dur="500"/>
                                        <p:tgtEl>
                                          <p:spTgt spid="10240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2409"/>
                                        </p:tgtEl>
                                        <p:attrNameLst>
                                          <p:attrName>style.visibility</p:attrName>
                                        </p:attrNameLst>
                                      </p:cBhvr>
                                      <p:to>
                                        <p:strVal val="visible"/>
                                      </p:to>
                                    </p:set>
                                    <p:animEffect transition="in" filter="blinds(horizontal)">
                                      <p:cBhvr>
                                        <p:cTn id="37" dur="500"/>
                                        <p:tgtEl>
                                          <p:spTgt spid="10240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2411"/>
                                        </p:tgtEl>
                                        <p:attrNameLst>
                                          <p:attrName>style.visibility</p:attrName>
                                        </p:attrNameLst>
                                      </p:cBhvr>
                                      <p:to>
                                        <p:strVal val="visible"/>
                                      </p:to>
                                    </p:set>
                                    <p:animEffect transition="in" filter="blinds(horizontal)">
                                      <p:cBhvr>
                                        <p:cTn id="42" dur="500"/>
                                        <p:tgtEl>
                                          <p:spTgt spid="10241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2413"/>
                                        </p:tgtEl>
                                        <p:attrNameLst>
                                          <p:attrName>style.visibility</p:attrName>
                                        </p:attrNameLst>
                                      </p:cBhvr>
                                      <p:to>
                                        <p:strVal val="visible"/>
                                      </p:to>
                                    </p:set>
                                    <p:animEffect transition="in" filter="blinds(horizontal)">
                                      <p:cBhvr>
                                        <p:cTn id="47" dur="500"/>
                                        <p:tgtEl>
                                          <p:spTgt spid="10241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2417"/>
                                        </p:tgtEl>
                                        <p:attrNameLst>
                                          <p:attrName>style.visibility</p:attrName>
                                        </p:attrNameLst>
                                      </p:cBhvr>
                                      <p:to>
                                        <p:strVal val="visible"/>
                                      </p:to>
                                    </p:set>
                                    <p:animEffect transition="in" filter="blinds(horizontal)">
                                      <p:cBhvr>
                                        <p:cTn id="52" dur="500"/>
                                        <p:tgtEl>
                                          <p:spTgt spid="102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03" grpId="0"/>
      <p:bldP spid="102404" grpId="0"/>
      <p:bldP spid="102405" grpId="0"/>
      <p:bldP spid="102407" grpId="0"/>
      <p:bldP spid="102409" grpId="0"/>
      <p:bldP spid="102411" grpId="0"/>
      <p:bldP spid="102413" grpId="0"/>
      <p:bldP spid="102415" grpId="0"/>
      <p:bldP spid="10241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54275" name="Text Box 5"/>
          <p:cNvSpPr/>
          <p:nvPr>
            <p:custDataLst>
              <p:tags r:id="rId3"/>
            </p:custDataLst>
          </p:nvPr>
        </p:nvSpPr>
        <p:spPr>
          <a:xfrm>
            <a:off x="2095500" y="2362200"/>
            <a:ext cx="8580755" cy="1106805"/>
          </a:xfrm>
          <a:prstGeom prst="rect">
            <a:avLst/>
          </a:prstGeom>
          <a:gradFill rotWithShape="0">
            <a:gsLst>
              <a:gs pos="0">
                <a:srgbClr val="040000"/>
              </a:gs>
              <a:gs pos="100000">
                <a:srgbClr val="000000"/>
              </a:gs>
            </a:gsLst>
            <a:lin ang="5400000" scaled="1"/>
          </a:gradFill>
          <a:ln w="9525">
            <a:noFill/>
          </a:ln>
        </p:spPr>
        <p:txBody>
          <a:bodyPr wrap="square" anchor="t" anchorCtr="0">
            <a:spAutoFit/>
          </a:bodyPr>
          <a:lstStyle/>
          <a:p>
            <a:pPr>
              <a:spcBef>
                <a:spcPct val="50000"/>
              </a:spcBef>
            </a:pPr>
            <a:r>
              <a:rPr lang="en-US" altLang="zh-CN" sz="4000" b="1" i="1">
                <a:solidFill>
                  <a:srgbClr val="FF3399"/>
                </a:solidFill>
                <a:latin typeface="Times New Roman" panose="02020603050405020304" pitchFamily="2" charset="0"/>
                <a:ea typeface="隶书" pitchFamily="1" charset="-122"/>
                <a:sym typeface="Wingdings" panose="05000000000000000000" pitchFamily="2" charset="2"/>
              </a:rPr>
              <a:t>  </a:t>
            </a:r>
            <a:r>
              <a:rPr lang="zh-CN" altLang="en-US"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二</a:t>
            </a:r>
            <a:r>
              <a:rPr lang="en-US" altLang="zh-CN"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 </a:t>
            </a:r>
            <a:r>
              <a:rPr lang="zh-CN" altLang="en-US"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文章内容比较鉴赏</a:t>
            </a:r>
            <a:endParaRPr lang="zh-CN" altLang="en-US"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707390" y="921385"/>
            <a:ext cx="11280140" cy="4461510"/>
          </a:xfrm>
          <a:prstGeom prst="rect">
            <a:avLst/>
          </a:prstGeom>
          <a:noFill/>
          <a:ln w="9525">
            <a:noFill/>
          </a:ln>
        </p:spPr>
        <p:txBody>
          <a:bodyPr wrap="square">
            <a:spAutoFit/>
          </a:bodyPr>
          <a:lstStyle/>
          <a:p>
            <a:pPr indent="0"/>
            <a:r>
              <a:rPr lang="en-US" sz="3600" b="0">
                <a:latin typeface="宋体" panose="02010600030101010101" pitchFamily="2" charset="-122"/>
                <a:ea typeface="宋体" panose="02010600030101010101" pitchFamily="2" charset="-122"/>
              </a:rPr>
              <a:t>1</a:t>
            </a:r>
            <a:r>
              <a:rPr lang="zh-CN" sz="3600" b="0">
                <a:ea typeface="宋体" panose="02010600030101010101" pitchFamily="2" charset="-122"/>
              </a:rPr>
              <a:t>.《劝学》的中心论点是什么。</a:t>
            </a:r>
            <a:r>
              <a:rPr lang="zh-CN" sz="3600" b="0">
                <a:solidFill>
                  <a:srgbClr val="FF0000"/>
                </a:solidFill>
                <a:ea typeface="宋体" panose="02010600030101010101" pitchFamily="2" charset="-122"/>
              </a:rPr>
              <a:t>答案：</a:t>
            </a:r>
            <a:r>
              <a:rPr lang="zh-CN" sz="3600" b="1">
                <a:solidFill>
                  <a:srgbClr val="FF0000"/>
                </a:solidFill>
                <a:ea typeface="宋体" panose="02010600030101010101" pitchFamily="2" charset="-122"/>
              </a:rPr>
              <a:t>中心论点：学不可以已。</a:t>
            </a:r>
            <a:r>
              <a:rPr lang="en-US" sz="3600" b="0">
                <a:latin typeface="宋体" panose="02010600030101010101" pitchFamily="2" charset="-122"/>
                <a:ea typeface="宋体" panose="02010600030101010101" pitchFamily="2" charset="-122"/>
              </a:rPr>
              <a:t>2</a:t>
            </a:r>
            <a:r>
              <a:rPr lang="zh-CN" sz="3600" b="0">
                <a:ea typeface="宋体" panose="02010600030101010101" pitchFamily="2" charset="-122"/>
              </a:rPr>
              <a:t>.《师说》的中心论点是什么。</a:t>
            </a:r>
            <a:r>
              <a:rPr lang="zh-CN" sz="3600" b="0">
                <a:solidFill>
                  <a:srgbClr val="FF0000"/>
                </a:solidFill>
                <a:ea typeface="宋体" panose="02010600030101010101" pitchFamily="2" charset="-122"/>
              </a:rPr>
              <a:t>答案：</a:t>
            </a:r>
            <a:r>
              <a:rPr lang="zh-CN" sz="3600" b="0">
                <a:ea typeface="宋体" panose="02010600030101010101" pitchFamily="2" charset="-122"/>
              </a:rPr>
              <a:t>古之学者必有师。道之所存，师之所存也。</a:t>
            </a:r>
            <a:r>
              <a:rPr lang="en-US" sz="3600" b="0">
                <a:latin typeface="宋体" panose="02010600030101010101" pitchFamily="2" charset="-122"/>
                <a:ea typeface="宋体" panose="02010600030101010101" pitchFamily="2" charset="-122"/>
              </a:rPr>
              <a:t>3.</a:t>
            </a:r>
            <a:r>
              <a:rPr lang="zh-CN" sz="3600" b="0">
                <a:ea typeface="宋体" panose="02010600030101010101" pitchFamily="2" charset="-122"/>
              </a:rPr>
              <a:t>《师说》全文，看看这篇文章是为谁而作？因何而作？</a:t>
            </a:r>
            <a:r>
              <a:rPr lang="zh-CN" sz="3600" b="0">
                <a:solidFill>
                  <a:srgbClr val="FF0000"/>
                </a:solidFill>
                <a:ea typeface="宋体" panose="02010600030101010101" pitchFamily="2" charset="-122"/>
              </a:rPr>
              <a:t>答案：</a:t>
            </a:r>
            <a:r>
              <a:rPr lang="zh-CN" sz="3600" b="1">
                <a:solidFill>
                  <a:srgbClr val="FF0000"/>
                </a:solidFill>
                <a:ea typeface="宋体" panose="02010600030101010101" pitchFamily="2" charset="-122"/>
              </a:rPr>
              <a:t>李蟠。原因是李蟠好古文，六艺经传皆通习之，不拘于时，能行古道。</a:t>
            </a:r>
            <a:r>
              <a:rPr lang="en-US" sz="3200" b="0">
                <a:latin typeface="Calibri" charset="0"/>
                <a:ea typeface="宋体" panose="02010600030101010101" pitchFamily="2" charset="-122"/>
                <a:cs typeface="Times New Roman" panose="02020603050405020304" pitchFamily="2" charset="0"/>
              </a:rPr>
              <a:t> 
</a:t>
            </a:r>
            <a:endParaRPr lang="en-US" altLang="en-US" sz="3200" b="0">
              <a:latin typeface="Calibri" charset="0"/>
              <a:ea typeface="宋体" panose="02010600030101010101" pitchFamily="2" charset="-122"/>
              <a:cs typeface="Times New Roman" panose="02020603050405020304" pitchFamily="2"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98780" y="921385"/>
            <a:ext cx="11724005" cy="4799965"/>
          </a:xfrm>
          <a:prstGeom prst="rect">
            <a:avLst/>
          </a:prstGeom>
          <a:noFill/>
          <a:ln w="9525">
            <a:noFill/>
          </a:ln>
        </p:spPr>
        <p:txBody>
          <a:bodyPr wrap="square">
            <a:spAutoFit/>
          </a:bodyPr>
          <a:lstStyle/>
          <a:p>
            <a:pPr indent="0"/>
            <a:r>
              <a:rPr sz="3600">
                <a:solidFill>
                  <a:srgbClr val="FF0000"/>
                </a:solidFill>
                <a:ea typeface="宋体" panose="02010600030101010101" pitchFamily="2" charset="-122"/>
              </a:rPr>
              <a:t>4.《劝学》围绕中心论点是从哪几个不同角度进行论证的</a:t>
            </a:r>
            <a:r>
              <a:rPr sz="3600">
                <a:ea typeface="宋体" panose="02010600030101010101" pitchFamily="2" charset="-122"/>
              </a:rPr>
              <a:t>？</a:t>
            </a:r>
            <a:endParaRPr sz="3600">
              <a:ea typeface="宋体" panose="02010600030101010101" pitchFamily="2" charset="-122"/>
            </a:endParaRPr>
          </a:p>
          <a:p>
            <a:pPr indent="0"/>
            <a:r>
              <a:rPr sz="3600">
                <a:ea typeface="宋体" panose="02010600030101010101" pitchFamily="2" charset="-122"/>
              </a:rPr>
              <a:t>①学习的意义。学习的意义在于能够提高自己，改变自己。人要想成为“知明而行无过”的君子，就要“博学而日参省乎己”，所以“学不可以已”。</a:t>
            </a:r>
            <a:endParaRPr sz="3600">
              <a:ea typeface="宋体" panose="02010600030101010101" pitchFamily="2" charset="-122"/>
            </a:endParaRPr>
          </a:p>
          <a:p>
            <a:pPr indent="0"/>
            <a:r>
              <a:rPr sz="3600">
                <a:ea typeface="宋体" panose="02010600030101010101" pitchFamily="2" charset="-122"/>
              </a:rPr>
              <a:t>②学习的作用，学习的作用能够弥补不足，“君子生非异也，善假于物也。”所以“学不可以已”。</a:t>
            </a:r>
            <a:endParaRPr sz="3600">
              <a:ea typeface="宋体" panose="02010600030101010101" pitchFamily="2" charset="-122"/>
            </a:endParaRPr>
          </a:p>
          <a:p>
            <a:pPr indent="0"/>
            <a:r>
              <a:rPr sz="3600">
                <a:ea typeface="宋体" panose="02010600030101010101" pitchFamily="2" charset="-122"/>
              </a:rPr>
              <a:t>③方法和态度。从正反两方面论证学习要逐步积累，要坚持不懈，要专心致志，因而“学不可以已”。</a:t>
            </a:r>
            <a:r>
              <a:rPr lang="en-US" sz="5400" b="0">
                <a:latin typeface="Calibri" charset="0"/>
                <a:ea typeface="宋体" panose="02010600030101010101" pitchFamily="2" charset="-122"/>
                <a:cs typeface="Times New Roman" panose="02020603050405020304" pitchFamily="2" charset="0"/>
              </a:rPr>
              <a:t> </a:t>
            </a:r>
            <a:endParaRPr lang="en-US" altLang="en-US" sz="5400" b="0">
              <a:latin typeface="Calibri" charset="0"/>
              <a:ea typeface="宋体" panose="02010600030101010101" pitchFamily="2" charset="-122"/>
              <a:cs typeface="Times New Roman" panose="02020603050405020304" pitchFamily="2" charset="0"/>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18440" y="681355"/>
            <a:ext cx="11677650" cy="5262245"/>
          </a:xfrm>
          <a:prstGeom prst="rect">
            <a:avLst/>
          </a:prstGeom>
          <a:noFill/>
          <a:ln w="9525">
            <a:noFill/>
          </a:ln>
        </p:spPr>
        <p:txBody>
          <a:bodyPr wrap="square">
            <a:spAutoFit/>
          </a:bodyPr>
          <a:lstStyle/>
          <a:p>
            <a:pPr indent="0"/>
            <a:r>
              <a:rPr lang="en-US" sz="2400" b="0">
                <a:solidFill>
                  <a:srgbClr val="FF0000"/>
                </a:solidFill>
                <a:latin typeface="宋体" panose="02010600030101010101" pitchFamily="2" charset="-122"/>
                <a:ea typeface="宋体" panose="02010600030101010101" pitchFamily="2" charset="-122"/>
              </a:rPr>
              <a:t>5</a:t>
            </a:r>
            <a:r>
              <a:rPr lang="zh-CN" sz="2400" b="0">
                <a:solidFill>
                  <a:srgbClr val="FF0000"/>
                </a:solidFill>
                <a:ea typeface="宋体" panose="02010600030101010101" pitchFamily="2" charset="-122"/>
              </a:rPr>
              <a:t>.如何理解《师说》思想的进步性？</a:t>
            </a:r>
            <a:r>
              <a:rPr lang="zh-CN" sz="2400" b="0">
                <a:ea typeface="宋体" panose="02010600030101010101" pitchFamily="2" charset="-122"/>
              </a:rPr>
              <a:t>《师说》中有三点崭新的、进步的“师道”思想：①老师的职能：“师者，所以传道受业解惑也。”意味着不仅“童子”要从师学习，所有有志于学问的成年人都要从师学习。②从师学习的必要：“人非生而知之者，孰能无惑？惑而不从师，其为惑也，终不解矣。”此句否定了“生而知之”，明确“学而后知”，严正批驳了“士大夫之族”所宣扬的血统论和先验论，具有积极意义。③择师原则：“无贵无贱，无长无少，道之所存，师之所存也。”“弟子不必不如师，师不必贤于弟子，闻道有先后，术业有专攻，如是而已。”这两句针砭了当时上层社会只看门第高低而不重真才实学的恶劣风气，提出了全新的择师观念：某一方面比我好，在这一方面他就是我的师。《师说》中提出的这些思想把师的权威性、封建性大大地降低了，把师和弟子的关系合理化、平等化了，打破了师法或家法的保守壁垒。这些思想具有解放精神，具有深刻的人民性。
</a:t>
            </a:r>
            <a:endParaRPr lang="zh-CN" altLang="en-US" sz="2400" b="0">
              <a:ea typeface="宋体" panose="0201060003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23520" y="812165"/>
            <a:ext cx="11184890" cy="4831080"/>
          </a:xfrm>
          <a:prstGeom prst="rect">
            <a:avLst/>
          </a:prstGeom>
          <a:noFill/>
          <a:ln w="9525">
            <a:noFill/>
          </a:ln>
        </p:spPr>
        <p:txBody>
          <a:bodyPr wrap="square">
            <a:spAutoFit/>
          </a:bodyPr>
          <a:lstStyle/>
          <a:p>
            <a:pPr indent="0"/>
            <a:r>
              <a:rPr lang="en-US" b="0">
                <a:latin typeface="宋体" panose="02010600030101010101" pitchFamily="2" charset="-122"/>
                <a:ea typeface="宋体" panose="02010600030101010101" pitchFamily="2" charset="-122"/>
              </a:rPr>
              <a:t>  </a:t>
            </a:r>
            <a:r>
              <a:rPr lang="en-US" b="0">
                <a:solidFill>
                  <a:srgbClr val="FF0000"/>
                </a:solidFill>
                <a:latin typeface="宋体" panose="02010600030101010101" pitchFamily="2" charset="-122"/>
                <a:ea typeface="宋体" panose="02010600030101010101" pitchFamily="2" charset="-122"/>
              </a:rPr>
              <a:t> </a:t>
            </a:r>
            <a:r>
              <a:rPr lang="en-US" sz="2800" b="0">
                <a:solidFill>
                  <a:srgbClr val="FF0000"/>
                </a:solidFill>
                <a:latin typeface="宋体" panose="02010600030101010101" pitchFamily="2" charset="-122"/>
                <a:ea typeface="宋体" panose="02010600030101010101" pitchFamily="2" charset="-122"/>
              </a:rPr>
              <a:t>6</a:t>
            </a:r>
            <a:r>
              <a:rPr lang="zh-CN" sz="2800" b="0">
                <a:solidFill>
                  <a:srgbClr val="FF0000"/>
                </a:solidFill>
                <a:ea typeface="宋体" panose="02010600030101010101" pitchFamily="2" charset="-122"/>
              </a:rPr>
              <a:t>.在学习问题上，荀子的《劝学》提出了“学不可以已”的观点，而韩愈在《师说》中则有“圣人无常师”的看法，请联系现实说说你对这两个观点的理解。</a:t>
            </a:r>
            <a:r>
              <a:rPr lang="en-US" altLang="zh-CN" sz="2800" b="0">
                <a:ea typeface="宋体" panose="02010600030101010101" pitchFamily="2" charset="-122"/>
              </a:rPr>
              <a:t>     </a:t>
            </a:r>
            <a:r>
              <a:rPr lang="zh-CN" sz="2800" b="0">
                <a:ea typeface="宋体" panose="02010600030101010101" pitchFamily="2" charset="-122"/>
              </a:rPr>
              <a:t>“学不可以已”的意思是学习不可以停止，古人有“活到老学到老”的说法，而今人也有这样的观点：社会在快速发展，知识在不断更新，不学习就会落后，跟不上时代的步伐。学无止境，为了不断提高自己的道德修养和学问，就要不断地学习。</a:t>
            </a:r>
            <a:r>
              <a:rPr lang="en-US" altLang="zh-CN" sz="2800" b="0">
                <a:ea typeface="宋体" panose="02010600030101010101" pitchFamily="2" charset="-122"/>
              </a:rPr>
              <a:t>      </a:t>
            </a:r>
            <a:r>
              <a:rPr lang="zh-CN" sz="2800" b="0">
                <a:ea typeface="宋体" panose="02010600030101010101" pitchFamily="2" charset="-122"/>
              </a:rPr>
              <a:t>“圣人无常师”的意思是“圣人”没有固定的老师，只要在某一点上比自己强的人都是自己的老师，哪怕他在许多地方不如自己。因此，我们要善于发现别人的长处并向他们学习，特别是在这个“知识大爆炸”的时代，更要不停地学习，不间断地向“老师”学习。
</a:t>
            </a:r>
            <a:endParaRPr lang="zh-CN" altLang="en-US" sz="2800" b="0">
              <a:ea typeface="宋体" panose="02010600030101010101"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54275" name="Text Box 5"/>
          <p:cNvSpPr/>
          <p:nvPr>
            <p:custDataLst>
              <p:tags r:id="rId3"/>
            </p:custDataLst>
          </p:nvPr>
        </p:nvSpPr>
        <p:spPr>
          <a:xfrm>
            <a:off x="2095500" y="2362200"/>
            <a:ext cx="8580755" cy="1106805"/>
          </a:xfrm>
          <a:prstGeom prst="rect">
            <a:avLst/>
          </a:prstGeom>
          <a:gradFill rotWithShape="0">
            <a:gsLst>
              <a:gs pos="0">
                <a:srgbClr val="040000"/>
              </a:gs>
              <a:gs pos="100000">
                <a:srgbClr val="000000"/>
              </a:gs>
            </a:gsLst>
            <a:lin ang="5400000" scaled="1"/>
          </a:gradFill>
          <a:ln w="9525">
            <a:noFill/>
          </a:ln>
        </p:spPr>
        <p:txBody>
          <a:bodyPr wrap="square" anchor="t" anchorCtr="0">
            <a:spAutoFit/>
          </a:bodyPr>
          <a:lstStyle/>
          <a:p>
            <a:pPr>
              <a:spcBef>
                <a:spcPct val="50000"/>
              </a:spcBef>
            </a:pPr>
            <a:r>
              <a:rPr lang="en-US" altLang="zh-CN" sz="4000" b="1" i="1">
                <a:solidFill>
                  <a:srgbClr val="FF3399"/>
                </a:solidFill>
                <a:latin typeface="Times New Roman" panose="02020603050405020304" pitchFamily="2" charset="0"/>
                <a:ea typeface="隶书" pitchFamily="1" charset="-122"/>
                <a:sym typeface="Wingdings" panose="05000000000000000000" pitchFamily="2" charset="2"/>
              </a:rPr>
              <a:t>  </a:t>
            </a:r>
            <a:r>
              <a:rPr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三  论证方法比较鉴赏</a:t>
            </a:r>
            <a:endParaRPr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58775" y="543560"/>
            <a:ext cx="11591925" cy="5631180"/>
          </a:xfrm>
          <a:prstGeom prst="rect">
            <a:avLst/>
          </a:prstGeom>
          <a:noFill/>
          <a:ln w="9525">
            <a:noFill/>
          </a:ln>
        </p:spPr>
        <p:txBody>
          <a:bodyPr wrap="square">
            <a:spAutoFit/>
          </a:bodyPr>
          <a:lstStyle/>
          <a:p>
            <a:pPr indent="0"/>
            <a:r>
              <a:rPr lang="zh-CN" sz="2000" b="0">
                <a:ea typeface="宋体" panose="02010600030101010101" pitchFamily="2" charset="-122"/>
              </a:rPr>
              <a:t>1.对照鲜明，立论严密。本课两篇文章都用到了对比论证的方法来论证观点，请分别举例说明。</a:t>
            </a:r>
            <a:r>
              <a:rPr lang="zh-CN" sz="2000" b="0">
                <a:solidFill>
                  <a:srgbClr val="FF0000"/>
                </a:solidFill>
                <a:ea typeface="宋体" panose="02010600030101010101" pitchFamily="2" charset="-122"/>
              </a:rPr>
              <a:t>【明确】</a:t>
            </a:r>
            <a:r>
              <a:rPr lang="zh-CN" sz="2000" b="1">
                <a:solidFill>
                  <a:srgbClr val="FF0000"/>
                </a:solidFill>
                <a:ea typeface="宋体" panose="02010600030101010101" pitchFamily="2" charset="-122"/>
              </a:rPr>
              <a:t>《劝学》第四段用正反对比的方法加以阐述，从“积土”“积水”推论到“人的积德”，正面论述积累的作用，得出学习上的成就是不断积累起来的。“不积跬步”“不积小流”从反面阐述如果不积累就不能达到远大目标。这是本段第一个层次，阐述学习要积累。“骐骥”“驽马”对比，得出主观条件的好坏不是学习的决定因素，坚持不懈才是学好的关键；“锲而不舍”“锲而舍之”对照，阐述只有坚持不懈、持之以恒，才会有所成就。蚓和蟹两个比喻正反对照，阐述除做到积累外还要专一。
</a:t>
            </a:r>
            <a:endParaRPr lang="zh-CN" sz="2000" b="1">
              <a:solidFill>
                <a:srgbClr val="FF0000"/>
              </a:solidFill>
              <a:ea typeface="宋体" panose="02010600030101010101" pitchFamily="2" charset="-122"/>
            </a:endParaRPr>
          </a:p>
          <a:p>
            <a:pPr indent="0"/>
            <a:endParaRPr lang="zh-CN" altLang="en-US" sz="2000" b="1">
              <a:solidFill>
                <a:srgbClr val="FF0000"/>
              </a:solidFill>
              <a:ea typeface="宋体" panose="02010600030101010101" pitchFamily="2" charset="-122"/>
            </a:endParaRPr>
          </a:p>
          <a:p>
            <a:pPr indent="0"/>
            <a:r>
              <a:rPr lang="zh-CN" altLang="en-US" sz="2000" b="1">
                <a:solidFill>
                  <a:srgbClr val="FF0000"/>
                </a:solidFill>
                <a:ea typeface="宋体" panose="02010600030101010101" pitchFamily="2" charset="-122"/>
              </a:rPr>
              <a:t>《</a:t>
            </a:r>
            <a:r>
              <a:rPr lang="zh-CN" altLang="en-US" sz="2000" b="1">
                <a:solidFill>
                  <a:srgbClr val="7030A0"/>
                </a:solidFill>
                <a:ea typeface="宋体" panose="02010600030101010101" pitchFamily="2" charset="-122"/>
              </a:rPr>
              <a:t>师说》在第二段借三组对比重点批判了“士大夫”耻于从师的陋习。</a:t>
            </a:r>
            <a:endParaRPr lang="zh-CN" altLang="en-US" sz="2000" b="1">
              <a:solidFill>
                <a:srgbClr val="7030A0"/>
              </a:solidFill>
              <a:ea typeface="宋体" panose="02010600030101010101" pitchFamily="2" charset="-122"/>
            </a:endParaRPr>
          </a:p>
          <a:p>
            <a:pPr indent="0"/>
            <a:r>
              <a:rPr lang="zh-CN" altLang="en-US" sz="2000" b="1">
                <a:solidFill>
                  <a:srgbClr val="7030A0"/>
                </a:solidFill>
                <a:ea typeface="宋体" panose="02010600030101010101" pitchFamily="2" charset="-122"/>
              </a:rPr>
              <a:t>①“古之圣人”与“今之众人”对比，得出“圣益圣，愚益愚。圣人之所以为圣，愚人之所以为愚，其皆出于此乎”的结论，带有疑问语气，简单地说造成圣愚的原因是从师与否；</a:t>
            </a:r>
            <a:endParaRPr lang="zh-CN" altLang="en-US" sz="2000" b="1">
              <a:solidFill>
                <a:srgbClr val="7030A0"/>
              </a:solidFill>
              <a:ea typeface="宋体" panose="02010600030101010101" pitchFamily="2" charset="-122"/>
            </a:endParaRPr>
          </a:p>
          <a:p>
            <a:pPr indent="0"/>
            <a:r>
              <a:rPr lang="zh-CN" altLang="en-US" sz="2000" b="1">
                <a:solidFill>
                  <a:srgbClr val="7030A0"/>
                </a:solidFill>
                <a:ea typeface="宋体" panose="02010600030101010101" pitchFamily="2" charset="-122"/>
              </a:rPr>
              <a:t>②“爱其子，择师而教之”与“于其身也，则耻师焉”对比，得出“句读之不知，惑之不解，或师焉，或不焉，小学而大遗，吾未见其明也”的结论，带有肯定语气，讽刺了士大夫在从师问题上学小遗大；</a:t>
            </a:r>
            <a:endParaRPr lang="zh-CN" altLang="en-US" sz="2000" b="1">
              <a:solidFill>
                <a:srgbClr val="7030A0"/>
              </a:solidFill>
              <a:ea typeface="宋体" panose="02010600030101010101" pitchFamily="2" charset="-122"/>
            </a:endParaRPr>
          </a:p>
          <a:p>
            <a:pPr indent="0"/>
            <a:r>
              <a:rPr lang="zh-CN" altLang="en-US" sz="2000" b="1">
                <a:solidFill>
                  <a:srgbClr val="7030A0"/>
                </a:solidFill>
                <a:ea typeface="宋体" panose="02010600030101010101" pitchFamily="2" charset="-122"/>
              </a:rPr>
              <a:t>③“巫医乐师百工之人，不耻相师”与“士大夫之族，曰师曰弟子云者，则群聚而笑之”对比，得出“师道之不复，可知矣。巫医乐师百工之人，君子不齿，今其智乃反不能及，其可怪也欤”的结论，带有讽刺语气，讽刺了士大夫之流虚荣自误、迂腐可笑的思想行为。</a:t>
            </a:r>
            <a:endParaRPr lang="zh-CN" altLang="en-US" sz="2000" b="1">
              <a:solidFill>
                <a:srgbClr val="7030A0"/>
              </a:solidFill>
              <a:ea typeface="宋体" panose="02010600030101010101" pitchFamily="2" charset="-122"/>
            </a:endParaRPr>
          </a:p>
          <a:p>
            <a:pPr indent="0"/>
            <a:endParaRPr lang="zh-CN" altLang="en-US" sz="2000" b="1">
              <a:solidFill>
                <a:srgbClr val="7030A0"/>
              </a:solidFill>
              <a:ea typeface="宋体" panose="0201060003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83969" name="标题 60417"/>
          <p:cNvSpPr>
            <a:spLocks noGrp="1"/>
          </p:cNvSpPr>
          <p:nvPr>
            <p:ph type="title"/>
            <p:custDataLst>
              <p:tags r:id="rId3"/>
            </p:custDataLst>
          </p:nvPr>
        </p:nvSpPr>
        <p:spPr/>
        <p:txBody>
          <a:bodyPr anchor="ctr" anchorCtr="0"/>
          <a:lstStyle/>
          <a:p>
            <a:r>
              <a:rPr lang="zh-CN" altLang="en-US"/>
              <a:t>一、成语</a:t>
            </a:r>
            <a:endParaRPr lang="zh-CN" altLang="en-US"/>
          </a:p>
        </p:txBody>
      </p:sp>
      <p:sp>
        <p:nvSpPr>
          <p:cNvPr id="60419" name="内容占位符 60418"/>
          <p:cNvSpPr>
            <a:spLocks noGrp="1"/>
          </p:cNvSpPr>
          <p:nvPr>
            <p:ph idx="1"/>
            <p:custDataLst>
              <p:tags r:id="rId4"/>
            </p:custDataLst>
          </p:nvPr>
        </p:nvSpPr>
        <p:spPr>
          <a:xfrm>
            <a:off x="2225675" y="1809750"/>
            <a:ext cx="7772400" cy="4114800"/>
          </a:xfrm>
        </p:spPr>
        <p:txBody>
          <a:bodyPr anchor="t" anchorCtr="0"/>
          <a:lstStyle/>
          <a:p>
            <a:r>
              <a:rPr lang="en-US" altLang="zh-CN"/>
              <a:t>1</a:t>
            </a:r>
            <a:r>
              <a:rPr lang="zh-CN" altLang="en-US"/>
              <a:t>、青出于蓝，而胜于蓝：</a:t>
            </a:r>
            <a:endParaRPr lang="zh-CN" altLang="en-US"/>
          </a:p>
          <a:p>
            <a:pPr>
              <a:buNone/>
            </a:pPr>
            <a:r>
              <a:rPr lang="zh-CN" altLang="en-US"/>
              <a:t></a:t>
            </a:r>
            <a:endParaRPr lang="zh-CN" altLang="en-US"/>
          </a:p>
          <a:p>
            <a:r>
              <a:rPr lang="en-US" altLang="zh-CN"/>
              <a:t>2</a:t>
            </a:r>
            <a:r>
              <a:rPr lang="zh-CN" altLang="en-US"/>
              <a:t>、锲而不舍：</a:t>
            </a:r>
            <a:endParaRPr lang="zh-CN" altLang="en-US"/>
          </a:p>
          <a:p>
            <a:pPr>
              <a:buNone/>
            </a:pPr>
            <a:endParaRPr lang="zh-CN" altLang="en-US"/>
          </a:p>
        </p:txBody>
      </p:sp>
      <p:sp>
        <p:nvSpPr>
          <p:cNvPr id="60420" name="矩形 60419"/>
          <p:cNvSpPr>
            <a:spLocks noGrp="1"/>
          </p:cNvSpPr>
          <p:nvPr>
            <p:custDataLst>
              <p:tags r:id="rId5"/>
            </p:custDataLst>
          </p:nvPr>
        </p:nvSpPr>
        <p:spPr>
          <a:xfrm>
            <a:off x="2360613" y="1763713"/>
            <a:ext cx="7772400" cy="4114800"/>
          </a:xfrm>
          <a:prstGeom prst="rect">
            <a:avLst/>
          </a:prstGeom>
          <a:noFill/>
          <a:ln w="9525">
            <a:noFill/>
          </a:ln>
        </p:spPr>
        <p:txBody>
          <a:bodyPr wrap="square" anchor="t" anchorCtr="0"/>
          <a:lstStyle/>
          <a:p>
            <a:pPr marL="342900" indent="-342900">
              <a:spcBef>
                <a:spcPct val="20000"/>
              </a:spcBef>
              <a:buChar char="•"/>
            </a:pPr>
            <a:endParaRPr lang="zh-CN" altLang="en-US" sz="3200" b="0">
              <a:latin typeface="Times New Roman" panose="02020603050405020304" pitchFamily="2" charset="0"/>
              <a:ea typeface="宋体" panose="02010600030101010101" pitchFamily="2" charset="-122"/>
            </a:endParaRPr>
          </a:p>
          <a:p>
            <a:pPr marL="342900" indent="-342900">
              <a:spcBef>
                <a:spcPct val="20000"/>
              </a:spcBef>
            </a:pPr>
            <a:r>
              <a:rPr lang="zh-CN" altLang="en-US" sz="3200" b="0">
                <a:latin typeface="Times New Roman" panose="02020603050405020304" pitchFamily="2" charset="0"/>
                <a:ea typeface="宋体" panose="02010600030101010101" pitchFamily="2" charset="-122"/>
              </a:rPr>
              <a:t>      比喻学生超过老师，后人胜过前人。</a:t>
            </a:r>
            <a:endParaRPr lang="zh-CN" altLang="en-US" sz="3200" b="0">
              <a:latin typeface="Times New Roman" panose="02020603050405020304" pitchFamily="2" charset="0"/>
              <a:ea typeface="宋体" panose="02010600030101010101" pitchFamily="2" charset="-122"/>
            </a:endParaRPr>
          </a:p>
          <a:p>
            <a:pPr marL="342900" indent="-342900">
              <a:spcBef>
                <a:spcPct val="20000"/>
              </a:spcBef>
            </a:pPr>
            <a:r>
              <a:rPr lang="zh-CN" altLang="en-US" sz="3200" b="0">
                <a:latin typeface="Times New Roman" panose="02020603050405020304" pitchFamily="2" charset="0"/>
                <a:ea typeface="宋体" panose="02010600030101010101" pitchFamily="2" charset="-122"/>
              </a:rPr>
              <a:t></a:t>
            </a:r>
            <a:endParaRPr lang="zh-CN" altLang="en-US" sz="3200" b="0">
              <a:latin typeface="Times New Roman" panose="02020603050405020304" pitchFamily="2" charset="0"/>
              <a:ea typeface="宋体" panose="02010600030101010101" pitchFamily="2" charset="-122"/>
            </a:endParaRPr>
          </a:p>
          <a:p>
            <a:pPr marL="342900" indent="-342900">
              <a:spcBef>
                <a:spcPct val="20000"/>
              </a:spcBef>
            </a:pPr>
            <a:r>
              <a:rPr lang="zh-CN" altLang="en-US" sz="3200" b="0">
                <a:latin typeface="Times New Roman" panose="02020603050405020304" pitchFamily="2" charset="0"/>
                <a:ea typeface="宋体" panose="02010600030101010101" pitchFamily="2" charset="-122"/>
              </a:rPr>
              <a:t>     比喻做事持之以恒。</a:t>
            </a:r>
            <a:endParaRPr lang="zh-CN" altLang="en-US" sz="3200" b="0">
              <a:latin typeface="Times New Roman" panose="02020603050405020304" pitchFamily="2"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linds(horizontal)">
                                      <p:cBhvr>
                                        <p:cTn id="7" dur="500"/>
                                        <p:tgtEl>
                                          <p:spTgt spid="6041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blinds(horizontal)">
                                      <p:cBhvr>
                                        <p:cTn id="12" dur="500"/>
                                        <p:tgtEl>
                                          <p:spTgt spid="6041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blinds(horizontal)">
                                      <p:cBhvr>
                                        <p:cTn id="17" dur="500"/>
                                        <p:tgtEl>
                                          <p:spTgt spid="60419">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0420"/>
                                        </p:tgtEl>
                                        <p:attrNameLst>
                                          <p:attrName>style.visibility</p:attrName>
                                        </p:attrNameLst>
                                      </p:cBhvr>
                                      <p:to>
                                        <p:strVal val="visible"/>
                                      </p:to>
                                    </p:set>
                                    <p:animEffect transition="in" filter="blinds(horizontal)">
                                      <p:cBhvr>
                                        <p:cTn id="22" dur="5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uiExpand="1" build="p"/>
      <p:bldP spid="6042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07950" y="0"/>
            <a:ext cx="11927840" cy="7108825"/>
          </a:xfrm>
          <a:prstGeom prst="rect">
            <a:avLst/>
          </a:prstGeom>
          <a:noFill/>
          <a:ln w="9525">
            <a:noFill/>
          </a:ln>
        </p:spPr>
        <p:txBody>
          <a:bodyPr wrap="square">
            <a:spAutoFit/>
          </a:bodyPr>
          <a:lstStyle/>
          <a:p>
            <a:pPr indent="0"/>
            <a:r>
              <a:rPr lang="zh-CN" sz="2400" b="0">
                <a:ea typeface="宋体" panose="02010600030101010101" pitchFamily="2" charset="-122"/>
              </a:rPr>
              <a:t>2.喻巧理至，浅显易懂。《劝学》能把深奥的道理寓于大量浅显贴切的比喻之中，运用比喻论证时手法极其灵活自然。请结合文本分析。</a:t>
            </a:r>
            <a:r>
              <a:rPr lang="zh-CN" sz="2400" b="0">
                <a:solidFill>
                  <a:srgbClr val="FF0000"/>
                </a:solidFill>
                <a:ea typeface="宋体" panose="02010600030101010101" pitchFamily="2" charset="-122"/>
              </a:rPr>
              <a:t>【明确】</a:t>
            </a:r>
            <a:r>
              <a:rPr lang="zh-CN" sz="2400" b="1">
                <a:solidFill>
                  <a:srgbClr val="FF0000"/>
                </a:solidFill>
                <a:ea typeface="宋体" panose="02010600030101010101" pitchFamily="2" charset="-122"/>
              </a:rPr>
              <a:t>①排比中的比喻论证。本文把排比中的比喻论证运用到了极致。例如：“积土成山，风雨兴焉；积水成渊，蛟龙生焉；积善成德，而神明自得，圣心备焉。”在这种排比中，语气越来越强；并在这越来越强的语气中，通过形象的比喻论证，把“积累”在学习中的重要性，通过积土成山、积水成渊、积善成德等具体的物象，以不可辩驳的语气形象而生动地展现在了读者的眼前。</a:t>
            </a:r>
            <a:r>
              <a:rPr lang="zh-CN" sz="2400" b="1">
                <a:solidFill>
                  <a:schemeClr val="accent6">
                    <a:lumMod val="50000"/>
                  </a:schemeClr>
                </a:solidFill>
                <a:ea typeface="宋体" panose="02010600030101010101" pitchFamily="2" charset="-122"/>
              </a:rPr>
              <a:t>②对比中的比喻论证本文把对比和比喻论证结合在一起，形象地突出了论证的事理。例如：作者把“骐骥一跃”与“驽马十驾”，把“锲而舍之”和“锲而不舍”，把无“爪牙之利”的蚓与有“六跪而二螯”的蟹进行了详细的对比。这种正反相差极大的对比，在强调这些事物有巨大差异的同时，把“用心躁也”的事理论证得既形象，又生动。</a:t>
            </a:r>
            <a:r>
              <a:rPr lang="zh-CN" sz="2400" b="1">
                <a:solidFill>
                  <a:srgbClr val="7030A0"/>
                </a:solidFill>
                <a:ea typeface="宋体" panose="02010600030101010101" pitchFamily="2" charset="-122"/>
              </a:rPr>
              <a:t>③递进中的比喻论证本文把要论证的道理，通过一种递进的方式形象而生动地展现在读者面前。例如第三段中“登高而招……假于物也”。首先，由登高时的现象，引出声音的传递，再由声音的传递现象，引出驾驭奔马出行，可谓是包罗万象。由生活现象到其本质的论述是一种递进，而从生活现象到本质所蕴含的道理引出自己的观点则又是一种递进。</a:t>
            </a:r>
            <a:r>
              <a:rPr lang="en-US" sz="2400" b="1">
                <a:solidFill>
                  <a:srgbClr val="7030A0"/>
                </a:solidFill>
                <a:latin typeface="宋体" panose="02010600030101010101" pitchFamily="2" charset="-122"/>
                <a:ea typeface="宋体" panose="02010600030101010101" pitchFamily="2" charset="-122"/>
              </a:rPr>
              <a:t> 
</a:t>
            </a:r>
            <a:endParaRPr lang="en-US" altLang="en-US" sz="2400" b="1">
              <a:solidFill>
                <a:srgbClr val="7030A0"/>
              </a:soli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56210" y="503555"/>
            <a:ext cx="11580495" cy="953135"/>
          </a:xfrm>
          <a:prstGeom prst="rect">
            <a:avLst/>
          </a:prstGeom>
          <a:noFill/>
          <a:ln w="9525">
            <a:noFill/>
          </a:ln>
        </p:spPr>
        <p:txBody>
          <a:bodyPr wrap="square">
            <a:spAutoFit/>
          </a:bodyPr>
          <a:lstStyle/>
          <a:p>
            <a:pPr indent="0"/>
            <a:r>
              <a:rPr lang="en-US" sz="2800" b="1">
                <a:latin typeface="宋体" panose="02010600030101010101" pitchFamily="2" charset="-122"/>
                <a:ea typeface="宋体" panose="02010600030101010101" pitchFamily="2" charset="-122"/>
              </a:rPr>
              <a:t>3. </a:t>
            </a:r>
            <a:r>
              <a:rPr lang="zh-CN" sz="2800" b="1">
                <a:ea typeface="宋体" panose="02010600030101010101" pitchFamily="2" charset="-122"/>
              </a:rPr>
              <a:t>《劝学》和《师说》都围绕“学习”表达看法，请对比阅读，思考两篇文章的论证特点，完成下面表格。</a:t>
            </a:r>
            <a:endParaRPr lang="zh-CN" altLang="en-US" sz="2800" b="1">
              <a:ea typeface="宋体" panose="02010600030101010101" pitchFamily="2" charset="-122"/>
            </a:endParaRPr>
          </a:p>
        </p:txBody>
      </p:sp>
      <p:graphicFrame>
        <p:nvGraphicFramePr>
          <p:cNvPr id="2" name="表格 1"/>
          <p:cNvGraphicFramePr>
            <a:graphicFrameLocks noGrp="1"/>
          </p:cNvGraphicFramePr>
          <p:nvPr>
            <p:custDataLst>
              <p:tags r:id="rId4"/>
            </p:custDataLst>
          </p:nvPr>
        </p:nvGraphicFramePr>
        <p:xfrm>
          <a:off x="625475" y="1816100"/>
          <a:ext cx="10913110" cy="4287520"/>
        </p:xfrm>
        <a:graphic>
          <a:graphicData uri="http://schemas.openxmlformats.org/drawingml/2006/table">
            <a:tbl>
              <a:tblPr firstRow="1" bandRow="1">
                <a:tableStyleId>{5940675A-B579-460E-94D1-54222C63F5DA}</a:tableStyleId>
              </a:tblPr>
              <a:tblGrid>
                <a:gridCol w="1438275"/>
                <a:gridCol w="1260475"/>
                <a:gridCol w="1415415"/>
                <a:gridCol w="2256790"/>
                <a:gridCol w="4542155"/>
              </a:tblGrid>
              <a:tr h="1155065">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课文</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F0FA"/>
                    </a:solid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观点</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F0FA"/>
                    </a:solid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主要论证方法</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F0FA"/>
                    </a:solid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论证结构</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F0FA"/>
                    </a:solid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论证语言</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F0FA"/>
                    </a:solidFill>
                  </a:tcPr>
                </a:tc>
              </a:tr>
              <a:tr h="1600200">
                <a:tc>
                  <a:txBody>
                    <a:bodyPr vert="horz" wrap="square"/>
                    <a:lstStyle/>
                    <a:p>
                      <a:pPr indent="0">
                        <a:buNone/>
                      </a:pPr>
                      <a:r>
                        <a:rPr lang="en-US" sz="2400" b="0">
                          <a:solidFill>
                            <a:srgbClr val="000000"/>
                          </a:solidFill>
                          <a:latin typeface="黑体" panose="02010609060101010101" pitchFamily="2" charset="-122"/>
                          <a:ea typeface="黑体" panose="02010609060101010101" pitchFamily="2" charset="-122"/>
                          <a:cs typeface="黑体" panose="02010609060101010101" pitchFamily="2" charset="-122"/>
                        </a:rPr>
                        <a:t>《劝学》</a:t>
                      </a:r>
                      <a:endParaRPr lang="en-US" altLang="en-US" sz="2400" b="0">
                        <a:solidFill>
                          <a:srgbClr val="000000"/>
                        </a:solidFill>
                        <a:latin typeface="黑体" panose="02010609060101010101" pitchFamily="2" charset="-122"/>
                        <a:ea typeface="黑体" panose="02010609060101010101" pitchFamily="2" charset="-122"/>
                        <a:cs typeface="黑体" panose="02010609060101010101" pitchFamily="2"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学不可以已</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比喻论证</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FF0000"/>
                          </a:solidFill>
                          <a:latin typeface="仿宋" panose="02010609060101010101" charset="-122"/>
                          <a:ea typeface="仿宋" panose="02010609060101010101" charset="-122"/>
                          <a:cs typeface="仿宋" panose="02010609060101010101" charset="-122"/>
                        </a:rPr>
                        <a:t>并列结构，逐项阐述自己的观点</a:t>
                      </a:r>
                      <a:endParaRPr lang="en-US" altLang="en-US" sz="2400" b="1">
                        <a:solidFill>
                          <a:srgbClr val="FF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善于运用大量短句、排比和对举的句式，呈现出错综与齐整之美，增强了全文的气势和雄辩的色彩，感染力极强</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32255">
                <a:tc>
                  <a:txBody>
                    <a:bodyPr vert="horz" wrap="square"/>
                    <a:lstStyle/>
                    <a:p>
                      <a:pPr indent="0">
                        <a:buNone/>
                      </a:pPr>
                      <a:r>
                        <a:rPr lang="en-US" sz="2400" b="0">
                          <a:solidFill>
                            <a:srgbClr val="000000"/>
                          </a:solidFill>
                          <a:latin typeface="黑体" panose="02010609060101010101" pitchFamily="2" charset="-122"/>
                          <a:ea typeface="黑体" panose="02010609060101010101" pitchFamily="2" charset="-122"/>
                          <a:cs typeface="黑体" panose="02010609060101010101" pitchFamily="2" charset="-122"/>
                        </a:rPr>
                        <a:t>《师说》</a:t>
                      </a:r>
                      <a:endParaRPr lang="en-US" altLang="en-US" sz="2400" b="0">
                        <a:solidFill>
                          <a:srgbClr val="000000"/>
                        </a:solidFill>
                        <a:latin typeface="黑体" panose="02010609060101010101" pitchFamily="2" charset="-122"/>
                        <a:ea typeface="黑体" panose="02010609060101010101" pitchFamily="2" charset="-122"/>
                        <a:cs typeface="黑体" panose="02010609060101010101" pitchFamily="2"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要重视师道</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对比论证、举例论证</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FF0000"/>
                          </a:solidFill>
                          <a:latin typeface="仿宋" panose="02010609060101010101" charset="-122"/>
                          <a:ea typeface="仿宋" panose="02010609060101010101" charset="-122"/>
                          <a:cs typeface="仿宋" panose="02010609060101010101" charset="-122"/>
                        </a:rPr>
                        <a:t>递进结构，逐层深入论证自己的观点</a:t>
                      </a:r>
                      <a:endParaRPr lang="en-US" altLang="en-US" sz="2400" b="1">
                        <a:solidFill>
                          <a:srgbClr val="FF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rgbClr val="000000"/>
                          </a:solidFill>
                          <a:latin typeface="仿宋" panose="02010609060101010101" charset="-122"/>
                          <a:ea typeface="仿宋" panose="02010609060101010101" charset="-122"/>
                          <a:cs typeface="仿宋" panose="02010609060101010101" charset="-122"/>
                        </a:rPr>
                        <a:t>整句与散句结合，又兼以多种不同句式，使得语言错落有致，错综变化，又富有气势</a:t>
                      </a:r>
                      <a:endParaRPr lang="en-US" altLang="en-US" sz="2400" b="1">
                        <a:solidFill>
                          <a:srgbClr val="000000"/>
                        </a:solidFill>
                        <a:latin typeface="仿宋" panose="02010609060101010101" charset="-122"/>
                        <a:ea typeface="仿宋" panose="02010609060101010101" charset="-122"/>
                        <a:cs typeface="仿宋" panose="02010609060101010101" charset="-122"/>
                      </a:endParaRPr>
                    </a:p>
                  </a:txBody>
                  <a:tcPr marL="44450" marR="444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54275" name="Text Box 5"/>
          <p:cNvSpPr/>
          <p:nvPr>
            <p:custDataLst>
              <p:tags r:id="rId3"/>
            </p:custDataLst>
          </p:nvPr>
        </p:nvSpPr>
        <p:spPr>
          <a:xfrm>
            <a:off x="2095500" y="2362200"/>
            <a:ext cx="8580755" cy="1106805"/>
          </a:xfrm>
          <a:prstGeom prst="rect">
            <a:avLst/>
          </a:prstGeom>
          <a:gradFill rotWithShape="0">
            <a:gsLst>
              <a:gs pos="0">
                <a:srgbClr val="040000"/>
              </a:gs>
              <a:gs pos="100000">
                <a:srgbClr val="000000"/>
              </a:gs>
            </a:gsLst>
            <a:lin ang="5400000" scaled="1"/>
          </a:gradFill>
          <a:ln w="9525">
            <a:noFill/>
          </a:ln>
        </p:spPr>
        <p:txBody>
          <a:bodyPr wrap="square" anchor="t" anchorCtr="0">
            <a:spAutoFit/>
          </a:bodyPr>
          <a:lstStyle/>
          <a:p>
            <a:pPr>
              <a:spcBef>
                <a:spcPct val="50000"/>
              </a:spcBef>
            </a:pPr>
            <a:r>
              <a:rPr lang="en-US" altLang="zh-CN" sz="4000" b="1" i="1">
                <a:solidFill>
                  <a:srgbClr val="FF3399"/>
                </a:solidFill>
                <a:latin typeface="Times New Roman" panose="02020603050405020304" pitchFamily="2" charset="0"/>
                <a:ea typeface="隶书" pitchFamily="1" charset="-122"/>
                <a:sym typeface="Wingdings" panose="05000000000000000000" pitchFamily="2" charset="2"/>
              </a:rPr>
              <a:t>  </a:t>
            </a:r>
            <a:r>
              <a:rPr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四  主题素材运用</a:t>
            </a:r>
            <a:endParaRPr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68935" y="158115"/>
            <a:ext cx="11483975" cy="6985635"/>
          </a:xfrm>
          <a:prstGeom prst="rect">
            <a:avLst/>
          </a:prstGeom>
          <a:noFill/>
          <a:ln w="9525">
            <a:noFill/>
          </a:ln>
        </p:spPr>
        <p:txBody>
          <a:bodyPr wrap="square">
            <a:spAutoFit/>
          </a:bodyPr>
          <a:lstStyle/>
          <a:p>
            <a:pPr indent="0" algn="l"/>
            <a:r>
              <a:rPr lang="en-US" altLang="zh-CN" sz="2800" b="0">
                <a:ea typeface="宋体" panose="02010600030101010101" pitchFamily="2" charset="-122"/>
              </a:rPr>
              <a:t>                                      </a:t>
            </a:r>
            <a:r>
              <a:rPr lang="en-US" altLang="zh-CN" sz="2800" b="0">
                <a:solidFill>
                  <a:srgbClr val="FF0000"/>
                </a:solidFill>
                <a:ea typeface="宋体" panose="02010600030101010101" pitchFamily="2" charset="-122"/>
              </a:rPr>
              <a:t>  </a:t>
            </a:r>
            <a:r>
              <a:rPr lang="zh-CN" sz="2800" b="0">
                <a:solidFill>
                  <a:srgbClr val="FF0000"/>
                </a:solidFill>
                <a:ea typeface="宋体" panose="02010600030101010101" pitchFamily="2" charset="-122"/>
              </a:rPr>
              <a:t>学不可以已</a:t>
            </a:r>
            <a:r>
              <a:rPr lang="en-US" altLang="zh-CN" sz="2800" b="0">
                <a:ea typeface="宋体" panose="02010600030101010101" pitchFamily="2" charset="-122"/>
              </a:rPr>
              <a:t>      </a:t>
            </a:r>
            <a:r>
              <a:rPr lang="zh-CN" sz="2800" b="0">
                <a:ea typeface="宋体" panose="02010600030101010101" pitchFamily="2" charset="-122"/>
              </a:rPr>
              <a:t>《劝学》较系统地论述了学习的目的、意义、方法和态度,是古代论述学习的重要文章。文章围绕“学不可以已”这一中心论点,从不同方面论述了学习的重要性和必要性,从而勉励人们要持之以恒地学习和积累,只有这样,才能增长知识、发展才能、培养高尚品德。文章以朴素的唯物主义为基础,旁征博引,娓娓说理,充分体现了荀子议论透辟、笔势雄健的特点。</a:t>
            </a:r>
            <a:r>
              <a:rPr lang="en-US" altLang="zh-CN" sz="2800" b="0">
                <a:ea typeface="宋体" panose="02010600030101010101" pitchFamily="2" charset="-122"/>
              </a:rPr>
              <a:t>                                       </a:t>
            </a:r>
            <a:r>
              <a:rPr lang="zh-CN" sz="2800" b="0">
                <a:solidFill>
                  <a:srgbClr val="FF0000"/>
                </a:solidFill>
                <a:ea typeface="宋体" panose="02010600030101010101" pitchFamily="2" charset="-122"/>
              </a:rPr>
              <a:t>专注,厚积薄发</a:t>
            </a:r>
            <a:r>
              <a:rPr lang="en-US" altLang="zh-CN" sz="2800" b="0">
                <a:ea typeface="宋体" panose="02010600030101010101" pitchFamily="2" charset="-122"/>
              </a:rPr>
              <a:t>      </a:t>
            </a:r>
            <a:r>
              <a:rPr lang="zh-CN" sz="2800" b="0">
                <a:ea typeface="宋体" panose="02010600030101010101" pitchFamily="2" charset="-122"/>
              </a:rPr>
              <a:t>“故不积跬步,无以至千里;不积小流,无以成江海。”千里之路,是靠一步一步地走出来的,没有小步的积累,是不可能走完千里之途的。这就告诫我们做事要脚踏实地,一步一个脚印,不畏艰难,不怕曲折,坚韧不拔地干下去,才能最终达到目的。</a:t>
            </a:r>
            <a:r>
              <a:rPr lang="zh-CN" sz="2800" b="0">
                <a:solidFill>
                  <a:srgbClr val="FF0000"/>
                </a:solidFill>
                <a:ea typeface="宋体" panose="02010600030101010101" pitchFamily="2" charset="-122"/>
              </a:rPr>
              <a:t>【运用方向】</a:t>
            </a:r>
            <a:r>
              <a:rPr lang="zh-CN" sz="2800" b="0">
                <a:ea typeface="宋体" panose="02010600030101010101" pitchFamily="2" charset="-122"/>
              </a:rPr>
              <a:t>学习的态度　专注与成功　持之以恒　积累　学无止境 　善假于物 
</a:t>
            </a:r>
            <a:endParaRPr lang="zh-CN" altLang="en-US" sz="2800" b="0">
              <a:ea typeface="宋体" panose="02010600030101010101"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61975" y="1228725"/>
            <a:ext cx="11156315" cy="5262245"/>
          </a:xfrm>
          <a:prstGeom prst="rect">
            <a:avLst/>
          </a:prstGeom>
          <a:noFill/>
          <a:ln w="9525">
            <a:noFill/>
          </a:ln>
        </p:spPr>
        <p:txBody>
          <a:bodyPr wrap="square">
            <a:spAutoFit/>
          </a:bodyPr>
          <a:lstStyle/>
          <a:p>
            <a:pPr indent="0" algn="l"/>
            <a:r>
              <a:rPr lang="en-US" altLang="zh-CN" sz="2800" b="0">
                <a:ea typeface="宋体" panose="02010600030101010101" pitchFamily="2" charset="-122"/>
              </a:rPr>
              <a:t>                                             </a:t>
            </a:r>
            <a:r>
              <a:rPr lang="zh-CN" sz="2800" b="0">
                <a:solidFill>
                  <a:srgbClr val="FF0000"/>
                </a:solidFill>
                <a:ea typeface="宋体" panose="02010600030101010101" pitchFamily="2" charset="-122"/>
              </a:rPr>
              <a:t>乐 于 从 师</a:t>
            </a:r>
            <a:r>
              <a:rPr lang="zh-CN" sz="2800" b="0">
                <a:ea typeface="宋体" panose="02010600030101010101" pitchFamily="2" charset="-122"/>
              </a:rPr>
              <a:t>《师说》通过古今师风、学风的对比,论述了教师的作用和从师求学的原因,说明了能者为师的道理,批判了士大夫耻学于师的风气,也赞扬了乐于从师的风尚。【运用方向】敢为人师　乐于从师　尊师重教　 挑战世俗
</a:t>
            </a:r>
            <a:endParaRPr lang="zh-CN" altLang="en-US" sz="2800" b="0">
              <a:ea typeface="宋体" panose="02010600030101010101"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54275" name="Text Box 5"/>
          <p:cNvSpPr/>
          <p:nvPr>
            <p:custDataLst>
              <p:tags r:id="rId3"/>
            </p:custDataLst>
          </p:nvPr>
        </p:nvSpPr>
        <p:spPr>
          <a:xfrm>
            <a:off x="1457960" y="2410460"/>
            <a:ext cx="9497695" cy="1106805"/>
          </a:xfrm>
          <a:prstGeom prst="rect">
            <a:avLst/>
          </a:prstGeom>
          <a:gradFill rotWithShape="0">
            <a:gsLst>
              <a:gs pos="0">
                <a:srgbClr val="040000"/>
              </a:gs>
              <a:gs pos="100000">
                <a:srgbClr val="000000"/>
              </a:gs>
            </a:gsLst>
            <a:lin ang="5400000" scaled="1"/>
          </a:gradFill>
          <a:ln w="9525">
            <a:noFill/>
          </a:ln>
        </p:spPr>
        <p:txBody>
          <a:bodyPr wrap="square" anchor="t" anchorCtr="0">
            <a:spAutoFit/>
          </a:bodyPr>
          <a:lstStyle/>
          <a:p>
            <a:pPr>
              <a:spcBef>
                <a:spcPct val="50000"/>
              </a:spcBef>
            </a:pPr>
            <a:r>
              <a:rPr lang="en-US" altLang="zh-CN" sz="4000" b="1" i="1">
                <a:solidFill>
                  <a:srgbClr val="FF3399"/>
                </a:solidFill>
                <a:latin typeface="Times New Roman" panose="02020603050405020304" pitchFamily="2" charset="0"/>
                <a:ea typeface="隶书" pitchFamily="1" charset="-122"/>
                <a:sym typeface="Wingdings" panose="05000000000000000000" pitchFamily="2" charset="2"/>
              </a:rPr>
              <a:t>  </a:t>
            </a:r>
            <a:r>
              <a:rPr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rPr>
              <a:t>五  与时俱进，拓展延伸</a:t>
            </a:r>
            <a:endParaRPr sz="6600">
              <a:solidFill>
                <a:srgbClr val="FF0000"/>
              </a:solidFill>
              <a:effectLst>
                <a:outerShdw blurRad="38100" dist="38100" dir="2700000">
                  <a:srgbClr val="000000"/>
                </a:outerShdw>
              </a:effectLst>
              <a:latin typeface="Times New Roman" panose="02020603050405020304" pitchFamily="2" charset="0"/>
              <a:ea typeface="华文新魏" pitchFamily="2" charset="-122"/>
              <a:sym typeface="+mn-ea"/>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70180" y="558800"/>
            <a:ext cx="11678285" cy="5692775"/>
          </a:xfrm>
          <a:prstGeom prst="rect">
            <a:avLst/>
          </a:prstGeom>
          <a:noFill/>
          <a:ln w="9525">
            <a:noFill/>
          </a:ln>
        </p:spPr>
        <p:txBody>
          <a:bodyPr wrap="square">
            <a:spAutoFit/>
          </a:bodyPr>
          <a:lstStyle/>
          <a:p>
            <a:pPr indent="304800"/>
            <a:r>
              <a:rPr lang="zh-CN" sz="2800" b="0">
                <a:solidFill>
                  <a:srgbClr val="FF0000"/>
                </a:solidFill>
                <a:ea typeface="宋体" panose="02010600030101010101" pitchFamily="2" charset="-122"/>
              </a:rPr>
              <a:t>1.在日新月异的今天，“学习”又拥有了新的时代内涵，我们从《劝学》中可以获得哪些有益的启示呢？ </a:t>
            </a:r>
            <a:endParaRPr lang="en-US" sz="2800" b="0">
              <a:solidFill>
                <a:srgbClr val="FF0000"/>
              </a:solidFill>
              <a:latin typeface="宋体" panose="02010600030101010101" pitchFamily="2" charset="-122"/>
              <a:ea typeface="宋体" panose="02010600030101010101" pitchFamily="2" charset="-122"/>
            </a:endParaRPr>
          </a:p>
          <a:p>
            <a:pPr indent="304800"/>
            <a:r>
              <a:rPr lang="en-US" sz="2800" b="0">
                <a:latin typeface="宋体" panose="02010600030101010101" pitchFamily="2" charset="-122"/>
                <a:ea typeface="宋体" panose="02010600030101010101" pitchFamily="2" charset="-122"/>
              </a:rPr>
              <a:t>   </a:t>
            </a:r>
            <a:endParaRPr lang="en-US" sz="2800" b="0">
              <a:latin typeface="宋体" panose="02010600030101010101" pitchFamily="2" charset="-122"/>
              <a:ea typeface="宋体" panose="02010600030101010101" pitchFamily="2" charset="-122"/>
            </a:endParaRPr>
          </a:p>
          <a:p>
            <a:pPr indent="304800"/>
            <a:r>
              <a:rPr lang="en-US" altLang="zh-CN" sz="2800" b="0">
                <a:ea typeface="宋体" panose="02010600030101010101" pitchFamily="2" charset="-122"/>
              </a:rPr>
              <a:t>    </a:t>
            </a:r>
            <a:r>
              <a:rPr lang="zh-CN" sz="2800" b="0">
                <a:ea typeface="宋体" panose="02010600030101010101" pitchFamily="2" charset="-122"/>
              </a:rPr>
              <a:t>古时候，我国有“嫦娥奔月”的故事，这只是一种幻想，而现在人们利用飞船却真的可以登上月球。请你从课文中找一句话来概括这种情况。宇宙飞船的发明，是现代科学进步的结果，也是学习的结果。1969年7月16日上午，巨大的“土星5号”火箭载着“阿波罗11号”飞船从美国肯尼迪角发射场点火升空，开始了人类首次登月的太空飞行。参加这次飞行的有美国宇航员尼尔·阿姆斯特朗、埃德温·奥尔德林、迈克尔·科林斯。在美国东部时间下午4时17分42秒，阿姆斯特朗将左脚小心翼翼地踏上了月球表面，这是人类第一次踏上月球。在上古时代，人们也是有发明创造的，课文中有没有提到这一点?
</a:t>
            </a:r>
            <a:endParaRPr lang="zh-CN" altLang="en-US" sz="2800" b="0">
              <a:ea typeface="宋体" panose="02010600030101010101" pitchFamily="2"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35610" y="1099185"/>
            <a:ext cx="11137900" cy="4154170"/>
          </a:xfrm>
          <a:prstGeom prst="rect">
            <a:avLst/>
          </a:prstGeom>
          <a:noFill/>
          <a:ln w="9525">
            <a:noFill/>
          </a:ln>
        </p:spPr>
        <p:txBody>
          <a:bodyPr wrap="square">
            <a:spAutoFit/>
          </a:bodyPr>
          <a:lstStyle/>
          <a:p>
            <a:pPr indent="304800"/>
            <a:r>
              <a:rPr lang="en-US" altLang="zh-CN" sz="2400" b="0">
                <a:ea typeface="宋体" panose="02010600030101010101" pitchFamily="2" charset="-122"/>
              </a:rPr>
              <a:t>   </a:t>
            </a:r>
            <a:r>
              <a:rPr lang="en-US" altLang="zh-CN" sz="4000" b="0">
                <a:ea typeface="宋体" panose="02010600030101010101" pitchFamily="2" charset="-122"/>
              </a:rPr>
              <a:t>     </a:t>
            </a:r>
            <a:r>
              <a:rPr lang="zh-CN" sz="4000" b="0">
                <a:ea typeface="宋体" panose="02010600030101010101" pitchFamily="2" charset="-122"/>
              </a:rPr>
              <a:t>有。如“善假于物”  </a:t>
            </a:r>
            <a:r>
              <a:rPr lang="en-US" altLang="zh-CN" sz="4000" b="0">
                <a:ea typeface="宋体" panose="02010600030101010101" pitchFamily="2" charset="-122"/>
              </a:rPr>
              <a:t>    </a:t>
            </a:r>
            <a:r>
              <a:rPr lang="zh-CN" sz="4000" b="0">
                <a:ea typeface="宋体" panose="02010600030101010101" pitchFamily="2" charset="-122"/>
              </a:rPr>
              <a:t>“舆马”“舟楫”都是人的发明创造，说明人是“善假于物”的。荀子提出“善假于物“这一命题是非常可贵的。人类成长的一大标志就是学会了制造劳动工具。人类社会是随着劳动工具的改善而不断进步的。
</a:t>
            </a:r>
            <a:endParaRPr lang="zh-CN" altLang="en-US" sz="4000" b="0">
              <a:ea typeface="宋体" panose="0201060003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94030" y="628650"/>
            <a:ext cx="11396980" cy="5692775"/>
          </a:xfrm>
          <a:prstGeom prst="rect">
            <a:avLst/>
          </a:prstGeom>
          <a:noFill/>
          <a:ln w="9525">
            <a:noFill/>
          </a:ln>
        </p:spPr>
        <p:txBody>
          <a:bodyPr wrap="square">
            <a:spAutoFit/>
          </a:bodyPr>
          <a:lstStyle/>
          <a:p>
            <a:pPr indent="304800"/>
            <a:r>
              <a:rPr lang="zh-CN" sz="2800" b="0">
                <a:solidFill>
                  <a:srgbClr val="FF0000"/>
                </a:solidFill>
                <a:ea typeface="宋体" panose="02010600030101010101" pitchFamily="2" charset="-122"/>
              </a:rPr>
              <a:t>2.《师说》这篇文章虽然说到此文是写给那个叫李蟠的学生的,可是读到这里我们还会只是这样看吗?他还是写给谁看的呢? </a:t>
            </a:r>
            <a:r>
              <a:rPr lang="en-US" sz="2800" b="0">
                <a:latin typeface="宋体" panose="02010600030101010101" pitchFamily="2" charset="-122"/>
                <a:ea typeface="宋体" panose="02010600030101010101" pitchFamily="2" charset="-122"/>
              </a:rPr>
              <a:t>  
</a:t>
            </a:r>
            <a:endParaRPr lang="en-US" sz="2800" b="0">
              <a:latin typeface="宋体" panose="02010600030101010101" pitchFamily="2" charset="-122"/>
              <a:ea typeface="宋体" panose="02010600030101010101" pitchFamily="2" charset="-122"/>
            </a:endParaRPr>
          </a:p>
          <a:p>
            <a:pPr indent="304800"/>
            <a:r>
              <a:rPr lang="zh-CN" sz="2800" b="0">
                <a:ea typeface="宋体" panose="02010600030101010101" pitchFamily="2" charset="-122"/>
              </a:rPr>
              <a:t>可以说,韩愈的文章还送给以下的两种人:     ①写给当时那些不愿学习的士大夫阶层看的。提醒他们改掉这种坏习惯,否则后果会很严重。再读文章最后一段文字,我想我们就不难理解韩愈写这篇文章的感情了,那种社会风气造成的忧心如焚是远远超过李蟠个人勤学好问带给自己的喜悦的。    
</a:t>
            </a:r>
            <a:endParaRPr lang="zh-CN" sz="2800" b="0">
              <a:ea typeface="宋体" panose="02010600030101010101" pitchFamily="2" charset="-122"/>
            </a:endParaRPr>
          </a:p>
          <a:p>
            <a:pPr indent="304800"/>
            <a:r>
              <a:rPr lang="zh-CN" sz="2800" b="0">
                <a:ea typeface="宋体" panose="02010600030101010101" pitchFamily="2" charset="-122"/>
              </a:rPr>
              <a:t>②1200多年过去了,今天我们身边还有很多人在重复着唐人同样的错误,社会上不尊重教师的现象比比皆是:家长袒护孩子,辱骂老师;学生课堂和老师顶嘴甚至围攻老师;学生在路上碰见老师却形同陌路……从这个意义上说,这篇文章何尝不是写给今天的我们的呢?</a:t>
            </a:r>
            <a:endParaRPr lang="zh-CN" altLang="en-US" sz="2800" b="0">
              <a:ea typeface="宋体" panose="02010600030101010101" pitchFamily="2"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70230" y="734060"/>
            <a:ext cx="11290935" cy="6123940"/>
          </a:xfrm>
          <a:prstGeom prst="rect">
            <a:avLst/>
          </a:prstGeom>
          <a:noFill/>
          <a:ln w="9525">
            <a:noFill/>
          </a:ln>
        </p:spPr>
        <p:txBody>
          <a:bodyPr wrap="square">
            <a:spAutoFit/>
          </a:bodyPr>
          <a:lstStyle/>
          <a:p>
            <a:pPr indent="304800"/>
            <a:r>
              <a:rPr lang="zh-CN" sz="2800" b="1">
                <a:solidFill>
                  <a:srgbClr val="FF0000"/>
                </a:solidFill>
                <a:ea typeface="宋体" panose="02010600030101010101" pitchFamily="2" charset="-122"/>
              </a:rPr>
              <a:t>3.今天怎样看待“尊师”这个古老的命题？</a:t>
            </a:r>
            <a:r>
              <a:rPr lang="zh-CN" sz="2800" b="0">
                <a:ea typeface="宋体" panose="02010600030101010101" pitchFamily="2" charset="-122"/>
              </a:rPr>
              <a:t>新闻：</a:t>
            </a:r>
            <a:r>
              <a:rPr lang="en-US" sz="2800" b="0">
                <a:latin typeface="宋体" panose="02010600030101010101" pitchFamily="2" charset="-122"/>
                <a:ea typeface="宋体" panose="02010600030101010101" pitchFamily="2" charset="-122"/>
              </a:rPr>
              <a:t>   </a:t>
            </a:r>
            <a:r>
              <a:rPr lang="zh-CN" sz="2800" b="0">
                <a:ea typeface="宋体" panose="02010600030101010101" pitchFamily="2" charset="-122"/>
              </a:rPr>
              <a:t>眉山市仁寿县城北实验初级中学，一初三男生在教室内偷袭老师，用砖块连续击打老师头部，10秒9下。据红星新闻报道，该男生因为在校内骑自行车被班主任教育，所以怀恨在心。而受伤的老师三十多岁，平时很敬业。</a:t>
            </a:r>
            <a:r>
              <a:rPr lang="en-US" altLang="zh-CN" sz="2800" b="0">
                <a:ea typeface="宋体" panose="02010600030101010101" pitchFamily="2" charset="-122"/>
              </a:rPr>
              <a:t>       </a:t>
            </a:r>
            <a:r>
              <a:rPr lang="zh-CN" sz="2800" b="0">
                <a:ea typeface="宋体" panose="02010600030101010101" pitchFamily="2" charset="-122"/>
              </a:rPr>
              <a:t>对于类似这样的事情，你怎么看待？</a:t>
            </a:r>
            <a:r>
              <a:rPr lang="en-US" sz="2800" b="0">
                <a:latin typeface="宋体" panose="02010600030101010101" pitchFamily="2" charset="-122"/>
                <a:ea typeface="宋体" panose="02010600030101010101" pitchFamily="2" charset="-122"/>
              </a:rPr>
              <a:t> </a:t>
            </a:r>
            <a:r>
              <a:rPr lang="en-US" altLang="zh-CN" sz="2800" b="0">
                <a:ea typeface="宋体" panose="02010600030101010101" pitchFamily="2" charset="-122"/>
              </a:rPr>
              <a:t>      </a:t>
            </a:r>
            <a:r>
              <a:rPr lang="zh-CN" sz="2800" b="1">
                <a:solidFill>
                  <a:srgbClr val="7030A0"/>
                </a:solidFill>
                <a:ea typeface="宋体" panose="02010600030101010101" pitchFamily="2" charset="-122"/>
              </a:rPr>
              <a:t>点拨：君子曰“学不可以已”，学习对于每个人而言是具有重要意义的。每个人只是芸芸众生中极其普通的一体，但是学习却让我们成为芸芸众生中独特的个体，这是学习带给我们的。然学习需得“用心一也”，更要“古之学者必有师”。同学们,让我们左手携着“专心”，右手牵着“师者”，在求学的旅途中走出一片光明！</a:t>
            </a:r>
            <a:r>
              <a:rPr lang="en-US" sz="2800" b="1">
                <a:solidFill>
                  <a:srgbClr val="7030A0"/>
                </a:solidFill>
                <a:latin typeface="宋体" panose="02010600030101010101" pitchFamily="2" charset="-122"/>
                <a:ea typeface="宋体" panose="02010600030101010101" pitchFamily="2" charset="-122"/>
              </a:rPr>
              <a:t> 
</a:t>
            </a:r>
            <a:endParaRPr lang="en-US" altLang="en-US" sz="2800" b="1">
              <a:solidFill>
                <a:srgbClr val="7030A0"/>
              </a:solidFill>
              <a:latin typeface="宋体" panose="02010600030101010101" pitchFamily="2" charset="-122"/>
              <a:ea typeface="宋体" panose="02010600030101010101" pitchFamily="2" charset="-122"/>
            </a:endParaRPr>
          </a:p>
        </p:txBody>
      </p:sp>
      <p:pic>
        <p:nvPicPr>
          <p:cNvPr id="101" name="New picture"/>
          <p:cNvPicPr/>
          <p:nvPr>
            <p:custDataLst>
              <p:tags r:id="rId5"/>
            </p:custDataLst>
          </p:nvPr>
        </p:nvPicPr>
        <p:blipFill>
          <a:blip r:embed="rId4"/>
          <a:stretch>
            <a:fillRect/>
          </a:stretch>
        </p:blipFill>
        <p:spPr>
          <a:xfrm>
            <a:off x="10769600" y="11049000"/>
            <a:ext cx="3302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3"/>
          <a:stretch>
            <a:fillRect/>
          </a:stretch>
        </a:blipFill>
        <a:effectLst/>
      </p:bgPr>
    </p:bg>
    <p:spTree>
      <p:nvGrpSpPr>
        <p:cNvPr id="1" name=""/>
        <p:cNvGrpSpPr/>
        <p:nvPr>
          <p:custDataLst>
            <p:tags r:id="rId2"/>
          </p:custDataLst>
        </p:nvPr>
      </p:nvGrpSpPr>
      <p:grpSpPr>
        <a:xfrm>
          <a:off x="0" y="0"/>
          <a:ext cx="0" cy="0"/>
        </a:xfrm>
      </p:grpSpPr>
      <p:sp>
        <p:nvSpPr>
          <p:cNvPr id="84993" name="标题 80897"/>
          <p:cNvSpPr/>
          <p:nvPr>
            <p:ph type="title" idx="4294967295"/>
            <p:custDataLst>
              <p:tags r:id="rId3"/>
            </p:custDataLst>
          </p:nvPr>
        </p:nvSpPr>
        <p:spPr>
          <a:xfrm>
            <a:off x="1524000" y="277813"/>
            <a:ext cx="8229600" cy="1143000"/>
          </a:xfrm>
        </p:spPr>
        <p:txBody>
          <a:bodyPr anchor="ctr" anchorCtr="0"/>
          <a:lstStyle/>
          <a:p>
            <a:r>
              <a:rPr lang="zh-CN" altLang="en-US" sz="5400">
                <a:solidFill>
                  <a:srgbClr val="FF0066"/>
                </a:solidFill>
                <a:ea typeface="隶书" pitchFamily="1" charset="-122"/>
              </a:rPr>
              <a:t>通假字</a:t>
            </a:r>
            <a:endParaRPr lang="zh-CN" altLang="en-US" sz="5400">
              <a:solidFill>
                <a:srgbClr val="FF0066"/>
              </a:solidFill>
              <a:ea typeface="隶书" pitchFamily="1" charset="-122"/>
            </a:endParaRPr>
          </a:p>
        </p:txBody>
      </p:sp>
      <p:sp>
        <p:nvSpPr>
          <p:cNvPr id="80899" name="文本框 80898"/>
          <p:cNvSpPr txBox="1"/>
          <p:nvPr>
            <p:custDataLst>
              <p:tags r:id="rId4"/>
            </p:custDataLst>
          </p:nvPr>
        </p:nvSpPr>
        <p:spPr>
          <a:xfrm>
            <a:off x="2135188" y="1773238"/>
            <a:ext cx="2952750" cy="1322070"/>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buChar char="v"/>
            </a:pPr>
            <a:r>
              <a:rPr lang="zh-CN" altLang="en-US" sz="3200">
                <a:latin typeface="Tahoma" panose="020b0604030504040204" pitchFamily="2" charset="0"/>
                <a:ea typeface="宋体" panose="02010600030101010101" pitchFamily="2" charset="-122"/>
              </a:rPr>
              <a:t>輮以为轮</a:t>
            </a:r>
            <a:endParaRPr lang="zh-CN" altLang="en-US" sz="3200">
              <a:latin typeface="Tahoma" panose="020b0604030504040204" pitchFamily="2" charset="0"/>
              <a:ea typeface="宋体" panose="02010600030101010101" pitchFamily="2" charset="-122"/>
            </a:endParaRPr>
          </a:p>
          <a:p>
            <a:pPr>
              <a:spcBef>
                <a:spcPct val="50000"/>
              </a:spcBef>
            </a:pPr>
            <a:endParaRPr lang="zh-CN" altLang="en-US" sz="3200">
              <a:latin typeface="Tahoma" panose="020b0604030504040204" pitchFamily="2" charset="0"/>
              <a:ea typeface="宋体" panose="02010600030101010101" pitchFamily="2" charset="-122"/>
            </a:endParaRPr>
          </a:p>
        </p:txBody>
      </p:sp>
      <p:sp>
        <p:nvSpPr>
          <p:cNvPr id="80900" name="文本框 80899"/>
          <p:cNvSpPr txBox="1"/>
          <p:nvPr>
            <p:custDataLst>
              <p:tags r:id="rId5"/>
            </p:custDataLst>
          </p:nvPr>
        </p:nvSpPr>
        <p:spPr>
          <a:xfrm>
            <a:off x="2133600" y="2667000"/>
            <a:ext cx="2159000" cy="1322070"/>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buChar char="v"/>
            </a:pPr>
            <a:r>
              <a:rPr lang="zh-CN" altLang="en-US" sz="3200">
                <a:latin typeface="Tahoma" panose="020b0604030504040204" pitchFamily="2" charset="0"/>
                <a:ea typeface="宋体" panose="02010600030101010101" pitchFamily="2" charset="-122"/>
              </a:rPr>
              <a:t>虽有槁暴</a:t>
            </a:r>
            <a:endParaRPr lang="zh-CN" altLang="en-US" sz="3200">
              <a:latin typeface="Tahoma" panose="020b0604030504040204" pitchFamily="2" charset="0"/>
              <a:ea typeface="宋体" panose="02010600030101010101" pitchFamily="2" charset="-122"/>
            </a:endParaRPr>
          </a:p>
          <a:p>
            <a:pPr>
              <a:spcBef>
                <a:spcPct val="50000"/>
              </a:spcBef>
            </a:pPr>
            <a:endParaRPr lang="zh-CN" altLang="en-US" sz="3200">
              <a:latin typeface="Tahoma" panose="020b0604030504040204" pitchFamily="2" charset="0"/>
              <a:ea typeface="宋体" panose="02010600030101010101" pitchFamily="2" charset="-122"/>
            </a:endParaRPr>
          </a:p>
        </p:txBody>
      </p:sp>
      <p:sp>
        <p:nvSpPr>
          <p:cNvPr id="80901" name="文本框 80900"/>
          <p:cNvSpPr txBox="1"/>
          <p:nvPr>
            <p:custDataLst>
              <p:tags r:id="rId6"/>
            </p:custDataLst>
          </p:nvPr>
        </p:nvSpPr>
        <p:spPr>
          <a:xfrm>
            <a:off x="2133600" y="3581400"/>
            <a:ext cx="3314700" cy="1912620"/>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buChar char="v"/>
            </a:pPr>
            <a:r>
              <a:rPr lang="zh-CN" altLang="en-US" sz="3200">
                <a:latin typeface="Tahoma" panose="020b0604030504040204" pitchFamily="2" charset="0"/>
                <a:ea typeface="宋体" panose="02010600030101010101" pitchFamily="2" charset="-122"/>
              </a:rPr>
              <a:t>则知明而</a:t>
            </a:r>
            <a:endParaRPr lang="zh-CN" altLang="en-US" sz="3200">
              <a:latin typeface="Tahoma" panose="020b0604030504040204" pitchFamily="2" charset="0"/>
              <a:ea typeface="宋体" panose="02010600030101010101" pitchFamily="2" charset="-122"/>
            </a:endParaRPr>
          </a:p>
          <a:p>
            <a:pPr>
              <a:spcBef>
                <a:spcPct val="20000"/>
              </a:spcBef>
              <a:buClr>
                <a:schemeClr val="hlink"/>
              </a:buClr>
              <a:buSzPct val="75000"/>
              <a:buFont typeface="Wingdings" panose="05000000000000000000" pitchFamily="2" charset="2"/>
              <a:buChar char="v"/>
            </a:pPr>
            <a:r>
              <a:rPr lang="zh-CN" altLang="en-US" sz="3200">
                <a:latin typeface="Tahoma" panose="020b0604030504040204" pitchFamily="2" charset="0"/>
                <a:ea typeface="宋体" panose="02010600030101010101" pitchFamily="2" charset="-122"/>
              </a:rPr>
              <a:t>行无过矣</a:t>
            </a:r>
            <a:endParaRPr lang="zh-CN" altLang="en-US" sz="3200">
              <a:latin typeface="Tahoma" panose="020b0604030504040204" pitchFamily="2" charset="0"/>
              <a:ea typeface="宋体" panose="02010600030101010101" pitchFamily="2" charset="-122"/>
            </a:endParaRPr>
          </a:p>
          <a:p>
            <a:pPr>
              <a:spcBef>
                <a:spcPct val="50000"/>
              </a:spcBef>
            </a:pPr>
            <a:endParaRPr lang="zh-CN" altLang="en-US" sz="3200">
              <a:latin typeface="Tahoma" panose="020b0604030504040204" pitchFamily="2" charset="0"/>
              <a:ea typeface="宋体" panose="02010600030101010101" pitchFamily="2" charset="-122"/>
            </a:endParaRPr>
          </a:p>
        </p:txBody>
      </p:sp>
      <p:sp>
        <p:nvSpPr>
          <p:cNvPr id="80902" name="文本框 80901"/>
          <p:cNvSpPr txBox="1"/>
          <p:nvPr>
            <p:custDataLst>
              <p:tags r:id="rId7"/>
            </p:custDataLst>
          </p:nvPr>
        </p:nvSpPr>
        <p:spPr>
          <a:xfrm>
            <a:off x="2133600" y="5029200"/>
            <a:ext cx="3505200" cy="1322070"/>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buChar char="v"/>
            </a:pPr>
            <a:r>
              <a:rPr lang="zh-CN" altLang="en-US" sz="3200">
                <a:latin typeface="Tahoma" panose="020b0604030504040204" pitchFamily="2" charset="0"/>
                <a:ea typeface="宋体" panose="02010600030101010101" pitchFamily="2" charset="-122"/>
              </a:rPr>
              <a:t>君子生非异也</a:t>
            </a:r>
            <a:endParaRPr lang="zh-CN" altLang="en-US" sz="3200">
              <a:latin typeface="Tahoma" panose="020b0604030504040204" pitchFamily="2" charset="0"/>
              <a:ea typeface="宋体" panose="02010600030101010101" pitchFamily="2" charset="-122"/>
            </a:endParaRPr>
          </a:p>
          <a:p>
            <a:pPr>
              <a:spcBef>
                <a:spcPct val="50000"/>
              </a:spcBef>
            </a:pPr>
            <a:endParaRPr lang="zh-CN" altLang="en-US" sz="3200">
              <a:latin typeface="Tahoma" panose="020b0604030504040204" pitchFamily="2" charset="0"/>
              <a:ea typeface="宋体" panose="02010600030101010101" pitchFamily="2" charset="-122"/>
            </a:endParaRPr>
          </a:p>
        </p:txBody>
      </p:sp>
      <p:sp>
        <p:nvSpPr>
          <p:cNvPr id="80903" name="文本框 80902"/>
          <p:cNvSpPr txBox="1"/>
          <p:nvPr>
            <p:custDataLst>
              <p:tags r:id="rId8"/>
            </p:custDataLst>
          </p:nvPr>
        </p:nvSpPr>
        <p:spPr>
          <a:xfrm>
            <a:off x="5016500" y="1773238"/>
            <a:ext cx="5029200" cy="1491615"/>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pPr>
            <a:r>
              <a:rPr lang="en-US" altLang="zh-CN" sz="3200">
                <a:latin typeface="Tahoma" panose="020b0604030504040204" pitchFamily="2" charset="0"/>
                <a:ea typeface="黑体" panose="02010609060101010101" pitchFamily="2" charset="-122"/>
              </a:rPr>
              <a:t>“</a:t>
            </a:r>
            <a:r>
              <a:rPr lang="zh-CN" altLang="en-US" sz="3200">
                <a:solidFill>
                  <a:srgbClr val="3333FF"/>
                </a:solidFill>
                <a:latin typeface="Tahoma" panose="020b0604030504040204" pitchFamily="2" charset="0"/>
                <a:ea typeface="黑体" panose="02010609060101010101" pitchFamily="2" charset="-122"/>
              </a:rPr>
              <a:t>輮</a:t>
            </a:r>
            <a:r>
              <a:rPr lang="zh-CN" altLang="en-US" sz="3200">
                <a:latin typeface="Tahoma" panose="020b0604030504040204" pitchFamily="2" charset="0"/>
                <a:ea typeface="黑体" panose="02010609060101010101" pitchFamily="2" charset="-122"/>
              </a:rPr>
              <a:t>”通“</a:t>
            </a:r>
            <a:r>
              <a:rPr lang="zh-CN" altLang="en-US" sz="3200">
                <a:solidFill>
                  <a:srgbClr val="3333FF"/>
                </a:solidFill>
                <a:latin typeface="Tahoma" panose="020b0604030504040204" pitchFamily="2" charset="0"/>
                <a:ea typeface="黑体" panose="02010609060101010101" pitchFamily="2" charset="-122"/>
              </a:rPr>
              <a:t>煣</a:t>
            </a:r>
            <a:r>
              <a:rPr lang="zh-CN" altLang="en-US" sz="3200">
                <a:latin typeface="Tahoma" panose="020b0604030504040204" pitchFamily="2" charset="0"/>
                <a:ea typeface="黑体" panose="02010609060101010101" pitchFamily="2" charset="-122"/>
              </a:rPr>
              <a:t>”，</a:t>
            </a:r>
            <a:r>
              <a:rPr lang="zh-CN" altLang="en-US" sz="3200">
                <a:latin typeface="Tahoma" panose="020b0604030504040204" pitchFamily="2" charset="0"/>
                <a:ea typeface="宋体" panose="02010600030101010101" pitchFamily="2" charset="-122"/>
              </a:rPr>
              <a:t>使</a:t>
            </a:r>
            <a:r>
              <a:rPr lang="en-US" altLang="zh-CN" sz="3200">
                <a:latin typeface="Arial" panose="020b0604020202020204" pitchFamily="34" charset="0"/>
                <a:ea typeface="宋体" panose="02010600030101010101" pitchFamily="2" charset="-122"/>
              </a:rPr>
              <a:t>……</a:t>
            </a:r>
            <a:r>
              <a:rPr lang="zh-CN" altLang="en-US" sz="3200">
                <a:latin typeface="Tahoma" panose="020b0604030504040204" pitchFamily="2" charset="0"/>
                <a:ea typeface="宋体" panose="02010600030101010101" pitchFamily="2" charset="-122"/>
              </a:rPr>
              <a:t>弯曲。</a:t>
            </a:r>
            <a:endParaRPr lang="zh-CN" altLang="en-US" sz="3200">
              <a:latin typeface="Tahoma" panose="020b0604030504040204" pitchFamily="2" charset="0"/>
              <a:ea typeface="宋体" panose="02010600030101010101" pitchFamily="2" charset="-122"/>
            </a:endParaRPr>
          </a:p>
          <a:p>
            <a:pPr>
              <a:spcBef>
                <a:spcPct val="50000"/>
              </a:spcBef>
            </a:pPr>
            <a:endParaRPr lang="zh-CN" altLang="en-US">
              <a:latin typeface="Tahoma" panose="020b0604030504040204" pitchFamily="2" charset="0"/>
              <a:ea typeface="宋体" panose="02010600030101010101" pitchFamily="2" charset="-122"/>
            </a:endParaRPr>
          </a:p>
        </p:txBody>
      </p:sp>
      <p:sp>
        <p:nvSpPr>
          <p:cNvPr id="80904" name="文本框 80903"/>
          <p:cNvSpPr txBox="1"/>
          <p:nvPr>
            <p:custDataLst>
              <p:tags r:id="rId9"/>
            </p:custDataLst>
          </p:nvPr>
        </p:nvSpPr>
        <p:spPr>
          <a:xfrm>
            <a:off x="5029200" y="2667000"/>
            <a:ext cx="5334000" cy="1491615"/>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pPr>
            <a:r>
              <a:rPr lang="en-US" altLang="zh-CN" sz="3200">
                <a:latin typeface="Tahoma" panose="020b0604030504040204" pitchFamily="2" charset="0"/>
                <a:ea typeface="黑体" panose="02010609060101010101" pitchFamily="2" charset="-122"/>
              </a:rPr>
              <a:t>“</a:t>
            </a:r>
            <a:r>
              <a:rPr lang="zh-CN" altLang="en-US" sz="3200">
                <a:solidFill>
                  <a:srgbClr val="3333FF"/>
                </a:solidFill>
                <a:latin typeface="Tahoma" panose="020b0604030504040204" pitchFamily="2" charset="0"/>
                <a:ea typeface="黑体" panose="02010609060101010101" pitchFamily="2" charset="-122"/>
              </a:rPr>
              <a:t>有</a:t>
            </a:r>
            <a:r>
              <a:rPr lang="zh-CN" altLang="en-US" sz="3200">
                <a:latin typeface="Tahoma" panose="020b0604030504040204" pitchFamily="2" charset="0"/>
                <a:ea typeface="黑体" panose="02010609060101010101" pitchFamily="2" charset="-122"/>
              </a:rPr>
              <a:t>”通“</a:t>
            </a:r>
            <a:r>
              <a:rPr lang="zh-CN" altLang="en-US" sz="3200">
                <a:solidFill>
                  <a:srgbClr val="3333FF"/>
                </a:solidFill>
                <a:latin typeface="Tahoma" panose="020b0604030504040204" pitchFamily="2" charset="0"/>
                <a:ea typeface="黑体" panose="02010609060101010101" pitchFamily="2" charset="-122"/>
              </a:rPr>
              <a:t>又</a:t>
            </a:r>
            <a:r>
              <a:rPr lang="zh-CN" altLang="en-US" sz="3200">
                <a:latin typeface="Tahoma" panose="020b0604030504040204" pitchFamily="2" charset="0"/>
                <a:ea typeface="黑体" panose="02010609060101010101" pitchFamily="2" charset="-122"/>
              </a:rPr>
              <a:t>”，“</a:t>
            </a:r>
            <a:r>
              <a:rPr lang="zh-CN" altLang="en-US" sz="3200">
                <a:solidFill>
                  <a:srgbClr val="3333FF"/>
                </a:solidFill>
                <a:latin typeface="Tahoma" panose="020b0604030504040204" pitchFamily="2" charset="0"/>
                <a:ea typeface="黑体" panose="02010609060101010101" pitchFamily="2" charset="-122"/>
              </a:rPr>
              <a:t>暴</a:t>
            </a:r>
            <a:r>
              <a:rPr lang="zh-CN" altLang="en-US" sz="3200">
                <a:latin typeface="Tahoma" panose="020b0604030504040204" pitchFamily="2" charset="0"/>
                <a:ea typeface="黑体" panose="02010609060101010101" pitchFamily="2" charset="-122"/>
              </a:rPr>
              <a:t>”通“</a:t>
            </a:r>
            <a:r>
              <a:rPr lang="zh-CN" altLang="en-US" sz="3200">
                <a:solidFill>
                  <a:srgbClr val="3333FF"/>
                </a:solidFill>
                <a:latin typeface="Tahoma" panose="020b0604030504040204" pitchFamily="2" charset="0"/>
                <a:ea typeface="黑体" panose="02010609060101010101" pitchFamily="2" charset="-122"/>
              </a:rPr>
              <a:t>曝</a:t>
            </a:r>
            <a:r>
              <a:rPr lang="zh-CN" altLang="en-US" sz="3200">
                <a:latin typeface="Tahoma" panose="020b0604030504040204" pitchFamily="2" charset="0"/>
                <a:ea typeface="黑体" panose="02010609060101010101" pitchFamily="2" charset="-122"/>
              </a:rPr>
              <a:t>”。</a:t>
            </a:r>
            <a:endParaRPr lang="zh-CN" altLang="en-US" sz="3200">
              <a:latin typeface="Tahoma" panose="020b0604030504040204" pitchFamily="2" charset="0"/>
              <a:ea typeface="黑体" panose="02010609060101010101" pitchFamily="2" charset="-122"/>
            </a:endParaRPr>
          </a:p>
          <a:p>
            <a:pPr>
              <a:spcBef>
                <a:spcPct val="50000"/>
              </a:spcBef>
            </a:pPr>
            <a:endParaRPr lang="zh-CN" altLang="en-US">
              <a:latin typeface="Tahoma" panose="020b0604030504040204" pitchFamily="2" charset="0"/>
              <a:ea typeface="宋体" panose="02010600030101010101" pitchFamily="2" charset="-122"/>
            </a:endParaRPr>
          </a:p>
        </p:txBody>
      </p:sp>
      <p:sp>
        <p:nvSpPr>
          <p:cNvPr id="80905" name="文本框 80904"/>
          <p:cNvSpPr txBox="1"/>
          <p:nvPr>
            <p:custDataLst>
              <p:tags r:id="rId10"/>
            </p:custDataLst>
          </p:nvPr>
        </p:nvSpPr>
        <p:spPr>
          <a:xfrm>
            <a:off x="5016500" y="3789363"/>
            <a:ext cx="4953000" cy="1491615"/>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pPr>
            <a:r>
              <a:rPr lang="en-US" altLang="zh-CN" sz="3200">
                <a:latin typeface="黑体" panose="02010609060101010101" pitchFamily="2" charset="-122"/>
                <a:ea typeface="黑体" panose="02010609060101010101" pitchFamily="2" charset="-122"/>
              </a:rPr>
              <a:t>“</a:t>
            </a:r>
            <a:r>
              <a:rPr lang="zh-CN" altLang="en-US" sz="3200">
                <a:solidFill>
                  <a:srgbClr val="3333FF"/>
                </a:solidFill>
                <a:latin typeface="黑体" panose="02010609060101010101" pitchFamily="2" charset="-122"/>
                <a:ea typeface="黑体" panose="02010609060101010101" pitchFamily="2" charset="-122"/>
              </a:rPr>
              <a:t>知</a:t>
            </a:r>
            <a:r>
              <a:rPr lang="zh-CN" altLang="en-US" sz="3200">
                <a:latin typeface="黑体" panose="02010609060101010101" pitchFamily="2" charset="-122"/>
                <a:ea typeface="黑体" panose="02010609060101010101" pitchFamily="2" charset="-122"/>
              </a:rPr>
              <a:t>”通“</a:t>
            </a:r>
            <a:r>
              <a:rPr lang="zh-CN" altLang="en-US" sz="3200">
                <a:solidFill>
                  <a:srgbClr val="3333FF"/>
                </a:solidFill>
                <a:latin typeface="黑体" panose="02010609060101010101" pitchFamily="2" charset="-122"/>
                <a:ea typeface="黑体" panose="02010609060101010101" pitchFamily="2" charset="-122"/>
              </a:rPr>
              <a:t>智</a:t>
            </a:r>
            <a:r>
              <a:rPr lang="zh-CN" altLang="en-US" sz="3200">
                <a:latin typeface="黑体" panose="02010609060101010101" pitchFamily="2" charset="-122"/>
                <a:ea typeface="黑体" panose="02010609060101010101" pitchFamily="2" charset="-122"/>
              </a:rPr>
              <a:t>”（</a:t>
            </a:r>
            <a:r>
              <a:rPr lang="en-US" altLang="zh-CN" sz="3200">
                <a:latin typeface="黑体" panose="02010609060101010101" pitchFamily="2" charset="-122"/>
                <a:ea typeface="黑体" panose="02010609060101010101" pitchFamily="2" charset="-122"/>
              </a:rPr>
              <a:t>zhì</a:t>
            </a:r>
            <a:r>
              <a:rPr lang="zh-CN" altLang="en-US" sz="3200">
                <a:latin typeface="黑体" panose="02010609060101010101" pitchFamily="2" charset="-122"/>
                <a:ea typeface="黑体" panose="02010609060101010101" pitchFamily="2" charset="-122"/>
              </a:rPr>
              <a:t>），智慧</a:t>
            </a:r>
            <a:r>
              <a:rPr lang="zh-CN" altLang="en-US" sz="3200">
                <a:latin typeface="Tahoma" panose="020b0604030504040204" pitchFamily="2" charset="0"/>
                <a:ea typeface="宋体" panose="02010600030101010101" pitchFamily="2" charset="-122"/>
              </a:rPr>
              <a:t>。</a:t>
            </a:r>
            <a:endParaRPr lang="zh-CN" altLang="en-US" sz="3200">
              <a:latin typeface="Tahoma" panose="020b0604030504040204" pitchFamily="2" charset="0"/>
              <a:ea typeface="宋体" panose="02010600030101010101" pitchFamily="2" charset="-122"/>
            </a:endParaRPr>
          </a:p>
          <a:p>
            <a:pPr>
              <a:spcBef>
                <a:spcPct val="50000"/>
              </a:spcBef>
            </a:pPr>
            <a:endParaRPr lang="zh-CN" altLang="en-US">
              <a:latin typeface="Tahoma" panose="020b0604030504040204" pitchFamily="2" charset="0"/>
              <a:ea typeface="宋体" panose="02010600030101010101" pitchFamily="2" charset="-122"/>
            </a:endParaRPr>
          </a:p>
        </p:txBody>
      </p:sp>
      <p:sp>
        <p:nvSpPr>
          <p:cNvPr id="80906" name="文本框 80905"/>
          <p:cNvSpPr txBox="1"/>
          <p:nvPr>
            <p:custDataLst>
              <p:tags r:id="rId11"/>
            </p:custDataLst>
          </p:nvPr>
        </p:nvSpPr>
        <p:spPr>
          <a:xfrm>
            <a:off x="5159375" y="5059363"/>
            <a:ext cx="5203825" cy="1814830"/>
          </a:xfrm>
          <a:prstGeom prst="rect">
            <a:avLst/>
          </a:prstGeom>
          <a:noFill/>
          <a:ln w="9525">
            <a:noFill/>
          </a:ln>
        </p:spPr>
        <p:txBody>
          <a:bodyPr anchor="t" anchorCtr="0">
            <a:spAutoFit/>
          </a:bodyPr>
          <a:lstStyle/>
          <a:p>
            <a:pPr>
              <a:spcBef>
                <a:spcPct val="20000"/>
              </a:spcBef>
              <a:buClr>
                <a:schemeClr val="hlink"/>
              </a:buClr>
              <a:buSzPct val="75000"/>
              <a:buFont typeface="Wingdings" panose="05000000000000000000" pitchFamily="2" charset="2"/>
            </a:pPr>
            <a:r>
              <a:rPr lang="en-US" altLang="zh-CN" sz="3200">
                <a:latin typeface="Tahoma" panose="020b0604030504040204" pitchFamily="2" charset="0"/>
                <a:ea typeface="黑体" panose="02010609060101010101" pitchFamily="2" charset="-122"/>
              </a:rPr>
              <a:t>“</a:t>
            </a:r>
            <a:r>
              <a:rPr lang="zh-CN" altLang="en-US" sz="3200">
                <a:solidFill>
                  <a:srgbClr val="3333FF"/>
                </a:solidFill>
                <a:latin typeface="Tahoma" panose="020b0604030504040204" pitchFamily="2" charset="0"/>
                <a:ea typeface="黑体" panose="02010609060101010101" pitchFamily="2" charset="-122"/>
              </a:rPr>
              <a:t>生</a:t>
            </a:r>
            <a:r>
              <a:rPr lang="zh-CN" altLang="en-US" sz="3200">
                <a:latin typeface="Tahoma" panose="020b0604030504040204" pitchFamily="2" charset="0"/>
                <a:ea typeface="黑体" panose="02010609060101010101" pitchFamily="2" charset="-122"/>
              </a:rPr>
              <a:t>”通“</a:t>
            </a:r>
            <a:r>
              <a:rPr lang="zh-CN" altLang="en-US" sz="3200">
                <a:solidFill>
                  <a:srgbClr val="3333FF"/>
                </a:solidFill>
                <a:latin typeface="Tahoma" panose="020b0604030504040204" pitchFamily="2" charset="0"/>
                <a:ea typeface="黑体" panose="02010609060101010101" pitchFamily="2" charset="-122"/>
              </a:rPr>
              <a:t>性</a:t>
            </a:r>
            <a:r>
              <a:rPr lang="zh-CN" altLang="en-US" sz="3200">
                <a:latin typeface="Tahoma" panose="020b0604030504040204" pitchFamily="2" charset="0"/>
                <a:ea typeface="黑体" panose="02010609060101010101" pitchFamily="2" charset="-122"/>
              </a:rPr>
              <a:t>”，资质，禀赋。</a:t>
            </a:r>
            <a:endParaRPr lang="zh-CN" altLang="en-US" sz="3200">
              <a:latin typeface="Tahoma" panose="020b0604030504040204" pitchFamily="2" charset="0"/>
              <a:ea typeface="黑体" panose="02010609060101010101" pitchFamily="2" charset="-122"/>
            </a:endParaRPr>
          </a:p>
          <a:p>
            <a:pPr>
              <a:spcBef>
                <a:spcPct val="50000"/>
              </a:spcBef>
            </a:pPr>
            <a:endParaRPr lang="zh-CN" altLang="en-US" sz="3200">
              <a:latin typeface="Tahoma" panose="020b0604030504040204" pitchFamily="2" charset="0"/>
              <a:ea typeface="宋体" panose="02010600030101010101" pitchFamily="2" charset="-122"/>
            </a:endParaRPr>
          </a:p>
        </p:txBody>
      </p:sp>
      <p:sp>
        <p:nvSpPr>
          <p:cNvPr id="85002" name="文本框 80906"/>
          <p:cNvSpPr txBox="1"/>
          <p:nvPr>
            <p:custDataLst>
              <p:tags r:id="rId12"/>
            </p:custDataLst>
          </p:nvPr>
        </p:nvSpPr>
        <p:spPr>
          <a:xfrm>
            <a:off x="8823325" y="3221038"/>
            <a:ext cx="309880" cy="368300"/>
          </a:xfrm>
          <a:prstGeom prst="rect">
            <a:avLst/>
          </a:prstGeom>
          <a:noFill/>
          <a:ln w="9525">
            <a:noFill/>
          </a:ln>
        </p:spPr>
        <p:txBody>
          <a:bodyPr wrap="none" anchor="t" anchorCtr="0">
            <a:spAutoFit/>
          </a:bodyPr>
          <a:lstStyle/>
          <a:p>
            <a:endParaRPr lang="zh-CN" altLang="zh-CN" b="0">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 calcmode="lin" valueType="num">
                                      <p:cBhvr additive="base">
                                        <p:cTn id="7" dur="500" fill="hold"/>
                                        <p:tgtEl>
                                          <p:spTgt spid="80899"/>
                                        </p:tgtEl>
                                        <p:attrNameLst>
                                          <p:attrName>ppt_x</p:attrName>
                                        </p:attrNameLst>
                                      </p:cBhvr>
                                      <p:tavLst>
                                        <p:tav tm="0">
                                          <p:val>
                                            <p:strVal val="0-#ppt_w/2"/>
                                          </p:val>
                                        </p:tav>
                                        <p:tav tm="100000">
                                          <p:val>
                                            <p:strVal val="#ppt_x"/>
                                          </p:val>
                                        </p:tav>
                                      </p:tavLst>
                                    </p:anim>
                                    <p:anim calcmode="lin" valueType="num">
                                      <p:cBhvr additive="base">
                                        <p:cTn id="8" dur="500" fill="hold"/>
                                        <p:tgtEl>
                                          <p:spTgt spid="808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0903"/>
                                        </p:tgtEl>
                                        <p:attrNameLst>
                                          <p:attrName>style.visibility</p:attrName>
                                        </p:attrNameLst>
                                      </p:cBhvr>
                                      <p:to>
                                        <p:strVal val="visible"/>
                                      </p:to>
                                    </p:set>
                                    <p:anim calcmode="lin" valueType="num">
                                      <p:cBhvr additive="base">
                                        <p:cTn id="13" dur="500" fill="hold"/>
                                        <p:tgtEl>
                                          <p:spTgt spid="80903"/>
                                        </p:tgtEl>
                                        <p:attrNameLst>
                                          <p:attrName>ppt_x</p:attrName>
                                        </p:attrNameLst>
                                      </p:cBhvr>
                                      <p:tavLst>
                                        <p:tav tm="0">
                                          <p:val>
                                            <p:strVal val="1+#ppt_w/2"/>
                                          </p:val>
                                        </p:tav>
                                        <p:tav tm="100000">
                                          <p:val>
                                            <p:strVal val="#ppt_x"/>
                                          </p:val>
                                        </p:tav>
                                      </p:tavLst>
                                    </p:anim>
                                    <p:anim calcmode="lin" valueType="num">
                                      <p:cBhvr additive="base">
                                        <p:cTn id="14"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0900"/>
                                        </p:tgtEl>
                                        <p:attrNameLst>
                                          <p:attrName>style.visibility</p:attrName>
                                        </p:attrNameLst>
                                      </p:cBhvr>
                                      <p:to>
                                        <p:strVal val="visible"/>
                                      </p:to>
                                    </p:set>
                                    <p:anim calcmode="lin" valueType="num">
                                      <p:cBhvr additive="base">
                                        <p:cTn id="19" dur="500" fill="hold"/>
                                        <p:tgtEl>
                                          <p:spTgt spid="80900"/>
                                        </p:tgtEl>
                                        <p:attrNameLst>
                                          <p:attrName>ppt_x</p:attrName>
                                        </p:attrNameLst>
                                      </p:cBhvr>
                                      <p:tavLst>
                                        <p:tav tm="0">
                                          <p:val>
                                            <p:strVal val="0-#ppt_w/2"/>
                                          </p:val>
                                        </p:tav>
                                        <p:tav tm="100000">
                                          <p:val>
                                            <p:strVal val="#ppt_x"/>
                                          </p:val>
                                        </p:tav>
                                      </p:tavLst>
                                    </p:anim>
                                    <p:anim calcmode="lin" valueType="num">
                                      <p:cBhvr additive="base">
                                        <p:cTn id="20" dur="500" fill="hold"/>
                                        <p:tgtEl>
                                          <p:spTgt spid="8090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0904"/>
                                        </p:tgtEl>
                                        <p:attrNameLst>
                                          <p:attrName>style.visibility</p:attrName>
                                        </p:attrNameLst>
                                      </p:cBhvr>
                                      <p:to>
                                        <p:strVal val="visible"/>
                                      </p:to>
                                    </p:set>
                                    <p:anim calcmode="lin" valueType="num">
                                      <p:cBhvr additive="base">
                                        <p:cTn id="25" dur="500" fill="hold"/>
                                        <p:tgtEl>
                                          <p:spTgt spid="80904"/>
                                        </p:tgtEl>
                                        <p:attrNameLst>
                                          <p:attrName>ppt_x</p:attrName>
                                        </p:attrNameLst>
                                      </p:cBhvr>
                                      <p:tavLst>
                                        <p:tav tm="0">
                                          <p:val>
                                            <p:strVal val="1+#ppt_w/2"/>
                                          </p:val>
                                        </p:tav>
                                        <p:tav tm="100000">
                                          <p:val>
                                            <p:strVal val="#ppt_x"/>
                                          </p:val>
                                        </p:tav>
                                      </p:tavLst>
                                    </p:anim>
                                    <p:anim calcmode="lin" valueType="num">
                                      <p:cBhvr additive="base">
                                        <p:cTn id="26" dur="500" fill="hold"/>
                                        <p:tgtEl>
                                          <p:spTgt spid="8090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0901"/>
                                        </p:tgtEl>
                                        <p:attrNameLst>
                                          <p:attrName>style.visibility</p:attrName>
                                        </p:attrNameLst>
                                      </p:cBhvr>
                                      <p:to>
                                        <p:strVal val="visible"/>
                                      </p:to>
                                    </p:set>
                                    <p:anim calcmode="lin" valueType="num">
                                      <p:cBhvr additive="base">
                                        <p:cTn id="31" dur="500" fill="hold"/>
                                        <p:tgtEl>
                                          <p:spTgt spid="80901"/>
                                        </p:tgtEl>
                                        <p:attrNameLst>
                                          <p:attrName>ppt_x</p:attrName>
                                        </p:attrNameLst>
                                      </p:cBhvr>
                                      <p:tavLst>
                                        <p:tav tm="0">
                                          <p:val>
                                            <p:strVal val="0-#ppt_w/2"/>
                                          </p:val>
                                        </p:tav>
                                        <p:tav tm="100000">
                                          <p:val>
                                            <p:strVal val="#ppt_x"/>
                                          </p:val>
                                        </p:tav>
                                      </p:tavLst>
                                    </p:anim>
                                    <p:anim calcmode="lin" valueType="num">
                                      <p:cBhvr additive="base">
                                        <p:cTn id="32" dur="500" fill="hold"/>
                                        <p:tgtEl>
                                          <p:spTgt spid="8090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0905"/>
                                        </p:tgtEl>
                                        <p:attrNameLst>
                                          <p:attrName>style.visibility</p:attrName>
                                        </p:attrNameLst>
                                      </p:cBhvr>
                                      <p:to>
                                        <p:strVal val="visible"/>
                                      </p:to>
                                    </p:set>
                                    <p:anim calcmode="lin" valueType="num">
                                      <p:cBhvr additive="base">
                                        <p:cTn id="37" dur="500" fill="hold"/>
                                        <p:tgtEl>
                                          <p:spTgt spid="80905"/>
                                        </p:tgtEl>
                                        <p:attrNameLst>
                                          <p:attrName>ppt_x</p:attrName>
                                        </p:attrNameLst>
                                      </p:cBhvr>
                                      <p:tavLst>
                                        <p:tav tm="0">
                                          <p:val>
                                            <p:strVal val="1+#ppt_w/2"/>
                                          </p:val>
                                        </p:tav>
                                        <p:tav tm="100000">
                                          <p:val>
                                            <p:strVal val="#ppt_x"/>
                                          </p:val>
                                        </p:tav>
                                      </p:tavLst>
                                    </p:anim>
                                    <p:anim calcmode="lin" valueType="num">
                                      <p:cBhvr additive="base">
                                        <p:cTn id="38" dur="500" fill="hold"/>
                                        <p:tgtEl>
                                          <p:spTgt spid="80905"/>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0902"/>
                                        </p:tgtEl>
                                        <p:attrNameLst>
                                          <p:attrName>style.visibility</p:attrName>
                                        </p:attrNameLst>
                                      </p:cBhvr>
                                      <p:to>
                                        <p:strVal val="visible"/>
                                      </p:to>
                                    </p:set>
                                    <p:anim calcmode="lin" valueType="num">
                                      <p:cBhvr additive="base">
                                        <p:cTn id="43" dur="500" fill="hold"/>
                                        <p:tgtEl>
                                          <p:spTgt spid="80902"/>
                                        </p:tgtEl>
                                        <p:attrNameLst>
                                          <p:attrName>ppt_x</p:attrName>
                                        </p:attrNameLst>
                                      </p:cBhvr>
                                      <p:tavLst>
                                        <p:tav tm="0">
                                          <p:val>
                                            <p:strVal val="0-#ppt_w/2"/>
                                          </p:val>
                                        </p:tav>
                                        <p:tav tm="100000">
                                          <p:val>
                                            <p:strVal val="#ppt_x"/>
                                          </p:val>
                                        </p:tav>
                                      </p:tavLst>
                                    </p:anim>
                                    <p:anim calcmode="lin" valueType="num">
                                      <p:cBhvr additive="base">
                                        <p:cTn id="44" dur="500" fill="hold"/>
                                        <p:tgtEl>
                                          <p:spTgt spid="8090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80906"/>
                                        </p:tgtEl>
                                        <p:attrNameLst>
                                          <p:attrName>style.visibility</p:attrName>
                                        </p:attrNameLst>
                                      </p:cBhvr>
                                      <p:to>
                                        <p:strVal val="visible"/>
                                      </p:to>
                                    </p:set>
                                    <p:anim calcmode="lin" valueType="num">
                                      <p:cBhvr additive="base">
                                        <p:cTn id="49" dur="500" fill="hold"/>
                                        <p:tgtEl>
                                          <p:spTgt spid="80906"/>
                                        </p:tgtEl>
                                        <p:attrNameLst>
                                          <p:attrName>ppt_x</p:attrName>
                                        </p:attrNameLst>
                                      </p:cBhvr>
                                      <p:tavLst>
                                        <p:tav tm="0">
                                          <p:val>
                                            <p:strVal val="1+#ppt_w/2"/>
                                          </p:val>
                                        </p:tav>
                                        <p:tav tm="100000">
                                          <p:val>
                                            <p:strVal val="#ppt_x"/>
                                          </p:val>
                                        </p:tav>
                                      </p:tavLst>
                                    </p:anim>
                                    <p:anim calcmode="lin" valueType="num">
                                      <p:cBhvr additive="base">
                                        <p:cTn id="50" dur="500" fill="hold"/>
                                        <p:tgtEl>
                                          <p:spTgt spid="809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P spid="80900" grpId="0"/>
      <p:bldP spid="80901" grpId="0"/>
      <p:bldP spid="80902" grpId="0"/>
      <p:bldP spid="80903" grpId="0"/>
      <p:bldP spid="80904" grpId="0"/>
      <p:bldP spid="80905" grpId="0"/>
      <p:bldP spid="8090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83970" name="文本框 83969"/>
          <p:cNvSpPr txBox="1"/>
          <p:nvPr>
            <p:custDataLst>
              <p:tags r:id="rId3"/>
            </p:custDataLst>
          </p:nvPr>
        </p:nvSpPr>
        <p:spPr>
          <a:xfrm>
            <a:off x="2971800" y="685800"/>
            <a:ext cx="4572000" cy="368300"/>
          </a:xfrm>
          <a:prstGeom prst="rect">
            <a:avLst/>
          </a:prstGeom>
          <a:noFill/>
          <a:ln w="9525">
            <a:noFill/>
          </a:ln>
        </p:spPr>
        <p:txBody>
          <a:bodyPr anchor="t" anchorCtr="0">
            <a:spAutoFit/>
          </a:bodyPr>
          <a:lstStyle/>
          <a:p>
            <a:pPr>
              <a:spcBef>
                <a:spcPct val="50000"/>
              </a:spcBef>
            </a:pPr>
            <a:endParaRPr lang="zh-CN" altLang="zh-CN" b="0">
              <a:latin typeface="Tahoma" panose="020b0604030504040204" pitchFamily="2" charset="0"/>
              <a:ea typeface="宋体" panose="02010600030101010101" pitchFamily="2" charset="-122"/>
            </a:endParaRPr>
          </a:p>
        </p:txBody>
      </p:sp>
      <p:sp>
        <p:nvSpPr>
          <p:cNvPr id="83976" name="文本框 83975"/>
          <p:cNvSpPr txBox="1"/>
          <p:nvPr>
            <p:custDataLst>
              <p:tags r:id="rId4"/>
            </p:custDataLst>
          </p:nvPr>
        </p:nvSpPr>
        <p:spPr>
          <a:xfrm>
            <a:off x="6324600" y="4343400"/>
            <a:ext cx="43434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83977" name="文本框 83976"/>
          <p:cNvSpPr txBox="1"/>
          <p:nvPr>
            <p:custDataLst>
              <p:tags r:id="rId5"/>
            </p:custDataLst>
          </p:nvPr>
        </p:nvSpPr>
        <p:spPr>
          <a:xfrm>
            <a:off x="5334000" y="5105400"/>
            <a:ext cx="2667000" cy="368300"/>
          </a:xfrm>
          <a:prstGeom prst="rect">
            <a:avLst/>
          </a:prstGeom>
          <a:noFill/>
          <a:ln w="9525">
            <a:noFill/>
          </a:ln>
        </p:spPr>
        <p:txBody>
          <a:bodyPr anchor="t" anchorCtr="0">
            <a:spAutoFit/>
          </a:bodyPr>
          <a:lstStyle/>
          <a:p>
            <a:pPr>
              <a:spcBef>
                <a:spcPct val="50000"/>
              </a:spcBef>
            </a:pPr>
            <a:endParaRPr lang="zh-CN" altLang="zh-CN" b="0">
              <a:latin typeface="Tahoma" panose="020b0604030504040204" pitchFamily="2" charset="0"/>
              <a:ea typeface="宋体" panose="02010600030101010101" pitchFamily="2" charset="-122"/>
            </a:endParaRPr>
          </a:p>
        </p:txBody>
      </p:sp>
      <p:sp>
        <p:nvSpPr>
          <p:cNvPr id="83978" name="文本框 83977"/>
          <p:cNvSpPr txBox="1"/>
          <p:nvPr>
            <p:custDataLst>
              <p:tags r:id="rId6"/>
            </p:custDataLst>
          </p:nvPr>
        </p:nvSpPr>
        <p:spPr>
          <a:xfrm>
            <a:off x="5715000" y="4953000"/>
            <a:ext cx="25146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83979" name="文本框 83978"/>
          <p:cNvSpPr txBox="1"/>
          <p:nvPr>
            <p:custDataLst>
              <p:tags r:id="rId7"/>
            </p:custDataLst>
          </p:nvPr>
        </p:nvSpPr>
        <p:spPr>
          <a:xfrm>
            <a:off x="5867400" y="5486400"/>
            <a:ext cx="27432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100" name="文本框 99"/>
          <p:cNvSpPr txBox="1"/>
          <p:nvPr>
            <p:custDataLst>
              <p:tags r:id="rId8"/>
            </p:custDataLst>
          </p:nvPr>
        </p:nvSpPr>
        <p:spPr>
          <a:xfrm>
            <a:off x="1162685" y="1565910"/>
            <a:ext cx="10606405" cy="3169285"/>
          </a:xfrm>
          <a:prstGeom prst="rect">
            <a:avLst/>
          </a:prstGeom>
          <a:noFill/>
          <a:ln w="9525">
            <a:noFill/>
          </a:ln>
        </p:spPr>
        <p:txBody>
          <a:bodyPr wrap="square">
            <a:spAutoFit/>
          </a:bodyPr>
          <a:lstStyle/>
          <a:p>
            <a:pPr indent="0"/>
            <a:r>
              <a:rPr lang="en-US" sz="4000" b="0">
                <a:latin typeface="宋体" panose="02010600030101010101" pitchFamily="2" charset="-122"/>
                <a:ea typeface="宋体" panose="02010600030101010101" pitchFamily="2" charset="-122"/>
              </a:rPr>
              <a:t>(5</a:t>
            </a:r>
            <a:r>
              <a:rPr lang="zh-CN" sz="4000" b="0">
                <a:ea typeface="宋体" panose="02010600030101010101" pitchFamily="2" charset="-122"/>
              </a:rPr>
              <a:t>)师者，所以传道受业解惑也</a:t>
            </a:r>
            <a:r>
              <a:rPr lang="en-US" sz="4000" b="0">
                <a:latin typeface="宋体" panose="02010600030101010101" pitchFamily="2" charset="-122"/>
                <a:ea typeface="宋体" panose="02010600030101010101" pitchFamily="2" charset="-122"/>
              </a:rPr>
              <a:t>	(</a:t>
            </a:r>
            <a:r>
              <a:rPr lang="zh-CN" sz="4000" b="1">
                <a:solidFill>
                  <a:srgbClr val="FF0000"/>
                </a:solidFill>
                <a:ea typeface="宋体" panose="02010600030101010101" pitchFamily="2" charset="-122"/>
              </a:rPr>
              <a:t>“受”同“授”，传授</a:t>
            </a:r>
            <a:r>
              <a:rPr lang="en-US" sz="4000" b="0">
                <a:latin typeface="宋体" panose="02010600030101010101" pitchFamily="2" charset="-122"/>
                <a:ea typeface="宋体" panose="02010600030101010101" pitchFamily="2" charset="-122"/>
              </a:rPr>
              <a:t>)</a:t>
            </a:r>
            <a:endParaRPr lang="en-US" sz="4000" b="0">
              <a:latin typeface="宋体" panose="02010600030101010101" pitchFamily="2" charset="-122"/>
              <a:ea typeface="宋体" panose="02010600030101010101" pitchFamily="2" charset="-122"/>
            </a:endParaRPr>
          </a:p>
          <a:p>
            <a:pPr indent="0"/>
            <a:r>
              <a:rPr lang="en-US" sz="4000" b="0">
                <a:latin typeface="宋体" panose="02010600030101010101" pitchFamily="2" charset="-122"/>
                <a:ea typeface="宋体" panose="02010600030101010101" pitchFamily="2" charset="-122"/>
              </a:rPr>
              <a:t>(6</a:t>
            </a:r>
            <a:r>
              <a:rPr lang="zh-CN" sz="4000" b="0">
                <a:ea typeface="宋体" panose="02010600030101010101" pitchFamily="2" charset="-122"/>
              </a:rPr>
              <a:t>)或师焉，或不焉</a:t>
            </a:r>
            <a:r>
              <a:rPr lang="en-US" sz="4000" b="0">
                <a:latin typeface="宋体" panose="02010600030101010101" pitchFamily="2" charset="-122"/>
                <a:ea typeface="宋体" panose="02010600030101010101" pitchFamily="2" charset="-122"/>
              </a:rPr>
              <a:t>	(</a:t>
            </a:r>
            <a:r>
              <a:rPr lang="zh-CN" sz="4000" b="1">
                <a:solidFill>
                  <a:srgbClr val="FF0000"/>
                </a:solidFill>
                <a:ea typeface="宋体" panose="02010600030101010101" pitchFamily="2" charset="-122"/>
              </a:rPr>
              <a:t>“不”同“否”，不(向老师学习)</a:t>
            </a:r>
            <a:r>
              <a:rPr lang="en-US" sz="4000" b="0">
                <a:latin typeface="宋体" panose="02010600030101010101" pitchFamily="2" charset="-122"/>
                <a:ea typeface="宋体" panose="02010600030101010101" pitchFamily="2" charset="-122"/>
              </a:rPr>
              <a:t>)
</a:t>
            </a:r>
            <a:endParaRPr lang="en-US" altLang="en-US" sz="4000" b="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0-#ppt_w/2"/>
                                          </p:val>
                                        </p:tav>
                                        <p:tav tm="100000">
                                          <p:val>
                                            <p:strVal val="#ppt_x"/>
                                          </p:val>
                                        </p:tav>
                                      </p:tavLst>
                                    </p:anim>
                                    <p:anim calcmode="lin" valueType="num">
                                      <p:cBhvr additive="base">
                                        <p:cTn id="8" dur="500" fill="hold"/>
                                        <p:tgtEl>
                                          <p:spTgt spid="839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3976"/>
                                        </p:tgtEl>
                                        <p:attrNameLst>
                                          <p:attrName>style.visibility</p:attrName>
                                        </p:attrNameLst>
                                      </p:cBhvr>
                                      <p:to>
                                        <p:strVal val="visible"/>
                                      </p:to>
                                    </p:set>
                                    <p:anim calcmode="lin" valueType="num">
                                      <p:cBhvr additive="base">
                                        <p:cTn id="13" dur="500" fill="hold"/>
                                        <p:tgtEl>
                                          <p:spTgt spid="83976"/>
                                        </p:tgtEl>
                                        <p:attrNameLst>
                                          <p:attrName>ppt_x</p:attrName>
                                        </p:attrNameLst>
                                      </p:cBhvr>
                                      <p:tavLst>
                                        <p:tav tm="0">
                                          <p:val>
                                            <p:strVal val="0-#ppt_w/2"/>
                                          </p:val>
                                        </p:tav>
                                        <p:tav tm="100000">
                                          <p:val>
                                            <p:strVal val="#ppt_x"/>
                                          </p:val>
                                        </p:tav>
                                      </p:tavLst>
                                    </p:anim>
                                    <p:anim calcmode="lin" valueType="num">
                                      <p:cBhvr additive="base">
                                        <p:cTn id="14" dur="500" fill="hold"/>
                                        <p:tgtEl>
                                          <p:spTgt spid="8397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3977"/>
                                        </p:tgtEl>
                                        <p:attrNameLst>
                                          <p:attrName>style.visibility</p:attrName>
                                        </p:attrNameLst>
                                      </p:cBhvr>
                                      <p:to>
                                        <p:strVal val="visible"/>
                                      </p:to>
                                    </p:set>
                                    <p:anim calcmode="lin" valueType="num">
                                      <p:cBhvr additive="base">
                                        <p:cTn id="19" dur="500" fill="hold"/>
                                        <p:tgtEl>
                                          <p:spTgt spid="83977"/>
                                        </p:tgtEl>
                                        <p:attrNameLst>
                                          <p:attrName>ppt_x</p:attrName>
                                        </p:attrNameLst>
                                      </p:cBhvr>
                                      <p:tavLst>
                                        <p:tav tm="0">
                                          <p:val>
                                            <p:strVal val="0-#ppt_w/2"/>
                                          </p:val>
                                        </p:tav>
                                        <p:tav tm="100000">
                                          <p:val>
                                            <p:strVal val="#ppt_x"/>
                                          </p:val>
                                        </p:tav>
                                      </p:tavLst>
                                    </p:anim>
                                    <p:anim calcmode="lin" valueType="num">
                                      <p:cBhvr additive="base">
                                        <p:cTn id="20"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3978"/>
                                        </p:tgtEl>
                                        <p:attrNameLst>
                                          <p:attrName>style.visibility</p:attrName>
                                        </p:attrNameLst>
                                      </p:cBhvr>
                                      <p:to>
                                        <p:strVal val="visible"/>
                                      </p:to>
                                    </p:set>
                                    <p:anim calcmode="lin" valueType="num">
                                      <p:cBhvr additive="base">
                                        <p:cTn id="25" dur="500" fill="hold"/>
                                        <p:tgtEl>
                                          <p:spTgt spid="83978"/>
                                        </p:tgtEl>
                                        <p:attrNameLst>
                                          <p:attrName>ppt_x</p:attrName>
                                        </p:attrNameLst>
                                      </p:cBhvr>
                                      <p:tavLst>
                                        <p:tav tm="0">
                                          <p:val>
                                            <p:strVal val="0-#ppt_w/2"/>
                                          </p:val>
                                        </p:tav>
                                        <p:tav tm="100000">
                                          <p:val>
                                            <p:strVal val="#ppt_x"/>
                                          </p:val>
                                        </p:tav>
                                      </p:tavLst>
                                    </p:anim>
                                    <p:anim calcmode="lin" valueType="num">
                                      <p:cBhvr additive="base">
                                        <p:cTn id="26"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3979"/>
                                        </p:tgtEl>
                                        <p:attrNameLst>
                                          <p:attrName>style.visibility</p:attrName>
                                        </p:attrNameLst>
                                      </p:cBhvr>
                                      <p:to>
                                        <p:strVal val="visible"/>
                                      </p:to>
                                    </p:set>
                                    <p:anim calcmode="lin" valueType="num">
                                      <p:cBhvr additive="base">
                                        <p:cTn id="31" dur="500" fill="hold"/>
                                        <p:tgtEl>
                                          <p:spTgt spid="83979"/>
                                        </p:tgtEl>
                                        <p:attrNameLst>
                                          <p:attrName>ppt_x</p:attrName>
                                        </p:attrNameLst>
                                      </p:cBhvr>
                                      <p:tavLst>
                                        <p:tav tm="0">
                                          <p:val>
                                            <p:strVal val="0-#ppt_w/2"/>
                                          </p:val>
                                        </p:tav>
                                        <p:tav tm="100000">
                                          <p:val>
                                            <p:strVal val="#ppt_x"/>
                                          </p:val>
                                        </p:tav>
                                      </p:tavLst>
                                    </p:anim>
                                    <p:anim calcmode="lin" valueType="num">
                                      <p:cBhvr additive="base">
                                        <p:cTn id="32" dur="500" fill="hold"/>
                                        <p:tgtEl>
                                          <p:spTgt spid="839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6" grpId="0"/>
      <p:bldP spid="83977" grpId="0"/>
      <p:bldP spid="83978" grpId="0"/>
      <p:bldP spid="8397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3"/>
          <a:stretch>
            <a:fillRect/>
          </a:stretch>
        </a:blipFill>
        <a:effectLst/>
      </p:bgPr>
    </p:bg>
    <p:spTree>
      <p:nvGrpSpPr>
        <p:cNvPr id="1" name=""/>
        <p:cNvGrpSpPr/>
        <p:nvPr>
          <p:custDataLst>
            <p:tags r:id="rId2"/>
          </p:custDataLst>
        </p:nvPr>
      </p:nvGrpSpPr>
      <p:grpSpPr>
        <a:xfrm>
          <a:off x="0" y="0"/>
          <a:ext cx="0" cy="0"/>
        </a:xfrm>
      </p:grpSpPr>
      <p:sp>
        <p:nvSpPr>
          <p:cNvPr id="83970" name="文本框 83969"/>
          <p:cNvSpPr txBox="1"/>
          <p:nvPr>
            <p:custDataLst>
              <p:tags r:id="rId3"/>
            </p:custDataLst>
          </p:nvPr>
        </p:nvSpPr>
        <p:spPr>
          <a:xfrm>
            <a:off x="2971800" y="685800"/>
            <a:ext cx="4572000" cy="368300"/>
          </a:xfrm>
          <a:prstGeom prst="rect">
            <a:avLst/>
          </a:prstGeom>
          <a:noFill/>
          <a:ln w="9525">
            <a:noFill/>
          </a:ln>
        </p:spPr>
        <p:txBody>
          <a:bodyPr anchor="t" anchorCtr="0">
            <a:spAutoFit/>
          </a:bodyPr>
          <a:lstStyle/>
          <a:p>
            <a:pPr>
              <a:spcBef>
                <a:spcPct val="50000"/>
              </a:spcBef>
            </a:pPr>
            <a:endParaRPr lang="zh-CN" altLang="zh-CN" b="0">
              <a:latin typeface="Tahoma" panose="020b0604030504040204" pitchFamily="2" charset="0"/>
              <a:ea typeface="宋体" panose="02010600030101010101" pitchFamily="2" charset="-122"/>
            </a:endParaRPr>
          </a:p>
        </p:txBody>
      </p:sp>
      <p:sp>
        <p:nvSpPr>
          <p:cNvPr id="83972" name="文本框 83971"/>
          <p:cNvSpPr txBox="1"/>
          <p:nvPr>
            <p:custDataLst>
              <p:tags r:id="rId4"/>
            </p:custDataLst>
          </p:nvPr>
        </p:nvSpPr>
        <p:spPr>
          <a:xfrm>
            <a:off x="2971800" y="1524000"/>
            <a:ext cx="2362200" cy="645160"/>
          </a:xfrm>
          <a:prstGeom prst="rect">
            <a:avLst/>
          </a:prstGeom>
          <a:noFill/>
          <a:ln w="9525">
            <a:noFill/>
          </a:ln>
        </p:spPr>
        <p:txBody>
          <a:bodyPr anchor="t" anchorCtr="0">
            <a:spAutoFit/>
          </a:bodyPr>
          <a:lstStyle/>
          <a:p>
            <a:pPr>
              <a:spcBef>
                <a:spcPct val="50000"/>
              </a:spcBef>
            </a:pPr>
            <a:r>
              <a:rPr lang="en-US" altLang="zh-CN" sz="3600">
                <a:latin typeface="Tahoma" panose="020b0604030504040204" pitchFamily="2" charset="0"/>
                <a:ea typeface="宋体" panose="02010600030101010101" pitchFamily="2" charset="-122"/>
              </a:rPr>
              <a:t>1</a:t>
            </a:r>
            <a:r>
              <a:rPr lang="zh-CN" altLang="en-US" sz="3600">
                <a:latin typeface="Tahoma" panose="020b0604030504040204" pitchFamily="2" charset="0"/>
                <a:ea typeface="宋体" panose="02010600030101010101" pitchFamily="2" charset="-122"/>
              </a:rPr>
              <a:t>、劝</a:t>
            </a:r>
            <a:endParaRPr lang="zh-CN" altLang="en-US" sz="3600">
              <a:latin typeface="Tahoma" panose="020b0604030504040204" pitchFamily="2" charset="0"/>
              <a:ea typeface="宋体" panose="02010600030101010101" pitchFamily="2" charset="-122"/>
            </a:endParaRPr>
          </a:p>
        </p:txBody>
      </p:sp>
      <p:sp>
        <p:nvSpPr>
          <p:cNvPr id="83973" name="文本框 83972"/>
          <p:cNvSpPr txBox="1"/>
          <p:nvPr>
            <p:custDataLst>
              <p:tags r:id="rId5"/>
            </p:custDataLst>
          </p:nvPr>
        </p:nvSpPr>
        <p:spPr>
          <a:xfrm>
            <a:off x="2514600" y="2667000"/>
            <a:ext cx="5105400" cy="1476375"/>
          </a:xfrm>
          <a:prstGeom prst="rect">
            <a:avLst/>
          </a:prstGeom>
          <a:noFill/>
          <a:ln w="9525">
            <a:noFill/>
          </a:ln>
        </p:spPr>
        <p:txBody>
          <a:bodyPr anchor="t" anchorCtr="0">
            <a:spAutoFit/>
          </a:bodyPr>
          <a:lstStyle/>
          <a:p>
            <a:pPr>
              <a:spcBef>
                <a:spcPct val="50000"/>
              </a:spcBef>
            </a:pPr>
            <a:r>
              <a:rPr lang="zh-CN" altLang="en-US" sz="3600">
                <a:latin typeface="Tahoma" panose="020b0604030504040204" pitchFamily="2" charset="0"/>
                <a:ea typeface="宋体" panose="02010600030101010101" pitchFamily="2" charset="-122"/>
              </a:rPr>
              <a:t>（</a:t>
            </a:r>
            <a:r>
              <a:rPr lang="en-US" altLang="zh-CN" sz="3600">
                <a:latin typeface="Tahoma" panose="020b0604030504040204" pitchFamily="2" charset="0"/>
                <a:ea typeface="宋体" panose="02010600030101010101" pitchFamily="2" charset="-122"/>
              </a:rPr>
              <a:t>1</a:t>
            </a:r>
            <a:r>
              <a:rPr lang="zh-CN" altLang="en-US" sz="3600">
                <a:latin typeface="Tahoma" panose="020b0604030504040204" pitchFamily="2" charset="0"/>
                <a:ea typeface="宋体" panose="02010600030101010101" pitchFamily="2" charset="-122"/>
              </a:rPr>
              <a:t>）</a:t>
            </a:r>
            <a:r>
              <a:rPr lang="zh-CN" altLang="en-US" sz="3600">
                <a:solidFill>
                  <a:srgbClr val="3333CC"/>
                </a:solidFill>
                <a:latin typeface="Tahoma" panose="020b0604030504040204" pitchFamily="2" charset="0"/>
                <a:ea typeface="宋体" panose="02010600030101010101" pitchFamily="2" charset="-122"/>
              </a:rPr>
              <a:t>劝</a:t>
            </a:r>
            <a:r>
              <a:rPr lang="zh-CN" altLang="en-US" sz="3600">
                <a:latin typeface="Tahoma" panose="020b0604030504040204" pitchFamily="2" charset="0"/>
                <a:ea typeface="宋体" panose="02010600030101010101" pitchFamily="2" charset="-122"/>
              </a:rPr>
              <a:t>学</a:t>
            </a:r>
            <a:endParaRPr lang="zh-CN" altLang="en-US" sz="3600">
              <a:latin typeface="Tahoma" panose="020b0604030504040204" pitchFamily="2" charset="0"/>
              <a:ea typeface="宋体" panose="02010600030101010101" pitchFamily="2" charset="-122"/>
            </a:endParaRPr>
          </a:p>
          <a:p>
            <a:pPr>
              <a:spcBef>
                <a:spcPct val="50000"/>
              </a:spcBef>
            </a:pPr>
            <a:r>
              <a:rPr lang="zh-CN" altLang="en-US" sz="3600">
                <a:latin typeface="Tahoma" panose="020b0604030504040204" pitchFamily="2" charset="0"/>
                <a:ea typeface="宋体" panose="02010600030101010101" pitchFamily="2" charset="-122"/>
              </a:rPr>
              <a:t>（</a:t>
            </a:r>
            <a:r>
              <a:rPr lang="en-US" altLang="zh-CN" sz="3600">
                <a:latin typeface="Tahoma" panose="020b0604030504040204" pitchFamily="2" charset="0"/>
                <a:ea typeface="宋体" panose="02010600030101010101" pitchFamily="2" charset="-122"/>
              </a:rPr>
              <a:t>2</a:t>
            </a:r>
            <a:r>
              <a:rPr lang="zh-CN" altLang="en-US" sz="3600">
                <a:latin typeface="Tahoma" panose="020b0604030504040204" pitchFamily="2" charset="0"/>
                <a:ea typeface="宋体" panose="02010600030101010101" pitchFamily="2" charset="-122"/>
              </a:rPr>
              <a:t>）肃</a:t>
            </a:r>
            <a:r>
              <a:rPr lang="zh-CN" altLang="en-US" sz="3600">
                <a:solidFill>
                  <a:srgbClr val="3333CC"/>
                </a:solidFill>
                <a:latin typeface="Tahoma" panose="020b0604030504040204" pitchFamily="2" charset="0"/>
                <a:ea typeface="宋体" panose="02010600030101010101" pitchFamily="2" charset="-122"/>
              </a:rPr>
              <a:t>劝</a:t>
            </a:r>
            <a:r>
              <a:rPr lang="zh-CN" altLang="en-US" sz="3600">
                <a:latin typeface="Tahoma" panose="020b0604030504040204" pitchFamily="2" charset="0"/>
                <a:ea typeface="宋体" panose="02010600030101010101" pitchFamily="2" charset="-122"/>
              </a:rPr>
              <a:t>权召瑜还</a:t>
            </a:r>
            <a:endParaRPr lang="zh-CN" altLang="en-US" sz="3600">
              <a:latin typeface="Tahoma" panose="020b0604030504040204" pitchFamily="2" charset="0"/>
              <a:ea typeface="宋体" panose="02010600030101010101" pitchFamily="2" charset="-122"/>
            </a:endParaRPr>
          </a:p>
        </p:txBody>
      </p:sp>
      <p:sp>
        <p:nvSpPr>
          <p:cNvPr id="83974" name="文本框 83973"/>
          <p:cNvSpPr txBox="1"/>
          <p:nvPr>
            <p:custDataLst>
              <p:tags r:id="rId6"/>
            </p:custDataLst>
          </p:nvPr>
        </p:nvSpPr>
        <p:spPr>
          <a:xfrm>
            <a:off x="5524500" y="2757170"/>
            <a:ext cx="34290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（劝勉、鼓励）</a:t>
            </a:r>
            <a:endParaRPr lang="zh-CN" altLang="en-US" sz="3600">
              <a:solidFill>
                <a:srgbClr val="3333CC"/>
              </a:solidFill>
              <a:latin typeface="Tahoma" panose="020b0604030504040204" pitchFamily="2" charset="0"/>
              <a:ea typeface="宋体" panose="02010600030101010101" pitchFamily="2" charset="-122"/>
            </a:endParaRPr>
          </a:p>
        </p:txBody>
      </p:sp>
      <p:sp>
        <p:nvSpPr>
          <p:cNvPr id="83975" name="文本框 83974"/>
          <p:cNvSpPr txBox="1"/>
          <p:nvPr>
            <p:custDataLst>
              <p:tags r:id="rId7"/>
            </p:custDataLst>
          </p:nvPr>
        </p:nvSpPr>
        <p:spPr>
          <a:xfrm>
            <a:off x="6705600" y="3581400"/>
            <a:ext cx="37338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（劝说、规劝）</a:t>
            </a:r>
            <a:endParaRPr lang="zh-CN" altLang="en-US" sz="3600">
              <a:solidFill>
                <a:srgbClr val="3333CC"/>
              </a:solidFill>
              <a:latin typeface="Tahoma" panose="020b0604030504040204" pitchFamily="2" charset="0"/>
              <a:ea typeface="宋体" panose="02010600030101010101" pitchFamily="2" charset="-122"/>
            </a:endParaRPr>
          </a:p>
        </p:txBody>
      </p:sp>
      <p:sp>
        <p:nvSpPr>
          <p:cNvPr id="83976" name="文本框 83975"/>
          <p:cNvSpPr txBox="1"/>
          <p:nvPr>
            <p:custDataLst>
              <p:tags r:id="rId8"/>
            </p:custDataLst>
          </p:nvPr>
        </p:nvSpPr>
        <p:spPr>
          <a:xfrm>
            <a:off x="6324600" y="4343400"/>
            <a:ext cx="43434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83977" name="文本框 83976"/>
          <p:cNvSpPr txBox="1"/>
          <p:nvPr>
            <p:custDataLst>
              <p:tags r:id="rId9"/>
            </p:custDataLst>
          </p:nvPr>
        </p:nvSpPr>
        <p:spPr>
          <a:xfrm>
            <a:off x="5334000" y="5105400"/>
            <a:ext cx="2667000" cy="368300"/>
          </a:xfrm>
          <a:prstGeom prst="rect">
            <a:avLst/>
          </a:prstGeom>
          <a:noFill/>
          <a:ln w="9525">
            <a:noFill/>
          </a:ln>
        </p:spPr>
        <p:txBody>
          <a:bodyPr anchor="t" anchorCtr="0">
            <a:spAutoFit/>
          </a:bodyPr>
          <a:lstStyle/>
          <a:p>
            <a:pPr>
              <a:spcBef>
                <a:spcPct val="50000"/>
              </a:spcBef>
            </a:pPr>
            <a:endParaRPr lang="zh-CN" altLang="zh-CN" b="0">
              <a:latin typeface="Tahoma" panose="020b0604030504040204" pitchFamily="2" charset="0"/>
              <a:ea typeface="宋体" panose="02010600030101010101" pitchFamily="2" charset="-122"/>
            </a:endParaRPr>
          </a:p>
        </p:txBody>
      </p:sp>
      <p:sp>
        <p:nvSpPr>
          <p:cNvPr id="83978" name="文本框 83977"/>
          <p:cNvSpPr txBox="1"/>
          <p:nvPr>
            <p:custDataLst>
              <p:tags r:id="rId10"/>
            </p:custDataLst>
          </p:nvPr>
        </p:nvSpPr>
        <p:spPr>
          <a:xfrm>
            <a:off x="5715000" y="4953000"/>
            <a:ext cx="25146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83979" name="文本框 83978"/>
          <p:cNvSpPr txBox="1"/>
          <p:nvPr>
            <p:custDataLst>
              <p:tags r:id="rId11"/>
            </p:custDataLst>
          </p:nvPr>
        </p:nvSpPr>
        <p:spPr>
          <a:xfrm>
            <a:off x="5867400" y="5486400"/>
            <a:ext cx="2743200" cy="521970"/>
          </a:xfrm>
          <a:prstGeom prst="rect">
            <a:avLst/>
          </a:prstGeom>
          <a:noFill/>
          <a:ln w="9525">
            <a:noFill/>
          </a:ln>
        </p:spPr>
        <p:txBody>
          <a:bodyPr anchor="t" anchorCtr="0">
            <a:spAutoFit/>
          </a:bodyPr>
          <a:lstStyle/>
          <a:p>
            <a:pPr>
              <a:spcBef>
                <a:spcPct val="50000"/>
              </a:spcBef>
            </a:pPr>
            <a:endParaRPr lang="zh-CN" altLang="zh-CN" sz="2800">
              <a:solidFill>
                <a:schemeClr val="folHlink"/>
              </a:solidFill>
              <a:latin typeface="Tahoma" panose="020b0604030504040204" pitchFamily="2" charset="0"/>
              <a:ea typeface="宋体" panose="02010600030101010101" pitchFamily="2" charset="-122"/>
            </a:endParaRPr>
          </a:p>
        </p:txBody>
      </p:sp>
      <p:sp>
        <p:nvSpPr>
          <p:cNvPr id="54275" name="Text Box 5"/>
          <p:cNvSpPr/>
          <p:nvPr>
            <p:custDataLst>
              <p:tags r:id="rId12"/>
            </p:custDataLst>
          </p:nvPr>
        </p:nvSpPr>
        <p:spPr>
          <a:xfrm>
            <a:off x="1447483" y="516890"/>
            <a:ext cx="3886200" cy="706755"/>
          </a:xfrm>
          <a:prstGeom prst="rect">
            <a:avLst/>
          </a:prstGeom>
          <a:gradFill rotWithShape="0">
            <a:gsLst>
              <a:gs pos="0">
                <a:srgbClr val="040000"/>
              </a:gs>
              <a:gs pos="100000">
                <a:srgbClr val="000000"/>
              </a:gs>
            </a:gsLst>
            <a:lin ang="5400000" scaled="1"/>
          </a:gradFill>
          <a:ln w="9525">
            <a:noFill/>
          </a:ln>
        </p:spPr>
        <p:txBody>
          <a:bodyPr anchor="t" anchorCtr="0">
            <a:spAutoFit/>
          </a:bodyPr>
          <a:lstStyle/>
          <a:p>
            <a:pPr>
              <a:spcBef>
                <a:spcPct val="50000"/>
              </a:spcBef>
            </a:pPr>
            <a:r>
              <a:rPr lang="en-US" altLang="zh-CN" sz="4000" b="1" i="1">
                <a:solidFill>
                  <a:srgbClr val="FF3399"/>
                </a:solidFill>
                <a:latin typeface="Times New Roman" panose="02020603050405020304" pitchFamily="2" charset="0"/>
                <a:ea typeface="隶书" pitchFamily="1" charset="-122"/>
                <a:sym typeface="Wingdings" panose="05000000000000000000" pitchFamily="2" charset="2"/>
              </a:rPr>
              <a:t>  </a:t>
            </a:r>
            <a:r>
              <a:rPr lang="zh-CN" altLang="en-US" sz="4000" b="1" i="1">
                <a:solidFill>
                  <a:srgbClr val="FF3399"/>
                </a:solidFill>
                <a:latin typeface="Times New Roman" panose="02020603050405020304" pitchFamily="2" charset="0"/>
                <a:ea typeface="隶书" pitchFamily="1" charset="-122"/>
                <a:sym typeface="Wingdings" panose="05000000000000000000" pitchFamily="2" charset="2"/>
              </a:rPr>
              <a:t>一词多义</a:t>
            </a:r>
            <a:endParaRPr lang="zh-CN" altLang="en-US" sz="4000" b="1" i="1">
              <a:solidFill>
                <a:srgbClr val="FF3399"/>
              </a:solidFill>
              <a:latin typeface="Times New Roman" panose="02020603050405020304" pitchFamily="2" charset="0"/>
              <a:ea typeface="隶书"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0-#ppt_w/2"/>
                                          </p:val>
                                        </p:tav>
                                        <p:tav tm="100000">
                                          <p:val>
                                            <p:strVal val="#ppt_x"/>
                                          </p:val>
                                        </p:tav>
                                      </p:tavLst>
                                    </p:anim>
                                    <p:anim calcmode="lin" valueType="num">
                                      <p:cBhvr additive="base">
                                        <p:cTn id="8" dur="500" fill="hold"/>
                                        <p:tgtEl>
                                          <p:spTgt spid="839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3972"/>
                                        </p:tgtEl>
                                        <p:attrNameLst>
                                          <p:attrName>style.visibility</p:attrName>
                                        </p:attrNameLst>
                                      </p:cBhvr>
                                      <p:to>
                                        <p:strVal val="visible"/>
                                      </p:to>
                                    </p:set>
                                    <p:anim calcmode="lin" valueType="num">
                                      <p:cBhvr additive="base">
                                        <p:cTn id="13" dur="500" fill="hold"/>
                                        <p:tgtEl>
                                          <p:spTgt spid="83972"/>
                                        </p:tgtEl>
                                        <p:attrNameLst>
                                          <p:attrName>ppt_x</p:attrName>
                                        </p:attrNameLst>
                                      </p:cBhvr>
                                      <p:tavLst>
                                        <p:tav tm="0">
                                          <p:val>
                                            <p:strVal val="0-#ppt_w/2"/>
                                          </p:val>
                                        </p:tav>
                                        <p:tav tm="100000">
                                          <p:val>
                                            <p:strVal val="#ppt_x"/>
                                          </p:val>
                                        </p:tav>
                                      </p:tavLst>
                                    </p:anim>
                                    <p:anim calcmode="lin" valueType="num">
                                      <p:cBhvr additive="base">
                                        <p:cTn id="14" dur="500" fill="hold"/>
                                        <p:tgtEl>
                                          <p:spTgt spid="8397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3973"/>
                                        </p:tgtEl>
                                        <p:attrNameLst>
                                          <p:attrName>style.visibility</p:attrName>
                                        </p:attrNameLst>
                                      </p:cBhvr>
                                      <p:to>
                                        <p:strVal val="visible"/>
                                      </p:to>
                                    </p:set>
                                    <p:anim calcmode="lin" valueType="num">
                                      <p:cBhvr additive="base">
                                        <p:cTn id="19" dur="500" fill="hold"/>
                                        <p:tgtEl>
                                          <p:spTgt spid="83973"/>
                                        </p:tgtEl>
                                        <p:attrNameLst>
                                          <p:attrName>ppt_x</p:attrName>
                                        </p:attrNameLst>
                                      </p:cBhvr>
                                      <p:tavLst>
                                        <p:tav tm="0">
                                          <p:val>
                                            <p:strVal val="0-#ppt_w/2"/>
                                          </p:val>
                                        </p:tav>
                                        <p:tav tm="100000">
                                          <p:val>
                                            <p:strVal val="#ppt_x"/>
                                          </p:val>
                                        </p:tav>
                                      </p:tavLst>
                                    </p:anim>
                                    <p:anim calcmode="lin" valueType="num">
                                      <p:cBhvr additive="base">
                                        <p:cTn id="20" dur="500" fill="hold"/>
                                        <p:tgtEl>
                                          <p:spTgt spid="8397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3974"/>
                                        </p:tgtEl>
                                        <p:attrNameLst>
                                          <p:attrName>style.visibility</p:attrName>
                                        </p:attrNameLst>
                                      </p:cBhvr>
                                      <p:to>
                                        <p:strVal val="visible"/>
                                      </p:to>
                                    </p:set>
                                    <p:anim calcmode="lin" valueType="num">
                                      <p:cBhvr additive="base">
                                        <p:cTn id="25" dur="500" fill="hold"/>
                                        <p:tgtEl>
                                          <p:spTgt spid="83974"/>
                                        </p:tgtEl>
                                        <p:attrNameLst>
                                          <p:attrName>ppt_x</p:attrName>
                                        </p:attrNameLst>
                                      </p:cBhvr>
                                      <p:tavLst>
                                        <p:tav tm="0">
                                          <p:val>
                                            <p:strVal val="0-#ppt_w/2"/>
                                          </p:val>
                                        </p:tav>
                                        <p:tav tm="100000">
                                          <p:val>
                                            <p:strVal val="#ppt_x"/>
                                          </p:val>
                                        </p:tav>
                                      </p:tavLst>
                                    </p:anim>
                                    <p:anim calcmode="lin" valueType="num">
                                      <p:cBhvr additive="base">
                                        <p:cTn id="26" dur="500" fill="hold"/>
                                        <p:tgtEl>
                                          <p:spTgt spid="8397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3975"/>
                                        </p:tgtEl>
                                        <p:attrNameLst>
                                          <p:attrName>style.visibility</p:attrName>
                                        </p:attrNameLst>
                                      </p:cBhvr>
                                      <p:to>
                                        <p:strVal val="visible"/>
                                      </p:to>
                                    </p:set>
                                    <p:anim calcmode="lin" valueType="num">
                                      <p:cBhvr additive="base">
                                        <p:cTn id="31" dur="500" fill="hold"/>
                                        <p:tgtEl>
                                          <p:spTgt spid="83975"/>
                                        </p:tgtEl>
                                        <p:attrNameLst>
                                          <p:attrName>ppt_x</p:attrName>
                                        </p:attrNameLst>
                                      </p:cBhvr>
                                      <p:tavLst>
                                        <p:tav tm="0">
                                          <p:val>
                                            <p:strVal val="0-#ppt_w/2"/>
                                          </p:val>
                                        </p:tav>
                                        <p:tav tm="100000">
                                          <p:val>
                                            <p:strVal val="#ppt_x"/>
                                          </p:val>
                                        </p:tav>
                                      </p:tavLst>
                                    </p:anim>
                                    <p:anim calcmode="lin" valueType="num">
                                      <p:cBhvr additive="base">
                                        <p:cTn id="32" dur="500" fill="hold"/>
                                        <p:tgtEl>
                                          <p:spTgt spid="83975"/>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indefinite" fill="hold">
                                          <p:stCondLst>
                                            <p:cond delay="0"/>
                                          </p:stCondLst>
                                        </p:cTn>
                                        <p:tgtEl>
                                          <p:spTgt spid="83976"/>
                                        </p:tgtEl>
                                        <p:attrNameLst>
                                          <p:attrName>style.visibility</p:attrName>
                                        </p:attrNameLst>
                                      </p:cBhvr>
                                      <p:to>
                                        <p:strVal val="visible"/>
                                      </p:to>
                                    </p:set>
                                    <p:anim calcmode="lin" valueType="num">
                                      <p:cBhvr additive="base">
                                        <p:cTn id="37" dur="500" fill="hold"/>
                                        <p:tgtEl>
                                          <p:spTgt spid="83976"/>
                                        </p:tgtEl>
                                        <p:attrNameLst>
                                          <p:attrName>ppt_x</p:attrName>
                                        </p:attrNameLst>
                                      </p:cBhvr>
                                      <p:tavLst>
                                        <p:tav tm="0">
                                          <p:val>
                                            <p:strVal val="0-#ppt_w/2"/>
                                          </p:val>
                                        </p:tav>
                                        <p:tav tm="100000">
                                          <p:val>
                                            <p:strVal val="#ppt_x"/>
                                          </p:val>
                                        </p:tav>
                                      </p:tavLst>
                                    </p:anim>
                                    <p:anim calcmode="lin" valueType="num">
                                      <p:cBhvr additive="base">
                                        <p:cTn id="38" dur="500" fill="hold"/>
                                        <p:tgtEl>
                                          <p:spTgt spid="83976"/>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indefinite" fill="hold">
                                          <p:stCondLst>
                                            <p:cond delay="0"/>
                                          </p:stCondLst>
                                        </p:cTn>
                                        <p:tgtEl>
                                          <p:spTgt spid="83977"/>
                                        </p:tgtEl>
                                        <p:attrNameLst>
                                          <p:attrName>style.visibility</p:attrName>
                                        </p:attrNameLst>
                                      </p:cBhvr>
                                      <p:to>
                                        <p:strVal val="visible"/>
                                      </p:to>
                                    </p:set>
                                    <p:anim calcmode="lin" valueType="num">
                                      <p:cBhvr additive="base">
                                        <p:cTn id="43" dur="500" fill="hold"/>
                                        <p:tgtEl>
                                          <p:spTgt spid="83977"/>
                                        </p:tgtEl>
                                        <p:attrNameLst>
                                          <p:attrName>ppt_x</p:attrName>
                                        </p:attrNameLst>
                                      </p:cBhvr>
                                      <p:tavLst>
                                        <p:tav tm="0">
                                          <p:val>
                                            <p:strVal val="0-#ppt_w/2"/>
                                          </p:val>
                                        </p:tav>
                                        <p:tav tm="100000">
                                          <p:val>
                                            <p:strVal val="#ppt_x"/>
                                          </p:val>
                                        </p:tav>
                                      </p:tavLst>
                                    </p:anim>
                                    <p:anim calcmode="lin" valueType="num">
                                      <p:cBhvr additive="base">
                                        <p:cTn id="44"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indefinite" fill="hold">
                                          <p:stCondLst>
                                            <p:cond delay="0"/>
                                          </p:stCondLst>
                                        </p:cTn>
                                        <p:tgtEl>
                                          <p:spTgt spid="83978"/>
                                        </p:tgtEl>
                                        <p:attrNameLst>
                                          <p:attrName>style.visibility</p:attrName>
                                        </p:attrNameLst>
                                      </p:cBhvr>
                                      <p:to>
                                        <p:strVal val="visible"/>
                                      </p:to>
                                    </p:set>
                                    <p:anim calcmode="lin" valueType="num">
                                      <p:cBhvr additive="base">
                                        <p:cTn id="49" dur="500" fill="hold"/>
                                        <p:tgtEl>
                                          <p:spTgt spid="83978"/>
                                        </p:tgtEl>
                                        <p:attrNameLst>
                                          <p:attrName>ppt_x</p:attrName>
                                        </p:attrNameLst>
                                      </p:cBhvr>
                                      <p:tavLst>
                                        <p:tav tm="0">
                                          <p:val>
                                            <p:strVal val="0-#ppt_w/2"/>
                                          </p:val>
                                        </p:tav>
                                        <p:tav tm="100000">
                                          <p:val>
                                            <p:strVal val="#ppt_x"/>
                                          </p:val>
                                        </p:tav>
                                      </p:tavLst>
                                    </p:anim>
                                    <p:anim calcmode="lin" valueType="num">
                                      <p:cBhvr additive="base">
                                        <p:cTn id="50"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indefinite" fill="hold">
                                          <p:stCondLst>
                                            <p:cond delay="0"/>
                                          </p:stCondLst>
                                        </p:cTn>
                                        <p:tgtEl>
                                          <p:spTgt spid="83979"/>
                                        </p:tgtEl>
                                        <p:attrNameLst>
                                          <p:attrName>style.visibility</p:attrName>
                                        </p:attrNameLst>
                                      </p:cBhvr>
                                      <p:to>
                                        <p:strVal val="visible"/>
                                      </p:to>
                                    </p:set>
                                    <p:anim calcmode="lin" valueType="num">
                                      <p:cBhvr additive="base">
                                        <p:cTn id="55" dur="500" fill="hold"/>
                                        <p:tgtEl>
                                          <p:spTgt spid="83979"/>
                                        </p:tgtEl>
                                        <p:attrNameLst>
                                          <p:attrName>ppt_x</p:attrName>
                                        </p:attrNameLst>
                                      </p:cBhvr>
                                      <p:tavLst>
                                        <p:tav tm="0">
                                          <p:val>
                                            <p:strVal val="0-#ppt_w/2"/>
                                          </p:val>
                                        </p:tav>
                                        <p:tav tm="100000">
                                          <p:val>
                                            <p:strVal val="#ppt_x"/>
                                          </p:val>
                                        </p:tav>
                                      </p:tavLst>
                                    </p:anim>
                                    <p:anim calcmode="lin" valueType="num">
                                      <p:cBhvr additive="base">
                                        <p:cTn id="56" dur="500" fill="hold"/>
                                        <p:tgtEl>
                                          <p:spTgt spid="839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2" grpId="0"/>
      <p:bldP spid="83973" grpId="0"/>
      <p:bldP spid="83974" grpId="0"/>
      <p:bldP spid="83975" grpId="0"/>
      <p:bldP spid="83976" grpId="0"/>
      <p:bldP spid="83977" grpId="0"/>
      <p:bldP spid="83978" grpId="0"/>
      <p:bldP spid="8397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84994" name="文本框 84993"/>
          <p:cNvSpPr txBox="1"/>
          <p:nvPr>
            <p:custDataLst>
              <p:tags r:id="rId3"/>
            </p:custDataLst>
          </p:nvPr>
        </p:nvSpPr>
        <p:spPr>
          <a:xfrm>
            <a:off x="2819400" y="762000"/>
            <a:ext cx="3657600" cy="645160"/>
          </a:xfrm>
          <a:prstGeom prst="rect">
            <a:avLst/>
          </a:prstGeom>
          <a:noFill/>
          <a:ln w="9525">
            <a:noFill/>
          </a:ln>
        </p:spPr>
        <p:txBody>
          <a:bodyPr anchor="t" anchorCtr="0">
            <a:spAutoFit/>
          </a:bodyPr>
          <a:lstStyle/>
          <a:p>
            <a:pPr>
              <a:spcBef>
                <a:spcPct val="50000"/>
              </a:spcBef>
            </a:pPr>
            <a:r>
              <a:rPr lang="en-US" altLang="zh-CN" sz="3600">
                <a:latin typeface="Tahoma" panose="020b0604030504040204" pitchFamily="2" charset="0"/>
                <a:ea typeface="宋体" panose="02010600030101010101" pitchFamily="2" charset="-122"/>
              </a:rPr>
              <a:t>2</a:t>
            </a:r>
            <a:r>
              <a:rPr lang="zh-CN" altLang="en-US" sz="3600">
                <a:latin typeface="Tahoma" panose="020b0604030504040204" pitchFamily="2" charset="0"/>
                <a:ea typeface="宋体" panose="02010600030101010101" pitchFamily="2" charset="-122"/>
              </a:rPr>
              <a:t>、闻</a:t>
            </a:r>
            <a:endParaRPr lang="zh-CN" altLang="en-US" sz="3600">
              <a:latin typeface="Tahoma" panose="020b0604030504040204" pitchFamily="2" charset="0"/>
              <a:ea typeface="宋体" panose="02010600030101010101" pitchFamily="2" charset="-122"/>
            </a:endParaRPr>
          </a:p>
        </p:txBody>
      </p:sp>
      <p:sp>
        <p:nvSpPr>
          <p:cNvPr id="84995" name="文本框 84994"/>
          <p:cNvSpPr txBox="1"/>
          <p:nvPr>
            <p:custDataLst>
              <p:tags r:id="rId4"/>
            </p:custDataLst>
          </p:nvPr>
        </p:nvSpPr>
        <p:spPr>
          <a:xfrm>
            <a:off x="2895600" y="1905000"/>
            <a:ext cx="5791200" cy="4523105"/>
          </a:xfrm>
          <a:prstGeom prst="rect">
            <a:avLst/>
          </a:prstGeom>
          <a:noFill/>
          <a:ln w="9525">
            <a:noFill/>
          </a:ln>
        </p:spPr>
        <p:txBody>
          <a:bodyPr anchor="t" anchorCtr="0">
            <a:spAutoFit/>
          </a:bodyPr>
          <a:lstStyle/>
          <a:p>
            <a:pPr>
              <a:spcBef>
                <a:spcPct val="50000"/>
              </a:spcBef>
            </a:pPr>
            <a:r>
              <a:rPr lang="zh-CN" altLang="en-US" sz="3600" b="0">
                <a:latin typeface="Tahoma" panose="020b0604030504040204" pitchFamily="2" charset="0"/>
                <a:ea typeface="宋体" panose="02010600030101010101" pitchFamily="2" charset="-122"/>
              </a:rPr>
              <a:t>（</a:t>
            </a:r>
            <a:r>
              <a:rPr lang="en-US" altLang="zh-CN" sz="3600">
                <a:latin typeface="Tahoma" panose="020b0604030504040204" pitchFamily="2" charset="0"/>
                <a:ea typeface="宋体" panose="02010600030101010101" pitchFamily="2" charset="-122"/>
              </a:rPr>
              <a:t>1</a:t>
            </a:r>
            <a:r>
              <a:rPr lang="zh-CN" altLang="en-US" sz="3600">
                <a:latin typeface="Tahoma" panose="020b0604030504040204" pitchFamily="2" charset="0"/>
                <a:ea typeface="宋体" panose="02010600030101010101" pitchFamily="2" charset="-122"/>
              </a:rPr>
              <a:t>）顺风而呼，声非加疾   也，而</a:t>
            </a:r>
            <a:r>
              <a:rPr lang="zh-CN" altLang="en-US" sz="3600">
                <a:solidFill>
                  <a:srgbClr val="3333CC"/>
                </a:solidFill>
                <a:latin typeface="Tahoma" panose="020b0604030504040204" pitchFamily="2" charset="0"/>
                <a:ea typeface="宋体" panose="02010600030101010101" pitchFamily="2" charset="-122"/>
              </a:rPr>
              <a:t>闻</a:t>
            </a:r>
            <a:r>
              <a:rPr lang="zh-CN" altLang="en-US" sz="3600">
                <a:latin typeface="Tahoma" panose="020b0604030504040204" pitchFamily="2" charset="0"/>
                <a:ea typeface="宋体" panose="02010600030101010101" pitchFamily="2" charset="-122"/>
              </a:rPr>
              <a:t>者彰</a:t>
            </a:r>
            <a:endParaRPr lang="zh-CN" altLang="en-US" sz="3600">
              <a:latin typeface="Tahoma" panose="020b0604030504040204" pitchFamily="2" charset="0"/>
              <a:ea typeface="宋体" panose="02010600030101010101" pitchFamily="2" charset="-122"/>
            </a:endParaRPr>
          </a:p>
          <a:p>
            <a:pPr>
              <a:spcBef>
                <a:spcPct val="50000"/>
              </a:spcBef>
            </a:pPr>
            <a:endParaRPr lang="zh-CN" altLang="en-US" sz="3600">
              <a:latin typeface="Tahoma" panose="020b0604030504040204" pitchFamily="2" charset="0"/>
              <a:ea typeface="宋体" panose="02010600030101010101" pitchFamily="2" charset="-122"/>
            </a:endParaRPr>
          </a:p>
          <a:p>
            <a:pPr>
              <a:spcBef>
                <a:spcPct val="50000"/>
              </a:spcBef>
            </a:pPr>
            <a:r>
              <a:rPr lang="zh-CN" altLang="en-US" sz="3600">
                <a:latin typeface="Tahoma" panose="020b0604030504040204" pitchFamily="2" charset="0"/>
                <a:ea typeface="宋体" panose="02010600030101010101" pitchFamily="2" charset="-122"/>
              </a:rPr>
              <a:t>（</a:t>
            </a:r>
            <a:r>
              <a:rPr lang="en-US" altLang="zh-CN" sz="3600">
                <a:latin typeface="Tahoma" panose="020b0604030504040204" pitchFamily="2" charset="0"/>
                <a:ea typeface="宋体" panose="02010600030101010101" pitchFamily="2" charset="-122"/>
              </a:rPr>
              <a:t>2</a:t>
            </a:r>
            <a:r>
              <a:rPr lang="zh-CN" altLang="en-US" sz="3600">
                <a:latin typeface="Tahoma" panose="020b0604030504040204" pitchFamily="2" charset="0"/>
                <a:ea typeface="宋体" panose="02010600030101010101" pitchFamily="2" charset="-122"/>
              </a:rPr>
              <a:t>）博</a:t>
            </a:r>
            <a:r>
              <a:rPr lang="zh-CN" altLang="en-US" sz="3600">
                <a:solidFill>
                  <a:srgbClr val="3333CC"/>
                </a:solidFill>
                <a:latin typeface="Tahoma" panose="020b0604030504040204" pitchFamily="2" charset="0"/>
                <a:ea typeface="宋体" panose="02010600030101010101" pitchFamily="2" charset="-122"/>
              </a:rPr>
              <a:t>闻</a:t>
            </a:r>
            <a:r>
              <a:rPr lang="zh-CN" altLang="en-US" sz="3600">
                <a:latin typeface="Tahoma" panose="020b0604030504040204" pitchFamily="2" charset="0"/>
                <a:ea typeface="宋体" panose="02010600030101010101" pitchFamily="2" charset="-122"/>
              </a:rPr>
              <a:t>强志</a:t>
            </a:r>
            <a:endParaRPr lang="zh-CN" altLang="en-US" sz="3600">
              <a:latin typeface="Tahoma" panose="020b0604030504040204" pitchFamily="2" charset="0"/>
              <a:ea typeface="宋体" panose="02010600030101010101" pitchFamily="2" charset="-122"/>
            </a:endParaRPr>
          </a:p>
          <a:p>
            <a:pPr>
              <a:spcBef>
                <a:spcPct val="50000"/>
              </a:spcBef>
            </a:pPr>
            <a:r>
              <a:rPr lang="zh-CN" altLang="en-US" sz="3600">
                <a:latin typeface="Tahoma" panose="020b0604030504040204" pitchFamily="2" charset="0"/>
                <a:ea typeface="宋体" panose="02010600030101010101" pitchFamily="2" charset="-122"/>
              </a:rPr>
              <a:t>（</a:t>
            </a:r>
            <a:r>
              <a:rPr lang="en-US" altLang="zh-CN" sz="3600">
                <a:latin typeface="Tahoma" panose="020b0604030504040204" pitchFamily="2" charset="0"/>
                <a:ea typeface="宋体" panose="02010600030101010101" pitchFamily="2" charset="-122"/>
              </a:rPr>
              <a:t>3</a:t>
            </a:r>
            <a:r>
              <a:rPr lang="zh-CN" altLang="en-US" sz="3600">
                <a:latin typeface="Tahoma" panose="020b0604030504040204" pitchFamily="2" charset="0"/>
                <a:ea typeface="宋体" panose="02010600030101010101" pitchFamily="2" charset="-122"/>
              </a:rPr>
              <a:t>）不能称前时之</a:t>
            </a:r>
            <a:r>
              <a:rPr lang="zh-CN" altLang="en-US" sz="3600">
                <a:solidFill>
                  <a:srgbClr val="3333CC"/>
                </a:solidFill>
                <a:latin typeface="Tahoma" panose="020b0604030504040204" pitchFamily="2" charset="0"/>
                <a:ea typeface="宋体" panose="02010600030101010101" pitchFamily="2" charset="-122"/>
              </a:rPr>
              <a:t>闻</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600">
              <a:latin typeface="Times New Roman" panose="02020603050405020304" pitchFamily="2" charset="0"/>
              <a:ea typeface="宋体" panose="02010600030101010101" pitchFamily="2" charset="-122"/>
            </a:endParaRPr>
          </a:p>
        </p:txBody>
      </p:sp>
      <p:sp>
        <p:nvSpPr>
          <p:cNvPr id="84996" name="文本框 84995"/>
          <p:cNvSpPr txBox="1"/>
          <p:nvPr>
            <p:custDataLst>
              <p:tags r:id="rId5"/>
            </p:custDataLst>
          </p:nvPr>
        </p:nvSpPr>
        <p:spPr>
          <a:xfrm>
            <a:off x="6172200" y="2667000"/>
            <a:ext cx="3733800" cy="1476375"/>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（听、听到）</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600" b="0">
              <a:solidFill>
                <a:srgbClr val="3333CC"/>
              </a:solidFill>
              <a:latin typeface="Times New Roman" panose="02020603050405020304" pitchFamily="2" charset="0"/>
              <a:ea typeface="宋体" panose="02010600030101010101" pitchFamily="2" charset="-122"/>
            </a:endParaRPr>
          </a:p>
        </p:txBody>
      </p:sp>
      <p:sp>
        <p:nvSpPr>
          <p:cNvPr id="84997" name="文本框 84996"/>
          <p:cNvSpPr txBox="1"/>
          <p:nvPr>
            <p:custDataLst>
              <p:tags r:id="rId6"/>
            </p:custDataLst>
          </p:nvPr>
        </p:nvSpPr>
        <p:spPr>
          <a:xfrm>
            <a:off x="6400800" y="4038600"/>
            <a:ext cx="4267200" cy="1476375"/>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（见闻、学识）</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sz="3600" b="0">
              <a:solidFill>
                <a:srgbClr val="3333CC"/>
              </a:solidFill>
              <a:latin typeface="Times New Roman" panose="02020603050405020304" pitchFamily="2" charset="0"/>
              <a:ea typeface="宋体" panose="02010600030101010101" pitchFamily="2" charset="-122"/>
            </a:endParaRPr>
          </a:p>
        </p:txBody>
      </p:sp>
      <p:sp>
        <p:nvSpPr>
          <p:cNvPr id="84998" name="文本框 84997"/>
          <p:cNvSpPr txBox="1"/>
          <p:nvPr>
            <p:custDataLst>
              <p:tags r:id="rId7"/>
            </p:custDataLst>
          </p:nvPr>
        </p:nvSpPr>
        <p:spPr>
          <a:xfrm>
            <a:off x="6553200" y="5668963"/>
            <a:ext cx="2971800" cy="106045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（声誉、名声）</a:t>
            </a:r>
            <a:endParaRPr lang="zh-CN" altLang="en-US" sz="3600">
              <a:solidFill>
                <a:srgbClr val="3333CC"/>
              </a:solidFill>
              <a:latin typeface="Tahoma" panose="020b0604030504040204" pitchFamily="2" charset="0"/>
              <a:ea typeface="宋体" panose="02010600030101010101" pitchFamily="2" charset="-122"/>
            </a:endParaRPr>
          </a:p>
          <a:p>
            <a:pPr>
              <a:spcBef>
                <a:spcPct val="50000"/>
              </a:spcBef>
            </a:pPr>
            <a:endParaRPr lang="zh-CN" altLang="en-US" b="0">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0-#ppt_w/2"/>
                                          </p:val>
                                        </p:tav>
                                        <p:tav tm="100000">
                                          <p:val>
                                            <p:strVal val="#ppt_x"/>
                                          </p:val>
                                        </p:tav>
                                      </p:tavLst>
                                    </p:anim>
                                    <p:anim calcmode="lin" valueType="num">
                                      <p:cBhvr additive="base">
                                        <p:cTn id="8" dur="500" fill="hold"/>
                                        <p:tgtEl>
                                          <p:spTgt spid="849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4995"/>
                                        </p:tgtEl>
                                        <p:attrNameLst>
                                          <p:attrName>style.visibility</p:attrName>
                                        </p:attrNameLst>
                                      </p:cBhvr>
                                      <p:to>
                                        <p:strVal val="visible"/>
                                      </p:to>
                                    </p:set>
                                    <p:anim calcmode="lin" valueType="num">
                                      <p:cBhvr additive="base">
                                        <p:cTn id="13" dur="500" fill="hold"/>
                                        <p:tgtEl>
                                          <p:spTgt spid="84995"/>
                                        </p:tgtEl>
                                        <p:attrNameLst>
                                          <p:attrName>ppt_x</p:attrName>
                                        </p:attrNameLst>
                                      </p:cBhvr>
                                      <p:tavLst>
                                        <p:tav tm="0">
                                          <p:val>
                                            <p:strVal val="0-#ppt_w/2"/>
                                          </p:val>
                                        </p:tav>
                                        <p:tav tm="100000">
                                          <p:val>
                                            <p:strVal val="#ppt_x"/>
                                          </p:val>
                                        </p:tav>
                                      </p:tavLst>
                                    </p:anim>
                                    <p:anim calcmode="lin" valueType="num">
                                      <p:cBhvr additive="base">
                                        <p:cTn id="14" dur="500" fill="hold"/>
                                        <p:tgtEl>
                                          <p:spTgt spid="8499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4996"/>
                                        </p:tgtEl>
                                        <p:attrNameLst>
                                          <p:attrName>style.visibility</p:attrName>
                                        </p:attrNameLst>
                                      </p:cBhvr>
                                      <p:to>
                                        <p:strVal val="visible"/>
                                      </p:to>
                                    </p:set>
                                    <p:anim calcmode="lin" valueType="num">
                                      <p:cBhvr additive="base">
                                        <p:cTn id="19" dur="500" fill="hold"/>
                                        <p:tgtEl>
                                          <p:spTgt spid="84996"/>
                                        </p:tgtEl>
                                        <p:attrNameLst>
                                          <p:attrName>ppt_x</p:attrName>
                                        </p:attrNameLst>
                                      </p:cBhvr>
                                      <p:tavLst>
                                        <p:tav tm="0">
                                          <p:val>
                                            <p:strVal val="0-#ppt_w/2"/>
                                          </p:val>
                                        </p:tav>
                                        <p:tav tm="100000">
                                          <p:val>
                                            <p:strVal val="#ppt_x"/>
                                          </p:val>
                                        </p:tav>
                                      </p:tavLst>
                                    </p:anim>
                                    <p:anim calcmode="lin" valueType="num">
                                      <p:cBhvr additive="base">
                                        <p:cTn id="20" dur="500" fill="hold"/>
                                        <p:tgtEl>
                                          <p:spTgt spid="8499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4997"/>
                                        </p:tgtEl>
                                        <p:attrNameLst>
                                          <p:attrName>style.visibility</p:attrName>
                                        </p:attrNameLst>
                                      </p:cBhvr>
                                      <p:to>
                                        <p:strVal val="visible"/>
                                      </p:to>
                                    </p:set>
                                    <p:anim calcmode="lin" valueType="num">
                                      <p:cBhvr additive="base">
                                        <p:cTn id="25" dur="500" fill="hold"/>
                                        <p:tgtEl>
                                          <p:spTgt spid="84997"/>
                                        </p:tgtEl>
                                        <p:attrNameLst>
                                          <p:attrName>ppt_x</p:attrName>
                                        </p:attrNameLst>
                                      </p:cBhvr>
                                      <p:tavLst>
                                        <p:tav tm="0">
                                          <p:val>
                                            <p:strVal val="0-#ppt_w/2"/>
                                          </p:val>
                                        </p:tav>
                                        <p:tav tm="100000">
                                          <p:val>
                                            <p:strVal val="#ppt_x"/>
                                          </p:val>
                                        </p:tav>
                                      </p:tavLst>
                                    </p:anim>
                                    <p:anim calcmode="lin" valueType="num">
                                      <p:cBhvr additive="base">
                                        <p:cTn id="26" dur="500" fill="hold"/>
                                        <p:tgtEl>
                                          <p:spTgt spid="8499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4998"/>
                                        </p:tgtEl>
                                        <p:attrNameLst>
                                          <p:attrName>style.visibility</p:attrName>
                                        </p:attrNameLst>
                                      </p:cBhvr>
                                      <p:to>
                                        <p:strVal val="visible"/>
                                      </p:to>
                                    </p:set>
                                    <p:anim calcmode="lin" valueType="num">
                                      <p:cBhvr additive="base">
                                        <p:cTn id="31" dur="500" fill="hold"/>
                                        <p:tgtEl>
                                          <p:spTgt spid="84998"/>
                                        </p:tgtEl>
                                        <p:attrNameLst>
                                          <p:attrName>ppt_x</p:attrName>
                                        </p:attrNameLst>
                                      </p:cBhvr>
                                      <p:tavLst>
                                        <p:tav tm="0">
                                          <p:val>
                                            <p:strVal val="0-#ppt_w/2"/>
                                          </p:val>
                                        </p:tav>
                                        <p:tav tm="100000">
                                          <p:val>
                                            <p:strVal val="#ppt_x"/>
                                          </p:val>
                                        </p:tav>
                                      </p:tavLst>
                                    </p:anim>
                                    <p:anim calcmode="lin" valueType="num">
                                      <p:cBhvr additive="base">
                                        <p:cTn id="32" dur="500" fill="hold"/>
                                        <p:tgtEl>
                                          <p:spTgt spid="849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5" grpId="0"/>
      <p:bldP spid="84996" grpId="0"/>
      <p:bldP spid="84997" grpId="0"/>
      <p:bldP spid="8499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86018" name="文本框 86017"/>
          <p:cNvSpPr txBox="1"/>
          <p:nvPr>
            <p:custDataLst>
              <p:tags r:id="rId3"/>
            </p:custDataLst>
          </p:nvPr>
        </p:nvSpPr>
        <p:spPr>
          <a:xfrm>
            <a:off x="2743200" y="304800"/>
            <a:ext cx="6019800" cy="5507990"/>
          </a:xfrm>
          <a:prstGeom prst="rect">
            <a:avLst/>
          </a:prstGeom>
          <a:noFill/>
          <a:ln w="9525">
            <a:noFill/>
          </a:ln>
        </p:spPr>
        <p:txBody>
          <a:bodyPr anchor="t" anchorCtr="0">
            <a:spAutoFit/>
          </a:bodyPr>
          <a:lstStyle/>
          <a:p>
            <a:pPr>
              <a:spcBef>
                <a:spcPct val="50000"/>
              </a:spcBef>
            </a:pPr>
            <a:endParaRPr lang="en-US" altLang="zh-CN" sz="2800">
              <a:latin typeface="宋体" panose="02010600030101010101" pitchFamily="2" charset="-122"/>
              <a:ea typeface="宋体" panose="02010600030101010101" pitchFamily="2" charset="-122"/>
            </a:endParaRPr>
          </a:p>
          <a:p>
            <a:pPr>
              <a:spcBef>
                <a:spcPct val="50000"/>
              </a:spcBef>
            </a:pPr>
            <a:r>
              <a:rPr lang="en-US" altLang="zh-CN" sz="3600">
                <a:latin typeface="宋体" panose="02010600030101010101" pitchFamily="2" charset="-122"/>
                <a:ea typeface="宋体" panose="02010600030101010101" pitchFamily="2" charset="-122"/>
              </a:rPr>
              <a:t>3</a:t>
            </a:r>
            <a:r>
              <a:rPr lang="zh-CN" altLang="en-US" sz="3600">
                <a:latin typeface="宋体" panose="02010600030101010101" pitchFamily="2" charset="-122"/>
                <a:ea typeface="宋体" panose="02010600030101010101" pitchFamily="2" charset="-122"/>
              </a:rPr>
              <a:t>、中</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1</a:t>
            </a:r>
            <a:r>
              <a:rPr lang="zh-CN" altLang="en-US" sz="3600">
                <a:latin typeface="宋体" panose="02010600030101010101" pitchFamily="2" charset="-122"/>
                <a:ea typeface="宋体" panose="02010600030101010101" pitchFamily="2" charset="-122"/>
              </a:rPr>
              <a:t>）瓮</a:t>
            </a:r>
            <a:r>
              <a:rPr lang="zh-CN" altLang="en-US" sz="3600">
                <a:solidFill>
                  <a:srgbClr val="3333CC"/>
                </a:solidFill>
                <a:latin typeface="宋体" panose="02010600030101010101" pitchFamily="2" charset="-122"/>
                <a:ea typeface="宋体" panose="02010600030101010101" pitchFamily="2" charset="-122"/>
              </a:rPr>
              <a:t>中</a:t>
            </a:r>
            <a:r>
              <a:rPr lang="zh-CN" altLang="en-US" sz="3600">
                <a:latin typeface="宋体" panose="02010600030101010101" pitchFamily="2" charset="-122"/>
                <a:ea typeface="宋体" panose="02010600030101010101" pitchFamily="2" charset="-122"/>
              </a:rPr>
              <a:t>之鳖</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2</a:t>
            </a:r>
            <a:r>
              <a:rPr lang="zh-CN" altLang="en-US" sz="3600">
                <a:latin typeface="宋体" panose="02010600030101010101" pitchFamily="2" charset="-122"/>
                <a:ea typeface="宋体" panose="02010600030101010101" pitchFamily="2" charset="-122"/>
              </a:rPr>
              <a:t>）</a:t>
            </a:r>
            <a:r>
              <a:rPr lang="zh-CN" altLang="en-US" sz="3600">
                <a:solidFill>
                  <a:srgbClr val="3333CC"/>
                </a:solidFill>
                <a:latin typeface="宋体" panose="02010600030101010101" pitchFamily="2" charset="-122"/>
                <a:ea typeface="宋体" panose="02010600030101010101" pitchFamily="2" charset="-122"/>
              </a:rPr>
              <a:t>中</a:t>
            </a:r>
            <a:r>
              <a:rPr lang="zh-CN" altLang="en-US" sz="3600">
                <a:latin typeface="宋体" panose="02010600030101010101" pitchFamily="2" charset="-122"/>
                <a:ea typeface="宋体" panose="02010600030101010101" pitchFamily="2" charset="-122"/>
              </a:rPr>
              <a:t>峨冠而多髯者为东坡</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3</a:t>
            </a:r>
            <a:r>
              <a:rPr lang="zh-CN" altLang="en-US" sz="3600">
                <a:latin typeface="宋体" panose="02010600030101010101" pitchFamily="2" charset="-122"/>
                <a:ea typeface="宋体" panose="02010600030101010101" pitchFamily="2" charset="-122"/>
              </a:rPr>
              <a:t>）</a:t>
            </a:r>
            <a:r>
              <a:rPr lang="zh-CN" altLang="en-US" sz="3600">
                <a:solidFill>
                  <a:srgbClr val="3333CC"/>
                </a:solidFill>
                <a:latin typeface="宋体" panose="02010600030101010101" pitchFamily="2" charset="-122"/>
                <a:ea typeface="宋体" panose="02010600030101010101" pitchFamily="2" charset="-122"/>
              </a:rPr>
              <a:t>中</a:t>
            </a:r>
            <a:r>
              <a:rPr lang="zh-CN" altLang="en-US" sz="3600">
                <a:latin typeface="宋体" panose="02010600030101010101" pitchFamily="2" charset="-122"/>
                <a:ea typeface="宋体" panose="02010600030101010101" pitchFamily="2" charset="-122"/>
              </a:rPr>
              <a:t>道而废</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4</a:t>
            </a:r>
            <a:r>
              <a:rPr lang="zh-CN" altLang="en-US" sz="3600">
                <a:latin typeface="宋体" panose="02010600030101010101" pitchFamily="2" charset="-122"/>
                <a:ea typeface="宋体" panose="02010600030101010101" pitchFamily="2" charset="-122"/>
              </a:rPr>
              <a:t>）木直</a:t>
            </a:r>
            <a:r>
              <a:rPr lang="zh-CN" altLang="en-US" sz="3600">
                <a:solidFill>
                  <a:srgbClr val="3333CC"/>
                </a:solidFill>
                <a:latin typeface="宋体" panose="02010600030101010101" pitchFamily="2" charset="-122"/>
                <a:ea typeface="宋体" panose="02010600030101010101" pitchFamily="2" charset="-122"/>
              </a:rPr>
              <a:t>中</a:t>
            </a:r>
            <a:r>
              <a:rPr lang="zh-CN" altLang="en-US" sz="3600">
                <a:latin typeface="宋体" panose="02010600030101010101" pitchFamily="2" charset="-122"/>
                <a:ea typeface="宋体" panose="02010600030101010101" pitchFamily="2" charset="-122"/>
              </a:rPr>
              <a:t>绳</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5</a:t>
            </a:r>
            <a:r>
              <a:rPr lang="zh-CN" altLang="en-US" sz="3600">
                <a:latin typeface="宋体" panose="02010600030101010101" pitchFamily="2" charset="-122"/>
                <a:ea typeface="宋体" panose="02010600030101010101" pitchFamily="2" charset="-122"/>
              </a:rPr>
              <a:t>）见其发矢十</a:t>
            </a:r>
            <a:r>
              <a:rPr lang="zh-CN" altLang="en-US" sz="3600">
                <a:solidFill>
                  <a:srgbClr val="3333CC"/>
                </a:solidFill>
                <a:latin typeface="宋体" panose="02010600030101010101" pitchFamily="2" charset="-122"/>
                <a:ea typeface="宋体" panose="02010600030101010101" pitchFamily="2" charset="-122"/>
              </a:rPr>
              <a:t>中</a:t>
            </a:r>
            <a:r>
              <a:rPr lang="zh-CN" altLang="en-US" sz="3600">
                <a:latin typeface="宋体" panose="02010600030101010101" pitchFamily="2" charset="-122"/>
                <a:ea typeface="宋体" panose="02010600030101010101" pitchFamily="2" charset="-122"/>
              </a:rPr>
              <a:t>八九</a:t>
            </a:r>
            <a:endParaRPr lang="zh-CN" altLang="en-US" sz="3600">
              <a:latin typeface="宋体" panose="02010600030101010101" pitchFamily="2" charset="-122"/>
              <a:ea typeface="宋体" panose="02010600030101010101" pitchFamily="2" charset="-122"/>
            </a:endParaRPr>
          </a:p>
        </p:txBody>
      </p:sp>
      <p:sp>
        <p:nvSpPr>
          <p:cNvPr id="86019" name="文本框 86018"/>
          <p:cNvSpPr txBox="1"/>
          <p:nvPr>
            <p:custDataLst>
              <p:tags r:id="rId4"/>
            </p:custDataLst>
          </p:nvPr>
        </p:nvSpPr>
        <p:spPr>
          <a:xfrm>
            <a:off x="6172200" y="1905000"/>
            <a:ext cx="28194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（内、里）</a:t>
            </a:r>
            <a:endParaRPr lang="zh-CN" altLang="en-US" sz="3600">
              <a:solidFill>
                <a:srgbClr val="3333CC"/>
              </a:solidFill>
              <a:latin typeface="Tahoma" panose="020b0604030504040204" pitchFamily="2" charset="0"/>
              <a:ea typeface="宋体" panose="02010600030101010101" pitchFamily="2" charset="-122"/>
            </a:endParaRPr>
          </a:p>
        </p:txBody>
      </p:sp>
      <p:sp>
        <p:nvSpPr>
          <p:cNvPr id="86020" name="文本框 86019"/>
          <p:cNvSpPr txBox="1"/>
          <p:nvPr>
            <p:custDataLst>
              <p:tags r:id="rId5"/>
            </p:custDataLst>
          </p:nvPr>
        </p:nvSpPr>
        <p:spPr>
          <a:xfrm>
            <a:off x="8458200" y="2438400"/>
            <a:ext cx="2209800" cy="1198880"/>
          </a:xfrm>
          <a:prstGeom prst="rect">
            <a:avLst/>
          </a:prstGeom>
          <a:noFill/>
          <a:ln w="9525">
            <a:noFill/>
          </a:ln>
        </p:spPr>
        <p:txBody>
          <a:bodyPr anchor="t" anchorCtr="0">
            <a:spAutoFit/>
          </a:bodyPr>
          <a:lstStyle/>
          <a:p>
            <a:pPr>
              <a:spcBef>
                <a:spcPct val="50000"/>
              </a:spcBef>
            </a:pPr>
            <a:r>
              <a:rPr lang="zh-CN" altLang="en-US" sz="2800">
                <a:solidFill>
                  <a:srgbClr val="3333CC"/>
                </a:solidFill>
                <a:latin typeface="Tahoma" panose="020b0604030504040204" pitchFamily="2" charset="0"/>
                <a:ea typeface="宋体" panose="02010600030101010101" pitchFamily="2" charset="-122"/>
              </a:rPr>
              <a:t>（</a:t>
            </a:r>
            <a:r>
              <a:rPr lang="zh-CN" altLang="en-US" sz="3600">
                <a:solidFill>
                  <a:srgbClr val="3333CC"/>
                </a:solidFill>
                <a:latin typeface="Tahoma" panose="020b0604030504040204" pitchFamily="2" charset="0"/>
                <a:ea typeface="宋体" panose="02010600030101010101" pitchFamily="2" charset="-122"/>
              </a:rPr>
              <a:t>中间、当中）</a:t>
            </a:r>
            <a:endParaRPr lang="zh-CN" altLang="en-US" sz="3600">
              <a:solidFill>
                <a:srgbClr val="3333CC"/>
              </a:solidFill>
              <a:latin typeface="Tahoma" panose="020b0604030504040204" pitchFamily="2" charset="0"/>
              <a:ea typeface="宋体" panose="02010600030101010101" pitchFamily="2" charset="-122"/>
            </a:endParaRPr>
          </a:p>
        </p:txBody>
      </p:sp>
      <p:sp>
        <p:nvSpPr>
          <p:cNvPr id="86021" name="文本框 86020"/>
          <p:cNvSpPr txBox="1"/>
          <p:nvPr>
            <p:custDataLst>
              <p:tags r:id="rId6"/>
            </p:custDataLst>
          </p:nvPr>
        </p:nvSpPr>
        <p:spPr>
          <a:xfrm>
            <a:off x="5867400" y="3581400"/>
            <a:ext cx="28194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（半、一半）</a:t>
            </a:r>
            <a:endParaRPr lang="zh-CN" altLang="en-US" sz="3600">
              <a:solidFill>
                <a:srgbClr val="3333CC"/>
              </a:solidFill>
              <a:latin typeface="Tahoma" panose="020b0604030504040204" pitchFamily="2" charset="0"/>
              <a:ea typeface="宋体" panose="02010600030101010101" pitchFamily="2" charset="-122"/>
            </a:endParaRPr>
          </a:p>
        </p:txBody>
      </p:sp>
      <p:sp>
        <p:nvSpPr>
          <p:cNvPr id="86022" name="文本框 86021"/>
          <p:cNvSpPr txBox="1"/>
          <p:nvPr>
            <p:custDataLst>
              <p:tags r:id="rId7"/>
            </p:custDataLst>
          </p:nvPr>
        </p:nvSpPr>
        <p:spPr>
          <a:xfrm>
            <a:off x="5943600" y="4191000"/>
            <a:ext cx="3581400" cy="119888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（符合、适合、合于）</a:t>
            </a:r>
            <a:endParaRPr lang="zh-CN" altLang="en-US" sz="3600">
              <a:solidFill>
                <a:srgbClr val="3333CC"/>
              </a:solidFill>
              <a:latin typeface="Tahoma" panose="020b0604030504040204" pitchFamily="2" charset="0"/>
              <a:ea typeface="宋体" panose="02010600030101010101" pitchFamily="2" charset="-122"/>
            </a:endParaRPr>
          </a:p>
        </p:txBody>
      </p:sp>
      <p:sp>
        <p:nvSpPr>
          <p:cNvPr id="86023" name="文本框 86022"/>
          <p:cNvSpPr txBox="1"/>
          <p:nvPr>
            <p:custDataLst>
              <p:tags r:id="rId8"/>
            </p:custDataLst>
          </p:nvPr>
        </p:nvSpPr>
        <p:spPr>
          <a:xfrm>
            <a:off x="7772400" y="5334000"/>
            <a:ext cx="22098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（命中）</a:t>
            </a:r>
            <a:endParaRPr lang="zh-CN" altLang="en-US" sz="3600">
              <a:solidFill>
                <a:srgbClr val="3333CC"/>
              </a:solidFill>
              <a:latin typeface="Tahoma" panose="020b06040305040402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6018"/>
                                        </p:tgtEl>
                                        <p:attrNameLst>
                                          <p:attrName>style.visibility</p:attrName>
                                        </p:attrNameLst>
                                      </p:cBhvr>
                                      <p:to>
                                        <p:strVal val="visible"/>
                                      </p:to>
                                    </p:set>
                                    <p:anim calcmode="lin" valueType="num">
                                      <p:cBhvr additive="base">
                                        <p:cTn id="7" dur="500" fill="hold"/>
                                        <p:tgtEl>
                                          <p:spTgt spid="86018"/>
                                        </p:tgtEl>
                                        <p:attrNameLst>
                                          <p:attrName>ppt_x</p:attrName>
                                        </p:attrNameLst>
                                      </p:cBhvr>
                                      <p:tavLst>
                                        <p:tav tm="0">
                                          <p:val>
                                            <p:strVal val="0-#ppt_w/2"/>
                                          </p:val>
                                        </p:tav>
                                        <p:tav tm="100000">
                                          <p:val>
                                            <p:strVal val="#ppt_x"/>
                                          </p:val>
                                        </p:tav>
                                      </p:tavLst>
                                    </p:anim>
                                    <p:anim calcmode="lin" valueType="num">
                                      <p:cBhvr additive="base">
                                        <p:cTn id="8" dur="500" fill="hold"/>
                                        <p:tgtEl>
                                          <p:spTgt spid="860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6019"/>
                                        </p:tgtEl>
                                        <p:attrNameLst>
                                          <p:attrName>style.visibility</p:attrName>
                                        </p:attrNameLst>
                                      </p:cBhvr>
                                      <p:to>
                                        <p:strVal val="visible"/>
                                      </p:to>
                                    </p:set>
                                    <p:anim calcmode="lin" valueType="num">
                                      <p:cBhvr additive="base">
                                        <p:cTn id="13" dur="500" fill="hold"/>
                                        <p:tgtEl>
                                          <p:spTgt spid="86019"/>
                                        </p:tgtEl>
                                        <p:attrNameLst>
                                          <p:attrName>ppt_x</p:attrName>
                                        </p:attrNameLst>
                                      </p:cBhvr>
                                      <p:tavLst>
                                        <p:tav tm="0">
                                          <p:val>
                                            <p:strVal val="0-#ppt_w/2"/>
                                          </p:val>
                                        </p:tav>
                                        <p:tav tm="100000">
                                          <p:val>
                                            <p:strVal val="#ppt_x"/>
                                          </p:val>
                                        </p:tav>
                                      </p:tavLst>
                                    </p:anim>
                                    <p:anim calcmode="lin" valueType="num">
                                      <p:cBhvr additive="base">
                                        <p:cTn id="14" dur="500" fill="hold"/>
                                        <p:tgtEl>
                                          <p:spTgt spid="8601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6020"/>
                                        </p:tgtEl>
                                        <p:attrNameLst>
                                          <p:attrName>style.visibility</p:attrName>
                                        </p:attrNameLst>
                                      </p:cBhvr>
                                      <p:to>
                                        <p:strVal val="visible"/>
                                      </p:to>
                                    </p:set>
                                    <p:anim calcmode="lin" valueType="num">
                                      <p:cBhvr additive="base">
                                        <p:cTn id="19" dur="500" fill="hold"/>
                                        <p:tgtEl>
                                          <p:spTgt spid="86020"/>
                                        </p:tgtEl>
                                        <p:attrNameLst>
                                          <p:attrName>ppt_x</p:attrName>
                                        </p:attrNameLst>
                                      </p:cBhvr>
                                      <p:tavLst>
                                        <p:tav tm="0">
                                          <p:val>
                                            <p:strVal val="0-#ppt_w/2"/>
                                          </p:val>
                                        </p:tav>
                                        <p:tav tm="100000">
                                          <p:val>
                                            <p:strVal val="#ppt_x"/>
                                          </p:val>
                                        </p:tav>
                                      </p:tavLst>
                                    </p:anim>
                                    <p:anim calcmode="lin" valueType="num">
                                      <p:cBhvr additive="base">
                                        <p:cTn id="20" dur="500" fill="hold"/>
                                        <p:tgtEl>
                                          <p:spTgt spid="8602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6021"/>
                                        </p:tgtEl>
                                        <p:attrNameLst>
                                          <p:attrName>style.visibility</p:attrName>
                                        </p:attrNameLst>
                                      </p:cBhvr>
                                      <p:to>
                                        <p:strVal val="visible"/>
                                      </p:to>
                                    </p:set>
                                    <p:anim calcmode="lin" valueType="num">
                                      <p:cBhvr additive="base">
                                        <p:cTn id="25" dur="500" fill="hold"/>
                                        <p:tgtEl>
                                          <p:spTgt spid="86021"/>
                                        </p:tgtEl>
                                        <p:attrNameLst>
                                          <p:attrName>ppt_x</p:attrName>
                                        </p:attrNameLst>
                                      </p:cBhvr>
                                      <p:tavLst>
                                        <p:tav tm="0">
                                          <p:val>
                                            <p:strVal val="0-#ppt_w/2"/>
                                          </p:val>
                                        </p:tav>
                                        <p:tav tm="100000">
                                          <p:val>
                                            <p:strVal val="#ppt_x"/>
                                          </p:val>
                                        </p:tav>
                                      </p:tavLst>
                                    </p:anim>
                                    <p:anim calcmode="lin" valueType="num">
                                      <p:cBhvr additive="base">
                                        <p:cTn id="26" dur="500" fill="hold"/>
                                        <p:tgtEl>
                                          <p:spTgt spid="8602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6022"/>
                                        </p:tgtEl>
                                        <p:attrNameLst>
                                          <p:attrName>style.visibility</p:attrName>
                                        </p:attrNameLst>
                                      </p:cBhvr>
                                      <p:to>
                                        <p:strVal val="visible"/>
                                      </p:to>
                                    </p:set>
                                    <p:anim calcmode="lin" valueType="num">
                                      <p:cBhvr additive="base">
                                        <p:cTn id="31" dur="500" fill="hold"/>
                                        <p:tgtEl>
                                          <p:spTgt spid="86022"/>
                                        </p:tgtEl>
                                        <p:attrNameLst>
                                          <p:attrName>ppt_x</p:attrName>
                                        </p:attrNameLst>
                                      </p:cBhvr>
                                      <p:tavLst>
                                        <p:tav tm="0">
                                          <p:val>
                                            <p:strVal val="0-#ppt_w/2"/>
                                          </p:val>
                                        </p:tav>
                                        <p:tav tm="100000">
                                          <p:val>
                                            <p:strVal val="#ppt_x"/>
                                          </p:val>
                                        </p:tav>
                                      </p:tavLst>
                                    </p:anim>
                                    <p:anim calcmode="lin" valueType="num">
                                      <p:cBhvr additive="base">
                                        <p:cTn id="32" dur="500" fill="hold"/>
                                        <p:tgtEl>
                                          <p:spTgt spid="86022"/>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indefinite" fill="hold">
                                          <p:stCondLst>
                                            <p:cond delay="0"/>
                                          </p:stCondLst>
                                        </p:cTn>
                                        <p:tgtEl>
                                          <p:spTgt spid="86023"/>
                                        </p:tgtEl>
                                        <p:attrNameLst>
                                          <p:attrName>style.visibility</p:attrName>
                                        </p:attrNameLst>
                                      </p:cBhvr>
                                      <p:to>
                                        <p:strVal val="visible"/>
                                      </p:to>
                                    </p:set>
                                    <p:anim calcmode="lin" valueType="num">
                                      <p:cBhvr additive="base">
                                        <p:cTn id="37" dur="500" fill="hold"/>
                                        <p:tgtEl>
                                          <p:spTgt spid="86023"/>
                                        </p:tgtEl>
                                        <p:attrNameLst>
                                          <p:attrName>ppt_x</p:attrName>
                                        </p:attrNameLst>
                                      </p:cBhvr>
                                      <p:tavLst>
                                        <p:tav tm="0">
                                          <p:val>
                                            <p:strVal val="0-#ppt_w/2"/>
                                          </p:val>
                                        </p:tav>
                                        <p:tav tm="100000">
                                          <p:val>
                                            <p:strVal val="#ppt_x"/>
                                          </p:val>
                                        </p:tav>
                                      </p:tavLst>
                                    </p:anim>
                                    <p:anim calcmode="lin" valueType="num">
                                      <p:cBhvr additive="base">
                                        <p:cTn id="38" dur="500" fill="hold"/>
                                        <p:tgtEl>
                                          <p:spTgt spid="86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p:bldP spid="86020" grpId="0"/>
      <p:bldP spid="86021" grpId="0"/>
      <p:bldP spid="86022" grpId="0"/>
      <p:bldP spid="8602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91137" name="文本框 87041"/>
          <p:cNvSpPr txBox="1"/>
          <p:nvPr>
            <p:custDataLst>
              <p:tags r:id="rId3"/>
            </p:custDataLst>
          </p:nvPr>
        </p:nvSpPr>
        <p:spPr>
          <a:xfrm>
            <a:off x="2819400" y="838200"/>
            <a:ext cx="6248400" cy="368300"/>
          </a:xfrm>
          <a:prstGeom prst="rect">
            <a:avLst/>
          </a:prstGeom>
          <a:noFill/>
          <a:ln w="9525">
            <a:noFill/>
          </a:ln>
        </p:spPr>
        <p:txBody>
          <a:bodyPr anchor="t" anchorCtr="0">
            <a:spAutoFit/>
          </a:bodyPr>
          <a:lstStyle/>
          <a:p>
            <a:pPr>
              <a:spcBef>
                <a:spcPct val="50000"/>
              </a:spcBef>
            </a:pPr>
            <a:endParaRPr lang="zh-CN" altLang="zh-CN" b="0">
              <a:latin typeface="Tahoma" panose="020b0604030504040204" pitchFamily="2" charset="0"/>
              <a:ea typeface="宋体" panose="02010600030101010101" pitchFamily="2" charset="-122"/>
            </a:endParaRPr>
          </a:p>
        </p:txBody>
      </p:sp>
      <p:sp>
        <p:nvSpPr>
          <p:cNvPr id="87043" name="文本框 87042"/>
          <p:cNvSpPr txBox="1"/>
          <p:nvPr>
            <p:custDataLst>
              <p:tags r:id="rId4"/>
            </p:custDataLst>
          </p:nvPr>
        </p:nvSpPr>
        <p:spPr>
          <a:xfrm>
            <a:off x="2819400" y="904875"/>
            <a:ext cx="4267200" cy="645160"/>
          </a:xfrm>
          <a:prstGeom prst="rect">
            <a:avLst/>
          </a:prstGeom>
          <a:noFill/>
          <a:ln w="9525">
            <a:noFill/>
          </a:ln>
        </p:spPr>
        <p:txBody>
          <a:bodyPr anchor="t" anchorCtr="0">
            <a:spAutoFit/>
          </a:bodyPr>
          <a:lstStyle/>
          <a:p>
            <a:pPr>
              <a:spcBef>
                <a:spcPct val="50000"/>
              </a:spcBef>
            </a:pPr>
            <a:r>
              <a:rPr lang="en-US" altLang="zh-CN" sz="3600">
                <a:latin typeface="Tahoma" panose="020b0604030504040204" pitchFamily="2" charset="0"/>
                <a:ea typeface="宋体" panose="02010600030101010101" pitchFamily="2" charset="-122"/>
              </a:rPr>
              <a:t>4</a:t>
            </a:r>
            <a:r>
              <a:rPr lang="zh-CN" altLang="en-US" sz="3600">
                <a:latin typeface="Tahoma" panose="020b0604030504040204" pitchFamily="2" charset="0"/>
                <a:ea typeface="宋体" panose="02010600030101010101" pitchFamily="2" charset="-122"/>
              </a:rPr>
              <a:t>、假</a:t>
            </a:r>
            <a:endParaRPr lang="zh-CN" altLang="en-US" sz="3600">
              <a:latin typeface="Tahoma" panose="020b0604030504040204" pitchFamily="2" charset="0"/>
              <a:ea typeface="宋体" panose="02010600030101010101" pitchFamily="2" charset="-122"/>
            </a:endParaRPr>
          </a:p>
        </p:txBody>
      </p:sp>
      <p:sp>
        <p:nvSpPr>
          <p:cNvPr id="87044" name="文本框 87043"/>
          <p:cNvSpPr txBox="1"/>
          <p:nvPr>
            <p:custDataLst>
              <p:tags r:id="rId5"/>
            </p:custDataLst>
          </p:nvPr>
        </p:nvSpPr>
        <p:spPr>
          <a:xfrm>
            <a:off x="2743200" y="2133600"/>
            <a:ext cx="6248400" cy="2306955"/>
          </a:xfrm>
          <a:prstGeom prst="rect">
            <a:avLst/>
          </a:prstGeom>
          <a:noFill/>
          <a:ln w="9525">
            <a:noFill/>
          </a:ln>
        </p:spPr>
        <p:txBody>
          <a:bodyPr anchor="t" anchorCtr="0">
            <a:spAutoFit/>
          </a:bodyPr>
          <a:lstStyle/>
          <a:p>
            <a:pPr>
              <a:spcBef>
                <a:spcPct val="50000"/>
              </a:spcBef>
            </a:pPr>
            <a:r>
              <a:rPr lang="en-US" altLang="zh-CN" b="0">
                <a:latin typeface="Tahoma" panose="020b0604030504040204" pitchFamily="2" charset="0"/>
                <a:ea typeface="宋体" panose="02010600030101010101" pitchFamily="2" charset="-122"/>
              </a:rPr>
              <a:t> </a:t>
            </a:r>
            <a:r>
              <a:rPr lang="en-US" altLang="zh-CN" sz="3600">
                <a:latin typeface="宋体" panose="02010600030101010101" pitchFamily="2" charset="-122"/>
                <a:ea typeface="宋体" panose="02010600030101010101" pitchFamily="2" charset="-122"/>
              </a:rPr>
              <a:t>(1)</a:t>
            </a:r>
            <a:r>
              <a:rPr lang="zh-CN" altLang="en-US" sz="3600">
                <a:latin typeface="宋体" panose="02010600030101010101" pitchFamily="2" charset="-122"/>
                <a:ea typeface="宋体" panose="02010600030101010101" pitchFamily="2" charset="-122"/>
              </a:rPr>
              <a:t>善</a:t>
            </a:r>
            <a:r>
              <a:rPr lang="zh-CN" altLang="en-US" sz="3600">
                <a:solidFill>
                  <a:srgbClr val="3333CC"/>
                </a:solidFill>
                <a:latin typeface="宋体" panose="02010600030101010101" pitchFamily="2" charset="-122"/>
                <a:ea typeface="宋体" panose="02010600030101010101" pitchFamily="2" charset="-122"/>
              </a:rPr>
              <a:t>假</a:t>
            </a:r>
            <a:r>
              <a:rPr lang="zh-CN" altLang="en-US" sz="3600">
                <a:latin typeface="宋体" panose="02010600030101010101" pitchFamily="2" charset="-122"/>
                <a:ea typeface="宋体" panose="02010600030101010101" pitchFamily="2" charset="-122"/>
              </a:rPr>
              <a:t>于物也</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2</a:t>
            </a:r>
            <a:r>
              <a:rPr lang="zh-CN" altLang="en-US" sz="3600">
                <a:latin typeface="宋体" panose="02010600030101010101" pitchFamily="2" charset="-122"/>
                <a:ea typeface="宋体" panose="02010600030101010101" pitchFamily="2" charset="-122"/>
              </a:rPr>
              <a:t>）乃悟前狼</a:t>
            </a:r>
            <a:r>
              <a:rPr lang="zh-CN" altLang="en-US" sz="3600">
                <a:solidFill>
                  <a:srgbClr val="3333CC"/>
                </a:solidFill>
                <a:latin typeface="宋体" panose="02010600030101010101" pitchFamily="2" charset="-122"/>
                <a:ea typeface="宋体" panose="02010600030101010101" pitchFamily="2" charset="-122"/>
              </a:rPr>
              <a:t>假</a:t>
            </a:r>
            <a:r>
              <a:rPr lang="zh-CN" altLang="en-US" sz="3600">
                <a:latin typeface="宋体" panose="02010600030101010101" pitchFamily="2" charset="-122"/>
                <a:ea typeface="宋体" panose="02010600030101010101" pitchFamily="2" charset="-122"/>
              </a:rPr>
              <a:t>寐</a:t>
            </a:r>
            <a:endParaRPr lang="zh-CN" altLang="en-US" sz="3600">
              <a:latin typeface="宋体" panose="02010600030101010101" pitchFamily="2" charset="-122"/>
              <a:ea typeface="宋体" panose="02010600030101010101" pitchFamily="2" charset="-122"/>
            </a:endParaRPr>
          </a:p>
          <a:p>
            <a:pPr>
              <a:spcBef>
                <a:spcPct val="50000"/>
              </a:spcBef>
            </a:pPr>
            <a:r>
              <a:rPr lang="zh-CN" altLang="en-US" sz="3600">
                <a:latin typeface="宋体" panose="02010600030101010101" pitchFamily="2" charset="-122"/>
                <a:ea typeface="宋体" panose="02010600030101010101" pitchFamily="2" charset="-122"/>
              </a:rPr>
              <a:t>（</a:t>
            </a:r>
            <a:r>
              <a:rPr lang="en-US" altLang="zh-CN" sz="3600">
                <a:latin typeface="宋体" panose="02010600030101010101" pitchFamily="2" charset="-122"/>
                <a:ea typeface="宋体" panose="02010600030101010101" pitchFamily="2" charset="-122"/>
              </a:rPr>
              <a:t>3</a:t>
            </a:r>
            <a:r>
              <a:rPr lang="zh-CN" altLang="en-US" sz="3600">
                <a:latin typeface="宋体" panose="02010600030101010101" pitchFamily="2" charset="-122"/>
                <a:ea typeface="宋体" panose="02010600030101010101" pitchFamily="2" charset="-122"/>
              </a:rPr>
              <a:t>）是以时人多以书</a:t>
            </a:r>
            <a:r>
              <a:rPr lang="zh-CN" altLang="en-US" sz="3600">
                <a:solidFill>
                  <a:srgbClr val="3333CC"/>
                </a:solidFill>
                <a:latin typeface="宋体" panose="02010600030101010101" pitchFamily="2" charset="-122"/>
                <a:ea typeface="宋体" panose="02010600030101010101" pitchFamily="2" charset="-122"/>
              </a:rPr>
              <a:t>假</a:t>
            </a:r>
            <a:r>
              <a:rPr lang="zh-CN" altLang="en-US" sz="3600">
                <a:latin typeface="宋体" panose="02010600030101010101" pitchFamily="2" charset="-122"/>
                <a:ea typeface="宋体" panose="02010600030101010101" pitchFamily="2" charset="-122"/>
              </a:rPr>
              <a:t>余</a:t>
            </a:r>
            <a:endParaRPr lang="zh-CN" altLang="en-US" sz="3600">
              <a:latin typeface="宋体" panose="02010600030101010101" pitchFamily="2" charset="-122"/>
              <a:ea typeface="宋体" panose="02010600030101010101" pitchFamily="2" charset="-122"/>
            </a:endParaRPr>
          </a:p>
        </p:txBody>
      </p:sp>
      <p:sp>
        <p:nvSpPr>
          <p:cNvPr id="87045" name="文本框 87044"/>
          <p:cNvSpPr txBox="1"/>
          <p:nvPr>
            <p:custDataLst>
              <p:tags r:id="rId6"/>
            </p:custDataLst>
          </p:nvPr>
        </p:nvSpPr>
        <p:spPr>
          <a:xfrm>
            <a:off x="6324600" y="2209800"/>
            <a:ext cx="32766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（凭借、借助）</a:t>
            </a:r>
            <a:endParaRPr lang="zh-CN" altLang="en-US" sz="3600">
              <a:solidFill>
                <a:srgbClr val="3333CC"/>
              </a:solidFill>
              <a:latin typeface="Tahoma" panose="020b0604030504040204" pitchFamily="2" charset="0"/>
              <a:ea typeface="宋体" panose="02010600030101010101" pitchFamily="2" charset="-122"/>
            </a:endParaRPr>
          </a:p>
        </p:txBody>
      </p:sp>
      <p:sp>
        <p:nvSpPr>
          <p:cNvPr id="87046" name="文本框 87045"/>
          <p:cNvSpPr txBox="1"/>
          <p:nvPr>
            <p:custDataLst>
              <p:tags r:id="rId7"/>
            </p:custDataLst>
          </p:nvPr>
        </p:nvSpPr>
        <p:spPr>
          <a:xfrm>
            <a:off x="7010400" y="3048000"/>
            <a:ext cx="2209800" cy="645160"/>
          </a:xfrm>
          <a:prstGeom prst="rect">
            <a:avLst/>
          </a:prstGeom>
          <a:noFill/>
          <a:ln w="9525">
            <a:noFill/>
          </a:ln>
        </p:spPr>
        <p:txBody>
          <a:bodyPr anchor="t" anchorCtr="0">
            <a:spAutoFit/>
          </a:bodyPr>
          <a:lstStyle/>
          <a:p>
            <a:pPr>
              <a:spcBef>
                <a:spcPct val="50000"/>
              </a:spcBef>
            </a:pPr>
            <a:r>
              <a:rPr lang="zh-CN" altLang="en-US" sz="3600">
                <a:solidFill>
                  <a:srgbClr val="3333CC"/>
                </a:solidFill>
                <a:latin typeface="Tahoma" panose="020b0604030504040204" pitchFamily="2" charset="0"/>
                <a:ea typeface="宋体" panose="02010600030101010101" pitchFamily="2" charset="-122"/>
              </a:rPr>
              <a:t>（假装）</a:t>
            </a:r>
            <a:endParaRPr lang="zh-CN" altLang="en-US" sz="3600">
              <a:solidFill>
                <a:srgbClr val="3333CC"/>
              </a:solidFill>
              <a:latin typeface="Tahoma" panose="020b0604030504040204" pitchFamily="2" charset="0"/>
              <a:ea typeface="宋体" panose="02010600030101010101" pitchFamily="2" charset="-122"/>
            </a:endParaRPr>
          </a:p>
        </p:txBody>
      </p:sp>
      <p:sp>
        <p:nvSpPr>
          <p:cNvPr id="87047" name="文本框 87046"/>
          <p:cNvSpPr txBox="1"/>
          <p:nvPr>
            <p:custDataLst>
              <p:tags r:id="rId8"/>
            </p:custDataLst>
          </p:nvPr>
        </p:nvSpPr>
        <p:spPr>
          <a:xfrm>
            <a:off x="8077200" y="3810000"/>
            <a:ext cx="2286000" cy="645160"/>
          </a:xfrm>
          <a:prstGeom prst="rect">
            <a:avLst/>
          </a:prstGeom>
          <a:noFill/>
          <a:ln w="9525">
            <a:noFill/>
          </a:ln>
        </p:spPr>
        <p:txBody>
          <a:bodyPr anchor="t" anchorCtr="0">
            <a:spAutoFit/>
          </a:bodyPr>
          <a:lstStyle/>
          <a:p>
            <a:pPr>
              <a:spcBef>
                <a:spcPct val="50000"/>
              </a:spcBef>
            </a:pPr>
            <a:r>
              <a:rPr lang="zh-CN" altLang="en-US" sz="3600">
                <a:solidFill>
                  <a:schemeClr val="folHlink"/>
                </a:solidFill>
                <a:latin typeface="Tahoma" panose="020b0604030504040204" pitchFamily="2" charset="0"/>
                <a:ea typeface="宋体" panose="02010600030101010101" pitchFamily="2" charset="-122"/>
              </a:rPr>
              <a:t>（</a:t>
            </a:r>
            <a:r>
              <a:rPr lang="zh-CN" altLang="en-US" sz="3600">
                <a:solidFill>
                  <a:srgbClr val="3333CC"/>
                </a:solidFill>
                <a:latin typeface="Tahoma" panose="020b0604030504040204" pitchFamily="2" charset="0"/>
                <a:ea typeface="宋体" panose="02010600030101010101" pitchFamily="2" charset="-122"/>
              </a:rPr>
              <a:t>借）</a:t>
            </a:r>
            <a:endParaRPr lang="zh-CN" altLang="en-US" sz="3600">
              <a:solidFill>
                <a:srgbClr val="3333CC"/>
              </a:solidFill>
              <a:latin typeface="Tahoma" panose="020b06040305040402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0-#ppt_w/2"/>
                                          </p:val>
                                        </p:tav>
                                        <p:tav tm="100000">
                                          <p:val>
                                            <p:strVal val="#ppt_x"/>
                                          </p:val>
                                        </p:tav>
                                      </p:tavLst>
                                    </p:anim>
                                    <p:anim calcmode="lin" valueType="num">
                                      <p:cBhvr additive="base">
                                        <p:cTn id="8" dur="500" fill="hold"/>
                                        <p:tgtEl>
                                          <p:spTgt spid="870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87044"/>
                                        </p:tgtEl>
                                        <p:attrNameLst>
                                          <p:attrName>style.visibility</p:attrName>
                                        </p:attrNameLst>
                                      </p:cBhvr>
                                      <p:to>
                                        <p:strVal val="visible"/>
                                      </p:to>
                                    </p:set>
                                    <p:anim calcmode="lin" valueType="num">
                                      <p:cBhvr additive="base">
                                        <p:cTn id="13" dur="500" fill="hold"/>
                                        <p:tgtEl>
                                          <p:spTgt spid="87044"/>
                                        </p:tgtEl>
                                        <p:attrNameLst>
                                          <p:attrName>ppt_x</p:attrName>
                                        </p:attrNameLst>
                                      </p:cBhvr>
                                      <p:tavLst>
                                        <p:tav tm="0">
                                          <p:val>
                                            <p:strVal val="0-#ppt_w/2"/>
                                          </p:val>
                                        </p:tav>
                                        <p:tav tm="100000">
                                          <p:val>
                                            <p:strVal val="#ppt_x"/>
                                          </p:val>
                                        </p:tav>
                                      </p:tavLst>
                                    </p:anim>
                                    <p:anim calcmode="lin" valueType="num">
                                      <p:cBhvr additive="base">
                                        <p:cTn id="14" dur="500" fill="hold"/>
                                        <p:tgtEl>
                                          <p:spTgt spid="870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87045"/>
                                        </p:tgtEl>
                                        <p:attrNameLst>
                                          <p:attrName>style.visibility</p:attrName>
                                        </p:attrNameLst>
                                      </p:cBhvr>
                                      <p:to>
                                        <p:strVal val="visible"/>
                                      </p:to>
                                    </p:set>
                                    <p:anim calcmode="lin" valueType="num">
                                      <p:cBhvr additive="base">
                                        <p:cTn id="19" dur="500" fill="hold"/>
                                        <p:tgtEl>
                                          <p:spTgt spid="87045"/>
                                        </p:tgtEl>
                                        <p:attrNameLst>
                                          <p:attrName>ppt_x</p:attrName>
                                        </p:attrNameLst>
                                      </p:cBhvr>
                                      <p:tavLst>
                                        <p:tav tm="0">
                                          <p:val>
                                            <p:strVal val="0-#ppt_w/2"/>
                                          </p:val>
                                        </p:tav>
                                        <p:tav tm="100000">
                                          <p:val>
                                            <p:strVal val="#ppt_x"/>
                                          </p:val>
                                        </p:tav>
                                      </p:tavLst>
                                    </p:anim>
                                    <p:anim calcmode="lin" valueType="num">
                                      <p:cBhvr additive="base">
                                        <p:cTn id="20" dur="500" fill="hold"/>
                                        <p:tgtEl>
                                          <p:spTgt spid="8704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indefinite" fill="hold">
                                          <p:stCondLst>
                                            <p:cond delay="0"/>
                                          </p:stCondLst>
                                        </p:cTn>
                                        <p:tgtEl>
                                          <p:spTgt spid="87046"/>
                                        </p:tgtEl>
                                        <p:attrNameLst>
                                          <p:attrName>style.visibility</p:attrName>
                                        </p:attrNameLst>
                                      </p:cBhvr>
                                      <p:to>
                                        <p:strVal val="visible"/>
                                      </p:to>
                                    </p:set>
                                    <p:anim calcmode="lin" valueType="num">
                                      <p:cBhvr additive="base">
                                        <p:cTn id="25" dur="500" fill="hold"/>
                                        <p:tgtEl>
                                          <p:spTgt spid="87046"/>
                                        </p:tgtEl>
                                        <p:attrNameLst>
                                          <p:attrName>ppt_x</p:attrName>
                                        </p:attrNameLst>
                                      </p:cBhvr>
                                      <p:tavLst>
                                        <p:tav tm="0">
                                          <p:val>
                                            <p:strVal val="0-#ppt_w/2"/>
                                          </p:val>
                                        </p:tav>
                                        <p:tav tm="100000">
                                          <p:val>
                                            <p:strVal val="#ppt_x"/>
                                          </p:val>
                                        </p:tav>
                                      </p:tavLst>
                                    </p:anim>
                                    <p:anim calcmode="lin" valueType="num">
                                      <p:cBhvr additive="base">
                                        <p:cTn id="26" dur="500" fill="hold"/>
                                        <p:tgtEl>
                                          <p:spTgt spid="8704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87047"/>
                                        </p:tgtEl>
                                        <p:attrNameLst>
                                          <p:attrName>style.visibility</p:attrName>
                                        </p:attrNameLst>
                                      </p:cBhvr>
                                      <p:to>
                                        <p:strVal val="visible"/>
                                      </p:to>
                                    </p:set>
                                    <p:anim calcmode="lin" valueType="num">
                                      <p:cBhvr additive="base">
                                        <p:cTn id="31" dur="500" fill="hold"/>
                                        <p:tgtEl>
                                          <p:spTgt spid="87047"/>
                                        </p:tgtEl>
                                        <p:attrNameLst>
                                          <p:attrName>ppt_x</p:attrName>
                                        </p:attrNameLst>
                                      </p:cBhvr>
                                      <p:tavLst>
                                        <p:tav tm="0">
                                          <p:val>
                                            <p:strVal val="0-#ppt_w/2"/>
                                          </p:val>
                                        </p:tav>
                                        <p:tav tm="100000">
                                          <p:val>
                                            <p:strVal val="#ppt_x"/>
                                          </p:val>
                                        </p:tav>
                                      </p:tavLst>
                                    </p:anim>
                                    <p:anim calcmode="lin" valueType="num">
                                      <p:cBhvr additive="base">
                                        <p:cTn id="32" dur="500" fill="hold"/>
                                        <p:tgtEl>
                                          <p:spTgt spid="870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P spid="87044" grpId="0"/>
      <p:bldP spid="87045" grpId="0"/>
      <p:bldP spid="87046" grpId="0"/>
      <p:bldP spid="87047" grpId="0"/>
    </p:bldLst>
  </p:timing>
</p:sld>
</file>

<file path=ppt/tags/tag1.xml><?xml version="1.0" encoding="utf-8"?>
<p:tagLst xmlns:p="http://schemas.openxmlformats.org/presentationml/2006/main">
  <p:tag name="AS_UNIQUEID" val="90"/>
</p:tagLst>
</file>

<file path=ppt/tags/tag10.xml><?xml version="1.0" encoding="utf-8"?>
<p:tagLst xmlns:p="http://schemas.openxmlformats.org/presentationml/2006/main">
  <p:tag name="AS_UNIQUEID" val="9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187"/>
</p:tagLst>
</file>

<file path=ppt/tags/tag101.xml><?xml version="1.0" encoding="utf-8"?>
<p:tagLst xmlns:p="http://schemas.openxmlformats.org/presentationml/2006/main">
  <p:tag name="AS_UNIQUEID" val="188"/>
</p:tagLst>
</file>

<file path=ppt/tags/tag102.xml><?xml version="1.0" encoding="utf-8"?>
<p:tagLst xmlns:p="http://schemas.openxmlformats.org/presentationml/2006/main">
  <p:tag name="AS_UNIQUEID" val="189"/>
</p:tagLst>
</file>

<file path=ppt/tags/tag103.xml><?xml version="1.0" encoding="utf-8"?>
<p:tagLst xmlns:p="http://schemas.openxmlformats.org/presentationml/2006/main">
  <p:tag name="AS_UNIQUEID" val="190"/>
</p:tagLst>
</file>

<file path=ppt/tags/tag104.xml><?xml version="1.0" encoding="utf-8"?>
<p:tagLst xmlns:p="http://schemas.openxmlformats.org/presentationml/2006/main">
  <p:tag name="AS_UNIQUEID" val="191"/>
</p:tagLst>
</file>

<file path=ppt/tags/tag105.xml><?xml version="1.0" encoding="utf-8"?>
<p:tagLst xmlns:p="http://schemas.openxmlformats.org/presentationml/2006/main">
  <p:tag name="AS_UNIQUEID" val="192"/>
</p:tagLst>
</file>

<file path=ppt/tags/tag106.xml><?xml version="1.0" encoding="utf-8"?>
<p:tagLst xmlns:p="http://schemas.openxmlformats.org/presentationml/2006/main">
  <p:tag name="AS_UNIQUEID" val="193"/>
</p:tagLst>
</file>

<file path=ppt/tags/tag107.xml><?xml version="1.0" encoding="utf-8"?>
<p:tagLst xmlns:p="http://schemas.openxmlformats.org/presentationml/2006/main">
  <p:tag name="AS_UNIQUEID" val="194"/>
</p:tagLst>
</file>

<file path=ppt/tags/tag108.xml><?xml version="1.0" encoding="utf-8"?>
<p:tagLst xmlns:p="http://schemas.openxmlformats.org/presentationml/2006/main">
  <p:tag name="AS_UNIQUEID" val="195"/>
</p:tagLst>
</file>

<file path=ppt/tags/tag109.xml><?xml version="1.0" encoding="utf-8"?>
<p:tagLst xmlns:p="http://schemas.openxmlformats.org/presentationml/2006/main">
  <p:tag name="AS_UNIQUEID" val="196"/>
</p:tagLst>
</file>

<file path=ppt/tags/tag11.xml><?xml version="1.0" encoding="utf-8"?>
<p:tagLst xmlns:p="http://schemas.openxmlformats.org/presentationml/2006/main">
  <p:tag name="AS_UNIQUEID" val="10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197"/>
</p:tagLst>
</file>

<file path=ppt/tags/tag111.xml><?xml version="1.0" encoding="utf-8"?>
<p:tagLst xmlns:p="http://schemas.openxmlformats.org/presentationml/2006/main">
  <p:tag name="AS_UNIQUEID" val="198"/>
</p:tagLst>
</file>

<file path=ppt/tags/tag112.xml><?xml version="1.0" encoding="utf-8"?>
<p:tagLst xmlns:p="http://schemas.openxmlformats.org/presentationml/2006/main">
  <p:tag name="AS_UNIQUEID" val="199"/>
</p:tagLst>
</file>

<file path=ppt/tags/tag113.xml><?xml version="1.0" encoding="utf-8"?>
<p:tagLst xmlns:p="http://schemas.openxmlformats.org/presentationml/2006/main">
  <p:tag name="AS_UNIQUEID" val="200"/>
</p:tagLst>
</file>

<file path=ppt/tags/tag114.xml><?xml version="1.0" encoding="utf-8"?>
<p:tagLst xmlns:p="http://schemas.openxmlformats.org/presentationml/2006/main">
  <p:tag name="AS_UNIQUEID" val="201"/>
</p:tagLst>
</file>

<file path=ppt/tags/tag115.xml><?xml version="1.0" encoding="utf-8"?>
<p:tagLst xmlns:p="http://schemas.openxmlformats.org/presentationml/2006/main">
  <p:tag name="AS_UNIQUEID" val="202"/>
</p:tagLst>
</file>

<file path=ppt/tags/tag116.xml><?xml version="1.0" encoding="utf-8"?>
<p:tagLst xmlns:p="http://schemas.openxmlformats.org/presentationml/2006/main">
  <p:tag name="AS_UNIQUEID" val="203"/>
</p:tagLst>
</file>

<file path=ppt/tags/tag117.xml><?xml version="1.0" encoding="utf-8"?>
<p:tagLst xmlns:p="http://schemas.openxmlformats.org/presentationml/2006/main">
  <p:tag name="AS_UNIQUEID" val="85"/>
</p:tagLst>
</file>

<file path=ppt/tags/tag118.xml><?xml version="1.0" encoding="utf-8"?>
<p:tagLst xmlns:p="http://schemas.openxmlformats.org/presentationml/2006/main">
  <p:tag name="AS_UNIQUEID" val="204"/>
</p:tagLst>
</file>

<file path=ppt/tags/tag119.xml><?xml version="1.0" encoding="utf-8"?>
<p:tagLst xmlns:p="http://schemas.openxmlformats.org/presentationml/2006/main">
  <p:tag name="AS_UNIQUEID" val="205"/>
</p:tagLst>
</file>

<file path=ppt/tags/tag12.xml><?xml version="1.0" encoding="utf-8"?>
<p:tagLst xmlns:p="http://schemas.openxmlformats.org/presentationml/2006/main">
  <p:tag name="AS_UNIQUEID" val="10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206"/>
</p:tagLst>
</file>

<file path=ppt/tags/tag121.xml><?xml version="1.0" encoding="utf-8"?>
<p:tagLst xmlns:p="http://schemas.openxmlformats.org/presentationml/2006/main">
  <p:tag name="AS_UNIQUEID" val="207"/>
</p:tagLst>
</file>

<file path=ppt/tags/tag122.xml><?xml version="1.0" encoding="utf-8"?>
<p:tagLst xmlns:p="http://schemas.openxmlformats.org/presentationml/2006/main">
  <p:tag name="AS_UNIQUEID" val="208"/>
</p:tagLst>
</file>

<file path=ppt/tags/tag123.xml><?xml version="1.0" encoding="utf-8"?>
<p:tagLst xmlns:p="http://schemas.openxmlformats.org/presentationml/2006/main">
  <p:tag name="AS_UNIQUEID" val="209"/>
</p:tagLst>
</file>

<file path=ppt/tags/tag124.xml><?xml version="1.0" encoding="utf-8"?>
<p:tagLst xmlns:p="http://schemas.openxmlformats.org/presentationml/2006/main">
  <p:tag name="AS_UNIQUEID" val="210"/>
</p:tagLst>
</file>

<file path=ppt/tags/tag125.xml><?xml version="1.0" encoding="utf-8"?>
<p:tagLst xmlns:p="http://schemas.openxmlformats.org/presentationml/2006/main">
  <p:tag name="AS_UNIQUEID" val="211"/>
</p:tagLst>
</file>

<file path=ppt/tags/tag126.xml><?xml version="1.0" encoding="utf-8"?>
<p:tagLst xmlns:p="http://schemas.openxmlformats.org/presentationml/2006/main">
  <p:tag name="AS_UNIQUEID" val="212"/>
</p:tagLst>
</file>

<file path=ppt/tags/tag127.xml><?xml version="1.0" encoding="utf-8"?>
<p:tagLst xmlns:p="http://schemas.openxmlformats.org/presentationml/2006/main">
  <p:tag name="AS_UNIQUEID" val="213"/>
</p:tagLst>
</file>

<file path=ppt/tags/tag128.xml><?xml version="1.0" encoding="utf-8"?>
<p:tagLst xmlns:p="http://schemas.openxmlformats.org/presentationml/2006/main">
  <p:tag name="AS_UNIQUEID" val="214"/>
</p:tagLst>
</file>

<file path=ppt/tags/tag129.xml><?xml version="1.0" encoding="utf-8"?>
<p:tagLst xmlns:p="http://schemas.openxmlformats.org/presentationml/2006/main">
  <p:tag name="AS_UNIQUEID" val="215"/>
</p:tagLst>
</file>

<file path=ppt/tags/tag13.xml><?xml version="1.0" encoding="utf-8"?>
<p:tagLst xmlns:p="http://schemas.openxmlformats.org/presentationml/2006/main">
  <p:tag name="AS_UNIQUEID" val="102"/>
</p:tagLst>
</file>

<file path=ppt/tags/tag130.xml><?xml version="1.0" encoding="utf-8"?>
<p:tagLst xmlns:p="http://schemas.openxmlformats.org/presentationml/2006/main">
  <p:tag name="AS_UNIQUEID" val="216"/>
</p:tagLst>
</file>

<file path=ppt/tags/tag131.xml><?xml version="1.0" encoding="utf-8"?>
<p:tagLst xmlns:p="http://schemas.openxmlformats.org/presentationml/2006/main">
  <p:tag name="AS_UNIQUEID" val="217"/>
</p:tagLst>
</file>

<file path=ppt/tags/tag132.xml><?xml version="1.0" encoding="utf-8"?>
<p:tagLst xmlns:p="http://schemas.openxmlformats.org/presentationml/2006/main">
  <p:tag name="AS_UNIQUEID" val="218"/>
</p:tagLst>
</file>

<file path=ppt/tags/tag133.xml><?xml version="1.0" encoding="utf-8"?>
<p:tagLst xmlns:p="http://schemas.openxmlformats.org/presentationml/2006/main">
  <p:tag name="AS_UNIQUEID" val="219"/>
</p:tagLst>
</file>

<file path=ppt/tags/tag134.xml><?xml version="1.0" encoding="utf-8"?>
<p:tagLst xmlns:p="http://schemas.openxmlformats.org/presentationml/2006/main">
  <p:tag name="AS_UNIQUEID" val="220"/>
</p:tagLst>
</file>

<file path=ppt/tags/tag135.xml><?xml version="1.0" encoding="utf-8"?>
<p:tagLst xmlns:p="http://schemas.openxmlformats.org/presentationml/2006/main">
  <p:tag name="AS_UNIQUEID" val="221"/>
</p:tagLst>
</file>

<file path=ppt/tags/tag136.xml><?xml version="1.0" encoding="utf-8"?>
<p:tagLst xmlns:p="http://schemas.openxmlformats.org/presentationml/2006/main">
  <p:tag name="AS_UNIQUEID" val="222"/>
</p:tagLst>
</file>

<file path=ppt/tags/tag137.xml><?xml version="1.0" encoding="utf-8"?>
<p:tagLst xmlns:p="http://schemas.openxmlformats.org/presentationml/2006/main">
  <p:tag name="AS_UNIQUEID" val="223"/>
</p:tagLst>
</file>

<file path=ppt/tags/tag138.xml><?xml version="1.0" encoding="utf-8"?>
<p:tagLst xmlns:p="http://schemas.openxmlformats.org/presentationml/2006/main">
  <p:tag name="AS_UNIQUEID" val="224"/>
</p:tagLst>
</file>

<file path=ppt/tags/tag139.xml><?xml version="1.0" encoding="utf-8"?>
<p:tagLst xmlns:p="http://schemas.openxmlformats.org/presentationml/2006/main">
  <p:tag name="AS_UNIQUEID" val="225"/>
</p:tagLst>
</file>

<file path=ppt/tags/tag14.xml><?xml version="1.0" encoding="utf-8"?>
<p:tagLst xmlns:p="http://schemas.openxmlformats.org/presentationml/2006/main">
  <p:tag name="AS_UNIQUEID" val="10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226"/>
</p:tagLst>
</file>

<file path=ppt/tags/tag141.xml><?xml version="1.0" encoding="utf-8"?>
<p:tagLst xmlns:p="http://schemas.openxmlformats.org/presentationml/2006/main">
  <p:tag name="AS_UNIQUEID" val="227"/>
</p:tagLst>
</file>

<file path=ppt/tags/tag142.xml><?xml version="1.0" encoding="utf-8"?>
<p:tagLst xmlns:p="http://schemas.openxmlformats.org/presentationml/2006/main">
  <p:tag name="AS_UNIQUEID" val="228"/>
</p:tagLst>
</file>

<file path=ppt/tags/tag143.xml><?xml version="1.0" encoding="utf-8"?>
<p:tagLst xmlns:p="http://schemas.openxmlformats.org/presentationml/2006/main">
  <p:tag name="AS_UNIQUEID" val="229"/>
</p:tagLst>
</file>

<file path=ppt/tags/tag144.xml><?xml version="1.0" encoding="utf-8"?>
<p:tagLst xmlns:p="http://schemas.openxmlformats.org/presentationml/2006/main">
  <p:tag name="AS_UNIQUEID" val="230"/>
</p:tagLst>
</file>

<file path=ppt/tags/tag145.xml><?xml version="1.0" encoding="utf-8"?>
<p:tagLst xmlns:p="http://schemas.openxmlformats.org/presentationml/2006/main">
  <p:tag name="AS_UNIQUEID" val="231"/>
</p:tagLst>
</file>

<file path=ppt/tags/tag146.xml><?xml version="1.0" encoding="utf-8"?>
<p:tagLst xmlns:p="http://schemas.openxmlformats.org/presentationml/2006/main">
  <p:tag name="AS_UNIQUEID" val="232"/>
</p:tagLst>
</file>

<file path=ppt/tags/tag147.xml><?xml version="1.0" encoding="utf-8"?>
<p:tagLst xmlns:p="http://schemas.openxmlformats.org/presentationml/2006/main">
  <p:tag name="AS_UNIQUEID" val="233"/>
</p:tagLst>
</file>

<file path=ppt/tags/tag148.xml><?xml version="1.0" encoding="utf-8"?>
<p:tagLst xmlns:p="http://schemas.openxmlformats.org/presentationml/2006/main">
  <p:tag name="AS_UNIQUEID" val="234"/>
</p:tagLst>
</file>

<file path=ppt/tags/tag149.xml><?xml version="1.0" encoding="utf-8"?>
<p:tagLst xmlns:p="http://schemas.openxmlformats.org/presentationml/2006/main">
  <p:tag name="AS_UNIQUEID" val="235"/>
</p:tagLst>
</file>

<file path=ppt/tags/tag15.xml><?xml version="1.0" encoding="utf-8"?>
<p:tagLst xmlns:p="http://schemas.openxmlformats.org/presentationml/2006/main">
  <p:tag name="AS_UNIQUEID" val="10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236"/>
</p:tagLst>
</file>

<file path=ppt/tags/tag151.xml><?xml version="1.0" encoding="utf-8"?>
<p:tagLst xmlns:p="http://schemas.openxmlformats.org/presentationml/2006/main">
  <p:tag name="AS_UNIQUEID" val="237"/>
</p:tagLst>
</file>

<file path=ppt/tags/tag152.xml><?xml version="1.0" encoding="utf-8"?>
<p:tagLst xmlns:p="http://schemas.openxmlformats.org/presentationml/2006/main">
  <p:tag name="AS_UNIQUEID" val="238"/>
</p:tagLst>
</file>

<file path=ppt/tags/tag153.xml><?xml version="1.0" encoding="utf-8"?>
<p:tagLst xmlns:p="http://schemas.openxmlformats.org/presentationml/2006/main">
  <p:tag name="AS_UNIQUEID" val="239"/>
</p:tagLst>
</file>

<file path=ppt/tags/tag154.xml><?xml version="1.0" encoding="utf-8"?>
<p:tagLst xmlns:p="http://schemas.openxmlformats.org/presentationml/2006/main">
  <p:tag name="AS_UNIQUEID" val="240"/>
</p:tagLst>
</file>

<file path=ppt/tags/tag155.xml><?xml version="1.0" encoding="utf-8"?>
<p:tagLst xmlns:p="http://schemas.openxmlformats.org/presentationml/2006/main">
  <p:tag name="AS_UNIQUEID" val="83"/>
</p:tagLst>
</file>

<file path=ppt/tags/tag156.xml><?xml version="1.0" encoding="utf-8"?>
<p:tagLst xmlns:p="http://schemas.openxmlformats.org/presentationml/2006/main">
  <p:tag name="AS_UNIQUEID" val="241"/>
</p:tagLst>
</file>

<file path=ppt/tags/tag157.xml><?xml version="1.0" encoding="utf-8"?>
<p:tagLst xmlns:p="http://schemas.openxmlformats.org/presentationml/2006/main">
  <p:tag name="AS_UNIQUEID" val="83"/>
</p:tagLst>
</file>

<file path=ppt/tags/tag158.xml><?xml version="1.0" encoding="utf-8"?>
<p:tagLst xmlns:p="http://schemas.openxmlformats.org/presentationml/2006/main">
  <p:tag name="AS_UNIQUEID" val="84"/>
</p:tagLst>
</file>

<file path=ppt/tags/tag159.xml><?xml version="1.0" encoding="utf-8"?>
<p:tagLst xmlns:p="http://schemas.openxmlformats.org/presentationml/2006/main">
  <p:tag name="AS_UNIQUEID" val="86"/>
</p:tagLst>
</file>

<file path=ppt/tags/tag16.xml><?xml version="1.0" encoding="utf-8"?>
<p:tagLst xmlns:p="http://schemas.openxmlformats.org/presentationml/2006/main">
  <p:tag name="AS_UNIQUEID" val="10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87"/>
</p:tagLst>
</file>

<file path=ppt/tags/tag161.xml><?xml version="1.0" encoding="utf-8"?>
<p:tagLst xmlns:p="http://schemas.openxmlformats.org/presentationml/2006/main">
  <p:tag name="AS_UNIQUEID" val="88"/>
</p:tagLst>
</file>

<file path=ppt/tags/tag162.xml><?xml version="1.0" encoding="utf-8"?>
<p:tagLst xmlns:p="http://schemas.openxmlformats.org/presentationml/2006/main">
  <p:tag name="AS_UNIQUEID" val="89"/>
</p:tagLst>
</file>

<file path=ppt/tags/tag163.xml><?xml version="1.0" encoding="utf-8"?>
<p:tagLst xmlns:p="http://schemas.openxmlformats.org/presentationml/2006/main">
  <p:tag name="AS_UNIQUEID" val="242"/>
</p:tagLst>
</file>

<file path=ppt/tags/tag164.xml><?xml version="1.0" encoding="utf-8"?>
<p:tagLst xmlns:p="http://schemas.openxmlformats.org/presentationml/2006/main">
  <p:tag name="AS_UNIQUEID" val="243"/>
</p:tagLst>
</file>

<file path=ppt/tags/tag165.xml><?xml version="1.0" encoding="utf-8"?>
<p:tagLst xmlns:p="http://schemas.openxmlformats.org/presentationml/2006/main">
  <p:tag name="AS_UNIQUEID" val="83"/>
</p:tagLst>
</file>

<file path=ppt/tags/tag166.xml><?xml version="1.0" encoding="utf-8"?>
<p:tagLst xmlns:p="http://schemas.openxmlformats.org/presentationml/2006/main">
  <p:tag name="AS_UNIQUEID" val="244"/>
</p:tagLst>
</file>

<file path=ppt/tags/tag167.xml><?xml version="1.0" encoding="utf-8"?>
<p:tagLst xmlns:p="http://schemas.openxmlformats.org/presentationml/2006/main">
  <p:tag name="AS_UNIQUEID" val="245"/>
</p:tagLst>
</file>

<file path=ppt/tags/tag168.xml><?xml version="1.0" encoding="utf-8"?>
<p:tagLst xmlns:p="http://schemas.openxmlformats.org/presentationml/2006/main">
  <p:tag name="AS_UNIQUEID" val="246"/>
</p:tagLst>
</file>

<file path=ppt/tags/tag169.xml><?xml version="1.0" encoding="utf-8"?>
<p:tagLst xmlns:p="http://schemas.openxmlformats.org/presentationml/2006/main">
  <p:tag name="AS_UNIQUEID" val="247"/>
</p:tagLst>
</file>

<file path=ppt/tags/tag17.xml><?xml version="1.0" encoding="utf-8"?>
<p:tagLst xmlns:p="http://schemas.openxmlformats.org/presentationml/2006/main">
  <p:tag name="AS_UNIQUEID" val="10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248"/>
</p:tagLst>
</file>

<file path=ppt/tags/tag171.xml><?xml version="1.0" encoding="utf-8"?>
<p:tagLst xmlns:p="http://schemas.openxmlformats.org/presentationml/2006/main">
  <p:tag name="AS_UNIQUEID" val="249"/>
</p:tagLst>
</file>

<file path=ppt/tags/tag172.xml><?xml version="1.0" encoding="utf-8"?>
<p:tagLst xmlns:p="http://schemas.openxmlformats.org/presentationml/2006/main">
  <p:tag name="AS_UNIQUEID" val="250"/>
</p:tagLst>
</file>

<file path=ppt/tags/tag173.xml><?xml version="1.0" encoding="utf-8"?>
<p:tagLst xmlns:p="http://schemas.openxmlformats.org/presentationml/2006/main">
  <p:tag name="AS_UNIQUEID" val="251"/>
</p:tagLst>
</file>

<file path=ppt/tags/tag174.xml><?xml version="1.0" encoding="utf-8"?>
<p:tagLst xmlns:p="http://schemas.openxmlformats.org/presentationml/2006/main">
  <p:tag name="AS_UNIQUEID" val="252"/>
</p:tagLst>
</file>

<file path=ppt/tags/tag175.xml><?xml version="1.0" encoding="utf-8"?>
<p:tagLst xmlns:p="http://schemas.openxmlformats.org/presentationml/2006/main">
  <p:tag name="AS_UNIQUEID" val="253"/>
</p:tagLst>
</file>

<file path=ppt/tags/tag176.xml><?xml version="1.0" encoding="utf-8"?>
<p:tagLst xmlns:p="http://schemas.openxmlformats.org/presentationml/2006/main">
  <p:tag name="AS_UNIQUEID" val="254"/>
</p:tagLst>
</file>

<file path=ppt/tags/tag177.xml><?xml version="1.0" encoding="utf-8"?>
<p:tagLst xmlns:p="http://schemas.openxmlformats.org/presentationml/2006/main">
  <p:tag name="AS_UNIQUEID" val="255"/>
</p:tagLst>
</file>

<file path=ppt/tags/tag178.xml><?xml version="1.0" encoding="utf-8"?>
<p:tagLst xmlns:p="http://schemas.openxmlformats.org/presentationml/2006/main">
  <p:tag name="AS_UNIQUEID" val="256"/>
</p:tagLst>
</file>

<file path=ppt/tags/tag179.xml><?xml version="1.0" encoding="utf-8"?>
<p:tagLst xmlns:p="http://schemas.openxmlformats.org/presentationml/2006/main">
  <p:tag name="AS_UNIQUEID" val="257"/>
</p:tagLst>
</file>

<file path=ppt/tags/tag18.xml><?xml version="1.0" encoding="utf-8"?>
<p:tagLst xmlns:p="http://schemas.openxmlformats.org/presentationml/2006/main">
  <p:tag name="AS_UNIQUEID" val="10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258"/>
</p:tagLst>
</file>

<file path=ppt/tags/tag181.xml><?xml version="1.0" encoding="utf-8"?>
<p:tagLst xmlns:p="http://schemas.openxmlformats.org/presentationml/2006/main">
  <p:tag name="AS_UNIQUEID" val="259"/>
</p:tagLst>
</file>

<file path=ppt/tags/tag182.xml><?xml version="1.0" encoding="utf-8"?>
<p:tagLst xmlns:p="http://schemas.openxmlformats.org/presentationml/2006/main">
  <p:tag name="AS_UNIQUEID" val="260"/>
</p:tagLst>
</file>

<file path=ppt/tags/tag183.xml><?xml version="1.0" encoding="utf-8"?>
<p:tagLst xmlns:p="http://schemas.openxmlformats.org/presentationml/2006/main">
  <p:tag name="AS_UNIQUEID" val="261"/>
</p:tagLst>
</file>

<file path=ppt/tags/tag184.xml><?xml version="1.0" encoding="utf-8"?>
<p:tagLst xmlns:p="http://schemas.openxmlformats.org/presentationml/2006/main">
  <p:tag name="AS_UNIQUEID" val="262"/>
</p:tagLst>
</file>

<file path=ppt/tags/tag185.xml><?xml version="1.0" encoding="utf-8"?>
<p:tagLst xmlns:p="http://schemas.openxmlformats.org/presentationml/2006/main">
  <p:tag name="AS_UNIQUEID" val="263"/>
</p:tagLst>
</file>

<file path=ppt/tags/tag186.xml><?xml version="1.0" encoding="utf-8"?>
<p:tagLst xmlns:p="http://schemas.openxmlformats.org/presentationml/2006/main">
  <p:tag name="AS_UNIQUEID" val="264"/>
</p:tagLst>
</file>

<file path=ppt/tags/tag187.xml><?xml version="1.0" encoding="utf-8"?>
<p:tagLst xmlns:p="http://schemas.openxmlformats.org/presentationml/2006/main">
  <p:tag name="AS_UNIQUEID" val="265"/>
</p:tagLst>
</file>

<file path=ppt/tags/tag188.xml><?xml version="1.0" encoding="utf-8"?>
<p:tagLst xmlns:p="http://schemas.openxmlformats.org/presentationml/2006/main">
  <p:tag name="AS_UNIQUEID" val="266"/>
</p:tagLst>
</file>

<file path=ppt/tags/tag189.xml><?xml version="1.0" encoding="utf-8"?>
<p:tagLst xmlns:p="http://schemas.openxmlformats.org/presentationml/2006/main">
  <p:tag name="AS_UNIQUEID" val="267"/>
</p:tagLst>
</file>

<file path=ppt/tags/tag19.xml><?xml version="1.0" encoding="utf-8"?>
<p:tagLst xmlns:p="http://schemas.openxmlformats.org/presentationml/2006/main">
  <p:tag name="AS_UNIQUEID" val="108"/>
</p:tagLst>
</file>

<file path=ppt/tags/tag190.xml><?xml version="1.0" encoding="utf-8"?>
<p:tagLst xmlns:p="http://schemas.openxmlformats.org/presentationml/2006/main">
  <p:tag name="AS_UNIQUEID" val="268"/>
</p:tagLst>
</file>

<file path=ppt/tags/tag191.xml><?xml version="1.0" encoding="utf-8"?>
<p:tagLst xmlns:p="http://schemas.openxmlformats.org/presentationml/2006/main">
  <p:tag name="AS_UNIQUEID" val="269"/>
</p:tagLst>
</file>

<file path=ppt/tags/tag192.xml><?xml version="1.0" encoding="utf-8"?>
<p:tagLst xmlns:p="http://schemas.openxmlformats.org/presentationml/2006/main">
  <p:tag name="AS_UNIQUEID" val="270"/>
</p:tagLst>
</file>

<file path=ppt/tags/tag193.xml><?xml version="1.0" encoding="utf-8"?>
<p:tagLst xmlns:p="http://schemas.openxmlformats.org/presentationml/2006/main">
  <p:tag name="AS_UNIQUEID" val="271"/>
</p:tagLst>
</file>

<file path=ppt/tags/tag194.xml><?xml version="1.0" encoding="utf-8"?>
<p:tagLst xmlns:p="http://schemas.openxmlformats.org/presentationml/2006/main">
  <p:tag name="AS_UNIQUEID" val="272"/>
</p:tagLst>
</file>

<file path=ppt/tags/tag195.xml><?xml version="1.0" encoding="utf-8"?>
<p:tagLst xmlns:p="http://schemas.openxmlformats.org/presentationml/2006/main">
  <p:tag name="AS_UNIQUEID" val="273"/>
</p:tagLst>
</file>

<file path=ppt/tags/tag196.xml><?xml version="1.0" encoding="utf-8"?>
<p:tagLst xmlns:p="http://schemas.openxmlformats.org/presentationml/2006/main">
  <p:tag name="AS_UNIQUEID" val="274"/>
</p:tagLst>
</file>

<file path=ppt/tags/tag197.xml><?xml version="1.0" encoding="utf-8"?>
<p:tagLst xmlns:p="http://schemas.openxmlformats.org/presentationml/2006/main">
  <p:tag name="AS_UNIQUEID" val="275"/>
</p:tagLst>
</file>

<file path=ppt/tags/tag198.xml><?xml version="1.0" encoding="utf-8"?>
<p:tagLst xmlns:p="http://schemas.openxmlformats.org/presentationml/2006/main">
  <p:tag name="AS_UNIQUEID" val="276"/>
</p:tagLst>
</file>

<file path=ppt/tags/tag199.xml><?xml version="1.0" encoding="utf-8"?>
<p:tagLst xmlns:p="http://schemas.openxmlformats.org/presentationml/2006/main">
  <p:tag name="AS_UNIQUEID" val="277"/>
</p:tagLst>
</file>

<file path=ppt/tags/tag2.xml><?xml version="1.0" encoding="utf-8"?>
<p:tagLst xmlns:p="http://schemas.openxmlformats.org/presentationml/2006/main">
  <p:tag name="AS_UNIQUEID" val="9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0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278"/>
</p:tagLst>
</file>

<file path=ppt/tags/tag201.xml><?xml version="1.0" encoding="utf-8"?>
<p:tagLst xmlns:p="http://schemas.openxmlformats.org/presentationml/2006/main">
  <p:tag name="AS_UNIQUEID" val="279"/>
</p:tagLst>
</file>

<file path=ppt/tags/tag202.xml><?xml version="1.0" encoding="utf-8"?>
<p:tagLst xmlns:p="http://schemas.openxmlformats.org/presentationml/2006/main">
  <p:tag name="AS_UNIQUEID" val="280"/>
</p:tagLst>
</file>

<file path=ppt/tags/tag203.xml><?xml version="1.0" encoding="utf-8"?>
<p:tagLst xmlns:p="http://schemas.openxmlformats.org/presentationml/2006/main">
  <p:tag name="AS_UNIQUEID" val="281"/>
</p:tagLst>
</file>

<file path=ppt/tags/tag204.xml><?xml version="1.0" encoding="utf-8"?>
<p:tagLst xmlns:p="http://schemas.openxmlformats.org/presentationml/2006/main">
  <p:tag name="AS_UNIQUEID" val="282"/>
</p:tagLst>
</file>

<file path=ppt/tags/tag205.xml><?xml version="1.0" encoding="utf-8"?>
<p:tagLst xmlns:p="http://schemas.openxmlformats.org/presentationml/2006/main">
  <p:tag name="AS_UNIQUEID" val="283"/>
</p:tagLst>
</file>

<file path=ppt/tags/tag206.xml><?xml version="1.0" encoding="utf-8"?>
<p:tagLst xmlns:p="http://schemas.openxmlformats.org/presentationml/2006/main">
  <p:tag name="AS_UNIQUEID" val="284"/>
</p:tagLst>
</file>

<file path=ppt/tags/tag207.xml><?xml version="1.0" encoding="utf-8"?>
<p:tagLst xmlns:p="http://schemas.openxmlformats.org/presentationml/2006/main">
  <p:tag name="AS_UNIQUEID" val="285"/>
</p:tagLst>
</file>

<file path=ppt/tags/tag208.xml><?xml version="1.0" encoding="utf-8"?>
<p:tagLst xmlns:p="http://schemas.openxmlformats.org/presentationml/2006/main">
  <p:tag name="AS_UNIQUEID" val="286"/>
</p:tagLst>
</file>

<file path=ppt/tags/tag209.xml><?xml version="1.0" encoding="utf-8"?>
<p:tagLst xmlns:p="http://schemas.openxmlformats.org/presentationml/2006/main">
  <p:tag name="AS_UNIQUEID" val="287"/>
</p:tagLst>
</file>

<file path=ppt/tags/tag21.xml><?xml version="1.0" encoding="utf-8"?>
<p:tagLst xmlns:p="http://schemas.openxmlformats.org/presentationml/2006/main">
  <p:tag name="AS_UNIQUEID" val="11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288"/>
</p:tagLst>
</file>

<file path=ppt/tags/tag211.xml><?xml version="1.0" encoding="utf-8"?>
<p:tagLst xmlns:p="http://schemas.openxmlformats.org/presentationml/2006/main">
  <p:tag name="AS_UNIQUEID" val="289"/>
</p:tagLst>
</file>

<file path=ppt/tags/tag212.xml><?xml version="1.0" encoding="utf-8"?>
<p:tagLst xmlns:p="http://schemas.openxmlformats.org/presentationml/2006/main">
  <p:tag name="AS_UNIQUEID" val="290"/>
</p:tagLst>
</file>

<file path=ppt/tags/tag213.xml><?xml version="1.0" encoding="utf-8"?>
<p:tagLst xmlns:p="http://schemas.openxmlformats.org/presentationml/2006/main">
  <p:tag name="AS_UNIQUEID" val="291"/>
</p:tagLst>
</file>

<file path=ppt/tags/tag214.xml><?xml version="1.0" encoding="utf-8"?>
<p:tagLst xmlns:p="http://schemas.openxmlformats.org/presentationml/2006/main">
  <p:tag name="AS_UNIQUEID" val="292"/>
</p:tagLst>
</file>

<file path=ppt/tags/tag215.xml><?xml version="1.0" encoding="utf-8"?>
<p:tagLst xmlns:p="http://schemas.openxmlformats.org/presentationml/2006/main">
  <p:tag name="AS_UNIQUEID" val="293"/>
</p:tagLst>
</file>

<file path=ppt/tags/tag216.xml><?xml version="1.0" encoding="utf-8"?>
<p:tagLst xmlns:p="http://schemas.openxmlformats.org/presentationml/2006/main">
  <p:tag name="AS_UNIQUEID" val="294"/>
</p:tagLst>
</file>

<file path=ppt/tags/tag217.xml><?xml version="1.0" encoding="utf-8"?>
<p:tagLst xmlns:p="http://schemas.openxmlformats.org/presentationml/2006/main">
  <p:tag name="AS_UNIQUEID" val="295"/>
</p:tagLst>
</file>

<file path=ppt/tags/tag218.xml><?xml version="1.0" encoding="utf-8"?>
<p:tagLst xmlns:p="http://schemas.openxmlformats.org/presentationml/2006/main">
  <p:tag name="AS_UNIQUEID" val="296"/>
</p:tagLst>
</file>

<file path=ppt/tags/tag219.xml><?xml version="1.0" encoding="utf-8"?>
<p:tagLst xmlns:p="http://schemas.openxmlformats.org/presentationml/2006/main">
  <p:tag name="AS_UNIQUEID" val="297"/>
</p:tagLst>
</file>

<file path=ppt/tags/tag22.xml><?xml version="1.0" encoding="utf-8"?>
<p:tagLst xmlns:p="http://schemas.openxmlformats.org/presentationml/2006/main">
  <p:tag name="AS_UNIQUEID" val="11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85"/>
</p:tagLst>
</file>

<file path=ppt/tags/tag221.xml><?xml version="1.0" encoding="utf-8"?>
<p:tagLst xmlns:p="http://schemas.openxmlformats.org/presentationml/2006/main">
  <p:tag name="AS_UNIQUEID" val="298"/>
</p:tagLst>
</file>

<file path=ppt/tags/tag222.xml><?xml version="1.0" encoding="utf-8"?>
<p:tagLst xmlns:p="http://schemas.openxmlformats.org/presentationml/2006/main">
  <p:tag name="AS_UNIQUEID" val="299"/>
</p:tagLst>
</file>

<file path=ppt/tags/tag223.xml><?xml version="1.0" encoding="utf-8"?>
<p:tagLst xmlns:p="http://schemas.openxmlformats.org/presentationml/2006/main">
  <p:tag name="AS_UNIQUEID" val="300"/>
</p:tagLst>
</file>

<file path=ppt/tags/tag224.xml><?xml version="1.0" encoding="utf-8"?>
<p:tagLst xmlns:p="http://schemas.openxmlformats.org/presentationml/2006/main">
  <p:tag name="AS_UNIQUEID" val="301"/>
</p:tagLst>
</file>

<file path=ppt/tags/tag225.xml><?xml version="1.0" encoding="utf-8"?>
<p:tagLst xmlns:p="http://schemas.openxmlformats.org/presentationml/2006/main">
  <p:tag name="AS_UNIQUEID" val="302"/>
</p:tagLst>
</file>

<file path=ppt/tags/tag226.xml><?xml version="1.0" encoding="utf-8"?>
<p:tagLst xmlns:p="http://schemas.openxmlformats.org/presentationml/2006/main">
  <p:tag name="AS_UNIQUEID" val="303"/>
</p:tagLst>
</file>

<file path=ppt/tags/tag227.xml><?xml version="1.0" encoding="utf-8"?>
<p:tagLst xmlns:p="http://schemas.openxmlformats.org/presentationml/2006/main">
  <p:tag name="AS_UNIQUEID" val="304"/>
</p:tagLst>
</file>

<file path=ppt/tags/tag228.xml><?xml version="1.0" encoding="utf-8"?>
<p:tagLst xmlns:p="http://schemas.openxmlformats.org/presentationml/2006/main">
  <p:tag name="AS_UNIQUEID" val="305"/>
</p:tagLst>
</file>

<file path=ppt/tags/tag229.xml><?xml version="1.0" encoding="utf-8"?>
<p:tagLst xmlns:p="http://schemas.openxmlformats.org/presentationml/2006/main">
  <p:tag name="AS_UNIQUEID" val="306"/>
</p:tagLst>
</file>

<file path=ppt/tags/tag23.xml><?xml version="1.0" encoding="utf-8"?>
<p:tagLst xmlns:p="http://schemas.openxmlformats.org/presentationml/2006/main">
  <p:tag name="AS_UNIQUEID" val="11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85"/>
</p:tagLst>
</file>

<file path=ppt/tags/tag231.xml><?xml version="1.0" encoding="utf-8"?>
<p:tagLst xmlns:p="http://schemas.openxmlformats.org/presentationml/2006/main">
  <p:tag name="AS_UNIQUEID" val="307"/>
</p:tagLst>
</file>

<file path=ppt/tags/tag232.xml><?xml version="1.0" encoding="utf-8"?>
<p:tagLst xmlns:p="http://schemas.openxmlformats.org/presentationml/2006/main">
  <p:tag name="AS_UNIQUEID" val="308"/>
</p:tagLst>
</file>

<file path=ppt/tags/tag233.xml><?xml version="1.0" encoding="utf-8"?>
<p:tagLst xmlns:p="http://schemas.openxmlformats.org/presentationml/2006/main">
  <p:tag name="AS_UNIQUEID" val="309"/>
</p:tagLst>
</file>

<file path=ppt/tags/tag234.xml><?xml version="1.0" encoding="utf-8"?>
<p:tagLst xmlns:p="http://schemas.openxmlformats.org/presentationml/2006/main">
  <p:tag name="AS_UNIQUEID" val="310"/>
</p:tagLst>
</file>

<file path=ppt/tags/tag235.xml><?xml version="1.0" encoding="utf-8"?>
<p:tagLst xmlns:p="http://schemas.openxmlformats.org/presentationml/2006/main">
  <p:tag name="AS_UNIQUEID" val="311"/>
</p:tagLst>
</file>

<file path=ppt/tags/tag236.xml><?xml version="1.0" encoding="utf-8"?>
<p:tagLst xmlns:p="http://schemas.openxmlformats.org/presentationml/2006/main">
  <p:tag name="AS_UNIQUEID" val="312"/>
</p:tagLst>
</file>

<file path=ppt/tags/tag237.xml><?xml version="1.0" encoding="utf-8"?>
<p:tagLst xmlns:p="http://schemas.openxmlformats.org/presentationml/2006/main">
  <p:tag name="AS_UNIQUEID" val="313"/>
  <p:tag name="KSO_WM_UNIT_TABLE_BEAUTIFY" val="smartTable{3499dcac-b13d-43eb-a945-7b43e00be659}"/>
  <p:tag name="TABLE_ENDDRAG_ORIGIN_RECT" val="859*337"/>
  <p:tag name="TABLE_ENDDRAG_RECT" val="49*143*859*337"/>
</p:tagLst>
</file>

<file path=ppt/tags/tag238.xml><?xml version="1.0" encoding="utf-8"?>
<p:tagLst xmlns:p="http://schemas.openxmlformats.org/presentationml/2006/main">
  <p:tag name="AS_UNIQUEID" val="314"/>
</p:tagLst>
</file>

<file path=ppt/tags/tag239.xml><?xml version="1.0" encoding="utf-8"?>
<p:tagLst xmlns:p="http://schemas.openxmlformats.org/presentationml/2006/main">
  <p:tag name="AS_UNIQUEID" val="85"/>
</p:tagLst>
</file>

<file path=ppt/tags/tag24.xml><?xml version="1.0" encoding="utf-8"?>
<p:tagLst xmlns:p="http://schemas.openxmlformats.org/presentationml/2006/main">
  <p:tag name="AS_UNIQUEID" val="11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315"/>
</p:tagLst>
</file>

<file path=ppt/tags/tag241.xml><?xml version="1.0" encoding="utf-8"?>
<p:tagLst xmlns:p="http://schemas.openxmlformats.org/presentationml/2006/main">
  <p:tag name="AS_UNIQUEID" val="316"/>
</p:tagLst>
</file>

<file path=ppt/tags/tag242.xml><?xml version="1.0" encoding="utf-8"?>
<p:tagLst xmlns:p="http://schemas.openxmlformats.org/presentationml/2006/main">
  <p:tag name="AS_UNIQUEID" val="317"/>
</p:tagLst>
</file>

<file path=ppt/tags/tag243.xml><?xml version="1.0" encoding="utf-8"?>
<p:tagLst xmlns:p="http://schemas.openxmlformats.org/presentationml/2006/main">
  <p:tag name="AS_UNIQUEID" val="318"/>
</p:tagLst>
</file>

<file path=ppt/tags/tag244.xml><?xml version="1.0" encoding="utf-8"?>
<p:tagLst xmlns:p="http://schemas.openxmlformats.org/presentationml/2006/main">
  <p:tag name="AS_UNIQUEID" val="319"/>
</p:tagLst>
</file>

<file path=ppt/tags/tag245.xml><?xml version="1.0" encoding="utf-8"?>
<p:tagLst xmlns:p="http://schemas.openxmlformats.org/presentationml/2006/main">
  <p:tag name="AS_UNIQUEID" val="85"/>
</p:tagLst>
</file>

<file path=ppt/tags/tag246.xml><?xml version="1.0" encoding="utf-8"?>
<p:tagLst xmlns:p="http://schemas.openxmlformats.org/presentationml/2006/main">
  <p:tag name="AS_UNIQUEID" val="320"/>
</p:tagLst>
</file>

<file path=ppt/tags/tag247.xml><?xml version="1.0" encoding="utf-8"?>
<p:tagLst xmlns:p="http://schemas.openxmlformats.org/presentationml/2006/main">
  <p:tag name="AS_UNIQUEID" val="321"/>
</p:tagLst>
</file>

<file path=ppt/tags/tag248.xml><?xml version="1.0" encoding="utf-8"?>
<p:tagLst xmlns:p="http://schemas.openxmlformats.org/presentationml/2006/main">
  <p:tag name="AS_UNIQUEID" val="322"/>
</p:tagLst>
</file>

<file path=ppt/tags/tag249.xml><?xml version="1.0" encoding="utf-8"?>
<p:tagLst xmlns:p="http://schemas.openxmlformats.org/presentationml/2006/main">
  <p:tag name="AS_UNIQUEID" val="323"/>
</p:tagLst>
</file>

<file path=ppt/tags/tag25.xml><?xml version="1.0" encoding="utf-8"?>
<p:tagLst xmlns:p="http://schemas.openxmlformats.org/presentationml/2006/main">
  <p:tag name="AS_UNIQUEID" val="1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324"/>
</p:tagLst>
</file>

<file path=ppt/tags/tag251.xml><?xml version="1.0" encoding="utf-8"?>
<p:tagLst xmlns:p="http://schemas.openxmlformats.org/presentationml/2006/main">
  <p:tag name="AS_UNIQUEID" val="325"/>
</p:tagLst>
</file>

<file path=ppt/tags/tag252.xml><?xml version="1.0" encoding="utf-8"?>
<p:tagLst xmlns:p="http://schemas.openxmlformats.org/presentationml/2006/main">
  <p:tag name="AS_UNIQUEID" val="326"/>
</p:tagLst>
</file>

<file path=ppt/tags/tag253.xml><?xml version="1.0" encoding="utf-8"?>
<p:tagLst xmlns:p="http://schemas.openxmlformats.org/presentationml/2006/main">
  <p:tag name="AS_UNIQUEID" val="327"/>
</p:tagLst>
</file>

<file path=ppt/tags/tag254.xml><?xml version="1.0" encoding="utf-8"?>
<p:tagLst xmlns:p="http://schemas.openxmlformats.org/presentationml/2006/main">
  <p:tag name="AS_UNIQUEID" val="328"/>
</p:tagLst>
</file>

<file path=ppt/tags/tag255.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AS_UNIQUEID" val="115"/>
</p:tagLst>
</file>

<file path=ppt/tags/tag27.xml><?xml version="1.0" encoding="utf-8"?>
<p:tagLst xmlns:p="http://schemas.openxmlformats.org/presentationml/2006/main">
  <p:tag name="AS_UNIQUEID" val="11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11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1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9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1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AS_UNIQUEID" val="12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12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12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12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124"/>
</p:tagLst>
</file>

<file path=ppt/tags/tag36.xml><?xml version="1.0" encoding="utf-8"?>
<p:tagLst xmlns:p="http://schemas.openxmlformats.org/presentationml/2006/main">
  <p:tag name="AS_UNIQUEID" val="12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12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12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12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9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29"/>
</p:tagLst>
</file>

<file path=ppt/tags/tag41.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13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13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133"/>
</p:tagLst>
</file>

<file path=ppt/tags/tag45.xml><?xml version="1.0" encoding="utf-8"?>
<p:tagLst xmlns:p="http://schemas.openxmlformats.org/presentationml/2006/main">
  <p:tag name="AS_UNIQUEID" val="13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13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13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13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9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140"/>
</p:tagLst>
</file>

<file path=ppt/tags/tag52.xml><?xml version="1.0" encoding="utf-8"?>
<p:tagLst xmlns:p="http://schemas.openxmlformats.org/presentationml/2006/main">
  <p:tag name="AS_UNIQUEID" val="14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14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14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146"/>
</p:tagLst>
</file>

<file path=ppt/tags/tag58.xml><?xml version="1.0" encoding="utf-8"?>
<p:tagLst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14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9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15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151"/>
</p:tagLst>
</file>

<file path=ppt/tags/tag63.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15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157"/>
</p:tagLst>
</file>

<file path=ppt/tags/tag69.xml><?xml version="1.0" encoding="utf-8"?>
<p:tagLst xmlns:p="http://schemas.openxmlformats.org/presentationml/2006/main">
  <p:tag name="AS_UNIQUEID" val="158"/>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96"/>
</p:tagLst>
</file>

<file path=ppt/tags/tag70.xml><?xml version="1.0" encoding="utf-8"?>
<p:tagLst xmlns:p="http://schemas.openxmlformats.org/presentationml/2006/main">
  <p:tag name="AS_UNIQUEID" val="159"/>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AS_UNIQUEID" val="163"/>
</p:tagLst>
</file>

<file path=ppt/tags/tag7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AS_UNIQUEID" val="164"/>
</p:tagLst>
</file>

<file path=ppt/tags/tag77.xml><?xml version="1.0" encoding="utf-8"?>
<p:tagLst xmlns:p="http://schemas.openxmlformats.org/presentationml/2006/main">
  <p:tag name="AS_UNIQUEID" val="165"/>
</p:tagLst>
</file>

<file path=ppt/tags/tag78.xml><?xml version="1.0" encoding="utf-8"?>
<p:tagLst xmlns:p="http://schemas.openxmlformats.org/presentationml/2006/main">
  <p:tag name="AS_UNIQUEID" val="166"/>
</p:tagLst>
</file>

<file path=ppt/tags/tag79.xml><?xml version="1.0" encoding="utf-8"?>
<p:tagLst xmlns:p="http://schemas.openxmlformats.org/presentationml/2006/main">
  <p:tag name="AS_UNIQUEID" val="167"/>
</p:tagLst>
</file>

<file path=ppt/tags/tag8.xml><?xml version="1.0" encoding="utf-8"?>
<p:tagLst xmlns:p="http://schemas.openxmlformats.org/presentationml/2006/main">
  <p:tag name="AS_UNIQUEID" val="9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168"/>
</p:tagLst>
</file>

<file path=ppt/tags/tag81.xml><?xml version="1.0" encoding="utf-8"?>
<p:tagLst xmlns:p="http://schemas.openxmlformats.org/presentationml/2006/main">
  <p:tag name="AS_UNIQUEID" val="169"/>
</p:tagLst>
</file>

<file path=ppt/tags/tag82.xml><?xml version="1.0" encoding="utf-8"?>
<p:tagLst xmlns:p="http://schemas.openxmlformats.org/presentationml/2006/main">
  <p:tag name="AS_UNIQUEID" val="170"/>
</p:tagLst>
</file>

<file path=ppt/tags/tag83.xml><?xml version="1.0" encoding="utf-8"?>
<p:tagLst xmlns:p="http://schemas.openxmlformats.org/presentationml/2006/main">
  <p:tag name="AS_UNIQUEID" val="171"/>
</p:tagLst>
</file>

<file path=ppt/tags/tag84.xml><?xml version="1.0" encoding="utf-8"?>
<p:tagLst xmlns:p="http://schemas.openxmlformats.org/presentationml/2006/main">
  <p:tag name="AS_UNIQUEID" val="85"/>
</p:tagLst>
</file>

<file path=ppt/tags/tag85.xml><?xml version="1.0" encoding="utf-8"?>
<p:tagLst xmlns:p="http://schemas.openxmlformats.org/presentationml/2006/main">
  <p:tag name="AS_UNIQUEID" val="172"/>
</p:tagLst>
</file>

<file path=ppt/tags/tag86.xml><?xml version="1.0" encoding="utf-8"?>
<p:tagLst xmlns:p="http://schemas.openxmlformats.org/presentationml/2006/main">
  <p:tag name="AS_UNIQUEID" val="173"/>
</p:tagLst>
</file>

<file path=ppt/tags/tag87.xml><?xml version="1.0" encoding="utf-8"?>
<p:tagLst xmlns:p="http://schemas.openxmlformats.org/presentationml/2006/main">
  <p:tag name="AS_UNIQUEID" val="174"/>
</p:tagLst>
</file>

<file path=ppt/tags/tag88.xml><?xml version="1.0" encoding="utf-8"?>
<p:tagLst xmlns:p="http://schemas.openxmlformats.org/presentationml/2006/main">
  <p:tag name="AS_UNIQUEID" val="175"/>
</p:tagLst>
</file>

<file path=ppt/tags/tag89.xml><?xml version="1.0" encoding="utf-8"?>
<p:tagLst xmlns:p="http://schemas.openxmlformats.org/presentationml/2006/main">
  <p:tag name="AS_UNIQUEID" val="176"/>
</p:tagLst>
</file>

<file path=ppt/tags/tag9.xml><?xml version="1.0" encoding="utf-8"?>
<p:tagLst xmlns:p="http://schemas.openxmlformats.org/presentationml/2006/main">
  <p:tag name="AS_UNIQUEID" val="9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177"/>
</p:tagLst>
</file>

<file path=ppt/tags/tag91.xml><?xml version="1.0" encoding="utf-8"?>
<p:tagLst xmlns:p="http://schemas.openxmlformats.org/presentationml/2006/main">
  <p:tag name="AS_UNIQUEID" val="178"/>
</p:tagLst>
</file>

<file path=ppt/tags/tag92.xml><?xml version="1.0" encoding="utf-8"?>
<p:tagLst xmlns:p="http://schemas.openxmlformats.org/presentationml/2006/main">
  <p:tag name="AS_UNIQUEID" val="179"/>
</p:tagLst>
</file>

<file path=ppt/tags/tag93.xml><?xml version="1.0" encoding="utf-8"?>
<p:tagLst xmlns:p="http://schemas.openxmlformats.org/presentationml/2006/main">
  <p:tag name="AS_UNIQUEID" val="180"/>
</p:tagLst>
</file>

<file path=ppt/tags/tag94.xml><?xml version="1.0" encoding="utf-8"?>
<p:tagLst xmlns:p="http://schemas.openxmlformats.org/presentationml/2006/main">
  <p:tag name="AS_UNIQUEID" val="181"/>
</p:tagLst>
</file>

<file path=ppt/tags/tag95.xml><?xml version="1.0" encoding="utf-8"?>
<p:tagLst xmlns:p="http://schemas.openxmlformats.org/presentationml/2006/main">
  <p:tag name="AS_UNIQUEID" val="182"/>
</p:tagLst>
</file>

<file path=ppt/tags/tag96.xml><?xml version="1.0" encoding="utf-8"?>
<p:tagLst xmlns:p="http://schemas.openxmlformats.org/presentationml/2006/main">
  <p:tag name="AS_UNIQUEID" val="183"/>
</p:tagLst>
</file>

<file path=ppt/tags/tag97.xml><?xml version="1.0" encoding="utf-8"?>
<p:tagLst xmlns:p="http://schemas.openxmlformats.org/presentationml/2006/main">
  <p:tag name="AS_UNIQUEID" val="184"/>
</p:tagLst>
</file>

<file path=ppt/tags/tag98.xml><?xml version="1.0" encoding="utf-8"?>
<p:tagLst xmlns:p="http://schemas.openxmlformats.org/presentationml/2006/main">
  <p:tag name="AS_UNIQUEID" val="185"/>
</p:tagLst>
</file>

<file path=ppt/tags/tag99.xml><?xml version="1.0" encoding="utf-8"?>
<p:tagLst xmlns:p="http://schemas.openxmlformats.org/presentationml/2006/main">
  <p:tag name="AS_UNIQUEID" val="186"/>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193</Paragraphs>
  <Slides>39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39</vt:i4>
      </vt:variant>
    </vt:vector>
  </HeadingPairs>
  <TitlesOfParts>
    <vt:vector baseType="lpstr" size="51">
      <vt:lpstr>Arial</vt:lpstr>
      <vt:lpstr>微软雅黑</vt:lpstr>
      <vt:lpstr>Wingdings</vt:lpstr>
      <vt:lpstr>Times New Roman</vt:lpstr>
      <vt:lpstr>隶书</vt:lpstr>
      <vt:lpstr>宋体</vt:lpstr>
      <vt:lpstr>华文新魏</vt:lpstr>
      <vt:lpstr>Tahoma</vt:lpstr>
      <vt:lpstr>黑体</vt:lpstr>
      <vt:lpstr>Calibri</vt:lpstr>
      <vt:lpstr>仿宋</vt:lpstr>
      <vt:lpstr>Office 主题​​</vt:lpstr>
      <vt:lpstr>PowerPoint Presentation</vt:lpstr>
      <vt:lpstr>PowerPoint Presentation</vt:lpstr>
      <vt:lpstr>一、成语</vt:lpstr>
      <vt:lpstr>通假字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“定语后置句”略解</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2022-08-01T13:56:13.121</cp:lastPrinted>
  <dcterms:created xsi:type="dcterms:W3CDTF">2022-08-01T13:56:13Z</dcterms:created>
  <dcterms:modified xsi:type="dcterms:W3CDTF">2022-08-01T05:56:13Z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