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56"/>
  </p:notesMasterIdLst>
  <p:sldIdLst>
    <p:sldId id="256" r:id="rId3"/>
    <p:sldId id="321" r:id="rId4"/>
    <p:sldId id="363" r:id="rId5"/>
    <p:sldId id="298" r:id="rId6"/>
    <p:sldId id="411" r:id="rId7"/>
    <p:sldId id="320" r:id="rId8"/>
    <p:sldId id="438" r:id="rId9"/>
    <p:sldId id="439" r:id="rId10"/>
    <p:sldId id="324" r:id="rId11"/>
    <p:sldId id="440" r:id="rId12"/>
    <p:sldId id="370" r:id="rId13"/>
    <p:sldId id="441" r:id="rId14"/>
    <p:sldId id="413" r:id="rId15"/>
    <p:sldId id="419" r:id="rId16"/>
    <p:sldId id="435" r:id="rId17"/>
    <p:sldId id="329" r:id="rId18"/>
    <p:sldId id="330" r:id="rId19"/>
    <p:sldId id="331" r:id="rId20"/>
    <p:sldId id="332" r:id="rId21"/>
    <p:sldId id="333" r:id="rId22"/>
    <p:sldId id="436" r:id="rId23"/>
    <p:sldId id="304" r:id="rId24"/>
    <p:sldId id="442" r:id="rId25"/>
    <p:sldId id="443" r:id="rId26"/>
    <p:sldId id="444" r:id="rId27"/>
    <p:sldId id="445" r:id="rId28"/>
    <p:sldId id="446" r:id="rId29"/>
    <p:sldId id="447" r:id="rId30"/>
    <p:sldId id="448" r:id="rId31"/>
    <p:sldId id="449" r:id="rId32"/>
    <p:sldId id="450" r:id="rId33"/>
    <p:sldId id="451" r:id="rId34"/>
    <p:sldId id="452" r:id="rId35"/>
    <p:sldId id="453" r:id="rId36"/>
    <p:sldId id="454" r:id="rId37"/>
    <p:sldId id="455" r:id="rId38"/>
    <p:sldId id="456" r:id="rId39"/>
    <p:sldId id="457" r:id="rId40"/>
    <p:sldId id="458" r:id="rId41"/>
    <p:sldId id="459" r:id="rId42"/>
    <p:sldId id="460" r:id="rId43"/>
    <p:sldId id="461" r:id="rId44"/>
    <p:sldId id="462" r:id="rId45"/>
    <p:sldId id="351" r:id="rId46"/>
    <p:sldId id="437" r:id="rId47"/>
    <p:sldId id="354" r:id="rId48"/>
    <p:sldId id="463" r:id="rId49"/>
    <p:sldId id="464" r:id="rId50"/>
    <p:sldId id="465" r:id="rId51"/>
    <p:sldId id="466" r:id="rId52"/>
    <p:sldId id="467" r:id="rId53"/>
    <p:sldId id="433" r:id="rId54"/>
    <p:sldId id="434" r:id="rId55"/>
  </p:sldIdLst>
  <p:sldSz cx="12192000" cy="6858000"/>
  <p:notesSz cx="6858000" cy="9144000"/>
  <p:embeddedFontLst>
    <p:embeddedFont>
      <p:font typeface="微软雅黑" panose="020B0503020204020204" pitchFamily="34" charset="-122"/>
      <p:regular r:id="rId60"/>
    </p:embeddedFont>
    <p:embeddedFont>
      <p:font typeface="楷体" panose="02010609060101010101" pitchFamily="49" charset="-122"/>
      <p:regular r:id="rId61"/>
    </p:embeddedFont>
    <p:embeddedFont>
      <p:font typeface="字魂105号-简雅黑" panose="00000500000000000000" pitchFamily="2" charset="-122"/>
      <p:regular r:id="rId62"/>
    </p:embeddedFont>
    <p:embeddedFont>
      <p:font typeface="等线" panose="02010600030101010101" charset="-122"/>
      <p:regular r:id="rId63"/>
    </p:embeddedFont>
    <p:embeddedFont>
      <p:font typeface="等线 Light" panose="02010600030101010101" charset="-122"/>
      <p:regular r:id="rId64"/>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A11C1C"/>
    <a:srgbClr val="E6E6E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9529" autoAdjust="0"/>
    <p:restoredTop sz="94660"/>
  </p:normalViewPr>
  <p:slideViewPr>
    <p:cSldViewPr snapToGrid="0" showGuides="1">
      <p:cViewPr varScale="1">
        <p:scale>
          <a:sx n="102" d="100"/>
          <a:sy n="102" d="100"/>
        </p:scale>
        <p:origin x="312" y="128"/>
      </p:cViewPr>
      <p:guideLst>
        <p:guide orient="horz" pos="2160"/>
        <p:guide pos="3840"/>
        <p:guide pos="321"/>
        <p:guide pos="7342"/>
        <p:guide orient="horz" pos="481"/>
        <p:guide orient="horz" pos="403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4" Type="http://schemas.openxmlformats.org/officeDocument/2006/relationships/font" Target="fonts/font5.fntdata"/><Relationship Id="rId63" Type="http://schemas.openxmlformats.org/officeDocument/2006/relationships/font" Target="fonts/font4.fntdata"/><Relationship Id="rId62" Type="http://schemas.openxmlformats.org/officeDocument/2006/relationships/font" Target="fonts/font3.fntdata"/><Relationship Id="rId61" Type="http://schemas.openxmlformats.org/officeDocument/2006/relationships/font" Target="fonts/font2.fntdata"/><Relationship Id="rId60" Type="http://schemas.openxmlformats.org/officeDocument/2006/relationships/font" Target="fonts/font1.fntdata"/><Relationship Id="rId6" Type="http://schemas.openxmlformats.org/officeDocument/2006/relationships/slide" Target="slides/slide4.xml"/><Relationship Id="rId59" Type="http://schemas.openxmlformats.org/officeDocument/2006/relationships/tableStyles" Target="tableStyles.xml"/><Relationship Id="rId58" Type="http://schemas.openxmlformats.org/officeDocument/2006/relationships/viewProps" Target="viewProps.xml"/><Relationship Id="rId57" Type="http://schemas.openxmlformats.org/officeDocument/2006/relationships/presProps" Target="presProps.xml"/><Relationship Id="rId56" Type="http://schemas.openxmlformats.org/officeDocument/2006/relationships/notesMaster" Target="notesMasters/notesMaster1.xml"/><Relationship Id="rId55" Type="http://schemas.openxmlformats.org/officeDocument/2006/relationships/slide" Target="slides/slide53.xml"/><Relationship Id="rId54" Type="http://schemas.openxmlformats.org/officeDocument/2006/relationships/slide" Target="slides/slide52.xml"/><Relationship Id="rId53" Type="http://schemas.openxmlformats.org/officeDocument/2006/relationships/slide" Target="slides/slide51.xml"/><Relationship Id="rId52" Type="http://schemas.openxmlformats.org/officeDocument/2006/relationships/slide" Target="slides/slide50.xml"/><Relationship Id="rId51" Type="http://schemas.openxmlformats.org/officeDocument/2006/relationships/slide" Target="slides/slide49.xml"/><Relationship Id="rId50" Type="http://schemas.openxmlformats.org/officeDocument/2006/relationships/slide" Target="slides/slide48.xml"/><Relationship Id="rId5" Type="http://schemas.openxmlformats.org/officeDocument/2006/relationships/slide" Target="slides/slide3.xml"/><Relationship Id="rId49" Type="http://schemas.openxmlformats.org/officeDocument/2006/relationships/slide" Target="slides/slide47.xml"/><Relationship Id="rId48" Type="http://schemas.openxmlformats.org/officeDocument/2006/relationships/slide" Target="slides/slide46.xml"/><Relationship Id="rId47" Type="http://schemas.openxmlformats.org/officeDocument/2006/relationships/slide" Target="slides/slide45.xml"/><Relationship Id="rId46" Type="http://schemas.openxmlformats.org/officeDocument/2006/relationships/slide" Target="slides/slide44.xml"/><Relationship Id="rId45" Type="http://schemas.openxmlformats.org/officeDocument/2006/relationships/slide" Target="slides/slide43.xml"/><Relationship Id="rId44" Type="http://schemas.openxmlformats.org/officeDocument/2006/relationships/slide" Target="slides/slide42.xml"/><Relationship Id="rId43" Type="http://schemas.openxmlformats.org/officeDocument/2006/relationships/slide" Target="slides/slide41.xml"/><Relationship Id="rId42" Type="http://schemas.openxmlformats.org/officeDocument/2006/relationships/slide" Target="slides/slide40.xml"/><Relationship Id="rId41" Type="http://schemas.openxmlformats.org/officeDocument/2006/relationships/slide" Target="slides/slide39.xml"/><Relationship Id="rId40" Type="http://schemas.openxmlformats.org/officeDocument/2006/relationships/slide" Target="slides/slide38.xml"/><Relationship Id="rId4" Type="http://schemas.openxmlformats.org/officeDocument/2006/relationships/slide" Target="slides/slide2.xml"/><Relationship Id="rId39" Type="http://schemas.openxmlformats.org/officeDocument/2006/relationships/slide" Target="slides/slide37.xml"/><Relationship Id="rId38" Type="http://schemas.openxmlformats.org/officeDocument/2006/relationships/slide" Target="slides/slide36.xml"/><Relationship Id="rId37" Type="http://schemas.openxmlformats.org/officeDocument/2006/relationships/slide" Target="slides/slide35.xml"/><Relationship Id="rId36" Type="http://schemas.openxmlformats.org/officeDocument/2006/relationships/slide" Target="slides/slide34.xml"/><Relationship Id="rId35" Type="http://schemas.openxmlformats.org/officeDocument/2006/relationships/slide" Target="slides/slide33.xml"/><Relationship Id="rId34" Type="http://schemas.openxmlformats.org/officeDocument/2006/relationships/slide" Target="slides/slide32.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CD7375B-645A-4B83-93EC-8A3A766EDBB5}"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EBF8934-6CED-46F5-B7D3-6CA103631274}"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583E8761-A14E-4E6E-B19C-D0ABAA7747FF}"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3410F0F-E077-475B-A7EC-03CDC27F5B89}"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583E8761-A14E-4E6E-B19C-D0ABAA7747FF}"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3410F0F-E077-475B-A7EC-03CDC27F5B89}"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583E8761-A14E-4E6E-B19C-D0ABAA7747FF}"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3410F0F-E077-475B-A7EC-03CDC27F5B89}"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583E8761-A14E-4E6E-B19C-D0ABAA7747FF}"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3410F0F-E077-475B-A7EC-03CDC27F5B89}"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583E8761-A14E-4E6E-B19C-D0ABAA7747FF}"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3410F0F-E077-475B-A7EC-03CDC27F5B89}"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日期占位符 4"/>
          <p:cNvSpPr>
            <a:spLocks noGrp="1"/>
          </p:cNvSpPr>
          <p:nvPr>
            <p:ph type="dt" sz="half" idx="10"/>
          </p:nvPr>
        </p:nvSpPr>
        <p:spPr/>
        <p:txBody>
          <a:bodyPr/>
          <a:lstStyle/>
          <a:p>
            <a:fld id="{583E8761-A14E-4E6E-B19C-D0ABAA7747FF}"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3410F0F-E077-475B-A7EC-03CDC27F5B89}"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nvPr>
        </p:nvSpPr>
        <p:spPr/>
        <p:txBody>
          <a:bodyPr/>
          <a:lstStyle/>
          <a:p>
            <a:fld id="{583E8761-A14E-4E6E-B19C-D0ABAA7747FF}"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3410F0F-E077-475B-A7EC-03CDC27F5B89}"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583E8761-A14E-4E6E-B19C-D0ABAA7747FF}"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3410F0F-E077-475B-A7EC-03CDC27F5B89}"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83E8761-A14E-4E6E-B19C-D0ABAA7747FF}"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3410F0F-E077-475B-A7EC-03CDC27F5B89}" type="slidenum">
              <a:rPr lang="zh-CN" altLang="en-US" smtClean="0"/>
            </a:fld>
            <a:endParaRPr lang="zh-CN" altLang="en-US"/>
          </a:p>
        </p:txBody>
      </p:sp>
      <p:pic>
        <p:nvPicPr>
          <p:cNvPr id="5" name="图片 4" descr="课件学科网logo"/>
          <p:cNvPicPr>
            <a:picLocks noChangeAspect="1"/>
          </p:cNvPicPr>
          <p:nvPr userDrawn="1"/>
        </p:nvPicPr>
        <p:blipFill>
          <a:blip r:embed="rId2"/>
          <a:stretch>
            <a:fillRect/>
          </a:stretch>
        </p:blipFill>
        <p:spPr>
          <a:xfrm>
            <a:off x="10857230" y="0"/>
            <a:ext cx="1334770" cy="542925"/>
          </a:xfrm>
          <a:prstGeom prst="rect">
            <a:avLst/>
          </a:prstGeom>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583E8761-A14E-4E6E-B19C-D0ABAA7747FF}"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3410F0F-E077-475B-A7EC-03CDC27F5B89}"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583E8761-A14E-4E6E-B19C-D0ABAA7747FF}"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3410F0F-E077-475B-A7EC-03CDC27F5B89}"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83E8761-A14E-4E6E-B19C-D0ABAA7747FF}"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3410F0F-E077-475B-A7EC-03CDC27F5B8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jpeg"/></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4.xml"/><Relationship Id="rId1" Type="http://schemas.openxmlformats.org/officeDocument/2006/relationships/image" Target="../media/image9.jpeg"/></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5.jpe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0.jpeg"/></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1.jpe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5.jpeg"/></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2.jpe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2.jpe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1.xml"/><Relationship Id="rId1" Type="http://schemas.openxmlformats.org/officeDocument/2006/relationships/image" Target="../media/image3.jpeg"/></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2.jpeg"/></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5.jpeg"/></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jpeg"/></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jpeg"/></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jpeg"/></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jpeg"/></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jpeg"/></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jpeg"/></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jpeg"/></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jpe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2.xml"/></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jpeg"/></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jpeg"/></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jpeg"/></Relationships>
</file>

<file path=ppt/slides/_rels/slide3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jpeg"/></Relationships>
</file>

<file path=ppt/slides/_rels/slide3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jpeg"/></Relationships>
</file>

<file path=ppt/slides/_rels/slide3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jpeg"/></Relationships>
</file>

<file path=ppt/slides/_rels/slide3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jpe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jpeg"/></Relationships>
</file>

<file path=ppt/slides/_rels/slide3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jpe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4.jpeg"/></Relationships>
</file>

<file path=ppt/slides/_rels/slide4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jpeg"/></Relationships>
</file>

<file path=ppt/slides/_rels/slide4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jpeg"/></Relationships>
</file>

<file path=ppt/slides/_rels/slide4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jpeg"/></Relationships>
</file>

<file path=ppt/slides/_rels/slide4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jpeg"/></Relationships>
</file>

<file path=ppt/slides/_rels/slide4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5.jpeg"/></Relationships>
</file>

<file path=ppt/slides/_rels/slide4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5.jpeg"/></Relationships>
</file>

<file path=ppt/slides/_rels/slide4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3.jpeg"/></Relationships>
</file>

<file path=ppt/slides/_rels/slide4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3.jpeg"/></Relationships>
</file>

<file path=ppt/slides/_rels/slide4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4.jpeg"/></Relationships>
</file>

<file path=ppt/slides/_rels/slide4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4.jpe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5.jpeg"/></Relationships>
</file>

<file path=ppt/slides/_rels/slide5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4.jpeg"/></Relationships>
</file>

<file path=ppt/slides/_rels/slide5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4.jpeg"/></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jpeg"/></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6.jpeg"/></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7.jpe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8.jpe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3.xml"/><Relationship Id="rId1" Type="http://schemas.openxmlformats.org/officeDocument/2006/relationships/image" Target="../media/image9.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任意多边形: 形状 21"/>
          <p:cNvSpPr/>
          <p:nvPr/>
        </p:nvSpPr>
        <p:spPr>
          <a:xfrm>
            <a:off x="0" y="231493"/>
            <a:ext cx="12192000" cy="5405377"/>
          </a:xfrm>
          <a:custGeom>
            <a:avLst/>
            <a:gdLst>
              <a:gd name="connsiteX0" fmla="*/ 0 w 12192000"/>
              <a:gd name="connsiteY0" fmla="*/ 0 h 5254907"/>
              <a:gd name="connsiteX1" fmla="*/ 12192000 w 12192000"/>
              <a:gd name="connsiteY1" fmla="*/ 0 h 5254907"/>
              <a:gd name="connsiteX2" fmla="*/ 12192000 w 12192000"/>
              <a:gd name="connsiteY2" fmla="*/ 254645 h 5254907"/>
              <a:gd name="connsiteX3" fmla="*/ 12192000 w 12192000"/>
              <a:gd name="connsiteY3" fmla="*/ 1188720 h 5254907"/>
              <a:gd name="connsiteX4" fmla="*/ 12192000 w 12192000"/>
              <a:gd name="connsiteY4" fmla="*/ 3823296 h 5254907"/>
              <a:gd name="connsiteX5" fmla="*/ 11895750 w 12192000"/>
              <a:gd name="connsiteY5" fmla="*/ 3986550 h 5254907"/>
              <a:gd name="connsiteX6" fmla="*/ 6096000 w 12192000"/>
              <a:gd name="connsiteY6" fmla="*/ 5254907 h 5254907"/>
              <a:gd name="connsiteX7" fmla="*/ 296251 w 12192000"/>
              <a:gd name="connsiteY7" fmla="*/ 3986550 h 5254907"/>
              <a:gd name="connsiteX8" fmla="*/ 0 w 12192000"/>
              <a:gd name="connsiteY8" fmla="*/ 3823296 h 5254907"/>
              <a:gd name="connsiteX9" fmla="*/ 0 w 12192000"/>
              <a:gd name="connsiteY9" fmla="*/ 1188720 h 5254907"/>
              <a:gd name="connsiteX10" fmla="*/ 0 w 12192000"/>
              <a:gd name="connsiteY10" fmla="*/ 254645 h 5254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192000" h="5254907">
                <a:moveTo>
                  <a:pt x="0" y="0"/>
                </a:moveTo>
                <a:lnTo>
                  <a:pt x="12192000" y="0"/>
                </a:lnTo>
                <a:lnTo>
                  <a:pt x="12192000" y="254645"/>
                </a:lnTo>
                <a:lnTo>
                  <a:pt x="12192000" y="1188720"/>
                </a:lnTo>
                <a:lnTo>
                  <a:pt x="12192000" y="3823296"/>
                </a:lnTo>
                <a:lnTo>
                  <a:pt x="11895750" y="3986550"/>
                </a:lnTo>
                <a:cubicBezTo>
                  <a:pt x="10369689" y="4774057"/>
                  <a:pt x="8332940" y="5254907"/>
                  <a:pt x="6096000" y="5254907"/>
                </a:cubicBezTo>
                <a:cubicBezTo>
                  <a:pt x="3859061" y="5254907"/>
                  <a:pt x="1822312" y="4774057"/>
                  <a:pt x="296251" y="3986550"/>
                </a:cubicBezTo>
                <a:lnTo>
                  <a:pt x="0" y="3823296"/>
                </a:lnTo>
                <a:lnTo>
                  <a:pt x="0" y="1188720"/>
                </a:lnTo>
                <a:lnTo>
                  <a:pt x="0" y="254645"/>
                </a:lnTo>
                <a:close/>
              </a:path>
            </a:pathLst>
          </a:custGeom>
          <a:noFill/>
          <a:ln w="19050">
            <a:gradFill>
              <a:gsLst>
                <a:gs pos="58000">
                  <a:schemeClr val="accent1">
                    <a:lumMod val="5000"/>
                    <a:lumOff val="95000"/>
                    <a:alpha val="0"/>
                  </a:schemeClr>
                </a:gs>
                <a:gs pos="100000">
                  <a:srgbClr val="C00000">
                    <a:alpha val="24000"/>
                  </a:srgb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endParaRPr>
          </a:p>
        </p:txBody>
      </p:sp>
      <p:sp>
        <p:nvSpPr>
          <p:cNvPr id="17" name="任意多边形: 形状 16"/>
          <p:cNvSpPr/>
          <p:nvPr/>
        </p:nvSpPr>
        <p:spPr>
          <a:xfrm>
            <a:off x="0" y="0"/>
            <a:ext cx="12192000" cy="5000262"/>
          </a:xfrm>
          <a:custGeom>
            <a:avLst/>
            <a:gdLst>
              <a:gd name="connsiteX0" fmla="*/ 0 w 12192000"/>
              <a:gd name="connsiteY0" fmla="*/ 0 h 6099859"/>
              <a:gd name="connsiteX1" fmla="*/ 12192000 w 12192000"/>
              <a:gd name="connsiteY1" fmla="*/ 0 h 6099859"/>
              <a:gd name="connsiteX2" fmla="*/ 12192000 w 12192000"/>
              <a:gd name="connsiteY2" fmla="*/ 4353425 h 6099859"/>
              <a:gd name="connsiteX3" fmla="*/ 11895750 w 12192000"/>
              <a:gd name="connsiteY3" fmla="*/ 4552580 h 6099859"/>
              <a:gd name="connsiteX4" fmla="*/ 6096000 w 12192000"/>
              <a:gd name="connsiteY4" fmla="*/ 6099859 h 6099859"/>
              <a:gd name="connsiteX5" fmla="*/ 296251 w 12192000"/>
              <a:gd name="connsiteY5" fmla="*/ 4552580 h 6099859"/>
              <a:gd name="connsiteX6" fmla="*/ 0 w 12192000"/>
              <a:gd name="connsiteY6" fmla="*/ 4353425 h 6099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6099859">
                <a:moveTo>
                  <a:pt x="0" y="0"/>
                </a:moveTo>
                <a:lnTo>
                  <a:pt x="12192000" y="0"/>
                </a:lnTo>
                <a:lnTo>
                  <a:pt x="12192000" y="4353425"/>
                </a:lnTo>
                <a:lnTo>
                  <a:pt x="11895750" y="4552580"/>
                </a:lnTo>
                <a:cubicBezTo>
                  <a:pt x="10369689" y="5513266"/>
                  <a:pt x="8332940" y="6099859"/>
                  <a:pt x="6096000" y="6099859"/>
                </a:cubicBezTo>
                <a:cubicBezTo>
                  <a:pt x="3859061" y="6099859"/>
                  <a:pt x="1822312" y="5513266"/>
                  <a:pt x="296251" y="4552580"/>
                </a:cubicBezTo>
                <a:lnTo>
                  <a:pt x="0" y="4353425"/>
                </a:ln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6" name="任意多边形: 形状 15"/>
          <p:cNvSpPr/>
          <p:nvPr/>
        </p:nvSpPr>
        <p:spPr>
          <a:xfrm>
            <a:off x="0" y="0"/>
            <a:ext cx="12192000" cy="5000262"/>
          </a:xfrm>
          <a:custGeom>
            <a:avLst/>
            <a:gdLst>
              <a:gd name="connsiteX0" fmla="*/ 0 w 12192000"/>
              <a:gd name="connsiteY0" fmla="*/ 0 h 6099859"/>
              <a:gd name="connsiteX1" fmla="*/ 12192000 w 12192000"/>
              <a:gd name="connsiteY1" fmla="*/ 0 h 6099859"/>
              <a:gd name="connsiteX2" fmla="*/ 12192000 w 12192000"/>
              <a:gd name="connsiteY2" fmla="*/ 4353425 h 6099859"/>
              <a:gd name="connsiteX3" fmla="*/ 11895750 w 12192000"/>
              <a:gd name="connsiteY3" fmla="*/ 4552580 h 6099859"/>
              <a:gd name="connsiteX4" fmla="*/ 6096000 w 12192000"/>
              <a:gd name="connsiteY4" fmla="*/ 6099859 h 6099859"/>
              <a:gd name="connsiteX5" fmla="*/ 296251 w 12192000"/>
              <a:gd name="connsiteY5" fmla="*/ 4552580 h 6099859"/>
              <a:gd name="connsiteX6" fmla="*/ 0 w 12192000"/>
              <a:gd name="connsiteY6" fmla="*/ 4353425 h 6099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6099859">
                <a:moveTo>
                  <a:pt x="0" y="0"/>
                </a:moveTo>
                <a:lnTo>
                  <a:pt x="12192000" y="0"/>
                </a:lnTo>
                <a:lnTo>
                  <a:pt x="12192000" y="4353425"/>
                </a:lnTo>
                <a:lnTo>
                  <a:pt x="11895750" y="4552580"/>
                </a:lnTo>
                <a:cubicBezTo>
                  <a:pt x="10369689" y="5513266"/>
                  <a:pt x="8332940" y="6099859"/>
                  <a:pt x="6096000" y="6099859"/>
                </a:cubicBezTo>
                <a:cubicBezTo>
                  <a:pt x="3859061" y="6099859"/>
                  <a:pt x="1822312" y="5513266"/>
                  <a:pt x="296251" y="4552580"/>
                </a:cubicBezTo>
                <a:lnTo>
                  <a:pt x="0" y="4353425"/>
                </a:lnTo>
                <a:close/>
              </a:path>
            </a:pathLst>
          </a:custGeom>
          <a:blipFill>
            <a:blip r:embed="rId1">
              <a:extLst>
                <a:ext uri="{28A0092B-C50C-407E-A947-70E740481C1C}">
                  <a14:useLocalDpi xmlns:a14="http://schemas.microsoft.com/office/drawing/2010/main" val="0"/>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8" name="组合 7"/>
          <p:cNvGrpSpPr/>
          <p:nvPr/>
        </p:nvGrpSpPr>
        <p:grpSpPr>
          <a:xfrm>
            <a:off x="-265471" y="-870076"/>
            <a:ext cx="12722942" cy="8598152"/>
            <a:chOff x="-5715000" y="-6019800"/>
            <a:chExt cx="25031700" cy="16916400"/>
          </a:xfrm>
        </p:grpSpPr>
        <p:grpSp>
          <p:nvGrpSpPr>
            <p:cNvPr id="4" name="组合 3"/>
            <p:cNvGrpSpPr/>
            <p:nvPr/>
          </p:nvGrpSpPr>
          <p:grpSpPr>
            <a:xfrm>
              <a:off x="-5715000" y="-6019800"/>
              <a:ext cx="419100" cy="16916400"/>
              <a:chOff x="-5715000" y="-6019800"/>
              <a:chExt cx="419100" cy="16916400"/>
            </a:xfrm>
          </p:grpSpPr>
          <p:sp>
            <p:nvSpPr>
              <p:cNvPr id="2" name="椭圆 1"/>
              <p:cNvSpPr/>
              <p:nvPr/>
            </p:nvSpPr>
            <p:spPr>
              <a:xfrm>
                <a:off x="-5715000" y="-60198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椭圆 2"/>
              <p:cNvSpPr/>
              <p:nvPr/>
            </p:nvSpPr>
            <p:spPr>
              <a:xfrm>
                <a:off x="-5715000" y="104775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 name="组合 4"/>
            <p:cNvGrpSpPr/>
            <p:nvPr/>
          </p:nvGrpSpPr>
          <p:grpSpPr>
            <a:xfrm>
              <a:off x="18897600" y="-6019800"/>
              <a:ext cx="419100" cy="16916400"/>
              <a:chOff x="-5715000" y="-6019800"/>
              <a:chExt cx="419100" cy="16916400"/>
            </a:xfrm>
          </p:grpSpPr>
          <p:sp>
            <p:nvSpPr>
              <p:cNvPr id="6" name="椭圆 5"/>
              <p:cNvSpPr/>
              <p:nvPr/>
            </p:nvSpPr>
            <p:spPr>
              <a:xfrm>
                <a:off x="-5715000" y="-60198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p:nvSpPr>
            <p:spPr>
              <a:xfrm>
                <a:off x="-5715000" y="104775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27" name="组合 26"/>
          <p:cNvGrpSpPr/>
          <p:nvPr/>
        </p:nvGrpSpPr>
        <p:grpSpPr>
          <a:xfrm>
            <a:off x="2073797" y="857707"/>
            <a:ext cx="8044406" cy="0"/>
            <a:chOff x="1736202" y="879676"/>
            <a:chExt cx="8044406" cy="0"/>
          </a:xfrm>
        </p:grpSpPr>
        <p:cxnSp>
          <p:nvCxnSpPr>
            <p:cNvPr id="25" name="直接连接符 24"/>
            <p:cNvCxnSpPr/>
            <p:nvPr/>
          </p:nvCxnSpPr>
          <p:spPr>
            <a:xfrm flipH="1">
              <a:off x="7048982" y="879676"/>
              <a:ext cx="2731626" cy="0"/>
            </a:xfrm>
            <a:prstGeom prst="line">
              <a:avLst/>
            </a:prstGeom>
            <a:ln>
              <a:gradFill>
                <a:gsLst>
                  <a:gs pos="0">
                    <a:schemeClr val="bg1"/>
                  </a:gs>
                  <a:gs pos="100000">
                    <a:schemeClr val="bg1">
                      <a:alpha val="0"/>
                    </a:schemeClr>
                  </a:gs>
                </a:gsLst>
                <a:lin ang="10800000" scaled="0"/>
              </a:gra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1736202" y="879676"/>
              <a:ext cx="2731626" cy="0"/>
            </a:xfrm>
            <a:prstGeom prst="line">
              <a:avLst/>
            </a:prstGeom>
            <a:ln>
              <a:gradFill>
                <a:gsLst>
                  <a:gs pos="0">
                    <a:schemeClr val="bg1"/>
                  </a:gs>
                  <a:gs pos="100000">
                    <a:schemeClr val="bg1">
                      <a:alpha val="0"/>
                    </a:schemeClr>
                  </a:gs>
                </a:gsLst>
                <a:lin ang="10800000" scaled="0"/>
              </a:gradFill>
            </a:ln>
          </p:spPr>
          <p:style>
            <a:lnRef idx="1">
              <a:schemeClr val="accent1"/>
            </a:lnRef>
            <a:fillRef idx="0">
              <a:schemeClr val="accent1"/>
            </a:fillRef>
            <a:effectRef idx="0">
              <a:schemeClr val="accent1"/>
            </a:effectRef>
            <a:fontRef idx="minor">
              <a:schemeClr val="tx1"/>
            </a:fontRef>
          </p:style>
        </p:cxnSp>
      </p:grpSp>
      <p:grpSp>
        <p:nvGrpSpPr>
          <p:cNvPr id="10" name="组合 9"/>
          <p:cNvGrpSpPr/>
          <p:nvPr/>
        </p:nvGrpSpPr>
        <p:grpSpPr>
          <a:xfrm>
            <a:off x="0" y="-127323"/>
            <a:ext cx="12192000" cy="5254907"/>
            <a:chOff x="67330" y="-94461"/>
            <a:chExt cx="12192000" cy="5254907"/>
          </a:xfrm>
        </p:grpSpPr>
        <p:sp>
          <p:nvSpPr>
            <p:cNvPr id="19" name="任意多边形: 形状 18"/>
            <p:cNvSpPr/>
            <p:nvPr/>
          </p:nvSpPr>
          <p:spPr>
            <a:xfrm>
              <a:off x="67330" y="-94461"/>
              <a:ext cx="12192000" cy="5254907"/>
            </a:xfrm>
            <a:custGeom>
              <a:avLst/>
              <a:gdLst>
                <a:gd name="connsiteX0" fmla="*/ 0 w 12192000"/>
                <a:gd name="connsiteY0" fmla="*/ 0 h 5254907"/>
                <a:gd name="connsiteX1" fmla="*/ 12192000 w 12192000"/>
                <a:gd name="connsiteY1" fmla="*/ 0 h 5254907"/>
                <a:gd name="connsiteX2" fmla="*/ 12192000 w 12192000"/>
                <a:gd name="connsiteY2" fmla="*/ 254645 h 5254907"/>
                <a:gd name="connsiteX3" fmla="*/ 12192000 w 12192000"/>
                <a:gd name="connsiteY3" fmla="*/ 1188720 h 5254907"/>
                <a:gd name="connsiteX4" fmla="*/ 12192000 w 12192000"/>
                <a:gd name="connsiteY4" fmla="*/ 3823296 h 5254907"/>
                <a:gd name="connsiteX5" fmla="*/ 11895750 w 12192000"/>
                <a:gd name="connsiteY5" fmla="*/ 3986550 h 5254907"/>
                <a:gd name="connsiteX6" fmla="*/ 6096000 w 12192000"/>
                <a:gd name="connsiteY6" fmla="*/ 5254907 h 5254907"/>
                <a:gd name="connsiteX7" fmla="*/ 296251 w 12192000"/>
                <a:gd name="connsiteY7" fmla="*/ 3986550 h 5254907"/>
                <a:gd name="connsiteX8" fmla="*/ 0 w 12192000"/>
                <a:gd name="connsiteY8" fmla="*/ 3823296 h 5254907"/>
                <a:gd name="connsiteX9" fmla="*/ 0 w 12192000"/>
                <a:gd name="connsiteY9" fmla="*/ 1188720 h 5254907"/>
                <a:gd name="connsiteX10" fmla="*/ 0 w 12192000"/>
                <a:gd name="connsiteY10" fmla="*/ 254645 h 5254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192000" h="5254907">
                  <a:moveTo>
                    <a:pt x="0" y="0"/>
                  </a:moveTo>
                  <a:lnTo>
                    <a:pt x="12192000" y="0"/>
                  </a:lnTo>
                  <a:lnTo>
                    <a:pt x="12192000" y="254645"/>
                  </a:lnTo>
                  <a:lnTo>
                    <a:pt x="12192000" y="1188720"/>
                  </a:lnTo>
                  <a:lnTo>
                    <a:pt x="12192000" y="3823296"/>
                  </a:lnTo>
                  <a:lnTo>
                    <a:pt x="11895750" y="3986550"/>
                  </a:lnTo>
                  <a:cubicBezTo>
                    <a:pt x="10369689" y="4774057"/>
                    <a:pt x="8332940" y="5254907"/>
                    <a:pt x="6096000" y="5254907"/>
                  </a:cubicBezTo>
                  <a:cubicBezTo>
                    <a:pt x="3859061" y="5254907"/>
                    <a:pt x="1822312" y="4774057"/>
                    <a:pt x="296251" y="3986550"/>
                  </a:cubicBezTo>
                  <a:lnTo>
                    <a:pt x="0" y="3823296"/>
                  </a:lnTo>
                  <a:lnTo>
                    <a:pt x="0" y="1188720"/>
                  </a:lnTo>
                  <a:lnTo>
                    <a:pt x="0" y="254645"/>
                  </a:lnTo>
                  <a:close/>
                </a:path>
              </a:pathLst>
            </a:custGeom>
            <a:gradFill flip="none" rotWithShape="1">
              <a:gsLst>
                <a:gs pos="18000">
                  <a:srgbClr val="C00000"/>
                </a:gs>
                <a:gs pos="100000">
                  <a:srgbClr val="C00000">
                    <a:alpha val="20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8" name="文本框 27"/>
            <p:cNvSpPr txBox="1"/>
            <p:nvPr/>
          </p:nvSpPr>
          <p:spPr>
            <a:xfrm>
              <a:off x="5126078" y="501564"/>
              <a:ext cx="1939843" cy="523220"/>
            </a:xfrm>
            <a:prstGeom prst="rect">
              <a:avLst/>
            </a:prstGeom>
            <a:noFill/>
          </p:spPr>
          <p:txBody>
            <a:bodyPr wrap="square" rtlCol="0">
              <a:spAutoFit/>
            </a:bodyPr>
            <a:lstStyle/>
            <a:p>
              <a:pPr algn="ctr"/>
              <a:r>
                <a:rPr lang="zh-CN" altLang="en-US" sz="2800" spc="300" dirty="0">
                  <a:solidFill>
                    <a:schemeClr val="bg1"/>
                  </a:solidFill>
                  <a:latin typeface="微软雅黑" panose="020B0503020204020204" pitchFamily="34" charset="-122"/>
                  <a:ea typeface="微软雅黑" panose="020B0503020204020204" pitchFamily="34" charset="-122"/>
                </a:rPr>
                <a:t>第一单元</a:t>
              </a:r>
              <a:endParaRPr lang="zh-CN" altLang="en-US" sz="2800" spc="300" dirty="0">
                <a:solidFill>
                  <a:schemeClr val="bg1"/>
                </a:solidFill>
                <a:latin typeface="微软雅黑" panose="020B0503020204020204" pitchFamily="34" charset="-122"/>
                <a:ea typeface="微软雅黑" panose="020B0503020204020204" pitchFamily="34" charset="-122"/>
              </a:endParaRPr>
            </a:p>
          </p:txBody>
        </p:sp>
        <p:sp>
          <p:nvSpPr>
            <p:cNvPr id="42" name="文本框 41"/>
            <p:cNvSpPr txBox="1"/>
            <p:nvPr/>
          </p:nvSpPr>
          <p:spPr>
            <a:xfrm>
              <a:off x="3707914" y="1011878"/>
              <a:ext cx="4776169" cy="369332"/>
            </a:xfrm>
            <a:prstGeom prst="rect">
              <a:avLst/>
            </a:prstGeom>
            <a:noFill/>
          </p:spPr>
          <p:txBody>
            <a:bodyPr wrap="square" rtlCol="0">
              <a:spAutoFit/>
            </a:bodyPr>
            <a:lstStyle/>
            <a:p>
              <a:pPr algn="ctr"/>
              <a:r>
                <a:rPr lang="zh-CN" altLang="en-US" spc="300" dirty="0">
                  <a:solidFill>
                    <a:schemeClr val="bg1"/>
                  </a:solidFill>
                  <a:latin typeface="楷体" panose="02010609060101010101" pitchFamily="49" charset="-122"/>
                  <a:ea typeface="楷体" panose="02010609060101010101" pitchFamily="49" charset="-122"/>
                </a:rPr>
                <a:t>中华民族伟大复兴</a:t>
              </a:r>
              <a:endParaRPr lang="zh-CN" altLang="en-US" spc="300" dirty="0">
                <a:solidFill>
                  <a:schemeClr val="bg1"/>
                </a:solidFill>
                <a:latin typeface="楷体" panose="02010609060101010101" pitchFamily="49" charset="-122"/>
                <a:ea typeface="楷体" panose="02010609060101010101" pitchFamily="49" charset="-122"/>
              </a:endParaRPr>
            </a:p>
          </p:txBody>
        </p:sp>
        <p:sp>
          <p:nvSpPr>
            <p:cNvPr id="9" name="文本框 8"/>
            <p:cNvSpPr txBox="1"/>
            <p:nvPr/>
          </p:nvSpPr>
          <p:spPr>
            <a:xfrm>
              <a:off x="2141015" y="2184254"/>
              <a:ext cx="7688389" cy="1205651"/>
            </a:xfrm>
            <a:prstGeom prst="rect">
              <a:avLst/>
            </a:prstGeom>
            <a:noFill/>
          </p:spPr>
          <p:txBody>
            <a:bodyPr wrap="square" rtlCol="0">
              <a:spAutoFit/>
            </a:bodyPr>
            <a:lstStyle/>
            <a:p>
              <a:pPr>
                <a:lnSpc>
                  <a:spcPct val="150000"/>
                </a:lnSpc>
              </a:pPr>
              <a:r>
                <a:rPr kumimoji="1" lang="zh-CN" altLang="en-US" sz="2000" dirty="0">
                  <a:solidFill>
                    <a:schemeClr val="bg1"/>
                  </a:solidFill>
                  <a:latin typeface="微软雅黑" panose="020B0503020204020204" pitchFamily="34" charset="-122"/>
                  <a:ea typeface="微软雅黑" panose="020B0503020204020204" pitchFamily="34" charset="-122"/>
                </a:rPr>
                <a:t>部编版高中语文选择性必修上册</a:t>
              </a:r>
              <a:endParaRPr kumimoji="1" lang="en-US" altLang="zh-CN" sz="2000" dirty="0">
                <a:solidFill>
                  <a:schemeClr val="bg1"/>
                </a:solidFill>
                <a:latin typeface="微软雅黑" panose="020B0503020204020204" pitchFamily="34" charset="-122"/>
                <a:ea typeface="微软雅黑" panose="020B0503020204020204" pitchFamily="34" charset="-122"/>
              </a:endParaRPr>
            </a:p>
            <a:p>
              <a:pPr algn="r">
                <a:lnSpc>
                  <a:spcPct val="150000"/>
                </a:lnSpc>
              </a:pPr>
              <a:r>
                <a:rPr kumimoji="1" lang="zh-CN" altLang="en-US" sz="3200" b="1" dirty="0">
                  <a:solidFill>
                    <a:schemeClr val="bg1"/>
                  </a:solidFill>
                  <a:latin typeface="微软雅黑" panose="020B0503020204020204" pitchFamily="34" charset="-122"/>
                  <a:ea typeface="微软雅黑" panose="020B0503020204020204" pitchFamily="34" charset="-122"/>
                </a:rPr>
                <a:t>第</a:t>
              </a:r>
              <a:r>
                <a:rPr kumimoji="1" lang="en-US" altLang="zh-CN" sz="3200" b="1" dirty="0">
                  <a:solidFill>
                    <a:schemeClr val="bg1"/>
                  </a:solidFill>
                  <a:latin typeface="微软雅黑" panose="020B0503020204020204" pitchFamily="34" charset="-122"/>
                  <a:ea typeface="微软雅黑" panose="020B0503020204020204" pitchFamily="34" charset="-122"/>
                </a:rPr>
                <a:t>03</a:t>
              </a:r>
              <a:r>
                <a:rPr kumimoji="1" lang="zh-CN" altLang="en-US" sz="3200" b="1" dirty="0">
                  <a:solidFill>
                    <a:schemeClr val="bg1"/>
                  </a:solidFill>
                  <a:latin typeface="微软雅黑" panose="020B0503020204020204" pitchFamily="34" charset="-122"/>
                  <a:ea typeface="微软雅黑" panose="020B0503020204020204" pitchFamily="34" charset="-122"/>
                </a:rPr>
                <a:t>课   县委书记的榜样</a:t>
              </a:r>
              <a:r>
                <a:rPr kumimoji="1" lang="en-US" altLang="zh-CN" sz="3200" b="1" dirty="0">
                  <a:solidFill>
                    <a:schemeClr val="bg1"/>
                  </a:solidFill>
                  <a:latin typeface="微软雅黑" panose="020B0503020204020204" pitchFamily="34" charset="-122"/>
                  <a:ea typeface="微软雅黑" panose="020B0503020204020204" pitchFamily="34" charset="-122"/>
                </a:rPr>
                <a:t>--</a:t>
              </a:r>
              <a:r>
                <a:rPr kumimoji="1" lang="zh-CN" altLang="en-US" sz="3200" b="1" dirty="0">
                  <a:solidFill>
                    <a:schemeClr val="bg1"/>
                  </a:solidFill>
                  <a:latin typeface="微软雅黑" panose="020B0503020204020204" pitchFamily="34" charset="-122"/>
                  <a:ea typeface="微软雅黑" panose="020B0503020204020204" pitchFamily="34" charset="-122"/>
                </a:rPr>
                <a:t>焦裕禄</a:t>
              </a:r>
              <a:endParaRPr kumimoji="1" lang="zh-CN" altLang="en-US" sz="3200" b="1" dirty="0">
                <a:solidFill>
                  <a:schemeClr val="bg1"/>
                </a:solidFill>
                <a:latin typeface="微软雅黑" panose="020B0503020204020204" pitchFamily="34" charset="-122"/>
                <a:ea typeface="微软雅黑" panose="020B0503020204020204" pitchFamily="34" charset="-122"/>
              </a:endParaRPr>
            </a:p>
          </p:txBody>
        </p:sp>
      </p:grpSp>
      <p:cxnSp>
        <p:nvCxnSpPr>
          <p:cNvPr id="12" name="直线连接符 11"/>
          <p:cNvCxnSpPr>
            <a:endCxn id="28" idx="1"/>
          </p:cNvCxnSpPr>
          <p:nvPr/>
        </p:nvCxnSpPr>
        <p:spPr>
          <a:xfrm flipV="1">
            <a:off x="4053381" y="730312"/>
            <a:ext cx="1005367" cy="4788"/>
          </a:xfrm>
          <a:prstGeom prst="line">
            <a:avLst/>
          </a:prstGeom>
          <a:ln w="635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1" name="直线连接符 30"/>
          <p:cNvCxnSpPr/>
          <p:nvPr/>
        </p:nvCxnSpPr>
        <p:spPr>
          <a:xfrm flipV="1">
            <a:off x="7082576" y="852919"/>
            <a:ext cx="1005367" cy="4788"/>
          </a:xfrm>
          <a:prstGeom prst="line">
            <a:avLst/>
          </a:prstGeom>
          <a:ln w="63500">
            <a:solidFill>
              <a:schemeClr val="bg1"/>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up)">
                                      <p:cBhvr>
                                        <p:cTn id="7" dur="1250"/>
                                        <p:tgtEl>
                                          <p:spTgt spid="22"/>
                                        </p:tgtEl>
                                      </p:cBhvr>
                                    </p:animEffect>
                                  </p:childTnLst>
                                </p:cTn>
                              </p:par>
                              <p:par>
                                <p:cTn id="8" presetID="22" presetClass="entr" presetSubtype="1" fill="hold" grpId="0" nodeType="withEffect">
                                  <p:stCondLst>
                                    <p:cond delay="500"/>
                                  </p:stCondLst>
                                  <p:childTnLst>
                                    <p:set>
                                      <p:cBhvr>
                                        <p:cTn id="9" dur="1" fill="hold">
                                          <p:stCondLst>
                                            <p:cond delay="0"/>
                                          </p:stCondLst>
                                        </p:cTn>
                                        <p:tgtEl>
                                          <p:spTgt spid="17"/>
                                        </p:tgtEl>
                                        <p:attrNameLst>
                                          <p:attrName>style.visibility</p:attrName>
                                        </p:attrNameLst>
                                      </p:cBhvr>
                                      <p:to>
                                        <p:strVal val="visible"/>
                                      </p:to>
                                    </p:set>
                                    <p:animEffect transition="in" filter="wipe(up)">
                                      <p:cBhvr>
                                        <p:cTn id="10" dur="1250"/>
                                        <p:tgtEl>
                                          <p:spTgt spid="17"/>
                                        </p:tgtEl>
                                      </p:cBhvr>
                                    </p:animEffect>
                                  </p:childTnLst>
                                </p:cTn>
                              </p:par>
                              <p:par>
                                <p:cTn id="11" presetID="22" presetClass="entr" presetSubtype="1" fill="hold" grpId="0" nodeType="withEffect">
                                  <p:stCondLst>
                                    <p:cond delay="1300"/>
                                  </p:stCondLst>
                                  <p:childTnLst>
                                    <p:set>
                                      <p:cBhvr>
                                        <p:cTn id="12" dur="1" fill="hold">
                                          <p:stCondLst>
                                            <p:cond delay="0"/>
                                          </p:stCondLst>
                                        </p:cTn>
                                        <p:tgtEl>
                                          <p:spTgt spid="16"/>
                                        </p:tgtEl>
                                        <p:attrNameLst>
                                          <p:attrName>style.visibility</p:attrName>
                                        </p:attrNameLst>
                                      </p:cBhvr>
                                      <p:to>
                                        <p:strVal val="visible"/>
                                      </p:to>
                                    </p:set>
                                    <p:animEffect transition="in" filter="wipe(up)">
                                      <p:cBhvr>
                                        <p:cTn id="13" dur="950"/>
                                        <p:tgtEl>
                                          <p:spTgt spid="16"/>
                                        </p:tgtEl>
                                      </p:cBhvr>
                                    </p:animEffect>
                                  </p:childTnLst>
                                </p:cTn>
                              </p:par>
                            </p:childTnLst>
                          </p:cTn>
                        </p:par>
                      </p:childTnLst>
                    </p:cTn>
                  </p:par>
                  <p:par>
                    <p:cTn id="14" fill="hold">
                      <p:stCondLst>
                        <p:cond delay="indefinite"/>
                      </p:stCondLst>
                      <p:childTnLst>
                        <p:par>
                          <p:cTn id="15" fill="hold">
                            <p:stCondLst>
                              <p:cond delay="0"/>
                            </p:stCondLst>
                            <p:childTnLst>
                              <p:par>
                                <p:cTn id="16" presetID="16" presetClass="entr" presetSubtype="21" fill="hold" nodeType="clickEffect">
                                  <p:stCondLst>
                                    <p:cond delay="0"/>
                                  </p:stCondLst>
                                  <p:childTnLst>
                                    <p:set>
                                      <p:cBhvr>
                                        <p:cTn id="17" dur="1" fill="hold">
                                          <p:stCondLst>
                                            <p:cond delay="0"/>
                                          </p:stCondLst>
                                        </p:cTn>
                                        <p:tgtEl>
                                          <p:spTgt spid="27"/>
                                        </p:tgtEl>
                                        <p:attrNameLst>
                                          <p:attrName>style.visibility</p:attrName>
                                        </p:attrNameLst>
                                      </p:cBhvr>
                                      <p:to>
                                        <p:strVal val="visible"/>
                                      </p:to>
                                    </p:set>
                                    <p:animEffect transition="in" filter="barn(inVertical)">
                                      <p:cBhvr>
                                        <p:cTn id="18"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17" grpId="0" animBg="1"/>
      <p:bldP spid="16"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任意多边形: 形状 35"/>
          <p:cNvSpPr/>
          <p:nvPr/>
        </p:nvSpPr>
        <p:spPr>
          <a:xfrm>
            <a:off x="-121920" y="239982"/>
            <a:ext cx="896112" cy="602306"/>
          </a:xfrm>
          <a:custGeom>
            <a:avLst/>
            <a:gdLst>
              <a:gd name="connsiteX0" fmla="*/ 0 w 706054"/>
              <a:gd name="connsiteY0" fmla="*/ 0 h 474562"/>
              <a:gd name="connsiteX1" fmla="*/ 468773 w 706054"/>
              <a:gd name="connsiteY1" fmla="*/ 0 h 474562"/>
              <a:gd name="connsiteX2" fmla="*/ 706054 w 706054"/>
              <a:gd name="connsiteY2" fmla="*/ 237281 h 474562"/>
              <a:gd name="connsiteX3" fmla="*/ 468773 w 706054"/>
              <a:gd name="connsiteY3" fmla="*/ 474562 h 474562"/>
              <a:gd name="connsiteX4" fmla="*/ 0 w 706054"/>
              <a:gd name="connsiteY4" fmla="*/ 474562 h 4745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6054" h="474562">
                <a:moveTo>
                  <a:pt x="0" y="0"/>
                </a:moveTo>
                <a:lnTo>
                  <a:pt x="468773" y="0"/>
                </a:lnTo>
                <a:cubicBezTo>
                  <a:pt x="599820" y="0"/>
                  <a:pt x="706054" y="106234"/>
                  <a:pt x="706054" y="237281"/>
                </a:cubicBezTo>
                <a:cubicBezTo>
                  <a:pt x="706054" y="368328"/>
                  <a:pt x="599820" y="474562"/>
                  <a:pt x="468773" y="474562"/>
                </a:cubicBezTo>
                <a:lnTo>
                  <a:pt x="0" y="474562"/>
                </a:lnTo>
                <a:close/>
              </a:path>
            </a:pathLst>
          </a:custGeom>
          <a:noFill/>
          <a:ln w="19050">
            <a:gradFill>
              <a:gsLst>
                <a:gs pos="55000">
                  <a:schemeClr val="accent1">
                    <a:lumMod val="5000"/>
                    <a:lumOff val="95000"/>
                    <a:alpha val="0"/>
                  </a:schemeClr>
                </a:gs>
                <a:gs pos="0">
                  <a:srgbClr val="C00000"/>
                </a:gs>
              </a:gsLst>
              <a:lin ang="108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mn-ea"/>
            </a:endParaRPr>
          </a:p>
        </p:txBody>
      </p:sp>
      <p:grpSp>
        <p:nvGrpSpPr>
          <p:cNvPr id="8" name="组合 7"/>
          <p:cNvGrpSpPr/>
          <p:nvPr/>
        </p:nvGrpSpPr>
        <p:grpSpPr>
          <a:xfrm>
            <a:off x="-265471" y="-870076"/>
            <a:ext cx="12722942" cy="8598152"/>
            <a:chOff x="-5715000" y="-6019800"/>
            <a:chExt cx="25031700" cy="16916400"/>
          </a:xfrm>
        </p:grpSpPr>
        <p:grpSp>
          <p:nvGrpSpPr>
            <p:cNvPr id="4" name="组合 3"/>
            <p:cNvGrpSpPr/>
            <p:nvPr/>
          </p:nvGrpSpPr>
          <p:grpSpPr>
            <a:xfrm>
              <a:off x="-5715000" y="-6019800"/>
              <a:ext cx="419100" cy="16916400"/>
              <a:chOff x="-5715000" y="-6019800"/>
              <a:chExt cx="419100" cy="16916400"/>
            </a:xfrm>
          </p:grpSpPr>
          <p:sp>
            <p:nvSpPr>
              <p:cNvPr id="2" name="椭圆 1"/>
              <p:cNvSpPr/>
              <p:nvPr/>
            </p:nvSpPr>
            <p:spPr>
              <a:xfrm>
                <a:off x="-5715000" y="-60198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3" name="椭圆 2"/>
              <p:cNvSpPr/>
              <p:nvPr/>
            </p:nvSpPr>
            <p:spPr>
              <a:xfrm>
                <a:off x="-5715000" y="104775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grpSp>
          <p:nvGrpSpPr>
            <p:cNvPr id="5" name="组合 4"/>
            <p:cNvGrpSpPr/>
            <p:nvPr/>
          </p:nvGrpSpPr>
          <p:grpSpPr>
            <a:xfrm>
              <a:off x="18897600" y="-6019800"/>
              <a:ext cx="419100" cy="16916400"/>
              <a:chOff x="-5715000" y="-6019800"/>
              <a:chExt cx="419100" cy="16916400"/>
            </a:xfrm>
          </p:grpSpPr>
          <p:sp>
            <p:nvSpPr>
              <p:cNvPr id="6" name="椭圆 5"/>
              <p:cNvSpPr/>
              <p:nvPr/>
            </p:nvSpPr>
            <p:spPr>
              <a:xfrm>
                <a:off x="-5715000" y="-60198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7" name="椭圆 6"/>
              <p:cNvSpPr/>
              <p:nvPr/>
            </p:nvSpPr>
            <p:spPr>
              <a:xfrm>
                <a:off x="-5715000" y="104775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grpSp>
      <p:sp>
        <p:nvSpPr>
          <p:cNvPr id="35" name="任意多边形: 形状 34"/>
          <p:cNvSpPr/>
          <p:nvPr/>
        </p:nvSpPr>
        <p:spPr>
          <a:xfrm>
            <a:off x="0" y="300942"/>
            <a:ext cx="706054" cy="474562"/>
          </a:xfrm>
          <a:custGeom>
            <a:avLst/>
            <a:gdLst>
              <a:gd name="connsiteX0" fmla="*/ 0 w 706054"/>
              <a:gd name="connsiteY0" fmla="*/ 0 h 474562"/>
              <a:gd name="connsiteX1" fmla="*/ 468773 w 706054"/>
              <a:gd name="connsiteY1" fmla="*/ 0 h 474562"/>
              <a:gd name="connsiteX2" fmla="*/ 706054 w 706054"/>
              <a:gd name="connsiteY2" fmla="*/ 237281 h 474562"/>
              <a:gd name="connsiteX3" fmla="*/ 468773 w 706054"/>
              <a:gd name="connsiteY3" fmla="*/ 474562 h 474562"/>
              <a:gd name="connsiteX4" fmla="*/ 0 w 706054"/>
              <a:gd name="connsiteY4" fmla="*/ 474562 h 4745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6054" h="474562">
                <a:moveTo>
                  <a:pt x="0" y="0"/>
                </a:moveTo>
                <a:lnTo>
                  <a:pt x="468773" y="0"/>
                </a:lnTo>
                <a:cubicBezTo>
                  <a:pt x="599820" y="0"/>
                  <a:pt x="706054" y="106234"/>
                  <a:pt x="706054" y="237281"/>
                </a:cubicBezTo>
                <a:cubicBezTo>
                  <a:pt x="706054" y="368328"/>
                  <a:pt x="599820" y="474562"/>
                  <a:pt x="468773" y="474562"/>
                </a:cubicBezTo>
                <a:lnTo>
                  <a:pt x="0" y="474562"/>
                </a:lnTo>
                <a:close/>
              </a:path>
            </a:pathLst>
          </a:custGeom>
          <a:gradFill>
            <a:gsLst>
              <a:gs pos="0">
                <a:srgbClr val="C00000">
                  <a:alpha val="48000"/>
                </a:srgbClr>
              </a:gs>
              <a:gs pos="94000">
                <a:srgbClr val="A11C1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微软雅黑" panose="020B0503020204020204" pitchFamily="34" charset="-122"/>
              <a:ea typeface="微软雅黑" panose="020B0503020204020204" pitchFamily="34" charset="-122"/>
            </a:endParaRPr>
          </a:p>
        </p:txBody>
      </p:sp>
      <p:sp>
        <p:nvSpPr>
          <p:cNvPr id="37" name="文本框 36"/>
          <p:cNvSpPr txBox="1"/>
          <p:nvPr/>
        </p:nvSpPr>
        <p:spPr>
          <a:xfrm>
            <a:off x="896112" y="343897"/>
            <a:ext cx="2859469" cy="523220"/>
          </a:xfrm>
          <a:prstGeom prst="rect">
            <a:avLst/>
          </a:prstGeom>
          <a:noFill/>
          <a:effectLst/>
        </p:spPr>
        <p:txBody>
          <a:bodyPr wrap="square" rtlCol="0">
            <a:spAutoFit/>
          </a:bodyPr>
          <a:lstStyle/>
          <a:p>
            <a:r>
              <a:rPr lang="zh-CN" altLang="en-US" sz="2800" b="1" spc="600" dirty="0">
                <a:gradFill>
                  <a:gsLst>
                    <a:gs pos="100000">
                      <a:srgbClr val="A11C1C"/>
                    </a:gs>
                    <a:gs pos="0">
                      <a:srgbClr val="C00000"/>
                    </a:gs>
                  </a:gsLst>
                  <a:lin ang="5400000" scaled="0"/>
                </a:gradFill>
                <a:latin typeface="微软雅黑" panose="020B0503020204020204" pitchFamily="34" charset="-122"/>
                <a:ea typeface="微软雅黑" panose="020B0503020204020204" pitchFamily="34" charset="-122"/>
              </a:rPr>
              <a:t>了解背景</a:t>
            </a:r>
            <a:endParaRPr lang="zh-CN" altLang="en-US" sz="2800" b="1" spc="600" dirty="0">
              <a:gradFill>
                <a:gsLst>
                  <a:gs pos="100000">
                    <a:srgbClr val="A11C1C"/>
                  </a:gs>
                  <a:gs pos="0">
                    <a:srgbClr val="C00000"/>
                  </a:gs>
                </a:gsLst>
                <a:lin ang="5400000" scaled="0"/>
              </a:gradFill>
              <a:latin typeface="微软雅黑" panose="020B0503020204020204" pitchFamily="34" charset="-122"/>
              <a:ea typeface="微软雅黑" panose="020B0503020204020204" pitchFamily="34" charset="-122"/>
            </a:endParaRPr>
          </a:p>
        </p:txBody>
      </p:sp>
      <p:grpSp>
        <p:nvGrpSpPr>
          <p:cNvPr id="16" name="组合 15"/>
          <p:cNvGrpSpPr/>
          <p:nvPr/>
        </p:nvGrpSpPr>
        <p:grpSpPr>
          <a:xfrm>
            <a:off x="353028" y="1053560"/>
            <a:ext cx="11416610" cy="5394577"/>
            <a:chOff x="452966" y="1269196"/>
            <a:chExt cx="5461696" cy="5026937"/>
          </a:xfrm>
        </p:grpSpPr>
        <p:sp>
          <p:nvSpPr>
            <p:cNvPr id="32" name="i$ḻiḋè"/>
            <p:cNvSpPr/>
            <p:nvPr/>
          </p:nvSpPr>
          <p:spPr>
            <a:xfrm flipH="1">
              <a:off x="486135" y="1269196"/>
              <a:ext cx="5428527" cy="5003800"/>
            </a:xfrm>
            <a:prstGeom prst="rect">
              <a:avLst/>
            </a:prstGeom>
            <a:blipFill>
              <a:blip r:embed="rId1">
                <a:extLst>
                  <a:ext uri="{28A0092B-C50C-407E-A947-70E740481C1C}">
                    <a14:useLocalDpi xmlns:a14="http://schemas.microsoft.com/office/drawing/2010/main" val="0"/>
                  </a:ext>
                </a:extLst>
              </a:blip>
              <a:stretch>
                <a:fillRect/>
              </a:stretch>
            </a:blip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p>
              <a:pPr algn="ctr" defTabSz="914400"/>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33" name="i$ḻiḋè"/>
            <p:cNvSpPr/>
            <p:nvPr/>
          </p:nvSpPr>
          <p:spPr>
            <a:xfrm flipH="1">
              <a:off x="452966" y="1292333"/>
              <a:ext cx="5428527" cy="5003800"/>
            </a:xfrm>
            <a:prstGeom prst="rect">
              <a:avLst/>
            </a:prstGeom>
            <a:gradFill>
              <a:gsLst>
                <a:gs pos="100000">
                  <a:srgbClr val="A11C1C">
                    <a:alpha val="68000"/>
                  </a:srgbClr>
                </a:gs>
                <a:gs pos="0">
                  <a:srgbClr val="C00000"/>
                </a:gs>
              </a:gsLst>
              <a:lin ang="2700000" scaled="0"/>
            </a:gra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p>
              <a:pPr defTabSz="914400">
                <a:lnSpc>
                  <a:spcPct val="150000"/>
                </a:lnSpc>
              </a:pPr>
              <a:r>
                <a:rPr lang="zh-CN" altLang="en-US" sz="2400" dirty="0">
                  <a:latin typeface="微软雅黑" panose="020B0503020204020204" pitchFamily="34" charset="-122"/>
                  <a:ea typeface="微软雅黑" panose="020B0503020204020204" pitchFamily="34" charset="-122"/>
                </a:rPr>
                <a:t>      </a:t>
              </a:r>
              <a:r>
                <a:rPr lang="en-US" altLang="zh-CN" sz="2400" dirty="0">
                  <a:latin typeface="微软雅黑" panose="020B0503020204020204" pitchFamily="34" charset="-122"/>
                  <a:ea typeface="微软雅黑" panose="020B0503020204020204" pitchFamily="34" charset="-122"/>
                </a:rPr>
                <a:t>1964</a:t>
              </a:r>
              <a:r>
                <a:rPr lang="zh-CN" altLang="en-US" sz="2400" dirty="0">
                  <a:latin typeface="微软雅黑" panose="020B0503020204020204" pitchFamily="34" charset="-122"/>
                  <a:ea typeface="微软雅黑" panose="020B0503020204020204" pitchFamily="34" charset="-122"/>
                </a:rPr>
                <a:t>年</a:t>
              </a:r>
              <a:r>
                <a:rPr lang="en-US" altLang="zh-CN" sz="2400" dirty="0">
                  <a:latin typeface="微软雅黑" panose="020B0503020204020204" pitchFamily="34" charset="-122"/>
                  <a:ea typeface="微软雅黑" panose="020B0503020204020204" pitchFamily="34" charset="-122"/>
                </a:rPr>
                <a:t>12</a:t>
              </a:r>
              <a:r>
                <a:rPr lang="zh-CN" altLang="en-US" sz="2400" dirty="0">
                  <a:latin typeface="微软雅黑" panose="020B0503020204020204" pitchFamily="34" charset="-122"/>
                  <a:ea typeface="微软雅黑" panose="020B0503020204020204" pitchFamily="34" charset="-122"/>
                </a:rPr>
                <a:t>月份</a:t>
              </a:r>
              <a:r>
                <a:rPr lang="en-US" altLang="zh-CN" sz="2400" dirty="0">
                  <a:latin typeface="微软雅黑" panose="020B0503020204020204" pitchFamily="34" charset="-122"/>
                  <a:ea typeface="微软雅黑" panose="020B0503020204020204" pitchFamily="34" charset="-122"/>
                </a:rPr>
                <a:t>,</a:t>
              </a:r>
              <a:r>
                <a:rPr lang="zh-CN" altLang="en-US" sz="2400" dirty="0">
                  <a:latin typeface="微软雅黑" panose="020B0503020204020204" pitchFamily="34" charset="-122"/>
                  <a:ea typeface="微软雅黑" panose="020B0503020204020204" pitchFamily="34" charset="-122"/>
                </a:rPr>
                <a:t>新华社为了摸清河南受灾情况</a:t>
              </a:r>
              <a:r>
                <a:rPr lang="en-US" altLang="zh-CN" sz="2400" dirty="0">
                  <a:latin typeface="微软雅黑" panose="020B0503020204020204" pitchFamily="34" charset="-122"/>
                  <a:ea typeface="微软雅黑" panose="020B0503020204020204" pitchFamily="34" charset="-122"/>
                </a:rPr>
                <a:t>,</a:t>
              </a:r>
              <a:r>
                <a:rPr lang="zh-CN" altLang="en-US" sz="2400" dirty="0">
                  <a:latin typeface="微软雅黑" panose="020B0503020204020204" pitchFamily="34" charset="-122"/>
                  <a:ea typeface="微软雅黑" panose="020B0503020204020204" pitchFamily="34" charset="-122"/>
                </a:rPr>
                <a:t>穆青派记者周原去受灾最重的豫东采风。一个偶然的机会</a:t>
              </a:r>
              <a:r>
                <a:rPr lang="en-US" altLang="zh-CN" sz="2400" dirty="0">
                  <a:latin typeface="微软雅黑" panose="020B0503020204020204" pitchFamily="34" charset="-122"/>
                  <a:ea typeface="微软雅黑" panose="020B0503020204020204" pitchFamily="34" charset="-122"/>
                </a:rPr>
                <a:t>,</a:t>
              </a:r>
              <a:r>
                <a:rPr lang="zh-CN" altLang="en-US" sz="2400" dirty="0">
                  <a:latin typeface="微软雅黑" panose="020B0503020204020204" pitchFamily="34" charset="-122"/>
                  <a:ea typeface="微软雅黑" panose="020B0503020204020204" pitchFamily="34" charset="-122"/>
                </a:rPr>
                <a:t>周原来到兰考县</a:t>
              </a:r>
              <a:r>
                <a:rPr lang="en-US" altLang="zh-CN" sz="2400" dirty="0">
                  <a:latin typeface="微软雅黑" panose="020B0503020204020204" pitchFamily="34" charset="-122"/>
                  <a:ea typeface="微软雅黑" panose="020B0503020204020204" pitchFamily="34" charset="-122"/>
                </a:rPr>
                <a:t>,</a:t>
              </a:r>
              <a:r>
                <a:rPr lang="zh-CN" altLang="en-US" sz="2400" dirty="0">
                  <a:latin typeface="微软雅黑" panose="020B0503020204020204" pitchFamily="34" charset="-122"/>
                  <a:ea typeface="微软雅黑" panose="020B0503020204020204" pitchFamily="34" charset="-122"/>
                </a:rPr>
                <a:t>了解到焦裕禄的事迹</a:t>
              </a:r>
              <a:r>
                <a:rPr lang="en-US" altLang="zh-CN" sz="2400" dirty="0">
                  <a:latin typeface="微软雅黑" panose="020B0503020204020204" pitchFamily="34" charset="-122"/>
                  <a:ea typeface="微软雅黑" panose="020B0503020204020204" pitchFamily="34" charset="-122"/>
                </a:rPr>
                <a:t>,</a:t>
              </a:r>
              <a:r>
                <a:rPr lang="zh-CN" altLang="en-US" sz="2400" dirty="0">
                  <a:latin typeface="微软雅黑" panose="020B0503020204020204" pitchFamily="34" charset="-122"/>
                  <a:ea typeface="微软雅黑" panose="020B0503020204020204" pitchFamily="34" charset="-122"/>
                </a:rPr>
                <a:t>并深为震撼</a:t>
              </a:r>
              <a:r>
                <a:rPr lang="en-US" altLang="zh-CN" sz="2400" dirty="0">
                  <a:latin typeface="微软雅黑" panose="020B0503020204020204" pitchFamily="34" charset="-122"/>
                  <a:ea typeface="微软雅黑" panose="020B0503020204020204" pitchFamily="34" charset="-122"/>
                </a:rPr>
                <a:t>,</a:t>
              </a:r>
              <a:r>
                <a:rPr lang="zh-CN" altLang="en-US" sz="2400" dirty="0">
                  <a:latin typeface="微软雅黑" panose="020B0503020204020204" pitchFamily="34" charset="-122"/>
                  <a:ea typeface="微软雅黑" panose="020B0503020204020204" pitchFamily="34" charset="-122"/>
                </a:rPr>
                <a:t>随后，穆青带着新华社记者周原、冯健等人抵达兰考再次深入县乡基层、群众和干部中采访，掌握了第一手真实材料。在耗时一年又两个多月采访、座谈、写稿、改稿</a:t>
              </a:r>
              <a:r>
                <a:rPr lang="en-US" altLang="zh-CN" sz="2400" dirty="0">
                  <a:latin typeface="微软雅黑" panose="020B0503020204020204" pitchFamily="34" charset="-122"/>
                  <a:ea typeface="微软雅黑" panose="020B0503020204020204" pitchFamily="34" charset="-122"/>
                </a:rPr>
                <a:t>,</a:t>
              </a:r>
              <a:r>
                <a:rPr lang="zh-CN" altLang="en-US" sz="2400" dirty="0">
                  <a:latin typeface="微软雅黑" panose="020B0503020204020204" pitchFamily="34" charset="-122"/>
                  <a:ea typeface="微软雅黑" panose="020B0503020204020204" pitchFamily="34" charset="-122"/>
                </a:rPr>
                <a:t>七易其稿后</a:t>
              </a:r>
              <a:r>
                <a:rPr lang="en-US" altLang="zh-CN" sz="2400" dirty="0">
                  <a:latin typeface="微软雅黑" panose="020B0503020204020204" pitchFamily="34" charset="-122"/>
                  <a:ea typeface="微软雅黑" panose="020B0503020204020204" pitchFamily="34" charset="-122"/>
                </a:rPr>
                <a:t>,1966</a:t>
              </a:r>
              <a:r>
                <a:rPr lang="zh-CN" altLang="en-US" sz="2400" dirty="0">
                  <a:latin typeface="微软雅黑" panose="020B0503020204020204" pitchFamily="34" charset="-122"/>
                  <a:ea typeface="微软雅黑" panose="020B0503020204020204" pitchFamily="34" charset="-122"/>
                </a:rPr>
                <a:t>年</a:t>
              </a:r>
              <a:r>
                <a:rPr lang="en-US" altLang="zh-CN" sz="2400" dirty="0">
                  <a:latin typeface="微软雅黑" panose="020B0503020204020204" pitchFamily="34" charset="-122"/>
                  <a:ea typeface="微软雅黑" panose="020B0503020204020204" pitchFamily="34" charset="-122"/>
                </a:rPr>
                <a:t>2</a:t>
              </a:r>
              <a:r>
                <a:rPr lang="zh-CN" altLang="en-US" sz="2400" dirty="0">
                  <a:latin typeface="微软雅黑" panose="020B0503020204020204" pitchFamily="34" charset="-122"/>
                  <a:ea typeface="微软雅黑" panose="020B0503020204020204" pitchFamily="34" charset="-122"/>
                </a:rPr>
                <a:t>月</a:t>
              </a:r>
              <a:r>
                <a:rPr lang="en-US" altLang="zh-CN" sz="2400" dirty="0">
                  <a:latin typeface="微软雅黑" panose="020B0503020204020204" pitchFamily="34" charset="-122"/>
                  <a:ea typeface="微软雅黑" panose="020B0503020204020204" pitchFamily="34" charset="-122"/>
                </a:rPr>
                <a:t>7</a:t>
              </a:r>
              <a:r>
                <a:rPr lang="zh-CN" altLang="en-US" sz="2400" dirty="0">
                  <a:latin typeface="微软雅黑" panose="020B0503020204020204" pitchFamily="34" charset="-122"/>
                  <a:ea typeface="微软雅黑" panose="020B0503020204020204" pitchFamily="34" charset="-122"/>
                </a:rPr>
                <a:t>日，中央人民广播电台第一次播出</a:t>
              </a:r>
              <a:r>
                <a:rPr lang="en-US" altLang="zh-CN" sz="2400" dirty="0">
                  <a:latin typeface="微软雅黑" panose="020B0503020204020204" pitchFamily="34" charset="-122"/>
                  <a:ea typeface="微软雅黑" panose="020B0503020204020204" pitchFamily="34" charset="-122"/>
                </a:rPr>
                <a:t>,</a:t>
              </a:r>
              <a:r>
                <a:rPr lang="zh-CN" altLang="en-US" sz="2400" dirty="0">
                  <a:latin typeface="微软雅黑" panose="020B0503020204020204" pitchFamily="34" charset="-122"/>
                  <a:ea typeface="微软雅黑" panose="020B0503020204020204" pitchFamily="34" charset="-122"/>
                </a:rPr>
                <a:t>随后</a:t>
              </a:r>
              <a:r>
                <a:rPr lang="en-US" altLang="zh-CN" sz="2400" dirty="0">
                  <a:latin typeface="微软雅黑" panose="020B0503020204020204" pitchFamily="34" charset="-122"/>
                  <a:ea typeface="微软雅黑" panose="020B0503020204020204" pitchFamily="34" charset="-122"/>
                </a:rPr>
                <a:t>《</a:t>
              </a:r>
              <a:r>
                <a:rPr lang="zh-CN" altLang="en-US" sz="2400" dirty="0">
                  <a:latin typeface="微软雅黑" panose="020B0503020204020204" pitchFamily="34" charset="-122"/>
                  <a:ea typeface="微软雅黑" panose="020B0503020204020204" pitchFamily="34" charset="-122"/>
                </a:rPr>
                <a:t>县委书记的榜样</a:t>
              </a:r>
              <a:r>
                <a:rPr lang="en-US" altLang="zh-CN" sz="2400" dirty="0">
                  <a:latin typeface="微软雅黑" panose="020B0503020204020204" pitchFamily="34" charset="-122"/>
                  <a:ea typeface="微软雅黑" panose="020B0503020204020204" pitchFamily="34" charset="-122"/>
                </a:rPr>
                <a:t>——</a:t>
              </a:r>
              <a:r>
                <a:rPr lang="zh-CN" altLang="en-US" sz="2400" dirty="0">
                  <a:latin typeface="微软雅黑" panose="020B0503020204020204" pitchFamily="34" charset="-122"/>
                  <a:ea typeface="微软雅黑" panose="020B0503020204020204" pitchFamily="34" charset="-122"/>
                </a:rPr>
                <a:t>焦裕禄</a:t>
              </a:r>
              <a:r>
                <a:rPr lang="en-US" altLang="zh-CN" sz="2400" dirty="0">
                  <a:latin typeface="微软雅黑" panose="020B0503020204020204" pitchFamily="34" charset="-122"/>
                  <a:ea typeface="微软雅黑" panose="020B0503020204020204" pitchFamily="34" charset="-122"/>
                </a:rPr>
                <a:t>》</a:t>
              </a:r>
              <a:r>
                <a:rPr lang="zh-CN" altLang="en-US" sz="2400" dirty="0">
                  <a:latin typeface="微软雅黑" panose="020B0503020204020204" pitchFamily="34" charset="-122"/>
                  <a:ea typeface="微软雅黑" panose="020B0503020204020204" pitchFamily="34" charset="-122"/>
                </a:rPr>
                <a:t>感动全中国！</a:t>
              </a:r>
              <a:endParaRPr lang="zh-CN" altLang="en-US" sz="2400" dirty="0">
                <a:latin typeface="微软雅黑" panose="020B0503020204020204" pitchFamily="34" charset="-122"/>
                <a:ea typeface="微软雅黑" panose="020B0503020204020204" pitchFamily="34" charset="-122"/>
              </a:endParaRPr>
            </a:p>
          </p:txBody>
        </p:sp>
      </p:grpSp>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wipe(left)">
                                      <p:cBhvr>
                                        <p:cTn id="7" dur="500"/>
                                        <p:tgtEl>
                                          <p:spTgt spid="36"/>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35"/>
                                        </p:tgtEl>
                                        <p:attrNameLst>
                                          <p:attrName>style.visibility</p:attrName>
                                        </p:attrNameLst>
                                      </p:cBhvr>
                                      <p:to>
                                        <p:strVal val="visible"/>
                                      </p:to>
                                    </p:set>
                                    <p:animEffect transition="in" filter="wipe(left)">
                                      <p:cBhvr>
                                        <p:cTn id="11" dur="500"/>
                                        <p:tgtEl>
                                          <p:spTgt spid="35"/>
                                        </p:tgtEl>
                                      </p:cBhvr>
                                    </p:animEffect>
                                  </p:childTnLst>
                                </p:cTn>
                              </p:par>
                            </p:childTnLst>
                          </p:cTn>
                        </p:par>
                        <p:par>
                          <p:cTn id="12" fill="hold">
                            <p:stCondLst>
                              <p:cond delay="1000"/>
                            </p:stCondLst>
                            <p:childTnLst>
                              <p:par>
                                <p:cTn id="13" presetID="53" presetClass="entr" presetSubtype="16" fill="hold" grpId="0" nodeType="afterEffect">
                                  <p:stCondLst>
                                    <p:cond delay="0"/>
                                  </p:stCondLst>
                                  <p:childTnLst>
                                    <p:set>
                                      <p:cBhvr>
                                        <p:cTn id="14" dur="1" fill="hold">
                                          <p:stCondLst>
                                            <p:cond delay="0"/>
                                          </p:stCondLst>
                                        </p:cTn>
                                        <p:tgtEl>
                                          <p:spTgt spid="37"/>
                                        </p:tgtEl>
                                        <p:attrNameLst>
                                          <p:attrName>style.visibility</p:attrName>
                                        </p:attrNameLst>
                                      </p:cBhvr>
                                      <p:to>
                                        <p:strVal val="visible"/>
                                      </p:to>
                                    </p:set>
                                    <p:anim calcmode="lin" valueType="num">
                                      <p:cBhvr>
                                        <p:cTn id="15" dur="500" fill="hold"/>
                                        <p:tgtEl>
                                          <p:spTgt spid="37"/>
                                        </p:tgtEl>
                                        <p:attrNameLst>
                                          <p:attrName>ppt_w</p:attrName>
                                        </p:attrNameLst>
                                      </p:cBhvr>
                                      <p:tavLst>
                                        <p:tav tm="0">
                                          <p:val>
                                            <p:fltVal val="0"/>
                                          </p:val>
                                        </p:tav>
                                        <p:tav tm="100000">
                                          <p:val>
                                            <p:strVal val="#ppt_w"/>
                                          </p:val>
                                        </p:tav>
                                      </p:tavLst>
                                    </p:anim>
                                    <p:anim calcmode="lin" valueType="num">
                                      <p:cBhvr>
                                        <p:cTn id="16" dur="500" fill="hold"/>
                                        <p:tgtEl>
                                          <p:spTgt spid="37"/>
                                        </p:tgtEl>
                                        <p:attrNameLst>
                                          <p:attrName>ppt_h</p:attrName>
                                        </p:attrNameLst>
                                      </p:cBhvr>
                                      <p:tavLst>
                                        <p:tav tm="0">
                                          <p:val>
                                            <p:fltVal val="0"/>
                                          </p:val>
                                        </p:tav>
                                        <p:tav tm="100000">
                                          <p:val>
                                            <p:strVal val="#ppt_h"/>
                                          </p:val>
                                        </p:tav>
                                      </p:tavLst>
                                    </p:anim>
                                    <p:animEffect transition="in" filter="fade">
                                      <p:cBhvr>
                                        <p:cTn id="17" dur="500"/>
                                        <p:tgtEl>
                                          <p:spTgt spid="37"/>
                                        </p:tgtEl>
                                      </p:cBhvr>
                                    </p:animEffect>
                                  </p:childTnLst>
                                </p:cTn>
                              </p:par>
                            </p:childTnLst>
                          </p:cTn>
                        </p:par>
                        <p:par>
                          <p:cTn id="18" fill="hold">
                            <p:stCondLst>
                              <p:cond delay="1500"/>
                            </p:stCondLst>
                            <p:childTnLst>
                              <p:par>
                                <p:cTn id="19" presetID="22" presetClass="entr" presetSubtype="4" fill="hold" nodeType="afterEffect">
                                  <p:stCondLst>
                                    <p:cond delay="0"/>
                                  </p:stCondLst>
                                  <p:childTnLst>
                                    <p:set>
                                      <p:cBhvr>
                                        <p:cTn id="20" dur="1" fill="hold">
                                          <p:stCondLst>
                                            <p:cond delay="0"/>
                                          </p:stCondLst>
                                        </p:cTn>
                                        <p:tgtEl>
                                          <p:spTgt spid="16"/>
                                        </p:tgtEl>
                                        <p:attrNameLst>
                                          <p:attrName>style.visibility</p:attrName>
                                        </p:attrNameLst>
                                      </p:cBhvr>
                                      <p:to>
                                        <p:strVal val="visible"/>
                                      </p:to>
                                    </p:set>
                                    <p:animEffect transition="in" filter="wipe(down)">
                                      <p:cBhvr>
                                        <p:cTn id="21"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nimBg="1"/>
      <p:bldP spid="35" grpId="0" animBg="1"/>
      <p:bldP spid="37"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任意多边形: 形状 35"/>
          <p:cNvSpPr/>
          <p:nvPr/>
        </p:nvSpPr>
        <p:spPr>
          <a:xfrm>
            <a:off x="-121920" y="239982"/>
            <a:ext cx="896112" cy="602306"/>
          </a:xfrm>
          <a:custGeom>
            <a:avLst/>
            <a:gdLst>
              <a:gd name="connsiteX0" fmla="*/ 0 w 706054"/>
              <a:gd name="connsiteY0" fmla="*/ 0 h 474562"/>
              <a:gd name="connsiteX1" fmla="*/ 468773 w 706054"/>
              <a:gd name="connsiteY1" fmla="*/ 0 h 474562"/>
              <a:gd name="connsiteX2" fmla="*/ 706054 w 706054"/>
              <a:gd name="connsiteY2" fmla="*/ 237281 h 474562"/>
              <a:gd name="connsiteX3" fmla="*/ 468773 w 706054"/>
              <a:gd name="connsiteY3" fmla="*/ 474562 h 474562"/>
              <a:gd name="connsiteX4" fmla="*/ 0 w 706054"/>
              <a:gd name="connsiteY4" fmla="*/ 474562 h 4745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6054" h="474562">
                <a:moveTo>
                  <a:pt x="0" y="0"/>
                </a:moveTo>
                <a:lnTo>
                  <a:pt x="468773" y="0"/>
                </a:lnTo>
                <a:cubicBezTo>
                  <a:pt x="599820" y="0"/>
                  <a:pt x="706054" y="106234"/>
                  <a:pt x="706054" y="237281"/>
                </a:cubicBezTo>
                <a:cubicBezTo>
                  <a:pt x="706054" y="368328"/>
                  <a:pt x="599820" y="474562"/>
                  <a:pt x="468773" y="474562"/>
                </a:cubicBezTo>
                <a:lnTo>
                  <a:pt x="0" y="474562"/>
                </a:lnTo>
                <a:close/>
              </a:path>
            </a:pathLst>
          </a:custGeom>
          <a:noFill/>
          <a:ln w="19050">
            <a:gradFill>
              <a:gsLst>
                <a:gs pos="55000">
                  <a:schemeClr val="accent1">
                    <a:lumMod val="5000"/>
                    <a:lumOff val="95000"/>
                    <a:alpha val="0"/>
                  </a:schemeClr>
                </a:gs>
                <a:gs pos="0">
                  <a:srgbClr val="C00000"/>
                </a:gs>
              </a:gsLst>
              <a:lin ang="108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mn-ea"/>
            </a:endParaRPr>
          </a:p>
        </p:txBody>
      </p:sp>
      <p:grpSp>
        <p:nvGrpSpPr>
          <p:cNvPr id="8" name="组合 7"/>
          <p:cNvGrpSpPr/>
          <p:nvPr/>
        </p:nvGrpSpPr>
        <p:grpSpPr>
          <a:xfrm>
            <a:off x="-265471" y="-870076"/>
            <a:ext cx="12722942" cy="8598152"/>
            <a:chOff x="-5715000" y="-6019800"/>
            <a:chExt cx="25031700" cy="16916400"/>
          </a:xfrm>
        </p:grpSpPr>
        <p:grpSp>
          <p:nvGrpSpPr>
            <p:cNvPr id="4" name="组合 3"/>
            <p:cNvGrpSpPr/>
            <p:nvPr/>
          </p:nvGrpSpPr>
          <p:grpSpPr>
            <a:xfrm>
              <a:off x="-5715000" y="-6019800"/>
              <a:ext cx="419100" cy="16916400"/>
              <a:chOff x="-5715000" y="-6019800"/>
              <a:chExt cx="419100" cy="16916400"/>
            </a:xfrm>
          </p:grpSpPr>
          <p:sp>
            <p:nvSpPr>
              <p:cNvPr id="2" name="椭圆 1"/>
              <p:cNvSpPr/>
              <p:nvPr/>
            </p:nvSpPr>
            <p:spPr>
              <a:xfrm>
                <a:off x="-5715000" y="-60198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3" name="椭圆 2"/>
              <p:cNvSpPr/>
              <p:nvPr/>
            </p:nvSpPr>
            <p:spPr>
              <a:xfrm>
                <a:off x="-5715000" y="104775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grpSp>
          <p:nvGrpSpPr>
            <p:cNvPr id="5" name="组合 4"/>
            <p:cNvGrpSpPr/>
            <p:nvPr/>
          </p:nvGrpSpPr>
          <p:grpSpPr>
            <a:xfrm>
              <a:off x="18897600" y="-6019800"/>
              <a:ext cx="419100" cy="16916400"/>
              <a:chOff x="-5715000" y="-6019800"/>
              <a:chExt cx="419100" cy="16916400"/>
            </a:xfrm>
          </p:grpSpPr>
          <p:sp>
            <p:nvSpPr>
              <p:cNvPr id="6" name="椭圆 5"/>
              <p:cNvSpPr/>
              <p:nvPr/>
            </p:nvSpPr>
            <p:spPr>
              <a:xfrm>
                <a:off x="-5715000" y="-60198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7" name="椭圆 6"/>
              <p:cNvSpPr/>
              <p:nvPr/>
            </p:nvSpPr>
            <p:spPr>
              <a:xfrm>
                <a:off x="-5715000" y="104775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grpSp>
      <p:sp>
        <p:nvSpPr>
          <p:cNvPr id="35" name="任意多边形: 形状 34"/>
          <p:cNvSpPr/>
          <p:nvPr/>
        </p:nvSpPr>
        <p:spPr>
          <a:xfrm>
            <a:off x="0" y="300942"/>
            <a:ext cx="706054" cy="474562"/>
          </a:xfrm>
          <a:custGeom>
            <a:avLst/>
            <a:gdLst>
              <a:gd name="connsiteX0" fmla="*/ 0 w 706054"/>
              <a:gd name="connsiteY0" fmla="*/ 0 h 474562"/>
              <a:gd name="connsiteX1" fmla="*/ 468773 w 706054"/>
              <a:gd name="connsiteY1" fmla="*/ 0 h 474562"/>
              <a:gd name="connsiteX2" fmla="*/ 706054 w 706054"/>
              <a:gd name="connsiteY2" fmla="*/ 237281 h 474562"/>
              <a:gd name="connsiteX3" fmla="*/ 468773 w 706054"/>
              <a:gd name="connsiteY3" fmla="*/ 474562 h 474562"/>
              <a:gd name="connsiteX4" fmla="*/ 0 w 706054"/>
              <a:gd name="connsiteY4" fmla="*/ 474562 h 4745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6054" h="474562">
                <a:moveTo>
                  <a:pt x="0" y="0"/>
                </a:moveTo>
                <a:lnTo>
                  <a:pt x="468773" y="0"/>
                </a:lnTo>
                <a:cubicBezTo>
                  <a:pt x="599820" y="0"/>
                  <a:pt x="706054" y="106234"/>
                  <a:pt x="706054" y="237281"/>
                </a:cubicBezTo>
                <a:cubicBezTo>
                  <a:pt x="706054" y="368328"/>
                  <a:pt x="599820" y="474562"/>
                  <a:pt x="468773" y="474562"/>
                </a:cubicBezTo>
                <a:lnTo>
                  <a:pt x="0" y="474562"/>
                </a:lnTo>
                <a:close/>
              </a:path>
            </a:pathLst>
          </a:custGeom>
          <a:gradFill>
            <a:gsLst>
              <a:gs pos="0">
                <a:srgbClr val="C00000">
                  <a:alpha val="48000"/>
                </a:srgbClr>
              </a:gs>
              <a:gs pos="94000">
                <a:srgbClr val="A11C1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微软雅黑" panose="020B0503020204020204" pitchFamily="34" charset="-122"/>
              <a:ea typeface="微软雅黑" panose="020B0503020204020204" pitchFamily="34" charset="-122"/>
            </a:endParaRPr>
          </a:p>
        </p:txBody>
      </p:sp>
      <p:sp>
        <p:nvSpPr>
          <p:cNvPr id="37" name="文本框 36"/>
          <p:cNvSpPr txBox="1"/>
          <p:nvPr/>
        </p:nvSpPr>
        <p:spPr>
          <a:xfrm>
            <a:off x="896113" y="319068"/>
            <a:ext cx="2824117" cy="461665"/>
          </a:xfrm>
          <a:prstGeom prst="rect">
            <a:avLst/>
          </a:prstGeom>
          <a:noFill/>
          <a:effectLst>
            <a:reflection blurRad="6350" stA="50000" endA="300" endPos="55000" dir="5400000" sy="-100000" algn="bl" rotWithShape="0"/>
          </a:effectLst>
        </p:spPr>
        <p:txBody>
          <a:bodyPr wrap="square" rtlCol="0">
            <a:spAutoFit/>
          </a:bodyPr>
          <a:lstStyle/>
          <a:p>
            <a:r>
              <a:rPr lang="zh-CN" altLang="en-US" sz="2400" b="1" spc="600" dirty="0">
                <a:gradFill>
                  <a:gsLst>
                    <a:gs pos="100000">
                      <a:srgbClr val="A11C1C"/>
                    </a:gs>
                    <a:gs pos="0">
                      <a:srgbClr val="C00000"/>
                    </a:gs>
                  </a:gsLst>
                  <a:lin ang="5400000" scaled="0"/>
                </a:gradFill>
                <a:latin typeface="微软雅黑" panose="020B0503020204020204" pitchFamily="34" charset="-122"/>
                <a:ea typeface="微软雅黑" panose="020B0503020204020204" pitchFamily="34" charset="-122"/>
              </a:rPr>
              <a:t>了解兰考县</a:t>
            </a:r>
            <a:endParaRPr lang="zh-CN" altLang="en-US" sz="2400" b="1" spc="600" dirty="0">
              <a:gradFill>
                <a:gsLst>
                  <a:gs pos="100000">
                    <a:srgbClr val="A11C1C"/>
                  </a:gs>
                  <a:gs pos="0">
                    <a:srgbClr val="C00000"/>
                  </a:gs>
                </a:gsLst>
                <a:lin ang="5400000" scaled="0"/>
              </a:gradFill>
              <a:latin typeface="微软雅黑" panose="020B0503020204020204" pitchFamily="34" charset="-122"/>
              <a:ea typeface="微软雅黑" panose="020B0503020204020204" pitchFamily="34" charset="-122"/>
            </a:endParaRPr>
          </a:p>
        </p:txBody>
      </p:sp>
      <p:sp>
        <p:nvSpPr>
          <p:cNvPr id="29" name="文本框 28"/>
          <p:cNvSpPr txBox="1"/>
          <p:nvPr/>
        </p:nvSpPr>
        <p:spPr>
          <a:xfrm>
            <a:off x="4664817" y="406230"/>
            <a:ext cx="6999882" cy="6039602"/>
          </a:xfrm>
          <a:prstGeom prst="rect">
            <a:avLst/>
          </a:prstGeom>
          <a:noFill/>
        </p:spPr>
        <p:txBody>
          <a:bodyPr wrap="square" rtlCol="0">
            <a:spAutoFit/>
          </a:bodyPr>
          <a:lstStyle/>
          <a:p>
            <a:pPr algn="ctr">
              <a:lnSpc>
                <a:spcPct val="150000"/>
              </a:lnSpc>
            </a:pPr>
            <a:r>
              <a:rPr lang="zh-CN" altLang="en-US" sz="2000" dirty="0">
                <a:latin typeface="微软雅黑" panose="020B0503020204020204" pitchFamily="34" charset="-122"/>
                <a:ea typeface="微软雅黑" panose="020B0503020204020204" pitchFamily="34" charset="-122"/>
              </a:rPr>
              <a:t>今日兰考风貌</a:t>
            </a:r>
            <a:endParaRPr lang="zh-CN" altLang="en-US" sz="2000" dirty="0">
              <a:latin typeface="微软雅黑" panose="020B0503020204020204" pitchFamily="34" charset="-122"/>
              <a:ea typeface="微软雅黑" panose="020B0503020204020204" pitchFamily="34" charset="-122"/>
            </a:endParaRPr>
          </a:p>
          <a:p>
            <a:pPr>
              <a:lnSpc>
                <a:spcPct val="150000"/>
              </a:lnSpc>
            </a:pPr>
            <a:r>
              <a:rPr lang="zh-CN" altLang="en-US" sz="2000" dirty="0">
                <a:latin typeface="微软雅黑" panose="020B0503020204020204" pitchFamily="34" charset="-122"/>
                <a:ea typeface="微软雅黑" panose="020B0503020204020204" pitchFamily="34" charset="-122"/>
              </a:rPr>
              <a:t>      </a:t>
            </a:r>
            <a:r>
              <a:rPr lang="en-US" altLang="zh-CN" sz="2000" dirty="0">
                <a:latin typeface="微软雅黑" panose="020B0503020204020204" pitchFamily="34" charset="-122"/>
                <a:ea typeface="微软雅黑" panose="020B0503020204020204" pitchFamily="34" charset="-122"/>
              </a:rPr>
              <a:t>55</a:t>
            </a:r>
            <a:r>
              <a:rPr lang="zh-CN" altLang="en-US" sz="2000" dirty="0">
                <a:latin typeface="微软雅黑" panose="020B0503020204020204" pitchFamily="34" charset="-122"/>
                <a:ea typeface="微软雅黑" panose="020B0503020204020204" pitchFamily="34" charset="-122"/>
              </a:rPr>
              <a:t>年前，焦裕禄拼尽一生，发誓改变兰考面貌。</a:t>
            </a:r>
            <a:r>
              <a:rPr lang="en-US" altLang="zh-CN" sz="2000" dirty="0">
                <a:latin typeface="微软雅黑" panose="020B0503020204020204" pitchFamily="34" charset="-122"/>
                <a:ea typeface="微软雅黑" panose="020B0503020204020204" pitchFamily="34" charset="-122"/>
              </a:rPr>
              <a:t>55</a:t>
            </a:r>
            <a:r>
              <a:rPr lang="zh-CN" altLang="en-US" sz="2000" dirty="0">
                <a:latin typeface="微软雅黑" panose="020B0503020204020204" pitchFamily="34" charset="-122"/>
                <a:ea typeface="微软雅黑" panose="020B0503020204020204" pitchFamily="34" charset="-122"/>
              </a:rPr>
              <a:t>年后的今天，兰考迎难而上，打赢了艰苦卓绝的脱贫攻坚战。</a:t>
            </a:r>
            <a:endParaRPr lang="zh-CN" altLang="en-US" sz="2000" dirty="0">
              <a:latin typeface="微软雅黑" panose="020B0503020204020204" pitchFamily="34" charset="-122"/>
              <a:ea typeface="微软雅黑" panose="020B0503020204020204" pitchFamily="34" charset="-122"/>
            </a:endParaRPr>
          </a:p>
          <a:p>
            <a:pPr>
              <a:lnSpc>
                <a:spcPct val="150000"/>
              </a:lnSpc>
            </a:pPr>
            <a:r>
              <a:rPr lang="zh-CN" altLang="en-US" sz="2000" dirty="0">
                <a:latin typeface="微软雅黑" panose="020B0503020204020204" pitchFamily="34" charset="-122"/>
                <a:ea typeface="微软雅黑" panose="020B0503020204020204" pitchFamily="34" charset="-122"/>
              </a:rPr>
              <a:t>      “今天是兰考</a:t>
            </a:r>
            <a:r>
              <a:rPr lang="en-US" altLang="zh-CN" sz="2000" dirty="0">
                <a:latin typeface="微软雅黑" panose="020B0503020204020204" pitchFamily="34" charset="-122"/>
                <a:ea typeface="微软雅黑" panose="020B0503020204020204" pitchFamily="34" charset="-122"/>
              </a:rPr>
              <a:t>85</a:t>
            </a:r>
            <a:r>
              <a:rPr lang="zh-CN" altLang="en-US" sz="2000" dirty="0">
                <a:latin typeface="微软雅黑" panose="020B0503020204020204" pitchFamily="34" charset="-122"/>
                <a:ea typeface="微软雅黑" panose="020B0503020204020204" pitchFamily="34" charset="-122"/>
              </a:rPr>
              <a:t>万人民值得永远铭记的日子，我们可以自豪地说，</a:t>
            </a:r>
            <a:r>
              <a:rPr lang="zh-CN" altLang="en-US" sz="2000" b="1" dirty="0">
                <a:solidFill>
                  <a:srgbClr val="C00000"/>
                </a:solidFill>
                <a:latin typeface="微软雅黑" panose="020B0503020204020204" pitchFamily="34" charset="-122"/>
                <a:ea typeface="微软雅黑" panose="020B0503020204020204" pitchFamily="34" charset="-122"/>
              </a:rPr>
              <a:t>兰考戴了几十年的穷困帽子终于摘掉了，兰考脱贫了！”</a:t>
            </a:r>
            <a:r>
              <a:rPr lang="en-US" altLang="zh-CN" sz="2000" dirty="0">
                <a:latin typeface="微软雅黑" panose="020B0503020204020204" pitchFamily="34" charset="-122"/>
                <a:ea typeface="微软雅黑" panose="020B0503020204020204" pitchFamily="34" charset="-122"/>
              </a:rPr>
              <a:t>3</a:t>
            </a:r>
            <a:r>
              <a:rPr lang="zh-CN" altLang="en-US" sz="2000" dirty="0">
                <a:latin typeface="微软雅黑" panose="020B0503020204020204" pitchFamily="34" charset="-122"/>
                <a:ea typeface="微软雅黑" panose="020B0503020204020204" pitchFamily="34" charset="-122"/>
              </a:rPr>
              <a:t>月</a:t>
            </a:r>
            <a:r>
              <a:rPr lang="en-US" altLang="zh-CN" sz="2000" dirty="0">
                <a:latin typeface="微软雅黑" panose="020B0503020204020204" pitchFamily="34" charset="-122"/>
                <a:ea typeface="微软雅黑" panose="020B0503020204020204" pitchFamily="34" charset="-122"/>
              </a:rPr>
              <a:t>27</a:t>
            </a:r>
            <a:r>
              <a:rPr lang="zh-CN" altLang="en-US" sz="2000" dirty="0">
                <a:latin typeface="微软雅黑" panose="020B0503020204020204" pitchFamily="34" charset="-122"/>
                <a:ea typeface="微软雅黑" panose="020B0503020204020204" pitchFamily="34" charset="-122"/>
              </a:rPr>
              <a:t>日上午，开封市委常委、兰考县委书记蔡松涛在省政府新闻办举行的“兰考县退出贫困县”新闻发布会上激动地说。</a:t>
            </a:r>
            <a:endParaRPr lang="zh-CN" altLang="en-US" sz="2000" dirty="0">
              <a:latin typeface="微软雅黑" panose="020B0503020204020204" pitchFamily="34" charset="-122"/>
              <a:ea typeface="微软雅黑" panose="020B0503020204020204" pitchFamily="34" charset="-122"/>
            </a:endParaRPr>
          </a:p>
          <a:p>
            <a:pPr>
              <a:lnSpc>
                <a:spcPct val="150000"/>
              </a:lnSpc>
            </a:pPr>
            <a:r>
              <a:rPr lang="zh-CN" altLang="en-US" sz="2000" dirty="0">
                <a:latin typeface="微软雅黑" panose="020B0503020204020204" pitchFamily="34" charset="-122"/>
                <a:ea typeface="微软雅黑" panose="020B0503020204020204" pitchFamily="34" charset="-122"/>
              </a:rPr>
              <a:t>      在当天的新闻发布会上，省扶贫办主任张继敬宣布：根据中办、国办</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关于建立贫困退出机制的意见</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，国务院扶贫办委托第三方对兰考贫困退出情况进行专项评估，数据显示兰考县贫困发生率为</a:t>
            </a:r>
            <a:r>
              <a:rPr lang="en-US" altLang="zh-CN" sz="2000" dirty="0">
                <a:latin typeface="微软雅黑" panose="020B0503020204020204" pitchFamily="34" charset="-122"/>
                <a:ea typeface="微软雅黑" panose="020B0503020204020204" pitchFamily="34" charset="-122"/>
              </a:rPr>
              <a:t>1.27%</a:t>
            </a:r>
            <a:r>
              <a:rPr lang="zh-CN" altLang="en-US" sz="2000" dirty="0">
                <a:latin typeface="微软雅黑" panose="020B0503020204020204" pitchFamily="34" charset="-122"/>
                <a:ea typeface="微软雅黑" panose="020B0503020204020204" pitchFamily="34" charset="-122"/>
              </a:rPr>
              <a:t>，低于</a:t>
            </a:r>
            <a:r>
              <a:rPr lang="en-US" altLang="zh-CN" sz="2000" dirty="0">
                <a:latin typeface="微软雅黑" panose="020B0503020204020204" pitchFamily="34" charset="-122"/>
                <a:ea typeface="微软雅黑" panose="020B0503020204020204" pitchFamily="34" charset="-122"/>
              </a:rPr>
              <a:t>2%</a:t>
            </a:r>
            <a:r>
              <a:rPr lang="zh-CN" altLang="en-US" sz="2000" dirty="0">
                <a:latin typeface="微软雅黑" panose="020B0503020204020204" pitchFamily="34" charset="-122"/>
                <a:ea typeface="微软雅黑" panose="020B0503020204020204" pitchFamily="34" charset="-122"/>
              </a:rPr>
              <a:t>的退出指标，符合退出标准。省政府已正式批准兰考县退出国家级贫困县序列。</a:t>
            </a:r>
            <a:endParaRPr lang="zh-CN" altLang="en-US" sz="2000" dirty="0">
              <a:latin typeface="微软雅黑" panose="020B0503020204020204" pitchFamily="34" charset="-122"/>
              <a:ea typeface="微软雅黑" panose="020B0503020204020204" pitchFamily="34" charset="-122"/>
            </a:endParaRPr>
          </a:p>
        </p:txBody>
      </p:sp>
      <p:pic>
        <p:nvPicPr>
          <p:cNvPr id="10" name="图片 9"/>
          <p:cNvPicPr>
            <a:picLocks noChangeAspect="1"/>
          </p:cNvPicPr>
          <p:nvPr/>
        </p:nvPicPr>
        <p:blipFill>
          <a:blip r:embed="rId1">
            <a:extLst>
              <a:ext uri="{28A0092B-C50C-407E-A947-70E740481C1C}">
                <a14:useLocalDpi xmlns:a14="http://schemas.microsoft.com/office/drawing/2010/main" val="0"/>
              </a:ext>
            </a:extLst>
          </a:blip>
          <a:srcRect/>
          <a:stretch>
            <a:fillRect/>
          </a:stretch>
        </p:blipFill>
        <p:spPr>
          <a:xfrm>
            <a:off x="399899" y="2307250"/>
            <a:ext cx="3995648" cy="2237562"/>
          </a:xfrm>
          <a:prstGeom prst="rect">
            <a:avLst/>
          </a:prstGeom>
          <a:solidFill>
            <a:srgbClr val="FFFFFF">
              <a:shade val="85000"/>
            </a:srgbClr>
          </a:solidFill>
          <a:ln w="88900" cap="sq">
            <a:solidFill>
              <a:srgbClr val="FFFFFF"/>
            </a:solidFill>
            <a:miter lim="800000"/>
            <a:headEnd/>
            <a:tailEnd/>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16" name="矩形 15"/>
          <p:cNvSpPr/>
          <p:nvPr/>
        </p:nvSpPr>
        <p:spPr>
          <a:xfrm>
            <a:off x="130629" y="130629"/>
            <a:ext cx="11899075" cy="6590805"/>
          </a:xfrm>
          <a:prstGeom prst="rect">
            <a:avLst/>
          </a:prstGeom>
          <a:noFill/>
          <a:ln w="254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wipe(left)">
                                      <p:cBhvr>
                                        <p:cTn id="7" dur="500"/>
                                        <p:tgtEl>
                                          <p:spTgt spid="36"/>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35"/>
                                        </p:tgtEl>
                                        <p:attrNameLst>
                                          <p:attrName>style.visibility</p:attrName>
                                        </p:attrNameLst>
                                      </p:cBhvr>
                                      <p:to>
                                        <p:strVal val="visible"/>
                                      </p:to>
                                    </p:set>
                                    <p:animEffect transition="in" filter="wipe(left)">
                                      <p:cBhvr>
                                        <p:cTn id="11" dur="500"/>
                                        <p:tgtEl>
                                          <p:spTgt spid="35"/>
                                        </p:tgtEl>
                                      </p:cBhvr>
                                    </p:animEffect>
                                  </p:childTnLst>
                                </p:cTn>
                              </p:par>
                            </p:childTnLst>
                          </p:cTn>
                        </p:par>
                        <p:par>
                          <p:cTn id="12" fill="hold">
                            <p:stCondLst>
                              <p:cond delay="1000"/>
                            </p:stCondLst>
                            <p:childTnLst>
                              <p:par>
                                <p:cTn id="13" presetID="53" presetClass="entr" presetSubtype="16" fill="hold" grpId="0" nodeType="afterEffect">
                                  <p:stCondLst>
                                    <p:cond delay="0"/>
                                  </p:stCondLst>
                                  <p:childTnLst>
                                    <p:set>
                                      <p:cBhvr>
                                        <p:cTn id="14" dur="1" fill="hold">
                                          <p:stCondLst>
                                            <p:cond delay="0"/>
                                          </p:stCondLst>
                                        </p:cTn>
                                        <p:tgtEl>
                                          <p:spTgt spid="37"/>
                                        </p:tgtEl>
                                        <p:attrNameLst>
                                          <p:attrName>style.visibility</p:attrName>
                                        </p:attrNameLst>
                                      </p:cBhvr>
                                      <p:to>
                                        <p:strVal val="visible"/>
                                      </p:to>
                                    </p:set>
                                    <p:anim calcmode="lin" valueType="num">
                                      <p:cBhvr>
                                        <p:cTn id="15" dur="1000" fill="hold"/>
                                        <p:tgtEl>
                                          <p:spTgt spid="37"/>
                                        </p:tgtEl>
                                        <p:attrNameLst>
                                          <p:attrName>ppt_w</p:attrName>
                                        </p:attrNameLst>
                                      </p:cBhvr>
                                      <p:tavLst>
                                        <p:tav tm="0">
                                          <p:val>
                                            <p:fltVal val="0"/>
                                          </p:val>
                                        </p:tav>
                                        <p:tav tm="100000">
                                          <p:val>
                                            <p:strVal val="#ppt_w"/>
                                          </p:val>
                                        </p:tav>
                                      </p:tavLst>
                                    </p:anim>
                                    <p:anim calcmode="lin" valueType="num">
                                      <p:cBhvr>
                                        <p:cTn id="16" dur="1000" fill="hold"/>
                                        <p:tgtEl>
                                          <p:spTgt spid="37"/>
                                        </p:tgtEl>
                                        <p:attrNameLst>
                                          <p:attrName>ppt_h</p:attrName>
                                        </p:attrNameLst>
                                      </p:cBhvr>
                                      <p:tavLst>
                                        <p:tav tm="0">
                                          <p:val>
                                            <p:fltVal val="0"/>
                                          </p:val>
                                        </p:tav>
                                        <p:tav tm="100000">
                                          <p:val>
                                            <p:strVal val="#ppt_h"/>
                                          </p:val>
                                        </p:tav>
                                      </p:tavLst>
                                    </p:anim>
                                    <p:animEffect transition="in" filter="fade">
                                      <p:cBhvr>
                                        <p:cTn id="17" dur="1000"/>
                                        <p:tgtEl>
                                          <p:spTgt spid="37"/>
                                        </p:tgtEl>
                                      </p:cBhvr>
                                    </p:animEffect>
                                  </p:childTnLst>
                                </p:cTn>
                              </p:par>
                            </p:childTnLst>
                          </p:cTn>
                        </p:par>
                        <p:par>
                          <p:cTn id="18" fill="hold">
                            <p:stCondLst>
                              <p:cond delay="2000"/>
                            </p:stCondLst>
                            <p:childTnLst>
                              <p:par>
                                <p:cTn id="19" presetID="53" presetClass="entr" presetSubtype="16" fill="hold" nodeType="after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p:cTn id="21" dur="1000" fill="hold"/>
                                        <p:tgtEl>
                                          <p:spTgt spid="10"/>
                                        </p:tgtEl>
                                        <p:attrNameLst>
                                          <p:attrName>ppt_w</p:attrName>
                                        </p:attrNameLst>
                                      </p:cBhvr>
                                      <p:tavLst>
                                        <p:tav tm="0">
                                          <p:val>
                                            <p:fltVal val="0"/>
                                          </p:val>
                                        </p:tav>
                                        <p:tav tm="100000">
                                          <p:val>
                                            <p:strVal val="#ppt_w"/>
                                          </p:val>
                                        </p:tav>
                                      </p:tavLst>
                                    </p:anim>
                                    <p:anim calcmode="lin" valueType="num">
                                      <p:cBhvr>
                                        <p:cTn id="22" dur="1000" fill="hold"/>
                                        <p:tgtEl>
                                          <p:spTgt spid="10"/>
                                        </p:tgtEl>
                                        <p:attrNameLst>
                                          <p:attrName>ppt_h</p:attrName>
                                        </p:attrNameLst>
                                      </p:cBhvr>
                                      <p:tavLst>
                                        <p:tav tm="0">
                                          <p:val>
                                            <p:fltVal val="0"/>
                                          </p:val>
                                        </p:tav>
                                        <p:tav tm="100000">
                                          <p:val>
                                            <p:strVal val="#ppt_h"/>
                                          </p:val>
                                        </p:tav>
                                      </p:tavLst>
                                    </p:anim>
                                    <p:animEffect transition="in" filter="fade">
                                      <p:cBhvr>
                                        <p:cTn id="23" dur="1000"/>
                                        <p:tgtEl>
                                          <p:spTgt spid="10"/>
                                        </p:tgtEl>
                                      </p:cBhvr>
                                    </p:animEffect>
                                  </p:childTnLst>
                                </p:cTn>
                              </p:par>
                            </p:childTnLst>
                          </p:cTn>
                        </p:par>
                        <p:par>
                          <p:cTn id="24" fill="hold">
                            <p:stCondLst>
                              <p:cond delay="3000"/>
                            </p:stCondLst>
                            <p:childTnLst>
                              <p:par>
                                <p:cTn id="25" presetID="47" presetClass="entr" presetSubtype="0" fill="hold" grpId="0" nodeType="afterEffect">
                                  <p:stCondLst>
                                    <p:cond delay="0"/>
                                  </p:stCondLst>
                                  <p:childTnLst>
                                    <p:set>
                                      <p:cBhvr>
                                        <p:cTn id="26" dur="1" fill="hold">
                                          <p:stCondLst>
                                            <p:cond delay="0"/>
                                          </p:stCondLst>
                                        </p:cTn>
                                        <p:tgtEl>
                                          <p:spTgt spid="29"/>
                                        </p:tgtEl>
                                        <p:attrNameLst>
                                          <p:attrName>style.visibility</p:attrName>
                                        </p:attrNameLst>
                                      </p:cBhvr>
                                      <p:to>
                                        <p:strVal val="visible"/>
                                      </p:to>
                                    </p:set>
                                    <p:animEffect transition="in" filter="fade">
                                      <p:cBhvr>
                                        <p:cTn id="27" dur="1000"/>
                                        <p:tgtEl>
                                          <p:spTgt spid="29"/>
                                        </p:tgtEl>
                                      </p:cBhvr>
                                    </p:animEffect>
                                    <p:anim calcmode="lin" valueType="num">
                                      <p:cBhvr>
                                        <p:cTn id="28" dur="1000" fill="hold"/>
                                        <p:tgtEl>
                                          <p:spTgt spid="29"/>
                                        </p:tgtEl>
                                        <p:attrNameLst>
                                          <p:attrName>ppt_x</p:attrName>
                                        </p:attrNameLst>
                                      </p:cBhvr>
                                      <p:tavLst>
                                        <p:tav tm="0">
                                          <p:val>
                                            <p:strVal val="#ppt_x"/>
                                          </p:val>
                                        </p:tav>
                                        <p:tav tm="100000">
                                          <p:val>
                                            <p:strVal val="#ppt_x"/>
                                          </p:val>
                                        </p:tav>
                                      </p:tavLst>
                                    </p:anim>
                                    <p:anim calcmode="lin" valueType="num">
                                      <p:cBhvr>
                                        <p:cTn id="29" dur="100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nimBg="1"/>
      <p:bldP spid="35" grpId="0" animBg="1"/>
      <p:bldP spid="37" grpId="0"/>
      <p:bldP spid="29"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任意多边形: 形状 35"/>
          <p:cNvSpPr/>
          <p:nvPr/>
        </p:nvSpPr>
        <p:spPr>
          <a:xfrm>
            <a:off x="-121920" y="239982"/>
            <a:ext cx="896112" cy="602306"/>
          </a:xfrm>
          <a:custGeom>
            <a:avLst/>
            <a:gdLst>
              <a:gd name="connsiteX0" fmla="*/ 0 w 706054"/>
              <a:gd name="connsiteY0" fmla="*/ 0 h 474562"/>
              <a:gd name="connsiteX1" fmla="*/ 468773 w 706054"/>
              <a:gd name="connsiteY1" fmla="*/ 0 h 474562"/>
              <a:gd name="connsiteX2" fmla="*/ 706054 w 706054"/>
              <a:gd name="connsiteY2" fmla="*/ 237281 h 474562"/>
              <a:gd name="connsiteX3" fmla="*/ 468773 w 706054"/>
              <a:gd name="connsiteY3" fmla="*/ 474562 h 474562"/>
              <a:gd name="connsiteX4" fmla="*/ 0 w 706054"/>
              <a:gd name="connsiteY4" fmla="*/ 474562 h 4745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6054" h="474562">
                <a:moveTo>
                  <a:pt x="0" y="0"/>
                </a:moveTo>
                <a:lnTo>
                  <a:pt x="468773" y="0"/>
                </a:lnTo>
                <a:cubicBezTo>
                  <a:pt x="599820" y="0"/>
                  <a:pt x="706054" y="106234"/>
                  <a:pt x="706054" y="237281"/>
                </a:cubicBezTo>
                <a:cubicBezTo>
                  <a:pt x="706054" y="368328"/>
                  <a:pt x="599820" y="474562"/>
                  <a:pt x="468773" y="474562"/>
                </a:cubicBezTo>
                <a:lnTo>
                  <a:pt x="0" y="474562"/>
                </a:lnTo>
                <a:close/>
              </a:path>
            </a:pathLst>
          </a:custGeom>
          <a:noFill/>
          <a:ln w="19050">
            <a:gradFill>
              <a:gsLst>
                <a:gs pos="55000">
                  <a:schemeClr val="accent1">
                    <a:lumMod val="5000"/>
                    <a:lumOff val="95000"/>
                    <a:alpha val="0"/>
                  </a:schemeClr>
                </a:gs>
                <a:gs pos="0">
                  <a:srgbClr val="C00000"/>
                </a:gs>
              </a:gsLst>
              <a:lin ang="108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mn-ea"/>
            </a:endParaRPr>
          </a:p>
        </p:txBody>
      </p:sp>
      <p:grpSp>
        <p:nvGrpSpPr>
          <p:cNvPr id="8" name="组合 7"/>
          <p:cNvGrpSpPr/>
          <p:nvPr/>
        </p:nvGrpSpPr>
        <p:grpSpPr>
          <a:xfrm>
            <a:off x="-265471" y="-870076"/>
            <a:ext cx="12722942" cy="8598152"/>
            <a:chOff x="-5715000" y="-6019800"/>
            <a:chExt cx="25031700" cy="16916400"/>
          </a:xfrm>
        </p:grpSpPr>
        <p:grpSp>
          <p:nvGrpSpPr>
            <p:cNvPr id="4" name="组合 3"/>
            <p:cNvGrpSpPr/>
            <p:nvPr/>
          </p:nvGrpSpPr>
          <p:grpSpPr>
            <a:xfrm>
              <a:off x="-5715000" y="-6019800"/>
              <a:ext cx="419100" cy="16916400"/>
              <a:chOff x="-5715000" y="-6019800"/>
              <a:chExt cx="419100" cy="16916400"/>
            </a:xfrm>
          </p:grpSpPr>
          <p:sp>
            <p:nvSpPr>
              <p:cNvPr id="2" name="椭圆 1"/>
              <p:cNvSpPr/>
              <p:nvPr/>
            </p:nvSpPr>
            <p:spPr>
              <a:xfrm>
                <a:off x="-5715000" y="-60198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3" name="椭圆 2"/>
              <p:cNvSpPr/>
              <p:nvPr/>
            </p:nvSpPr>
            <p:spPr>
              <a:xfrm>
                <a:off x="-5715000" y="104775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grpSp>
          <p:nvGrpSpPr>
            <p:cNvPr id="5" name="组合 4"/>
            <p:cNvGrpSpPr/>
            <p:nvPr/>
          </p:nvGrpSpPr>
          <p:grpSpPr>
            <a:xfrm>
              <a:off x="18897600" y="-6019800"/>
              <a:ext cx="419100" cy="16916400"/>
              <a:chOff x="-5715000" y="-6019800"/>
              <a:chExt cx="419100" cy="16916400"/>
            </a:xfrm>
          </p:grpSpPr>
          <p:sp>
            <p:nvSpPr>
              <p:cNvPr id="6" name="椭圆 5"/>
              <p:cNvSpPr/>
              <p:nvPr/>
            </p:nvSpPr>
            <p:spPr>
              <a:xfrm>
                <a:off x="-5715000" y="-60198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7" name="椭圆 6"/>
              <p:cNvSpPr/>
              <p:nvPr/>
            </p:nvSpPr>
            <p:spPr>
              <a:xfrm>
                <a:off x="-5715000" y="104775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grpSp>
      <p:sp>
        <p:nvSpPr>
          <p:cNvPr id="35" name="任意多边形: 形状 34"/>
          <p:cNvSpPr/>
          <p:nvPr/>
        </p:nvSpPr>
        <p:spPr>
          <a:xfrm>
            <a:off x="0" y="300942"/>
            <a:ext cx="706054" cy="474562"/>
          </a:xfrm>
          <a:custGeom>
            <a:avLst/>
            <a:gdLst>
              <a:gd name="connsiteX0" fmla="*/ 0 w 706054"/>
              <a:gd name="connsiteY0" fmla="*/ 0 h 474562"/>
              <a:gd name="connsiteX1" fmla="*/ 468773 w 706054"/>
              <a:gd name="connsiteY1" fmla="*/ 0 h 474562"/>
              <a:gd name="connsiteX2" fmla="*/ 706054 w 706054"/>
              <a:gd name="connsiteY2" fmla="*/ 237281 h 474562"/>
              <a:gd name="connsiteX3" fmla="*/ 468773 w 706054"/>
              <a:gd name="connsiteY3" fmla="*/ 474562 h 474562"/>
              <a:gd name="connsiteX4" fmla="*/ 0 w 706054"/>
              <a:gd name="connsiteY4" fmla="*/ 474562 h 4745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6054" h="474562">
                <a:moveTo>
                  <a:pt x="0" y="0"/>
                </a:moveTo>
                <a:lnTo>
                  <a:pt x="468773" y="0"/>
                </a:lnTo>
                <a:cubicBezTo>
                  <a:pt x="599820" y="0"/>
                  <a:pt x="706054" y="106234"/>
                  <a:pt x="706054" y="237281"/>
                </a:cubicBezTo>
                <a:cubicBezTo>
                  <a:pt x="706054" y="368328"/>
                  <a:pt x="599820" y="474562"/>
                  <a:pt x="468773" y="474562"/>
                </a:cubicBezTo>
                <a:lnTo>
                  <a:pt x="0" y="474562"/>
                </a:lnTo>
                <a:close/>
              </a:path>
            </a:pathLst>
          </a:custGeom>
          <a:gradFill>
            <a:gsLst>
              <a:gs pos="0">
                <a:srgbClr val="C00000">
                  <a:alpha val="48000"/>
                </a:srgbClr>
              </a:gs>
              <a:gs pos="94000">
                <a:srgbClr val="A11C1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微软雅黑" panose="020B0503020204020204" pitchFamily="34" charset="-122"/>
              <a:ea typeface="微软雅黑" panose="020B0503020204020204" pitchFamily="34" charset="-122"/>
            </a:endParaRPr>
          </a:p>
        </p:txBody>
      </p:sp>
      <p:sp>
        <p:nvSpPr>
          <p:cNvPr id="37" name="文本框 36"/>
          <p:cNvSpPr txBox="1"/>
          <p:nvPr/>
        </p:nvSpPr>
        <p:spPr>
          <a:xfrm>
            <a:off x="896113" y="319068"/>
            <a:ext cx="2824117" cy="461665"/>
          </a:xfrm>
          <a:prstGeom prst="rect">
            <a:avLst/>
          </a:prstGeom>
          <a:noFill/>
          <a:effectLst>
            <a:reflection blurRad="6350" stA="50000" endA="300" endPos="55000" dir="5400000" sy="-100000" algn="bl" rotWithShape="0"/>
          </a:effectLst>
        </p:spPr>
        <p:txBody>
          <a:bodyPr wrap="square" rtlCol="0">
            <a:spAutoFit/>
          </a:bodyPr>
          <a:lstStyle/>
          <a:p>
            <a:r>
              <a:rPr lang="zh-CN" altLang="en-US" sz="2400" b="1" spc="600" dirty="0">
                <a:gradFill>
                  <a:gsLst>
                    <a:gs pos="100000">
                      <a:srgbClr val="A11C1C"/>
                    </a:gs>
                    <a:gs pos="0">
                      <a:srgbClr val="C00000"/>
                    </a:gs>
                  </a:gsLst>
                  <a:lin ang="5400000" scaled="0"/>
                </a:gradFill>
                <a:latin typeface="微软雅黑" panose="020B0503020204020204" pitchFamily="34" charset="-122"/>
                <a:ea typeface="微软雅黑" panose="020B0503020204020204" pitchFamily="34" charset="-122"/>
              </a:rPr>
              <a:t>了解兰考县</a:t>
            </a:r>
            <a:endParaRPr lang="zh-CN" altLang="en-US" sz="2400" b="1" spc="600" dirty="0">
              <a:gradFill>
                <a:gsLst>
                  <a:gs pos="100000">
                    <a:srgbClr val="A11C1C"/>
                  </a:gs>
                  <a:gs pos="0">
                    <a:srgbClr val="C00000"/>
                  </a:gs>
                </a:gsLst>
                <a:lin ang="5400000" scaled="0"/>
              </a:gradFill>
              <a:latin typeface="微软雅黑" panose="020B0503020204020204" pitchFamily="34" charset="-122"/>
              <a:ea typeface="微软雅黑" panose="020B0503020204020204" pitchFamily="34" charset="-122"/>
            </a:endParaRPr>
          </a:p>
        </p:txBody>
      </p:sp>
      <p:sp>
        <p:nvSpPr>
          <p:cNvPr id="29" name="文本框 28"/>
          <p:cNvSpPr txBox="1"/>
          <p:nvPr/>
        </p:nvSpPr>
        <p:spPr>
          <a:xfrm>
            <a:off x="4712684" y="1791224"/>
            <a:ext cx="6999882" cy="3269613"/>
          </a:xfrm>
          <a:prstGeom prst="rect">
            <a:avLst/>
          </a:prstGeom>
          <a:noFill/>
        </p:spPr>
        <p:txBody>
          <a:bodyPr wrap="square" rtlCol="0">
            <a:spAutoFit/>
          </a:bodyPr>
          <a:lstStyle/>
          <a:p>
            <a:pPr>
              <a:lnSpc>
                <a:spcPct val="150000"/>
              </a:lnSpc>
            </a:pPr>
            <a:r>
              <a:rPr lang="zh-CN" altLang="en-US" sz="2000" dirty="0">
                <a:latin typeface="微软雅黑" panose="020B0503020204020204" pitchFamily="34" charset="-122"/>
                <a:ea typeface="微软雅黑" panose="020B0503020204020204" pitchFamily="34" charset="-122"/>
              </a:rPr>
              <a:t>      据此，</a:t>
            </a:r>
            <a:r>
              <a:rPr lang="zh-CN" altLang="en-US" sz="2000" b="1" dirty="0">
                <a:solidFill>
                  <a:srgbClr val="C00000"/>
                </a:solidFill>
                <a:latin typeface="微软雅黑" panose="020B0503020204020204" pitchFamily="34" charset="-122"/>
                <a:ea typeface="微软雅黑" panose="020B0503020204020204" pitchFamily="34" charset="-122"/>
              </a:rPr>
              <a:t>兰考成为我省贫困退出机制建立后首个退出的贫困县。</a:t>
            </a:r>
            <a:endParaRPr lang="zh-CN" altLang="en-US" sz="2000" b="1" dirty="0">
              <a:solidFill>
                <a:srgbClr val="C00000"/>
              </a:solidFill>
              <a:latin typeface="微软雅黑" panose="020B0503020204020204" pitchFamily="34" charset="-122"/>
              <a:ea typeface="微软雅黑" panose="020B0503020204020204" pitchFamily="34" charset="-122"/>
            </a:endParaRPr>
          </a:p>
          <a:p>
            <a:pPr>
              <a:lnSpc>
                <a:spcPct val="150000"/>
              </a:lnSpc>
            </a:pPr>
            <a:r>
              <a:rPr lang="zh-CN" altLang="en-US" sz="2000" dirty="0">
                <a:latin typeface="微软雅黑" panose="020B0503020204020204" pitchFamily="34" charset="-122"/>
                <a:ea typeface="微软雅黑" panose="020B0503020204020204" pitchFamily="34" charset="-122"/>
              </a:rPr>
              <a:t>      兰考县是焦裕禄精神的发源地，也是习近平总书记第二批党的群众路线教育实践活动联系点。</a:t>
            </a:r>
            <a:r>
              <a:rPr lang="en-US" altLang="zh-CN" sz="2000" dirty="0">
                <a:latin typeface="微软雅黑" panose="020B0503020204020204" pitchFamily="34" charset="-122"/>
                <a:ea typeface="微软雅黑" panose="020B0503020204020204" pitchFamily="34" charset="-122"/>
              </a:rPr>
              <a:t>2014</a:t>
            </a:r>
            <a:r>
              <a:rPr lang="zh-CN" altLang="en-US" sz="2000" dirty="0">
                <a:latin typeface="微软雅黑" panose="020B0503020204020204" pitchFamily="34" charset="-122"/>
                <a:ea typeface="微软雅黑" panose="020B0503020204020204" pitchFamily="34" charset="-122"/>
              </a:rPr>
              <a:t>年</a:t>
            </a:r>
            <a:r>
              <a:rPr lang="en-US" altLang="zh-CN" sz="2000" dirty="0">
                <a:latin typeface="微软雅黑" panose="020B0503020204020204" pitchFamily="34" charset="-122"/>
                <a:ea typeface="微软雅黑" panose="020B0503020204020204" pitchFamily="34" charset="-122"/>
              </a:rPr>
              <a:t>5</a:t>
            </a:r>
            <a:r>
              <a:rPr lang="zh-CN" altLang="en-US" sz="2000" dirty="0">
                <a:latin typeface="微软雅黑" panose="020B0503020204020204" pitchFamily="34" charset="-122"/>
                <a:ea typeface="微软雅黑" panose="020B0503020204020204" pitchFamily="34" charset="-122"/>
              </a:rPr>
              <a:t>月，习近平总书记在指导兰考县委常委班子专题民主生活会时，兰考县委、县政府作出“三年脱贫、七年小康”的承诺。当时，兰考还有</a:t>
            </a:r>
            <a:r>
              <a:rPr lang="en-US" altLang="zh-CN" sz="2000" dirty="0">
                <a:latin typeface="微软雅黑" panose="020B0503020204020204" pitchFamily="34" charset="-122"/>
                <a:ea typeface="微软雅黑" panose="020B0503020204020204" pitchFamily="34" charset="-122"/>
              </a:rPr>
              <a:t>115</a:t>
            </a:r>
            <a:r>
              <a:rPr lang="zh-CN" altLang="en-US" sz="2000" dirty="0">
                <a:latin typeface="微软雅黑" panose="020B0503020204020204" pitchFamily="34" charset="-122"/>
                <a:ea typeface="微软雅黑" panose="020B0503020204020204" pitchFamily="34" charset="-122"/>
              </a:rPr>
              <a:t>个贫困村、</a:t>
            </a:r>
            <a:r>
              <a:rPr lang="en-US" altLang="zh-CN" sz="2000" dirty="0">
                <a:latin typeface="微软雅黑" panose="020B0503020204020204" pitchFamily="34" charset="-122"/>
                <a:ea typeface="微软雅黑" panose="020B0503020204020204" pitchFamily="34" charset="-122"/>
              </a:rPr>
              <a:t>7.7</a:t>
            </a:r>
            <a:r>
              <a:rPr lang="zh-CN" altLang="en-US" sz="2000" dirty="0">
                <a:latin typeface="微软雅黑" panose="020B0503020204020204" pitchFamily="34" charset="-122"/>
                <a:ea typeface="微软雅黑" panose="020B0503020204020204" pitchFamily="34" charset="-122"/>
              </a:rPr>
              <a:t>万贫困人口。</a:t>
            </a:r>
            <a:endParaRPr lang="zh-CN" altLang="en-US" sz="2000" dirty="0">
              <a:latin typeface="微软雅黑" panose="020B0503020204020204" pitchFamily="34" charset="-122"/>
              <a:ea typeface="微软雅黑" panose="020B0503020204020204" pitchFamily="34" charset="-122"/>
            </a:endParaRPr>
          </a:p>
        </p:txBody>
      </p:sp>
      <p:pic>
        <p:nvPicPr>
          <p:cNvPr id="10" name="图片 9"/>
          <p:cNvPicPr>
            <a:picLocks noChangeAspect="1"/>
          </p:cNvPicPr>
          <p:nvPr/>
        </p:nvPicPr>
        <p:blipFill>
          <a:blip r:embed="rId1">
            <a:extLst>
              <a:ext uri="{28A0092B-C50C-407E-A947-70E740481C1C}">
                <a14:useLocalDpi xmlns:a14="http://schemas.microsoft.com/office/drawing/2010/main" val="0"/>
              </a:ext>
            </a:extLst>
          </a:blip>
          <a:srcRect/>
          <a:stretch>
            <a:fillRect/>
          </a:stretch>
        </p:blipFill>
        <p:spPr>
          <a:xfrm>
            <a:off x="706054" y="2307249"/>
            <a:ext cx="3707928" cy="2237562"/>
          </a:xfrm>
          <a:prstGeom prst="rect">
            <a:avLst/>
          </a:prstGeom>
          <a:solidFill>
            <a:srgbClr val="FFFFFF">
              <a:shade val="85000"/>
            </a:srgbClr>
          </a:solidFill>
          <a:ln w="88900" cap="sq">
            <a:solidFill>
              <a:srgbClr val="FFFFFF"/>
            </a:solidFill>
            <a:miter lim="800000"/>
            <a:headEnd/>
            <a:tailEnd/>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16" name="矩形 15"/>
          <p:cNvSpPr/>
          <p:nvPr/>
        </p:nvSpPr>
        <p:spPr>
          <a:xfrm>
            <a:off x="130629" y="130629"/>
            <a:ext cx="11899075" cy="6590805"/>
          </a:xfrm>
          <a:prstGeom prst="rect">
            <a:avLst/>
          </a:prstGeom>
          <a:noFill/>
          <a:ln w="254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wipe(left)">
                                      <p:cBhvr>
                                        <p:cTn id="7" dur="500"/>
                                        <p:tgtEl>
                                          <p:spTgt spid="36"/>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35"/>
                                        </p:tgtEl>
                                        <p:attrNameLst>
                                          <p:attrName>style.visibility</p:attrName>
                                        </p:attrNameLst>
                                      </p:cBhvr>
                                      <p:to>
                                        <p:strVal val="visible"/>
                                      </p:to>
                                    </p:set>
                                    <p:animEffect transition="in" filter="wipe(left)">
                                      <p:cBhvr>
                                        <p:cTn id="11" dur="500"/>
                                        <p:tgtEl>
                                          <p:spTgt spid="35"/>
                                        </p:tgtEl>
                                      </p:cBhvr>
                                    </p:animEffect>
                                  </p:childTnLst>
                                </p:cTn>
                              </p:par>
                            </p:childTnLst>
                          </p:cTn>
                        </p:par>
                        <p:par>
                          <p:cTn id="12" fill="hold">
                            <p:stCondLst>
                              <p:cond delay="1000"/>
                            </p:stCondLst>
                            <p:childTnLst>
                              <p:par>
                                <p:cTn id="13" presetID="53" presetClass="entr" presetSubtype="16" fill="hold" grpId="0" nodeType="afterEffect">
                                  <p:stCondLst>
                                    <p:cond delay="0"/>
                                  </p:stCondLst>
                                  <p:childTnLst>
                                    <p:set>
                                      <p:cBhvr>
                                        <p:cTn id="14" dur="1" fill="hold">
                                          <p:stCondLst>
                                            <p:cond delay="0"/>
                                          </p:stCondLst>
                                        </p:cTn>
                                        <p:tgtEl>
                                          <p:spTgt spid="37"/>
                                        </p:tgtEl>
                                        <p:attrNameLst>
                                          <p:attrName>style.visibility</p:attrName>
                                        </p:attrNameLst>
                                      </p:cBhvr>
                                      <p:to>
                                        <p:strVal val="visible"/>
                                      </p:to>
                                    </p:set>
                                    <p:anim calcmode="lin" valueType="num">
                                      <p:cBhvr>
                                        <p:cTn id="15" dur="1000" fill="hold"/>
                                        <p:tgtEl>
                                          <p:spTgt spid="37"/>
                                        </p:tgtEl>
                                        <p:attrNameLst>
                                          <p:attrName>ppt_w</p:attrName>
                                        </p:attrNameLst>
                                      </p:cBhvr>
                                      <p:tavLst>
                                        <p:tav tm="0">
                                          <p:val>
                                            <p:fltVal val="0"/>
                                          </p:val>
                                        </p:tav>
                                        <p:tav tm="100000">
                                          <p:val>
                                            <p:strVal val="#ppt_w"/>
                                          </p:val>
                                        </p:tav>
                                      </p:tavLst>
                                    </p:anim>
                                    <p:anim calcmode="lin" valueType="num">
                                      <p:cBhvr>
                                        <p:cTn id="16" dur="1000" fill="hold"/>
                                        <p:tgtEl>
                                          <p:spTgt spid="37"/>
                                        </p:tgtEl>
                                        <p:attrNameLst>
                                          <p:attrName>ppt_h</p:attrName>
                                        </p:attrNameLst>
                                      </p:cBhvr>
                                      <p:tavLst>
                                        <p:tav tm="0">
                                          <p:val>
                                            <p:fltVal val="0"/>
                                          </p:val>
                                        </p:tav>
                                        <p:tav tm="100000">
                                          <p:val>
                                            <p:strVal val="#ppt_h"/>
                                          </p:val>
                                        </p:tav>
                                      </p:tavLst>
                                    </p:anim>
                                    <p:animEffect transition="in" filter="fade">
                                      <p:cBhvr>
                                        <p:cTn id="17" dur="1000"/>
                                        <p:tgtEl>
                                          <p:spTgt spid="37"/>
                                        </p:tgtEl>
                                      </p:cBhvr>
                                    </p:animEffect>
                                  </p:childTnLst>
                                </p:cTn>
                              </p:par>
                            </p:childTnLst>
                          </p:cTn>
                        </p:par>
                        <p:par>
                          <p:cTn id="18" fill="hold">
                            <p:stCondLst>
                              <p:cond delay="2000"/>
                            </p:stCondLst>
                            <p:childTnLst>
                              <p:par>
                                <p:cTn id="19" presetID="53" presetClass="entr" presetSubtype="16" fill="hold" nodeType="after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p:cTn id="21" dur="1000" fill="hold"/>
                                        <p:tgtEl>
                                          <p:spTgt spid="10"/>
                                        </p:tgtEl>
                                        <p:attrNameLst>
                                          <p:attrName>ppt_w</p:attrName>
                                        </p:attrNameLst>
                                      </p:cBhvr>
                                      <p:tavLst>
                                        <p:tav tm="0">
                                          <p:val>
                                            <p:fltVal val="0"/>
                                          </p:val>
                                        </p:tav>
                                        <p:tav tm="100000">
                                          <p:val>
                                            <p:strVal val="#ppt_w"/>
                                          </p:val>
                                        </p:tav>
                                      </p:tavLst>
                                    </p:anim>
                                    <p:anim calcmode="lin" valueType="num">
                                      <p:cBhvr>
                                        <p:cTn id="22" dur="1000" fill="hold"/>
                                        <p:tgtEl>
                                          <p:spTgt spid="10"/>
                                        </p:tgtEl>
                                        <p:attrNameLst>
                                          <p:attrName>ppt_h</p:attrName>
                                        </p:attrNameLst>
                                      </p:cBhvr>
                                      <p:tavLst>
                                        <p:tav tm="0">
                                          <p:val>
                                            <p:fltVal val="0"/>
                                          </p:val>
                                        </p:tav>
                                        <p:tav tm="100000">
                                          <p:val>
                                            <p:strVal val="#ppt_h"/>
                                          </p:val>
                                        </p:tav>
                                      </p:tavLst>
                                    </p:anim>
                                    <p:animEffect transition="in" filter="fade">
                                      <p:cBhvr>
                                        <p:cTn id="23" dur="1000"/>
                                        <p:tgtEl>
                                          <p:spTgt spid="10"/>
                                        </p:tgtEl>
                                      </p:cBhvr>
                                    </p:animEffect>
                                  </p:childTnLst>
                                </p:cTn>
                              </p:par>
                            </p:childTnLst>
                          </p:cTn>
                        </p:par>
                        <p:par>
                          <p:cTn id="24" fill="hold">
                            <p:stCondLst>
                              <p:cond delay="3000"/>
                            </p:stCondLst>
                            <p:childTnLst>
                              <p:par>
                                <p:cTn id="25" presetID="47" presetClass="entr" presetSubtype="0" fill="hold" grpId="0" nodeType="afterEffect">
                                  <p:stCondLst>
                                    <p:cond delay="0"/>
                                  </p:stCondLst>
                                  <p:childTnLst>
                                    <p:set>
                                      <p:cBhvr>
                                        <p:cTn id="26" dur="1" fill="hold">
                                          <p:stCondLst>
                                            <p:cond delay="0"/>
                                          </p:stCondLst>
                                        </p:cTn>
                                        <p:tgtEl>
                                          <p:spTgt spid="29"/>
                                        </p:tgtEl>
                                        <p:attrNameLst>
                                          <p:attrName>style.visibility</p:attrName>
                                        </p:attrNameLst>
                                      </p:cBhvr>
                                      <p:to>
                                        <p:strVal val="visible"/>
                                      </p:to>
                                    </p:set>
                                    <p:animEffect transition="in" filter="fade">
                                      <p:cBhvr>
                                        <p:cTn id="27" dur="1000"/>
                                        <p:tgtEl>
                                          <p:spTgt spid="29"/>
                                        </p:tgtEl>
                                      </p:cBhvr>
                                    </p:animEffect>
                                    <p:anim calcmode="lin" valueType="num">
                                      <p:cBhvr>
                                        <p:cTn id="28" dur="1000" fill="hold"/>
                                        <p:tgtEl>
                                          <p:spTgt spid="29"/>
                                        </p:tgtEl>
                                        <p:attrNameLst>
                                          <p:attrName>ppt_x</p:attrName>
                                        </p:attrNameLst>
                                      </p:cBhvr>
                                      <p:tavLst>
                                        <p:tav tm="0">
                                          <p:val>
                                            <p:strVal val="#ppt_x"/>
                                          </p:val>
                                        </p:tav>
                                        <p:tav tm="100000">
                                          <p:val>
                                            <p:strVal val="#ppt_x"/>
                                          </p:val>
                                        </p:tav>
                                      </p:tavLst>
                                    </p:anim>
                                    <p:anim calcmode="lin" valueType="num">
                                      <p:cBhvr>
                                        <p:cTn id="29" dur="100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nimBg="1"/>
      <p:bldP spid="35" grpId="0" animBg="1"/>
      <p:bldP spid="37" grpId="0"/>
      <p:bldP spid="29"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任意多边形: 形状 35"/>
          <p:cNvSpPr/>
          <p:nvPr/>
        </p:nvSpPr>
        <p:spPr>
          <a:xfrm>
            <a:off x="-121920" y="239982"/>
            <a:ext cx="896112" cy="602306"/>
          </a:xfrm>
          <a:custGeom>
            <a:avLst/>
            <a:gdLst>
              <a:gd name="connsiteX0" fmla="*/ 0 w 706054"/>
              <a:gd name="connsiteY0" fmla="*/ 0 h 474562"/>
              <a:gd name="connsiteX1" fmla="*/ 468773 w 706054"/>
              <a:gd name="connsiteY1" fmla="*/ 0 h 474562"/>
              <a:gd name="connsiteX2" fmla="*/ 706054 w 706054"/>
              <a:gd name="connsiteY2" fmla="*/ 237281 h 474562"/>
              <a:gd name="connsiteX3" fmla="*/ 468773 w 706054"/>
              <a:gd name="connsiteY3" fmla="*/ 474562 h 474562"/>
              <a:gd name="connsiteX4" fmla="*/ 0 w 706054"/>
              <a:gd name="connsiteY4" fmla="*/ 474562 h 4745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6054" h="474562">
                <a:moveTo>
                  <a:pt x="0" y="0"/>
                </a:moveTo>
                <a:lnTo>
                  <a:pt x="468773" y="0"/>
                </a:lnTo>
                <a:cubicBezTo>
                  <a:pt x="599820" y="0"/>
                  <a:pt x="706054" y="106234"/>
                  <a:pt x="706054" y="237281"/>
                </a:cubicBezTo>
                <a:cubicBezTo>
                  <a:pt x="706054" y="368328"/>
                  <a:pt x="599820" y="474562"/>
                  <a:pt x="468773" y="474562"/>
                </a:cubicBezTo>
                <a:lnTo>
                  <a:pt x="0" y="474562"/>
                </a:lnTo>
                <a:close/>
              </a:path>
            </a:pathLst>
          </a:custGeom>
          <a:noFill/>
          <a:ln w="19050">
            <a:gradFill>
              <a:gsLst>
                <a:gs pos="55000">
                  <a:schemeClr val="accent1">
                    <a:lumMod val="5000"/>
                    <a:lumOff val="95000"/>
                    <a:alpha val="0"/>
                  </a:schemeClr>
                </a:gs>
                <a:gs pos="0">
                  <a:srgbClr val="C00000"/>
                </a:gs>
              </a:gsLst>
              <a:lin ang="108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mn-ea"/>
            </a:endParaRPr>
          </a:p>
        </p:txBody>
      </p:sp>
      <p:grpSp>
        <p:nvGrpSpPr>
          <p:cNvPr id="8" name="组合 7"/>
          <p:cNvGrpSpPr/>
          <p:nvPr/>
        </p:nvGrpSpPr>
        <p:grpSpPr>
          <a:xfrm>
            <a:off x="-265471" y="-870076"/>
            <a:ext cx="12722942" cy="8598152"/>
            <a:chOff x="-5715000" y="-6019800"/>
            <a:chExt cx="25031700" cy="16916400"/>
          </a:xfrm>
        </p:grpSpPr>
        <p:grpSp>
          <p:nvGrpSpPr>
            <p:cNvPr id="4" name="组合 3"/>
            <p:cNvGrpSpPr/>
            <p:nvPr/>
          </p:nvGrpSpPr>
          <p:grpSpPr>
            <a:xfrm>
              <a:off x="-5715000" y="-6019800"/>
              <a:ext cx="419100" cy="16916400"/>
              <a:chOff x="-5715000" y="-6019800"/>
              <a:chExt cx="419100" cy="16916400"/>
            </a:xfrm>
          </p:grpSpPr>
          <p:sp>
            <p:nvSpPr>
              <p:cNvPr id="2" name="椭圆 1"/>
              <p:cNvSpPr/>
              <p:nvPr/>
            </p:nvSpPr>
            <p:spPr>
              <a:xfrm>
                <a:off x="-5715000" y="-60198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3" name="椭圆 2"/>
              <p:cNvSpPr/>
              <p:nvPr/>
            </p:nvSpPr>
            <p:spPr>
              <a:xfrm>
                <a:off x="-5715000" y="104775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grpSp>
          <p:nvGrpSpPr>
            <p:cNvPr id="5" name="组合 4"/>
            <p:cNvGrpSpPr/>
            <p:nvPr/>
          </p:nvGrpSpPr>
          <p:grpSpPr>
            <a:xfrm>
              <a:off x="18897600" y="-6019800"/>
              <a:ext cx="419100" cy="16916400"/>
              <a:chOff x="-5715000" y="-6019800"/>
              <a:chExt cx="419100" cy="16916400"/>
            </a:xfrm>
          </p:grpSpPr>
          <p:sp>
            <p:nvSpPr>
              <p:cNvPr id="6" name="椭圆 5"/>
              <p:cNvSpPr/>
              <p:nvPr/>
            </p:nvSpPr>
            <p:spPr>
              <a:xfrm>
                <a:off x="-5715000" y="-60198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7" name="椭圆 6"/>
              <p:cNvSpPr/>
              <p:nvPr/>
            </p:nvSpPr>
            <p:spPr>
              <a:xfrm>
                <a:off x="-5715000" y="104775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grpSp>
      <p:sp>
        <p:nvSpPr>
          <p:cNvPr id="35" name="任意多边形: 形状 34"/>
          <p:cNvSpPr/>
          <p:nvPr/>
        </p:nvSpPr>
        <p:spPr>
          <a:xfrm>
            <a:off x="0" y="300942"/>
            <a:ext cx="706054" cy="474562"/>
          </a:xfrm>
          <a:custGeom>
            <a:avLst/>
            <a:gdLst>
              <a:gd name="connsiteX0" fmla="*/ 0 w 706054"/>
              <a:gd name="connsiteY0" fmla="*/ 0 h 474562"/>
              <a:gd name="connsiteX1" fmla="*/ 468773 w 706054"/>
              <a:gd name="connsiteY1" fmla="*/ 0 h 474562"/>
              <a:gd name="connsiteX2" fmla="*/ 706054 w 706054"/>
              <a:gd name="connsiteY2" fmla="*/ 237281 h 474562"/>
              <a:gd name="connsiteX3" fmla="*/ 468773 w 706054"/>
              <a:gd name="connsiteY3" fmla="*/ 474562 h 474562"/>
              <a:gd name="connsiteX4" fmla="*/ 0 w 706054"/>
              <a:gd name="connsiteY4" fmla="*/ 474562 h 4745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6054" h="474562">
                <a:moveTo>
                  <a:pt x="0" y="0"/>
                </a:moveTo>
                <a:lnTo>
                  <a:pt x="468773" y="0"/>
                </a:lnTo>
                <a:cubicBezTo>
                  <a:pt x="599820" y="0"/>
                  <a:pt x="706054" y="106234"/>
                  <a:pt x="706054" y="237281"/>
                </a:cubicBezTo>
                <a:cubicBezTo>
                  <a:pt x="706054" y="368328"/>
                  <a:pt x="599820" y="474562"/>
                  <a:pt x="468773" y="474562"/>
                </a:cubicBezTo>
                <a:lnTo>
                  <a:pt x="0" y="474562"/>
                </a:lnTo>
                <a:close/>
              </a:path>
            </a:pathLst>
          </a:custGeom>
          <a:gradFill>
            <a:gsLst>
              <a:gs pos="0">
                <a:srgbClr val="C00000">
                  <a:alpha val="48000"/>
                </a:srgbClr>
              </a:gs>
              <a:gs pos="94000">
                <a:srgbClr val="A11C1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微软雅黑" panose="020B0503020204020204" pitchFamily="34" charset="-122"/>
              <a:ea typeface="微软雅黑" panose="020B0503020204020204" pitchFamily="34" charset="-122"/>
            </a:endParaRPr>
          </a:p>
        </p:txBody>
      </p:sp>
      <p:sp>
        <p:nvSpPr>
          <p:cNvPr id="37" name="文本框 36"/>
          <p:cNvSpPr txBox="1"/>
          <p:nvPr/>
        </p:nvSpPr>
        <p:spPr>
          <a:xfrm>
            <a:off x="896113" y="319068"/>
            <a:ext cx="4189454" cy="461665"/>
          </a:xfrm>
          <a:prstGeom prst="rect">
            <a:avLst/>
          </a:prstGeom>
          <a:noFill/>
          <a:effectLst>
            <a:reflection blurRad="6350" stA="50000" endA="300" endPos="55000" dir="5400000" sy="-100000" algn="bl" rotWithShape="0"/>
          </a:effectLst>
        </p:spPr>
        <p:txBody>
          <a:bodyPr wrap="square" rtlCol="0">
            <a:spAutoFit/>
          </a:bodyPr>
          <a:lstStyle/>
          <a:p>
            <a:r>
              <a:rPr lang="zh-CN" altLang="en-US" sz="2400" b="1" spc="600" dirty="0">
                <a:gradFill>
                  <a:gsLst>
                    <a:gs pos="100000">
                      <a:srgbClr val="A11C1C"/>
                    </a:gs>
                    <a:gs pos="0">
                      <a:srgbClr val="C00000"/>
                    </a:gs>
                  </a:gsLst>
                  <a:lin ang="5400000" scaled="0"/>
                </a:gradFill>
                <a:latin typeface="微软雅黑" panose="020B0503020204020204" pitchFamily="34" charset="-122"/>
                <a:ea typeface="微软雅黑" panose="020B0503020204020204" pitchFamily="34" charset="-122"/>
              </a:rPr>
              <a:t>走近中心人物</a:t>
            </a:r>
            <a:r>
              <a:rPr lang="en-US" altLang="zh-CN" sz="2400" b="1" spc="600" dirty="0">
                <a:gradFill>
                  <a:gsLst>
                    <a:gs pos="100000">
                      <a:srgbClr val="A11C1C"/>
                    </a:gs>
                    <a:gs pos="0">
                      <a:srgbClr val="C00000"/>
                    </a:gs>
                  </a:gsLst>
                  <a:lin ang="5400000" scaled="0"/>
                </a:gradFill>
                <a:latin typeface="微软雅黑" panose="020B0503020204020204" pitchFamily="34" charset="-122"/>
                <a:ea typeface="微软雅黑" panose="020B0503020204020204" pitchFamily="34" charset="-122"/>
              </a:rPr>
              <a:t>—</a:t>
            </a:r>
            <a:r>
              <a:rPr lang="zh-CN" altLang="en-US" sz="2400" b="1" spc="600" dirty="0">
                <a:gradFill>
                  <a:gsLst>
                    <a:gs pos="100000">
                      <a:srgbClr val="A11C1C"/>
                    </a:gs>
                    <a:gs pos="0">
                      <a:srgbClr val="C00000"/>
                    </a:gs>
                  </a:gsLst>
                  <a:lin ang="5400000" scaled="0"/>
                </a:gradFill>
                <a:latin typeface="微软雅黑" panose="020B0503020204020204" pitchFamily="34" charset="-122"/>
                <a:ea typeface="微软雅黑" panose="020B0503020204020204" pitchFamily="34" charset="-122"/>
              </a:rPr>
              <a:t>焦裕禄</a:t>
            </a:r>
            <a:endParaRPr lang="zh-CN" altLang="en-US" sz="2400" b="1" spc="600" dirty="0">
              <a:gradFill>
                <a:gsLst>
                  <a:gs pos="100000">
                    <a:srgbClr val="A11C1C"/>
                  </a:gs>
                  <a:gs pos="0">
                    <a:srgbClr val="C00000"/>
                  </a:gs>
                </a:gsLst>
                <a:lin ang="5400000" scaled="0"/>
              </a:gradFill>
              <a:latin typeface="微软雅黑" panose="020B0503020204020204" pitchFamily="34" charset="-122"/>
              <a:ea typeface="微软雅黑" panose="020B0503020204020204" pitchFamily="34" charset="-122"/>
            </a:endParaRPr>
          </a:p>
        </p:txBody>
      </p:sp>
      <p:sp>
        <p:nvSpPr>
          <p:cNvPr id="29" name="文本框 28"/>
          <p:cNvSpPr txBox="1"/>
          <p:nvPr/>
        </p:nvSpPr>
        <p:spPr>
          <a:xfrm>
            <a:off x="4832848" y="227456"/>
            <a:ext cx="6999882" cy="6501267"/>
          </a:xfrm>
          <a:prstGeom prst="rect">
            <a:avLst/>
          </a:prstGeom>
          <a:noFill/>
        </p:spPr>
        <p:txBody>
          <a:bodyPr wrap="square" rtlCol="0">
            <a:spAutoFit/>
          </a:bodyPr>
          <a:lstStyle/>
          <a:p>
            <a:pPr>
              <a:lnSpc>
                <a:spcPct val="150000"/>
              </a:lnSpc>
            </a:pPr>
            <a:r>
              <a:rPr lang="zh-CN" altLang="en-US" sz="2000" dirty="0">
                <a:latin typeface="微软雅黑" panose="020B0503020204020204" pitchFamily="34" charset="-122"/>
                <a:ea typeface="微软雅黑" panose="020B0503020204020204" pitchFamily="34" charset="-122"/>
              </a:rPr>
              <a:t>      </a:t>
            </a:r>
            <a:r>
              <a:rPr lang="zh-CN" altLang="en-US" sz="2000" b="1" dirty="0">
                <a:solidFill>
                  <a:srgbClr val="C00000"/>
                </a:solidFill>
                <a:latin typeface="微软雅黑" panose="020B0503020204020204" pitchFamily="34" charset="-122"/>
                <a:ea typeface="微软雅黑" panose="020B0503020204020204" pitchFamily="34" charset="-122"/>
              </a:rPr>
              <a:t>焦裕禄（</a:t>
            </a:r>
            <a:r>
              <a:rPr lang="en-US" altLang="zh-CN" sz="2000" b="1" dirty="0">
                <a:solidFill>
                  <a:srgbClr val="C00000"/>
                </a:solidFill>
                <a:latin typeface="微软雅黑" panose="020B0503020204020204" pitchFamily="34" charset="-122"/>
                <a:ea typeface="微软雅黑" panose="020B0503020204020204" pitchFamily="34" charset="-122"/>
              </a:rPr>
              <a:t>1922</a:t>
            </a:r>
            <a:r>
              <a:rPr lang="zh-CN" altLang="en-US" sz="2000" b="1" dirty="0">
                <a:solidFill>
                  <a:srgbClr val="C00000"/>
                </a:solidFill>
                <a:latin typeface="微软雅黑" panose="020B0503020204020204" pitchFamily="34" charset="-122"/>
                <a:ea typeface="微软雅黑" panose="020B0503020204020204" pitchFamily="34" charset="-122"/>
              </a:rPr>
              <a:t>年</a:t>
            </a:r>
            <a:r>
              <a:rPr lang="en-US" altLang="zh-CN" sz="2000" b="1" dirty="0">
                <a:solidFill>
                  <a:srgbClr val="C00000"/>
                </a:solidFill>
                <a:latin typeface="微软雅黑" panose="020B0503020204020204" pitchFamily="34" charset="-122"/>
                <a:ea typeface="微软雅黑" panose="020B0503020204020204" pitchFamily="34" charset="-122"/>
              </a:rPr>
              <a:t>8</a:t>
            </a:r>
            <a:r>
              <a:rPr lang="zh-CN" altLang="en-US" sz="2000" b="1" dirty="0">
                <a:solidFill>
                  <a:srgbClr val="C00000"/>
                </a:solidFill>
                <a:latin typeface="微软雅黑" panose="020B0503020204020204" pitchFamily="34" charset="-122"/>
                <a:ea typeface="微软雅黑" panose="020B0503020204020204" pitchFamily="34" charset="-122"/>
              </a:rPr>
              <a:t>月</a:t>
            </a:r>
            <a:r>
              <a:rPr lang="en-US" altLang="zh-CN" sz="2000" b="1" dirty="0">
                <a:solidFill>
                  <a:srgbClr val="C00000"/>
                </a:solidFill>
                <a:latin typeface="微软雅黑" panose="020B0503020204020204" pitchFamily="34" charset="-122"/>
                <a:ea typeface="微软雅黑" panose="020B0503020204020204" pitchFamily="34" charset="-122"/>
              </a:rPr>
              <a:t>16</a:t>
            </a:r>
            <a:r>
              <a:rPr lang="zh-CN" altLang="en-US" sz="2000" b="1" dirty="0">
                <a:solidFill>
                  <a:srgbClr val="C00000"/>
                </a:solidFill>
                <a:latin typeface="微软雅黑" panose="020B0503020204020204" pitchFamily="34" charset="-122"/>
                <a:ea typeface="微软雅黑" panose="020B0503020204020204" pitchFamily="34" charset="-122"/>
              </a:rPr>
              <a:t>日～</a:t>
            </a:r>
            <a:r>
              <a:rPr lang="en-US" altLang="zh-CN" sz="2000" b="1" dirty="0">
                <a:solidFill>
                  <a:srgbClr val="C00000"/>
                </a:solidFill>
                <a:latin typeface="微软雅黑" panose="020B0503020204020204" pitchFamily="34" charset="-122"/>
                <a:ea typeface="微软雅黑" panose="020B0503020204020204" pitchFamily="34" charset="-122"/>
              </a:rPr>
              <a:t>1964</a:t>
            </a:r>
            <a:r>
              <a:rPr lang="zh-CN" altLang="en-US" sz="2000" b="1" dirty="0">
                <a:solidFill>
                  <a:srgbClr val="C00000"/>
                </a:solidFill>
                <a:latin typeface="微软雅黑" panose="020B0503020204020204" pitchFamily="34" charset="-122"/>
                <a:ea typeface="微软雅黑" panose="020B0503020204020204" pitchFamily="34" charset="-122"/>
              </a:rPr>
              <a:t>年</a:t>
            </a:r>
            <a:r>
              <a:rPr lang="en-US" altLang="zh-CN" sz="2000" b="1" dirty="0">
                <a:solidFill>
                  <a:srgbClr val="C00000"/>
                </a:solidFill>
                <a:latin typeface="微软雅黑" panose="020B0503020204020204" pitchFamily="34" charset="-122"/>
                <a:ea typeface="微软雅黑" panose="020B0503020204020204" pitchFamily="34" charset="-122"/>
              </a:rPr>
              <a:t>5</a:t>
            </a:r>
            <a:r>
              <a:rPr lang="zh-CN" altLang="en-US" sz="2000" b="1" dirty="0">
                <a:solidFill>
                  <a:srgbClr val="C00000"/>
                </a:solidFill>
                <a:latin typeface="微软雅黑" panose="020B0503020204020204" pitchFamily="34" charset="-122"/>
                <a:ea typeface="微软雅黑" panose="020B0503020204020204" pitchFamily="34" charset="-122"/>
              </a:rPr>
              <a:t>月</a:t>
            </a:r>
            <a:r>
              <a:rPr lang="en-US" altLang="zh-CN" sz="2000" b="1" dirty="0">
                <a:solidFill>
                  <a:srgbClr val="C00000"/>
                </a:solidFill>
                <a:latin typeface="微软雅黑" panose="020B0503020204020204" pitchFamily="34" charset="-122"/>
                <a:ea typeface="微软雅黑" panose="020B0503020204020204" pitchFamily="34" charset="-122"/>
              </a:rPr>
              <a:t>14</a:t>
            </a:r>
            <a:r>
              <a:rPr lang="zh-CN" altLang="en-US" sz="2000" b="1" dirty="0">
                <a:solidFill>
                  <a:srgbClr val="C00000"/>
                </a:solidFill>
                <a:latin typeface="微软雅黑" panose="020B0503020204020204" pitchFamily="34" charset="-122"/>
                <a:ea typeface="微软雅黑" panose="020B0503020204020204" pitchFamily="34" charset="-122"/>
              </a:rPr>
              <a:t>日），男，汉族，山东淄博博山县北崮山村人，原兰考县委书记，干部楷模，中国共产党革命烈士。</a:t>
            </a:r>
            <a:r>
              <a:rPr lang="zh-CN" altLang="en-US" sz="2000" dirty="0">
                <a:latin typeface="微软雅黑" panose="020B0503020204020204" pitchFamily="34" charset="-122"/>
                <a:ea typeface="微软雅黑" panose="020B0503020204020204" pitchFamily="34" charset="-122"/>
              </a:rPr>
              <a:t>在兰考担任县委书记时所表现出来的“</a:t>
            </a:r>
            <a:r>
              <a:rPr lang="zh-CN" altLang="en-US" sz="2000" b="1" dirty="0">
                <a:solidFill>
                  <a:srgbClr val="C00000"/>
                </a:solidFill>
                <a:latin typeface="微软雅黑" panose="020B0503020204020204" pitchFamily="34" charset="-122"/>
                <a:ea typeface="微软雅黑" panose="020B0503020204020204" pitchFamily="34" charset="-122"/>
              </a:rPr>
              <a:t>亲民爱民、艰苦奋斗、科学求实、迎难而上、无私奉献”的精神，被后人称之为“焦裕禄精神”</a:t>
            </a:r>
            <a:r>
              <a:rPr lang="zh-CN" altLang="en-US" sz="2000" dirty="0">
                <a:latin typeface="微软雅黑" panose="020B0503020204020204" pitchFamily="34" charset="-122"/>
                <a:ea typeface="微软雅黑" panose="020B0503020204020204" pitchFamily="34" charset="-122"/>
              </a:rPr>
              <a:t>。 </a:t>
            </a:r>
            <a:endParaRPr lang="zh-CN" altLang="en-US" sz="2000" dirty="0">
              <a:latin typeface="微软雅黑" panose="020B0503020204020204" pitchFamily="34" charset="-122"/>
              <a:ea typeface="微软雅黑" panose="020B0503020204020204" pitchFamily="34" charset="-122"/>
            </a:endParaRPr>
          </a:p>
          <a:p>
            <a:pPr>
              <a:lnSpc>
                <a:spcPct val="150000"/>
              </a:lnSpc>
            </a:pPr>
            <a:r>
              <a:rPr lang="zh-CN" altLang="en-US" sz="2000" dirty="0">
                <a:latin typeface="微软雅黑" panose="020B0503020204020204" pitchFamily="34" charset="-122"/>
                <a:ea typeface="微软雅黑" panose="020B0503020204020204" pitchFamily="34" charset="-122"/>
              </a:rPr>
              <a:t>      </a:t>
            </a:r>
            <a:r>
              <a:rPr lang="en-US" altLang="zh-CN" sz="2000" dirty="0">
                <a:latin typeface="微软雅黑" panose="020B0503020204020204" pitchFamily="34" charset="-122"/>
                <a:ea typeface="微软雅黑" panose="020B0503020204020204" pitchFamily="34" charset="-122"/>
              </a:rPr>
              <a:t>1922</a:t>
            </a:r>
            <a:r>
              <a:rPr lang="zh-CN" altLang="en-US" sz="2000" dirty="0">
                <a:latin typeface="微软雅黑" panose="020B0503020204020204" pitchFamily="34" charset="-122"/>
                <a:ea typeface="微软雅黑" panose="020B0503020204020204" pitchFamily="34" charset="-122"/>
              </a:rPr>
              <a:t>年</a:t>
            </a:r>
            <a:r>
              <a:rPr lang="en-US" altLang="zh-CN" sz="2000" dirty="0">
                <a:latin typeface="微软雅黑" panose="020B0503020204020204" pitchFamily="34" charset="-122"/>
                <a:ea typeface="微软雅黑" panose="020B0503020204020204" pitchFamily="34" charset="-122"/>
              </a:rPr>
              <a:t>8</a:t>
            </a:r>
            <a:r>
              <a:rPr lang="zh-CN" altLang="en-US" sz="2000" dirty="0">
                <a:latin typeface="微软雅黑" panose="020B0503020204020204" pitchFamily="34" charset="-122"/>
                <a:ea typeface="微软雅黑" panose="020B0503020204020204" pitchFamily="34" charset="-122"/>
              </a:rPr>
              <a:t>月</a:t>
            </a:r>
            <a:r>
              <a:rPr lang="en-US" altLang="zh-CN" sz="2000" dirty="0">
                <a:latin typeface="微软雅黑" panose="020B0503020204020204" pitchFamily="34" charset="-122"/>
                <a:ea typeface="微软雅黑" panose="020B0503020204020204" pitchFamily="34" charset="-122"/>
              </a:rPr>
              <a:t>16</a:t>
            </a:r>
            <a:r>
              <a:rPr lang="zh-CN" altLang="en-US" sz="2000" dirty="0">
                <a:latin typeface="微软雅黑" panose="020B0503020204020204" pitchFamily="34" charset="-122"/>
                <a:ea typeface="微软雅黑" panose="020B0503020204020204" pitchFamily="34" charset="-122"/>
              </a:rPr>
              <a:t>日，焦裕禄出生在一个贫苦家庭，</a:t>
            </a:r>
            <a:r>
              <a:rPr lang="en-US" altLang="zh-CN" sz="2000" dirty="0">
                <a:latin typeface="微软雅黑" panose="020B0503020204020204" pitchFamily="34" charset="-122"/>
                <a:ea typeface="微软雅黑" panose="020B0503020204020204" pitchFamily="34" charset="-122"/>
              </a:rPr>
              <a:t>1946</a:t>
            </a:r>
            <a:r>
              <a:rPr lang="zh-CN" altLang="en-US" sz="2000" dirty="0">
                <a:latin typeface="微软雅黑" panose="020B0503020204020204" pitchFamily="34" charset="-122"/>
                <a:ea typeface="微软雅黑" panose="020B0503020204020204" pitchFamily="34" charset="-122"/>
              </a:rPr>
              <a:t>年加入了中国共产党，</a:t>
            </a:r>
            <a:r>
              <a:rPr lang="en-US" altLang="zh-CN" sz="2000" dirty="0">
                <a:latin typeface="微软雅黑" panose="020B0503020204020204" pitchFamily="34" charset="-122"/>
                <a:ea typeface="微软雅黑" panose="020B0503020204020204" pitchFamily="34" charset="-122"/>
              </a:rPr>
              <a:t>1950</a:t>
            </a:r>
            <a:r>
              <a:rPr lang="zh-CN" altLang="en-US" sz="2000" dirty="0">
                <a:latin typeface="微软雅黑" panose="020B0503020204020204" pitchFamily="34" charset="-122"/>
                <a:ea typeface="微软雅黑" panose="020B0503020204020204" pitchFamily="34" charset="-122"/>
              </a:rPr>
              <a:t>年，被任命为尉氏县大营区委副书记兼区长，</a:t>
            </a:r>
            <a:r>
              <a:rPr lang="en-US" altLang="zh-CN" sz="2000" dirty="0">
                <a:latin typeface="微软雅黑" panose="020B0503020204020204" pitchFamily="34" charset="-122"/>
                <a:ea typeface="微软雅黑" panose="020B0503020204020204" pitchFamily="34" charset="-122"/>
              </a:rPr>
              <a:t>1954</a:t>
            </a:r>
            <a:r>
              <a:rPr lang="zh-CN" altLang="en-US" sz="2000" dirty="0">
                <a:latin typeface="微软雅黑" panose="020B0503020204020204" pitchFamily="34" charset="-122"/>
                <a:ea typeface="微软雅黑" panose="020B0503020204020204" pitchFamily="34" charset="-122"/>
              </a:rPr>
              <a:t>年</a:t>
            </a:r>
            <a:r>
              <a:rPr lang="en-US" altLang="zh-CN" sz="2000" dirty="0">
                <a:latin typeface="微软雅黑" panose="020B0503020204020204" pitchFamily="34" charset="-122"/>
                <a:ea typeface="微软雅黑" panose="020B0503020204020204" pitchFamily="34" charset="-122"/>
              </a:rPr>
              <a:t>8</a:t>
            </a:r>
            <a:r>
              <a:rPr lang="zh-CN" altLang="en-US" sz="2000" dirty="0">
                <a:latin typeface="微软雅黑" panose="020B0503020204020204" pitchFamily="34" charset="-122"/>
                <a:ea typeface="微软雅黑" panose="020B0503020204020204" pitchFamily="34" charset="-122"/>
              </a:rPr>
              <a:t>月相继在哈尔滨工业大学、大连起重机厂机械加工车间进修，</a:t>
            </a:r>
            <a:r>
              <a:rPr lang="en-US" altLang="zh-CN" sz="2000" dirty="0">
                <a:latin typeface="微软雅黑" panose="020B0503020204020204" pitchFamily="34" charset="-122"/>
                <a:ea typeface="微软雅黑" panose="020B0503020204020204" pitchFamily="34" charset="-122"/>
              </a:rPr>
              <a:t>1962</a:t>
            </a:r>
            <a:r>
              <a:rPr lang="zh-CN" altLang="en-US" sz="2000" dirty="0">
                <a:latin typeface="微软雅黑" panose="020B0503020204020204" pitchFamily="34" charset="-122"/>
                <a:ea typeface="微软雅黑" panose="020B0503020204020204" pitchFamily="34" charset="-122"/>
              </a:rPr>
              <a:t>年被调到河南省兰考县担任县委书记，</a:t>
            </a:r>
            <a:r>
              <a:rPr lang="en-US" altLang="zh-CN" sz="2000" dirty="0">
                <a:latin typeface="微软雅黑" panose="020B0503020204020204" pitchFamily="34" charset="-122"/>
                <a:ea typeface="微软雅黑" panose="020B0503020204020204" pitchFamily="34" charset="-122"/>
              </a:rPr>
              <a:t>1964</a:t>
            </a:r>
            <a:r>
              <a:rPr lang="zh-CN" altLang="en-US" sz="2000" dirty="0">
                <a:latin typeface="微软雅黑" panose="020B0503020204020204" pitchFamily="34" charset="-122"/>
                <a:ea typeface="微软雅黑" panose="020B0503020204020204" pitchFamily="34" charset="-122"/>
              </a:rPr>
              <a:t>年</a:t>
            </a:r>
            <a:r>
              <a:rPr lang="en-US" altLang="zh-CN" sz="2000" dirty="0">
                <a:latin typeface="微软雅黑" panose="020B0503020204020204" pitchFamily="34" charset="-122"/>
                <a:ea typeface="微软雅黑" panose="020B0503020204020204" pitchFamily="34" charset="-122"/>
              </a:rPr>
              <a:t>5</a:t>
            </a:r>
            <a:r>
              <a:rPr lang="zh-CN" altLang="en-US" sz="2000" dirty="0">
                <a:latin typeface="微软雅黑" panose="020B0503020204020204" pitchFamily="34" charset="-122"/>
                <a:ea typeface="微软雅黑" panose="020B0503020204020204" pitchFamily="34" charset="-122"/>
              </a:rPr>
              <a:t>月</a:t>
            </a:r>
            <a:r>
              <a:rPr lang="en-US" altLang="zh-CN" sz="2000" dirty="0">
                <a:latin typeface="微软雅黑" panose="020B0503020204020204" pitchFamily="34" charset="-122"/>
                <a:ea typeface="微软雅黑" panose="020B0503020204020204" pitchFamily="34" charset="-122"/>
              </a:rPr>
              <a:t>14</a:t>
            </a:r>
            <a:r>
              <a:rPr lang="zh-CN" altLang="en-US" sz="2000" dirty="0">
                <a:latin typeface="微软雅黑" panose="020B0503020204020204" pitchFamily="34" charset="-122"/>
                <a:ea typeface="微软雅黑" panose="020B0503020204020204" pitchFamily="34" charset="-122"/>
              </a:rPr>
              <a:t>日因肝癌病逝于郑州，终年</a:t>
            </a:r>
            <a:r>
              <a:rPr lang="en-US" altLang="zh-CN" sz="2000" dirty="0">
                <a:latin typeface="微软雅黑" panose="020B0503020204020204" pitchFamily="34" charset="-122"/>
                <a:ea typeface="微软雅黑" panose="020B0503020204020204" pitchFamily="34" charset="-122"/>
              </a:rPr>
              <a:t>42</a:t>
            </a:r>
            <a:r>
              <a:rPr lang="zh-CN" altLang="en-US" sz="2000" dirty="0">
                <a:latin typeface="微软雅黑" panose="020B0503020204020204" pitchFamily="34" charset="-122"/>
                <a:ea typeface="微软雅黑" panose="020B0503020204020204" pitchFamily="34" charset="-122"/>
              </a:rPr>
              <a:t>岁。 </a:t>
            </a:r>
            <a:endParaRPr lang="zh-CN" altLang="en-US" sz="2000" dirty="0">
              <a:latin typeface="微软雅黑" panose="020B0503020204020204" pitchFamily="34" charset="-122"/>
              <a:ea typeface="微软雅黑" panose="020B0503020204020204" pitchFamily="34" charset="-122"/>
            </a:endParaRPr>
          </a:p>
          <a:p>
            <a:pPr>
              <a:lnSpc>
                <a:spcPct val="150000"/>
              </a:lnSpc>
            </a:pPr>
            <a:r>
              <a:rPr lang="zh-CN" altLang="en-US" sz="2000" dirty="0">
                <a:latin typeface="微软雅黑" panose="020B0503020204020204" pitchFamily="34" charset="-122"/>
                <a:ea typeface="微软雅黑" panose="020B0503020204020204" pitchFamily="34" charset="-122"/>
              </a:rPr>
              <a:t>      </a:t>
            </a:r>
            <a:r>
              <a:rPr lang="en-US" altLang="zh-CN" sz="2000" dirty="0">
                <a:latin typeface="微软雅黑" panose="020B0503020204020204" pitchFamily="34" charset="-122"/>
                <a:ea typeface="微软雅黑" panose="020B0503020204020204" pitchFamily="34" charset="-122"/>
              </a:rPr>
              <a:t>2009</a:t>
            </a:r>
            <a:r>
              <a:rPr lang="zh-CN" altLang="en-US" sz="2000" dirty="0">
                <a:latin typeface="微软雅黑" panose="020B0503020204020204" pitchFamily="34" charset="-122"/>
                <a:ea typeface="微软雅黑" panose="020B0503020204020204" pitchFamily="34" charset="-122"/>
              </a:rPr>
              <a:t>年</a:t>
            </a:r>
            <a:r>
              <a:rPr lang="en-US" altLang="zh-CN" sz="2000" dirty="0">
                <a:latin typeface="微软雅黑" panose="020B0503020204020204" pitchFamily="34" charset="-122"/>
                <a:ea typeface="微软雅黑" panose="020B0503020204020204" pitchFamily="34" charset="-122"/>
              </a:rPr>
              <a:t>9</a:t>
            </a:r>
            <a:r>
              <a:rPr lang="zh-CN" altLang="en-US" sz="2000" dirty="0">
                <a:latin typeface="微软雅黑" panose="020B0503020204020204" pitchFamily="34" charset="-122"/>
                <a:ea typeface="微软雅黑" panose="020B0503020204020204" pitchFamily="34" charset="-122"/>
              </a:rPr>
              <a:t>月</a:t>
            </a:r>
            <a:r>
              <a:rPr lang="en-US" altLang="zh-CN" sz="2000" dirty="0">
                <a:latin typeface="微软雅黑" panose="020B0503020204020204" pitchFamily="34" charset="-122"/>
                <a:ea typeface="微软雅黑" panose="020B0503020204020204" pitchFamily="34" charset="-122"/>
              </a:rPr>
              <a:t>10</a:t>
            </a:r>
            <a:r>
              <a:rPr lang="zh-CN" altLang="en-US" sz="2000" dirty="0">
                <a:latin typeface="微软雅黑" panose="020B0503020204020204" pitchFamily="34" charset="-122"/>
                <a:ea typeface="微软雅黑" panose="020B0503020204020204" pitchFamily="34" charset="-122"/>
              </a:rPr>
              <a:t>日，在中央宣传部、中央组织部等</a:t>
            </a:r>
            <a:r>
              <a:rPr lang="en-US" altLang="zh-CN" sz="2000" dirty="0">
                <a:latin typeface="微软雅黑" panose="020B0503020204020204" pitchFamily="34" charset="-122"/>
                <a:ea typeface="微软雅黑" panose="020B0503020204020204" pitchFamily="34" charset="-122"/>
              </a:rPr>
              <a:t>11</a:t>
            </a:r>
            <a:r>
              <a:rPr lang="zh-CN" altLang="en-US" sz="2000" dirty="0">
                <a:latin typeface="微软雅黑" panose="020B0503020204020204" pitchFamily="34" charset="-122"/>
                <a:ea typeface="微软雅黑" panose="020B0503020204020204" pitchFamily="34" charset="-122"/>
              </a:rPr>
              <a:t>个部门联合组织的评选活动中，焦裕禄被评为</a:t>
            </a:r>
            <a:r>
              <a:rPr lang="zh-CN" altLang="en-US" sz="2000" b="1" dirty="0">
                <a:solidFill>
                  <a:srgbClr val="C00000"/>
                </a:solidFill>
                <a:latin typeface="微软雅黑" panose="020B0503020204020204" pitchFamily="34" charset="-122"/>
                <a:ea typeface="微软雅黑" panose="020B0503020204020204" pitchFamily="34" charset="-122"/>
              </a:rPr>
              <a:t>“</a:t>
            </a:r>
            <a:r>
              <a:rPr lang="en-US" altLang="zh-CN" sz="2000" b="1" dirty="0">
                <a:solidFill>
                  <a:srgbClr val="C00000"/>
                </a:solidFill>
                <a:latin typeface="微软雅黑" panose="020B0503020204020204" pitchFamily="34" charset="-122"/>
                <a:ea typeface="微软雅黑" panose="020B0503020204020204" pitchFamily="34" charset="-122"/>
              </a:rPr>
              <a:t>100</a:t>
            </a:r>
            <a:r>
              <a:rPr lang="zh-CN" altLang="en-US" sz="2000" b="1" dirty="0">
                <a:solidFill>
                  <a:srgbClr val="C00000"/>
                </a:solidFill>
                <a:latin typeface="微软雅黑" panose="020B0503020204020204" pitchFamily="34" charset="-122"/>
                <a:ea typeface="微软雅黑" panose="020B0503020204020204" pitchFamily="34" charset="-122"/>
              </a:rPr>
              <a:t>位新中国成立以来感动中国人物”</a:t>
            </a:r>
            <a:r>
              <a:rPr lang="zh-CN" altLang="en-US" sz="2000" dirty="0">
                <a:latin typeface="微软雅黑" panose="020B0503020204020204" pitchFamily="34" charset="-122"/>
                <a:ea typeface="微软雅黑" panose="020B0503020204020204" pitchFamily="34" charset="-122"/>
              </a:rPr>
              <a:t>。 </a:t>
            </a:r>
            <a:r>
              <a:rPr lang="en-US" altLang="zh-CN" sz="2000" dirty="0">
                <a:latin typeface="微软雅黑" panose="020B0503020204020204" pitchFamily="34" charset="-122"/>
                <a:ea typeface="微软雅黑" panose="020B0503020204020204" pitchFamily="34" charset="-122"/>
              </a:rPr>
              <a:t>2019</a:t>
            </a:r>
            <a:r>
              <a:rPr lang="zh-CN" altLang="en-US" sz="2000" dirty="0">
                <a:latin typeface="微软雅黑" panose="020B0503020204020204" pitchFamily="34" charset="-122"/>
                <a:ea typeface="微软雅黑" panose="020B0503020204020204" pitchFamily="34" charset="-122"/>
              </a:rPr>
              <a:t>年</a:t>
            </a:r>
            <a:r>
              <a:rPr lang="en-US" altLang="zh-CN" sz="2000" dirty="0">
                <a:latin typeface="微软雅黑" panose="020B0503020204020204" pitchFamily="34" charset="-122"/>
                <a:ea typeface="微软雅黑" panose="020B0503020204020204" pitchFamily="34" charset="-122"/>
              </a:rPr>
              <a:t>9</a:t>
            </a:r>
            <a:r>
              <a:rPr lang="zh-CN" altLang="en-US" sz="2000" dirty="0">
                <a:latin typeface="微软雅黑" panose="020B0503020204020204" pitchFamily="34" charset="-122"/>
                <a:ea typeface="微软雅黑" panose="020B0503020204020204" pitchFamily="34" charset="-122"/>
              </a:rPr>
              <a:t>月</a:t>
            </a:r>
            <a:r>
              <a:rPr lang="en-US" altLang="zh-CN" sz="2000" dirty="0">
                <a:latin typeface="微软雅黑" panose="020B0503020204020204" pitchFamily="34" charset="-122"/>
                <a:ea typeface="微软雅黑" panose="020B0503020204020204" pitchFamily="34" charset="-122"/>
              </a:rPr>
              <a:t>25</a:t>
            </a:r>
            <a:r>
              <a:rPr lang="zh-CN" altLang="en-US" sz="2000" dirty="0">
                <a:latin typeface="微软雅黑" panose="020B0503020204020204" pitchFamily="34" charset="-122"/>
                <a:ea typeface="微软雅黑" panose="020B0503020204020204" pitchFamily="34" charset="-122"/>
              </a:rPr>
              <a:t>日，焦裕禄获</a:t>
            </a:r>
            <a:r>
              <a:rPr lang="zh-CN" altLang="en-US" sz="2000" b="1" dirty="0">
                <a:solidFill>
                  <a:srgbClr val="C00000"/>
                </a:solidFill>
                <a:latin typeface="微软雅黑" panose="020B0503020204020204" pitchFamily="34" charset="-122"/>
                <a:ea typeface="微软雅黑" panose="020B0503020204020204" pitchFamily="34" charset="-122"/>
              </a:rPr>
              <a:t>“最美奋斗者”</a:t>
            </a:r>
            <a:r>
              <a:rPr lang="zh-CN" altLang="en-US" sz="2000" dirty="0">
                <a:latin typeface="微软雅黑" panose="020B0503020204020204" pitchFamily="34" charset="-122"/>
                <a:ea typeface="微软雅黑" panose="020B0503020204020204" pitchFamily="34" charset="-122"/>
              </a:rPr>
              <a:t>个人称号。</a:t>
            </a:r>
            <a:endParaRPr lang="zh-CN" altLang="en-US" sz="2000" dirty="0">
              <a:latin typeface="微软雅黑" panose="020B0503020204020204" pitchFamily="34" charset="-122"/>
              <a:ea typeface="微软雅黑" panose="020B0503020204020204" pitchFamily="34" charset="-122"/>
            </a:endParaRPr>
          </a:p>
        </p:txBody>
      </p:sp>
      <p:pic>
        <p:nvPicPr>
          <p:cNvPr id="10" name="图片 9"/>
          <p:cNvPicPr>
            <a:picLocks noChangeAspect="1"/>
          </p:cNvPicPr>
          <p:nvPr/>
        </p:nvPicPr>
        <p:blipFill>
          <a:blip r:embed="rId1">
            <a:extLst>
              <a:ext uri="{28A0092B-C50C-407E-A947-70E740481C1C}">
                <a14:useLocalDpi xmlns:a14="http://schemas.microsoft.com/office/drawing/2010/main" val="0"/>
              </a:ext>
            </a:extLst>
          </a:blip>
          <a:srcRect/>
          <a:stretch>
            <a:fillRect/>
          </a:stretch>
        </p:blipFill>
        <p:spPr>
          <a:xfrm>
            <a:off x="550898" y="1858066"/>
            <a:ext cx="3861682" cy="3240046"/>
          </a:xfrm>
          <a:prstGeom prst="rect">
            <a:avLst/>
          </a:prstGeom>
          <a:solidFill>
            <a:srgbClr val="FFFFFF">
              <a:shade val="85000"/>
            </a:srgbClr>
          </a:solidFill>
          <a:ln w="88900" cap="sq">
            <a:solidFill>
              <a:srgbClr val="FFFFFF"/>
            </a:solidFill>
            <a:miter lim="800000"/>
            <a:headEnd/>
            <a:tailEnd/>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16" name="矩形 15"/>
          <p:cNvSpPr/>
          <p:nvPr/>
        </p:nvSpPr>
        <p:spPr>
          <a:xfrm>
            <a:off x="130629" y="130629"/>
            <a:ext cx="11899075" cy="6590805"/>
          </a:xfrm>
          <a:prstGeom prst="rect">
            <a:avLst/>
          </a:prstGeom>
          <a:noFill/>
          <a:ln w="254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wipe(left)">
                                      <p:cBhvr>
                                        <p:cTn id="7" dur="500"/>
                                        <p:tgtEl>
                                          <p:spTgt spid="36"/>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35"/>
                                        </p:tgtEl>
                                        <p:attrNameLst>
                                          <p:attrName>style.visibility</p:attrName>
                                        </p:attrNameLst>
                                      </p:cBhvr>
                                      <p:to>
                                        <p:strVal val="visible"/>
                                      </p:to>
                                    </p:set>
                                    <p:animEffect transition="in" filter="wipe(left)">
                                      <p:cBhvr>
                                        <p:cTn id="11" dur="500"/>
                                        <p:tgtEl>
                                          <p:spTgt spid="35"/>
                                        </p:tgtEl>
                                      </p:cBhvr>
                                    </p:animEffect>
                                  </p:childTnLst>
                                </p:cTn>
                              </p:par>
                            </p:childTnLst>
                          </p:cTn>
                        </p:par>
                        <p:par>
                          <p:cTn id="12" fill="hold">
                            <p:stCondLst>
                              <p:cond delay="1000"/>
                            </p:stCondLst>
                            <p:childTnLst>
                              <p:par>
                                <p:cTn id="13" presetID="53" presetClass="entr" presetSubtype="16" fill="hold" grpId="0" nodeType="afterEffect">
                                  <p:stCondLst>
                                    <p:cond delay="0"/>
                                  </p:stCondLst>
                                  <p:childTnLst>
                                    <p:set>
                                      <p:cBhvr>
                                        <p:cTn id="14" dur="1" fill="hold">
                                          <p:stCondLst>
                                            <p:cond delay="0"/>
                                          </p:stCondLst>
                                        </p:cTn>
                                        <p:tgtEl>
                                          <p:spTgt spid="37"/>
                                        </p:tgtEl>
                                        <p:attrNameLst>
                                          <p:attrName>style.visibility</p:attrName>
                                        </p:attrNameLst>
                                      </p:cBhvr>
                                      <p:to>
                                        <p:strVal val="visible"/>
                                      </p:to>
                                    </p:set>
                                    <p:anim calcmode="lin" valueType="num">
                                      <p:cBhvr>
                                        <p:cTn id="15" dur="1000" fill="hold"/>
                                        <p:tgtEl>
                                          <p:spTgt spid="37"/>
                                        </p:tgtEl>
                                        <p:attrNameLst>
                                          <p:attrName>ppt_w</p:attrName>
                                        </p:attrNameLst>
                                      </p:cBhvr>
                                      <p:tavLst>
                                        <p:tav tm="0">
                                          <p:val>
                                            <p:fltVal val="0"/>
                                          </p:val>
                                        </p:tav>
                                        <p:tav tm="100000">
                                          <p:val>
                                            <p:strVal val="#ppt_w"/>
                                          </p:val>
                                        </p:tav>
                                      </p:tavLst>
                                    </p:anim>
                                    <p:anim calcmode="lin" valueType="num">
                                      <p:cBhvr>
                                        <p:cTn id="16" dur="1000" fill="hold"/>
                                        <p:tgtEl>
                                          <p:spTgt spid="37"/>
                                        </p:tgtEl>
                                        <p:attrNameLst>
                                          <p:attrName>ppt_h</p:attrName>
                                        </p:attrNameLst>
                                      </p:cBhvr>
                                      <p:tavLst>
                                        <p:tav tm="0">
                                          <p:val>
                                            <p:fltVal val="0"/>
                                          </p:val>
                                        </p:tav>
                                        <p:tav tm="100000">
                                          <p:val>
                                            <p:strVal val="#ppt_h"/>
                                          </p:val>
                                        </p:tav>
                                      </p:tavLst>
                                    </p:anim>
                                    <p:animEffect transition="in" filter="fade">
                                      <p:cBhvr>
                                        <p:cTn id="17" dur="1000"/>
                                        <p:tgtEl>
                                          <p:spTgt spid="37"/>
                                        </p:tgtEl>
                                      </p:cBhvr>
                                    </p:animEffect>
                                  </p:childTnLst>
                                </p:cTn>
                              </p:par>
                            </p:childTnLst>
                          </p:cTn>
                        </p:par>
                        <p:par>
                          <p:cTn id="18" fill="hold">
                            <p:stCondLst>
                              <p:cond delay="2000"/>
                            </p:stCondLst>
                            <p:childTnLst>
                              <p:par>
                                <p:cTn id="19" presetID="53" presetClass="entr" presetSubtype="16" fill="hold" nodeType="after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p:cTn id="21" dur="1000" fill="hold"/>
                                        <p:tgtEl>
                                          <p:spTgt spid="10"/>
                                        </p:tgtEl>
                                        <p:attrNameLst>
                                          <p:attrName>ppt_w</p:attrName>
                                        </p:attrNameLst>
                                      </p:cBhvr>
                                      <p:tavLst>
                                        <p:tav tm="0">
                                          <p:val>
                                            <p:fltVal val="0"/>
                                          </p:val>
                                        </p:tav>
                                        <p:tav tm="100000">
                                          <p:val>
                                            <p:strVal val="#ppt_w"/>
                                          </p:val>
                                        </p:tav>
                                      </p:tavLst>
                                    </p:anim>
                                    <p:anim calcmode="lin" valueType="num">
                                      <p:cBhvr>
                                        <p:cTn id="22" dur="1000" fill="hold"/>
                                        <p:tgtEl>
                                          <p:spTgt spid="10"/>
                                        </p:tgtEl>
                                        <p:attrNameLst>
                                          <p:attrName>ppt_h</p:attrName>
                                        </p:attrNameLst>
                                      </p:cBhvr>
                                      <p:tavLst>
                                        <p:tav tm="0">
                                          <p:val>
                                            <p:fltVal val="0"/>
                                          </p:val>
                                        </p:tav>
                                        <p:tav tm="100000">
                                          <p:val>
                                            <p:strVal val="#ppt_h"/>
                                          </p:val>
                                        </p:tav>
                                      </p:tavLst>
                                    </p:anim>
                                    <p:animEffect transition="in" filter="fade">
                                      <p:cBhvr>
                                        <p:cTn id="23" dur="1000"/>
                                        <p:tgtEl>
                                          <p:spTgt spid="10"/>
                                        </p:tgtEl>
                                      </p:cBhvr>
                                    </p:animEffect>
                                  </p:childTnLst>
                                </p:cTn>
                              </p:par>
                            </p:childTnLst>
                          </p:cTn>
                        </p:par>
                        <p:par>
                          <p:cTn id="24" fill="hold">
                            <p:stCondLst>
                              <p:cond delay="3000"/>
                            </p:stCondLst>
                            <p:childTnLst>
                              <p:par>
                                <p:cTn id="25" presetID="47" presetClass="entr" presetSubtype="0" fill="hold" grpId="0" nodeType="afterEffect">
                                  <p:stCondLst>
                                    <p:cond delay="0"/>
                                  </p:stCondLst>
                                  <p:childTnLst>
                                    <p:set>
                                      <p:cBhvr>
                                        <p:cTn id="26" dur="1" fill="hold">
                                          <p:stCondLst>
                                            <p:cond delay="0"/>
                                          </p:stCondLst>
                                        </p:cTn>
                                        <p:tgtEl>
                                          <p:spTgt spid="29"/>
                                        </p:tgtEl>
                                        <p:attrNameLst>
                                          <p:attrName>style.visibility</p:attrName>
                                        </p:attrNameLst>
                                      </p:cBhvr>
                                      <p:to>
                                        <p:strVal val="visible"/>
                                      </p:to>
                                    </p:set>
                                    <p:animEffect transition="in" filter="fade">
                                      <p:cBhvr>
                                        <p:cTn id="27" dur="1000"/>
                                        <p:tgtEl>
                                          <p:spTgt spid="29"/>
                                        </p:tgtEl>
                                      </p:cBhvr>
                                    </p:animEffect>
                                    <p:anim calcmode="lin" valueType="num">
                                      <p:cBhvr>
                                        <p:cTn id="28" dur="1000" fill="hold"/>
                                        <p:tgtEl>
                                          <p:spTgt spid="29"/>
                                        </p:tgtEl>
                                        <p:attrNameLst>
                                          <p:attrName>ppt_x</p:attrName>
                                        </p:attrNameLst>
                                      </p:cBhvr>
                                      <p:tavLst>
                                        <p:tav tm="0">
                                          <p:val>
                                            <p:strVal val="#ppt_x"/>
                                          </p:val>
                                        </p:tav>
                                        <p:tav tm="100000">
                                          <p:val>
                                            <p:strVal val="#ppt_x"/>
                                          </p:val>
                                        </p:tav>
                                      </p:tavLst>
                                    </p:anim>
                                    <p:anim calcmode="lin" valueType="num">
                                      <p:cBhvr>
                                        <p:cTn id="29" dur="100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nimBg="1"/>
      <p:bldP spid="35" grpId="0" animBg="1"/>
      <p:bldP spid="37" grpId="0"/>
      <p:bldP spid="29"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任意多边形: 形状 35"/>
          <p:cNvSpPr/>
          <p:nvPr/>
        </p:nvSpPr>
        <p:spPr>
          <a:xfrm>
            <a:off x="-121920" y="239982"/>
            <a:ext cx="896112" cy="602306"/>
          </a:xfrm>
          <a:custGeom>
            <a:avLst/>
            <a:gdLst>
              <a:gd name="connsiteX0" fmla="*/ 0 w 706054"/>
              <a:gd name="connsiteY0" fmla="*/ 0 h 474562"/>
              <a:gd name="connsiteX1" fmla="*/ 468773 w 706054"/>
              <a:gd name="connsiteY1" fmla="*/ 0 h 474562"/>
              <a:gd name="connsiteX2" fmla="*/ 706054 w 706054"/>
              <a:gd name="connsiteY2" fmla="*/ 237281 h 474562"/>
              <a:gd name="connsiteX3" fmla="*/ 468773 w 706054"/>
              <a:gd name="connsiteY3" fmla="*/ 474562 h 474562"/>
              <a:gd name="connsiteX4" fmla="*/ 0 w 706054"/>
              <a:gd name="connsiteY4" fmla="*/ 474562 h 4745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6054" h="474562">
                <a:moveTo>
                  <a:pt x="0" y="0"/>
                </a:moveTo>
                <a:lnTo>
                  <a:pt x="468773" y="0"/>
                </a:lnTo>
                <a:cubicBezTo>
                  <a:pt x="599820" y="0"/>
                  <a:pt x="706054" y="106234"/>
                  <a:pt x="706054" y="237281"/>
                </a:cubicBezTo>
                <a:cubicBezTo>
                  <a:pt x="706054" y="368328"/>
                  <a:pt x="599820" y="474562"/>
                  <a:pt x="468773" y="474562"/>
                </a:cubicBezTo>
                <a:lnTo>
                  <a:pt x="0" y="474562"/>
                </a:lnTo>
                <a:close/>
              </a:path>
            </a:pathLst>
          </a:custGeom>
          <a:noFill/>
          <a:ln w="19050">
            <a:gradFill>
              <a:gsLst>
                <a:gs pos="55000">
                  <a:schemeClr val="accent1">
                    <a:lumMod val="5000"/>
                    <a:lumOff val="95000"/>
                    <a:alpha val="0"/>
                  </a:schemeClr>
                </a:gs>
                <a:gs pos="0">
                  <a:srgbClr val="C00000"/>
                </a:gs>
              </a:gsLst>
              <a:lin ang="108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mn-ea"/>
            </a:endParaRPr>
          </a:p>
        </p:txBody>
      </p:sp>
      <p:grpSp>
        <p:nvGrpSpPr>
          <p:cNvPr id="8" name="组合 7"/>
          <p:cNvGrpSpPr/>
          <p:nvPr/>
        </p:nvGrpSpPr>
        <p:grpSpPr>
          <a:xfrm>
            <a:off x="-265471" y="-870076"/>
            <a:ext cx="12722942" cy="8598152"/>
            <a:chOff x="-5715000" y="-6019800"/>
            <a:chExt cx="25031700" cy="16916400"/>
          </a:xfrm>
        </p:grpSpPr>
        <p:grpSp>
          <p:nvGrpSpPr>
            <p:cNvPr id="4" name="组合 3"/>
            <p:cNvGrpSpPr/>
            <p:nvPr/>
          </p:nvGrpSpPr>
          <p:grpSpPr>
            <a:xfrm>
              <a:off x="-5715000" y="-6019800"/>
              <a:ext cx="419100" cy="16916400"/>
              <a:chOff x="-5715000" y="-6019800"/>
              <a:chExt cx="419100" cy="16916400"/>
            </a:xfrm>
          </p:grpSpPr>
          <p:sp>
            <p:nvSpPr>
              <p:cNvPr id="2" name="椭圆 1"/>
              <p:cNvSpPr/>
              <p:nvPr/>
            </p:nvSpPr>
            <p:spPr>
              <a:xfrm>
                <a:off x="-5715000" y="-60198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3" name="椭圆 2"/>
              <p:cNvSpPr/>
              <p:nvPr/>
            </p:nvSpPr>
            <p:spPr>
              <a:xfrm>
                <a:off x="-5715000" y="104775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grpSp>
          <p:nvGrpSpPr>
            <p:cNvPr id="5" name="组合 4"/>
            <p:cNvGrpSpPr/>
            <p:nvPr/>
          </p:nvGrpSpPr>
          <p:grpSpPr>
            <a:xfrm>
              <a:off x="18897600" y="-6019800"/>
              <a:ext cx="419100" cy="16916400"/>
              <a:chOff x="-5715000" y="-6019800"/>
              <a:chExt cx="419100" cy="16916400"/>
            </a:xfrm>
          </p:grpSpPr>
          <p:sp>
            <p:nvSpPr>
              <p:cNvPr id="6" name="椭圆 5"/>
              <p:cNvSpPr/>
              <p:nvPr/>
            </p:nvSpPr>
            <p:spPr>
              <a:xfrm>
                <a:off x="-5715000" y="-60198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7" name="椭圆 6"/>
              <p:cNvSpPr/>
              <p:nvPr/>
            </p:nvSpPr>
            <p:spPr>
              <a:xfrm>
                <a:off x="-5715000" y="104775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grpSp>
      <p:sp>
        <p:nvSpPr>
          <p:cNvPr id="35" name="任意多边形: 形状 34"/>
          <p:cNvSpPr/>
          <p:nvPr/>
        </p:nvSpPr>
        <p:spPr>
          <a:xfrm>
            <a:off x="0" y="300942"/>
            <a:ext cx="706054" cy="474562"/>
          </a:xfrm>
          <a:custGeom>
            <a:avLst/>
            <a:gdLst>
              <a:gd name="connsiteX0" fmla="*/ 0 w 706054"/>
              <a:gd name="connsiteY0" fmla="*/ 0 h 474562"/>
              <a:gd name="connsiteX1" fmla="*/ 468773 w 706054"/>
              <a:gd name="connsiteY1" fmla="*/ 0 h 474562"/>
              <a:gd name="connsiteX2" fmla="*/ 706054 w 706054"/>
              <a:gd name="connsiteY2" fmla="*/ 237281 h 474562"/>
              <a:gd name="connsiteX3" fmla="*/ 468773 w 706054"/>
              <a:gd name="connsiteY3" fmla="*/ 474562 h 474562"/>
              <a:gd name="connsiteX4" fmla="*/ 0 w 706054"/>
              <a:gd name="connsiteY4" fmla="*/ 474562 h 4745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6054" h="474562">
                <a:moveTo>
                  <a:pt x="0" y="0"/>
                </a:moveTo>
                <a:lnTo>
                  <a:pt x="468773" y="0"/>
                </a:lnTo>
                <a:cubicBezTo>
                  <a:pt x="599820" y="0"/>
                  <a:pt x="706054" y="106234"/>
                  <a:pt x="706054" y="237281"/>
                </a:cubicBezTo>
                <a:cubicBezTo>
                  <a:pt x="706054" y="368328"/>
                  <a:pt x="599820" y="474562"/>
                  <a:pt x="468773" y="474562"/>
                </a:cubicBezTo>
                <a:lnTo>
                  <a:pt x="0" y="474562"/>
                </a:lnTo>
                <a:close/>
              </a:path>
            </a:pathLst>
          </a:custGeom>
          <a:gradFill>
            <a:gsLst>
              <a:gs pos="0">
                <a:srgbClr val="C00000">
                  <a:alpha val="48000"/>
                </a:srgbClr>
              </a:gs>
              <a:gs pos="94000">
                <a:srgbClr val="A11C1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微软雅黑" panose="020B0503020204020204" pitchFamily="34" charset="-122"/>
              <a:ea typeface="微软雅黑" panose="020B0503020204020204" pitchFamily="34" charset="-122"/>
            </a:endParaRPr>
          </a:p>
        </p:txBody>
      </p:sp>
      <p:sp>
        <p:nvSpPr>
          <p:cNvPr id="37" name="文本框 36"/>
          <p:cNvSpPr txBox="1"/>
          <p:nvPr/>
        </p:nvSpPr>
        <p:spPr>
          <a:xfrm>
            <a:off x="866759" y="332218"/>
            <a:ext cx="2859469" cy="523220"/>
          </a:xfrm>
          <a:prstGeom prst="rect">
            <a:avLst/>
          </a:prstGeom>
          <a:noFill/>
          <a:effectLst/>
        </p:spPr>
        <p:txBody>
          <a:bodyPr wrap="square" rtlCol="0">
            <a:spAutoFit/>
          </a:bodyPr>
          <a:lstStyle/>
          <a:p>
            <a:r>
              <a:rPr lang="zh-CN" altLang="en-US" sz="2800" b="1" spc="600" dirty="0">
                <a:gradFill>
                  <a:gsLst>
                    <a:gs pos="100000">
                      <a:srgbClr val="A11C1C"/>
                    </a:gs>
                    <a:gs pos="0">
                      <a:srgbClr val="C00000"/>
                    </a:gs>
                  </a:gsLst>
                  <a:lin ang="5400000" scaled="0"/>
                </a:gradFill>
                <a:latin typeface="微软雅黑" panose="020B0503020204020204" pitchFamily="34" charset="-122"/>
                <a:ea typeface="微软雅黑" panose="020B0503020204020204" pitchFamily="34" charset="-122"/>
              </a:rPr>
              <a:t>解题</a:t>
            </a:r>
            <a:endParaRPr lang="zh-CN" altLang="en-US" sz="2800" b="1" spc="600" dirty="0">
              <a:gradFill>
                <a:gsLst>
                  <a:gs pos="100000">
                    <a:srgbClr val="A11C1C"/>
                  </a:gs>
                  <a:gs pos="0">
                    <a:srgbClr val="C00000"/>
                  </a:gs>
                </a:gsLst>
                <a:lin ang="5400000" scaled="0"/>
              </a:gradFill>
              <a:latin typeface="微软雅黑" panose="020B0503020204020204" pitchFamily="34" charset="-122"/>
              <a:ea typeface="微软雅黑" panose="020B0503020204020204" pitchFamily="34" charset="-122"/>
            </a:endParaRPr>
          </a:p>
        </p:txBody>
      </p:sp>
      <p:grpSp>
        <p:nvGrpSpPr>
          <p:cNvPr id="17" name="组合 16"/>
          <p:cNvGrpSpPr/>
          <p:nvPr/>
        </p:nvGrpSpPr>
        <p:grpSpPr>
          <a:xfrm>
            <a:off x="4217278" y="637340"/>
            <a:ext cx="7297053" cy="5845550"/>
            <a:chOff x="6142414" y="824463"/>
            <a:chExt cx="5671843" cy="2540774"/>
          </a:xfrm>
        </p:grpSpPr>
        <p:sp>
          <p:nvSpPr>
            <p:cNvPr id="9" name="对话气泡: 圆角矩形 8"/>
            <p:cNvSpPr/>
            <p:nvPr/>
          </p:nvSpPr>
          <p:spPr>
            <a:xfrm>
              <a:off x="6142414" y="824463"/>
              <a:ext cx="5559705" cy="2540774"/>
            </a:xfrm>
            <a:prstGeom prst="wedgeRoundRectCallout">
              <a:avLst>
                <a:gd name="adj1" fmla="val -66608"/>
                <a:gd name="adj2" fmla="val -10561"/>
                <a:gd name="adj3" fmla="val 16667"/>
              </a:avLst>
            </a:prstGeom>
            <a:solidFill>
              <a:schemeClr val="bg1"/>
            </a:solidFill>
            <a:ln>
              <a:noFill/>
            </a:ln>
            <a:effectLst>
              <a:outerShdw blurRad="1270000" dist="647700" dir="2700000" sx="89000" sy="89000" algn="tl" rotWithShape="0">
                <a:schemeClr val="tx1">
                  <a:alpha val="1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p>
              <a:pPr algn="ctr"/>
              <a:endParaRPr lang="zh-CN" altLang="en-US" sz="2400" dirty="0">
                <a:latin typeface="微软雅黑" panose="020B0503020204020204" pitchFamily="34" charset="-122"/>
                <a:ea typeface="微软雅黑" panose="020B0503020204020204" pitchFamily="34" charset="-122"/>
              </a:endParaRPr>
            </a:p>
          </p:txBody>
        </p:sp>
        <p:sp>
          <p:nvSpPr>
            <p:cNvPr id="12" name="文本框 11"/>
            <p:cNvSpPr txBox="1"/>
            <p:nvPr/>
          </p:nvSpPr>
          <p:spPr>
            <a:xfrm>
              <a:off x="6368525" y="1457798"/>
              <a:ext cx="5445732" cy="1215740"/>
            </a:xfrm>
            <a:prstGeom prst="rect">
              <a:avLst/>
            </a:prstGeom>
            <a:noFill/>
          </p:spPr>
          <p:txBody>
            <a:bodyPr wrap="square" rtlCol="0">
              <a:spAutoFit/>
            </a:bodyPr>
            <a:lstStyle/>
            <a:p>
              <a:pPr algn="just" hangingPunct="0">
                <a:lnSpc>
                  <a:spcPct val="150000"/>
                </a:lnSpc>
              </a:pPr>
              <a:r>
                <a:rPr lang="zh-CN" altLang="en-US" sz="2400" b="1" dirty="0">
                  <a:solidFill>
                    <a:srgbClr val="C00000"/>
                  </a:solidFill>
                  <a:latin typeface="微软雅黑" panose="020B0503020204020204" pitchFamily="34" charset="-122"/>
                  <a:ea typeface="微软雅黑" panose="020B0503020204020204" pitchFamily="34" charset="-122"/>
                  <a:cs typeface="+mn-ea"/>
                  <a:sym typeface="+mn-lt"/>
                </a:rPr>
                <a:t>“县委书记“是焦裕禄的身份，“榜样”是贯穿全文始终的写作目的，“焦裕禄”是这篇通讯的写作对象。</a:t>
              </a:r>
              <a:r>
                <a:rPr lang="zh-CN" altLang="en-US" sz="2400" dirty="0">
                  <a:latin typeface="微软雅黑" panose="020B0503020204020204" pitchFamily="34" charset="-122"/>
                  <a:ea typeface="微软雅黑" panose="020B0503020204020204" pitchFamily="34" charset="-122"/>
                  <a:cs typeface="+mn-ea"/>
                  <a:sym typeface="+mn-lt"/>
                </a:rPr>
                <a:t>由题目可知，本文是通过介绍焦裕禄的事迹，赞扬他身上所体现出来的“全心全意为人民服务”的宝贵的共产党人精神。</a:t>
              </a:r>
              <a:endParaRPr lang="zh-CN" altLang="en-US" sz="2400" dirty="0">
                <a:latin typeface="微软雅黑" panose="020B0503020204020204" pitchFamily="34" charset="-122"/>
                <a:ea typeface="微软雅黑" panose="020B0503020204020204" pitchFamily="34" charset="-122"/>
                <a:cs typeface="+mn-ea"/>
                <a:sym typeface="+mn-lt"/>
              </a:endParaRPr>
            </a:p>
          </p:txBody>
        </p:sp>
      </p:grpSp>
      <p:grpSp>
        <p:nvGrpSpPr>
          <p:cNvPr id="16" name="组合 15"/>
          <p:cNvGrpSpPr/>
          <p:nvPr/>
        </p:nvGrpSpPr>
        <p:grpSpPr>
          <a:xfrm>
            <a:off x="1006679" y="2622566"/>
            <a:ext cx="1875098" cy="1875098"/>
            <a:chOff x="2615879" y="1160297"/>
            <a:chExt cx="1875098" cy="1875098"/>
          </a:xfrm>
        </p:grpSpPr>
        <p:sp>
          <p:nvSpPr>
            <p:cNvPr id="10" name="椭圆 9"/>
            <p:cNvSpPr/>
            <p:nvPr/>
          </p:nvSpPr>
          <p:spPr>
            <a:xfrm>
              <a:off x="2615879" y="1160297"/>
              <a:ext cx="1875098" cy="1875098"/>
            </a:xfrm>
            <a:prstGeom prst="ellipse">
              <a:avLst/>
            </a:prstGeom>
            <a:solidFill>
              <a:schemeClr val="bg1"/>
            </a:solidFill>
            <a:ln w="571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5" name="Freeform 93"/>
            <p:cNvSpPr>
              <a:spLocks noChangeArrowheads="1"/>
            </p:cNvSpPr>
            <p:nvPr/>
          </p:nvSpPr>
          <p:spPr bwMode="auto">
            <a:xfrm>
              <a:off x="3062110" y="1624459"/>
              <a:ext cx="982636" cy="946774"/>
            </a:xfrm>
            <a:custGeom>
              <a:avLst/>
              <a:gdLst>
                <a:gd name="T0" fmla="*/ 2147483646 w 602"/>
                <a:gd name="T1" fmla="*/ 2147483646 h 580"/>
                <a:gd name="T2" fmla="*/ 2147483646 w 602"/>
                <a:gd name="T3" fmla="*/ 2147483646 h 580"/>
                <a:gd name="T4" fmla="*/ 2147483646 w 602"/>
                <a:gd name="T5" fmla="*/ 2147483646 h 580"/>
                <a:gd name="T6" fmla="*/ 2147483646 w 602"/>
                <a:gd name="T7" fmla="*/ 2147483646 h 580"/>
                <a:gd name="T8" fmla="*/ 2147483646 w 602"/>
                <a:gd name="T9" fmla="*/ 2147483646 h 580"/>
                <a:gd name="T10" fmla="*/ 2147483646 w 602"/>
                <a:gd name="T11" fmla="*/ 2147483646 h 580"/>
                <a:gd name="T12" fmla="*/ 2147483646 w 602"/>
                <a:gd name="T13" fmla="*/ 2147483646 h 580"/>
                <a:gd name="T14" fmla="*/ 2147483646 w 602"/>
                <a:gd name="T15" fmla="*/ 2147483646 h 580"/>
                <a:gd name="T16" fmla="*/ 2147483646 w 602"/>
                <a:gd name="T17" fmla="*/ 2147483646 h 580"/>
                <a:gd name="T18" fmla="*/ 2147483646 w 602"/>
                <a:gd name="T19" fmla="*/ 2147483646 h 580"/>
                <a:gd name="T20" fmla="*/ 2147483646 w 602"/>
                <a:gd name="T21" fmla="*/ 2147483646 h 580"/>
                <a:gd name="T22" fmla="*/ 2147483646 w 602"/>
                <a:gd name="T23" fmla="*/ 2147483646 h 580"/>
                <a:gd name="T24" fmla="*/ 2147483646 w 602"/>
                <a:gd name="T25" fmla="*/ 2147483646 h 580"/>
                <a:gd name="T26" fmla="*/ 2147483646 w 602"/>
                <a:gd name="T27" fmla="*/ 2147483646 h 580"/>
                <a:gd name="T28" fmla="*/ 2147483646 w 602"/>
                <a:gd name="T29" fmla="*/ 2147483646 h 580"/>
                <a:gd name="T30" fmla="*/ 2147483646 w 602"/>
                <a:gd name="T31" fmla="*/ 2147483646 h 580"/>
                <a:gd name="T32" fmla="*/ 2147483646 w 602"/>
                <a:gd name="T33" fmla="*/ 2147483646 h 580"/>
                <a:gd name="T34" fmla="*/ 2147483646 w 602"/>
                <a:gd name="T35" fmla="*/ 2147483646 h 580"/>
                <a:gd name="T36" fmla="*/ 2147483646 w 602"/>
                <a:gd name="T37" fmla="*/ 2147483646 h 580"/>
                <a:gd name="T38" fmla="*/ 2147483646 w 602"/>
                <a:gd name="T39" fmla="*/ 2147483646 h 580"/>
                <a:gd name="T40" fmla="*/ 2147483646 w 602"/>
                <a:gd name="T41" fmla="*/ 2147483646 h 580"/>
                <a:gd name="T42" fmla="*/ 2147483646 w 602"/>
                <a:gd name="T43" fmla="*/ 2147483646 h 580"/>
                <a:gd name="T44" fmla="*/ 2147483646 w 602"/>
                <a:gd name="T45" fmla="*/ 2147483646 h 580"/>
                <a:gd name="T46" fmla="*/ 0 w 602"/>
                <a:gd name="T47" fmla="*/ 2147483646 h 580"/>
                <a:gd name="T48" fmla="*/ 0 w 602"/>
                <a:gd name="T49" fmla="*/ 2147483646 h 580"/>
                <a:gd name="T50" fmla="*/ 0 w 602"/>
                <a:gd name="T51" fmla="*/ 2147483646 h 580"/>
                <a:gd name="T52" fmla="*/ 2147483646 w 602"/>
                <a:gd name="T53" fmla="*/ 2147483646 h 580"/>
                <a:gd name="T54" fmla="*/ 2147483646 w 602"/>
                <a:gd name="T55" fmla="*/ 2147483646 h 580"/>
                <a:gd name="T56" fmla="*/ 2147483646 w 602"/>
                <a:gd name="T57" fmla="*/ 2147483646 h 580"/>
                <a:gd name="T58" fmla="*/ 2147483646 w 602"/>
                <a:gd name="T59" fmla="*/ 2147483646 h 580"/>
                <a:gd name="T60" fmla="*/ 2147483646 w 602"/>
                <a:gd name="T61" fmla="*/ 2147483646 h 580"/>
                <a:gd name="T62" fmla="*/ 2147483646 w 602"/>
                <a:gd name="T63" fmla="*/ 2147483646 h 580"/>
                <a:gd name="T64" fmla="*/ 2147483646 w 602"/>
                <a:gd name="T65" fmla="*/ 2147483646 h 580"/>
                <a:gd name="T66" fmla="*/ 2147483646 w 602"/>
                <a:gd name="T67" fmla="*/ 2147483646 h 580"/>
                <a:gd name="T68" fmla="*/ 2147483646 w 602"/>
                <a:gd name="T69" fmla="*/ 0 h 580"/>
                <a:gd name="T70" fmla="*/ 2147483646 w 602"/>
                <a:gd name="T71" fmla="*/ 2147483646 h 580"/>
                <a:gd name="T72" fmla="*/ 2147483646 w 602"/>
                <a:gd name="T73" fmla="*/ 2147483646 h 580"/>
                <a:gd name="T74" fmla="*/ 2147483646 w 602"/>
                <a:gd name="T75" fmla="*/ 2147483646 h 580"/>
                <a:gd name="T76" fmla="*/ 2147483646 w 602"/>
                <a:gd name="T77" fmla="*/ 2147483646 h 580"/>
                <a:gd name="T78" fmla="*/ 2147483646 w 602"/>
                <a:gd name="T79" fmla="*/ 2147483646 h 580"/>
                <a:gd name="T80" fmla="*/ 2147483646 w 602"/>
                <a:gd name="T81" fmla="*/ 2147483646 h 580"/>
                <a:gd name="T82" fmla="*/ 2147483646 w 602"/>
                <a:gd name="T83" fmla="*/ 2147483646 h 580"/>
                <a:gd name="T84" fmla="*/ 2147483646 w 602"/>
                <a:gd name="T85" fmla="*/ 2147483646 h 580"/>
                <a:gd name="T86" fmla="*/ 2147483646 w 602"/>
                <a:gd name="T87" fmla="*/ 2147483646 h 580"/>
                <a:gd name="T88" fmla="*/ 2147483646 w 602"/>
                <a:gd name="T89" fmla="*/ 2147483646 h 580"/>
                <a:gd name="T90" fmla="*/ 2147483646 w 602"/>
                <a:gd name="T91" fmla="*/ 2147483646 h 580"/>
                <a:gd name="T92" fmla="*/ 2147483646 w 602"/>
                <a:gd name="T93" fmla="*/ 2147483646 h 580"/>
                <a:gd name="T94" fmla="*/ 2147483646 w 602"/>
                <a:gd name="T95" fmla="*/ 2147483646 h 580"/>
                <a:gd name="T96" fmla="*/ 2147483646 w 602"/>
                <a:gd name="T97" fmla="*/ 2147483646 h 580"/>
                <a:gd name="T98" fmla="*/ 2147483646 w 602"/>
                <a:gd name="T99" fmla="*/ 2147483646 h 580"/>
                <a:gd name="T100" fmla="*/ 2147483646 w 602"/>
                <a:gd name="T101" fmla="*/ 2147483646 h 580"/>
                <a:gd name="T102" fmla="*/ 2147483646 w 602"/>
                <a:gd name="T103" fmla="*/ 2147483646 h 580"/>
                <a:gd name="T104" fmla="*/ 2147483646 w 602"/>
                <a:gd name="T105" fmla="*/ 2147483646 h 580"/>
                <a:gd name="T106" fmla="*/ 2147483646 w 602"/>
                <a:gd name="T107" fmla="*/ 2147483646 h 580"/>
                <a:gd name="T108" fmla="*/ 2147483646 w 602"/>
                <a:gd name="T109" fmla="*/ 2147483646 h 580"/>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602" h="580">
                  <a:moveTo>
                    <a:pt x="516" y="551"/>
                  </a:moveTo>
                  <a:lnTo>
                    <a:pt x="516" y="551"/>
                  </a:lnTo>
                  <a:cubicBezTo>
                    <a:pt x="516" y="558"/>
                    <a:pt x="509" y="565"/>
                    <a:pt x="502" y="565"/>
                  </a:cubicBezTo>
                  <a:cubicBezTo>
                    <a:pt x="495" y="565"/>
                    <a:pt x="488" y="558"/>
                    <a:pt x="481" y="551"/>
                  </a:cubicBezTo>
                  <a:cubicBezTo>
                    <a:pt x="446" y="516"/>
                    <a:pt x="446" y="516"/>
                    <a:pt x="446" y="516"/>
                  </a:cubicBezTo>
                  <a:cubicBezTo>
                    <a:pt x="439" y="509"/>
                    <a:pt x="431" y="502"/>
                    <a:pt x="431" y="494"/>
                  </a:cubicBezTo>
                  <a:cubicBezTo>
                    <a:pt x="431" y="480"/>
                    <a:pt x="446" y="466"/>
                    <a:pt x="460" y="466"/>
                  </a:cubicBezTo>
                  <a:cubicBezTo>
                    <a:pt x="467" y="466"/>
                    <a:pt x="474" y="473"/>
                    <a:pt x="481" y="480"/>
                  </a:cubicBezTo>
                  <a:cubicBezTo>
                    <a:pt x="502" y="494"/>
                    <a:pt x="502" y="494"/>
                    <a:pt x="502" y="494"/>
                  </a:cubicBezTo>
                  <a:cubicBezTo>
                    <a:pt x="559" y="438"/>
                    <a:pt x="559" y="438"/>
                    <a:pt x="559" y="438"/>
                  </a:cubicBezTo>
                  <a:cubicBezTo>
                    <a:pt x="559" y="431"/>
                    <a:pt x="566" y="431"/>
                    <a:pt x="573" y="431"/>
                  </a:cubicBezTo>
                  <a:cubicBezTo>
                    <a:pt x="594" y="431"/>
                    <a:pt x="601" y="445"/>
                    <a:pt x="601" y="459"/>
                  </a:cubicBezTo>
                  <a:cubicBezTo>
                    <a:pt x="601" y="466"/>
                    <a:pt x="601" y="473"/>
                    <a:pt x="594" y="480"/>
                  </a:cubicBezTo>
                  <a:lnTo>
                    <a:pt x="516" y="551"/>
                  </a:lnTo>
                  <a:close/>
                  <a:moveTo>
                    <a:pt x="502" y="452"/>
                  </a:moveTo>
                  <a:lnTo>
                    <a:pt x="502" y="452"/>
                  </a:lnTo>
                  <a:cubicBezTo>
                    <a:pt x="488" y="445"/>
                    <a:pt x="474" y="438"/>
                    <a:pt x="460" y="438"/>
                  </a:cubicBezTo>
                  <a:cubicBezTo>
                    <a:pt x="431" y="438"/>
                    <a:pt x="403" y="466"/>
                    <a:pt x="403" y="494"/>
                  </a:cubicBezTo>
                  <a:cubicBezTo>
                    <a:pt x="403" y="516"/>
                    <a:pt x="410" y="530"/>
                    <a:pt x="424" y="537"/>
                  </a:cubicBezTo>
                  <a:cubicBezTo>
                    <a:pt x="460" y="572"/>
                    <a:pt x="460" y="572"/>
                    <a:pt x="460" y="572"/>
                  </a:cubicBezTo>
                  <a:cubicBezTo>
                    <a:pt x="460" y="579"/>
                    <a:pt x="467" y="579"/>
                    <a:pt x="467" y="579"/>
                  </a:cubicBezTo>
                  <a:cubicBezTo>
                    <a:pt x="29" y="579"/>
                    <a:pt x="29" y="579"/>
                    <a:pt x="29" y="579"/>
                  </a:cubicBezTo>
                  <a:cubicBezTo>
                    <a:pt x="15" y="579"/>
                    <a:pt x="0" y="572"/>
                    <a:pt x="0" y="551"/>
                  </a:cubicBezTo>
                  <a:cubicBezTo>
                    <a:pt x="0" y="551"/>
                    <a:pt x="0" y="452"/>
                    <a:pt x="78" y="410"/>
                  </a:cubicBezTo>
                  <a:cubicBezTo>
                    <a:pt x="120" y="388"/>
                    <a:pt x="106" y="410"/>
                    <a:pt x="163" y="381"/>
                  </a:cubicBezTo>
                  <a:cubicBezTo>
                    <a:pt x="219" y="360"/>
                    <a:pt x="233" y="353"/>
                    <a:pt x="233" y="353"/>
                  </a:cubicBezTo>
                  <a:cubicBezTo>
                    <a:pt x="233" y="296"/>
                    <a:pt x="233" y="296"/>
                    <a:pt x="233" y="296"/>
                  </a:cubicBezTo>
                  <a:cubicBezTo>
                    <a:pt x="233" y="296"/>
                    <a:pt x="212" y="275"/>
                    <a:pt x="205" y="226"/>
                  </a:cubicBezTo>
                  <a:cubicBezTo>
                    <a:pt x="191" y="233"/>
                    <a:pt x="191" y="212"/>
                    <a:pt x="191" y="198"/>
                  </a:cubicBezTo>
                  <a:cubicBezTo>
                    <a:pt x="191" y="183"/>
                    <a:pt x="184" y="148"/>
                    <a:pt x="198" y="148"/>
                  </a:cubicBezTo>
                  <a:cubicBezTo>
                    <a:pt x="191" y="127"/>
                    <a:pt x="191" y="99"/>
                    <a:pt x="191" y="92"/>
                  </a:cubicBezTo>
                  <a:cubicBezTo>
                    <a:pt x="198" y="49"/>
                    <a:pt x="241" y="0"/>
                    <a:pt x="304" y="0"/>
                  </a:cubicBezTo>
                  <a:cubicBezTo>
                    <a:pt x="375" y="0"/>
                    <a:pt x="410" y="49"/>
                    <a:pt x="410" y="92"/>
                  </a:cubicBezTo>
                  <a:cubicBezTo>
                    <a:pt x="410" y="99"/>
                    <a:pt x="410" y="127"/>
                    <a:pt x="403" y="148"/>
                  </a:cubicBezTo>
                  <a:cubicBezTo>
                    <a:pt x="424" y="148"/>
                    <a:pt x="417" y="183"/>
                    <a:pt x="417" y="198"/>
                  </a:cubicBezTo>
                  <a:cubicBezTo>
                    <a:pt x="417" y="212"/>
                    <a:pt x="410" y="233"/>
                    <a:pt x="396" y="226"/>
                  </a:cubicBezTo>
                  <a:cubicBezTo>
                    <a:pt x="389" y="275"/>
                    <a:pt x="368" y="296"/>
                    <a:pt x="368" y="296"/>
                  </a:cubicBezTo>
                  <a:cubicBezTo>
                    <a:pt x="368" y="353"/>
                    <a:pt x="368" y="353"/>
                    <a:pt x="368" y="353"/>
                  </a:cubicBezTo>
                  <a:cubicBezTo>
                    <a:pt x="368" y="353"/>
                    <a:pt x="382" y="360"/>
                    <a:pt x="439" y="381"/>
                  </a:cubicBezTo>
                  <a:cubicBezTo>
                    <a:pt x="502" y="410"/>
                    <a:pt x="481" y="388"/>
                    <a:pt x="530" y="410"/>
                  </a:cubicBezTo>
                  <a:cubicBezTo>
                    <a:pt x="530" y="417"/>
                    <a:pt x="530" y="417"/>
                    <a:pt x="537" y="417"/>
                  </a:cubicBezTo>
                  <a:lnTo>
                    <a:pt x="502" y="452"/>
                  </a:lnTo>
                  <a:close/>
                  <a:moveTo>
                    <a:pt x="601" y="516"/>
                  </a:moveTo>
                  <a:lnTo>
                    <a:pt x="601" y="516"/>
                  </a:lnTo>
                  <a:cubicBezTo>
                    <a:pt x="601" y="537"/>
                    <a:pt x="601" y="551"/>
                    <a:pt x="601" y="551"/>
                  </a:cubicBezTo>
                  <a:cubicBezTo>
                    <a:pt x="601" y="572"/>
                    <a:pt x="594" y="579"/>
                    <a:pt x="573" y="579"/>
                  </a:cubicBezTo>
                  <a:cubicBezTo>
                    <a:pt x="530" y="579"/>
                    <a:pt x="530" y="579"/>
                    <a:pt x="530" y="579"/>
                  </a:cubicBezTo>
                  <a:cubicBezTo>
                    <a:pt x="537" y="579"/>
                    <a:pt x="537" y="579"/>
                    <a:pt x="537" y="572"/>
                  </a:cubicBezTo>
                  <a:lnTo>
                    <a:pt x="601" y="516"/>
                  </a:lnTo>
                  <a:close/>
                </a:path>
              </a:pathLst>
            </a:custGeom>
            <a:gradFill>
              <a:gsLst>
                <a:gs pos="100000">
                  <a:srgbClr val="A11C1C"/>
                </a:gs>
                <a:gs pos="0">
                  <a:srgbClr val="C00000"/>
                </a:gs>
              </a:gsLst>
              <a:lin ang="2700000" scaled="0"/>
            </a:gradFill>
            <a:ln>
              <a:noFill/>
            </a:ln>
            <a:effectLst>
              <a:outerShdw blurRad="1270000" dist="647700" dir="2700000" sx="89000" sy="89000" algn="tl" rotWithShape="0">
                <a:schemeClr val="tx1">
                  <a:alpha val="1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p>
              <a:pPr algn="ctr"/>
              <a:endParaRPr lang="zh-CN" altLang="en-US" sz="2400">
                <a:solidFill>
                  <a:schemeClr val="lt1"/>
                </a:solidFill>
                <a:latin typeface="微软雅黑" panose="020B0503020204020204" pitchFamily="34" charset="-122"/>
                <a:ea typeface="微软雅黑" panose="020B0503020204020204" pitchFamily="34" charset="-122"/>
                <a:sym typeface="+mn-lt"/>
              </a:endParaRPr>
            </a:p>
          </p:txBody>
        </p:sp>
      </p:grpSp>
      <p:grpSp>
        <p:nvGrpSpPr>
          <p:cNvPr id="29" name="îşľïḓé"/>
          <p:cNvGrpSpPr/>
          <p:nvPr/>
        </p:nvGrpSpPr>
        <p:grpSpPr>
          <a:xfrm flipH="1">
            <a:off x="11129970" y="6341428"/>
            <a:ext cx="528630" cy="0"/>
            <a:chOff x="784958" y="2463718"/>
            <a:chExt cx="528630" cy="0"/>
          </a:xfrm>
        </p:grpSpPr>
        <p:cxnSp>
          <p:nvCxnSpPr>
            <p:cNvPr id="30" name="直接连接符 93"/>
            <p:cNvCxnSpPr/>
            <p:nvPr/>
          </p:nvCxnSpPr>
          <p:spPr>
            <a:xfrm>
              <a:off x="784958" y="2463718"/>
              <a:ext cx="360000" cy="0"/>
            </a:xfrm>
            <a:prstGeom prst="line">
              <a:avLst/>
            </a:prstGeom>
            <a:ln w="57150" cap="rnd">
              <a:gradFill>
                <a:gsLst>
                  <a:gs pos="0">
                    <a:srgbClr val="C00000"/>
                  </a:gs>
                  <a:gs pos="100000">
                    <a:srgbClr val="A11C1C"/>
                  </a:gs>
                </a:gsLst>
                <a:lin ang="5400000" scaled="1"/>
              </a:gradFill>
              <a:round/>
            </a:ln>
          </p:spPr>
          <p:style>
            <a:lnRef idx="1">
              <a:schemeClr val="accent1"/>
            </a:lnRef>
            <a:fillRef idx="0">
              <a:schemeClr val="accent1"/>
            </a:fillRef>
            <a:effectRef idx="0">
              <a:schemeClr val="accent1"/>
            </a:effectRef>
            <a:fontRef idx="minor">
              <a:schemeClr val="tx1"/>
            </a:fontRef>
          </p:style>
        </p:cxnSp>
        <p:cxnSp>
          <p:nvCxnSpPr>
            <p:cNvPr id="31" name="直接连接符 94"/>
            <p:cNvCxnSpPr/>
            <p:nvPr/>
          </p:nvCxnSpPr>
          <p:spPr>
            <a:xfrm>
              <a:off x="1242156" y="2463718"/>
              <a:ext cx="0" cy="0"/>
            </a:xfrm>
            <a:prstGeom prst="line">
              <a:avLst/>
            </a:prstGeom>
            <a:ln w="57150" cap="rnd">
              <a:gradFill>
                <a:gsLst>
                  <a:gs pos="0">
                    <a:srgbClr val="C00000"/>
                  </a:gs>
                  <a:gs pos="100000">
                    <a:srgbClr val="A11C1C"/>
                  </a:gs>
                </a:gsLst>
                <a:lin ang="5400000" scaled="1"/>
              </a:gradFill>
              <a:round/>
            </a:ln>
          </p:spPr>
          <p:style>
            <a:lnRef idx="1">
              <a:schemeClr val="accent1"/>
            </a:lnRef>
            <a:fillRef idx="0">
              <a:schemeClr val="accent1"/>
            </a:fillRef>
            <a:effectRef idx="0">
              <a:schemeClr val="accent1"/>
            </a:effectRef>
            <a:fontRef idx="minor">
              <a:schemeClr val="tx1"/>
            </a:fontRef>
          </p:style>
        </p:cxnSp>
        <p:cxnSp>
          <p:nvCxnSpPr>
            <p:cNvPr id="32" name="直接连接符 95"/>
            <p:cNvCxnSpPr/>
            <p:nvPr/>
          </p:nvCxnSpPr>
          <p:spPr>
            <a:xfrm>
              <a:off x="1313588" y="2463718"/>
              <a:ext cx="0" cy="0"/>
            </a:xfrm>
            <a:prstGeom prst="line">
              <a:avLst/>
            </a:prstGeom>
            <a:ln w="57150" cap="rnd">
              <a:gradFill>
                <a:gsLst>
                  <a:gs pos="0">
                    <a:srgbClr val="C00000"/>
                  </a:gs>
                  <a:gs pos="100000">
                    <a:srgbClr val="A11C1C"/>
                  </a:gs>
                </a:gsLst>
                <a:lin ang="5400000" scaled="1"/>
              </a:gradFill>
              <a:round/>
            </a:ln>
          </p:spPr>
          <p:style>
            <a:lnRef idx="1">
              <a:schemeClr val="accent1"/>
            </a:lnRef>
            <a:fillRef idx="0">
              <a:schemeClr val="accent1"/>
            </a:fillRef>
            <a:effectRef idx="0">
              <a:schemeClr val="accent1"/>
            </a:effectRef>
            <a:fontRef idx="minor">
              <a:schemeClr val="tx1"/>
            </a:fontRef>
          </p:style>
        </p:cxnSp>
      </p:grpSp>
      <p:sp>
        <p:nvSpPr>
          <p:cNvPr id="33" name="矩形 32"/>
          <p:cNvSpPr/>
          <p:nvPr/>
        </p:nvSpPr>
        <p:spPr>
          <a:xfrm>
            <a:off x="130629" y="130629"/>
            <a:ext cx="11899075" cy="6590805"/>
          </a:xfrm>
          <a:prstGeom prst="rect">
            <a:avLst/>
          </a:prstGeom>
          <a:noFill/>
          <a:ln w="254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wipe(left)">
                                      <p:cBhvr>
                                        <p:cTn id="7" dur="500"/>
                                        <p:tgtEl>
                                          <p:spTgt spid="36"/>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35"/>
                                        </p:tgtEl>
                                        <p:attrNameLst>
                                          <p:attrName>style.visibility</p:attrName>
                                        </p:attrNameLst>
                                      </p:cBhvr>
                                      <p:to>
                                        <p:strVal val="visible"/>
                                      </p:to>
                                    </p:set>
                                    <p:animEffect transition="in" filter="wipe(left)">
                                      <p:cBhvr>
                                        <p:cTn id="10" dur="500"/>
                                        <p:tgtEl>
                                          <p:spTgt spid="35"/>
                                        </p:tgtEl>
                                      </p:cBhvr>
                                    </p:animEffect>
                                  </p:childTnLst>
                                </p:cTn>
                              </p:par>
                              <p:par>
                                <p:cTn id="11" presetID="53" presetClass="entr" presetSubtype="16" fill="hold" grpId="0" nodeType="withEffect">
                                  <p:stCondLst>
                                    <p:cond delay="0"/>
                                  </p:stCondLst>
                                  <p:childTnLst>
                                    <p:set>
                                      <p:cBhvr>
                                        <p:cTn id="12" dur="1" fill="hold">
                                          <p:stCondLst>
                                            <p:cond delay="0"/>
                                          </p:stCondLst>
                                        </p:cTn>
                                        <p:tgtEl>
                                          <p:spTgt spid="37"/>
                                        </p:tgtEl>
                                        <p:attrNameLst>
                                          <p:attrName>style.visibility</p:attrName>
                                        </p:attrNameLst>
                                      </p:cBhvr>
                                      <p:to>
                                        <p:strVal val="visible"/>
                                      </p:to>
                                    </p:set>
                                    <p:anim calcmode="lin" valueType="num">
                                      <p:cBhvr>
                                        <p:cTn id="13" dur="1000" fill="hold"/>
                                        <p:tgtEl>
                                          <p:spTgt spid="37"/>
                                        </p:tgtEl>
                                        <p:attrNameLst>
                                          <p:attrName>ppt_w</p:attrName>
                                        </p:attrNameLst>
                                      </p:cBhvr>
                                      <p:tavLst>
                                        <p:tav tm="0">
                                          <p:val>
                                            <p:fltVal val="0"/>
                                          </p:val>
                                        </p:tav>
                                        <p:tav tm="100000">
                                          <p:val>
                                            <p:strVal val="#ppt_w"/>
                                          </p:val>
                                        </p:tav>
                                      </p:tavLst>
                                    </p:anim>
                                    <p:anim calcmode="lin" valueType="num">
                                      <p:cBhvr>
                                        <p:cTn id="14" dur="1000" fill="hold"/>
                                        <p:tgtEl>
                                          <p:spTgt spid="37"/>
                                        </p:tgtEl>
                                        <p:attrNameLst>
                                          <p:attrName>ppt_h</p:attrName>
                                        </p:attrNameLst>
                                      </p:cBhvr>
                                      <p:tavLst>
                                        <p:tav tm="0">
                                          <p:val>
                                            <p:fltVal val="0"/>
                                          </p:val>
                                        </p:tav>
                                        <p:tav tm="100000">
                                          <p:val>
                                            <p:strVal val="#ppt_h"/>
                                          </p:val>
                                        </p:tav>
                                      </p:tavLst>
                                    </p:anim>
                                    <p:animEffect transition="in" filter="fade">
                                      <p:cBhvr>
                                        <p:cTn id="15" dur="1000"/>
                                        <p:tgtEl>
                                          <p:spTgt spid="37"/>
                                        </p:tgtEl>
                                      </p:cBhvr>
                                    </p:animEffect>
                                  </p:childTnLst>
                                </p:cTn>
                              </p:par>
                              <p:par>
                                <p:cTn id="16" presetID="22" presetClass="entr" presetSubtype="8" fill="hold" nodeType="withEffect">
                                  <p:stCondLst>
                                    <p:cond delay="0"/>
                                  </p:stCondLst>
                                  <p:childTnLst>
                                    <p:set>
                                      <p:cBhvr>
                                        <p:cTn id="17" dur="1" fill="hold">
                                          <p:stCondLst>
                                            <p:cond delay="0"/>
                                          </p:stCondLst>
                                        </p:cTn>
                                        <p:tgtEl>
                                          <p:spTgt spid="29"/>
                                        </p:tgtEl>
                                        <p:attrNameLst>
                                          <p:attrName>style.visibility</p:attrName>
                                        </p:attrNameLst>
                                      </p:cBhvr>
                                      <p:to>
                                        <p:strVal val="visible"/>
                                      </p:to>
                                    </p:set>
                                    <p:animEffect transition="in" filter="wipe(left)">
                                      <p:cBhvr>
                                        <p:cTn id="18" dur="500"/>
                                        <p:tgtEl>
                                          <p:spTgt spid="29"/>
                                        </p:tgtEl>
                                      </p:cBhvr>
                                    </p:animEffect>
                                  </p:childTnLst>
                                </p:cTn>
                              </p:par>
                            </p:childTnLst>
                          </p:cTn>
                        </p:par>
                      </p:childTnLst>
                    </p:cTn>
                  </p:par>
                  <p:par>
                    <p:cTn id="19" fill="hold">
                      <p:stCondLst>
                        <p:cond delay="indefinite"/>
                      </p:stCondLst>
                      <p:childTnLst>
                        <p:par>
                          <p:cTn id="20" fill="hold">
                            <p:stCondLst>
                              <p:cond delay="0"/>
                            </p:stCondLst>
                            <p:childTnLst>
                              <p:par>
                                <p:cTn id="21" presetID="9" presetClass="entr" presetSubtype="0" fill="hold" nodeType="clickEffect">
                                  <p:stCondLst>
                                    <p:cond delay="0"/>
                                  </p:stCondLst>
                                  <p:childTnLst>
                                    <p:set>
                                      <p:cBhvr>
                                        <p:cTn id="22" dur="1" fill="hold">
                                          <p:stCondLst>
                                            <p:cond delay="0"/>
                                          </p:stCondLst>
                                        </p:cTn>
                                        <p:tgtEl>
                                          <p:spTgt spid="17"/>
                                        </p:tgtEl>
                                        <p:attrNameLst>
                                          <p:attrName>style.visibility</p:attrName>
                                        </p:attrNameLst>
                                      </p:cBhvr>
                                      <p:to>
                                        <p:strVal val="visible"/>
                                      </p:to>
                                    </p:set>
                                    <p:animEffect transition="in" filter="dissolve">
                                      <p:cBhvr>
                                        <p:cTn id="23"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nimBg="1"/>
      <p:bldP spid="35" grpId="0" animBg="1"/>
      <p:bldP spid="37"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 name="任意多边形: 形状 71"/>
          <p:cNvSpPr/>
          <p:nvPr/>
        </p:nvSpPr>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a:blipFill>
            <a:blip r:embed="rId1">
              <a:extLst>
                <a:ext uri="{28A0092B-C50C-407E-A947-70E740481C1C}">
                  <a14:useLocalDpi xmlns:a14="http://schemas.microsoft.com/office/drawing/2010/main" val="0"/>
                </a:ext>
              </a:extLst>
            </a:blip>
            <a:stretch>
              <a:fillRect/>
            </a:stretch>
          </a:blipFill>
          <a:ln w="0" cap="flat" cmpd="sng" algn="ctr">
            <a:solidFill>
              <a:schemeClr val="accent1">
                <a:shade val="50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任意多边形: 形状 84"/>
          <p:cNvSpPr/>
          <p:nvPr/>
        </p:nvSpPr>
        <p:spPr>
          <a:xfrm>
            <a:off x="-26227"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a:gradFill flip="none" rotWithShape="1">
            <a:gsLst>
              <a:gs pos="0">
                <a:srgbClr val="C00000"/>
              </a:gs>
              <a:gs pos="100000">
                <a:srgbClr val="C00000">
                  <a:alpha val="58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8" name="组合 7"/>
          <p:cNvGrpSpPr/>
          <p:nvPr/>
        </p:nvGrpSpPr>
        <p:grpSpPr>
          <a:xfrm>
            <a:off x="-265471" y="-870076"/>
            <a:ext cx="12722942" cy="8598152"/>
            <a:chOff x="-5715000" y="-6019800"/>
            <a:chExt cx="25031700" cy="16916400"/>
          </a:xfrm>
        </p:grpSpPr>
        <p:grpSp>
          <p:nvGrpSpPr>
            <p:cNvPr id="4" name="组合 3"/>
            <p:cNvGrpSpPr/>
            <p:nvPr/>
          </p:nvGrpSpPr>
          <p:grpSpPr>
            <a:xfrm>
              <a:off x="-5715000" y="-6019800"/>
              <a:ext cx="419100" cy="16916400"/>
              <a:chOff x="-5715000" y="-6019800"/>
              <a:chExt cx="419100" cy="16916400"/>
            </a:xfrm>
          </p:grpSpPr>
          <p:sp>
            <p:nvSpPr>
              <p:cNvPr id="2" name="椭圆 1"/>
              <p:cNvSpPr/>
              <p:nvPr/>
            </p:nvSpPr>
            <p:spPr>
              <a:xfrm>
                <a:off x="-5715000" y="-60198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椭圆 2"/>
              <p:cNvSpPr/>
              <p:nvPr/>
            </p:nvSpPr>
            <p:spPr>
              <a:xfrm>
                <a:off x="-5715000" y="104775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 name="组合 4"/>
            <p:cNvGrpSpPr/>
            <p:nvPr/>
          </p:nvGrpSpPr>
          <p:grpSpPr>
            <a:xfrm>
              <a:off x="18897600" y="-6019800"/>
              <a:ext cx="419100" cy="16916400"/>
              <a:chOff x="-5715000" y="-6019800"/>
              <a:chExt cx="419100" cy="16916400"/>
            </a:xfrm>
          </p:grpSpPr>
          <p:sp>
            <p:nvSpPr>
              <p:cNvPr id="6" name="椭圆 5"/>
              <p:cNvSpPr/>
              <p:nvPr/>
            </p:nvSpPr>
            <p:spPr>
              <a:xfrm>
                <a:off x="-5715000" y="-60198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p:nvSpPr>
            <p:spPr>
              <a:xfrm>
                <a:off x="-5715000" y="104775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91" name="组合 90"/>
          <p:cNvGrpSpPr/>
          <p:nvPr/>
        </p:nvGrpSpPr>
        <p:grpSpPr>
          <a:xfrm>
            <a:off x="524393" y="758141"/>
            <a:ext cx="11134207" cy="0"/>
            <a:chOff x="524393" y="778590"/>
            <a:chExt cx="11134207" cy="0"/>
          </a:xfrm>
        </p:grpSpPr>
        <p:grpSp>
          <p:nvGrpSpPr>
            <p:cNvPr id="92" name="îşľïḓé"/>
            <p:cNvGrpSpPr/>
            <p:nvPr/>
          </p:nvGrpSpPr>
          <p:grpSpPr>
            <a:xfrm>
              <a:off x="524393" y="778590"/>
              <a:ext cx="528630" cy="0"/>
              <a:chOff x="784958" y="2463718"/>
              <a:chExt cx="528630" cy="0"/>
            </a:xfrm>
          </p:grpSpPr>
          <p:cxnSp>
            <p:nvCxnSpPr>
              <p:cNvPr id="97" name="直接连接符 96"/>
              <p:cNvCxnSpPr/>
              <p:nvPr/>
            </p:nvCxnSpPr>
            <p:spPr>
              <a:xfrm>
                <a:off x="784958" y="2463718"/>
                <a:ext cx="360000" cy="0"/>
              </a:xfrm>
              <a:prstGeom prst="line">
                <a:avLst/>
              </a:prstGeom>
              <a:ln w="57150" cap="rnd">
                <a:solidFill>
                  <a:schemeClr val="bg1"/>
                </a:solidFill>
                <a:round/>
              </a:ln>
            </p:spPr>
            <p:style>
              <a:lnRef idx="1">
                <a:schemeClr val="accent1"/>
              </a:lnRef>
              <a:fillRef idx="0">
                <a:schemeClr val="accent1"/>
              </a:fillRef>
              <a:effectRef idx="0">
                <a:schemeClr val="accent1"/>
              </a:effectRef>
              <a:fontRef idx="minor">
                <a:schemeClr val="tx1"/>
              </a:fontRef>
            </p:style>
          </p:cxnSp>
          <p:cxnSp>
            <p:nvCxnSpPr>
              <p:cNvPr id="98" name="直接连接符 97"/>
              <p:cNvCxnSpPr/>
              <p:nvPr/>
            </p:nvCxnSpPr>
            <p:spPr>
              <a:xfrm>
                <a:off x="1242156" y="2463718"/>
                <a:ext cx="0" cy="0"/>
              </a:xfrm>
              <a:prstGeom prst="line">
                <a:avLst/>
              </a:prstGeom>
              <a:ln w="57150" cap="rnd">
                <a:solidFill>
                  <a:schemeClr val="bg1"/>
                </a:solidFill>
                <a:round/>
              </a:ln>
            </p:spPr>
            <p:style>
              <a:lnRef idx="1">
                <a:schemeClr val="accent1"/>
              </a:lnRef>
              <a:fillRef idx="0">
                <a:schemeClr val="accent1"/>
              </a:fillRef>
              <a:effectRef idx="0">
                <a:schemeClr val="accent1"/>
              </a:effectRef>
              <a:fontRef idx="minor">
                <a:schemeClr val="tx1"/>
              </a:fontRef>
            </p:style>
          </p:cxnSp>
          <p:cxnSp>
            <p:nvCxnSpPr>
              <p:cNvPr id="99" name="直接连接符 98"/>
              <p:cNvCxnSpPr/>
              <p:nvPr/>
            </p:nvCxnSpPr>
            <p:spPr>
              <a:xfrm>
                <a:off x="1313588" y="2463718"/>
                <a:ext cx="0" cy="0"/>
              </a:xfrm>
              <a:prstGeom prst="line">
                <a:avLst/>
              </a:prstGeom>
              <a:ln w="57150" cap="rnd">
                <a:solidFill>
                  <a:schemeClr val="bg1"/>
                </a:solidFill>
                <a:round/>
              </a:ln>
            </p:spPr>
            <p:style>
              <a:lnRef idx="1">
                <a:schemeClr val="accent1"/>
              </a:lnRef>
              <a:fillRef idx="0">
                <a:schemeClr val="accent1"/>
              </a:fillRef>
              <a:effectRef idx="0">
                <a:schemeClr val="accent1"/>
              </a:effectRef>
              <a:fontRef idx="minor">
                <a:schemeClr val="tx1"/>
              </a:fontRef>
            </p:style>
          </p:cxnSp>
        </p:grpSp>
        <p:grpSp>
          <p:nvGrpSpPr>
            <p:cNvPr id="93" name="îşľïḓé"/>
            <p:cNvGrpSpPr/>
            <p:nvPr/>
          </p:nvGrpSpPr>
          <p:grpSpPr>
            <a:xfrm flipH="1">
              <a:off x="11129970" y="778590"/>
              <a:ext cx="528630" cy="0"/>
              <a:chOff x="784958" y="2463718"/>
              <a:chExt cx="528630" cy="0"/>
            </a:xfrm>
          </p:grpSpPr>
          <p:cxnSp>
            <p:nvCxnSpPr>
              <p:cNvPr id="94" name="直接连接符 93"/>
              <p:cNvCxnSpPr/>
              <p:nvPr/>
            </p:nvCxnSpPr>
            <p:spPr>
              <a:xfrm>
                <a:off x="784958" y="2463718"/>
                <a:ext cx="360000" cy="0"/>
              </a:xfrm>
              <a:prstGeom prst="line">
                <a:avLst/>
              </a:prstGeom>
              <a:ln w="57150" cap="rnd">
                <a:solidFill>
                  <a:schemeClr val="bg1"/>
                </a:solidFill>
                <a:round/>
              </a:ln>
            </p:spPr>
            <p:style>
              <a:lnRef idx="1">
                <a:schemeClr val="accent1"/>
              </a:lnRef>
              <a:fillRef idx="0">
                <a:schemeClr val="accent1"/>
              </a:fillRef>
              <a:effectRef idx="0">
                <a:schemeClr val="accent1"/>
              </a:effectRef>
              <a:fontRef idx="minor">
                <a:schemeClr val="tx1"/>
              </a:fontRef>
            </p:style>
          </p:cxnSp>
          <p:cxnSp>
            <p:nvCxnSpPr>
              <p:cNvPr id="95" name="直接连接符 94"/>
              <p:cNvCxnSpPr/>
              <p:nvPr/>
            </p:nvCxnSpPr>
            <p:spPr>
              <a:xfrm>
                <a:off x="1242156" y="2463718"/>
                <a:ext cx="0" cy="0"/>
              </a:xfrm>
              <a:prstGeom prst="line">
                <a:avLst/>
              </a:prstGeom>
              <a:ln w="57150" cap="rnd">
                <a:solidFill>
                  <a:schemeClr val="bg1"/>
                </a:solidFill>
                <a:round/>
              </a:ln>
            </p:spPr>
            <p:style>
              <a:lnRef idx="1">
                <a:schemeClr val="accent1"/>
              </a:lnRef>
              <a:fillRef idx="0">
                <a:schemeClr val="accent1"/>
              </a:fillRef>
              <a:effectRef idx="0">
                <a:schemeClr val="accent1"/>
              </a:effectRef>
              <a:fontRef idx="minor">
                <a:schemeClr val="tx1"/>
              </a:fontRef>
            </p:style>
          </p:cxnSp>
          <p:cxnSp>
            <p:nvCxnSpPr>
              <p:cNvPr id="96" name="直接连接符 95"/>
              <p:cNvCxnSpPr/>
              <p:nvPr/>
            </p:nvCxnSpPr>
            <p:spPr>
              <a:xfrm>
                <a:off x="1313588" y="2463718"/>
                <a:ext cx="0" cy="0"/>
              </a:xfrm>
              <a:prstGeom prst="line">
                <a:avLst/>
              </a:prstGeom>
              <a:ln w="57150" cap="rnd">
                <a:solidFill>
                  <a:schemeClr val="bg1"/>
                </a:solidFill>
                <a:round/>
              </a:ln>
            </p:spPr>
            <p:style>
              <a:lnRef idx="1">
                <a:schemeClr val="accent1"/>
              </a:lnRef>
              <a:fillRef idx="0">
                <a:schemeClr val="accent1"/>
              </a:fillRef>
              <a:effectRef idx="0">
                <a:schemeClr val="accent1"/>
              </a:effectRef>
              <a:fontRef idx="minor">
                <a:schemeClr val="tx1"/>
              </a:fontRef>
            </p:style>
          </p:cxnSp>
        </p:grpSp>
      </p:grpSp>
      <p:grpSp>
        <p:nvGrpSpPr>
          <p:cNvPr id="10" name="组合 9"/>
          <p:cNvGrpSpPr/>
          <p:nvPr/>
        </p:nvGrpSpPr>
        <p:grpSpPr>
          <a:xfrm>
            <a:off x="-26227" y="819583"/>
            <a:ext cx="12192000" cy="6038417"/>
            <a:chOff x="-26227" y="819583"/>
            <a:chExt cx="12192000" cy="6038417"/>
          </a:xfrm>
        </p:grpSpPr>
        <p:sp>
          <p:nvSpPr>
            <p:cNvPr id="114" name="任意多边形: 形状 113"/>
            <p:cNvSpPr/>
            <p:nvPr/>
          </p:nvSpPr>
          <p:spPr>
            <a:xfrm flipV="1">
              <a:off x="-26227" y="4493466"/>
              <a:ext cx="12192000" cy="2364534"/>
            </a:xfrm>
            <a:custGeom>
              <a:avLst/>
              <a:gdLst>
                <a:gd name="connsiteX0" fmla="*/ 6068756 w 12192000"/>
                <a:gd name="connsiteY0" fmla="*/ 2364534 h 2364534"/>
                <a:gd name="connsiteX1" fmla="*/ 12093371 w 12192000"/>
                <a:gd name="connsiteY1" fmla="*/ 1003564 h 2364534"/>
                <a:gd name="connsiteX2" fmla="*/ 12192000 w 12192000"/>
                <a:gd name="connsiteY2" fmla="*/ 947421 h 2364534"/>
                <a:gd name="connsiteX3" fmla="*/ 12192000 w 12192000"/>
                <a:gd name="connsiteY3" fmla="*/ 0 h 2364534"/>
                <a:gd name="connsiteX4" fmla="*/ 0 w 12192000"/>
                <a:gd name="connsiteY4" fmla="*/ 0 h 2364534"/>
                <a:gd name="connsiteX5" fmla="*/ 0 w 12192000"/>
                <a:gd name="connsiteY5" fmla="*/ 978437 h 2364534"/>
                <a:gd name="connsiteX6" fmla="*/ 44143 w 12192000"/>
                <a:gd name="connsiteY6" fmla="*/ 1003564 h 2364534"/>
                <a:gd name="connsiteX7" fmla="*/ 6068756 w 12192000"/>
                <a:gd name="connsiteY7" fmla="*/ 2364534 h 23645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2364534">
                  <a:moveTo>
                    <a:pt x="6068756" y="2364534"/>
                  </a:moveTo>
                  <a:cubicBezTo>
                    <a:pt x="8392426" y="2364534"/>
                    <a:pt x="10508142" y="1848573"/>
                    <a:pt x="12093371" y="1003564"/>
                  </a:cubicBezTo>
                  <a:lnTo>
                    <a:pt x="12192000" y="947421"/>
                  </a:lnTo>
                  <a:lnTo>
                    <a:pt x="12192000" y="0"/>
                  </a:lnTo>
                  <a:lnTo>
                    <a:pt x="0" y="0"/>
                  </a:lnTo>
                  <a:lnTo>
                    <a:pt x="0" y="978437"/>
                  </a:lnTo>
                  <a:lnTo>
                    <a:pt x="44143" y="1003564"/>
                  </a:lnTo>
                  <a:cubicBezTo>
                    <a:pt x="1629371" y="1848573"/>
                    <a:pt x="3745088" y="2364534"/>
                    <a:pt x="6068756" y="2364534"/>
                  </a:cubicBezTo>
                  <a:close/>
                </a:path>
              </a:pathLst>
            </a:custGeom>
            <a:solidFill>
              <a:schemeClr val="bg1"/>
            </a:solidFill>
            <a:ln>
              <a:noFill/>
            </a:ln>
            <a:effectLst>
              <a:outerShdw blurRad="1270000" dist="647700" dir="2700000" sx="89000" sy="89000" algn="tl" rotWithShape="0">
                <a:schemeClr val="tx1">
                  <a:alpha val="1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Autofit/>
            </a:bodyPr>
            <a:lstStyle/>
            <a:p>
              <a:pPr algn="ctr"/>
              <a:endParaRPr lang="zh-CN" altLang="en-US" dirty="0">
                <a:latin typeface="+mj-ea"/>
                <a:ea typeface="+mj-ea"/>
              </a:endParaRPr>
            </a:p>
          </p:txBody>
        </p:sp>
        <p:sp>
          <p:nvSpPr>
            <p:cNvPr id="102" name="文本框 101"/>
            <p:cNvSpPr txBox="1"/>
            <p:nvPr/>
          </p:nvSpPr>
          <p:spPr>
            <a:xfrm>
              <a:off x="2642335" y="3041633"/>
              <a:ext cx="7207956" cy="1015663"/>
            </a:xfrm>
            <a:prstGeom prst="rect">
              <a:avLst/>
            </a:prstGeom>
            <a:noFill/>
            <a:effectLst>
              <a:outerShdw blurRad="50800" dist="38100" dir="2700000" algn="tl" rotWithShape="0">
                <a:prstClr val="black">
                  <a:alpha val="40000"/>
                </a:prstClr>
              </a:outerShdw>
            </a:effectLst>
          </p:spPr>
          <p:txBody>
            <a:bodyPr wrap="square" rtlCol="0">
              <a:spAutoFit/>
            </a:bodyPr>
            <a:lstStyle/>
            <a:p>
              <a:pPr algn="ctr"/>
              <a:r>
                <a:rPr lang="zh-CN" altLang="en-US" sz="6000" b="1" spc="600" dirty="0">
                  <a:solidFill>
                    <a:schemeClr val="bg1"/>
                  </a:solidFill>
                  <a:latin typeface="微软雅黑" panose="020B0503020204020204" pitchFamily="34" charset="-122"/>
                  <a:ea typeface="微软雅黑" panose="020B0503020204020204" pitchFamily="34" charset="-122"/>
                </a:rPr>
                <a:t>初读感悟</a:t>
              </a:r>
              <a:endParaRPr lang="zh-CN" altLang="en-US" sz="6000" b="1" spc="600" dirty="0">
                <a:solidFill>
                  <a:schemeClr val="bg1"/>
                </a:solidFill>
                <a:latin typeface="微软雅黑" panose="020B0503020204020204" pitchFamily="34" charset="-122"/>
                <a:ea typeface="微软雅黑" panose="020B0503020204020204" pitchFamily="34" charset="-122"/>
              </a:endParaRPr>
            </a:p>
          </p:txBody>
        </p:sp>
        <p:grpSp>
          <p:nvGrpSpPr>
            <p:cNvPr id="107" name="组合 106"/>
            <p:cNvGrpSpPr/>
            <p:nvPr/>
          </p:nvGrpSpPr>
          <p:grpSpPr>
            <a:xfrm>
              <a:off x="5154592" y="819583"/>
              <a:ext cx="1882816" cy="1882816"/>
              <a:chOff x="5358596" y="954139"/>
              <a:chExt cx="1474808" cy="1474808"/>
            </a:xfrm>
          </p:grpSpPr>
          <p:sp>
            <p:nvSpPr>
              <p:cNvPr id="78" name="任意多边形: 形状 77"/>
              <p:cNvSpPr/>
              <p:nvPr/>
            </p:nvSpPr>
            <p:spPr>
              <a:xfrm>
                <a:off x="5358596" y="954139"/>
                <a:ext cx="1474808" cy="1474808"/>
              </a:xfrm>
              <a:custGeom>
                <a:avLst/>
                <a:gdLst>
                  <a:gd name="connsiteX0" fmla="*/ 737404 w 1474808"/>
                  <a:gd name="connsiteY0" fmla="*/ 0 h 1474808"/>
                  <a:gd name="connsiteX1" fmla="*/ 1474808 w 1474808"/>
                  <a:gd name="connsiteY1" fmla="*/ 737404 h 1474808"/>
                  <a:gd name="connsiteX2" fmla="*/ 737404 w 1474808"/>
                  <a:gd name="connsiteY2" fmla="*/ 1474808 h 1474808"/>
                  <a:gd name="connsiteX3" fmla="*/ 0 w 1474808"/>
                  <a:gd name="connsiteY3" fmla="*/ 737404 h 1474808"/>
                  <a:gd name="connsiteX4" fmla="*/ 737404 w 1474808"/>
                  <a:gd name="connsiteY4" fmla="*/ 0 h 14748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74808" h="1474808">
                    <a:moveTo>
                      <a:pt x="737404" y="0"/>
                    </a:moveTo>
                    <a:cubicBezTo>
                      <a:pt x="1144661" y="0"/>
                      <a:pt x="1474808" y="330147"/>
                      <a:pt x="1474808" y="737404"/>
                    </a:cubicBezTo>
                    <a:cubicBezTo>
                      <a:pt x="1474808" y="1144661"/>
                      <a:pt x="1144661" y="1474808"/>
                      <a:pt x="737404" y="1474808"/>
                    </a:cubicBezTo>
                    <a:cubicBezTo>
                      <a:pt x="330147" y="1474808"/>
                      <a:pt x="0" y="1144661"/>
                      <a:pt x="0" y="737404"/>
                    </a:cubicBezTo>
                    <a:cubicBezTo>
                      <a:pt x="0" y="330147"/>
                      <a:pt x="330147" y="0"/>
                      <a:pt x="737404" y="0"/>
                    </a:cubicBezTo>
                    <a:close/>
                  </a:path>
                </a:pathLst>
              </a:custGeom>
              <a:solidFill>
                <a:srgbClr val="C00000">
                  <a:alpha val="5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3200"/>
              </a:p>
            </p:txBody>
          </p:sp>
          <p:sp>
            <p:nvSpPr>
              <p:cNvPr id="106" name="椭圆 105"/>
              <p:cNvSpPr/>
              <p:nvPr/>
            </p:nvSpPr>
            <p:spPr>
              <a:xfrm>
                <a:off x="5582856" y="1178399"/>
                <a:ext cx="1026288" cy="102628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en-US" altLang="zh-CN" sz="4000" dirty="0">
                    <a:gradFill>
                      <a:gsLst>
                        <a:gs pos="0">
                          <a:srgbClr val="C00000"/>
                        </a:gs>
                        <a:gs pos="100000">
                          <a:srgbClr val="A11C1C"/>
                        </a:gs>
                      </a:gsLst>
                      <a:lin ang="2700000" scaled="0"/>
                    </a:gradFill>
                    <a:latin typeface="字魂105号-简雅黑" panose="00000500000000000000" pitchFamily="2" charset="-122"/>
                    <a:ea typeface="字魂105号-简雅黑" panose="00000500000000000000" pitchFamily="2" charset="-122"/>
                  </a:rPr>
                  <a:t>02</a:t>
                </a:r>
                <a:endParaRPr lang="zh-CN" altLang="en-US" sz="4000" dirty="0">
                  <a:gradFill>
                    <a:gsLst>
                      <a:gs pos="0">
                        <a:srgbClr val="C00000"/>
                      </a:gs>
                      <a:gs pos="100000">
                        <a:srgbClr val="A11C1C"/>
                      </a:gs>
                    </a:gsLst>
                    <a:lin ang="2700000" scaled="0"/>
                  </a:gradFill>
                  <a:latin typeface="字魂105号-简雅黑" panose="00000500000000000000" pitchFamily="2" charset="-122"/>
                  <a:ea typeface="字魂105号-简雅黑" panose="00000500000000000000" pitchFamily="2" charset="-122"/>
                </a:endParaRPr>
              </a:p>
            </p:txBody>
          </p:sp>
        </p:grpSp>
      </p:grpSp>
      <p:grpSp>
        <p:nvGrpSpPr>
          <p:cNvPr id="118" name="组合 117"/>
          <p:cNvGrpSpPr/>
          <p:nvPr/>
        </p:nvGrpSpPr>
        <p:grpSpPr>
          <a:xfrm>
            <a:off x="2073797" y="1760991"/>
            <a:ext cx="8044406" cy="0"/>
            <a:chOff x="1736202" y="879676"/>
            <a:chExt cx="8044406" cy="0"/>
          </a:xfrm>
        </p:grpSpPr>
        <p:cxnSp>
          <p:nvCxnSpPr>
            <p:cNvPr id="120" name="直接连接符 119"/>
            <p:cNvCxnSpPr/>
            <p:nvPr/>
          </p:nvCxnSpPr>
          <p:spPr>
            <a:xfrm flipH="1">
              <a:off x="7048982" y="879676"/>
              <a:ext cx="2731626" cy="0"/>
            </a:xfrm>
            <a:prstGeom prst="line">
              <a:avLst/>
            </a:prstGeom>
            <a:ln>
              <a:gradFill>
                <a:gsLst>
                  <a:gs pos="0">
                    <a:schemeClr val="bg1"/>
                  </a:gs>
                  <a:gs pos="100000">
                    <a:schemeClr val="bg1">
                      <a:alpha val="0"/>
                    </a:schemeClr>
                  </a:gs>
                </a:gsLst>
                <a:lin ang="10800000" scaled="0"/>
              </a:gradFill>
            </a:ln>
          </p:spPr>
          <p:style>
            <a:lnRef idx="1">
              <a:schemeClr val="accent1"/>
            </a:lnRef>
            <a:fillRef idx="0">
              <a:schemeClr val="accent1"/>
            </a:fillRef>
            <a:effectRef idx="0">
              <a:schemeClr val="accent1"/>
            </a:effectRef>
            <a:fontRef idx="minor">
              <a:schemeClr val="tx1"/>
            </a:fontRef>
          </p:style>
        </p:cxnSp>
        <p:cxnSp>
          <p:nvCxnSpPr>
            <p:cNvPr id="121" name="直接连接符 120"/>
            <p:cNvCxnSpPr/>
            <p:nvPr/>
          </p:nvCxnSpPr>
          <p:spPr>
            <a:xfrm>
              <a:off x="1736202" y="879676"/>
              <a:ext cx="2731626" cy="0"/>
            </a:xfrm>
            <a:prstGeom prst="line">
              <a:avLst/>
            </a:prstGeom>
            <a:ln>
              <a:gradFill>
                <a:gsLst>
                  <a:gs pos="0">
                    <a:schemeClr val="bg1"/>
                  </a:gs>
                  <a:gs pos="100000">
                    <a:schemeClr val="bg1">
                      <a:alpha val="0"/>
                    </a:schemeClr>
                  </a:gs>
                </a:gsLst>
                <a:lin ang="10800000" scaled="0"/>
              </a:gradFill>
            </a:ln>
          </p:spPr>
          <p:style>
            <a:lnRef idx="1">
              <a:schemeClr val="accent1"/>
            </a:lnRef>
            <a:fillRef idx="0">
              <a:schemeClr val="accent1"/>
            </a:fillRef>
            <a:effectRef idx="0">
              <a:schemeClr val="accent1"/>
            </a:effectRef>
            <a:fontRef idx="minor">
              <a:schemeClr val="tx1"/>
            </a:fontRef>
          </p:style>
        </p:cxn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85"/>
                                        </p:tgtEl>
                                        <p:attrNameLst>
                                          <p:attrName>style.visibility</p:attrName>
                                        </p:attrNameLst>
                                      </p:cBhvr>
                                      <p:to>
                                        <p:strVal val="visible"/>
                                      </p:to>
                                    </p:set>
                                    <p:animEffect transition="in" filter="fade">
                                      <p:cBhvr>
                                        <p:cTn id="7" dur="1000"/>
                                        <p:tgtEl>
                                          <p:spTgt spid="85"/>
                                        </p:tgtEl>
                                      </p:cBhvr>
                                    </p:animEffect>
                                    <p:anim calcmode="lin" valueType="num">
                                      <p:cBhvr>
                                        <p:cTn id="8" dur="1000" fill="hold"/>
                                        <p:tgtEl>
                                          <p:spTgt spid="85"/>
                                        </p:tgtEl>
                                        <p:attrNameLst>
                                          <p:attrName>ppt_x</p:attrName>
                                        </p:attrNameLst>
                                      </p:cBhvr>
                                      <p:tavLst>
                                        <p:tav tm="0">
                                          <p:val>
                                            <p:strVal val="#ppt_x"/>
                                          </p:val>
                                        </p:tav>
                                        <p:tav tm="100000">
                                          <p:val>
                                            <p:strVal val="#ppt_x"/>
                                          </p:val>
                                        </p:tav>
                                      </p:tavLst>
                                    </p:anim>
                                    <p:anim calcmode="lin" valueType="num">
                                      <p:cBhvr>
                                        <p:cTn id="9" dur="1000" fill="hold"/>
                                        <p:tgtEl>
                                          <p:spTgt spid="85"/>
                                        </p:tgtEl>
                                        <p:attrNameLst>
                                          <p:attrName>ppt_y</p:attrName>
                                        </p:attrNameLst>
                                      </p:cBhvr>
                                      <p:tavLst>
                                        <p:tav tm="0">
                                          <p:val>
                                            <p:strVal val="#ppt_y-.1"/>
                                          </p:val>
                                        </p:tav>
                                        <p:tav tm="100000">
                                          <p:val>
                                            <p:strVal val="#ppt_y"/>
                                          </p:val>
                                        </p:tav>
                                      </p:tavLst>
                                    </p:anim>
                                  </p:childTnLst>
                                </p:cTn>
                              </p:par>
                              <p:par>
                                <p:cTn id="10" presetID="53" presetClass="entr" presetSubtype="16" fill="hold" nodeType="withEffect">
                                  <p:stCondLst>
                                    <p:cond delay="0"/>
                                  </p:stCondLst>
                                  <p:childTnLst>
                                    <p:set>
                                      <p:cBhvr>
                                        <p:cTn id="11" dur="1" fill="hold">
                                          <p:stCondLst>
                                            <p:cond delay="0"/>
                                          </p:stCondLst>
                                        </p:cTn>
                                        <p:tgtEl>
                                          <p:spTgt spid="91"/>
                                        </p:tgtEl>
                                        <p:attrNameLst>
                                          <p:attrName>style.visibility</p:attrName>
                                        </p:attrNameLst>
                                      </p:cBhvr>
                                      <p:to>
                                        <p:strVal val="visible"/>
                                      </p:to>
                                    </p:set>
                                    <p:anim calcmode="lin" valueType="num">
                                      <p:cBhvr>
                                        <p:cTn id="12" dur="1000" fill="hold"/>
                                        <p:tgtEl>
                                          <p:spTgt spid="91"/>
                                        </p:tgtEl>
                                        <p:attrNameLst>
                                          <p:attrName>ppt_w</p:attrName>
                                        </p:attrNameLst>
                                      </p:cBhvr>
                                      <p:tavLst>
                                        <p:tav tm="0">
                                          <p:val>
                                            <p:fltVal val="0"/>
                                          </p:val>
                                        </p:tav>
                                        <p:tav tm="100000">
                                          <p:val>
                                            <p:strVal val="#ppt_w"/>
                                          </p:val>
                                        </p:tav>
                                      </p:tavLst>
                                    </p:anim>
                                    <p:anim calcmode="lin" valueType="num">
                                      <p:cBhvr>
                                        <p:cTn id="13" dur="1000" fill="hold"/>
                                        <p:tgtEl>
                                          <p:spTgt spid="91"/>
                                        </p:tgtEl>
                                        <p:attrNameLst>
                                          <p:attrName>ppt_h</p:attrName>
                                        </p:attrNameLst>
                                      </p:cBhvr>
                                      <p:tavLst>
                                        <p:tav tm="0">
                                          <p:val>
                                            <p:fltVal val="0"/>
                                          </p:val>
                                        </p:tav>
                                        <p:tav tm="100000">
                                          <p:val>
                                            <p:strVal val="#ppt_h"/>
                                          </p:val>
                                        </p:tav>
                                      </p:tavLst>
                                    </p:anim>
                                    <p:animEffect transition="in" filter="fade">
                                      <p:cBhvr>
                                        <p:cTn id="14" dur="1000"/>
                                        <p:tgtEl>
                                          <p:spTgt spid="91"/>
                                        </p:tgtEl>
                                      </p:cBhvr>
                                    </p:animEffect>
                                  </p:childTnLst>
                                </p:cTn>
                              </p:par>
                              <p:par>
                                <p:cTn id="15" presetID="42" presetClass="entr" presetSubtype="0" fill="hold" nodeType="withEffect">
                                  <p:stCondLst>
                                    <p:cond delay="0"/>
                                  </p:stCondLst>
                                  <p:childTnLst>
                                    <p:set>
                                      <p:cBhvr>
                                        <p:cTn id="16" dur="1" fill="hold">
                                          <p:stCondLst>
                                            <p:cond delay="0"/>
                                          </p:stCondLst>
                                        </p:cTn>
                                        <p:tgtEl>
                                          <p:spTgt spid="118"/>
                                        </p:tgtEl>
                                        <p:attrNameLst>
                                          <p:attrName>style.visibility</p:attrName>
                                        </p:attrNameLst>
                                      </p:cBhvr>
                                      <p:to>
                                        <p:strVal val="visible"/>
                                      </p:to>
                                    </p:set>
                                    <p:animEffect transition="in" filter="fade">
                                      <p:cBhvr>
                                        <p:cTn id="17" dur="1000"/>
                                        <p:tgtEl>
                                          <p:spTgt spid="118"/>
                                        </p:tgtEl>
                                      </p:cBhvr>
                                    </p:animEffect>
                                    <p:anim calcmode="lin" valueType="num">
                                      <p:cBhvr>
                                        <p:cTn id="18" dur="1000" fill="hold"/>
                                        <p:tgtEl>
                                          <p:spTgt spid="118"/>
                                        </p:tgtEl>
                                        <p:attrNameLst>
                                          <p:attrName>ppt_x</p:attrName>
                                        </p:attrNameLst>
                                      </p:cBhvr>
                                      <p:tavLst>
                                        <p:tav tm="0">
                                          <p:val>
                                            <p:strVal val="#ppt_x"/>
                                          </p:val>
                                        </p:tav>
                                        <p:tav tm="100000">
                                          <p:val>
                                            <p:strVal val="#ppt_x"/>
                                          </p:val>
                                        </p:tav>
                                      </p:tavLst>
                                    </p:anim>
                                    <p:anim calcmode="lin" valueType="num">
                                      <p:cBhvr>
                                        <p:cTn id="19" dur="1000" fill="hold"/>
                                        <p:tgtEl>
                                          <p:spTgt spid="1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5"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任意多边形: 形状 35"/>
          <p:cNvSpPr/>
          <p:nvPr/>
        </p:nvSpPr>
        <p:spPr>
          <a:xfrm>
            <a:off x="-121920" y="239982"/>
            <a:ext cx="896112" cy="602306"/>
          </a:xfrm>
          <a:custGeom>
            <a:avLst/>
            <a:gdLst>
              <a:gd name="connsiteX0" fmla="*/ 0 w 706054"/>
              <a:gd name="connsiteY0" fmla="*/ 0 h 474562"/>
              <a:gd name="connsiteX1" fmla="*/ 468773 w 706054"/>
              <a:gd name="connsiteY1" fmla="*/ 0 h 474562"/>
              <a:gd name="connsiteX2" fmla="*/ 706054 w 706054"/>
              <a:gd name="connsiteY2" fmla="*/ 237281 h 474562"/>
              <a:gd name="connsiteX3" fmla="*/ 468773 w 706054"/>
              <a:gd name="connsiteY3" fmla="*/ 474562 h 474562"/>
              <a:gd name="connsiteX4" fmla="*/ 0 w 706054"/>
              <a:gd name="connsiteY4" fmla="*/ 474562 h 4745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6054" h="474562">
                <a:moveTo>
                  <a:pt x="0" y="0"/>
                </a:moveTo>
                <a:lnTo>
                  <a:pt x="468773" y="0"/>
                </a:lnTo>
                <a:cubicBezTo>
                  <a:pt x="599820" y="0"/>
                  <a:pt x="706054" y="106234"/>
                  <a:pt x="706054" y="237281"/>
                </a:cubicBezTo>
                <a:cubicBezTo>
                  <a:pt x="706054" y="368328"/>
                  <a:pt x="599820" y="474562"/>
                  <a:pt x="468773" y="474562"/>
                </a:cubicBezTo>
                <a:lnTo>
                  <a:pt x="0" y="474562"/>
                </a:lnTo>
                <a:close/>
              </a:path>
            </a:pathLst>
          </a:custGeom>
          <a:noFill/>
          <a:ln w="19050">
            <a:gradFill>
              <a:gsLst>
                <a:gs pos="55000">
                  <a:schemeClr val="accent1">
                    <a:lumMod val="5000"/>
                    <a:lumOff val="95000"/>
                    <a:alpha val="0"/>
                  </a:schemeClr>
                </a:gs>
                <a:gs pos="0">
                  <a:srgbClr val="C00000"/>
                </a:gs>
              </a:gsLst>
              <a:lin ang="108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mn-ea"/>
            </a:endParaRPr>
          </a:p>
        </p:txBody>
      </p:sp>
      <p:grpSp>
        <p:nvGrpSpPr>
          <p:cNvPr id="8" name="组合 7"/>
          <p:cNvGrpSpPr/>
          <p:nvPr/>
        </p:nvGrpSpPr>
        <p:grpSpPr>
          <a:xfrm>
            <a:off x="-265471" y="-870076"/>
            <a:ext cx="12722942" cy="8598152"/>
            <a:chOff x="-5715000" y="-6019800"/>
            <a:chExt cx="25031700" cy="16916400"/>
          </a:xfrm>
        </p:grpSpPr>
        <p:grpSp>
          <p:nvGrpSpPr>
            <p:cNvPr id="4" name="组合 3"/>
            <p:cNvGrpSpPr/>
            <p:nvPr/>
          </p:nvGrpSpPr>
          <p:grpSpPr>
            <a:xfrm>
              <a:off x="-5715000" y="-6019800"/>
              <a:ext cx="419100" cy="16916400"/>
              <a:chOff x="-5715000" y="-6019800"/>
              <a:chExt cx="419100" cy="16916400"/>
            </a:xfrm>
          </p:grpSpPr>
          <p:sp>
            <p:nvSpPr>
              <p:cNvPr id="2" name="椭圆 1"/>
              <p:cNvSpPr/>
              <p:nvPr/>
            </p:nvSpPr>
            <p:spPr>
              <a:xfrm>
                <a:off x="-5715000" y="-60198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3" name="椭圆 2"/>
              <p:cNvSpPr/>
              <p:nvPr/>
            </p:nvSpPr>
            <p:spPr>
              <a:xfrm>
                <a:off x="-5715000" y="104775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grpSp>
          <p:nvGrpSpPr>
            <p:cNvPr id="5" name="组合 4"/>
            <p:cNvGrpSpPr/>
            <p:nvPr/>
          </p:nvGrpSpPr>
          <p:grpSpPr>
            <a:xfrm>
              <a:off x="18897600" y="-6019800"/>
              <a:ext cx="419100" cy="16916400"/>
              <a:chOff x="-5715000" y="-6019800"/>
              <a:chExt cx="419100" cy="16916400"/>
            </a:xfrm>
          </p:grpSpPr>
          <p:sp>
            <p:nvSpPr>
              <p:cNvPr id="6" name="椭圆 5"/>
              <p:cNvSpPr/>
              <p:nvPr/>
            </p:nvSpPr>
            <p:spPr>
              <a:xfrm>
                <a:off x="-5715000" y="-60198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7" name="椭圆 6"/>
              <p:cNvSpPr/>
              <p:nvPr/>
            </p:nvSpPr>
            <p:spPr>
              <a:xfrm>
                <a:off x="-5715000" y="104775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grpSp>
      <p:grpSp>
        <p:nvGrpSpPr>
          <p:cNvPr id="93" name="îşľïḓé"/>
          <p:cNvGrpSpPr/>
          <p:nvPr/>
        </p:nvGrpSpPr>
        <p:grpSpPr>
          <a:xfrm flipH="1">
            <a:off x="11129970" y="6341428"/>
            <a:ext cx="528630" cy="0"/>
            <a:chOff x="784958" y="2463718"/>
            <a:chExt cx="528630" cy="0"/>
          </a:xfrm>
        </p:grpSpPr>
        <p:cxnSp>
          <p:nvCxnSpPr>
            <p:cNvPr id="94" name="直接连接符 93"/>
            <p:cNvCxnSpPr/>
            <p:nvPr/>
          </p:nvCxnSpPr>
          <p:spPr>
            <a:xfrm>
              <a:off x="784958" y="2463718"/>
              <a:ext cx="360000" cy="0"/>
            </a:xfrm>
            <a:prstGeom prst="line">
              <a:avLst/>
            </a:prstGeom>
            <a:ln w="57150" cap="rnd">
              <a:gradFill>
                <a:gsLst>
                  <a:gs pos="0">
                    <a:srgbClr val="C00000"/>
                  </a:gs>
                  <a:gs pos="100000">
                    <a:srgbClr val="A11C1C"/>
                  </a:gs>
                </a:gsLst>
                <a:lin ang="5400000" scaled="1"/>
              </a:gradFill>
              <a:round/>
            </a:ln>
          </p:spPr>
          <p:style>
            <a:lnRef idx="1">
              <a:schemeClr val="accent1"/>
            </a:lnRef>
            <a:fillRef idx="0">
              <a:schemeClr val="accent1"/>
            </a:fillRef>
            <a:effectRef idx="0">
              <a:schemeClr val="accent1"/>
            </a:effectRef>
            <a:fontRef idx="minor">
              <a:schemeClr val="tx1"/>
            </a:fontRef>
          </p:style>
        </p:cxnSp>
        <p:cxnSp>
          <p:nvCxnSpPr>
            <p:cNvPr id="95" name="直接连接符 94"/>
            <p:cNvCxnSpPr/>
            <p:nvPr/>
          </p:nvCxnSpPr>
          <p:spPr>
            <a:xfrm>
              <a:off x="1242156" y="2463718"/>
              <a:ext cx="0" cy="0"/>
            </a:xfrm>
            <a:prstGeom prst="line">
              <a:avLst/>
            </a:prstGeom>
            <a:ln w="57150" cap="rnd">
              <a:gradFill>
                <a:gsLst>
                  <a:gs pos="0">
                    <a:srgbClr val="C00000"/>
                  </a:gs>
                  <a:gs pos="100000">
                    <a:srgbClr val="A11C1C"/>
                  </a:gs>
                </a:gsLst>
                <a:lin ang="5400000" scaled="1"/>
              </a:gradFill>
              <a:round/>
            </a:ln>
          </p:spPr>
          <p:style>
            <a:lnRef idx="1">
              <a:schemeClr val="accent1"/>
            </a:lnRef>
            <a:fillRef idx="0">
              <a:schemeClr val="accent1"/>
            </a:fillRef>
            <a:effectRef idx="0">
              <a:schemeClr val="accent1"/>
            </a:effectRef>
            <a:fontRef idx="minor">
              <a:schemeClr val="tx1"/>
            </a:fontRef>
          </p:style>
        </p:cxnSp>
        <p:cxnSp>
          <p:nvCxnSpPr>
            <p:cNvPr id="96" name="直接连接符 95"/>
            <p:cNvCxnSpPr/>
            <p:nvPr/>
          </p:nvCxnSpPr>
          <p:spPr>
            <a:xfrm>
              <a:off x="1313588" y="2463718"/>
              <a:ext cx="0" cy="0"/>
            </a:xfrm>
            <a:prstGeom prst="line">
              <a:avLst/>
            </a:prstGeom>
            <a:ln w="57150" cap="rnd">
              <a:gradFill>
                <a:gsLst>
                  <a:gs pos="0">
                    <a:srgbClr val="C00000"/>
                  </a:gs>
                  <a:gs pos="100000">
                    <a:srgbClr val="A11C1C"/>
                  </a:gs>
                </a:gsLst>
                <a:lin ang="5400000" scaled="1"/>
              </a:gradFill>
              <a:round/>
            </a:ln>
          </p:spPr>
          <p:style>
            <a:lnRef idx="1">
              <a:schemeClr val="accent1"/>
            </a:lnRef>
            <a:fillRef idx="0">
              <a:schemeClr val="accent1"/>
            </a:fillRef>
            <a:effectRef idx="0">
              <a:schemeClr val="accent1"/>
            </a:effectRef>
            <a:fontRef idx="minor">
              <a:schemeClr val="tx1"/>
            </a:fontRef>
          </p:style>
        </p:cxnSp>
      </p:grpSp>
      <p:sp>
        <p:nvSpPr>
          <p:cNvPr id="35" name="任意多边形: 形状 34"/>
          <p:cNvSpPr/>
          <p:nvPr/>
        </p:nvSpPr>
        <p:spPr>
          <a:xfrm>
            <a:off x="0" y="300942"/>
            <a:ext cx="706054" cy="474562"/>
          </a:xfrm>
          <a:custGeom>
            <a:avLst/>
            <a:gdLst>
              <a:gd name="connsiteX0" fmla="*/ 0 w 706054"/>
              <a:gd name="connsiteY0" fmla="*/ 0 h 474562"/>
              <a:gd name="connsiteX1" fmla="*/ 468773 w 706054"/>
              <a:gd name="connsiteY1" fmla="*/ 0 h 474562"/>
              <a:gd name="connsiteX2" fmla="*/ 706054 w 706054"/>
              <a:gd name="connsiteY2" fmla="*/ 237281 h 474562"/>
              <a:gd name="connsiteX3" fmla="*/ 468773 w 706054"/>
              <a:gd name="connsiteY3" fmla="*/ 474562 h 474562"/>
              <a:gd name="connsiteX4" fmla="*/ 0 w 706054"/>
              <a:gd name="connsiteY4" fmla="*/ 474562 h 4745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6054" h="474562">
                <a:moveTo>
                  <a:pt x="0" y="0"/>
                </a:moveTo>
                <a:lnTo>
                  <a:pt x="468773" y="0"/>
                </a:lnTo>
                <a:cubicBezTo>
                  <a:pt x="599820" y="0"/>
                  <a:pt x="706054" y="106234"/>
                  <a:pt x="706054" y="237281"/>
                </a:cubicBezTo>
                <a:cubicBezTo>
                  <a:pt x="706054" y="368328"/>
                  <a:pt x="599820" y="474562"/>
                  <a:pt x="468773" y="474562"/>
                </a:cubicBezTo>
                <a:lnTo>
                  <a:pt x="0" y="474562"/>
                </a:lnTo>
                <a:close/>
              </a:path>
            </a:pathLst>
          </a:custGeom>
          <a:gradFill>
            <a:gsLst>
              <a:gs pos="0">
                <a:srgbClr val="C00000">
                  <a:alpha val="48000"/>
                </a:srgbClr>
              </a:gs>
              <a:gs pos="94000">
                <a:srgbClr val="A11C1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微软雅黑" panose="020B0503020204020204" pitchFamily="34" charset="-122"/>
              <a:ea typeface="微软雅黑" panose="020B0503020204020204" pitchFamily="34" charset="-122"/>
            </a:endParaRPr>
          </a:p>
        </p:txBody>
      </p:sp>
      <p:sp>
        <p:nvSpPr>
          <p:cNvPr id="37" name="文本框 36"/>
          <p:cNvSpPr txBox="1"/>
          <p:nvPr/>
        </p:nvSpPr>
        <p:spPr>
          <a:xfrm>
            <a:off x="896112" y="330901"/>
            <a:ext cx="2859469" cy="523220"/>
          </a:xfrm>
          <a:prstGeom prst="rect">
            <a:avLst/>
          </a:prstGeom>
          <a:noFill/>
          <a:effectLst>
            <a:reflection blurRad="6350" stA="50000" endA="300" endPos="55000" dir="5400000" sy="-100000" algn="bl" rotWithShape="0"/>
          </a:effectLst>
        </p:spPr>
        <p:txBody>
          <a:bodyPr wrap="square" rtlCol="0">
            <a:spAutoFit/>
          </a:bodyPr>
          <a:lstStyle/>
          <a:p>
            <a:r>
              <a:rPr lang="zh-CN" altLang="en-US" sz="2800" b="1" spc="600" dirty="0">
                <a:gradFill>
                  <a:gsLst>
                    <a:gs pos="100000">
                      <a:srgbClr val="A11C1C"/>
                    </a:gs>
                    <a:gs pos="0">
                      <a:srgbClr val="C00000"/>
                    </a:gs>
                  </a:gsLst>
                  <a:lin ang="5400000" scaled="0"/>
                </a:gradFill>
                <a:latin typeface="微软雅黑" panose="020B0503020204020204" pitchFamily="34" charset="-122"/>
                <a:ea typeface="微软雅黑" panose="020B0503020204020204" pitchFamily="34" charset="-122"/>
              </a:rPr>
              <a:t>预习检查</a:t>
            </a:r>
            <a:endParaRPr lang="zh-CN" altLang="en-US" sz="2800" b="1" spc="600" dirty="0">
              <a:gradFill>
                <a:gsLst>
                  <a:gs pos="100000">
                    <a:srgbClr val="A11C1C"/>
                  </a:gs>
                  <a:gs pos="0">
                    <a:srgbClr val="C00000"/>
                  </a:gs>
                </a:gsLst>
                <a:lin ang="5400000" scaled="0"/>
              </a:gradFill>
              <a:latin typeface="微软雅黑" panose="020B0503020204020204" pitchFamily="34" charset="-122"/>
              <a:ea typeface="微软雅黑" panose="020B0503020204020204" pitchFamily="34" charset="-122"/>
            </a:endParaRPr>
          </a:p>
        </p:txBody>
      </p:sp>
      <p:sp>
        <p:nvSpPr>
          <p:cNvPr id="30" name="文本框 29"/>
          <p:cNvSpPr txBox="1"/>
          <p:nvPr/>
        </p:nvSpPr>
        <p:spPr>
          <a:xfrm>
            <a:off x="5146932" y="1690788"/>
            <a:ext cx="6621538" cy="3247877"/>
          </a:xfrm>
          <a:prstGeom prst="rect">
            <a:avLst/>
          </a:prstGeom>
          <a:noFill/>
        </p:spPr>
        <p:txBody>
          <a:bodyPr wrap="square" rtlCol="0">
            <a:spAutoFit/>
          </a:bodyPr>
          <a:lstStyle/>
          <a:p>
            <a:pPr hangingPunct="0">
              <a:lnSpc>
                <a:spcPct val="150000"/>
              </a:lnSpc>
            </a:pPr>
            <a:r>
              <a:rPr lang="en-US" altLang="zh-CN" sz="2800" b="1" dirty="0">
                <a:latin typeface="微软雅黑" panose="020B0503020204020204" pitchFamily="34" charset="-122"/>
                <a:ea typeface="微软雅黑" panose="020B0503020204020204" pitchFamily="34" charset="-122"/>
                <a:cs typeface="+mn-ea"/>
                <a:sym typeface="+mn-lt"/>
              </a:rPr>
              <a:t>1.</a:t>
            </a:r>
            <a:r>
              <a:rPr lang="zh-CN" altLang="en-US" sz="2800" b="1" dirty="0">
                <a:latin typeface="微软雅黑" panose="020B0503020204020204" pitchFamily="34" charset="-122"/>
                <a:ea typeface="微软雅黑" panose="020B0503020204020204" pitchFamily="34" charset="-122"/>
                <a:cs typeface="+mn-ea"/>
                <a:sym typeface="+mn-lt"/>
              </a:rPr>
              <a:t>明确字音</a:t>
            </a:r>
            <a:endParaRPr lang="en-US" altLang="zh-CN" sz="2800" b="1" dirty="0">
              <a:latin typeface="微软雅黑" panose="020B0503020204020204" pitchFamily="34" charset="-122"/>
              <a:ea typeface="微软雅黑" panose="020B0503020204020204" pitchFamily="34" charset="-122"/>
              <a:cs typeface="+mn-ea"/>
              <a:sym typeface="+mn-lt"/>
            </a:endParaRPr>
          </a:p>
          <a:p>
            <a:pPr hangingPunct="0">
              <a:lnSpc>
                <a:spcPct val="150000"/>
              </a:lnSpc>
            </a:pPr>
            <a:r>
              <a:rPr lang="zh-CN" altLang="en-US" sz="2800" dirty="0">
                <a:latin typeface="微软雅黑" panose="020B0503020204020204" pitchFamily="34" charset="-122"/>
                <a:ea typeface="微软雅黑" panose="020B0503020204020204" pitchFamily="34" charset="-122"/>
                <a:cs typeface="+mn-ea"/>
                <a:sym typeface="+mn-lt"/>
              </a:rPr>
              <a:t>盐碱（</a:t>
            </a:r>
            <a:r>
              <a:rPr lang="en-US" altLang="zh-CN" sz="2800" b="1" dirty="0" err="1">
                <a:solidFill>
                  <a:srgbClr val="C00000"/>
                </a:solidFill>
                <a:latin typeface="微软雅黑" panose="020B0503020204020204" pitchFamily="34" charset="-122"/>
                <a:ea typeface="微软雅黑" panose="020B0503020204020204" pitchFamily="34" charset="-122"/>
                <a:cs typeface="+mn-ea"/>
                <a:sym typeface="+mn-lt"/>
              </a:rPr>
              <a:t>jiǎn</a:t>
            </a:r>
            <a:r>
              <a:rPr lang="zh-CN" altLang="en-US" sz="2800" dirty="0">
                <a:latin typeface="微软雅黑" panose="020B0503020204020204" pitchFamily="34" charset="-122"/>
                <a:ea typeface="微软雅黑" panose="020B0503020204020204" pitchFamily="34" charset="-122"/>
                <a:cs typeface="+mn-ea"/>
                <a:sym typeface="+mn-lt"/>
              </a:rPr>
              <a:t>） 鲜血（</a:t>
            </a:r>
            <a:r>
              <a:rPr lang="en-US" altLang="zh-CN" sz="2800" b="1" dirty="0" err="1">
                <a:solidFill>
                  <a:srgbClr val="C00000"/>
                </a:solidFill>
                <a:latin typeface="微软雅黑" panose="020B0503020204020204" pitchFamily="34" charset="-122"/>
                <a:ea typeface="微软雅黑" panose="020B0503020204020204" pitchFamily="34" charset="-122"/>
                <a:cs typeface="+mn-ea"/>
                <a:sym typeface="+mn-lt"/>
              </a:rPr>
              <a:t>xuè</a:t>
            </a:r>
            <a:r>
              <a:rPr lang="zh-CN" altLang="en-US" sz="2800" dirty="0">
                <a:latin typeface="微软雅黑" panose="020B0503020204020204" pitchFamily="34" charset="-122"/>
                <a:ea typeface="微软雅黑" panose="020B0503020204020204" pitchFamily="34" charset="-122"/>
                <a:cs typeface="+mn-ea"/>
                <a:sym typeface="+mn-lt"/>
              </a:rPr>
              <a:t>） 抡着（</a:t>
            </a:r>
            <a:r>
              <a:rPr lang="en-US" altLang="zh-CN" sz="2800" b="1" dirty="0" err="1">
                <a:solidFill>
                  <a:srgbClr val="C00000"/>
                </a:solidFill>
                <a:latin typeface="微软雅黑" panose="020B0503020204020204" pitchFamily="34" charset="-122"/>
                <a:ea typeface="微软雅黑" panose="020B0503020204020204" pitchFamily="34" charset="-122"/>
                <a:cs typeface="+mn-ea"/>
                <a:sym typeface="+mn-lt"/>
              </a:rPr>
              <a:t>lūn</a:t>
            </a:r>
            <a:r>
              <a:rPr lang="zh-CN" altLang="en-US" sz="2800" dirty="0">
                <a:latin typeface="微软雅黑" panose="020B0503020204020204" pitchFamily="34" charset="-122"/>
                <a:ea typeface="微软雅黑" panose="020B0503020204020204" pitchFamily="34" charset="-122"/>
                <a:cs typeface="+mn-ea"/>
                <a:sym typeface="+mn-lt"/>
              </a:rPr>
              <a:t>）</a:t>
            </a:r>
            <a:endParaRPr lang="zh-CN" altLang="en-US" sz="2800" dirty="0">
              <a:latin typeface="微软雅黑" panose="020B0503020204020204" pitchFamily="34" charset="-122"/>
              <a:ea typeface="微软雅黑" panose="020B0503020204020204" pitchFamily="34" charset="-122"/>
              <a:cs typeface="+mn-ea"/>
              <a:sym typeface="+mn-lt"/>
            </a:endParaRPr>
          </a:p>
          <a:p>
            <a:pPr hangingPunct="0">
              <a:lnSpc>
                <a:spcPct val="150000"/>
              </a:lnSpc>
            </a:pPr>
            <a:r>
              <a:rPr lang="zh-CN" altLang="en-US" sz="2800" dirty="0">
                <a:latin typeface="微软雅黑" panose="020B0503020204020204" pitchFamily="34" charset="-122"/>
                <a:ea typeface="微软雅黑" panose="020B0503020204020204" pitchFamily="34" charset="-122"/>
                <a:cs typeface="+mn-ea"/>
                <a:sym typeface="+mn-lt"/>
              </a:rPr>
              <a:t>淤塞（</a:t>
            </a:r>
            <a:r>
              <a:rPr lang="en-US" altLang="zh-CN" sz="2800" b="1" dirty="0" err="1">
                <a:solidFill>
                  <a:srgbClr val="C00000"/>
                </a:solidFill>
                <a:latin typeface="微软雅黑" panose="020B0503020204020204" pitchFamily="34" charset="-122"/>
                <a:ea typeface="微软雅黑" panose="020B0503020204020204" pitchFamily="34" charset="-122"/>
                <a:cs typeface="+mn-ea"/>
                <a:sym typeface="+mn-lt"/>
              </a:rPr>
              <a:t>yū</a:t>
            </a:r>
            <a:r>
              <a:rPr lang="en-US" altLang="zh-CN" sz="2800" b="1" dirty="0">
                <a:solidFill>
                  <a:srgbClr val="C00000"/>
                </a:solidFill>
                <a:latin typeface="微软雅黑" panose="020B0503020204020204" pitchFamily="34" charset="-122"/>
                <a:ea typeface="微软雅黑" panose="020B0503020204020204" pitchFamily="34" charset="-122"/>
                <a:cs typeface="+mn-ea"/>
                <a:sym typeface="+mn-lt"/>
              </a:rPr>
              <a:t> </a:t>
            </a:r>
            <a:r>
              <a:rPr lang="en-US" altLang="zh-CN" sz="2800" b="1" dirty="0" err="1">
                <a:solidFill>
                  <a:srgbClr val="C00000"/>
                </a:solidFill>
                <a:latin typeface="微软雅黑" panose="020B0503020204020204" pitchFamily="34" charset="-122"/>
                <a:ea typeface="微软雅黑" panose="020B0503020204020204" pitchFamily="34" charset="-122"/>
                <a:cs typeface="+mn-ea"/>
                <a:sym typeface="+mn-lt"/>
              </a:rPr>
              <a:t>sè</a:t>
            </a:r>
            <a:r>
              <a:rPr lang="zh-CN" altLang="en-US" sz="2800" dirty="0">
                <a:latin typeface="微软雅黑" panose="020B0503020204020204" pitchFamily="34" charset="-122"/>
                <a:ea typeface="微软雅黑" panose="020B0503020204020204" pitchFamily="34" charset="-122"/>
                <a:cs typeface="+mn-ea"/>
                <a:sym typeface="+mn-lt"/>
              </a:rPr>
              <a:t>）  跋涉（</a:t>
            </a:r>
            <a:r>
              <a:rPr lang="en-US" altLang="zh-CN" sz="2800" b="1" dirty="0" err="1">
                <a:solidFill>
                  <a:srgbClr val="C00000"/>
                </a:solidFill>
                <a:latin typeface="微软雅黑" panose="020B0503020204020204" pitchFamily="34" charset="-122"/>
                <a:ea typeface="微软雅黑" panose="020B0503020204020204" pitchFamily="34" charset="-122"/>
                <a:cs typeface="+mn-ea"/>
                <a:sym typeface="+mn-lt"/>
              </a:rPr>
              <a:t>bá</a:t>
            </a:r>
            <a:r>
              <a:rPr lang="en-US" altLang="zh-CN" sz="2800" b="1" dirty="0">
                <a:solidFill>
                  <a:srgbClr val="C00000"/>
                </a:solidFill>
                <a:latin typeface="微软雅黑" panose="020B0503020204020204" pitchFamily="34" charset="-122"/>
                <a:ea typeface="微软雅黑" panose="020B0503020204020204" pitchFamily="34" charset="-122"/>
                <a:cs typeface="+mn-ea"/>
                <a:sym typeface="+mn-lt"/>
              </a:rPr>
              <a:t> </a:t>
            </a:r>
            <a:r>
              <a:rPr lang="en-US" altLang="zh-CN" sz="2800" b="1" dirty="0" err="1">
                <a:solidFill>
                  <a:srgbClr val="C00000"/>
                </a:solidFill>
                <a:latin typeface="微软雅黑" panose="020B0503020204020204" pitchFamily="34" charset="-122"/>
                <a:ea typeface="微软雅黑" panose="020B0503020204020204" pitchFamily="34" charset="-122"/>
                <a:cs typeface="+mn-ea"/>
                <a:sym typeface="+mn-lt"/>
              </a:rPr>
              <a:t>shè</a:t>
            </a:r>
            <a:r>
              <a:rPr lang="zh-CN" altLang="en-US" sz="2800" dirty="0">
                <a:latin typeface="微软雅黑" panose="020B0503020204020204" pitchFamily="34" charset="-122"/>
                <a:ea typeface="微软雅黑" panose="020B0503020204020204" pitchFamily="34" charset="-122"/>
                <a:cs typeface="+mn-ea"/>
                <a:sym typeface="+mn-lt"/>
              </a:rPr>
              <a:t>） </a:t>
            </a:r>
            <a:endParaRPr lang="en-US" altLang="zh-CN" sz="2800" dirty="0">
              <a:latin typeface="微软雅黑" panose="020B0503020204020204" pitchFamily="34" charset="-122"/>
              <a:ea typeface="微软雅黑" panose="020B0503020204020204" pitchFamily="34" charset="-122"/>
              <a:cs typeface="+mn-ea"/>
              <a:sym typeface="+mn-lt"/>
            </a:endParaRPr>
          </a:p>
          <a:p>
            <a:pPr hangingPunct="0">
              <a:lnSpc>
                <a:spcPct val="150000"/>
              </a:lnSpc>
            </a:pPr>
            <a:r>
              <a:rPr lang="zh-CN" altLang="en-US" sz="2800" dirty="0">
                <a:latin typeface="微软雅黑" panose="020B0503020204020204" pitchFamily="34" charset="-122"/>
                <a:ea typeface="微软雅黑" panose="020B0503020204020204" pitchFamily="34" charset="-122"/>
                <a:cs typeface="+mn-ea"/>
                <a:sym typeface="+mn-lt"/>
              </a:rPr>
              <a:t>部署（</a:t>
            </a:r>
            <a:r>
              <a:rPr lang="en-US" altLang="zh-CN" sz="2800" b="1" dirty="0" err="1">
                <a:solidFill>
                  <a:srgbClr val="C00000"/>
                </a:solidFill>
                <a:latin typeface="微软雅黑" panose="020B0503020204020204" pitchFamily="34" charset="-122"/>
                <a:ea typeface="微软雅黑" panose="020B0503020204020204" pitchFamily="34" charset="-122"/>
                <a:cs typeface="+mn-ea"/>
                <a:sym typeface="+mn-lt"/>
              </a:rPr>
              <a:t>shǔ</a:t>
            </a:r>
            <a:r>
              <a:rPr lang="zh-CN" altLang="en-US" sz="2800" dirty="0">
                <a:latin typeface="微软雅黑" panose="020B0503020204020204" pitchFamily="34" charset="-122"/>
                <a:ea typeface="微软雅黑" panose="020B0503020204020204" pitchFamily="34" charset="-122"/>
                <a:cs typeface="+mn-ea"/>
                <a:sym typeface="+mn-lt"/>
              </a:rPr>
              <a:t>）     颤抖（</a:t>
            </a:r>
            <a:r>
              <a:rPr lang="en-US" altLang="zh-CN" sz="2800" b="1" dirty="0" err="1">
                <a:solidFill>
                  <a:srgbClr val="C00000"/>
                </a:solidFill>
                <a:latin typeface="微软雅黑" panose="020B0503020204020204" pitchFamily="34" charset="-122"/>
                <a:ea typeface="微软雅黑" panose="020B0503020204020204" pitchFamily="34" charset="-122"/>
                <a:cs typeface="+mn-ea"/>
                <a:sym typeface="+mn-lt"/>
              </a:rPr>
              <a:t>chàn</a:t>
            </a:r>
            <a:r>
              <a:rPr lang="zh-CN" altLang="en-US" sz="2800" dirty="0">
                <a:latin typeface="微软雅黑" panose="020B0503020204020204" pitchFamily="34" charset="-122"/>
                <a:ea typeface="微软雅黑" panose="020B0503020204020204" pitchFamily="34" charset="-122"/>
                <a:cs typeface="+mn-ea"/>
                <a:sym typeface="+mn-lt"/>
              </a:rPr>
              <a:t>）        </a:t>
            </a:r>
            <a:endParaRPr lang="en-US" altLang="zh-CN" sz="2800" dirty="0">
              <a:latin typeface="微软雅黑" panose="020B0503020204020204" pitchFamily="34" charset="-122"/>
              <a:ea typeface="微软雅黑" panose="020B0503020204020204" pitchFamily="34" charset="-122"/>
              <a:cs typeface="+mn-ea"/>
              <a:sym typeface="+mn-lt"/>
            </a:endParaRPr>
          </a:p>
          <a:p>
            <a:pPr hangingPunct="0">
              <a:lnSpc>
                <a:spcPct val="150000"/>
              </a:lnSpc>
            </a:pPr>
            <a:r>
              <a:rPr lang="zh-CN" altLang="en-US" sz="2800" dirty="0">
                <a:latin typeface="微软雅黑" panose="020B0503020204020204" pitchFamily="34" charset="-122"/>
                <a:ea typeface="微软雅黑" panose="020B0503020204020204" pitchFamily="34" charset="-122"/>
                <a:cs typeface="+mn-ea"/>
                <a:sym typeface="+mn-lt"/>
              </a:rPr>
              <a:t>噙着（</a:t>
            </a:r>
            <a:r>
              <a:rPr lang="en-US" altLang="zh-CN" sz="2800" b="1" dirty="0" err="1">
                <a:solidFill>
                  <a:srgbClr val="C00000"/>
                </a:solidFill>
                <a:latin typeface="微软雅黑" panose="020B0503020204020204" pitchFamily="34" charset="-122"/>
                <a:ea typeface="微软雅黑" panose="020B0503020204020204" pitchFamily="34" charset="-122"/>
                <a:cs typeface="+mn-ea"/>
                <a:sym typeface="+mn-lt"/>
              </a:rPr>
              <a:t>qín</a:t>
            </a:r>
            <a:r>
              <a:rPr lang="zh-CN" altLang="en-US" sz="2800" dirty="0">
                <a:latin typeface="微软雅黑" panose="020B0503020204020204" pitchFamily="34" charset="-122"/>
                <a:ea typeface="微软雅黑" panose="020B0503020204020204" pitchFamily="34" charset="-122"/>
                <a:cs typeface="+mn-ea"/>
                <a:sym typeface="+mn-lt"/>
              </a:rPr>
              <a:t>）      巍然（</a:t>
            </a:r>
            <a:r>
              <a:rPr lang="en-US" altLang="zh-CN" sz="2800" b="1" dirty="0" err="1">
                <a:solidFill>
                  <a:srgbClr val="C00000"/>
                </a:solidFill>
                <a:latin typeface="微软雅黑" panose="020B0503020204020204" pitchFamily="34" charset="-122"/>
                <a:ea typeface="微软雅黑" panose="020B0503020204020204" pitchFamily="34" charset="-122"/>
                <a:cs typeface="+mn-ea"/>
                <a:sym typeface="+mn-lt"/>
              </a:rPr>
              <a:t>wēi</a:t>
            </a:r>
            <a:r>
              <a:rPr lang="zh-CN" altLang="en-US" sz="2800" dirty="0">
                <a:latin typeface="微软雅黑" panose="020B0503020204020204" pitchFamily="34" charset="-122"/>
                <a:ea typeface="微软雅黑" panose="020B0503020204020204" pitchFamily="34" charset="-122"/>
                <a:cs typeface="+mn-ea"/>
                <a:sym typeface="+mn-lt"/>
              </a:rPr>
              <a:t>）</a:t>
            </a:r>
            <a:endParaRPr lang="zh-CN" altLang="en-US" sz="2800" dirty="0">
              <a:latin typeface="微软雅黑" panose="020B0503020204020204" pitchFamily="34" charset="-122"/>
              <a:ea typeface="微软雅黑" panose="020B0503020204020204" pitchFamily="34" charset="-122"/>
              <a:cs typeface="+mn-ea"/>
              <a:sym typeface="+mn-lt"/>
            </a:endParaRPr>
          </a:p>
        </p:txBody>
      </p:sp>
      <p:pic>
        <p:nvPicPr>
          <p:cNvPr id="15" name="图片 14"/>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353027" y="1919333"/>
            <a:ext cx="4532671" cy="3019332"/>
          </a:xfrm>
          <a:prstGeom prst="rect">
            <a:avLst/>
          </a:prstGeom>
          <a:ln w="190500" cap="sq">
            <a:solidFill>
              <a:srgbClr val="C8C6BD"/>
            </a:solidFill>
            <a:prstDash val="solid"/>
            <a:miter lim="800000"/>
            <a:headEnd/>
            <a:tailEnd/>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p:spPr>
      </p:pic>
      <p:sp>
        <p:nvSpPr>
          <p:cNvPr id="34" name="矩形 33"/>
          <p:cNvSpPr/>
          <p:nvPr/>
        </p:nvSpPr>
        <p:spPr>
          <a:xfrm>
            <a:off x="130629" y="130629"/>
            <a:ext cx="11899075" cy="6590805"/>
          </a:xfrm>
          <a:prstGeom prst="rect">
            <a:avLst/>
          </a:prstGeom>
          <a:noFill/>
          <a:ln w="254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9" name="矩形 38"/>
          <p:cNvSpPr/>
          <p:nvPr/>
        </p:nvSpPr>
        <p:spPr>
          <a:xfrm>
            <a:off x="283029" y="283029"/>
            <a:ext cx="11899075" cy="6590805"/>
          </a:xfrm>
          <a:prstGeom prst="rect">
            <a:avLst/>
          </a:prstGeom>
          <a:noFill/>
          <a:ln w="254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wipe(left)">
                                      <p:cBhvr>
                                        <p:cTn id="7" dur="500"/>
                                        <p:tgtEl>
                                          <p:spTgt spid="36"/>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35"/>
                                        </p:tgtEl>
                                        <p:attrNameLst>
                                          <p:attrName>style.visibility</p:attrName>
                                        </p:attrNameLst>
                                      </p:cBhvr>
                                      <p:to>
                                        <p:strVal val="visible"/>
                                      </p:to>
                                    </p:set>
                                    <p:animEffect transition="in" filter="wipe(left)">
                                      <p:cBhvr>
                                        <p:cTn id="10" dur="500"/>
                                        <p:tgtEl>
                                          <p:spTgt spid="35"/>
                                        </p:tgtEl>
                                      </p:cBhvr>
                                    </p:animEffect>
                                  </p:childTnLst>
                                </p:cTn>
                              </p:par>
                              <p:par>
                                <p:cTn id="11" presetID="22" presetClass="entr" presetSubtype="8" fill="hold" nodeType="withEffect">
                                  <p:stCondLst>
                                    <p:cond delay="0"/>
                                  </p:stCondLst>
                                  <p:childTnLst>
                                    <p:set>
                                      <p:cBhvr>
                                        <p:cTn id="12" dur="1" fill="hold">
                                          <p:stCondLst>
                                            <p:cond delay="0"/>
                                          </p:stCondLst>
                                        </p:cTn>
                                        <p:tgtEl>
                                          <p:spTgt spid="93"/>
                                        </p:tgtEl>
                                        <p:attrNameLst>
                                          <p:attrName>style.visibility</p:attrName>
                                        </p:attrNameLst>
                                      </p:cBhvr>
                                      <p:to>
                                        <p:strVal val="visible"/>
                                      </p:to>
                                    </p:set>
                                    <p:animEffect transition="in" filter="wipe(left)">
                                      <p:cBhvr>
                                        <p:cTn id="13" dur="500"/>
                                        <p:tgtEl>
                                          <p:spTgt spid="93"/>
                                        </p:tgtEl>
                                      </p:cBhvr>
                                    </p:animEffect>
                                  </p:childTnLst>
                                </p:cTn>
                              </p:par>
                              <p:par>
                                <p:cTn id="14" presetID="53" presetClass="entr" presetSubtype="16" fill="hold" grpId="0" nodeType="withEffect">
                                  <p:stCondLst>
                                    <p:cond delay="0"/>
                                  </p:stCondLst>
                                  <p:childTnLst>
                                    <p:set>
                                      <p:cBhvr>
                                        <p:cTn id="15" dur="1" fill="hold">
                                          <p:stCondLst>
                                            <p:cond delay="0"/>
                                          </p:stCondLst>
                                        </p:cTn>
                                        <p:tgtEl>
                                          <p:spTgt spid="37"/>
                                        </p:tgtEl>
                                        <p:attrNameLst>
                                          <p:attrName>style.visibility</p:attrName>
                                        </p:attrNameLst>
                                      </p:cBhvr>
                                      <p:to>
                                        <p:strVal val="visible"/>
                                      </p:to>
                                    </p:set>
                                    <p:anim calcmode="lin" valueType="num">
                                      <p:cBhvr>
                                        <p:cTn id="16" dur="1000" fill="hold"/>
                                        <p:tgtEl>
                                          <p:spTgt spid="37"/>
                                        </p:tgtEl>
                                        <p:attrNameLst>
                                          <p:attrName>ppt_w</p:attrName>
                                        </p:attrNameLst>
                                      </p:cBhvr>
                                      <p:tavLst>
                                        <p:tav tm="0">
                                          <p:val>
                                            <p:fltVal val="0"/>
                                          </p:val>
                                        </p:tav>
                                        <p:tav tm="100000">
                                          <p:val>
                                            <p:strVal val="#ppt_w"/>
                                          </p:val>
                                        </p:tav>
                                      </p:tavLst>
                                    </p:anim>
                                    <p:anim calcmode="lin" valueType="num">
                                      <p:cBhvr>
                                        <p:cTn id="17" dur="1000" fill="hold"/>
                                        <p:tgtEl>
                                          <p:spTgt spid="37"/>
                                        </p:tgtEl>
                                        <p:attrNameLst>
                                          <p:attrName>ppt_h</p:attrName>
                                        </p:attrNameLst>
                                      </p:cBhvr>
                                      <p:tavLst>
                                        <p:tav tm="0">
                                          <p:val>
                                            <p:fltVal val="0"/>
                                          </p:val>
                                        </p:tav>
                                        <p:tav tm="100000">
                                          <p:val>
                                            <p:strVal val="#ppt_h"/>
                                          </p:val>
                                        </p:tav>
                                      </p:tavLst>
                                    </p:anim>
                                    <p:animEffect transition="in" filter="fade">
                                      <p:cBhvr>
                                        <p:cTn id="18" dur="1000"/>
                                        <p:tgtEl>
                                          <p:spTgt spid="37"/>
                                        </p:tgtEl>
                                      </p:cBhvr>
                                    </p:animEffect>
                                  </p:childTnLst>
                                </p:cTn>
                              </p:par>
                              <p:par>
                                <p:cTn id="19" presetID="47" presetClass="entr" presetSubtype="0" fill="hold" grpId="0" nodeType="withEffect">
                                  <p:stCondLst>
                                    <p:cond delay="0"/>
                                  </p:stCondLst>
                                  <p:childTnLst>
                                    <p:set>
                                      <p:cBhvr>
                                        <p:cTn id="20" dur="1" fill="hold">
                                          <p:stCondLst>
                                            <p:cond delay="0"/>
                                          </p:stCondLst>
                                        </p:cTn>
                                        <p:tgtEl>
                                          <p:spTgt spid="30"/>
                                        </p:tgtEl>
                                        <p:attrNameLst>
                                          <p:attrName>style.visibility</p:attrName>
                                        </p:attrNameLst>
                                      </p:cBhvr>
                                      <p:to>
                                        <p:strVal val="visible"/>
                                      </p:to>
                                    </p:set>
                                    <p:animEffect transition="in" filter="fade">
                                      <p:cBhvr>
                                        <p:cTn id="21" dur="1000"/>
                                        <p:tgtEl>
                                          <p:spTgt spid="30"/>
                                        </p:tgtEl>
                                      </p:cBhvr>
                                    </p:animEffect>
                                    <p:anim calcmode="lin" valueType="num">
                                      <p:cBhvr>
                                        <p:cTn id="22" dur="1000" fill="hold"/>
                                        <p:tgtEl>
                                          <p:spTgt spid="30"/>
                                        </p:tgtEl>
                                        <p:attrNameLst>
                                          <p:attrName>ppt_x</p:attrName>
                                        </p:attrNameLst>
                                      </p:cBhvr>
                                      <p:tavLst>
                                        <p:tav tm="0">
                                          <p:val>
                                            <p:strVal val="#ppt_x"/>
                                          </p:val>
                                        </p:tav>
                                        <p:tav tm="100000">
                                          <p:val>
                                            <p:strVal val="#ppt_x"/>
                                          </p:val>
                                        </p:tav>
                                      </p:tavLst>
                                    </p:anim>
                                    <p:anim calcmode="lin" valueType="num">
                                      <p:cBhvr>
                                        <p:cTn id="23"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nimBg="1"/>
      <p:bldP spid="35" grpId="0" animBg="1"/>
      <p:bldP spid="37" grpId="0"/>
      <p:bldP spid="30"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任意多边形: 形状 35"/>
          <p:cNvSpPr/>
          <p:nvPr/>
        </p:nvSpPr>
        <p:spPr>
          <a:xfrm>
            <a:off x="-121920" y="239982"/>
            <a:ext cx="896112" cy="602306"/>
          </a:xfrm>
          <a:custGeom>
            <a:avLst/>
            <a:gdLst>
              <a:gd name="connsiteX0" fmla="*/ 0 w 706054"/>
              <a:gd name="connsiteY0" fmla="*/ 0 h 474562"/>
              <a:gd name="connsiteX1" fmla="*/ 468773 w 706054"/>
              <a:gd name="connsiteY1" fmla="*/ 0 h 474562"/>
              <a:gd name="connsiteX2" fmla="*/ 706054 w 706054"/>
              <a:gd name="connsiteY2" fmla="*/ 237281 h 474562"/>
              <a:gd name="connsiteX3" fmla="*/ 468773 w 706054"/>
              <a:gd name="connsiteY3" fmla="*/ 474562 h 474562"/>
              <a:gd name="connsiteX4" fmla="*/ 0 w 706054"/>
              <a:gd name="connsiteY4" fmla="*/ 474562 h 4745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6054" h="474562">
                <a:moveTo>
                  <a:pt x="0" y="0"/>
                </a:moveTo>
                <a:lnTo>
                  <a:pt x="468773" y="0"/>
                </a:lnTo>
                <a:cubicBezTo>
                  <a:pt x="599820" y="0"/>
                  <a:pt x="706054" y="106234"/>
                  <a:pt x="706054" y="237281"/>
                </a:cubicBezTo>
                <a:cubicBezTo>
                  <a:pt x="706054" y="368328"/>
                  <a:pt x="599820" y="474562"/>
                  <a:pt x="468773" y="474562"/>
                </a:cubicBezTo>
                <a:lnTo>
                  <a:pt x="0" y="474562"/>
                </a:lnTo>
                <a:close/>
              </a:path>
            </a:pathLst>
          </a:custGeom>
          <a:noFill/>
          <a:ln w="19050">
            <a:gradFill>
              <a:gsLst>
                <a:gs pos="55000">
                  <a:schemeClr val="accent1">
                    <a:lumMod val="5000"/>
                    <a:lumOff val="95000"/>
                    <a:alpha val="0"/>
                  </a:schemeClr>
                </a:gs>
                <a:gs pos="0">
                  <a:srgbClr val="C00000"/>
                </a:gs>
              </a:gsLst>
              <a:lin ang="108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mn-ea"/>
            </a:endParaRPr>
          </a:p>
        </p:txBody>
      </p:sp>
      <p:grpSp>
        <p:nvGrpSpPr>
          <p:cNvPr id="8" name="组合 7"/>
          <p:cNvGrpSpPr/>
          <p:nvPr/>
        </p:nvGrpSpPr>
        <p:grpSpPr>
          <a:xfrm>
            <a:off x="-265471" y="-870076"/>
            <a:ext cx="12722942" cy="8598152"/>
            <a:chOff x="-5715000" y="-6019800"/>
            <a:chExt cx="25031700" cy="16916400"/>
          </a:xfrm>
        </p:grpSpPr>
        <p:grpSp>
          <p:nvGrpSpPr>
            <p:cNvPr id="4" name="组合 3"/>
            <p:cNvGrpSpPr/>
            <p:nvPr/>
          </p:nvGrpSpPr>
          <p:grpSpPr>
            <a:xfrm>
              <a:off x="-5715000" y="-6019800"/>
              <a:ext cx="419100" cy="16916400"/>
              <a:chOff x="-5715000" y="-6019800"/>
              <a:chExt cx="419100" cy="16916400"/>
            </a:xfrm>
          </p:grpSpPr>
          <p:sp>
            <p:nvSpPr>
              <p:cNvPr id="2" name="椭圆 1"/>
              <p:cNvSpPr/>
              <p:nvPr/>
            </p:nvSpPr>
            <p:spPr>
              <a:xfrm>
                <a:off x="-5715000" y="-60198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3" name="椭圆 2"/>
              <p:cNvSpPr/>
              <p:nvPr/>
            </p:nvSpPr>
            <p:spPr>
              <a:xfrm>
                <a:off x="-5715000" y="104775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grpSp>
          <p:nvGrpSpPr>
            <p:cNvPr id="5" name="组合 4"/>
            <p:cNvGrpSpPr/>
            <p:nvPr/>
          </p:nvGrpSpPr>
          <p:grpSpPr>
            <a:xfrm>
              <a:off x="18897600" y="-6019800"/>
              <a:ext cx="419100" cy="16916400"/>
              <a:chOff x="-5715000" y="-6019800"/>
              <a:chExt cx="419100" cy="16916400"/>
            </a:xfrm>
          </p:grpSpPr>
          <p:sp>
            <p:nvSpPr>
              <p:cNvPr id="6" name="椭圆 5"/>
              <p:cNvSpPr/>
              <p:nvPr/>
            </p:nvSpPr>
            <p:spPr>
              <a:xfrm>
                <a:off x="-5715000" y="-60198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7" name="椭圆 6"/>
              <p:cNvSpPr/>
              <p:nvPr/>
            </p:nvSpPr>
            <p:spPr>
              <a:xfrm>
                <a:off x="-5715000" y="104775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grpSp>
      <p:grpSp>
        <p:nvGrpSpPr>
          <p:cNvPr id="93" name="îşľïḓé"/>
          <p:cNvGrpSpPr/>
          <p:nvPr/>
        </p:nvGrpSpPr>
        <p:grpSpPr>
          <a:xfrm flipH="1">
            <a:off x="11129970" y="6341428"/>
            <a:ext cx="528630" cy="0"/>
            <a:chOff x="784958" y="2463718"/>
            <a:chExt cx="528630" cy="0"/>
          </a:xfrm>
        </p:grpSpPr>
        <p:cxnSp>
          <p:nvCxnSpPr>
            <p:cNvPr id="94" name="直接连接符 93"/>
            <p:cNvCxnSpPr/>
            <p:nvPr/>
          </p:nvCxnSpPr>
          <p:spPr>
            <a:xfrm>
              <a:off x="784958" y="2463718"/>
              <a:ext cx="360000" cy="0"/>
            </a:xfrm>
            <a:prstGeom prst="line">
              <a:avLst/>
            </a:prstGeom>
            <a:ln w="57150" cap="rnd">
              <a:gradFill>
                <a:gsLst>
                  <a:gs pos="0">
                    <a:srgbClr val="C00000"/>
                  </a:gs>
                  <a:gs pos="100000">
                    <a:srgbClr val="A11C1C"/>
                  </a:gs>
                </a:gsLst>
                <a:lin ang="5400000" scaled="1"/>
              </a:gradFill>
              <a:round/>
            </a:ln>
          </p:spPr>
          <p:style>
            <a:lnRef idx="1">
              <a:schemeClr val="accent1"/>
            </a:lnRef>
            <a:fillRef idx="0">
              <a:schemeClr val="accent1"/>
            </a:fillRef>
            <a:effectRef idx="0">
              <a:schemeClr val="accent1"/>
            </a:effectRef>
            <a:fontRef idx="minor">
              <a:schemeClr val="tx1"/>
            </a:fontRef>
          </p:style>
        </p:cxnSp>
        <p:cxnSp>
          <p:nvCxnSpPr>
            <p:cNvPr id="95" name="直接连接符 94"/>
            <p:cNvCxnSpPr/>
            <p:nvPr/>
          </p:nvCxnSpPr>
          <p:spPr>
            <a:xfrm>
              <a:off x="1242156" y="2463718"/>
              <a:ext cx="0" cy="0"/>
            </a:xfrm>
            <a:prstGeom prst="line">
              <a:avLst/>
            </a:prstGeom>
            <a:ln w="57150" cap="rnd">
              <a:gradFill>
                <a:gsLst>
                  <a:gs pos="0">
                    <a:srgbClr val="C00000"/>
                  </a:gs>
                  <a:gs pos="100000">
                    <a:srgbClr val="A11C1C"/>
                  </a:gs>
                </a:gsLst>
                <a:lin ang="5400000" scaled="1"/>
              </a:gradFill>
              <a:round/>
            </a:ln>
          </p:spPr>
          <p:style>
            <a:lnRef idx="1">
              <a:schemeClr val="accent1"/>
            </a:lnRef>
            <a:fillRef idx="0">
              <a:schemeClr val="accent1"/>
            </a:fillRef>
            <a:effectRef idx="0">
              <a:schemeClr val="accent1"/>
            </a:effectRef>
            <a:fontRef idx="minor">
              <a:schemeClr val="tx1"/>
            </a:fontRef>
          </p:style>
        </p:cxnSp>
        <p:cxnSp>
          <p:nvCxnSpPr>
            <p:cNvPr id="96" name="直接连接符 95"/>
            <p:cNvCxnSpPr/>
            <p:nvPr/>
          </p:nvCxnSpPr>
          <p:spPr>
            <a:xfrm>
              <a:off x="1313588" y="2463718"/>
              <a:ext cx="0" cy="0"/>
            </a:xfrm>
            <a:prstGeom prst="line">
              <a:avLst/>
            </a:prstGeom>
            <a:ln w="57150" cap="rnd">
              <a:gradFill>
                <a:gsLst>
                  <a:gs pos="0">
                    <a:srgbClr val="C00000"/>
                  </a:gs>
                  <a:gs pos="100000">
                    <a:srgbClr val="A11C1C"/>
                  </a:gs>
                </a:gsLst>
                <a:lin ang="5400000" scaled="1"/>
              </a:gradFill>
              <a:round/>
            </a:ln>
          </p:spPr>
          <p:style>
            <a:lnRef idx="1">
              <a:schemeClr val="accent1"/>
            </a:lnRef>
            <a:fillRef idx="0">
              <a:schemeClr val="accent1"/>
            </a:fillRef>
            <a:effectRef idx="0">
              <a:schemeClr val="accent1"/>
            </a:effectRef>
            <a:fontRef idx="minor">
              <a:schemeClr val="tx1"/>
            </a:fontRef>
          </p:style>
        </p:cxnSp>
      </p:grpSp>
      <p:sp>
        <p:nvSpPr>
          <p:cNvPr id="35" name="任意多边形: 形状 34"/>
          <p:cNvSpPr/>
          <p:nvPr/>
        </p:nvSpPr>
        <p:spPr>
          <a:xfrm>
            <a:off x="0" y="300942"/>
            <a:ext cx="706054" cy="474562"/>
          </a:xfrm>
          <a:custGeom>
            <a:avLst/>
            <a:gdLst>
              <a:gd name="connsiteX0" fmla="*/ 0 w 706054"/>
              <a:gd name="connsiteY0" fmla="*/ 0 h 474562"/>
              <a:gd name="connsiteX1" fmla="*/ 468773 w 706054"/>
              <a:gd name="connsiteY1" fmla="*/ 0 h 474562"/>
              <a:gd name="connsiteX2" fmla="*/ 706054 w 706054"/>
              <a:gd name="connsiteY2" fmla="*/ 237281 h 474562"/>
              <a:gd name="connsiteX3" fmla="*/ 468773 w 706054"/>
              <a:gd name="connsiteY3" fmla="*/ 474562 h 474562"/>
              <a:gd name="connsiteX4" fmla="*/ 0 w 706054"/>
              <a:gd name="connsiteY4" fmla="*/ 474562 h 4745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6054" h="474562">
                <a:moveTo>
                  <a:pt x="0" y="0"/>
                </a:moveTo>
                <a:lnTo>
                  <a:pt x="468773" y="0"/>
                </a:lnTo>
                <a:cubicBezTo>
                  <a:pt x="599820" y="0"/>
                  <a:pt x="706054" y="106234"/>
                  <a:pt x="706054" y="237281"/>
                </a:cubicBezTo>
                <a:cubicBezTo>
                  <a:pt x="706054" y="368328"/>
                  <a:pt x="599820" y="474562"/>
                  <a:pt x="468773" y="474562"/>
                </a:cubicBezTo>
                <a:lnTo>
                  <a:pt x="0" y="474562"/>
                </a:lnTo>
                <a:close/>
              </a:path>
            </a:pathLst>
          </a:custGeom>
          <a:gradFill>
            <a:gsLst>
              <a:gs pos="0">
                <a:srgbClr val="C00000">
                  <a:alpha val="48000"/>
                </a:srgbClr>
              </a:gs>
              <a:gs pos="94000">
                <a:srgbClr val="A11C1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微软雅黑" panose="020B0503020204020204" pitchFamily="34" charset="-122"/>
              <a:ea typeface="微软雅黑" panose="020B0503020204020204" pitchFamily="34" charset="-122"/>
            </a:endParaRPr>
          </a:p>
        </p:txBody>
      </p:sp>
      <p:sp>
        <p:nvSpPr>
          <p:cNvPr id="37" name="文本框 36"/>
          <p:cNvSpPr txBox="1"/>
          <p:nvPr/>
        </p:nvSpPr>
        <p:spPr>
          <a:xfrm>
            <a:off x="896112" y="330901"/>
            <a:ext cx="2859469" cy="523220"/>
          </a:xfrm>
          <a:prstGeom prst="rect">
            <a:avLst/>
          </a:prstGeom>
          <a:noFill/>
          <a:effectLst>
            <a:reflection blurRad="6350" stA="50000" endA="300" endPos="55000" dir="5400000" sy="-100000" algn="bl" rotWithShape="0"/>
          </a:effectLst>
        </p:spPr>
        <p:txBody>
          <a:bodyPr wrap="square" rtlCol="0">
            <a:spAutoFit/>
          </a:bodyPr>
          <a:lstStyle/>
          <a:p>
            <a:r>
              <a:rPr lang="zh-CN" altLang="en-US" sz="2800" b="1" spc="600" dirty="0">
                <a:gradFill>
                  <a:gsLst>
                    <a:gs pos="100000">
                      <a:srgbClr val="A11C1C"/>
                    </a:gs>
                    <a:gs pos="0">
                      <a:srgbClr val="C00000"/>
                    </a:gs>
                  </a:gsLst>
                  <a:lin ang="5400000" scaled="0"/>
                </a:gradFill>
                <a:latin typeface="微软雅黑" panose="020B0503020204020204" pitchFamily="34" charset="-122"/>
                <a:ea typeface="微软雅黑" panose="020B0503020204020204" pitchFamily="34" charset="-122"/>
              </a:rPr>
              <a:t>预习检查</a:t>
            </a:r>
            <a:endParaRPr lang="zh-CN" altLang="en-US" sz="2800" b="1" spc="600" dirty="0">
              <a:gradFill>
                <a:gsLst>
                  <a:gs pos="100000">
                    <a:srgbClr val="A11C1C"/>
                  </a:gs>
                  <a:gs pos="0">
                    <a:srgbClr val="C00000"/>
                  </a:gs>
                </a:gsLst>
                <a:lin ang="5400000" scaled="0"/>
              </a:gradFill>
              <a:latin typeface="微软雅黑" panose="020B0503020204020204" pitchFamily="34" charset="-122"/>
              <a:ea typeface="微软雅黑" panose="020B0503020204020204" pitchFamily="34" charset="-122"/>
            </a:endParaRPr>
          </a:p>
        </p:txBody>
      </p:sp>
      <p:sp>
        <p:nvSpPr>
          <p:cNvPr id="30" name="文本框 29"/>
          <p:cNvSpPr txBox="1"/>
          <p:nvPr/>
        </p:nvSpPr>
        <p:spPr>
          <a:xfrm>
            <a:off x="794609" y="1427343"/>
            <a:ext cx="10602781" cy="3997376"/>
          </a:xfrm>
          <a:prstGeom prst="rect">
            <a:avLst/>
          </a:prstGeom>
          <a:noFill/>
        </p:spPr>
        <p:txBody>
          <a:bodyPr wrap="square" rtlCol="0">
            <a:spAutoFit/>
          </a:bodyPr>
          <a:lstStyle/>
          <a:p>
            <a:pPr hangingPunct="0">
              <a:lnSpc>
                <a:spcPct val="150000"/>
              </a:lnSpc>
            </a:pPr>
            <a:r>
              <a:rPr lang="en-US" altLang="zh-CN" sz="2800" b="1" dirty="0">
                <a:latin typeface="微软雅黑" panose="020B0503020204020204" pitchFamily="34" charset="-122"/>
                <a:ea typeface="微软雅黑" panose="020B0503020204020204" pitchFamily="34" charset="-122"/>
                <a:cs typeface="+mn-ea"/>
                <a:sym typeface="+mn-lt"/>
              </a:rPr>
              <a:t>2.</a:t>
            </a:r>
            <a:r>
              <a:rPr lang="zh-CN" altLang="en-US" sz="2800" b="1" dirty="0">
                <a:latin typeface="微软雅黑" panose="020B0503020204020204" pitchFamily="34" charset="-122"/>
                <a:ea typeface="微软雅黑" panose="020B0503020204020204" pitchFamily="34" charset="-122"/>
                <a:cs typeface="+mn-ea"/>
                <a:sym typeface="+mn-lt"/>
              </a:rPr>
              <a:t>解释词语</a:t>
            </a:r>
            <a:endParaRPr lang="en-US" altLang="zh-CN" sz="2800" b="1" dirty="0">
              <a:latin typeface="微软雅黑" panose="020B0503020204020204" pitchFamily="34" charset="-122"/>
              <a:ea typeface="微软雅黑" panose="020B0503020204020204" pitchFamily="34" charset="-122"/>
              <a:cs typeface="+mn-ea"/>
              <a:sym typeface="+mn-lt"/>
            </a:endParaRPr>
          </a:p>
          <a:p>
            <a:pPr hangingPunct="0">
              <a:lnSpc>
                <a:spcPct val="150000"/>
              </a:lnSpc>
            </a:pPr>
            <a:r>
              <a:rPr lang="zh-CN" altLang="en-US" sz="2400" dirty="0">
                <a:latin typeface="微软雅黑" panose="020B0503020204020204" pitchFamily="34" charset="-122"/>
                <a:ea typeface="微软雅黑" panose="020B0503020204020204" pitchFamily="34" charset="-122"/>
                <a:cs typeface="+mn-ea"/>
                <a:sym typeface="+mn-lt"/>
              </a:rPr>
              <a:t>来龙去脉：</a:t>
            </a:r>
            <a:r>
              <a:rPr lang="zh-CN" altLang="en-US" sz="2400" b="1" dirty="0">
                <a:solidFill>
                  <a:srgbClr val="C00000"/>
                </a:solidFill>
                <a:latin typeface="微软雅黑" panose="020B0503020204020204" pitchFamily="34" charset="-122"/>
                <a:ea typeface="微软雅黑" panose="020B0503020204020204" pitchFamily="34" charset="-122"/>
                <a:cs typeface="+mn-ea"/>
                <a:sym typeface="+mn-lt"/>
              </a:rPr>
              <a:t>本指山脉的走势和去向。现比喻一件事的前因后果。</a:t>
            </a:r>
            <a:endParaRPr lang="zh-CN" altLang="en-US" sz="2400" b="1" dirty="0">
              <a:solidFill>
                <a:srgbClr val="C00000"/>
              </a:solidFill>
              <a:latin typeface="微软雅黑" panose="020B0503020204020204" pitchFamily="34" charset="-122"/>
              <a:ea typeface="微软雅黑" panose="020B0503020204020204" pitchFamily="34" charset="-122"/>
              <a:cs typeface="+mn-ea"/>
              <a:sym typeface="+mn-lt"/>
            </a:endParaRPr>
          </a:p>
          <a:p>
            <a:pPr hangingPunct="0">
              <a:lnSpc>
                <a:spcPct val="150000"/>
              </a:lnSpc>
            </a:pPr>
            <a:r>
              <a:rPr lang="zh-CN" altLang="en-US" sz="2400" dirty="0">
                <a:latin typeface="微软雅黑" panose="020B0503020204020204" pitchFamily="34" charset="-122"/>
                <a:ea typeface="微软雅黑" panose="020B0503020204020204" pitchFamily="34" charset="-122"/>
                <a:cs typeface="+mn-ea"/>
                <a:sym typeface="+mn-lt"/>
              </a:rPr>
              <a:t>不辞劳苦：</a:t>
            </a:r>
            <a:r>
              <a:rPr lang="zh-CN" altLang="en-US" sz="2400" b="1" dirty="0">
                <a:solidFill>
                  <a:srgbClr val="C00000"/>
                </a:solidFill>
                <a:latin typeface="微软雅黑" panose="020B0503020204020204" pitchFamily="34" charset="-122"/>
                <a:ea typeface="微软雅黑" panose="020B0503020204020204" pitchFamily="34" charset="-122"/>
                <a:cs typeface="+mn-ea"/>
                <a:sym typeface="+mn-lt"/>
              </a:rPr>
              <a:t>不逃避劳累辛苦，形容人不怕吃苦，毅力强。</a:t>
            </a:r>
            <a:endParaRPr lang="zh-CN" altLang="en-US" sz="2400" b="1" dirty="0">
              <a:solidFill>
                <a:srgbClr val="C00000"/>
              </a:solidFill>
              <a:latin typeface="微软雅黑" panose="020B0503020204020204" pitchFamily="34" charset="-122"/>
              <a:ea typeface="微软雅黑" panose="020B0503020204020204" pitchFamily="34" charset="-122"/>
              <a:cs typeface="+mn-ea"/>
              <a:sym typeface="+mn-lt"/>
            </a:endParaRPr>
          </a:p>
          <a:p>
            <a:pPr hangingPunct="0">
              <a:lnSpc>
                <a:spcPct val="150000"/>
              </a:lnSpc>
            </a:pPr>
            <a:r>
              <a:rPr lang="zh-CN" altLang="en-US" sz="2400" dirty="0">
                <a:latin typeface="微软雅黑" panose="020B0503020204020204" pitchFamily="34" charset="-122"/>
                <a:ea typeface="微软雅黑" panose="020B0503020204020204" pitchFamily="34" charset="-122"/>
                <a:cs typeface="+mn-ea"/>
                <a:sym typeface="+mn-lt"/>
              </a:rPr>
              <a:t>白帐子猛雨：</a:t>
            </a:r>
            <a:r>
              <a:rPr lang="zh-CN" altLang="en-US" sz="2400" b="1" dirty="0">
                <a:solidFill>
                  <a:srgbClr val="C00000"/>
                </a:solidFill>
                <a:latin typeface="微软雅黑" panose="020B0503020204020204" pitchFamily="34" charset="-122"/>
                <a:ea typeface="微软雅黑" panose="020B0503020204020204" pitchFamily="34" charset="-122"/>
                <a:cs typeface="+mn-ea"/>
                <a:sym typeface="+mn-lt"/>
              </a:rPr>
              <a:t>雨下得又密又猛，好像天地间挂了白色的帐子。</a:t>
            </a:r>
            <a:endParaRPr lang="zh-CN" altLang="en-US" sz="2400" b="1" dirty="0">
              <a:solidFill>
                <a:srgbClr val="C00000"/>
              </a:solidFill>
              <a:latin typeface="微软雅黑" panose="020B0503020204020204" pitchFamily="34" charset="-122"/>
              <a:ea typeface="微软雅黑" panose="020B0503020204020204" pitchFamily="34" charset="-122"/>
              <a:cs typeface="+mn-ea"/>
              <a:sym typeface="+mn-lt"/>
            </a:endParaRPr>
          </a:p>
          <a:p>
            <a:pPr hangingPunct="0">
              <a:lnSpc>
                <a:spcPct val="150000"/>
              </a:lnSpc>
            </a:pPr>
            <a:r>
              <a:rPr lang="zh-CN" altLang="en-US" sz="2400" dirty="0">
                <a:latin typeface="微软雅黑" panose="020B0503020204020204" pitchFamily="34" charset="-122"/>
                <a:ea typeface="微软雅黑" panose="020B0503020204020204" pitchFamily="34" charset="-122"/>
                <a:cs typeface="+mn-ea"/>
                <a:sym typeface="+mn-lt"/>
              </a:rPr>
              <a:t>滔滔不绝：</a:t>
            </a:r>
            <a:r>
              <a:rPr lang="zh-CN" altLang="en-US" sz="2400" b="1" dirty="0">
                <a:solidFill>
                  <a:srgbClr val="C00000"/>
                </a:solidFill>
                <a:latin typeface="微软雅黑" panose="020B0503020204020204" pitchFamily="34" charset="-122"/>
                <a:ea typeface="微软雅黑" panose="020B0503020204020204" pitchFamily="34" charset="-122"/>
                <a:cs typeface="+mn-ea"/>
                <a:sym typeface="+mn-lt"/>
              </a:rPr>
              <a:t>像流水那样毫不间断。指话很多，说起来没个完。</a:t>
            </a:r>
            <a:endParaRPr lang="zh-CN" altLang="en-US" sz="2400" b="1" dirty="0">
              <a:solidFill>
                <a:srgbClr val="C00000"/>
              </a:solidFill>
              <a:latin typeface="微软雅黑" panose="020B0503020204020204" pitchFamily="34" charset="-122"/>
              <a:ea typeface="微软雅黑" panose="020B0503020204020204" pitchFamily="34" charset="-122"/>
              <a:cs typeface="+mn-ea"/>
              <a:sym typeface="+mn-lt"/>
            </a:endParaRPr>
          </a:p>
          <a:p>
            <a:pPr hangingPunct="0">
              <a:lnSpc>
                <a:spcPct val="150000"/>
              </a:lnSpc>
            </a:pPr>
            <a:r>
              <a:rPr lang="zh-CN" altLang="en-US" sz="2400" dirty="0">
                <a:latin typeface="微软雅黑" panose="020B0503020204020204" pitchFamily="34" charset="-122"/>
                <a:ea typeface="微软雅黑" panose="020B0503020204020204" pitchFamily="34" charset="-122"/>
                <a:cs typeface="+mn-ea"/>
                <a:sym typeface="+mn-lt"/>
              </a:rPr>
              <a:t>神情自若：</a:t>
            </a:r>
            <a:r>
              <a:rPr lang="zh-CN" altLang="en-US" sz="2400" b="1" dirty="0">
                <a:solidFill>
                  <a:srgbClr val="C00000"/>
                </a:solidFill>
                <a:latin typeface="微软雅黑" panose="020B0503020204020204" pitchFamily="34" charset="-122"/>
                <a:ea typeface="微软雅黑" panose="020B0503020204020204" pitchFamily="34" charset="-122"/>
                <a:cs typeface="+mn-ea"/>
                <a:sym typeface="+mn-lt"/>
              </a:rPr>
              <a:t>指神情态度十分自然，神情态度仍和原来一样。</a:t>
            </a:r>
            <a:endParaRPr lang="zh-CN" altLang="en-US" sz="2400" b="1" dirty="0">
              <a:solidFill>
                <a:srgbClr val="C00000"/>
              </a:solidFill>
              <a:latin typeface="微软雅黑" panose="020B0503020204020204" pitchFamily="34" charset="-122"/>
              <a:ea typeface="微软雅黑" panose="020B0503020204020204" pitchFamily="34" charset="-122"/>
              <a:cs typeface="+mn-ea"/>
              <a:sym typeface="+mn-lt"/>
            </a:endParaRPr>
          </a:p>
          <a:p>
            <a:pPr hangingPunct="0">
              <a:lnSpc>
                <a:spcPct val="150000"/>
              </a:lnSpc>
            </a:pPr>
            <a:r>
              <a:rPr lang="zh-CN" altLang="en-US" sz="2400" dirty="0">
                <a:latin typeface="微软雅黑" panose="020B0503020204020204" pitchFamily="34" charset="-122"/>
                <a:ea typeface="微软雅黑" panose="020B0503020204020204" pitchFamily="34" charset="-122"/>
                <a:cs typeface="+mn-ea"/>
                <a:sym typeface="+mn-lt"/>
              </a:rPr>
              <a:t>泣不成声：</a:t>
            </a:r>
            <a:r>
              <a:rPr lang="zh-CN" altLang="en-US" sz="2400" b="1" dirty="0">
                <a:solidFill>
                  <a:srgbClr val="C00000"/>
                </a:solidFill>
                <a:latin typeface="微软雅黑" panose="020B0503020204020204" pitchFamily="34" charset="-122"/>
                <a:ea typeface="微软雅黑" panose="020B0503020204020204" pitchFamily="34" charset="-122"/>
                <a:cs typeface="+mn-ea"/>
                <a:sym typeface="+mn-lt"/>
              </a:rPr>
              <a:t>哭得噎住了，出不来声音。形容非常伤心。</a:t>
            </a:r>
            <a:endParaRPr lang="zh-CN" altLang="en-US" sz="2400" b="1" dirty="0">
              <a:solidFill>
                <a:srgbClr val="C00000"/>
              </a:solidFill>
              <a:latin typeface="微软雅黑" panose="020B0503020204020204" pitchFamily="34" charset="-122"/>
              <a:ea typeface="微软雅黑" panose="020B0503020204020204" pitchFamily="34" charset="-122"/>
              <a:cs typeface="+mn-ea"/>
              <a:sym typeface="+mn-lt"/>
            </a:endParaRPr>
          </a:p>
        </p:txBody>
      </p:sp>
      <p:sp>
        <p:nvSpPr>
          <p:cNvPr id="18" name="矩形 17"/>
          <p:cNvSpPr/>
          <p:nvPr/>
        </p:nvSpPr>
        <p:spPr>
          <a:xfrm>
            <a:off x="130629" y="130629"/>
            <a:ext cx="11899075" cy="6590805"/>
          </a:xfrm>
          <a:prstGeom prst="rect">
            <a:avLst/>
          </a:prstGeom>
          <a:noFill/>
          <a:ln w="254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wipe(left)">
                                      <p:cBhvr>
                                        <p:cTn id="7" dur="500"/>
                                        <p:tgtEl>
                                          <p:spTgt spid="36"/>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35"/>
                                        </p:tgtEl>
                                        <p:attrNameLst>
                                          <p:attrName>style.visibility</p:attrName>
                                        </p:attrNameLst>
                                      </p:cBhvr>
                                      <p:to>
                                        <p:strVal val="visible"/>
                                      </p:to>
                                    </p:set>
                                    <p:animEffect transition="in" filter="wipe(left)">
                                      <p:cBhvr>
                                        <p:cTn id="10" dur="500"/>
                                        <p:tgtEl>
                                          <p:spTgt spid="35"/>
                                        </p:tgtEl>
                                      </p:cBhvr>
                                    </p:animEffect>
                                  </p:childTnLst>
                                </p:cTn>
                              </p:par>
                              <p:par>
                                <p:cTn id="11" presetID="22" presetClass="entr" presetSubtype="8" fill="hold" nodeType="withEffect">
                                  <p:stCondLst>
                                    <p:cond delay="0"/>
                                  </p:stCondLst>
                                  <p:childTnLst>
                                    <p:set>
                                      <p:cBhvr>
                                        <p:cTn id="12" dur="1" fill="hold">
                                          <p:stCondLst>
                                            <p:cond delay="0"/>
                                          </p:stCondLst>
                                        </p:cTn>
                                        <p:tgtEl>
                                          <p:spTgt spid="93"/>
                                        </p:tgtEl>
                                        <p:attrNameLst>
                                          <p:attrName>style.visibility</p:attrName>
                                        </p:attrNameLst>
                                      </p:cBhvr>
                                      <p:to>
                                        <p:strVal val="visible"/>
                                      </p:to>
                                    </p:set>
                                    <p:animEffect transition="in" filter="wipe(left)">
                                      <p:cBhvr>
                                        <p:cTn id="13" dur="500"/>
                                        <p:tgtEl>
                                          <p:spTgt spid="93"/>
                                        </p:tgtEl>
                                      </p:cBhvr>
                                    </p:animEffect>
                                  </p:childTnLst>
                                </p:cTn>
                              </p:par>
                              <p:par>
                                <p:cTn id="14" presetID="53" presetClass="entr" presetSubtype="16" fill="hold" grpId="0" nodeType="withEffect">
                                  <p:stCondLst>
                                    <p:cond delay="0"/>
                                  </p:stCondLst>
                                  <p:childTnLst>
                                    <p:set>
                                      <p:cBhvr>
                                        <p:cTn id="15" dur="1" fill="hold">
                                          <p:stCondLst>
                                            <p:cond delay="0"/>
                                          </p:stCondLst>
                                        </p:cTn>
                                        <p:tgtEl>
                                          <p:spTgt spid="37"/>
                                        </p:tgtEl>
                                        <p:attrNameLst>
                                          <p:attrName>style.visibility</p:attrName>
                                        </p:attrNameLst>
                                      </p:cBhvr>
                                      <p:to>
                                        <p:strVal val="visible"/>
                                      </p:to>
                                    </p:set>
                                    <p:anim calcmode="lin" valueType="num">
                                      <p:cBhvr>
                                        <p:cTn id="16" dur="1000" fill="hold"/>
                                        <p:tgtEl>
                                          <p:spTgt spid="37"/>
                                        </p:tgtEl>
                                        <p:attrNameLst>
                                          <p:attrName>ppt_w</p:attrName>
                                        </p:attrNameLst>
                                      </p:cBhvr>
                                      <p:tavLst>
                                        <p:tav tm="0">
                                          <p:val>
                                            <p:fltVal val="0"/>
                                          </p:val>
                                        </p:tav>
                                        <p:tav tm="100000">
                                          <p:val>
                                            <p:strVal val="#ppt_w"/>
                                          </p:val>
                                        </p:tav>
                                      </p:tavLst>
                                    </p:anim>
                                    <p:anim calcmode="lin" valueType="num">
                                      <p:cBhvr>
                                        <p:cTn id="17" dur="1000" fill="hold"/>
                                        <p:tgtEl>
                                          <p:spTgt spid="37"/>
                                        </p:tgtEl>
                                        <p:attrNameLst>
                                          <p:attrName>ppt_h</p:attrName>
                                        </p:attrNameLst>
                                      </p:cBhvr>
                                      <p:tavLst>
                                        <p:tav tm="0">
                                          <p:val>
                                            <p:fltVal val="0"/>
                                          </p:val>
                                        </p:tav>
                                        <p:tav tm="100000">
                                          <p:val>
                                            <p:strVal val="#ppt_h"/>
                                          </p:val>
                                        </p:tav>
                                      </p:tavLst>
                                    </p:anim>
                                    <p:animEffect transition="in" filter="fade">
                                      <p:cBhvr>
                                        <p:cTn id="18" dur="1000"/>
                                        <p:tgtEl>
                                          <p:spTgt spid="37"/>
                                        </p:tgtEl>
                                      </p:cBhvr>
                                    </p:animEffect>
                                  </p:childTnLst>
                                </p:cTn>
                              </p:par>
                              <p:par>
                                <p:cTn id="19" presetID="47" presetClass="entr" presetSubtype="0" fill="hold" grpId="0" nodeType="withEffect">
                                  <p:stCondLst>
                                    <p:cond delay="0"/>
                                  </p:stCondLst>
                                  <p:childTnLst>
                                    <p:set>
                                      <p:cBhvr>
                                        <p:cTn id="20" dur="1" fill="hold">
                                          <p:stCondLst>
                                            <p:cond delay="0"/>
                                          </p:stCondLst>
                                        </p:cTn>
                                        <p:tgtEl>
                                          <p:spTgt spid="30"/>
                                        </p:tgtEl>
                                        <p:attrNameLst>
                                          <p:attrName>style.visibility</p:attrName>
                                        </p:attrNameLst>
                                      </p:cBhvr>
                                      <p:to>
                                        <p:strVal val="visible"/>
                                      </p:to>
                                    </p:set>
                                    <p:animEffect transition="in" filter="fade">
                                      <p:cBhvr>
                                        <p:cTn id="21" dur="1000"/>
                                        <p:tgtEl>
                                          <p:spTgt spid="30"/>
                                        </p:tgtEl>
                                      </p:cBhvr>
                                    </p:animEffect>
                                    <p:anim calcmode="lin" valueType="num">
                                      <p:cBhvr>
                                        <p:cTn id="22" dur="1000" fill="hold"/>
                                        <p:tgtEl>
                                          <p:spTgt spid="30"/>
                                        </p:tgtEl>
                                        <p:attrNameLst>
                                          <p:attrName>ppt_x</p:attrName>
                                        </p:attrNameLst>
                                      </p:cBhvr>
                                      <p:tavLst>
                                        <p:tav tm="0">
                                          <p:val>
                                            <p:strVal val="#ppt_x"/>
                                          </p:val>
                                        </p:tav>
                                        <p:tav tm="100000">
                                          <p:val>
                                            <p:strVal val="#ppt_x"/>
                                          </p:val>
                                        </p:tav>
                                      </p:tavLst>
                                    </p:anim>
                                    <p:anim calcmode="lin" valueType="num">
                                      <p:cBhvr>
                                        <p:cTn id="23"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nimBg="1"/>
      <p:bldP spid="35" grpId="0" animBg="1"/>
      <p:bldP spid="37" grpId="0"/>
      <p:bldP spid="30"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任意多边形: 形状 35"/>
          <p:cNvSpPr/>
          <p:nvPr/>
        </p:nvSpPr>
        <p:spPr>
          <a:xfrm>
            <a:off x="-121920" y="239982"/>
            <a:ext cx="896112" cy="602306"/>
          </a:xfrm>
          <a:custGeom>
            <a:avLst/>
            <a:gdLst>
              <a:gd name="connsiteX0" fmla="*/ 0 w 706054"/>
              <a:gd name="connsiteY0" fmla="*/ 0 h 474562"/>
              <a:gd name="connsiteX1" fmla="*/ 468773 w 706054"/>
              <a:gd name="connsiteY1" fmla="*/ 0 h 474562"/>
              <a:gd name="connsiteX2" fmla="*/ 706054 w 706054"/>
              <a:gd name="connsiteY2" fmla="*/ 237281 h 474562"/>
              <a:gd name="connsiteX3" fmla="*/ 468773 w 706054"/>
              <a:gd name="connsiteY3" fmla="*/ 474562 h 474562"/>
              <a:gd name="connsiteX4" fmla="*/ 0 w 706054"/>
              <a:gd name="connsiteY4" fmla="*/ 474562 h 4745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6054" h="474562">
                <a:moveTo>
                  <a:pt x="0" y="0"/>
                </a:moveTo>
                <a:lnTo>
                  <a:pt x="468773" y="0"/>
                </a:lnTo>
                <a:cubicBezTo>
                  <a:pt x="599820" y="0"/>
                  <a:pt x="706054" y="106234"/>
                  <a:pt x="706054" y="237281"/>
                </a:cubicBezTo>
                <a:cubicBezTo>
                  <a:pt x="706054" y="368328"/>
                  <a:pt x="599820" y="474562"/>
                  <a:pt x="468773" y="474562"/>
                </a:cubicBezTo>
                <a:lnTo>
                  <a:pt x="0" y="474562"/>
                </a:lnTo>
                <a:close/>
              </a:path>
            </a:pathLst>
          </a:custGeom>
          <a:noFill/>
          <a:ln w="19050">
            <a:gradFill>
              <a:gsLst>
                <a:gs pos="55000">
                  <a:schemeClr val="accent1">
                    <a:lumMod val="5000"/>
                    <a:lumOff val="95000"/>
                    <a:alpha val="0"/>
                  </a:schemeClr>
                </a:gs>
                <a:gs pos="0">
                  <a:srgbClr val="C00000"/>
                </a:gs>
              </a:gsLst>
              <a:lin ang="108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mn-ea"/>
            </a:endParaRPr>
          </a:p>
        </p:txBody>
      </p:sp>
      <p:grpSp>
        <p:nvGrpSpPr>
          <p:cNvPr id="8" name="组合 7"/>
          <p:cNvGrpSpPr/>
          <p:nvPr/>
        </p:nvGrpSpPr>
        <p:grpSpPr>
          <a:xfrm>
            <a:off x="-265471" y="-870076"/>
            <a:ext cx="12722942" cy="8598152"/>
            <a:chOff x="-5715000" y="-6019800"/>
            <a:chExt cx="25031700" cy="16916400"/>
          </a:xfrm>
        </p:grpSpPr>
        <p:grpSp>
          <p:nvGrpSpPr>
            <p:cNvPr id="4" name="组合 3"/>
            <p:cNvGrpSpPr/>
            <p:nvPr/>
          </p:nvGrpSpPr>
          <p:grpSpPr>
            <a:xfrm>
              <a:off x="-5715000" y="-6019800"/>
              <a:ext cx="419100" cy="16916400"/>
              <a:chOff x="-5715000" y="-6019800"/>
              <a:chExt cx="419100" cy="16916400"/>
            </a:xfrm>
          </p:grpSpPr>
          <p:sp>
            <p:nvSpPr>
              <p:cNvPr id="2" name="椭圆 1"/>
              <p:cNvSpPr/>
              <p:nvPr/>
            </p:nvSpPr>
            <p:spPr>
              <a:xfrm>
                <a:off x="-5715000" y="-60198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3" name="椭圆 2"/>
              <p:cNvSpPr/>
              <p:nvPr/>
            </p:nvSpPr>
            <p:spPr>
              <a:xfrm>
                <a:off x="-5715000" y="104775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grpSp>
          <p:nvGrpSpPr>
            <p:cNvPr id="5" name="组合 4"/>
            <p:cNvGrpSpPr/>
            <p:nvPr/>
          </p:nvGrpSpPr>
          <p:grpSpPr>
            <a:xfrm>
              <a:off x="18897600" y="-6019800"/>
              <a:ext cx="419100" cy="16916400"/>
              <a:chOff x="-5715000" y="-6019800"/>
              <a:chExt cx="419100" cy="16916400"/>
            </a:xfrm>
          </p:grpSpPr>
          <p:sp>
            <p:nvSpPr>
              <p:cNvPr id="6" name="椭圆 5"/>
              <p:cNvSpPr/>
              <p:nvPr/>
            </p:nvSpPr>
            <p:spPr>
              <a:xfrm>
                <a:off x="-5715000" y="-60198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7" name="椭圆 6"/>
              <p:cNvSpPr/>
              <p:nvPr/>
            </p:nvSpPr>
            <p:spPr>
              <a:xfrm>
                <a:off x="-5715000" y="104775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grpSp>
      <p:grpSp>
        <p:nvGrpSpPr>
          <p:cNvPr id="93" name="îşľïḓé"/>
          <p:cNvGrpSpPr/>
          <p:nvPr/>
        </p:nvGrpSpPr>
        <p:grpSpPr>
          <a:xfrm flipH="1">
            <a:off x="11129970" y="6341428"/>
            <a:ext cx="528630" cy="0"/>
            <a:chOff x="784958" y="2463718"/>
            <a:chExt cx="528630" cy="0"/>
          </a:xfrm>
        </p:grpSpPr>
        <p:cxnSp>
          <p:nvCxnSpPr>
            <p:cNvPr id="94" name="直接连接符 93"/>
            <p:cNvCxnSpPr/>
            <p:nvPr/>
          </p:nvCxnSpPr>
          <p:spPr>
            <a:xfrm>
              <a:off x="784958" y="2463718"/>
              <a:ext cx="360000" cy="0"/>
            </a:xfrm>
            <a:prstGeom prst="line">
              <a:avLst/>
            </a:prstGeom>
            <a:ln w="57150" cap="rnd">
              <a:gradFill>
                <a:gsLst>
                  <a:gs pos="0">
                    <a:srgbClr val="C00000"/>
                  </a:gs>
                  <a:gs pos="100000">
                    <a:srgbClr val="A11C1C"/>
                  </a:gs>
                </a:gsLst>
                <a:lin ang="5400000" scaled="1"/>
              </a:gradFill>
              <a:round/>
            </a:ln>
          </p:spPr>
          <p:style>
            <a:lnRef idx="1">
              <a:schemeClr val="accent1"/>
            </a:lnRef>
            <a:fillRef idx="0">
              <a:schemeClr val="accent1"/>
            </a:fillRef>
            <a:effectRef idx="0">
              <a:schemeClr val="accent1"/>
            </a:effectRef>
            <a:fontRef idx="minor">
              <a:schemeClr val="tx1"/>
            </a:fontRef>
          </p:style>
        </p:cxnSp>
        <p:cxnSp>
          <p:nvCxnSpPr>
            <p:cNvPr id="95" name="直接连接符 94"/>
            <p:cNvCxnSpPr/>
            <p:nvPr/>
          </p:nvCxnSpPr>
          <p:spPr>
            <a:xfrm>
              <a:off x="1242156" y="2463718"/>
              <a:ext cx="0" cy="0"/>
            </a:xfrm>
            <a:prstGeom prst="line">
              <a:avLst/>
            </a:prstGeom>
            <a:ln w="57150" cap="rnd">
              <a:gradFill>
                <a:gsLst>
                  <a:gs pos="0">
                    <a:srgbClr val="C00000"/>
                  </a:gs>
                  <a:gs pos="100000">
                    <a:srgbClr val="A11C1C"/>
                  </a:gs>
                </a:gsLst>
                <a:lin ang="5400000" scaled="1"/>
              </a:gradFill>
              <a:round/>
            </a:ln>
          </p:spPr>
          <p:style>
            <a:lnRef idx="1">
              <a:schemeClr val="accent1"/>
            </a:lnRef>
            <a:fillRef idx="0">
              <a:schemeClr val="accent1"/>
            </a:fillRef>
            <a:effectRef idx="0">
              <a:schemeClr val="accent1"/>
            </a:effectRef>
            <a:fontRef idx="minor">
              <a:schemeClr val="tx1"/>
            </a:fontRef>
          </p:style>
        </p:cxnSp>
        <p:cxnSp>
          <p:nvCxnSpPr>
            <p:cNvPr id="96" name="直接连接符 95"/>
            <p:cNvCxnSpPr/>
            <p:nvPr/>
          </p:nvCxnSpPr>
          <p:spPr>
            <a:xfrm>
              <a:off x="1313588" y="2463718"/>
              <a:ext cx="0" cy="0"/>
            </a:xfrm>
            <a:prstGeom prst="line">
              <a:avLst/>
            </a:prstGeom>
            <a:ln w="57150" cap="rnd">
              <a:gradFill>
                <a:gsLst>
                  <a:gs pos="0">
                    <a:srgbClr val="C00000"/>
                  </a:gs>
                  <a:gs pos="100000">
                    <a:srgbClr val="A11C1C"/>
                  </a:gs>
                </a:gsLst>
                <a:lin ang="5400000" scaled="1"/>
              </a:gradFill>
              <a:round/>
            </a:ln>
          </p:spPr>
          <p:style>
            <a:lnRef idx="1">
              <a:schemeClr val="accent1"/>
            </a:lnRef>
            <a:fillRef idx="0">
              <a:schemeClr val="accent1"/>
            </a:fillRef>
            <a:effectRef idx="0">
              <a:schemeClr val="accent1"/>
            </a:effectRef>
            <a:fontRef idx="minor">
              <a:schemeClr val="tx1"/>
            </a:fontRef>
          </p:style>
        </p:cxnSp>
      </p:grpSp>
      <p:sp>
        <p:nvSpPr>
          <p:cNvPr id="35" name="任意多边形: 形状 34"/>
          <p:cNvSpPr/>
          <p:nvPr/>
        </p:nvSpPr>
        <p:spPr>
          <a:xfrm>
            <a:off x="0" y="300942"/>
            <a:ext cx="706054" cy="474562"/>
          </a:xfrm>
          <a:custGeom>
            <a:avLst/>
            <a:gdLst>
              <a:gd name="connsiteX0" fmla="*/ 0 w 706054"/>
              <a:gd name="connsiteY0" fmla="*/ 0 h 474562"/>
              <a:gd name="connsiteX1" fmla="*/ 468773 w 706054"/>
              <a:gd name="connsiteY1" fmla="*/ 0 h 474562"/>
              <a:gd name="connsiteX2" fmla="*/ 706054 w 706054"/>
              <a:gd name="connsiteY2" fmla="*/ 237281 h 474562"/>
              <a:gd name="connsiteX3" fmla="*/ 468773 w 706054"/>
              <a:gd name="connsiteY3" fmla="*/ 474562 h 474562"/>
              <a:gd name="connsiteX4" fmla="*/ 0 w 706054"/>
              <a:gd name="connsiteY4" fmla="*/ 474562 h 4745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6054" h="474562">
                <a:moveTo>
                  <a:pt x="0" y="0"/>
                </a:moveTo>
                <a:lnTo>
                  <a:pt x="468773" y="0"/>
                </a:lnTo>
                <a:cubicBezTo>
                  <a:pt x="599820" y="0"/>
                  <a:pt x="706054" y="106234"/>
                  <a:pt x="706054" y="237281"/>
                </a:cubicBezTo>
                <a:cubicBezTo>
                  <a:pt x="706054" y="368328"/>
                  <a:pt x="599820" y="474562"/>
                  <a:pt x="468773" y="474562"/>
                </a:cubicBezTo>
                <a:lnTo>
                  <a:pt x="0" y="474562"/>
                </a:lnTo>
                <a:close/>
              </a:path>
            </a:pathLst>
          </a:custGeom>
          <a:gradFill>
            <a:gsLst>
              <a:gs pos="0">
                <a:srgbClr val="C00000">
                  <a:alpha val="48000"/>
                </a:srgbClr>
              </a:gs>
              <a:gs pos="94000">
                <a:srgbClr val="A11C1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微软雅黑" panose="020B0503020204020204" pitchFamily="34" charset="-122"/>
              <a:ea typeface="微软雅黑" panose="020B0503020204020204" pitchFamily="34" charset="-122"/>
            </a:endParaRPr>
          </a:p>
        </p:txBody>
      </p:sp>
      <p:sp>
        <p:nvSpPr>
          <p:cNvPr id="37" name="文本框 36"/>
          <p:cNvSpPr txBox="1"/>
          <p:nvPr/>
        </p:nvSpPr>
        <p:spPr>
          <a:xfrm>
            <a:off x="896112" y="330901"/>
            <a:ext cx="2859469" cy="523220"/>
          </a:xfrm>
          <a:prstGeom prst="rect">
            <a:avLst/>
          </a:prstGeom>
          <a:noFill/>
          <a:effectLst>
            <a:reflection blurRad="6350" stA="50000" endA="300" endPos="55000" dir="5400000" sy="-100000" algn="bl" rotWithShape="0"/>
          </a:effectLst>
        </p:spPr>
        <p:txBody>
          <a:bodyPr wrap="square" rtlCol="0">
            <a:spAutoFit/>
          </a:bodyPr>
          <a:lstStyle/>
          <a:p>
            <a:r>
              <a:rPr lang="zh-CN" altLang="en-US" sz="2800" b="1" spc="600" dirty="0">
                <a:gradFill>
                  <a:gsLst>
                    <a:gs pos="100000">
                      <a:srgbClr val="A11C1C"/>
                    </a:gs>
                    <a:gs pos="0">
                      <a:srgbClr val="C00000"/>
                    </a:gs>
                  </a:gsLst>
                  <a:lin ang="5400000" scaled="0"/>
                </a:gradFill>
                <a:latin typeface="微软雅黑" panose="020B0503020204020204" pitchFamily="34" charset="-122"/>
                <a:ea typeface="微软雅黑" panose="020B0503020204020204" pitchFamily="34" charset="-122"/>
              </a:rPr>
              <a:t>初读课文</a:t>
            </a:r>
            <a:endParaRPr lang="zh-CN" altLang="en-US" sz="2800" b="1" spc="600" dirty="0">
              <a:gradFill>
                <a:gsLst>
                  <a:gs pos="100000">
                    <a:srgbClr val="A11C1C"/>
                  </a:gs>
                  <a:gs pos="0">
                    <a:srgbClr val="C00000"/>
                  </a:gs>
                </a:gsLst>
                <a:lin ang="5400000" scaled="0"/>
              </a:gradFill>
              <a:latin typeface="微软雅黑" panose="020B0503020204020204" pitchFamily="34" charset="-122"/>
              <a:ea typeface="微软雅黑" panose="020B0503020204020204" pitchFamily="34" charset="-122"/>
            </a:endParaRPr>
          </a:p>
        </p:txBody>
      </p:sp>
      <p:sp>
        <p:nvSpPr>
          <p:cNvPr id="30" name="文本框 29"/>
          <p:cNvSpPr txBox="1"/>
          <p:nvPr/>
        </p:nvSpPr>
        <p:spPr>
          <a:xfrm>
            <a:off x="5108096" y="2179985"/>
            <a:ext cx="6829208" cy="2243050"/>
          </a:xfrm>
          <a:prstGeom prst="rect">
            <a:avLst/>
          </a:prstGeom>
          <a:noFill/>
        </p:spPr>
        <p:txBody>
          <a:bodyPr wrap="square" rtlCol="0">
            <a:spAutoFit/>
          </a:bodyPr>
          <a:lstStyle/>
          <a:p>
            <a:pPr hangingPunct="0">
              <a:lnSpc>
                <a:spcPct val="150000"/>
              </a:lnSpc>
            </a:pPr>
            <a:r>
              <a:rPr lang="en-US" altLang="zh-CN" sz="2400" dirty="0">
                <a:latin typeface="微软雅黑" panose="020B0503020204020204" pitchFamily="34" charset="-122"/>
                <a:ea typeface="微软雅黑" panose="020B0503020204020204" pitchFamily="34" charset="-122"/>
                <a:cs typeface="+mn-ea"/>
                <a:sym typeface="+mn-lt"/>
              </a:rPr>
              <a:t>【</a:t>
            </a:r>
            <a:r>
              <a:rPr lang="zh-CN" altLang="en-US" sz="2400" dirty="0">
                <a:latin typeface="微软雅黑" panose="020B0503020204020204" pitchFamily="34" charset="-122"/>
                <a:ea typeface="微软雅黑" panose="020B0503020204020204" pitchFamily="34" charset="-122"/>
                <a:cs typeface="+mn-ea"/>
                <a:sym typeface="+mn-lt"/>
              </a:rPr>
              <a:t>思考</a:t>
            </a:r>
            <a:r>
              <a:rPr lang="en-US" altLang="zh-CN" sz="2400" dirty="0">
                <a:latin typeface="微软雅黑" panose="020B0503020204020204" pitchFamily="34" charset="-122"/>
                <a:ea typeface="微软雅黑" panose="020B0503020204020204" pitchFamily="34" charset="-122"/>
                <a:cs typeface="+mn-ea"/>
                <a:sym typeface="+mn-lt"/>
              </a:rPr>
              <a:t>1】</a:t>
            </a:r>
            <a:r>
              <a:rPr lang="zh-CN" altLang="en-US" sz="2400" dirty="0">
                <a:latin typeface="微软雅黑" panose="020B0503020204020204" pitchFamily="34" charset="-122"/>
                <a:ea typeface="微软雅黑" panose="020B0503020204020204" pitchFamily="34" charset="-122"/>
                <a:cs typeface="+mn-ea"/>
                <a:sym typeface="+mn-lt"/>
              </a:rPr>
              <a:t>快速浏览课文，明确本文的写作结构和顺序。</a:t>
            </a:r>
            <a:endParaRPr lang="zh-CN" altLang="en-US" sz="2400" dirty="0">
              <a:latin typeface="微软雅黑" panose="020B0503020204020204" pitchFamily="34" charset="-122"/>
              <a:ea typeface="微软雅黑" panose="020B0503020204020204" pitchFamily="34" charset="-122"/>
              <a:cs typeface="+mn-ea"/>
              <a:sym typeface="+mn-lt"/>
            </a:endParaRPr>
          </a:p>
          <a:p>
            <a:pPr hangingPunct="0">
              <a:lnSpc>
                <a:spcPct val="150000"/>
              </a:lnSpc>
            </a:pPr>
            <a:r>
              <a:rPr lang="zh-CN" altLang="en-US" sz="2400" dirty="0">
                <a:solidFill>
                  <a:srgbClr val="C00000"/>
                </a:solidFill>
                <a:latin typeface="微软雅黑" panose="020B0503020204020204" pitchFamily="34" charset="-122"/>
                <a:ea typeface="微软雅黑" panose="020B0503020204020204" pitchFamily="34" charset="-122"/>
                <a:cs typeface="+mn-ea"/>
                <a:sym typeface="+mn-lt"/>
              </a:rPr>
              <a:t>明确   小标题以焦裕禄同志的事迹和品质进行分类，整体按照时间线索进行安排。</a:t>
            </a:r>
            <a:endParaRPr lang="zh-CN" altLang="en-US" sz="2400" dirty="0">
              <a:solidFill>
                <a:srgbClr val="C00000"/>
              </a:solidFill>
              <a:latin typeface="微软雅黑" panose="020B0503020204020204" pitchFamily="34" charset="-122"/>
              <a:ea typeface="微软雅黑" panose="020B0503020204020204" pitchFamily="34" charset="-122"/>
              <a:cs typeface="+mn-ea"/>
              <a:sym typeface="+mn-lt"/>
            </a:endParaRPr>
          </a:p>
        </p:txBody>
      </p:sp>
      <p:pic>
        <p:nvPicPr>
          <p:cNvPr id="18" name="图片 17"/>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353027" y="1919333"/>
            <a:ext cx="4532671" cy="3019332"/>
          </a:xfrm>
          <a:prstGeom prst="rect">
            <a:avLst/>
          </a:prstGeom>
          <a:ln w="190500" cap="sq">
            <a:solidFill>
              <a:srgbClr val="C8C6BD"/>
            </a:solidFill>
            <a:prstDash val="solid"/>
            <a:miter lim="800000"/>
            <a:headEnd/>
            <a:tailEnd/>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p:spPr>
      </p:pic>
      <p:sp>
        <p:nvSpPr>
          <p:cNvPr id="19" name="矩形 18"/>
          <p:cNvSpPr/>
          <p:nvPr/>
        </p:nvSpPr>
        <p:spPr>
          <a:xfrm>
            <a:off x="130629" y="130629"/>
            <a:ext cx="11899075" cy="6590805"/>
          </a:xfrm>
          <a:prstGeom prst="rect">
            <a:avLst/>
          </a:prstGeom>
          <a:noFill/>
          <a:ln w="254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wipe(left)">
                                      <p:cBhvr>
                                        <p:cTn id="7" dur="500"/>
                                        <p:tgtEl>
                                          <p:spTgt spid="36"/>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35"/>
                                        </p:tgtEl>
                                        <p:attrNameLst>
                                          <p:attrName>style.visibility</p:attrName>
                                        </p:attrNameLst>
                                      </p:cBhvr>
                                      <p:to>
                                        <p:strVal val="visible"/>
                                      </p:to>
                                    </p:set>
                                    <p:animEffect transition="in" filter="wipe(left)">
                                      <p:cBhvr>
                                        <p:cTn id="10" dur="500"/>
                                        <p:tgtEl>
                                          <p:spTgt spid="35"/>
                                        </p:tgtEl>
                                      </p:cBhvr>
                                    </p:animEffect>
                                  </p:childTnLst>
                                </p:cTn>
                              </p:par>
                              <p:par>
                                <p:cTn id="11" presetID="22" presetClass="entr" presetSubtype="8" fill="hold" nodeType="withEffect">
                                  <p:stCondLst>
                                    <p:cond delay="0"/>
                                  </p:stCondLst>
                                  <p:childTnLst>
                                    <p:set>
                                      <p:cBhvr>
                                        <p:cTn id="12" dur="1" fill="hold">
                                          <p:stCondLst>
                                            <p:cond delay="0"/>
                                          </p:stCondLst>
                                        </p:cTn>
                                        <p:tgtEl>
                                          <p:spTgt spid="93"/>
                                        </p:tgtEl>
                                        <p:attrNameLst>
                                          <p:attrName>style.visibility</p:attrName>
                                        </p:attrNameLst>
                                      </p:cBhvr>
                                      <p:to>
                                        <p:strVal val="visible"/>
                                      </p:to>
                                    </p:set>
                                    <p:animEffect transition="in" filter="wipe(left)">
                                      <p:cBhvr>
                                        <p:cTn id="13" dur="500"/>
                                        <p:tgtEl>
                                          <p:spTgt spid="93"/>
                                        </p:tgtEl>
                                      </p:cBhvr>
                                    </p:animEffect>
                                  </p:childTnLst>
                                </p:cTn>
                              </p:par>
                              <p:par>
                                <p:cTn id="14" presetID="53" presetClass="entr" presetSubtype="16" fill="hold" grpId="0" nodeType="withEffect">
                                  <p:stCondLst>
                                    <p:cond delay="0"/>
                                  </p:stCondLst>
                                  <p:childTnLst>
                                    <p:set>
                                      <p:cBhvr>
                                        <p:cTn id="15" dur="1" fill="hold">
                                          <p:stCondLst>
                                            <p:cond delay="0"/>
                                          </p:stCondLst>
                                        </p:cTn>
                                        <p:tgtEl>
                                          <p:spTgt spid="37"/>
                                        </p:tgtEl>
                                        <p:attrNameLst>
                                          <p:attrName>style.visibility</p:attrName>
                                        </p:attrNameLst>
                                      </p:cBhvr>
                                      <p:to>
                                        <p:strVal val="visible"/>
                                      </p:to>
                                    </p:set>
                                    <p:anim calcmode="lin" valueType="num">
                                      <p:cBhvr>
                                        <p:cTn id="16" dur="1000" fill="hold"/>
                                        <p:tgtEl>
                                          <p:spTgt spid="37"/>
                                        </p:tgtEl>
                                        <p:attrNameLst>
                                          <p:attrName>ppt_w</p:attrName>
                                        </p:attrNameLst>
                                      </p:cBhvr>
                                      <p:tavLst>
                                        <p:tav tm="0">
                                          <p:val>
                                            <p:fltVal val="0"/>
                                          </p:val>
                                        </p:tav>
                                        <p:tav tm="100000">
                                          <p:val>
                                            <p:strVal val="#ppt_w"/>
                                          </p:val>
                                        </p:tav>
                                      </p:tavLst>
                                    </p:anim>
                                    <p:anim calcmode="lin" valueType="num">
                                      <p:cBhvr>
                                        <p:cTn id="17" dur="1000" fill="hold"/>
                                        <p:tgtEl>
                                          <p:spTgt spid="37"/>
                                        </p:tgtEl>
                                        <p:attrNameLst>
                                          <p:attrName>ppt_h</p:attrName>
                                        </p:attrNameLst>
                                      </p:cBhvr>
                                      <p:tavLst>
                                        <p:tav tm="0">
                                          <p:val>
                                            <p:fltVal val="0"/>
                                          </p:val>
                                        </p:tav>
                                        <p:tav tm="100000">
                                          <p:val>
                                            <p:strVal val="#ppt_h"/>
                                          </p:val>
                                        </p:tav>
                                      </p:tavLst>
                                    </p:anim>
                                    <p:animEffect transition="in" filter="fade">
                                      <p:cBhvr>
                                        <p:cTn id="18" dur="1000"/>
                                        <p:tgtEl>
                                          <p:spTgt spid="37"/>
                                        </p:tgtEl>
                                      </p:cBhvr>
                                    </p:animEffect>
                                  </p:childTnLst>
                                </p:cTn>
                              </p:par>
                              <p:par>
                                <p:cTn id="19" presetID="47" presetClass="entr" presetSubtype="0" fill="hold" grpId="0" nodeType="withEffect">
                                  <p:stCondLst>
                                    <p:cond delay="0"/>
                                  </p:stCondLst>
                                  <p:childTnLst>
                                    <p:set>
                                      <p:cBhvr>
                                        <p:cTn id="20" dur="1" fill="hold">
                                          <p:stCondLst>
                                            <p:cond delay="0"/>
                                          </p:stCondLst>
                                        </p:cTn>
                                        <p:tgtEl>
                                          <p:spTgt spid="30"/>
                                        </p:tgtEl>
                                        <p:attrNameLst>
                                          <p:attrName>style.visibility</p:attrName>
                                        </p:attrNameLst>
                                      </p:cBhvr>
                                      <p:to>
                                        <p:strVal val="visible"/>
                                      </p:to>
                                    </p:set>
                                    <p:animEffect transition="in" filter="fade">
                                      <p:cBhvr>
                                        <p:cTn id="21" dur="1000"/>
                                        <p:tgtEl>
                                          <p:spTgt spid="30"/>
                                        </p:tgtEl>
                                      </p:cBhvr>
                                    </p:animEffect>
                                    <p:anim calcmode="lin" valueType="num">
                                      <p:cBhvr>
                                        <p:cTn id="22" dur="1000" fill="hold"/>
                                        <p:tgtEl>
                                          <p:spTgt spid="30"/>
                                        </p:tgtEl>
                                        <p:attrNameLst>
                                          <p:attrName>ppt_x</p:attrName>
                                        </p:attrNameLst>
                                      </p:cBhvr>
                                      <p:tavLst>
                                        <p:tav tm="0">
                                          <p:val>
                                            <p:strVal val="#ppt_x"/>
                                          </p:val>
                                        </p:tav>
                                        <p:tav tm="100000">
                                          <p:val>
                                            <p:strVal val="#ppt_x"/>
                                          </p:val>
                                        </p:tav>
                                      </p:tavLst>
                                    </p:anim>
                                    <p:anim calcmode="lin" valueType="num">
                                      <p:cBhvr>
                                        <p:cTn id="23"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9" presetClass="entr" presetSubtype="0" fill="hold" nodeType="clickEffect">
                                  <p:stCondLst>
                                    <p:cond delay="0"/>
                                  </p:stCondLst>
                                  <p:childTnLst>
                                    <p:set>
                                      <p:cBhvr>
                                        <p:cTn id="27" dur="1" fill="hold">
                                          <p:stCondLst>
                                            <p:cond delay="0"/>
                                          </p:stCondLst>
                                        </p:cTn>
                                        <p:tgtEl>
                                          <p:spTgt spid="30">
                                            <p:txEl>
                                              <p:pRg st="1" end="1"/>
                                            </p:txEl>
                                          </p:spTgt>
                                        </p:tgtEl>
                                        <p:attrNameLst>
                                          <p:attrName>style.visibility</p:attrName>
                                        </p:attrNameLst>
                                      </p:cBhvr>
                                      <p:to>
                                        <p:strVal val="visible"/>
                                      </p:to>
                                    </p:set>
                                    <p:animEffect transition="in" filter="dissolve">
                                      <p:cBhvr>
                                        <p:cTn id="28" dur="500"/>
                                        <p:tgtEl>
                                          <p:spTgt spid="30">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nimBg="1"/>
      <p:bldP spid="35" grpId="0" animBg="1"/>
      <p:bldP spid="37" grpId="0"/>
      <p:bldP spid="30"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任意多边形: 形状 35"/>
          <p:cNvSpPr/>
          <p:nvPr/>
        </p:nvSpPr>
        <p:spPr>
          <a:xfrm>
            <a:off x="-121920" y="239982"/>
            <a:ext cx="896112" cy="602306"/>
          </a:xfrm>
          <a:custGeom>
            <a:avLst/>
            <a:gdLst>
              <a:gd name="connsiteX0" fmla="*/ 0 w 706054"/>
              <a:gd name="connsiteY0" fmla="*/ 0 h 474562"/>
              <a:gd name="connsiteX1" fmla="*/ 468773 w 706054"/>
              <a:gd name="connsiteY1" fmla="*/ 0 h 474562"/>
              <a:gd name="connsiteX2" fmla="*/ 706054 w 706054"/>
              <a:gd name="connsiteY2" fmla="*/ 237281 h 474562"/>
              <a:gd name="connsiteX3" fmla="*/ 468773 w 706054"/>
              <a:gd name="connsiteY3" fmla="*/ 474562 h 474562"/>
              <a:gd name="connsiteX4" fmla="*/ 0 w 706054"/>
              <a:gd name="connsiteY4" fmla="*/ 474562 h 4745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6054" h="474562">
                <a:moveTo>
                  <a:pt x="0" y="0"/>
                </a:moveTo>
                <a:lnTo>
                  <a:pt x="468773" y="0"/>
                </a:lnTo>
                <a:cubicBezTo>
                  <a:pt x="599820" y="0"/>
                  <a:pt x="706054" y="106234"/>
                  <a:pt x="706054" y="237281"/>
                </a:cubicBezTo>
                <a:cubicBezTo>
                  <a:pt x="706054" y="368328"/>
                  <a:pt x="599820" y="474562"/>
                  <a:pt x="468773" y="474562"/>
                </a:cubicBezTo>
                <a:lnTo>
                  <a:pt x="0" y="474562"/>
                </a:lnTo>
                <a:close/>
              </a:path>
            </a:pathLst>
          </a:custGeom>
          <a:noFill/>
          <a:ln w="19050">
            <a:gradFill>
              <a:gsLst>
                <a:gs pos="55000">
                  <a:schemeClr val="accent1">
                    <a:lumMod val="5000"/>
                    <a:lumOff val="95000"/>
                    <a:alpha val="0"/>
                  </a:schemeClr>
                </a:gs>
                <a:gs pos="0">
                  <a:srgbClr val="C00000"/>
                </a:gs>
              </a:gsLst>
              <a:lin ang="108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mn-ea"/>
            </a:endParaRPr>
          </a:p>
        </p:txBody>
      </p:sp>
      <p:grpSp>
        <p:nvGrpSpPr>
          <p:cNvPr id="8" name="组合 7"/>
          <p:cNvGrpSpPr/>
          <p:nvPr/>
        </p:nvGrpSpPr>
        <p:grpSpPr>
          <a:xfrm>
            <a:off x="-265471" y="-870076"/>
            <a:ext cx="12722942" cy="8598152"/>
            <a:chOff x="-5715000" y="-6019800"/>
            <a:chExt cx="25031700" cy="16916400"/>
          </a:xfrm>
        </p:grpSpPr>
        <p:grpSp>
          <p:nvGrpSpPr>
            <p:cNvPr id="4" name="组合 3"/>
            <p:cNvGrpSpPr/>
            <p:nvPr/>
          </p:nvGrpSpPr>
          <p:grpSpPr>
            <a:xfrm>
              <a:off x="-5715000" y="-6019800"/>
              <a:ext cx="419100" cy="16916400"/>
              <a:chOff x="-5715000" y="-6019800"/>
              <a:chExt cx="419100" cy="16916400"/>
            </a:xfrm>
          </p:grpSpPr>
          <p:sp>
            <p:nvSpPr>
              <p:cNvPr id="2" name="椭圆 1"/>
              <p:cNvSpPr/>
              <p:nvPr/>
            </p:nvSpPr>
            <p:spPr>
              <a:xfrm>
                <a:off x="-5715000" y="-60198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3" name="椭圆 2"/>
              <p:cNvSpPr/>
              <p:nvPr/>
            </p:nvSpPr>
            <p:spPr>
              <a:xfrm>
                <a:off x="-5715000" y="104775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grpSp>
          <p:nvGrpSpPr>
            <p:cNvPr id="5" name="组合 4"/>
            <p:cNvGrpSpPr/>
            <p:nvPr/>
          </p:nvGrpSpPr>
          <p:grpSpPr>
            <a:xfrm>
              <a:off x="18897600" y="-6019800"/>
              <a:ext cx="419100" cy="16916400"/>
              <a:chOff x="-5715000" y="-6019800"/>
              <a:chExt cx="419100" cy="16916400"/>
            </a:xfrm>
          </p:grpSpPr>
          <p:sp>
            <p:nvSpPr>
              <p:cNvPr id="6" name="椭圆 5"/>
              <p:cNvSpPr/>
              <p:nvPr/>
            </p:nvSpPr>
            <p:spPr>
              <a:xfrm>
                <a:off x="-5715000" y="-60198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7" name="椭圆 6"/>
              <p:cNvSpPr/>
              <p:nvPr/>
            </p:nvSpPr>
            <p:spPr>
              <a:xfrm>
                <a:off x="-5715000" y="104775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grpSp>
      <p:grpSp>
        <p:nvGrpSpPr>
          <p:cNvPr id="93" name="îşľïḓé"/>
          <p:cNvGrpSpPr/>
          <p:nvPr/>
        </p:nvGrpSpPr>
        <p:grpSpPr>
          <a:xfrm flipH="1">
            <a:off x="11129970" y="6341428"/>
            <a:ext cx="528630" cy="0"/>
            <a:chOff x="784958" y="2463718"/>
            <a:chExt cx="528630" cy="0"/>
          </a:xfrm>
        </p:grpSpPr>
        <p:cxnSp>
          <p:nvCxnSpPr>
            <p:cNvPr id="94" name="直接连接符 93"/>
            <p:cNvCxnSpPr/>
            <p:nvPr/>
          </p:nvCxnSpPr>
          <p:spPr>
            <a:xfrm>
              <a:off x="784958" y="2463718"/>
              <a:ext cx="360000" cy="0"/>
            </a:xfrm>
            <a:prstGeom prst="line">
              <a:avLst/>
            </a:prstGeom>
            <a:ln w="57150" cap="rnd">
              <a:gradFill>
                <a:gsLst>
                  <a:gs pos="0">
                    <a:srgbClr val="C00000"/>
                  </a:gs>
                  <a:gs pos="100000">
                    <a:srgbClr val="A11C1C"/>
                  </a:gs>
                </a:gsLst>
                <a:lin ang="5400000" scaled="1"/>
              </a:gradFill>
              <a:round/>
            </a:ln>
          </p:spPr>
          <p:style>
            <a:lnRef idx="1">
              <a:schemeClr val="accent1"/>
            </a:lnRef>
            <a:fillRef idx="0">
              <a:schemeClr val="accent1"/>
            </a:fillRef>
            <a:effectRef idx="0">
              <a:schemeClr val="accent1"/>
            </a:effectRef>
            <a:fontRef idx="minor">
              <a:schemeClr val="tx1"/>
            </a:fontRef>
          </p:style>
        </p:cxnSp>
        <p:cxnSp>
          <p:nvCxnSpPr>
            <p:cNvPr id="95" name="直接连接符 94"/>
            <p:cNvCxnSpPr/>
            <p:nvPr/>
          </p:nvCxnSpPr>
          <p:spPr>
            <a:xfrm>
              <a:off x="1242156" y="2463718"/>
              <a:ext cx="0" cy="0"/>
            </a:xfrm>
            <a:prstGeom prst="line">
              <a:avLst/>
            </a:prstGeom>
            <a:ln w="57150" cap="rnd">
              <a:gradFill>
                <a:gsLst>
                  <a:gs pos="0">
                    <a:srgbClr val="C00000"/>
                  </a:gs>
                  <a:gs pos="100000">
                    <a:srgbClr val="A11C1C"/>
                  </a:gs>
                </a:gsLst>
                <a:lin ang="5400000" scaled="1"/>
              </a:gradFill>
              <a:round/>
            </a:ln>
          </p:spPr>
          <p:style>
            <a:lnRef idx="1">
              <a:schemeClr val="accent1"/>
            </a:lnRef>
            <a:fillRef idx="0">
              <a:schemeClr val="accent1"/>
            </a:fillRef>
            <a:effectRef idx="0">
              <a:schemeClr val="accent1"/>
            </a:effectRef>
            <a:fontRef idx="minor">
              <a:schemeClr val="tx1"/>
            </a:fontRef>
          </p:style>
        </p:cxnSp>
        <p:cxnSp>
          <p:nvCxnSpPr>
            <p:cNvPr id="96" name="直接连接符 95"/>
            <p:cNvCxnSpPr/>
            <p:nvPr/>
          </p:nvCxnSpPr>
          <p:spPr>
            <a:xfrm>
              <a:off x="1313588" y="2463718"/>
              <a:ext cx="0" cy="0"/>
            </a:xfrm>
            <a:prstGeom prst="line">
              <a:avLst/>
            </a:prstGeom>
            <a:ln w="57150" cap="rnd">
              <a:gradFill>
                <a:gsLst>
                  <a:gs pos="0">
                    <a:srgbClr val="C00000"/>
                  </a:gs>
                  <a:gs pos="100000">
                    <a:srgbClr val="A11C1C"/>
                  </a:gs>
                </a:gsLst>
                <a:lin ang="5400000" scaled="1"/>
              </a:gradFill>
              <a:round/>
            </a:ln>
          </p:spPr>
          <p:style>
            <a:lnRef idx="1">
              <a:schemeClr val="accent1"/>
            </a:lnRef>
            <a:fillRef idx="0">
              <a:schemeClr val="accent1"/>
            </a:fillRef>
            <a:effectRef idx="0">
              <a:schemeClr val="accent1"/>
            </a:effectRef>
            <a:fontRef idx="minor">
              <a:schemeClr val="tx1"/>
            </a:fontRef>
          </p:style>
        </p:cxnSp>
      </p:grpSp>
      <p:sp>
        <p:nvSpPr>
          <p:cNvPr id="35" name="任意多边形: 形状 34"/>
          <p:cNvSpPr/>
          <p:nvPr/>
        </p:nvSpPr>
        <p:spPr>
          <a:xfrm>
            <a:off x="0" y="300942"/>
            <a:ext cx="706054" cy="474562"/>
          </a:xfrm>
          <a:custGeom>
            <a:avLst/>
            <a:gdLst>
              <a:gd name="connsiteX0" fmla="*/ 0 w 706054"/>
              <a:gd name="connsiteY0" fmla="*/ 0 h 474562"/>
              <a:gd name="connsiteX1" fmla="*/ 468773 w 706054"/>
              <a:gd name="connsiteY1" fmla="*/ 0 h 474562"/>
              <a:gd name="connsiteX2" fmla="*/ 706054 w 706054"/>
              <a:gd name="connsiteY2" fmla="*/ 237281 h 474562"/>
              <a:gd name="connsiteX3" fmla="*/ 468773 w 706054"/>
              <a:gd name="connsiteY3" fmla="*/ 474562 h 474562"/>
              <a:gd name="connsiteX4" fmla="*/ 0 w 706054"/>
              <a:gd name="connsiteY4" fmla="*/ 474562 h 4745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6054" h="474562">
                <a:moveTo>
                  <a:pt x="0" y="0"/>
                </a:moveTo>
                <a:lnTo>
                  <a:pt x="468773" y="0"/>
                </a:lnTo>
                <a:cubicBezTo>
                  <a:pt x="599820" y="0"/>
                  <a:pt x="706054" y="106234"/>
                  <a:pt x="706054" y="237281"/>
                </a:cubicBezTo>
                <a:cubicBezTo>
                  <a:pt x="706054" y="368328"/>
                  <a:pt x="599820" y="474562"/>
                  <a:pt x="468773" y="474562"/>
                </a:cubicBezTo>
                <a:lnTo>
                  <a:pt x="0" y="474562"/>
                </a:lnTo>
                <a:close/>
              </a:path>
            </a:pathLst>
          </a:custGeom>
          <a:gradFill>
            <a:gsLst>
              <a:gs pos="0">
                <a:srgbClr val="C00000">
                  <a:alpha val="48000"/>
                </a:srgbClr>
              </a:gs>
              <a:gs pos="94000">
                <a:srgbClr val="A11C1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微软雅黑" panose="020B0503020204020204" pitchFamily="34" charset="-122"/>
              <a:ea typeface="微软雅黑" panose="020B0503020204020204" pitchFamily="34" charset="-122"/>
            </a:endParaRPr>
          </a:p>
        </p:txBody>
      </p:sp>
      <p:sp>
        <p:nvSpPr>
          <p:cNvPr id="37" name="文本框 36"/>
          <p:cNvSpPr txBox="1"/>
          <p:nvPr/>
        </p:nvSpPr>
        <p:spPr>
          <a:xfrm>
            <a:off x="896112" y="330901"/>
            <a:ext cx="2859469" cy="523220"/>
          </a:xfrm>
          <a:prstGeom prst="rect">
            <a:avLst/>
          </a:prstGeom>
          <a:noFill/>
          <a:effectLst>
            <a:reflection blurRad="6350" stA="50000" endA="300" endPos="55000" dir="5400000" sy="-100000" algn="bl" rotWithShape="0"/>
          </a:effectLst>
        </p:spPr>
        <p:txBody>
          <a:bodyPr wrap="square" rtlCol="0">
            <a:spAutoFit/>
          </a:bodyPr>
          <a:lstStyle/>
          <a:p>
            <a:r>
              <a:rPr lang="zh-CN" altLang="en-US" sz="2800" b="1" spc="600" dirty="0">
                <a:gradFill>
                  <a:gsLst>
                    <a:gs pos="100000">
                      <a:srgbClr val="A11C1C"/>
                    </a:gs>
                    <a:gs pos="0">
                      <a:srgbClr val="C00000"/>
                    </a:gs>
                  </a:gsLst>
                  <a:lin ang="5400000" scaled="0"/>
                </a:gradFill>
                <a:latin typeface="微软雅黑" panose="020B0503020204020204" pitchFamily="34" charset="-122"/>
                <a:ea typeface="微软雅黑" panose="020B0503020204020204" pitchFamily="34" charset="-122"/>
              </a:rPr>
              <a:t>初读课文</a:t>
            </a:r>
            <a:endParaRPr lang="zh-CN" altLang="en-US" sz="2800" b="1" spc="600" dirty="0">
              <a:gradFill>
                <a:gsLst>
                  <a:gs pos="100000">
                    <a:srgbClr val="A11C1C"/>
                  </a:gs>
                  <a:gs pos="0">
                    <a:srgbClr val="C00000"/>
                  </a:gs>
                </a:gsLst>
                <a:lin ang="5400000" scaled="0"/>
              </a:gradFill>
              <a:latin typeface="微软雅黑" panose="020B0503020204020204" pitchFamily="34" charset="-122"/>
              <a:ea typeface="微软雅黑" panose="020B0503020204020204" pitchFamily="34" charset="-122"/>
            </a:endParaRPr>
          </a:p>
        </p:txBody>
      </p:sp>
      <p:sp>
        <p:nvSpPr>
          <p:cNvPr id="30" name="文本框 29"/>
          <p:cNvSpPr txBox="1"/>
          <p:nvPr/>
        </p:nvSpPr>
        <p:spPr>
          <a:xfrm>
            <a:off x="482994" y="1560392"/>
            <a:ext cx="10995606" cy="3731278"/>
          </a:xfrm>
          <a:prstGeom prst="rect">
            <a:avLst/>
          </a:prstGeom>
          <a:noFill/>
        </p:spPr>
        <p:txBody>
          <a:bodyPr wrap="square" rtlCol="0">
            <a:spAutoFit/>
          </a:bodyPr>
          <a:lstStyle/>
          <a:p>
            <a:pPr hangingPunct="0">
              <a:lnSpc>
                <a:spcPct val="150000"/>
              </a:lnSpc>
            </a:pPr>
            <a:r>
              <a:rPr lang="en-US" altLang="zh-CN" sz="2000" b="1" dirty="0">
                <a:latin typeface="微软雅黑" panose="020B0503020204020204" pitchFamily="34" charset="-122"/>
                <a:ea typeface="微软雅黑" panose="020B0503020204020204" pitchFamily="34" charset="-122"/>
                <a:cs typeface="+mn-ea"/>
                <a:sym typeface="+mn-lt"/>
              </a:rPr>
              <a:t>【</a:t>
            </a:r>
            <a:r>
              <a:rPr lang="zh-CN" altLang="en-US" sz="2000" b="1" dirty="0">
                <a:latin typeface="微软雅黑" panose="020B0503020204020204" pitchFamily="34" charset="-122"/>
                <a:ea typeface="微软雅黑" panose="020B0503020204020204" pitchFamily="34" charset="-122"/>
                <a:cs typeface="+mn-ea"/>
                <a:sym typeface="+mn-lt"/>
              </a:rPr>
              <a:t>思考</a:t>
            </a:r>
            <a:r>
              <a:rPr lang="en-US" altLang="zh-CN" sz="2000" b="1" dirty="0">
                <a:latin typeface="微软雅黑" panose="020B0503020204020204" pitchFamily="34" charset="-122"/>
                <a:ea typeface="微软雅黑" panose="020B0503020204020204" pitchFamily="34" charset="-122"/>
                <a:cs typeface="+mn-ea"/>
                <a:sym typeface="+mn-lt"/>
              </a:rPr>
              <a:t>2】</a:t>
            </a:r>
            <a:r>
              <a:rPr lang="zh-CN" altLang="en-US" sz="2000" b="1" dirty="0">
                <a:latin typeface="微软雅黑" panose="020B0503020204020204" pitchFamily="34" charset="-122"/>
                <a:ea typeface="微软雅黑" panose="020B0503020204020204" pitchFamily="34" charset="-122"/>
                <a:cs typeface="+mn-ea"/>
                <a:sym typeface="+mn-lt"/>
              </a:rPr>
              <a:t>划分层次</a:t>
            </a:r>
            <a:endParaRPr lang="zh-CN" altLang="en-US" sz="2000" b="1" dirty="0">
              <a:latin typeface="微软雅黑" panose="020B0503020204020204" pitchFamily="34" charset="-122"/>
              <a:ea typeface="微软雅黑" panose="020B0503020204020204" pitchFamily="34" charset="-122"/>
              <a:cs typeface="+mn-ea"/>
              <a:sym typeface="+mn-lt"/>
            </a:endParaRPr>
          </a:p>
          <a:p>
            <a:pPr hangingPunct="0">
              <a:lnSpc>
                <a:spcPct val="150000"/>
              </a:lnSpc>
            </a:pPr>
            <a:r>
              <a:rPr lang="zh-CN" altLang="en-US" sz="2000" dirty="0">
                <a:solidFill>
                  <a:srgbClr val="C00000"/>
                </a:solidFill>
                <a:latin typeface="微软雅黑" panose="020B0503020204020204" pitchFamily="34" charset="-122"/>
                <a:ea typeface="微软雅黑" panose="020B0503020204020204" pitchFamily="34" charset="-122"/>
                <a:cs typeface="+mn-ea"/>
                <a:sym typeface="+mn-lt"/>
              </a:rPr>
              <a:t>明确  第一部分（第</a:t>
            </a:r>
            <a:r>
              <a:rPr lang="en-US" altLang="zh-CN" sz="2000" dirty="0">
                <a:solidFill>
                  <a:srgbClr val="C00000"/>
                </a:solidFill>
                <a:latin typeface="微软雅黑" panose="020B0503020204020204" pitchFamily="34" charset="-122"/>
                <a:ea typeface="微软雅黑" panose="020B0503020204020204" pitchFamily="34" charset="-122"/>
                <a:cs typeface="+mn-ea"/>
                <a:sym typeface="+mn-lt"/>
              </a:rPr>
              <a:t>1—7</a:t>
            </a:r>
            <a:r>
              <a:rPr lang="zh-CN" altLang="en-US" sz="2000" dirty="0">
                <a:solidFill>
                  <a:srgbClr val="C00000"/>
                </a:solidFill>
                <a:latin typeface="微软雅黑" panose="020B0503020204020204" pitchFamily="34" charset="-122"/>
                <a:ea typeface="微软雅黑" panose="020B0503020204020204" pitchFamily="34" charset="-122"/>
                <a:cs typeface="+mn-ea"/>
                <a:sym typeface="+mn-lt"/>
              </a:rPr>
              <a:t>段），介绍了兰考县的“三害”，以及焦裕禄带来的希望。</a:t>
            </a:r>
            <a:endParaRPr lang="zh-CN" altLang="en-US" sz="2000" dirty="0">
              <a:solidFill>
                <a:srgbClr val="C00000"/>
              </a:solidFill>
              <a:latin typeface="微软雅黑" panose="020B0503020204020204" pitchFamily="34" charset="-122"/>
              <a:ea typeface="微软雅黑" panose="020B0503020204020204" pitchFamily="34" charset="-122"/>
              <a:cs typeface="+mn-ea"/>
              <a:sym typeface="+mn-lt"/>
            </a:endParaRPr>
          </a:p>
          <a:p>
            <a:pPr hangingPunct="0">
              <a:lnSpc>
                <a:spcPct val="150000"/>
              </a:lnSpc>
            </a:pPr>
            <a:r>
              <a:rPr lang="zh-CN" altLang="en-US" sz="2000" dirty="0">
                <a:solidFill>
                  <a:srgbClr val="C00000"/>
                </a:solidFill>
                <a:latin typeface="微软雅黑" panose="020B0503020204020204" pitchFamily="34" charset="-122"/>
                <a:ea typeface="微软雅黑" panose="020B0503020204020204" pitchFamily="34" charset="-122"/>
                <a:cs typeface="+mn-ea"/>
                <a:sym typeface="+mn-lt"/>
              </a:rPr>
              <a:t>第二部分（第</a:t>
            </a:r>
            <a:r>
              <a:rPr lang="en-US" altLang="zh-CN" sz="2000" dirty="0">
                <a:solidFill>
                  <a:srgbClr val="C00000"/>
                </a:solidFill>
                <a:latin typeface="微软雅黑" panose="020B0503020204020204" pitchFamily="34" charset="-122"/>
                <a:ea typeface="微软雅黑" panose="020B0503020204020204" pitchFamily="34" charset="-122"/>
                <a:cs typeface="+mn-ea"/>
                <a:sym typeface="+mn-lt"/>
              </a:rPr>
              <a:t>8—16</a:t>
            </a:r>
            <a:r>
              <a:rPr lang="zh-CN" altLang="en-US" sz="2000" dirty="0">
                <a:solidFill>
                  <a:srgbClr val="C00000"/>
                </a:solidFill>
                <a:latin typeface="微软雅黑" panose="020B0503020204020204" pitchFamily="34" charset="-122"/>
                <a:ea typeface="微软雅黑" panose="020B0503020204020204" pitchFamily="34" charset="-122"/>
                <a:cs typeface="+mn-ea"/>
                <a:sym typeface="+mn-lt"/>
              </a:rPr>
              <a:t>段），焦裕禄率领的调查队经历的艰辛和取得的成就。</a:t>
            </a:r>
            <a:endParaRPr lang="zh-CN" altLang="en-US" sz="2000" dirty="0">
              <a:solidFill>
                <a:srgbClr val="C00000"/>
              </a:solidFill>
              <a:latin typeface="微软雅黑" panose="020B0503020204020204" pitchFamily="34" charset="-122"/>
              <a:ea typeface="微软雅黑" panose="020B0503020204020204" pitchFamily="34" charset="-122"/>
              <a:cs typeface="+mn-ea"/>
              <a:sym typeface="+mn-lt"/>
            </a:endParaRPr>
          </a:p>
          <a:p>
            <a:pPr hangingPunct="0">
              <a:lnSpc>
                <a:spcPct val="150000"/>
              </a:lnSpc>
            </a:pPr>
            <a:r>
              <a:rPr lang="zh-CN" altLang="en-US" sz="2000" dirty="0">
                <a:solidFill>
                  <a:srgbClr val="C00000"/>
                </a:solidFill>
                <a:latin typeface="微软雅黑" panose="020B0503020204020204" pitchFamily="34" charset="-122"/>
                <a:ea typeface="微软雅黑" panose="020B0503020204020204" pitchFamily="34" charset="-122"/>
                <a:cs typeface="+mn-ea"/>
                <a:sym typeface="+mn-lt"/>
              </a:rPr>
              <a:t>第三部分（第</a:t>
            </a:r>
            <a:r>
              <a:rPr lang="en-US" altLang="zh-CN" sz="2000" dirty="0">
                <a:solidFill>
                  <a:srgbClr val="C00000"/>
                </a:solidFill>
                <a:latin typeface="微软雅黑" panose="020B0503020204020204" pitchFamily="34" charset="-122"/>
                <a:ea typeface="微软雅黑" panose="020B0503020204020204" pitchFamily="34" charset="-122"/>
                <a:cs typeface="+mn-ea"/>
                <a:sym typeface="+mn-lt"/>
              </a:rPr>
              <a:t>17—27</a:t>
            </a:r>
            <a:r>
              <a:rPr lang="zh-CN" altLang="en-US" sz="2000" dirty="0">
                <a:solidFill>
                  <a:srgbClr val="C00000"/>
                </a:solidFill>
                <a:latin typeface="微软雅黑" panose="020B0503020204020204" pitchFamily="34" charset="-122"/>
                <a:ea typeface="微软雅黑" panose="020B0503020204020204" pitchFamily="34" charset="-122"/>
                <a:cs typeface="+mn-ea"/>
                <a:sym typeface="+mn-lt"/>
              </a:rPr>
              <a:t>段），焦裕禄处理灾情的具体工作。</a:t>
            </a:r>
            <a:endParaRPr lang="zh-CN" altLang="en-US" sz="2000" dirty="0">
              <a:solidFill>
                <a:srgbClr val="C00000"/>
              </a:solidFill>
              <a:latin typeface="微软雅黑" panose="020B0503020204020204" pitchFamily="34" charset="-122"/>
              <a:ea typeface="微软雅黑" panose="020B0503020204020204" pitchFamily="34" charset="-122"/>
              <a:cs typeface="+mn-ea"/>
              <a:sym typeface="+mn-lt"/>
            </a:endParaRPr>
          </a:p>
          <a:p>
            <a:pPr hangingPunct="0">
              <a:lnSpc>
                <a:spcPct val="150000"/>
              </a:lnSpc>
            </a:pPr>
            <a:r>
              <a:rPr lang="zh-CN" altLang="en-US" sz="2000" dirty="0">
                <a:solidFill>
                  <a:srgbClr val="C00000"/>
                </a:solidFill>
                <a:latin typeface="微软雅黑" panose="020B0503020204020204" pitchFamily="34" charset="-122"/>
                <a:ea typeface="微软雅黑" panose="020B0503020204020204" pitchFamily="34" charset="-122"/>
                <a:cs typeface="+mn-ea"/>
                <a:sym typeface="+mn-lt"/>
              </a:rPr>
              <a:t>第四部分（第</a:t>
            </a:r>
            <a:r>
              <a:rPr lang="en-US" altLang="zh-CN" sz="2000" dirty="0">
                <a:solidFill>
                  <a:srgbClr val="C00000"/>
                </a:solidFill>
                <a:latin typeface="微软雅黑" panose="020B0503020204020204" pitchFamily="34" charset="-122"/>
                <a:ea typeface="微软雅黑" panose="020B0503020204020204" pitchFamily="34" charset="-122"/>
                <a:cs typeface="+mn-ea"/>
                <a:sym typeface="+mn-lt"/>
              </a:rPr>
              <a:t>28—36</a:t>
            </a:r>
            <a:r>
              <a:rPr lang="zh-CN" altLang="en-US" sz="2000" dirty="0">
                <a:solidFill>
                  <a:srgbClr val="C00000"/>
                </a:solidFill>
                <a:latin typeface="微软雅黑" panose="020B0503020204020204" pitchFamily="34" charset="-122"/>
                <a:ea typeface="微软雅黑" panose="020B0503020204020204" pitchFamily="34" charset="-122"/>
                <a:cs typeface="+mn-ea"/>
                <a:sym typeface="+mn-lt"/>
              </a:rPr>
              <a:t>段），焦裕禄忍着病痛开会、工作，最终病情加重离开了工作岗位。</a:t>
            </a:r>
            <a:endParaRPr lang="zh-CN" altLang="en-US" sz="2000" dirty="0">
              <a:solidFill>
                <a:srgbClr val="C00000"/>
              </a:solidFill>
              <a:latin typeface="微软雅黑" panose="020B0503020204020204" pitchFamily="34" charset="-122"/>
              <a:ea typeface="微软雅黑" panose="020B0503020204020204" pitchFamily="34" charset="-122"/>
              <a:cs typeface="+mn-ea"/>
              <a:sym typeface="+mn-lt"/>
            </a:endParaRPr>
          </a:p>
          <a:p>
            <a:pPr hangingPunct="0">
              <a:lnSpc>
                <a:spcPct val="150000"/>
              </a:lnSpc>
            </a:pPr>
            <a:r>
              <a:rPr lang="zh-CN" altLang="en-US" sz="2000" dirty="0">
                <a:solidFill>
                  <a:srgbClr val="C00000"/>
                </a:solidFill>
                <a:latin typeface="微软雅黑" panose="020B0503020204020204" pitchFamily="34" charset="-122"/>
                <a:ea typeface="微软雅黑" panose="020B0503020204020204" pitchFamily="34" charset="-122"/>
                <a:cs typeface="+mn-ea"/>
                <a:sym typeface="+mn-lt"/>
              </a:rPr>
              <a:t>第五部分（第</a:t>
            </a:r>
            <a:r>
              <a:rPr lang="en-US" altLang="zh-CN" sz="2000" dirty="0">
                <a:solidFill>
                  <a:srgbClr val="C00000"/>
                </a:solidFill>
                <a:latin typeface="微软雅黑" panose="020B0503020204020204" pitchFamily="34" charset="-122"/>
                <a:ea typeface="微软雅黑" panose="020B0503020204020204" pitchFamily="34" charset="-122"/>
                <a:cs typeface="+mn-ea"/>
                <a:sym typeface="+mn-lt"/>
              </a:rPr>
              <a:t>37—62</a:t>
            </a:r>
            <a:r>
              <a:rPr lang="zh-CN" altLang="en-US" sz="2000" dirty="0">
                <a:solidFill>
                  <a:srgbClr val="C00000"/>
                </a:solidFill>
                <a:latin typeface="微软雅黑" panose="020B0503020204020204" pitchFamily="34" charset="-122"/>
                <a:ea typeface="微软雅黑" panose="020B0503020204020204" pitchFamily="34" charset="-122"/>
                <a:cs typeface="+mn-ea"/>
                <a:sym typeface="+mn-lt"/>
              </a:rPr>
              <a:t>段），焦裕禄病危、临终前对兰考县的牵挂以及他的离世。</a:t>
            </a:r>
            <a:endParaRPr lang="zh-CN" altLang="en-US" sz="2000" dirty="0">
              <a:solidFill>
                <a:srgbClr val="C00000"/>
              </a:solidFill>
              <a:latin typeface="微软雅黑" panose="020B0503020204020204" pitchFamily="34" charset="-122"/>
              <a:ea typeface="微软雅黑" panose="020B0503020204020204" pitchFamily="34" charset="-122"/>
              <a:cs typeface="+mn-ea"/>
              <a:sym typeface="+mn-lt"/>
            </a:endParaRPr>
          </a:p>
          <a:p>
            <a:pPr hangingPunct="0">
              <a:lnSpc>
                <a:spcPct val="150000"/>
              </a:lnSpc>
            </a:pPr>
            <a:r>
              <a:rPr lang="zh-CN" altLang="en-US" sz="2000" dirty="0">
                <a:solidFill>
                  <a:srgbClr val="C00000"/>
                </a:solidFill>
                <a:latin typeface="微软雅黑" panose="020B0503020204020204" pitchFamily="34" charset="-122"/>
                <a:ea typeface="微软雅黑" panose="020B0503020204020204" pitchFamily="34" charset="-122"/>
                <a:cs typeface="+mn-ea"/>
                <a:sym typeface="+mn-lt"/>
              </a:rPr>
              <a:t>第六部分（第</a:t>
            </a:r>
            <a:r>
              <a:rPr lang="en-US" altLang="zh-CN" sz="2000" dirty="0">
                <a:solidFill>
                  <a:srgbClr val="C00000"/>
                </a:solidFill>
                <a:latin typeface="微软雅黑" panose="020B0503020204020204" pitchFamily="34" charset="-122"/>
                <a:ea typeface="微软雅黑" panose="020B0503020204020204" pitchFamily="34" charset="-122"/>
                <a:cs typeface="+mn-ea"/>
                <a:sym typeface="+mn-lt"/>
              </a:rPr>
              <a:t>63—71</a:t>
            </a:r>
            <a:r>
              <a:rPr lang="zh-CN" altLang="en-US" sz="2000" dirty="0">
                <a:solidFill>
                  <a:srgbClr val="C00000"/>
                </a:solidFill>
                <a:latin typeface="微软雅黑" panose="020B0503020204020204" pitchFamily="34" charset="-122"/>
                <a:ea typeface="微软雅黑" panose="020B0503020204020204" pitchFamily="34" charset="-122"/>
                <a:cs typeface="+mn-ea"/>
                <a:sym typeface="+mn-lt"/>
              </a:rPr>
              <a:t>段），写兰考人民对焦裕禄的悼念以及兰考人民发扬焦裕禄精神，完成了焦裕禄的遗志。</a:t>
            </a:r>
            <a:endParaRPr lang="zh-CN" altLang="en-US" sz="2000" dirty="0">
              <a:solidFill>
                <a:srgbClr val="C00000"/>
              </a:solidFill>
              <a:latin typeface="微软雅黑" panose="020B0503020204020204" pitchFamily="34" charset="-122"/>
              <a:ea typeface="微软雅黑" panose="020B0503020204020204" pitchFamily="34" charset="-122"/>
              <a:cs typeface="+mn-ea"/>
              <a:sym typeface="+mn-lt"/>
            </a:endParaRPr>
          </a:p>
        </p:txBody>
      </p:sp>
      <p:sp>
        <p:nvSpPr>
          <p:cNvPr id="18" name="矩形 17"/>
          <p:cNvSpPr/>
          <p:nvPr/>
        </p:nvSpPr>
        <p:spPr>
          <a:xfrm>
            <a:off x="130629" y="130629"/>
            <a:ext cx="11899075" cy="6590805"/>
          </a:xfrm>
          <a:prstGeom prst="rect">
            <a:avLst/>
          </a:prstGeom>
          <a:noFill/>
          <a:ln w="254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wipe(left)">
                                      <p:cBhvr>
                                        <p:cTn id="7" dur="500"/>
                                        <p:tgtEl>
                                          <p:spTgt spid="36"/>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35"/>
                                        </p:tgtEl>
                                        <p:attrNameLst>
                                          <p:attrName>style.visibility</p:attrName>
                                        </p:attrNameLst>
                                      </p:cBhvr>
                                      <p:to>
                                        <p:strVal val="visible"/>
                                      </p:to>
                                    </p:set>
                                    <p:animEffect transition="in" filter="wipe(left)">
                                      <p:cBhvr>
                                        <p:cTn id="10" dur="500"/>
                                        <p:tgtEl>
                                          <p:spTgt spid="35"/>
                                        </p:tgtEl>
                                      </p:cBhvr>
                                    </p:animEffect>
                                  </p:childTnLst>
                                </p:cTn>
                              </p:par>
                              <p:par>
                                <p:cTn id="11" presetID="22" presetClass="entr" presetSubtype="8" fill="hold" nodeType="withEffect">
                                  <p:stCondLst>
                                    <p:cond delay="0"/>
                                  </p:stCondLst>
                                  <p:childTnLst>
                                    <p:set>
                                      <p:cBhvr>
                                        <p:cTn id="12" dur="1" fill="hold">
                                          <p:stCondLst>
                                            <p:cond delay="0"/>
                                          </p:stCondLst>
                                        </p:cTn>
                                        <p:tgtEl>
                                          <p:spTgt spid="93"/>
                                        </p:tgtEl>
                                        <p:attrNameLst>
                                          <p:attrName>style.visibility</p:attrName>
                                        </p:attrNameLst>
                                      </p:cBhvr>
                                      <p:to>
                                        <p:strVal val="visible"/>
                                      </p:to>
                                    </p:set>
                                    <p:animEffect transition="in" filter="wipe(left)">
                                      <p:cBhvr>
                                        <p:cTn id="13" dur="500"/>
                                        <p:tgtEl>
                                          <p:spTgt spid="93"/>
                                        </p:tgtEl>
                                      </p:cBhvr>
                                    </p:animEffect>
                                  </p:childTnLst>
                                </p:cTn>
                              </p:par>
                              <p:par>
                                <p:cTn id="14" presetID="53" presetClass="entr" presetSubtype="16" fill="hold" grpId="0" nodeType="withEffect">
                                  <p:stCondLst>
                                    <p:cond delay="0"/>
                                  </p:stCondLst>
                                  <p:childTnLst>
                                    <p:set>
                                      <p:cBhvr>
                                        <p:cTn id="15" dur="1" fill="hold">
                                          <p:stCondLst>
                                            <p:cond delay="0"/>
                                          </p:stCondLst>
                                        </p:cTn>
                                        <p:tgtEl>
                                          <p:spTgt spid="37"/>
                                        </p:tgtEl>
                                        <p:attrNameLst>
                                          <p:attrName>style.visibility</p:attrName>
                                        </p:attrNameLst>
                                      </p:cBhvr>
                                      <p:to>
                                        <p:strVal val="visible"/>
                                      </p:to>
                                    </p:set>
                                    <p:anim calcmode="lin" valueType="num">
                                      <p:cBhvr>
                                        <p:cTn id="16" dur="1000" fill="hold"/>
                                        <p:tgtEl>
                                          <p:spTgt spid="37"/>
                                        </p:tgtEl>
                                        <p:attrNameLst>
                                          <p:attrName>ppt_w</p:attrName>
                                        </p:attrNameLst>
                                      </p:cBhvr>
                                      <p:tavLst>
                                        <p:tav tm="0">
                                          <p:val>
                                            <p:fltVal val="0"/>
                                          </p:val>
                                        </p:tav>
                                        <p:tav tm="100000">
                                          <p:val>
                                            <p:strVal val="#ppt_w"/>
                                          </p:val>
                                        </p:tav>
                                      </p:tavLst>
                                    </p:anim>
                                    <p:anim calcmode="lin" valueType="num">
                                      <p:cBhvr>
                                        <p:cTn id="17" dur="1000" fill="hold"/>
                                        <p:tgtEl>
                                          <p:spTgt spid="37"/>
                                        </p:tgtEl>
                                        <p:attrNameLst>
                                          <p:attrName>ppt_h</p:attrName>
                                        </p:attrNameLst>
                                      </p:cBhvr>
                                      <p:tavLst>
                                        <p:tav tm="0">
                                          <p:val>
                                            <p:fltVal val="0"/>
                                          </p:val>
                                        </p:tav>
                                        <p:tav tm="100000">
                                          <p:val>
                                            <p:strVal val="#ppt_h"/>
                                          </p:val>
                                        </p:tav>
                                      </p:tavLst>
                                    </p:anim>
                                    <p:animEffect transition="in" filter="fade">
                                      <p:cBhvr>
                                        <p:cTn id="18" dur="1000"/>
                                        <p:tgtEl>
                                          <p:spTgt spid="37"/>
                                        </p:tgtEl>
                                      </p:cBhvr>
                                    </p:animEffect>
                                  </p:childTnLst>
                                </p:cTn>
                              </p:par>
                              <p:par>
                                <p:cTn id="19" presetID="47" presetClass="entr" presetSubtype="0" fill="hold" grpId="0" nodeType="withEffect">
                                  <p:stCondLst>
                                    <p:cond delay="0"/>
                                  </p:stCondLst>
                                  <p:childTnLst>
                                    <p:set>
                                      <p:cBhvr>
                                        <p:cTn id="20" dur="1" fill="hold">
                                          <p:stCondLst>
                                            <p:cond delay="0"/>
                                          </p:stCondLst>
                                        </p:cTn>
                                        <p:tgtEl>
                                          <p:spTgt spid="30"/>
                                        </p:tgtEl>
                                        <p:attrNameLst>
                                          <p:attrName>style.visibility</p:attrName>
                                        </p:attrNameLst>
                                      </p:cBhvr>
                                      <p:to>
                                        <p:strVal val="visible"/>
                                      </p:to>
                                    </p:set>
                                    <p:animEffect transition="in" filter="fade">
                                      <p:cBhvr>
                                        <p:cTn id="21" dur="1000"/>
                                        <p:tgtEl>
                                          <p:spTgt spid="30"/>
                                        </p:tgtEl>
                                      </p:cBhvr>
                                    </p:animEffect>
                                    <p:anim calcmode="lin" valueType="num">
                                      <p:cBhvr>
                                        <p:cTn id="22" dur="1000" fill="hold"/>
                                        <p:tgtEl>
                                          <p:spTgt spid="30"/>
                                        </p:tgtEl>
                                        <p:attrNameLst>
                                          <p:attrName>ppt_x</p:attrName>
                                        </p:attrNameLst>
                                      </p:cBhvr>
                                      <p:tavLst>
                                        <p:tav tm="0">
                                          <p:val>
                                            <p:strVal val="#ppt_x"/>
                                          </p:val>
                                        </p:tav>
                                        <p:tav tm="100000">
                                          <p:val>
                                            <p:strVal val="#ppt_x"/>
                                          </p:val>
                                        </p:tav>
                                      </p:tavLst>
                                    </p:anim>
                                    <p:anim calcmode="lin" valueType="num">
                                      <p:cBhvr>
                                        <p:cTn id="23"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9" presetClass="entr" presetSubtype="0" fill="hold" nodeType="clickEffect">
                                  <p:stCondLst>
                                    <p:cond delay="0"/>
                                  </p:stCondLst>
                                  <p:childTnLst>
                                    <p:set>
                                      <p:cBhvr>
                                        <p:cTn id="27" dur="1" fill="hold">
                                          <p:stCondLst>
                                            <p:cond delay="0"/>
                                          </p:stCondLst>
                                        </p:cTn>
                                        <p:tgtEl>
                                          <p:spTgt spid="30">
                                            <p:txEl>
                                              <p:charRg st="10" end="50"/>
                                            </p:txEl>
                                          </p:spTgt>
                                        </p:tgtEl>
                                        <p:attrNameLst>
                                          <p:attrName>style.visibility</p:attrName>
                                        </p:attrNameLst>
                                      </p:cBhvr>
                                      <p:to>
                                        <p:strVal val="visible"/>
                                      </p:to>
                                    </p:set>
                                    <p:animEffect transition="in" filter="dissolve">
                                      <p:cBhvr>
                                        <p:cTn id="28" dur="500"/>
                                        <p:tgtEl>
                                          <p:spTgt spid="30">
                                            <p:txEl>
                                              <p:charRg st="10" end="50"/>
                                            </p:txEl>
                                          </p:spTgt>
                                        </p:tgtEl>
                                      </p:cBhvr>
                                    </p:animEffect>
                                  </p:childTnLst>
                                </p:cTn>
                              </p:par>
                              <p:par>
                                <p:cTn id="29" presetID="9" presetClass="entr" presetSubtype="0" fill="hold" nodeType="withEffect">
                                  <p:stCondLst>
                                    <p:cond delay="0"/>
                                  </p:stCondLst>
                                  <p:childTnLst>
                                    <p:set>
                                      <p:cBhvr>
                                        <p:cTn id="30" dur="1" fill="hold">
                                          <p:stCondLst>
                                            <p:cond delay="0"/>
                                          </p:stCondLst>
                                        </p:cTn>
                                        <p:tgtEl>
                                          <p:spTgt spid="30">
                                            <p:txEl>
                                              <p:charRg st="50" end="85"/>
                                            </p:txEl>
                                          </p:spTgt>
                                        </p:tgtEl>
                                        <p:attrNameLst>
                                          <p:attrName>style.visibility</p:attrName>
                                        </p:attrNameLst>
                                      </p:cBhvr>
                                      <p:to>
                                        <p:strVal val="visible"/>
                                      </p:to>
                                    </p:set>
                                    <p:animEffect transition="in" filter="dissolve">
                                      <p:cBhvr>
                                        <p:cTn id="31" dur="500"/>
                                        <p:tgtEl>
                                          <p:spTgt spid="30">
                                            <p:txEl>
                                              <p:charRg st="50" end="85"/>
                                            </p:txEl>
                                          </p:spTgt>
                                        </p:tgtEl>
                                      </p:cBhvr>
                                    </p:animEffect>
                                  </p:childTnLst>
                                </p:cTn>
                              </p:par>
                              <p:par>
                                <p:cTn id="32" presetID="9" presetClass="entr" presetSubtype="0" fill="hold" nodeType="withEffect">
                                  <p:stCondLst>
                                    <p:cond delay="0"/>
                                  </p:stCondLst>
                                  <p:childTnLst>
                                    <p:set>
                                      <p:cBhvr>
                                        <p:cTn id="33" dur="1" fill="hold">
                                          <p:stCondLst>
                                            <p:cond delay="0"/>
                                          </p:stCondLst>
                                        </p:cTn>
                                        <p:tgtEl>
                                          <p:spTgt spid="30">
                                            <p:txEl>
                                              <p:charRg st="85" end="113"/>
                                            </p:txEl>
                                          </p:spTgt>
                                        </p:tgtEl>
                                        <p:attrNameLst>
                                          <p:attrName>style.visibility</p:attrName>
                                        </p:attrNameLst>
                                      </p:cBhvr>
                                      <p:to>
                                        <p:strVal val="visible"/>
                                      </p:to>
                                    </p:set>
                                    <p:animEffect transition="in" filter="dissolve">
                                      <p:cBhvr>
                                        <p:cTn id="34" dur="500"/>
                                        <p:tgtEl>
                                          <p:spTgt spid="30">
                                            <p:txEl>
                                              <p:charRg st="85" end="113"/>
                                            </p:txEl>
                                          </p:spTgt>
                                        </p:tgtEl>
                                      </p:cBhvr>
                                    </p:animEffect>
                                  </p:childTnLst>
                                </p:cTn>
                              </p:par>
                              <p:par>
                                <p:cTn id="35" presetID="9" presetClass="entr" presetSubtype="0" fill="hold" nodeType="withEffect">
                                  <p:stCondLst>
                                    <p:cond delay="0"/>
                                  </p:stCondLst>
                                  <p:childTnLst>
                                    <p:set>
                                      <p:cBhvr>
                                        <p:cTn id="36" dur="1" fill="hold">
                                          <p:stCondLst>
                                            <p:cond delay="0"/>
                                          </p:stCondLst>
                                        </p:cTn>
                                        <p:tgtEl>
                                          <p:spTgt spid="30">
                                            <p:txEl>
                                              <p:charRg st="113" end="155"/>
                                            </p:txEl>
                                          </p:spTgt>
                                        </p:tgtEl>
                                        <p:attrNameLst>
                                          <p:attrName>style.visibility</p:attrName>
                                        </p:attrNameLst>
                                      </p:cBhvr>
                                      <p:to>
                                        <p:strVal val="visible"/>
                                      </p:to>
                                    </p:set>
                                    <p:animEffect transition="in" filter="dissolve">
                                      <p:cBhvr>
                                        <p:cTn id="37" dur="500"/>
                                        <p:tgtEl>
                                          <p:spTgt spid="30">
                                            <p:txEl>
                                              <p:charRg st="113" end="155"/>
                                            </p:txEl>
                                          </p:spTgt>
                                        </p:tgtEl>
                                      </p:cBhvr>
                                    </p:animEffect>
                                  </p:childTnLst>
                                </p:cTn>
                              </p:par>
                              <p:par>
                                <p:cTn id="38" presetID="9" presetClass="entr" presetSubtype="0" fill="hold" nodeType="withEffect">
                                  <p:stCondLst>
                                    <p:cond delay="0"/>
                                  </p:stCondLst>
                                  <p:childTnLst>
                                    <p:set>
                                      <p:cBhvr>
                                        <p:cTn id="39" dur="1" fill="hold">
                                          <p:stCondLst>
                                            <p:cond delay="0"/>
                                          </p:stCondLst>
                                        </p:cTn>
                                        <p:tgtEl>
                                          <p:spTgt spid="30">
                                            <p:txEl>
                                              <p:charRg st="155" end="193"/>
                                            </p:txEl>
                                          </p:spTgt>
                                        </p:tgtEl>
                                        <p:attrNameLst>
                                          <p:attrName>style.visibility</p:attrName>
                                        </p:attrNameLst>
                                      </p:cBhvr>
                                      <p:to>
                                        <p:strVal val="visible"/>
                                      </p:to>
                                    </p:set>
                                    <p:animEffect transition="in" filter="dissolve">
                                      <p:cBhvr>
                                        <p:cTn id="40" dur="500"/>
                                        <p:tgtEl>
                                          <p:spTgt spid="30">
                                            <p:txEl>
                                              <p:charRg st="155" end="193"/>
                                            </p:txEl>
                                          </p:spTgt>
                                        </p:tgtEl>
                                      </p:cBhvr>
                                    </p:animEffect>
                                  </p:childTnLst>
                                </p:cTn>
                              </p:par>
                              <p:par>
                                <p:cTn id="41" presetID="9" presetClass="entr" presetSubtype="0" fill="hold" nodeType="withEffect">
                                  <p:stCondLst>
                                    <p:cond delay="0"/>
                                  </p:stCondLst>
                                  <p:childTnLst>
                                    <p:set>
                                      <p:cBhvr>
                                        <p:cTn id="42" dur="1" fill="hold">
                                          <p:stCondLst>
                                            <p:cond delay="0"/>
                                          </p:stCondLst>
                                        </p:cTn>
                                        <p:tgtEl>
                                          <p:spTgt spid="30">
                                            <p:txEl>
                                              <p:charRg st="193" end="244"/>
                                            </p:txEl>
                                          </p:spTgt>
                                        </p:tgtEl>
                                        <p:attrNameLst>
                                          <p:attrName>style.visibility</p:attrName>
                                        </p:attrNameLst>
                                      </p:cBhvr>
                                      <p:to>
                                        <p:strVal val="visible"/>
                                      </p:to>
                                    </p:set>
                                    <p:animEffect transition="in" filter="dissolve">
                                      <p:cBhvr>
                                        <p:cTn id="43" dur="500"/>
                                        <p:tgtEl>
                                          <p:spTgt spid="30">
                                            <p:txEl>
                                              <p:charRg st="193" end="24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nimBg="1"/>
      <p:bldP spid="35" grpId="0" animBg="1"/>
      <p:bldP spid="37" grpId="0"/>
      <p:bldP spid="30"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任意多边形: 形状 35"/>
          <p:cNvSpPr/>
          <p:nvPr/>
        </p:nvSpPr>
        <p:spPr>
          <a:xfrm>
            <a:off x="-121920" y="239982"/>
            <a:ext cx="896112" cy="602306"/>
          </a:xfrm>
          <a:custGeom>
            <a:avLst/>
            <a:gdLst>
              <a:gd name="connsiteX0" fmla="*/ 0 w 706054"/>
              <a:gd name="connsiteY0" fmla="*/ 0 h 474562"/>
              <a:gd name="connsiteX1" fmla="*/ 468773 w 706054"/>
              <a:gd name="connsiteY1" fmla="*/ 0 h 474562"/>
              <a:gd name="connsiteX2" fmla="*/ 706054 w 706054"/>
              <a:gd name="connsiteY2" fmla="*/ 237281 h 474562"/>
              <a:gd name="connsiteX3" fmla="*/ 468773 w 706054"/>
              <a:gd name="connsiteY3" fmla="*/ 474562 h 474562"/>
              <a:gd name="connsiteX4" fmla="*/ 0 w 706054"/>
              <a:gd name="connsiteY4" fmla="*/ 474562 h 4745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6054" h="474562">
                <a:moveTo>
                  <a:pt x="0" y="0"/>
                </a:moveTo>
                <a:lnTo>
                  <a:pt x="468773" y="0"/>
                </a:lnTo>
                <a:cubicBezTo>
                  <a:pt x="599820" y="0"/>
                  <a:pt x="706054" y="106234"/>
                  <a:pt x="706054" y="237281"/>
                </a:cubicBezTo>
                <a:cubicBezTo>
                  <a:pt x="706054" y="368328"/>
                  <a:pt x="599820" y="474562"/>
                  <a:pt x="468773" y="474562"/>
                </a:cubicBezTo>
                <a:lnTo>
                  <a:pt x="0" y="474562"/>
                </a:lnTo>
                <a:close/>
              </a:path>
            </a:pathLst>
          </a:custGeom>
          <a:noFill/>
          <a:ln w="19050">
            <a:gradFill>
              <a:gsLst>
                <a:gs pos="55000">
                  <a:schemeClr val="accent1">
                    <a:lumMod val="5000"/>
                    <a:lumOff val="95000"/>
                    <a:alpha val="0"/>
                  </a:schemeClr>
                </a:gs>
                <a:gs pos="0">
                  <a:srgbClr val="C00000"/>
                </a:gs>
              </a:gsLst>
              <a:lin ang="108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mn-ea"/>
            </a:endParaRPr>
          </a:p>
        </p:txBody>
      </p:sp>
      <p:grpSp>
        <p:nvGrpSpPr>
          <p:cNvPr id="8" name="组合 7"/>
          <p:cNvGrpSpPr/>
          <p:nvPr/>
        </p:nvGrpSpPr>
        <p:grpSpPr>
          <a:xfrm>
            <a:off x="-265471" y="-870076"/>
            <a:ext cx="12722942" cy="8598152"/>
            <a:chOff x="-5715000" y="-6019800"/>
            <a:chExt cx="25031700" cy="16916400"/>
          </a:xfrm>
        </p:grpSpPr>
        <p:grpSp>
          <p:nvGrpSpPr>
            <p:cNvPr id="4" name="组合 3"/>
            <p:cNvGrpSpPr/>
            <p:nvPr/>
          </p:nvGrpSpPr>
          <p:grpSpPr>
            <a:xfrm>
              <a:off x="-5715000" y="-6019800"/>
              <a:ext cx="419100" cy="16916400"/>
              <a:chOff x="-5715000" y="-6019800"/>
              <a:chExt cx="419100" cy="16916400"/>
            </a:xfrm>
          </p:grpSpPr>
          <p:sp>
            <p:nvSpPr>
              <p:cNvPr id="2" name="椭圆 1"/>
              <p:cNvSpPr/>
              <p:nvPr/>
            </p:nvSpPr>
            <p:spPr>
              <a:xfrm>
                <a:off x="-5715000" y="-60198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3" name="椭圆 2"/>
              <p:cNvSpPr/>
              <p:nvPr/>
            </p:nvSpPr>
            <p:spPr>
              <a:xfrm>
                <a:off x="-5715000" y="104775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grpSp>
          <p:nvGrpSpPr>
            <p:cNvPr id="5" name="组合 4"/>
            <p:cNvGrpSpPr/>
            <p:nvPr/>
          </p:nvGrpSpPr>
          <p:grpSpPr>
            <a:xfrm>
              <a:off x="18897600" y="-6019800"/>
              <a:ext cx="419100" cy="16916400"/>
              <a:chOff x="-5715000" y="-6019800"/>
              <a:chExt cx="419100" cy="16916400"/>
            </a:xfrm>
          </p:grpSpPr>
          <p:sp>
            <p:nvSpPr>
              <p:cNvPr id="6" name="椭圆 5"/>
              <p:cNvSpPr/>
              <p:nvPr/>
            </p:nvSpPr>
            <p:spPr>
              <a:xfrm>
                <a:off x="-5715000" y="-60198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7" name="椭圆 6"/>
              <p:cNvSpPr/>
              <p:nvPr/>
            </p:nvSpPr>
            <p:spPr>
              <a:xfrm>
                <a:off x="-5715000" y="104775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grpSp>
      <p:grpSp>
        <p:nvGrpSpPr>
          <p:cNvPr id="93" name="îşľïḓé"/>
          <p:cNvGrpSpPr/>
          <p:nvPr/>
        </p:nvGrpSpPr>
        <p:grpSpPr>
          <a:xfrm flipH="1">
            <a:off x="11129970" y="6341428"/>
            <a:ext cx="528630" cy="0"/>
            <a:chOff x="784958" y="2463718"/>
            <a:chExt cx="528630" cy="0"/>
          </a:xfrm>
        </p:grpSpPr>
        <p:cxnSp>
          <p:nvCxnSpPr>
            <p:cNvPr id="94" name="直接连接符 93"/>
            <p:cNvCxnSpPr/>
            <p:nvPr/>
          </p:nvCxnSpPr>
          <p:spPr>
            <a:xfrm>
              <a:off x="784958" y="2463718"/>
              <a:ext cx="360000" cy="0"/>
            </a:xfrm>
            <a:prstGeom prst="line">
              <a:avLst/>
            </a:prstGeom>
            <a:ln w="57150" cap="rnd">
              <a:gradFill>
                <a:gsLst>
                  <a:gs pos="0">
                    <a:srgbClr val="C00000"/>
                  </a:gs>
                  <a:gs pos="100000">
                    <a:srgbClr val="A11C1C"/>
                  </a:gs>
                </a:gsLst>
                <a:lin ang="5400000" scaled="1"/>
              </a:gradFill>
              <a:round/>
            </a:ln>
          </p:spPr>
          <p:style>
            <a:lnRef idx="1">
              <a:schemeClr val="accent1"/>
            </a:lnRef>
            <a:fillRef idx="0">
              <a:schemeClr val="accent1"/>
            </a:fillRef>
            <a:effectRef idx="0">
              <a:schemeClr val="accent1"/>
            </a:effectRef>
            <a:fontRef idx="minor">
              <a:schemeClr val="tx1"/>
            </a:fontRef>
          </p:style>
        </p:cxnSp>
        <p:cxnSp>
          <p:nvCxnSpPr>
            <p:cNvPr id="95" name="直接连接符 94"/>
            <p:cNvCxnSpPr/>
            <p:nvPr/>
          </p:nvCxnSpPr>
          <p:spPr>
            <a:xfrm>
              <a:off x="1242156" y="2463718"/>
              <a:ext cx="0" cy="0"/>
            </a:xfrm>
            <a:prstGeom prst="line">
              <a:avLst/>
            </a:prstGeom>
            <a:ln w="57150" cap="rnd">
              <a:gradFill>
                <a:gsLst>
                  <a:gs pos="0">
                    <a:srgbClr val="C00000"/>
                  </a:gs>
                  <a:gs pos="100000">
                    <a:srgbClr val="A11C1C"/>
                  </a:gs>
                </a:gsLst>
                <a:lin ang="5400000" scaled="1"/>
              </a:gradFill>
              <a:round/>
            </a:ln>
          </p:spPr>
          <p:style>
            <a:lnRef idx="1">
              <a:schemeClr val="accent1"/>
            </a:lnRef>
            <a:fillRef idx="0">
              <a:schemeClr val="accent1"/>
            </a:fillRef>
            <a:effectRef idx="0">
              <a:schemeClr val="accent1"/>
            </a:effectRef>
            <a:fontRef idx="minor">
              <a:schemeClr val="tx1"/>
            </a:fontRef>
          </p:style>
        </p:cxnSp>
        <p:cxnSp>
          <p:nvCxnSpPr>
            <p:cNvPr id="96" name="直接连接符 95"/>
            <p:cNvCxnSpPr/>
            <p:nvPr/>
          </p:nvCxnSpPr>
          <p:spPr>
            <a:xfrm>
              <a:off x="1313588" y="2463718"/>
              <a:ext cx="0" cy="0"/>
            </a:xfrm>
            <a:prstGeom prst="line">
              <a:avLst/>
            </a:prstGeom>
            <a:ln w="57150" cap="rnd">
              <a:gradFill>
                <a:gsLst>
                  <a:gs pos="0">
                    <a:srgbClr val="C00000"/>
                  </a:gs>
                  <a:gs pos="100000">
                    <a:srgbClr val="A11C1C"/>
                  </a:gs>
                </a:gsLst>
                <a:lin ang="5400000" scaled="1"/>
              </a:gradFill>
              <a:round/>
            </a:ln>
          </p:spPr>
          <p:style>
            <a:lnRef idx="1">
              <a:schemeClr val="accent1"/>
            </a:lnRef>
            <a:fillRef idx="0">
              <a:schemeClr val="accent1"/>
            </a:fillRef>
            <a:effectRef idx="0">
              <a:schemeClr val="accent1"/>
            </a:effectRef>
            <a:fontRef idx="minor">
              <a:schemeClr val="tx1"/>
            </a:fontRef>
          </p:style>
        </p:cxnSp>
      </p:grpSp>
      <p:sp>
        <p:nvSpPr>
          <p:cNvPr id="35" name="任意多边形: 形状 34"/>
          <p:cNvSpPr/>
          <p:nvPr/>
        </p:nvSpPr>
        <p:spPr>
          <a:xfrm>
            <a:off x="0" y="300942"/>
            <a:ext cx="706054" cy="474562"/>
          </a:xfrm>
          <a:custGeom>
            <a:avLst/>
            <a:gdLst>
              <a:gd name="connsiteX0" fmla="*/ 0 w 706054"/>
              <a:gd name="connsiteY0" fmla="*/ 0 h 474562"/>
              <a:gd name="connsiteX1" fmla="*/ 468773 w 706054"/>
              <a:gd name="connsiteY1" fmla="*/ 0 h 474562"/>
              <a:gd name="connsiteX2" fmla="*/ 706054 w 706054"/>
              <a:gd name="connsiteY2" fmla="*/ 237281 h 474562"/>
              <a:gd name="connsiteX3" fmla="*/ 468773 w 706054"/>
              <a:gd name="connsiteY3" fmla="*/ 474562 h 474562"/>
              <a:gd name="connsiteX4" fmla="*/ 0 w 706054"/>
              <a:gd name="connsiteY4" fmla="*/ 474562 h 4745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6054" h="474562">
                <a:moveTo>
                  <a:pt x="0" y="0"/>
                </a:moveTo>
                <a:lnTo>
                  <a:pt x="468773" y="0"/>
                </a:lnTo>
                <a:cubicBezTo>
                  <a:pt x="599820" y="0"/>
                  <a:pt x="706054" y="106234"/>
                  <a:pt x="706054" y="237281"/>
                </a:cubicBezTo>
                <a:cubicBezTo>
                  <a:pt x="706054" y="368328"/>
                  <a:pt x="599820" y="474562"/>
                  <a:pt x="468773" y="474562"/>
                </a:cubicBezTo>
                <a:lnTo>
                  <a:pt x="0" y="474562"/>
                </a:lnTo>
                <a:close/>
              </a:path>
            </a:pathLst>
          </a:custGeom>
          <a:gradFill>
            <a:gsLst>
              <a:gs pos="0">
                <a:srgbClr val="C00000">
                  <a:alpha val="48000"/>
                </a:srgbClr>
              </a:gs>
              <a:gs pos="94000">
                <a:srgbClr val="A11C1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微软雅黑" panose="020B0503020204020204" pitchFamily="34" charset="-122"/>
              <a:ea typeface="微软雅黑" panose="020B0503020204020204" pitchFamily="34" charset="-122"/>
            </a:endParaRPr>
          </a:p>
        </p:txBody>
      </p:sp>
      <p:sp>
        <p:nvSpPr>
          <p:cNvPr id="37" name="文本框 36"/>
          <p:cNvSpPr txBox="1"/>
          <p:nvPr/>
        </p:nvSpPr>
        <p:spPr>
          <a:xfrm>
            <a:off x="896112" y="245835"/>
            <a:ext cx="2859469" cy="584775"/>
          </a:xfrm>
          <a:prstGeom prst="rect">
            <a:avLst/>
          </a:prstGeom>
          <a:noFill/>
          <a:effectLst>
            <a:reflection blurRad="6350" stA="50000" endA="300" endPos="55000" dir="5400000" sy="-100000" algn="bl" rotWithShape="0"/>
          </a:effectLst>
        </p:spPr>
        <p:txBody>
          <a:bodyPr wrap="square" rtlCol="0">
            <a:spAutoFit/>
          </a:bodyPr>
          <a:lstStyle/>
          <a:p>
            <a:r>
              <a:rPr lang="zh-CN" altLang="en-US" sz="3200" b="1" spc="600" dirty="0">
                <a:gradFill>
                  <a:gsLst>
                    <a:gs pos="100000">
                      <a:srgbClr val="A11C1C"/>
                    </a:gs>
                    <a:gs pos="0">
                      <a:srgbClr val="C00000"/>
                    </a:gs>
                  </a:gsLst>
                  <a:lin ang="5400000" scaled="0"/>
                </a:gradFill>
                <a:latin typeface="微软雅黑" panose="020B0503020204020204" pitchFamily="34" charset="-122"/>
                <a:ea typeface="微软雅黑" panose="020B0503020204020204" pitchFamily="34" charset="-122"/>
              </a:rPr>
              <a:t>激趣导入</a:t>
            </a:r>
            <a:endParaRPr lang="zh-CN" altLang="en-US" sz="3200" b="1" spc="600" dirty="0">
              <a:gradFill>
                <a:gsLst>
                  <a:gs pos="100000">
                    <a:srgbClr val="A11C1C"/>
                  </a:gs>
                  <a:gs pos="0">
                    <a:srgbClr val="C00000"/>
                  </a:gs>
                </a:gsLst>
                <a:lin ang="5400000" scaled="0"/>
              </a:gradFill>
              <a:latin typeface="微软雅黑" panose="020B0503020204020204" pitchFamily="34" charset="-122"/>
              <a:ea typeface="微软雅黑" panose="020B0503020204020204" pitchFamily="34" charset="-122"/>
            </a:endParaRPr>
          </a:p>
        </p:txBody>
      </p:sp>
      <p:sp>
        <p:nvSpPr>
          <p:cNvPr id="13" name="文本框 12"/>
          <p:cNvSpPr txBox="1"/>
          <p:nvPr/>
        </p:nvSpPr>
        <p:spPr>
          <a:xfrm>
            <a:off x="5160872" y="1889321"/>
            <a:ext cx="6317538" cy="3269613"/>
          </a:xfrm>
          <a:prstGeom prst="rect">
            <a:avLst/>
          </a:prstGeom>
          <a:noFill/>
        </p:spPr>
        <p:txBody>
          <a:bodyPr wrap="square" rtlCol="0">
            <a:spAutoFit/>
          </a:bodyPr>
          <a:lstStyle/>
          <a:p>
            <a:pPr>
              <a:lnSpc>
                <a:spcPct val="150000"/>
              </a:lnSpc>
            </a:pPr>
            <a:r>
              <a:rPr lang="zh-CN" altLang="en-US" sz="2000" dirty="0">
                <a:latin typeface="微软雅黑" panose="020B0503020204020204" pitchFamily="34" charset="-122"/>
                <a:ea typeface="微软雅黑" panose="020B0503020204020204" pitchFamily="34" charset="-122"/>
              </a:rPr>
              <a:t>      你知道以人名来命名的树吗？</a:t>
            </a:r>
            <a:endParaRPr lang="zh-CN" altLang="en-US" sz="2000" dirty="0">
              <a:latin typeface="微软雅黑" panose="020B0503020204020204" pitchFamily="34" charset="-122"/>
              <a:ea typeface="微软雅黑" panose="020B0503020204020204" pitchFamily="34" charset="-122"/>
            </a:endParaRPr>
          </a:p>
          <a:p>
            <a:pPr>
              <a:lnSpc>
                <a:spcPct val="150000"/>
              </a:lnSpc>
            </a:pPr>
            <a:r>
              <a:rPr lang="zh-CN" altLang="en-US" sz="2000" dirty="0">
                <a:latin typeface="微软雅黑" panose="020B0503020204020204" pitchFamily="34" charset="-122"/>
                <a:ea typeface="微软雅黑" panose="020B0503020204020204" pitchFamily="34" charset="-122"/>
              </a:rPr>
              <a:t>      在兰考县就有这么一棵树，</a:t>
            </a:r>
            <a:r>
              <a:rPr lang="zh-CN" altLang="en-US" sz="2000" b="1" dirty="0">
                <a:solidFill>
                  <a:srgbClr val="C00000"/>
                </a:solidFill>
                <a:latin typeface="微软雅黑" panose="020B0503020204020204" pitchFamily="34" charset="-122"/>
                <a:ea typeface="微软雅黑" panose="020B0503020204020204" pitchFamily="34" charset="-122"/>
              </a:rPr>
              <a:t>“焦桐”</a:t>
            </a:r>
            <a:r>
              <a:rPr lang="zh-CN" altLang="en-US" sz="2000" dirty="0">
                <a:latin typeface="微软雅黑" panose="020B0503020204020204" pitchFamily="34" charset="-122"/>
                <a:ea typeface="微软雅黑" panose="020B0503020204020204" pitchFamily="34" charset="-122"/>
              </a:rPr>
              <a:t>。焦裕禄当年为了防风固沙，帮助农民摆脱贫困，提倡种植泡桐。如今，兰考泡桐如海，焦裕禄当年亲手栽下的树苗已长成合抱大树，人们亲切地把它称作“焦桐”。今天，就让我们一起走近焦裕禄的故事</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县委书记的榜样</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焦裕禄</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a:t>
            </a:r>
            <a:endParaRPr lang="zh-CN" altLang="en-US" sz="2000" dirty="0">
              <a:latin typeface="微软雅黑" panose="020B0503020204020204" pitchFamily="34" charset="-122"/>
              <a:ea typeface="微软雅黑" panose="020B0503020204020204" pitchFamily="34" charset="-122"/>
            </a:endParaRPr>
          </a:p>
        </p:txBody>
      </p:sp>
      <p:sp>
        <p:nvSpPr>
          <p:cNvPr id="34" name="矩形 33"/>
          <p:cNvSpPr/>
          <p:nvPr/>
        </p:nvSpPr>
        <p:spPr>
          <a:xfrm>
            <a:off x="130629" y="130629"/>
            <a:ext cx="11899075" cy="6590805"/>
          </a:xfrm>
          <a:prstGeom prst="rect">
            <a:avLst/>
          </a:prstGeom>
          <a:noFill/>
          <a:ln w="254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11" name="图片 10"/>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291736" y="1215146"/>
            <a:ext cx="3317842" cy="4799730"/>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spTree>
    <p:custDataLst>
      <p:tags r:id="rId2"/>
    </p:custData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任意多边形: 形状 35"/>
          <p:cNvSpPr/>
          <p:nvPr/>
        </p:nvSpPr>
        <p:spPr>
          <a:xfrm>
            <a:off x="-121920" y="239982"/>
            <a:ext cx="896112" cy="602306"/>
          </a:xfrm>
          <a:custGeom>
            <a:avLst/>
            <a:gdLst>
              <a:gd name="connsiteX0" fmla="*/ 0 w 706054"/>
              <a:gd name="connsiteY0" fmla="*/ 0 h 474562"/>
              <a:gd name="connsiteX1" fmla="*/ 468773 w 706054"/>
              <a:gd name="connsiteY1" fmla="*/ 0 h 474562"/>
              <a:gd name="connsiteX2" fmla="*/ 706054 w 706054"/>
              <a:gd name="connsiteY2" fmla="*/ 237281 h 474562"/>
              <a:gd name="connsiteX3" fmla="*/ 468773 w 706054"/>
              <a:gd name="connsiteY3" fmla="*/ 474562 h 474562"/>
              <a:gd name="connsiteX4" fmla="*/ 0 w 706054"/>
              <a:gd name="connsiteY4" fmla="*/ 474562 h 4745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6054" h="474562">
                <a:moveTo>
                  <a:pt x="0" y="0"/>
                </a:moveTo>
                <a:lnTo>
                  <a:pt x="468773" y="0"/>
                </a:lnTo>
                <a:cubicBezTo>
                  <a:pt x="599820" y="0"/>
                  <a:pt x="706054" y="106234"/>
                  <a:pt x="706054" y="237281"/>
                </a:cubicBezTo>
                <a:cubicBezTo>
                  <a:pt x="706054" y="368328"/>
                  <a:pt x="599820" y="474562"/>
                  <a:pt x="468773" y="474562"/>
                </a:cubicBezTo>
                <a:lnTo>
                  <a:pt x="0" y="474562"/>
                </a:lnTo>
                <a:close/>
              </a:path>
            </a:pathLst>
          </a:custGeom>
          <a:noFill/>
          <a:ln w="19050">
            <a:gradFill>
              <a:gsLst>
                <a:gs pos="55000">
                  <a:schemeClr val="accent1">
                    <a:lumMod val="5000"/>
                    <a:lumOff val="95000"/>
                    <a:alpha val="0"/>
                  </a:schemeClr>
                </a:gs>
                <a:gs pos="0">
                  <a:srgbClr val="C00000"/>
                </a:gs>
              </a:gsLst>
              <a:lin ang="108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mn-ea"/>
            </a:endParaRPr>
          </a:p>
        </p:txBody>
      </p:sp>
      <p:grpSp>
        <p:nvGrpSpPr>
          <p:cNvPr id="8" name="组合 7"/>
          <p:cNvGrpSpPr/>
          <p:nvPr/>
        </p:nvGrpSpPr>
        <p:grpSpPr>
          <a:xfrm>
            <a:off x="-265471" y="-870076"/>
            <a:ext cx="12722942" cy="8598152"/>
            <a:chOff x="-5715000" y="-6019800"/>
            <a:chExt cx="25031700" cy="16916400"/>
          </a:xfrm>
        </p:grpSpPr>
        <p:grpSp>
          <p:nvGrpSpPr>
            <p:cNvPr id="4" name="组合 3"/>
            <p:cNvGrpSpPr/>
            <p:nvPr/>
          </p:nvGrpSpPr>
          <p:grpSpPr>
            <a:xfrm>
              <a:off x="-5715000" y="-6019800"/>
              <a:ext cx="419100" cy="16916400"/>
              <a:chOff x="-5715000" y="-6019800"/>
              <a:chExt cx="419100" cy="16916400"/>
            </a:xfrm>
          </p:grpSpPr>
          <p:sp>
            <p:nvSpPr>
              <p:cNvPr id="2" name="椭圆 1"/>
              <p:cNvSpPr/>
              <p:nvPr/>
            </p:nvSpPr>
            <p:spPr>
              <a:xfrm>
                <a:off x="-5715000" y="-60198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3" name="椭圆 2"/>
              <p:cNvSpPr/>
              <p:nvPr/>
            </p:nvSpPr>
            <p:spPr>
              <a:xfrm>
                <a:off x="-5715000" y="104775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grpSp>
          <p:nvGrpSpPr>
            <p:cNvPr id="5" name="组合 4"/>
            <p:cNvGrpSpPr/>
            <p:nvPr/>
          </p:nvGrpSpPr>
          <p:grpSpPr>
            <a:xfrm>
              <a:off x="18897600" y="-6019800"/>
              <a:ext cx="419100" cy="16916400"/>
              <a:chOff x="-5715000" y="-6019800"/>
              <a:chExt cx="419100" cy="16916400"/>
            </a:xfrm>
          </p:grpSpPr>
          <p:sp>
            <p:nvSpPr>
              <p:cNvPr id="6" name="椭圆 5"/>
              <p:cNvSpPr/>
              <p:nvPr/>
            </p:nvSpPr>
            <p:spPr>
              <a:xfrm>
                <a:off x="-5715000" y="-60198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7" name="椭圆 6"/>
              <p:cNvSpPr/>
              <p:nvPr/>
            </p:nvSpPr>
            <p:spPr>
              <a:xfrm>
                <a:off x="-5715000" y="104775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grpSp>
      <p:grpSp>
        <p:nvGrpSpPr>
          <p:cNvPr id="93" name="îşľïḓé"/>
          <p:cNvGrpSpPr/>
          <p:nvPr/>
        </p:nvGrpSpPr>
        <p:grpSpPr>
          <a:xfrm flipH="1">
            <a:off x="11129970" y="6341428"/>
            <a:ext cx="528630" cy="0"/>
            <a:chOff x="784958" y="2463718"/>
            <a:chExt cx="528630" cy="0"/>
          </a:xfrm>
        </p:grpSpPr>
        <p:cxnSp>
          <p:nvCxnSpPr>
            <p:cNvPr id="94" name="直接连接符 93"/>
            <p:cNvCxnSpPr/>
            <p:nvPr/>
          </p:nvCxnSpPr>
          <p:spPr>
            <a:xfrm>
              <a:off x="784958" y="2463718"/>
              <a:ext cx="360000" cy="0"/>
            </a:xfrm>
            <a:prstGeom prst="line">
              <a:avLst/>
            </a:prstGeom>
            <a:ln w="57150" cap="rnd">
              <a:gradFill>
                <a:gsLst>
                  <a:gs pos="0">
                    <a:srgbClr val="C00000"/>
                  </a:gs>
                  <a:gs pos="100000">
                    <a:srgbClr val="A11C1C"/>
                  </a:gs>
                </a:gsLst>
                <a:lin ang="5400000" scaled="1"/>
              </a:gradFill>
              <a:round/>
            </a:ln>
          </p:spPr>
          <p:style>
            <a:lnRef idx="1">
              <a:schemeClr val="accent1"/>
            </a:lnRef>
            <a:fillRef idx="0">
              <a:schemeClr val="accent1"/>
            </a:fillRef>
            <a:effectRef idx="0">
              <a:schemeClr val="accent1"/>
            </a:effectRef>
            <a:fontRef idx="minor">
              <a:schemeClr val="tx1"/>
            </a:fontRef>
          </p:style>
        </p:cxnSp>
        <p:cxnSp>
          <p:nvCxnSpPr>
            <p:cNvPr id="95" name="直接连接符 94"/>
            <p:cNvCxnSpPr/>
            <p:nvPr/>
          </p:nvCxnSpPr>
          <p:spPr>
            <a:xfrm>
              <a:off x="1242156" y="2463718"/>
              <a:ext cx="0" cy="0"/>
            </a:xfrm>
            <a:prstGeom prst="line">
              <a:avLst/>
            </a:prstGeom>
            <a:ln w="57150" cap="rnd">
              <a:gradFill>
                <a:gsLst>
                  <a:gs pos="0">
                    <a:srgbClr val="C00000"/>
                  </a:gs>
                  <a:gs pos="100000">
                    <a:srgbClr val="A11C1C"/>
                  </a:gs>
                </a:gsLst>
                <a:lin ang="5400000" scaled="1"/>
              </a:gradFill>
              <a:round/>
            </a:ln>
          </p:spPr>
          <p:style>
            <a:lnRef idx="1">
              <a:schemeClr val="accent1"/>
            </a:lnRef>
            <a:fillRef idx="0">
              <a:schemeClr val="accent1"/>
            </a:fillRef>
            <a:effectRef idx="0">
              <a:schemeClr val="accent1"/>
            </a:effectRef>
            <a:fontRef idx="minor">
              <a:schemeClr val="tx1"/>
            </a:fontRef>
          </p:style>
        </p:cxnSp>
        <p:cxnSp>
          <p:nvCxnSpPr>
            <p:cNvPr id="96" name="直接连接符 95"/>
            <p:cNvCxnSpPr/>
            <p:nvPr/>
          </p:nvCxnSpPr>
          <p:spPr>
            <a:xfrm>
              <a:off x="1313588" y="2463718"/>
              <a:ext cx="0" cy="0"/>
            </a:xfrm>
            <a:prstGeom prst="line">
              <a:avLst/>
            </a:prstGeom>
            <a:ln w="57150" cap="rnd">
              <a:gradFill>
                <a:gsLst>
                  <a:gs pos="0">
                    <a:srgbClr val="C00000"/>
                  </a:gs>
                  <a:gs pos="100000">
                    <a:srgbClr val="A11C1C"/>
                  </a:gs>
                </a:gsLst>
                <a:lin ang="5400000" scaled="1"/>
              </a:gradFill>
              <a:round/>
            </a:ln>
          </p:spPr>
          <p:style>
            <a:lnRef idx="1">
              <a:schemeClr val="accent1"/>
            </a:lnRef>
            <a:fillRef idx="0">
              <a:schemeClr val="accent1"/>
            </a:fillRef>
            <a:effectRef idx="0">
              <a:schemeClr val="accent1"/>
            </a:effectRef>
            <a:fontRef idx="minor">
              <a:schemeClr val="tx1"/>
            </a:fontRef>
          </p:style>
        </p:cxnSp>
      </p:grpSp>
      <p:sp>
        <p:nvSpPr>
          <p:cNvPr id="35" name="任意多边形: 形状 34"/>
          <p:cNvSpPr/>
          <p:nvPr/>
        </p:nvSpPr>
        <p:spPr>
          <a:xfrm>
            <a:off x="0" y="300942"/>
            <a:ext cx="706054" cy="474562"/>
          </a:xfrm>
          <a:custGeom>
            <a:avLst/>
            <a:gdLst>
              <a:gd name="connsiteX0" fmla="*/ 0 w 706054"/>
              <a:gd name="connsiteY0" fmla="*/ 0 h 474562"/>
              <a:gd name="connsiteX1" fmla="*/ 468773 w 706054"/>
              <a:gd name="connsiteY1" fmla="*/ 0 h 474562"/>
              <a:gd name="connsiteX2" fmla="*/ 706054 w 706054"/>
              <a:gd name="connsiteY2" fmla="*/ 237281 h 474562"/>
              <a:gd name="connsiteX3" fmla="*/ 468773 w 706054"/>
              <a:gd name="connsiteY3" fmla="*/ 474562 h 474562"/>
              <a:gd name="connsiteX4" fmla="*/ 0 w 706054"/>
              <a:gd name="connsiteY4" fmla="*/ 474562 h 4745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6054" h="474562">
                <a:moveTo>
                  <a:pt x="0" y="0"/>
                </a:moveTo>
                <a:lnTo>
                  <a:pt x="468773" y="0"/>
                </a:lnTo>
                <a:cubicBezTo>
                  <a:pt x="599820" y="0"/>
                  <a:pt x="706054" y="106234"/>
                  <a:pt x="706054" y="237281"/>
                </a:cubicBezTo>
                <a:cubicBezTo>
                  <a:pt x="706054" y="368328"/>
                  <a:pt x="599820" y="474562"/>
                  <a:pt x="468773" y="474562"/>
                </a:cubicBezTo>
                <a:lnTo>
                  <a:pt x="0" y="474562"/>
                </a:lnTo>
                <a:close/>
              </a:path>
            </a:pathLst>
          </a:custGeom>
          <a:gradFill>
            <a:gsLst>
              <a:gs pos="0">
                <a:srgbClr val="C00000">
                  <a:alpha val="48000"/>
                </a:srgbClr>
              </a:gs>
              <a:gs pos="94000">
                <a:srgbClr val="A11C1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微软雅黑" panose="020B0503020204020204" pitchFamily="34" charset="-122"/>
              <a:ea typeface="微软雅黑" panose="020B0503020204020204" pitchFamily="34" charset="-122"/>
            </a:endParaRPr>
          </a:p>
        </p:txBody>
      </p:sp>
      <p:sp>
        <p:nvSpPr>
          <p:cNvPr id="37" name="文本框 36"/>
          <p:cNvSpPr txBox="1"/>
          <p:nvPr/>
        </p:nvSpPr>
        <p:spPr>
          <a:xfrm>
            <a:off x="896112" y="330901"/>
            <a:ext cx="2859469" cy="523220"/>
          </a:xfrm>
          <a:prstGeom prst="rect">
            <a:avLst/>
          </a:prstGeom>
          <a:noFill/>
          <a:effectLst>
            <a:reflection blurRad="6350" stA="50000" endA="300" endPos="55000" dir="5400000" sy="-100000" algn="bl" rotWithShape="0"/>
          </a:effectLst>
        </p:spPr>
        <p:txBody>
          <a:bodyPr wrap="square" rtlCol="0">
            <a:spAutoFit/>
          </a:bodyPr>
          <a:lstStyle/>
          <a:p>
            <a:r>
              <a:rPr lang="zh-CN" altLang="en-US" sz="2800" b="1" spc="600" dirty="0">
                <a:gradFill>
                  <a:gsLst>
                    <a:gs pos="100000">
                      <a:srgbClr val="A11C1C"/>
                    </a:gs>
                    <a:gs pos="0">
                      <a:srgbClr val="C00000"/>
                    </a:gs>
                  </a:gsLst>
                  <a:lin ang="5400000" scaled="0"/>
                </a:gradFill>
                <a:latin typeface="微软雅黑" panose="020B0503020204020204" pitchFamily="34" charset="-122"/>
                <a:ea typeface="微软雅黑" panose="020B0503020204020204" pitchFamily="34" charset="-122"/>
              </a:rPr>
              <a:t>初读课文</a:t>
            </a:r>
            <a:endParaRPr lang="zh-CN" altLang="en-US" sz="2800" b="1" spc="600" dirty="0">
              <a:gradFill>
                <a:gsLst>
                  <a:gs pos="100000">
                    <a:srgbClr val="A11C1C"/>
                  </a:gs>
                  <a:gs pos="0">
                    <a:srgbClr val="C00000"/>
                  </a:gs>
                </a:gsLst>
                <a:lin ang="5400000" scaled="0"/>
              </a:gradFill>
              <a:latin typeface="微软雅黑" panose="020B0503020204020204" pitchFamily="34" charset="-122"/>
              <a:ea typeface="微软雅黑" panose="020B0503020204020204" pitchFamily="34" charset="-122"/>
            </a:endParaRPr>
          </a:p>
        </p:txBody>
      </p:sp>
      <p:sp>
        <p:nvSpPr>
          <p:cNvPr id="30" name="文本框 29"/>
          <p:cNvSpPr txBox="1"/>
          <p:nvPr/>
        </p:nvSpPr>
        <p:spPr>
          <a:xfrm>
            <a:off x="5039188" y="2908899"/>
            <a:ext cx="7022183" cy="1308820"/>
          </a:xfrm>
          <a:prstGeom prst="rect">
            <a:avLst/>
          </a:prstGeom>
          <a:noFill/>
        </p:spPr>
        <p:txBody>
          <a:bodyPr wrap="square" rtlCol="0">
            <a:spAutoFit/>
          </a:bodyPr>
          <a:lstStyle/>
          <a:p>
            <a:pPr hangingPunct="0">
              <a:lnSpc>
                <a:spcPct val="150000"/>
              </a:lnSpc>
            </a:pPr>
            <a:r>
              <a:rPr lang="zh-CN" altLang="en-US" sz="2800" b="1" dirty="0">
                <a:latin typeface="微软雅黑" panose="020B0503020204020204" pitchFamily="34" charset="-122"/>
                <a:ea typeface="微软雅黑" panose="020B0503020204020204" pitchFamily="34" charset="-122"/>
                <a:cs typeface="+mn-ea"/>
                <a:sym typeface="+mn-lt"/>
              </a:rPr>
              <a:t>（三）有感情的朗读文本，感受焦裕禄的精神品质。</a:t>
            </a:r>
            <a:endParaRPr lang="zh-CN" altLang="en-US" sz="2800" b="1" dirty="0">
              <a:latin typeface="微软雅黑" panose="020B0503020204020204" pitchFamily="34" charset="-122"/>
              <a:ea typeface="微软雅黑" panose="020B0503020204020204" pitchFamily="34" charset="-122"/>
              <a:cs typeface="+mn-ea"/>
              <a:sym typeface="+mn-lt"/>
            </a:endParaRPr>
          </a:p>
        </p:txBody>
      </p:sp>
      <p:pic>
        <p:nvPicPr>
          <p:cNvPr id="18" name="图片 17"/>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353027" y="1919333"/>
            <a:ext cx="4532671" cy="3019332"/>
          </a:xfrm>
          <a:prstGeom prst="rect">
            <a:avLst/>
          </a:prstGeom>
          <a:ln w="190500" cap="sq">
            <a:solidFill>
              <a:srgbClr val="C8C6BD"/>
            </a:solidFill>
            <a:prstDash val="solid"/>
            <a:miter lim="800000"/>
            <a:headEnd/>
            <a:tailEnd/>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p:spPr>
      </p:pic>
      <p:sp>
        <p:nvSpPr>
          <p:cNvPr id="19" name="矩形 18"/>
          <p:cNvSpPr/>
          <p:nvPr/>
        </p:nvSpPr>
        <p:spPr>
          <a:xfrm>
            <a:off x="130629" y="130629"/>
            <a:ext cx="11899075" cy="6590805"/>
          </a:xfrm>
          <a:prstGeom prst="rect">
            <a:avLst/>
          </a:prstGeom>
          <a:noFill/>
          <a:ln w="254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wipe(left)">
                                      <p:cBhvr>
                                        <p:cTn id="7" dur="500"/>
                                        <p:tgtEl>
                                          <p:spTgt spid="36"/>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35"/>
                                        </p:tgtEl>
                                        <p:attrNameLst>
                                          <p:attrName>style.visibility</p:attrName>
                                        </p:attrNameLst>
                                      </p:cBhvr>
                                      <p:to>
                                        <p:strVal val="visible"/>
                                      </p:to>
                                    </p:set>
                                    <p:animEffect transition="in" filter="wipe(left)">
                                      <p:cBhvr>
                                        <p:cTn id="10" dur="500"/>
                                        <p:tgtEl>
                                          <p:spTgt spid="35"/>
                                        </p:tgtEl>
                                      </p:cBhvr>
                                    </p:animEffect>
                                  </p:childTnLst>
                                </p:cTn>
                              </p:par>
                              <p:par>
                                <p:cTn id="11" presetID="22" presetClass="entr" presetSubtype="8" fill="hold" nodeType="withEffect">
                                  <p:stCondLst>
                                    <p:cond delay="0"/>
                                  </p:stCondLst>
                                  <p:childTnLst>
                                    <p:set>
                                      <p:cBhvr>
                                        <p:cTn id="12" dur="1" fill="hold">
                                          <p:stCondLst>
                                            <p:cond delay="0"/>
                                          </p:stCondLst>
                                        </p:cTn>
                                        <p:tgtEl>
                                          <p:spTgt spid="93"/>
                                        </p:tgtEl>
                                        <p:attrNameLst>
                                          <p:attrName>style.visibility</p:attrName>
                                        </p:attrNameLst>
                                      </p:cBhvr>
                                      <p:to>
                                        <p:strVal val="visible"/>
                                      </p:to>
                                    </p:set>
                                    <p:animEffect transition="in" filter="wipe(left)">
                                      <p:cBhvr>
                                        <p:cTn id="13" dur="500"/>
                                        <p:tgtEl>
                                          <p:spTgt spid="93"/>
                                        </p:tgtEl>
                                      </p:cBhvr>
                                    </p:animEffect>
                                  </p:childTnLst>
                                </p:cTn>
                              </p:par>
                              <p:par>
                                <p:cTn id="14" presetID="53" presetClass="entr" presetSubtype="16" fill="hold" grpId="0" nodeType="withEffect">
                                  <p:stCondLst>
                                    <p:cond delay="0"/>
                                  </p:stCondLst>
                                  <p:childTnLst>
                                    <p:set>
                                      <p:cBhvr>
                                        <p:cTn id="15" dur="1" fill="hold">
                                          <p:stCondLst>
                                            <p:cond delay="0"/>
                                          </p:stCondLst>
                                        </p:cTn>
                                        <p:tgtEl>
                                          <p:spTgt spid="37"/>
                                        </p:tgtEl>
                                        <p:attrNameLst>
                                          <p:attrName>style.visibility</p:attrName>
                                        </p:attrNameLst>
                                      </p:cBhvr>
                                      <p:to>
                                        <p:strVal val="visible"/>
                                      </p:to>
                                    </p:set>
                                    <p:anim calcmode="lin" valueType="num">
                                      <p:cBhvr>
                                        <p:cTn id="16" dur="1000" fill="hold"/>
                                        <p:tgtEl>
                                          <p:spTgt spid="37"/>
                                        </p:tgtEl>
                                        <p:attrNameLst>
                                          <p:attrName>ppt_w</p:attrName>
                                        </p:attrNameLst>
                                      </p:cBhvr>
                                      <p:tavLst>
                                        <p:tav tm="0">
                                          <p:val>
                                            <p:fltVal val="0"/>
                                          </p:val>
                                        </p:tav>
                                        <p:tav tm="100000">
                                          <p:val>
                                            <p:strVal val="#ppt_w"/>
                                          </p:val>
                                        </p:tav>
                                      </p:tavLst>
                                    </p:anim>
                                    <p:anim calcmode="lin" valueType="num">
                                      <p:cBhvr>
                                        <p:cTn id="17" dur="1000" fill="hold"/>
                                        <p:tgtEl>
                                          <p:spTgt spid="37"/>
                                        </p:tgtEl>
                                        <p:attrNameLst>
                                          <p:attrName>ppt_h</p:attrName>
                                        </p:attrNameLst>
                                      </p:cBhvr>
                                      <p:tavLst>
                                        <p:tav tm="0">
                                          <p:val>
                                            <p:fltVal val="0"/>
                                          </p:val>
                                        </p:tav>
                                        <p:tav tm="100000">
                                          <p:val>
                                            <p:strVal val="#ppt_h"/>
                                          </p:val>
                                        </p:tav>
                                      </p:tavLst>
                                    </p:anim>
                                    <p:animEffect transition="in" filter="fade">
                                      <p:cBhvr>
                                        <p:cTn id="18" dur="1000"/>
                                        <p:tgtEl>
                                          <p:spTgt spid="37"/>
                                        </p:tgtEl>
                                      </p:cBhvr>
                                    </p:animEffect>
                                  </p:childTnLst>
                                </p:cTn>
                              </p:par>
                              <p:par>
                                <p:cTn id="19" presetID="47" presetClass="entr" presetSubtype="0" fill="hold" grpId="0" nodeType="withEffect">
                                  <p:stCondLst>
                                    <p:cond delay="0"/>
                                  </p:stCondLst>
                                  <p:childTnLst>
                                    <p:set>
                                      <p:cBhvr>
                                        <p:cTn id="20" dur="1" fill="hold">
                                          <p:stCondLst>
                                            <p:cond delay="0"/>
                                          </p:stCondLst>
                                        </p:cTn>
                                        <p:tgtEl>
                                          <p:spTgt spid="30"/>
                                        </p:tgtEl>
                                        <p:attrNameLst>
                                          <p:attrName>style.visibility</p:attrName>
                                        </p:attrNameLst>
                                      </p:cBhvr>
                                      <p:to>
                                        <p:strVal val="visible"/>
                                      </p:to>
                                    </p:set>
                                    <p:animEffect transition="in" filter="fade">
                                      <p:cBhvr>
                                        <p:cTn id="21" dur="1000"/>
                                        <p:tgtEl>
                                          <p:spTgt spid="30"/>
                                        </p:tgtEl>
                                      </p:cBhvr>
                                    </p:animEffect>
                                    <p:anim calcmode="lin" valueType="num">
                                      <p:cBhvr>
                                        <p:cTn id="22" dur="1000" fill="hold"/>
                                        <p:tgtEl>
                                          <p:spTgt spid="30"/>
                                        </p:tgtEl>
                                        <p:attrNameLst>
                                          <p:attrName>ppt_x</p:attrName>
                                        </p:attrNameLst>
                                      </p:cBhvr>
                                      <p:tavLst>
                                        <p:tav tm="0">
                                          <p:val>
                                            <p:strVal val="#ppt_x"/>
                                          </p:val>
                                        </p:tav>
                                        <p:tav tm="100000">
                                          <p:val>
                                            <p:strVal val="#ppt_x"/>
                                          </p:val>
                                        </p:tav>
                                      </p:tavLst>
                                    </p:anim>
                                    <p:anim calcmode="lin" valueType="num">
                                      <p:cBhvr>
                                        <p:cTn id="23"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nimBg="1"/>
      <p:bldP spid="35" grpId="0" animBg="1"/>
      <p:bldP spid="37" grpId="0"/>
      <p:bldP spid="30"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 name="任意多边形: 形状 71"/>
          <p:cNvSpPr/>
          <p:nvPr/>
        </p:nvSpPr>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a:blipFill>
            <a:blip r:embed="rId1">
              <a:extLst>
                <a:ext uri="{28A0092B-C50C-407E-A947-70E740481C1C}">
                  <a14:useLocalDpi xmlns:a14="http://schemas.microsoft.com/office/drawing/2010/main" val="0"/>
                </a:ext>
              </a:extLst>
            </a:blip>
            <a:stretch>
              <a:fillRect/>
            </a:stretch>
          </a:blipFill>
          <a:ln w="0" cap="flat" cmpd="sng" algn="ctr">
            <a:solidFill>
              <a:schemeClr val="accent1">
                <a:shade val="50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任意多边形: 形状 84"/>
          <p:cNvSpPr/>
          <p:nvPr/>
        </p:nvSpPr>
        <p:spPr>
          <a:xfrm>
            <a:off x="-13113"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a:gradFill flip="none" rotWithShape="1">
            <a:gsLst>
              <a:gs pos="0">
                <a:srgbClr val="C00000"/>
              </a:gs>
              <a:gs pos="100000">
                <a:srgbClr val="C00000">
                  <a:alpha val="58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8" name="组合 7"/>
          <p:cNvGrpSpPr/>
          <p:nvPr/>
        </p:nvGrpSpPr>
        <p:grpSpPr>
          <a:xfrm>
            <a:off x="-265471" y="-870076"/>
            <a:ext cx="12722942" cy="8598152"/>
            <a:chOff x="-5715000" y="-6019800"/>
            <a:chExt cx="25031700" cy="16916400"/>
          </a:xfrm>
        </p:grpSpPr>
        <p:grpSp>
          <p:nvGrpSpPr>
            <p:cNvPr id="4" name="组合 3"/>
            <p:cNvGrpSpPr/>
            <p:nvPr/>
          </p:nvGrpSpPr>
          <p:grpSpPr>
            <a:xfrm>
              <a:off x="-5715000" y="-6019800"/>
              <a:ext cx="419100" cy="16916400"/>
              <a:chOff x="-5715000" y="-6019800"/>
              <a:chExt cx="419100" cy="16916400"/>
            </a:xfrm>
          </p:grpSpPr>
          <p:sp>
            <p:nvSpPr>
              <p:cNvPr id="2" name="椭圆 1"/>
              <p:cNvSpPr/>
              <p:nvPr/>
            </p:nvSpPr>
            <p:spPr>
              <a:xfrm>
                <a:off x="-5715000" y="-60198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椭圆 2"/>
              <p:cNvSpPr/>
              <p:nvPr/>
            </p:nvSpPr>
            <p:spPr>
              <a:xfrm>
                <a:off x="-5715000" y="104775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 name="组合 4"/>
            <p:cNvGrpSpPr/>
            <p:nvPr/>
          </p:nvGrpSpPr>
          <p:grpSpPr>
            <a:xfrm>
              <a:off x="18897600" y="-6019800"/>
              <a:ext cx="419100" cy="16916400"/>
              <a:chOff x="-5715000" y="-6019800"/>
              <a:chExt cx="419100" cy="16916400"/>
            </a:xfrm>
          </p:grpSpPr>
          <p:sp>
            <p:nvSpPr>
              <p:cNvPr id="6" name="椭圆 5"/>
              <p:cNvSpPr/>
              <p:nvPr/>
            </p:nvSpPr>
            <p:spPr>
              <a:xfrm>
                <a:off x="-5715000" y="-60198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p:nvSpPr>
            <p:spPr>
              <a:xfrm>
                <a:off x="-5715000" y="104775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91" name="组合 90"/>
          <p:cNvGrpSpPr/>
          <p:nvPr/>
        </p:nvGrpSpPr>
        <p:grpSpPr>
          <a:xfrm>
            <a:off x="524393" y="758141"/>
            <a:ext cx="11134207" cy="0"/>
            <a:chOff x="524393" y="778590"/>
            <a:chExt cx="11134207" cy="0"/>
          </a:xfrm>
        </p:grpSpPr>
        <p:grpSp>
          <p:nvGrpSpPr>
            <p:cNvPr id="92" name="îşľïḓé"/>
            <p:cNvGrpSpPr/>
            <p:nvPr/>
          </p:nvGrpSpPr>
          <p:grpSpPr>
            <a:xfrm>
              <a:off x="524393" y="778590"/>
              <a:ext cx="528630" cy="0"/>
              <a:chOff x="784958" y="2463718"/>
              <a:chExt cx="528630" cy="0"/>
            </a:xfrm>
          </p:grpSpPr>
          <p:cxnSp>
            <p:nvCxnSpPr>
              <p:cNvPr id="97" name="直接连接符 96"/>
              <p:cNvCxnSpPr/>
              <p:nvPr/>
            </p:nvCxnSpPr>
            <p:spPr>
              <a:xfrm>
                <a:off x="784958" y="2463718"/>
                <a:ext cx="360000" cy="0"/>
              </a:xfrm>
              <a:prstGeom prst="line">
                <a:avLst/>
              </a:prstGeom>
              <a:ln w="57150" cap="rnd">
                <a:solidFill>
                  <a:schemeClr val="bg1"/>
                </a:solidFill>
                <a:round/>
              </a:ln>
            </p:spPr>
            <p:style>
              <a:lnRef idx="1">
                <a:schemeClr val="accent1"/>
              </a:lnRef>
              <a:fillRef idx="0">
                <a:schemeClr val="accent1"/>
              </a:fillRef>
              <a:effectRef idx="0">
                <a:schemeClr val="accent1"/>
              </a:effectRef>
              <a:fontRef idx="minor">
                <a:schemeClr val="tx1"/>
              </a:fontRef>
            </p:style>
          </p:cxnSp>
          <p:cxnSp>
            <p:nvCxnSpPr>
              <p:cNvPr id="98" name="直接连接符 97"/>
              <p:cNvCxnSpPr/>
              <p:nvPr/>
            </p:nvCxnSpPr>
            <p:spPr>
              <a:xfrm>
                <a:off x="1242156" y="2463718"/>
                <a:ext cx="0" cy="0"/>
              </a:xfrm>
              <a:prstGeom prst="line">
                <a:avLst/>
              </a:prstGeom>
              <a:ln w="57150" cap="rnd">
                <a:solidFill>
                  <a:schemeClr val="bg1"/>
                </a:solidFill>
                <a:round/>
              </a:ln>
            </p:spPr>
            <p:style>
              <a:lnRef idx="1">
                <a:schemeClr val="accent1"/>
              </a:lnRef>
              <a:fillRef idx="0">
                <a:schemeClr val="accent1"/>
              </a:fillRef>
              <a:effectRef idx="0">
                <a:schemeClr val="accent1"/>
              </a:effectRef>
              <a:fontRef idx="minor">
                <a:schemeClr val="tx1"/>
              </a:fontRef>
            </p:style>
          </p:cxnSp>
          <p:cxnSp>
            <p:nvCxnSpPr>
              <p:cNvPr id="99" name="直接连接符 98"/>
              <p:cNvCxnSpPr/>
              <p:nvPr/>
            </p:nvCxnSpPr>
            <p:spPr>
              <a:xfrm>
                <a:off x="1313588" y="2463718"/>
                <a:ext cx="0" cy="0"/>
              </a:xfrm>
              <a:prstGeom prst="line">
                <a:avLst/>
              </a:prstGeom>
              <a:ln w="57150" cap="rnd">
                <a:solidFill>
                  <a:schemeClr val="bg1"/>
                </a:solidFill>
                <a:round/>
              </a:ln>
            </p:spPr>
            <p:style>
              <a:lnRef idx="1">
                <a:schemeClr val="accent1"/>
              </a:lnRef>
              <a:fillRef idx="0">
                <a:schemeClr val="accent1"/>
              </a:fillRef>
              <a:effectRef idx="0">
                <a:schemeClr val="accent1"/>
              </a:effectRef>
              <a:fontRef idx="minor">
                <a:schemeClr val="tx1"/>
              </a:fontRef>
            </p:style>
          </p:cxnSp>
        </p:grpSp>
        <p:grpSp>
          <p:nvGrpSpPr>
            <p:cNvPr id="93" name="îşľïḓé"/>
            <p:cNvGrpSpPr/>
            <p:nvPr/>
          </p:nvGrpSpPr>
          <p:grpSpPr>
            <a:xfrm flipH="1">
              <a:off x="11129970" y="778590"/>
              <a:ext cx="528630" cy="0"/>
              <a:chOff x="784958" y="2463718"/>
              <a:chExt cx="528630" cy="0"/>
            </a:xfrm>
          </p:grpSpPr>
          <p:cxnSp>
            <p:nvCxnSpPr>
              <p:cNvPr id="94" name="直接连接符 93"/>
              <p:cNvCxnSpPr/>
              <p:nvPr/>
            </p:nvCxnSpPr>
            <p:spPr>
              <a:xfrm>
                <a:off x="784958" y="2463718"/>
                <a:ext cx="360000" cy="0"/>
              </a:xfrm>
              <a:prstGeom prst="line">
                <a:avLst/>
              </a:prstGeom>
              <a:ln w="57150" cap="rnd">
                <a:solidFill>
                  <a:schemeClr val="bg1"/>
                </a:solidFill>
                <a:round/>
              </a:ln>
            </p:spPr>
            <p:style>
              <a:lnRef idx="1">
                <a:schemeClr val="accent1"/>
              </a:lnRef>
              <a:fillRef idx="0">
                <a:schemeClr val="accent1"/>
              </a:fillRef>
              <a:effectRef idx="0">
                <a:schemeClr val="accent1"/>
              </a:effectRef>
              <a:fontRef idx="minor">
                <a:schemeClr val="tx1"/>
              </a:fontRef>
            </p:style>
          </p:cxnSp>
          <p:cxnSp>
            <p:nvCxnSpPr>
              <p:cNvPr id="95" name="直接连接符 94"/>
              <p:cNvCxnSpPr/>
              <p:nvPr/>
            </p:nvCxnSpPr>
            <p:spPr>
              <a:xfrm>
                <a:off x="1242156" y="2463718"/>
                <a:ext cx="0" cy="0"/>
              </a:xfrm>
              <a:prstGeom prst="line">
                <a:avLst/>
              </a:prstGeom>
              <a:ln w="57150" cap="rnd">
                <a:solidFill>
                  <a:schemeClr val="bg1"/>
                </a:solidFill>
                <a:round/>
              </a:ln>
            </p:spPr>
            <p:style>
              <a:lnRef idx="1">
                <a:schemeClr val="accent1"/>
              </a:lnRef>
              <a:fillRef idx="0">
                <a:schemeClr val="accent1"/>
              </a:fillRef>
              <a:effectRef idx="0">
                <a:schemeClr val="accent1"/>
              </a:effectRef>
              <a:fontRef idx="minor">
                <a:schemeClr val="tx1"/>
              </a:fontRef>
            </p:style>
          </p:cxnSp>
          <p:cxnSp>
            <p:nvCxnSpPr>
              <p:cNvPr id="96" name="直接连接符 95"/>
              <p:cNvCxnSpPr/>
              <p:nvPr/>
            </p:nvCxnSpPr>
            <p:spPr>
              <a:xfrm>
                <a:off x="1313588" y="2463718"/>
                <a:ext cx="0" cy="0"/>
              </a:xfrm>
              <a:prstGeom prst="line">
                <a:avLst/>
              </a:prstGeom>
              <a:ln w="57150" cap="rnd">
                <a:solidFill>
                  <a:schemeClr val="bg1"/>
                </a:solidFill>
                <a:round/>
              </a:ln>
            </p:spPr>
            <p:style>
              <a:lnRef idx="1">
                <a:schemeClr val="accent1"/>
              </a:lnRef>
              <a:fillRef idx="0">
                <a:schemeClr val="accent1"/>
              </a:fillRef>
              <a:effectRef idx="0">
                <a:schemeClr val="accent1"/>
              </a:effectRef>
              <a:fontRef idx="minor">
                <a:schemeClr val="tx1"/>
              </a:fontRef>
            </p:style>
          </p:cxnSp>
        </p:grpSp>
      </p:grpSp>
      <p:grpSp>
        <p:nvGrpSpPr>
          <p:cNvPr id="10" name="组合 9"/>
          <p:cNvGrpSpPr/>
          <p:nvPr/>
        </p:nvGrpSpPr>
        <p:grpSpPr>
          <a:xfrm>
            <a:off x="-26227" y="819583"/>
            <a:ext cx="12192000" cy="6038417"/>
            <a:chOff x="-26227" y="819583"/>
            <a:chExt cx="12192000" cy="6038417"/>
          </a:xfrm>
        </p:grpSpPr>
        <p:sp>
          <p:nvSpPr>
            <p:cNvPr id="114" name="任意多边形: 形状 113"/>
            <p:cNvSpPr/>
            <p:nvPr/>
          </p:nvSpPr>
          <p:spPr>
            <a:xfrm flipV="1">
              <a:off x="-26227" y="4493466"/>
              <a:ext cx="12192000" cy="2364534"/>
            </a:xfrm>
            <a:custGeom>
              <a:avLst/>
              <a:gdLst>
                <a:gd name="connsiteX0" fmla="*/ 6068756 w 12192000"/>
                <a:gd name="connsiteY0" fmla="*/ 2364534 h 2364534"/>
                <a:gd name="connsiteX1" fmla="*/ 12093371 w 12192000"/>
                <a:gd name="connsiteY1" fmla="*/ 1003564 h 2364534"/>
                <a:gd name="connsiteX2" fmla="*/ 12192000 w 12192000"/>
                <a:gd name="connsiteY2" fmla="*/ 947421 h 2364534"/>
                <a:gd name="connsiteX3" fmla="*/ 12192000 w 12192000"/>
                <a:gd name="connsiteY3" fmla="*/ 0 h 2364534"/>
                <a:gd name="connsiteX4" fmla="*/ 0 w 12192000"/>
                <a:gd name="connsiteY4" fmla="*/ 0 h 2364534"/>
                <a:gd name="connsiteX5" fmla="*/ 0 w 12192000"/>
                <a:gd name="connsiteY5" fmla="*/ 978437 h 2364534"/>
                <a:gd name="connsiteX6" fmla="*/ 44143 w 12192000"/>
                <a:gd name="connsiteY6" fmla="*/ 1003564 h 2364534"/>
                <a:gd name="connsiteX7" fmla="*/ 6068756 w 12192000"/>
                <a:gd name="connsiteY7" fmla="*/ 2364534 h 23645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2364534">
                  <a:moveTo>
                    <a:pt x="6068756" y="2364534"/>
                  </a:moveTo>
                  <a:cubicBezTo>
                    <a:pt x="8392426" y="2364534"/>
                    <a:pt x="10508142" y="1848573"/>
                    <a:pt x="12093371" y="1003564"/>
                  </a:cubicBezTo>
                  <a:lnTo>
                    <a:pt x="12192000" y="947421"/>
                  </a:lnTo>
                  <a:lnTo>
                    <a:pt x="12192000" y="0"/>
                  </a:lnTo>
                  <a:lnTo>
                    <a:pt x="0" y="0"/>
                  </a:lnTo>
                  <a:lnTo>
                    <a:pt x="0" y="978437"/>
                  </a:lnTo>
                  <a:lnTo>
                    <a:pt x="44143" y="1003564"/>
                  </a:lnTo>
                  <a:cubicBezTo>
                    <a:pt x="1629371" y="1848573"/>
                    <a:pt x="3745088" y="2364534"/>
                    <a:pt x="6068756" y="2364534"/>
                  </a:cubicBezTo>
                  <a:close/>
                </a:path>
              </a:pathLst>
            </a:custGeom>
            <a:solidFill>
              <a:schemeClr val="bg1"/>
            </a:solidFill>
            <a:ln>
              <a:noFill/>
            </a:ln>
            <a:effectLst>
              <a:outerShdw blurRad="1270000" dist="647700" dir="2700000" sx="89000" sy="89000" algn="tl" rotWithShape="0">
                <a:schemeClr val="tx1">
                  <a:alpha val="1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Autofit/>
            </a:bodyPr>
            <a:lstStyle/>
            <a:p>
              <a:pPr algn="ctr"/>
              <a:endParaRPr lang="zh-CN" altLang="en-US" dirty="0">
                <a:latin typeface="+mj-ea"/>
                <a:ea typeface="+mj-ea"/>
              </a:endParaRPr>
            </a:p>
          </p:txBody>
        </p:sp>
        <p:sp>
          <p:nvSpPr>
            <p:cNvPr id="102" name="文本框 101"/>
            <p:cNvSpPr txBox="1"/>
            <p:nvPr/>
          </p:nvSpPr>
          <p:spPr>
            <a:xfrm>
              <a:off x="2642335" y="3041633"/>
              <a:ext cx="7207956" cy="1015663"/>
            </a:xfrm>
            <a:prstGeom prst="rect">
              <a:avLst/>
            </a:prstGeom>
            <a:noFill/>
            <a:effectLst>
              <a:outerShdw blurRad="50800" dist="38100" dir="2700000" algn="tl" rotWithShape="0">
                <a:prstClr val="black">
                  <a:alpha val="40000"/>
                </a:prstClr>
              </a:outerShdw>
            </a:effectLst>
          </p:spPr>
          <p:txBody>
            <a:bodyPr wrap="square" rtlCol="0">
              <a:spAutoFit/>
            </a:bodyPr>
            <a:lstStyle/>
            <a:p>
              <a:pPr algn="ctr"/>
              <a:r>
                <a:rPr lang="zh-CN" altLang="en-US" sz="6000" b="1" spc="600" dirty="0">
                  <a:solidFill>
                    <a:schemeClr val="bg1"/>
                  </a:solidFill>
                  <a:latin typeface="微软雅黑" panose="020B0503020204020204" pitchFamily="34" charset="-122"/>
                  <a:ea typeface="微软雅黑" panose="020B0503020204020204" pitchFamily="34" charset="-122"/>
                </a:rPr>
                <a:t>文本探究</a:t>
              </a:r>
              <a:endParaRPr lang="zh-CN" altLang="en-US" sz="6000" b="1" spc="600" dirty="0">
                <a:solidFill>
                  <a:schemeClr val="bg1"/>
                </a:solidFill>
                <a:latin typeface="微软雅黑" panose="020B0503020204020204" pitchFamily="34" charset="-122"/>
                <a:ea typeface="微软雅黑" panose="020B0503020204020204" pitchFamily="34" charset="-122"/>
              </a:endParaRPr>
            </a:p>
          </p:txBody>
        </p:sp>
        <p:grpSp>
          <p:nvGrpSpPr>
            <p:cNvPr id="107" name="组合 106"/>
            <p:cNvGrpSpPr/>
            <p:nvPr/>
          </p:nvGrpSpPr>
          <p:grpSpPr>
            <a:xfrm>
              <a:off x="5154592" y="819583"/>
              <a:ext cx="1882816" cy="1882816"/>
              <a:chOff x="5358596" y="954139"/>
              <a:chExt cx="1474808" cy="1474808"/>
            </a:xfrm>
          </p:grpSpPr>
          <p:sp>
            <p:nvSpPr>
              <p:cNvPr id="78" name="任意多边形: 形状 77"/>
              <p:cNvSpPr/>
              <p:nvPr/>
            </p:nvSpPr>
            <p:spPr>
              <a:xfrm>
                <a:off x="5358596" y="954139"/>
                <a:ext cx="1474808" cy="1474808"/>
              </a:xfrm>
              <a:custGeom>
                <a:avLst/>
                <a:gdLst>
                  <a:gd name="connsiteX0" fmla="*/ 737404 w 1474808"/>
                  <a:gd name="connsiteY0" fmla="*/ 0 h 1474808"/>
                  <a:gd name="connsiteX1" fmla="*/ 1474808 w 1474808"/>
                  <a:gd name="connsiteY1" fmla="*/ 737404 h 1474808"/>
                  <a:gd name="connsiteX2" fmla="*/ 737404 w 1474808"/>
                  <a:gd name="connsiteY2" fmla="*/ 1474808 h 1474808"/>
                  <a:gd name="connsiteX3" fmla="*/ 0 w 1474808"/>
                  <a:gd name="connsiteY3" fmla="*/ 737404 h 1474808"/>
                  <a:gd name="connsiteX4" fmla="*/ 737404 w 1474808"/>
                  <a:gd name="connsiteY4" fmla="*/ 0 h 14748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74808" h="1474808">
                    <a:moveTo>
                      <a:pt x="737404" y="0"/>
                    </a:moveTo>
                    <a:cubicBezTo>
                      <a:pt x="1144661" y="0"/>
                      <a:pt x="1474808" y="330147"/>
                      <a:pt x="1474808" y="737404"/>
                    </a:cubicBezTo>
                    <a:cubicBezTo>
                      <a:pt x="1474808" y="1144661"/>
                      <a:pt x="1144661" y="1474808"/>
                      <a:pt x="737404" y="1474808"/>
                    </a:cubicBezTo>
                    <a:cubicBezTo>
                      <a:pt x="330147" y="1474808"/>
                      <a:pt x="0" y="1144661"/>
                      <a:pt x="0" y="737404"/>
                    </a:cubicBezTo>
                    <a:cubicBezTo>
                      <a:pt x="0" y="330147"/>
                      <a:pt x="330147" y="0"/>
                      <a:pt x="737404" y="0"/>
                    </a:cubicBezTo>
                    <a:close/>
                  </a:path>
                </a:pathLst>
              </a:custGeom>
              <a:solidFill>
                <a:srgbClr val="C00000">
                  <a:alpha val="5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3200"/>
              </a:p>
            </p:txBody>
          </p:sp>
          <p:sp>
            <p:nvSpPr>
              <p:cNvPr id="106" name="椭圆 105"/>
              <p:cNvSpPr/>
              <p:nvPr/>
            </p:nvSpPr>
            <p:spPr>
              <a:xfrm>
                <a:off x="5582856" y="1178399"/>
                <a:ext cx="1026288" cy="102628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en-US" altLang="zh-CN" sz="4000" dirty="0">
                    <a:gradFill>
                      <a:gsLst>
                        <a:gs pos="0">
                          <a:srgbClr val="C00000"/>
                        </a:gs>
                        <a:gs pos="100000">
                          <a:srgbClr val="A11C1C"/>
                        </a:gs>
                      </a:gsLst>
                      <a:lin ang="2700000" scaled="0"/>
                    </a:gradFill>
                    <a:latin typeface="字魂105号-简雅黑" panose="00000500000000000000" pitchFamily="2" charset="-122"/>
                    <a:ea typeface="字魂105号-简雅黑" panose="00000500000000000000" pitchFamily="2" charset="-122"/>
                  </a:rPr>
                  <a:t>03</a:t>
                </a:r>
                <a:endParaRPr lang="zh-CN" altLang="en-US" sz="4000" dirty="0">
                  <a:gradFill>
                    <a:gsLst>
                      <a:gs pos="0">
                        <a:srgbClr val="C00000"/>
                      </a:gs>
                      <a:gs pos="100000">
                        <a:srgbClr val="A11C1C"/>
                      </a:gs>
                    </a:gsLst>
                    <a:lin ang="2700000" scaled="0"/>
                  </a:gradFill>
                  <a:latin typeface="字魂105号-简雅黑" panose="00000500000000000000" pitchFamily="2" charset="-122"/>
                  <a:ea typeface="字魂105号-简雅黑" panose="00000500000000000000" pitchFamily="2" charset="-122"/>
                </a:endParaRPr>
              </a:p>
            </p:txBody>
          </p:sp>
        </p:grpSp>
      </p:grpSp>
      <p:grpSp>
        <p:nvGrpSpPr>
          <p:cNvPr id="118" name="组合 117"/>
          <p:cNvGrpSpPr/>
          <p:nvPr/>
        </p:nvGrpSpPr>
        <p:grpSpPr>
          <a:xfrm>
            <a:off x="2073797" y="1760991"/>
            <a:ext cx="8044406" cy="0"/>
            <a:chOff x="1736202" y="879676"/>
            <a:chExt cx="8044406" cy="0"/>
          </a:xfrm>
        </p:grpSpPr>
        <p:cxnSp>
          <p:nvCxnSpPr>
            <p:cNvPr id="120" name="直接连接符 119"/>
            <p:cNvCxnSpPr/>
            <p:nvPr/>
          </p:nvCxnSpPr>
          <p:spPr>
            <a:xfrm flipH="1">
              <a:off x="7048982" y="879676"/>
              <a:ext cx="2731626" cy="0"/>
            </a:xfrm>
            <a:prstGeom prst="line">
              <a:avLst/>
            </a:prstGeom>
            <a:ln>
              <a:gradFill>
                <a:gsLst>
                  <a:gs pos="0">
                    <a:schemeClr val="bg1"/>
                  </a:gs>
                  <a:gs pos="100000">
                    <a:schemeClr val="bg1">
                      <a:alpha val="0"/>
                    </a:schemeClr>
                  </a:gs>
                </a:gsLst>
                <a:lin ang="10800000" scaled="0"/>
              </a:gradFill>
            </a:ln>
          </p:spPr>
          <p:style>
            <a:lnRef idx="1">
              <a:schemeClr val="accent1"/>
            </a:lnRef>
            <a:fillRef idx="0">
              <a:schemeClr val="accent1"/>
            </a:fillRef>
            <a:effectRef idx="0">
              <a:schemeClr val="accent1"/>
            </a:effectRef>
            <a:fontRef idx="minor">
              <a:schemeClr val="tx1"/>
            </a:fontRef>
          </p:style>
        </p:cxnSp>
        <p:cxnSp>
          <p:nvCxnSpPr>
            <p:cNvPr id="121" name="直接连接符 120"/>
            <p:cNvCxnSpPr/>
            <p:nvPr/>
          </p:nvCxnSpPr>
          <p:spPr>
            <a:xfrm>
              <a:off x="1736202" y="879676"/>
              <a:ext cx="2731626" cy="0"/>
            </a:xfrm>
            <a:prstGeom prst="line">
              <a:avLst/>
            </a:prstGeom>
            <a:ln>
              <a:gradFill>
                <a:gsLst>
                  <a:gs pos="0">
                    <a:schemeClr val="bg1"/>
                  </a:gs>
                  <a:gs pos="100000">
                    <a:schemeClr val="bg1">
                      <a:alpha val="0"/>
                    </a:schemeClr>
                  </a:gs>
                </a:gsLst>
                <a:lin ang="10800000" scaled="0"/>
              </a:gradFill>
            </a:ln>
          </p:spPr>
          <p:style>
            <a:lnRef idx="1">
              <a:schemeClr val="accent1"/>
            </a:lnRef>
            <a:fillRef idx="0">
              <a:schemeClr val="accent1"/>
            </a:fillRef>
            <a:effectRef idx="0">
              <a:schemeClr val="accent1"/>
            </a:effectRef>
            <a:fontRef idx="minor">
              <a:schemeClr val="tx1"/>
            </a:fontRef>
          </p:style>
        </p:cxn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85"/>
                                        </p:tgtEl>
                                        <p:attrNameLst>
                                          <p:attrName>style.visibility</p:attrName>
                                        </p:attrNameLst>
                                      </p:cBhvr>
                                      <p:to>
                                        <p:strVal val="visible"/>
                                      </p:to>
                                    </p:set>
                                    <p:animEffect transition="in" filter="fade">
                                      <p:cBhvr>
                                        <p:cTn id="7" dur="1000"/>
                                        <p:tgtEl>
                                          <p:spTgt spid="85"/>
                                        </p:tgtEl>
                                      </p:cBhvr>
                                    </p:animEffect>
                                    <p:anim calcmode="lin" valueType="num">
                                      <p:cBhvr>
                                        <p:cTn id="8" dur="1000" fill="hold"/>
                                        <p:tgtEl>
                                          <p:spTgt spid="85"/>
                                        </p:tgtEl>
                                        <p:attrNameLst>
                                          <p:attrName>ppt_x</p:attrName>
                                        </p:attrNameLst>
                                      </p:cBhvr>
                                      <p:tavLst>
                                        <p:tav tm="0">
                                          <p:val>
                                            <p:strVal val="#ppt_x"/>
                                          </p:val>
                                        </p:tav>
                                        <p:tav tm="100000">
                                          <p:val>
                                            <p:strVal val="#ppt_x"/>
                                          </p:val>
                                        </p:tav>
                                      </p:tavLst>
                                    </p:anim>
                                    <p:anim calcmode="lin" valueType="num">
                                      <p:cBhvr>
                                        <p:cTn id="9" dur="1000" fill="hold"/>
                                        <p:tgtEl>
                                          <p:spTgt spid="85"/>
                                        </p:tgtEl>
                                        <p:attrNameLst>
                                          <p:attrName>ppt_y</p:attrName>
                                        </p:attrNameLst>
                                      </p:cBhvr>
                                      <p:tavLst>
                                        <p:tav tm="0">
                                          <p:val>
                                            <p:strVal val="#ppt_y-.1"/>
                                          </p:val>
                                        </p:tav>
                                        <p:tav tm="100000">
                                          <p:val>
                                            <p:strVal val="#ppt_y"/>
                                          </p:val>
                                        </p:tav>
                                      </p:tavLst>
                                    </p:anim>
                                  </p:childTnLst>
                                </p:cTn>
                              </p:par>
                              <p:par>
                                <p:cTn id="10" presetID="53" presetClass="entr" presetSubtype="16" fill="hold" nodeType="withEffect">
                                  <p:stCondLst>
                                    <p:cond delay="0"/>
                                  </p:stCondLst>
                                  <p:childTnLst>
                                    <p:set>
                                      <p:cBhvr>
                                        <p:cTn id="11" dur="1" fill="hold">
                                          <p:stCondLst>
                                            <p:cond delay="0"/>
                                          </p:stCondLst>
                                        </p:cTn>
                                        <p:tgtEl>
                                          <p:spTgt spid="91"/>
                                        </p:tgtEl>
                                        <p:attrNameLst>
                                          <p:attrName>style.visibility</p:attrName>
                                        </p:attrNameLst>
                                      </p:cBhvr>
                                      <p:to>
                                        <p:strVal val="visible"/>
                                      </p:to>
                                    </p:set>
                                    <p:anim calcmode="lin" valueType="num">
                                      <p:cBhvr>
                                        <p:cTn id="12" dur="1000" fill="hold"/>
                                        <p:tgtEl>
                                          <p:spTgt spid="91"/>
                                        </p:tgtEl>
                                        <p:attrNameLst>
                                          <p:attrName>ppt_w</p:attrName>
                                        </p:attrNameLst>
                                      </p:cBhvr>
                                      <p:tavLst>
                                        <p:tav tm="0">
                                          <p:val>
                                            <p:fltVal val="0"/>
                                          </p:val>
                                        </p:tav>
                                        <p:tav tm="100000">
                                          <p:val>
                                            <p:strVal val="#ppt_w"/>
                                          </p:val>
                                        </p:tav>
                                      </p:tavLst>
                                    </p:anim>
                                    <p:anim calcmode="lin" valueType="num">
                                      <p:cBhvr>
                                        <p:cTn id="13" dur="1000" fill="hold"/>
                                        <p:tgtEl>
                                          <p:spTgt spid="91"/>
                                        </p:tgtEl>
                                        <p:attrNameLst>
                                          <p:attrName>ppt_h</p:attrName>
                                        </p:attrNameLst>
                                      </p:cBhvr>
                                      <p:tavLst>
                                        <p:tav tm="0">
                                          <p:val>
                                            <p:fltVal val="0"/>
                                          </p:val>
                                        </p:tav>
                                        <p:tav tm="100000">
                                          <p:val>
                                            <p:strVal val="#ppt_h"/>
                                          </p:val>
                                        </p:tav>
                                      </p:tavLst>
                                    </p:anim>
                                    <p:animEffect transition="in" filter="fade">
                                      <p:cBhvr>
                                        <p:cTn id="14" dur="1000"/>
                                        <p:tgtEl>
                                          <p:spTgt spid="91"/>
                                        </p:tgtEl>
                                      </p:cBhvr>
                                    </p:animEffect>
                                  </p:childTnLst>
                                </p:cTn>
                              </p:par>
                              <p:par>
                                <p:cTn id="15" presetID="42" presetClass="entr" presetSubtype="0" fill="hold" nodeType="withEffect">
                                  <p:stCondLst>
                                    <p:cond delay="0"/>
                                  </p:stCondLst>
                                  <p:childTnLst>
                                    <p:set>
                                      <p:cBhvr>
                                        <p:cTn id="16" dur="1" fill="hold">
                                          <p:stCondLst>
                                            <p:cond delay="0"/>
                                          </p:stCondLst>
                                        </p:cTn>
                                        <p:tgtEl>
                                          <p:spTgt spid="118"/>
                                        </p:tgtEl>
                                        <p:attrNameLst>
                                          <p:attrName>style.visibility</p:attrName>
                                        </p:attrNameLst>
                                      </p:cBhvr>
                                      <p:to>
                                        <p:strVal val="visible"/>
                                      </p:to>
                                    </p:set>
                                    <p:animEffect transition="in" filter="fade">
                                      <p:cBhvr>
                                        <p:cTn id="17" dur="1000"/>
                                        <p:tgtEl>
                                          <p:spTgt spid="118"/>
                                        </p:tgtEl>
                                      </p:cBhvr>
                                    </p:animEffect>
                                    <p:anim calcmode="lin" valueType="num">
                                      <p:cBhvr>
                                        <p:cTn id="18" dur="1000" fill="hold"/>
                                        <p:tgtEl>
                                          <p:spTgt spid="118"/>
                                        </p:tgtEl>
                                        <p:attrNameLst>
                                          <p:attrName>ppt_x</p:attrName>
                                        </p:attrNameLst>
                                      </p:cBhvr>
                                      <p:tavLst>
                                        <p:tav tm="0">
                                          <p:val>
                                            <p:strVal val="#ppt_x"/>
                                          </p:val>
                                        </p:tav>
                                        <p:tav tm="100000">
                                          <p:val>
                                            <p:strVal val="#ppt_x"/>
                                          </p:val>
                                        </p:tav>
                                      </p:tavLst>
                                    </p:anim>
                                    <p:anim calcmode="lin" valueType="num">
                                      <p:cBhvr>
                                        <p:cTn id="19" dur="1000" fill="hold"/>
                                        <p:tgtEl>
                                          <p:spTgt spid="1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5"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任意多边形: 形状 35"/>
          <p:cNvSpPr/>
          <p:nvPr/>
        </p:nvSpPr>
        <p:spPr>
          <a:xfrm>
            <a:off x="-121920" y="239982"/>
            <a:ext cx="896112" cy="602306"/>
          </a:xfrm>
          <a:custGeom>
            <a:avLst/>
            <a:gdLst>
              <a:gd name="connsiteX0" fmla="*/ 0 w 706054"/>
              <a:gd name="connsiteY0" fmla="*/ 0 h 474562"/>
              <a:gd name="connsiteX1" fmla="*/ 468773 w 706054"/>
              <a:gd name="connsiteY1" fmla="*/ 0 h 474562"/>
              <a:gd name="connsiteX2" fmla="*/ 706054 w 706054"/>
              <a:gd name="connsiteY2" fmla="*/ 237281 h 474562"/>
              <a:gd name="connsiteX3" fmla="*/ 468773 w 706054"/>
              <a:gd name="connsiteY3" fmla="*/ 474562 h 474562"/>
              <a:gd name="connsiteX4" fmla="*/ 0 w 706054"/>
              <a:gd name="connsiteY4" fmla="*/ 474562 h 4745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6054" h="474562">
                <a:moveTo>
                  <a:pt x="0" y="0"/>
                </a:moveTo>
                <a:lnTo>
                  <a:pt x="468773" y="0"/>
                </a:lnTo>
                <a:cubicBezTo>
                  <a:pt x="599820" y="0"/>
                  <a:pt x="706054" y="106234"/>
                  <a:pt x="706054" y="237281"/>
                </a:cubicBezTo>
                <a:cubicBezTo>
                  <a:pt x="706054" y="368328"/>
                  <a:pt x="599820" y="474562"/>
                  <a:pt x="468773" y="474562"/>
                </a:cubicBezTo>
                <a:lnTo>
                  <a:pt x="0" y="474562"/>
                </a:lnTo>
                <a:close/>
              </a:path>
            </a:pathLst>
          </a:custGeom>
          <a:noFill/>
          <a:ln w="19050">
            <a:gradFill>
              <a:gsLst>
                <a:gs pos="55000">
                  <a:schemeClr val="accent1">
                    <a:lumMod val="5000"/>
                    <a:lumOff val="95000"/>
                    <a:alpha val="0"/>
                  </a:schemeClr>
                </a:gs>
                <a:gs pos="0">
                  <a:srgbClr val="C00000"/>
                </a:gs>
              </a:gsLst>
              <a:lin ang="108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mn-ea"/>
            </a:endParaRPr>
          </a:p>
        </p:txBody>
      </p:sp>
      <p:grpSp>
        <p:nvGrpSpPr>
          <p:cNvPr id="8" name="组合 7"/>
          <p:cNvGrpSpPr/>
          <p:nvPr/>
        </p:nvGrpSpPr>
        <p:grpSpPr>
          <a:xfrm>
            <a:off x="-265471" y="-870076"/>
            <a:ext cx="12722942" cy="8598152"/>
            <a:chOff x="-5715000" y="-6019800"/>
            <a:chExt cx="25031700" cy="16916400"/>
          </a:xfrm>
        </p:grpSpPr>
        <p:grpSp>
          <p:nvGrpSpPr>
            <p:cNvPr id="4" name="组合 3"/>
            <p:cNvGrpSpPr/>
            <p:nvPr/>
          </p:nvGrpSpPr>
          <p:grpSpPr>
            <a:xfrm>
              <a:off x="-5715000" y="-6019800"/>
              <a:ext cx="419100" cy="16916400"/>
              <a:chOff x="-5715000" y="-6019800"/>
              <a:chExt cx="419100" cy="16916400"/>
            </a:xfrm>
          </p:grpSpPr>
          <p:sp>
            <p:nvSpPr>
              <p:cNvPr id="2" name="椭圆 1"/>
              <p:cNvSpPr/>
              <p:nvPr/>
            </p:nvSpPr>
            <p:spPr>
              <a:xfrm>
                <a:off x="-5715000" y="-60198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3" name="椭圆 2"/>
              <p:cNvSpPr/>
              <p:nvPr/>
            </p:nvSpPr>
            <p:spPr>
              <a:xfrm>
                <a:off x="-5715000" y="104775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grpSp>
          <p:nvGrpSpPr>
            <p:cNvPr id="5" name="组合 4"/>
            <p:cNvGrpSpPr/>
            <p:nvPr/>
          </p:nvGrpSpPr>
          <p:grpSpPr>
            <a:xfrm>
              <a:off x="18897600" y="-6019800"/>
              <a:ext cx="419100" cy="16916400"/>
              <a:chOff x="-5715000" y="-6019800"/>
              <a:chExt cx="419100" cy="16916400"/>
            </a:xfrm>
          </p:grpSpPr>
          <p:sp>
            <p:nvSpPr>
              <p:cNvPr id="6" name="椭圆 5"/>
              <p:cNvSpPr/>
              <p:nvPr/>
            </p:nvSpPr>
            <p:spPr>
              <a:xfrm>
                <a:off x="-5715000" y="-60198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7" name="椭圆 6"/>
              <p:cNvSpPr/>
              <p:nvPr/>
            </p:nvSpPr>
            <p:spPr>
              <a:xfrm>
                <a:off x="-5715000" y="104775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grpSp>
      <p:grpSp>
        <p:nvGrpSpPr>
          <p:cNvPr id="93" name="îşľïḓé"/>
          <p:cNvGrpSpPr/>
          <p:nvPr/>
        </p:nvGrpSpPr>
        <p:grpSpPr>
          <a:xfrm flipH="1">
            <a:off x="11129970" y="6341428"/>
            <a:ext cx="528630" cy="0"/>
            <a:chOff x="784958" y="2463718"/>
            <a:chExt cx="528630" cy="0"/>
          </a:xfrm>
        </p:grpSpPr>
        <p:cxnSp>
          <p:nvCxnSpPr>
            <p:cNvPr id="94" name="直接连接符 93"/>
            <p:cNvCxnSpPr/>
            <p:nvPr/>
          </p:nvCxnSpPr>
          <p:spPr>
            <a:xfrm>
              <a:off x="784958" y="2463718"/>
              <a:ext cx="360000" cy="0"/>
            </a:xfrm>
            <a:prstGeom prst="line">
              <a:avLst/>
            </a:prstGeom>
            <a:ln w="57150" cap="rnd">
              <a:gradFill>
                <a:gsLst>
                  <a:gs pos="0">
                    <a:srgbClr val="C00000"/>
                  </a:gs>
                  <a:gs pos="100000">
                    <a:srgbClr val="A11C1C"/>
                  </a:gs>
                </a:gsLst>
                <a:lin ang="5400000" scaled="1"/>
              </a:gradFill>
              <a:round/>
            </a:ln>
          </p:spPr>
          <p:style>
            <a:lnRef idx="1">
              <a:schemeClr val="accent1"/>
            </a:lnRef>
            <a:fillRef idx="0">
              <a:schemeClr val="accent1"/>
            </a:fillRef>
            <a:effectRef idx="0">
              <a:schemeClr val="accent1"/>
            </a:effectRef>
            <a:fontRef idx="minor">
              <a:schemeClr val="tx1"/>
            </a:fontRef>
          </p:style>
        </p:cxnSp>
        <p:cxnSp>
          <p:nvCxnSpPr>
            <p:cNvPr id="95" name="直接连接符 94"/>
            <p:cNvCxnSpPr/>
            <p:nvPr/>
          </p:nvCxnSpPr>
          <p:spPr>
            <a:xfrm>
              <a:off x="1242156" y="2463718"/>
              <a:ext cx="0" cy="0"/>
            </a:xfrm>
            <a:prstGeom prst="line">
              <a:avLst/>
            </a:prstGeom>
            <a:ln w="57150" cap="rnd">
              <a:gradFill>
                <a:gsLst>
                  <a:gs pos="0">
                    <a:srgbClr val="C00000"/>
                  </a:gs>
                  <a:gs pos="100000">
                    <a:srgbClr val="A11C1C"/>
                  </a:gs>
                </a:gsLst>
                <a:lin ang="5400000" scaled="1"/>
              </a:gradFill>
              <a:round/>
            </a:ln>
          </p:spPr>
          <p:style>
            <a:lnRef idx="1">
              <a:schemeClr val="accent1"/>
            </a:lnRef>
            <a:fillRef idx="0">
              <a:schemeClr val="accent1"/>
            </a:fillRef>
            <a:effectRef idx="0">
              <a:schemeClr val="accent1"/>
            </a:effectRef>
            <a:fontRef idx="minor">
              <a:schemeClr val="tx1"/>
            </a:fontRef>
          </p:style>
        </p:cxnSp>
        <p:cxnSp>
          <p:nvCxnSpPr>
            <p:cNvPr id="96" name="直接连接符 95"/>
            <p:cNvCxnSpPr/>
            <p:nvPr/>
          </p:nvCxnSpPr>
          <p:spPr>
            <a:xfrm>
              <a:off x="1313588" y="2463718"/>
              <a:ext cx="0" cy="0"/>
            </a:xfrm>
            <a:prstGeom prst="line">
              <a:avLst/>
            </a:prstGeom>
            <a:ln w="57150" cap="rnd">
              <a:gradFill>
                <a:gsLst>
                  <a:gs pos="0">
                    <a:srgbClr val="C00000"/>
                  </a:gs>
                  <a:gs pos="100000">
                    <a:srgbClr val="A11C1C"/>
                  </a:gs>
                </a:gsLst>
                <a:lin ang="5400000" scaled="1"/>
              </a:gradFill>
              <a:round/>
            </a:ln>
          </p:spPr>
          <p:style>
            <a:lnRef idx="1">
              <a:schemeClr val="accent1"/>
            </a:lnRef>
            <a:fillRef idx="0">
              <a:schemeClr val="accent1"/>
            </a:fillRef>
            <a:effectRef idx="0">
              <a:schemeClr val="accent1"/>
            </a:effectRef>
            <a:fontRef idx="minor">
              <a:schemeClr val="tx1"/>
            </a:fontRef>
          </p:style>
        </p:cxnSp>
      </p:grpSp>
      <p:sp>
        <p:nvSpPr>
          <p:cNvPr id="35" name="任意多边形: 形状 34"/>
          <p:cNvSpPr/>
          <p:nvPr/>
        </p:nvSpPr>
        <p:spPr>
          <a:xfrm>
            <a:off x="0" y="300942"/>
            <a:ext cx="706054" cy="474562"/>
          </a:xfrm>
          <a:custGeom>
            <a:avLst/>
            <a:gdLst>
              <a:gd name="connsiteX0" fmla="*/ 0 w 706054"/>
              <a:gd name="connsiteY0" fmla="*/ 0 h 474562"/>
              <a:gd name="connsiteX1" fmla="*/ 468773 w 706054"/>
              <a:gd name="connsiteY1" fmla="*/ 0 h 474562"/>
              <a:gd name="connsiteX2" fmla="*/ 706054 w 706054"/>
              <a:gd name="connsiteY2" fmla="*/ 237281 h 474562"/>
              <a:gd name="connsiteX3" fmla="*/ 468773 w 706054"/>
              <a:gd name="connsiteY3" fmla="*/ 474562 h 474562"/>
              <a:gd name="connsiteX4" fmla="*/ 0 w 706054"/>
              <a:gd name="connsiteY4" fmla="*/ 474562 h 4745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6054" h="474562">
                <a:moveTo>
                  <a:pt x="0" y="0"/>
                </a:moveTo>
                <a:lnTo>
                  <a:pt x="468773" y="0"/>
                </a:lnTo>
                <a:cubicBezTo>
                  <a:pt x="599820" y="0"/>
                  <a:pt x="706054" y="106234"/>
                  <a:pt x="706054" y="237281"/>
                </a:cubicBezTo>
                <a:cubicBezTo>
                  <a:pt x="706054" y="368328"/>
                  <a:pt x="599820" y="474562"/>
                  <a:pt x="468773" y="474562"/>
                </a:cubicBezTo>
                <a:lnTo>
                  <a:pt x="0" y="474562"/>
                </a:lnTo>
                <a:close/>
              </a:path>
            </a:pathLst>
          </a:custGeom>
          <a:gradFill>
            <a:gsLst>
              <a:gs pos="0">
                <a:srgbClr val="C00000">
                  <a:alpha val="48000"/>
                </a:srgbClr>
              </a:gs>
              <a:gs pos="94000">
                <a:srgbClr val="A11C1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微软雅黑" panose="020B0503020204020204" pitchFamily="34" charset="-122"/>
              <a:ea typeface="微软雅黑" panose="020B0503020204020204" pitchFamily="34" charset="-122"/>
            </a:endParaRPr>
          </a:p>
        </p:txBody>
      </p:sp>
      <p:sp>
        <p:nvSpPr>
          <p:cNvPr id="37" name="文本框 36"/>
          <p:cNvSpPr txBox="1"/>
          <p:nvPr/>
        </p:nvSpPr>
        <p:spPr>
          <a:xfrm>
            <a:off x="877104" y="276613"/>
            <a:ext cx="2859469" cy="523220"/>
          </a:xfrm>
          <a:prstGeom prst="rect">
            <a:avLst/>
          </a:prstGeom>
          <a:noFill/>
          <a:effectLst>
            <a:reflection blurRad="6350" stA="50000" endA="300" endPos="55000" dir="5400000" sy="-100000" algn="bl" rotWithShape="0"/>
          </a:effectLst>
        </p:spPr>
        <p:txBody>
          <a:bodyPr wrap="square" rtlCol="0">
            <a:spAutoFit/>
          </a:bodyPr>
          <a:lstStyle/>
          <a:p>
            <a:r>
              <a:rPr lang="zh-CN" altLang="en-US" sz="2800" b="1" spc="600" dirty="0">
                <a:gradFill>
                  <a:gsLst>
                    <a:gs pos="100000">
                      <a:srgbClr val="A11C1C"/>
                    </a:gs>
                    <a:gs pos="0">
                      <a:srgbClr val="C00000"/>
                    </a:gs>
                  </a:gsLst>
                  <a:lin ang="5400000" scaled="0"/>
                </a:gradFill>
                <a:latin typeface="微软雅黑" panose="020B0503020204020204" pitchFamily="34" charset="-122"/>
                <a:ea typeface="微软雅黑" panose="020B0503020204020204" pitchFamily="34" charset="-122"/>
              </a:rPr>
              <a:t>问题探究</a:t>
            </a:r>
            <a:endParaRPr lang="zh-CN" altLang="en-US" sz="2800" b="1" spc="600" dirty="0">
              <a:gradFill>
                <a:gsLst>
                  <a:gs pos="100000">
                    <a:srgbClr val="A11C1C"/>
                  </a:gs>
                  <a:gs pos="0">
                    <a:srgbClr val="C00000"/>
                  </a:gs>
                </a:gsLst>
                <a:lin ang="5400000" scaled="0"/>
              </a:gradFill>
              <a:latin typeface="微软雅黑" panose="020B0503020204020204" pitchFamily="34" charset="-122"/>
              <a:ea typeface="微软雅黑" panose="020B0503020204020204" pitchFamily="34" charset="-122"/>
            </a:endParaRPr>
          </a:p>
        </p:txBody>
      </p:sp>
      <p:grpSp>
        <p:nvGrpSpPr>
          <p:cNvPr id="12" name="组合 11"/>
          <p:cNvGrpSpPr/>
          <p:nvPr/>
        </p:nvGrpSpPr>
        <p:grpSpPr>
          <a:xfrm>
            <a:off x="2607930" y="1513651"/>
            <a:ext cx="2971067" cy="1681469"/>
            <a:chOff x="2515333" y="1603617"/>
            <a:chExt cx="2971067" cy="1681469"/>
          </a:xfrm>
        </p:grpSpPr>
        <p:sp>
          <p:nvSpPr>
            <p:cNvPr id="22" name="文本框 21"/>
            <p:cNvSpPr txBox="1"/>
            <p:nvPr/>
          </p:nvSpPr>
          <p:spPr>
            <a:xfrm>
              <a:off x="2515333" y="2136053"/>
              <a:ext cx="2971067" cy="1149033"/>
            </a:xfrm>
            <a:prstGeom prst="rect">
              <a:avLst/>
            </a:prstGeom>
            <a:noFill/>
          </p:spPr>
          <p:txBody>
            <a:bodyPr wrap="square" rtlCol="0">
              <a:spAutoFit/>
            </a:bodyPr>
            <a:lstStyle/>
            <a:p>
              <a:pPr algn="just" hangingPunct="0">
                <a:lnSpc>
                  <a:spcPct val="150000"/>
                </a:lnSpc>
              </a:pPr>
              <a:r>
                <a:rPr lang="zh-CN" altLang="en-US" sz="1600" dirty="0">
                  <a:solidFill>
                    <a:schemeClr val="bg1"/>
                  </a:solidFill>
                  <a:latin typeface="微软雅黑" panose="020B0503020204020204" pitchFamily="34" charset="-122"/>
                  <a:ea typeface="微软雅黑" panose="020B0503020204020204" pitchFamily="34" charset="-122"/>
                  <a:cs typeface="+mn-ea"/>
                  <a:sym typeface="+mn-lt"/>
                </a:rPr>
                <a:t>鼠标点击这里，输入您的文本文字，更改文字的颜色或者大小属性。</a:t>
              </a:r>
              <a:endParaRPr lang="zh-CN" altLang="en-US" sz="1600" dirty="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23" name="文本框 22"/>
            <p:cNvSpPr txBox="1"/>
            <p:nvPr/>
          </p:nvSpPr>
          <p:spPr>
            <a:xfrm>
              <a:off x="2515333" y="1603617"/>
              <a:ext cx="2971067" cy="499560"/>
            </a:xfrm>
            <a:prstGeom prst="rect">
              <a:avLst/>
            </a:prstGeom>
            <a:noFill/>
          </p:spPr>
          <p:txBody>
            <a:bodyPr wrap="square" rtlCol="0">
              <a:spAutoFit/>
            </a:bodyPr>
            <a:lstStyle/>
            <a:p>
              <a:pPr algn="just" hangingPunct="0">
                <a:lnSpc>
                  <a:spcPct val="150000"/>
                </a:lnSpc>
              </a:pPr>
              <a:r>
                <a:rPr lang="zh-CN" altLang="en-US" sz="2000" dirty="0">
                  <a:solidFill>
                    <a:schemeClr val="bg1"/>
                  </a:solidFill>
                  <a:latin typeface="微软雅黑" panose="020B0503020204020204" pitchFamily="34" charset="-122"/>
                  <a:ea typeface="微软雅黑" panose="020B0503020204020204" pitchFamily="34" charset="-122"/>
                  <a:cs typeface="+mn-ea"/>
                  <a:sym typeface="+mn-lt"/>
                </a:rPr>
                <a:t>简介</a:t>
              </a:r>
              <a:endParaRPr lang="zh-CN" altLang="en-US" sz="2000" dirty="0">
                <a:solidFill>
                  <a:schemeClr val="bg1"/>
                </a:solidFill>
                <a:latin typeface="微软雅黑" panose="020B0503020204020204" pitchFamily="34" charset="-122"/>
                <a:ea typeface="微软雅黑" panose="020B0503020204020204" pitchFamily="34" charset="-122"/>
                <a:cs typeface="+mn-ea"/>
                <a:sym typeface="+mn-lt"/>
              </a:endParaRPr>
            </a:p>
          </p:txBody>
        </p:sp>
      </p:grpSp>
      <p:sp>
        <p:nvSpPr>
          <p:cNvPr id="57" name="文本框 56"/>
          <p:cNvSpPr txBox="1"/>
          <p:nvPr/>
        </p:nvSpPr>
        <p:spPr>
          <a:xfrm>
            <a:off x="3975997" y="1750508"/>
            <a:ext cx="7941396" cy="3351046"/>
          </a:xfrm>
          <a:prstGeom prst="rect">
            <a:avLst/>
          </a:prstGeom>
          <a:noFill/>
        </p:spPr>
        <p:txBody>
          <a:bodyPr wrap="square" rtlCol="0">
            <a:spAutoFit/>
          </a:bodyPr>
          <a:lstStyle/>
          <a:p>
            <a:pPr algn="just" hangingPunct="0">
              <a:lnSpc>
                <a:spcPct val="150000"/>
              </a:lnSpc>
            </a:pPr>
            <a:r>
              <a:rPr lang="en-US" altLang="zh-CN" sz="2400" dirty="0">
                <a:latin typeface="微软雅黑" panose="020B0503020204020204" pitchFamily="34" charset="-122"/>
                <a:ea typeface="微软雅黑" panose="020B0503020204020204" pitchFamily="34" charset="-122"/>
                <a:cs typeface="+mn-ea"/>
                <a:sym typeface="+mn-lt"/>
              </a:rPr>
              <a:t>【</a:t>
            </a:r>
            <a:r>
              <a:rPr lang="zh-CN" altLang="en-US" sz="2400" dirty="0">
                <a:latin typeface="微软雅黑" panose="020B0503020204020204" pitchFamily="34" charset="-122"/>
                <a:ea typeface="微软雅黑" panose="020B0503020204020204" pitchFamily="34" charset="-122"/>
                <a:cs typeface="+mn-ea"/>
                <a:sym typeface="+mn-lt"/>
              </a:rPr>
              <a:t>思考</a:t>
            </a:r>
            <a:r>
              <a:rPr lang="en-US" altLang="zh-CN" sz="2400" dirty="0">
                <a:latin typeface="微软雅黑" panose="020B0503020204020204" pitchFamily="34" charset="-122"/>
                <a:ea typeface="微软雅黑" panose="020B0503020204020204" pitchFamily="34" charset="-122"/>
                <a:cs typeface="+mn-ea"/>
                <a:sym typeface="+mn-lt"/>
              </a:rPr>
              <a:t>1】</a:t>
            </a:r>
            <a:r>
              <a:rPr lang="zh-CN" altLang="en-US" sz="2400" dirty="0">
                <a:latin typeface="微软雅黑" panose="020B0503020204020204" pitchFamily="34" charset="-122"/>
                <a:ea typeface="微软雅黑" panose="020B0503020204020204" pitchFamily="34" charset="-122"/>
                <a:cs typeface="+mn-ea"/>
                <a:sym typeface="+mn-lt"/>
              </a:rPr>
              <a:t>文章是如何在激烈的矛盾冲突中刻画焦裕禄形象的？</a:t>
            </a:r>
            <a:endParaRPr lang="zh-CN" altLang="en-US" sz="2400" dirty="0">
              <a:latin typeface="微软雅黑" panose="020B0503020204020204" pitchFamily="34" charset="-122"/>
              <a:ea typeface="微软雅黑" panose="020B0503020204020204" pitchFamily="34" charset="-122"/>
              <a:cs typeface="+mn-ea"/>
              <a:sym typeface="+mn-lt"/>
            </a:endParaRPr>
          </a:p>
          <a:p>
            <a:pPr algn="just" hangingPunct="0">
              <a:lnSpc>
                <a:spcPct val="150000"/>
              </a:lnSpc>
            </a:pPr>
            <a:r>
              <a:rPr lang="zh-CN" altLang="en-US" sz="2400" dirty="0">
                <a:solidFill>
                  <a:srgbClr val="C00000"/>
                </a:solidFill>
                <a:latin typeface="微软雅黑" panose="020B0503020204020204" pitchFamily="34" charset="-122"/>
                <a:ea typeface="微软雅黑" panose="020B0503020204020204" pitchFamily="34" charset="-122"/>
                <a:cs typeface="+mn-ea"/>
                <a:sym typeface="+mn-lt"/>
              </a:rPr>
              <a:t>明确   矛盾冲突主要体现在两个方面：一是同恶劣的自然环境内涝、风沙、盐碱作斗争；二是同自己的病痛作斗争。文章正是在十分尖锐的斗争中显示了焦裕禄的“在困难面前逞英雄”的革命性格。</a:t>
            </a:r>
            <a:endParaRPr lang="zh-CN" altLang="en-US" sz="2400" dirty="0">
              <a:solidFill>
                <a:srgbClr val="C00000"/>
              </a:solidFill>
              <a:latin typeface="微软雅黑" panose="020B0503020204020204" pitchFamily="34" charset="-122"/>
              <a:ea typeface="微软雅黑" panose="020B0503020204020204" pitchFamily="34" charset="-122"/>
              <a:cs typeface="+mn-ea"/>
              <a:sym typeface="+mn-lt"/>
            </a:endParaRPr>
          </a:p>
        </p:txBody>
      </p:sp>
      <p:pic>
        <p:nvPicPr>
          <p:cNvPr id="15" name="图片 14"/>
          <p:cNvPicPr>
            <a:picLocks noChangeAspect="1"/>
          </p:cNvPicPr>
          <p:nvPr/>
        </p:nvPicPr>
        <p:blipFill>
          <a:blip r:embed="rId1">
            <a:extLst>
              <a:ext uri="{28A0092B-C50C-407E-A947-70E740481C1C}">
                <a14:useLocalDpi xmlns:a14="http://schemas.microsoft.com/office/drawing/2010/main" val="0"/>
              </a:ext>
            </a:extLst>
          </a:blip>
          <a:srcRect/>
          <a:stretch>
            <a:fillRect/>
          </a:stretch>
        </p:blipFill>
        <p:spPr>
          <a:xfrm>
            <a:off x="438852" y="2051855"/>
            <a:ext cx="3448008" cy="2792935"/>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p:spPr>
      </p:pic>
      <p:sp>
        <p:nvSpPr>
          <p:cNvPr id="41" name="矩形 40"/>
          <p:cNvSpPr/>
          <p:nvPr/>
        </p:nvSpPr>
        <p:spPr>
          <a:xfrm>
            <a:off x="130629" y="130629"/>
            <a:ext cx="11899075" cy="6590805"/>
          </a:xfrm>
          <a:prstGeom prst="rect">
            <a:avLst/>
          </a:prstGeom>
          <a:noFill/>
          <a:ln w="254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wipe(left)">
                                      <p:cBhvr>
                                        <p:cTn id="7" dur="500"/>
                                        <p:tgtEl>
                                          <p:spTgt spid="36"/>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35"/>
                                        </p:tgtEl>
                                        <p:attrNameLst>
                                          <p:attrName>style.visibility</p:attrName>
                                        </p:attrNameLst>
                                      </p:cBhvr>
                                      <p:to>
                                        <p:strVal val="visible"/>
                                      </p:to>
                                    </p:set>
                                    <p:animEffect transition="in" filter="wipe(left)">
                                      <p:cBhvr>
                                        <p:cTn id="10" dur="500"/>
                                        <p:tgtEl>
                                          <p:spTgt spid="35"/>
                                        </p:tgtEl>
                                      </p:cBhvr>
                                    </p:animEffect>
                                  </p:childTnLst>
                                </p:cTn>
                              </p:par>
                              <p:par>
                                <p:cTn id="11" presetID="22" presetClass="entr" presetSubtype="8" fill="hold" nodeType="withEffect">
                                  <p:stCondLst>
                                    <p:cond delay="0"/>
                                  </p:stCondLst>
                                  <p:childTnLst>
                                    <p:set>
                                      <p:cBhvr>
                                        <p:cTn id="12" dur="1" fill="hold">
                                          <p:stCondLst>
                                            <p:cond delay="0"/>
                                          </p:stCondLst>
                                        </p:cTn>
                                        <p:tgtEl>
                                          <p:spTgt spid="93"/>
                                        </p:tgtEl>
                                        <p:attrNameLst>
                                          <p:attrName>style.visibility</p:attrName>
                                        </p:attrNameLst>
                                      </p:cBhvr>
                                      <p:to>
                                        <p:strVal val="visible"/>
                                      </p:to>
                                    </p:set>
                                    <p:animEffect transition="in" filter="wipe(left)">
                                      <p:cBhvr>
                                        <p:cTn id="13" dur="500"/>
                                        <p:tgtEl>
                                          <p:spTgt spid="93"/>
                                        </p:tgtEl>
                                      </p:cBhvr>
                                    </p:animEffect>
                                  </p:childTnLst>
                                </p:cTn>
                              </p:par>
                              <p:par>
                                <p:cTn id="14" presetID="53" presetClass="entr" presetSubtype="16" fill="hold" grpId="0" nodeType="withEffect">
                                  <p:stCondLst>
                                    <p:cond delay="0"/>
                                  </p:stCondLst>
                                  <p:childTnLst>
                                    <p:set>
                                      <p:cBhvr>
                                        <p:cTn id="15" dur="1" fill="hold">
                                          <p:stCondLst>
                                            <p:cond delay="0"/>
                                          </p:stCondLst>
                                        </p:cTn>
                                        <p:tgtEl>
                                          <p:spTgt spid="37"/>
                                        </p:tgtEl>
                                        <p:attrNameLst>
                                          <p:attrName>style.visibility</p:attrName>
                                        </p:attrNameLst>
                                      </p:cBhvr>
                                      <p:to>
                                        <p:strVal val="visible"/>
                                      </p:to>
                                    </p:set>
                                    <p:anim calcmode="lin" valueType="num">
                                      <p:cBhvr>
                                        <p:cTn id="16" dur="1000" fill="hold"/>
                                        <p:tgtEl>
                                          <p:spTgt spid="37"/>
                                        </p:tgtEl>
                                        <p:attrNameLst>
                                          <p:attrName>ppt_w</p:attrName>
                                        </p:attrNameLst>
                                      </p:cBhvr>
                                      <p:tavLst>
                                        <p:tav tm="0">
                                          <p:val>
                                            <p:fltVal val="0"/>
                                          </p:val>
                                        </p:tav>
                                        <p:tav tm="100000">
                                          <p:val>
                                            <p:strVal val="#ppt_w"/>
                                          </p:val>
                                        </p:tav>
                                      </p:tavLst>
                                    </p:anim>
                                    <p:anim calcmode="lin" valueType="num">
                                      <p:cBhvr>
                                        <p:cTn id="17" dur="1000" fill="hold"/>
                                        <p:tgtEl>
                                          <p:spTgt spid="37"/>
                                        </p:tgtEl>
                                        <p:attrNameLst>
                                          <p:attrName>ppt_h</p:attrName>
                                        </p:attrNameLst>
                                      </p:cBhvr>
                                      <p:tavLst>
                                        <p:tav tm="0">
                                          <p:val>
                                            <p:fltVal val="0"/>
                                          </p:val>
                                        </p:tav>
                                        <p:tav tm="100000">
                                          <p:val>
                                            <p:strVal val="#ppt_h"/>
                                          </p:val>
                                        </p:tav>
                                      </p:tavLst>
                                    </p:anim>
                                    <p:animEffect transition="in" filter="fade">
                                      <p:cBhvr>
                                        <p:cTn id="18" dur="1000"/>
                                        <p:tgtEl>
                                          <p:spTgt spid="37"/>
                                        </p:tgtEl>
                                      </p:cBhvr>
                                    </p:animEffect>
                                  </p:childTnLst>
                                </p:cTn>
                              </p:par>
                              <p:par>
                                <p:cTn id="19" presetID="53" presetClass="entr" presetSubtype="16" fill="hold" nodeType="withEffect">
                                  <p:stCondLst>
                                    <p:cond delay="0"/>
                                  </p:stCondLst>
                                  <p:childTnLst>
                                    <p:set>
                                      <p:cBhvr>
                                        <p:cTn id="20" dur="1" fill="hold">
                                          <p:stCondLst>
                                            <p:cond delay="0"/>
                                          </p:stCondLst>
                                        </p:cTn>
                                        <p:tgtEl>
                                          <p:spTgt spid="12"/>
                                        </p:tgtEl>
                                        <p:attrNameLst>
                                          <p:attrName>style.visibility</p:attrName>
                                        </p:attrNameLst>
                                      </p:cBhvr>
                                      <p:to>
                                        <p:strVal val="visible"/>
                                      </p:to>
                                    </p:set>
                                    <p:anim calcmode="lin" valueType="num">
                                      <p:cBhvr>
                                        <p:cTn id="21" dur="1000" fill="hold"/>
                                        <p:tgtEl>
                                          <p:spTgt spid="12"/>
                                        </p:tgtEl>
                                        <p:attrNameLst>
                                          <p:attrName>ppt_w</p:attrName>
                                        </p:attrNameLst>
                                      </p:cBhvr>
                                      <p:tavLst>
                                        <p:tav tm="0">
                                          <p:val>
                                            <p:fltVal val="0"/>
                                          </p:val>
                                        </p:tav>
                                        <p:tav tm="100000">
                                          <p:val>
                                            <p:strVal val="#ppt_w"/>
                                          </p:val>
                                        </p:tav>
                                      </p:tavLst>
                                    </p:anim>
                                    <p:anim calcmode="lin" valueType="num">
                                      <p:cBhvr>
                                        <p:cTn id="22" dur="1000" fill="hold"/>
                                        <p:tgtEl>
                                          <p:spTgt spid="12"/>
                                        </p:tgtEl>
                                        <p:attrNameLst>
                                          <p:attrName>ppt_h</p:attrName>
                                        </p:attrNameLst>
                                      </p:cBhvr>
                                      <p:tavLst>
                                        <p:tav tm="0">
                                          <p:val>
                                            <p:fltVal val="0"/>
                                          </p:val>
                                        </p:tav>
                                        <p:tav tm="100000">
                                          <p:val>
                                            <p:strVal val="#ppt_h"/>
                                          </p:val>
                                        </p:tav>
                                      </p:tavLst>
                                    </p:anim>
                                    <p:animEffect transition="in" filter="fade">
                                      <p:cBhvr>
                                        <p:cTn id="23" dur="1000"/>
                                        <p:tgtEl>
                                          <p:spTgt spid="12"/>
                                        </p:tgtEl>
                                      </p:cBhvr>
                                    </p:animEffect>
                                  </p:childTnLst>
                                </p:cTn>
                              </p:par>
                            </p:childTnLst>
                          </p:cTn>
                        </p:par>
                      </p:childTnLst>
                    </p:cTn>
                  </p:par>
                  <p:par>
                    <p:cTn id="24" fill="hold">
                      <p:stCondLst>
                        <p:cond delay="indefinite"/>
                      </p:stCondLst>
                      <p:childTnLst>
                        <p:par>
                          <p:cTn id="25" fill="hold">
                            <p:stCondLst>
                              <p:cond delay="0"/>
                            </p:stCondLst>
                            <p:childTnLst>
                              <p:par>
                                <p:cTn id="26" presetID="9" presetClass="entr" presetSubtype="0" fill="hold" nodeType="clickEffect">
                                  <p:stCondLst>
                                    <p:cond delay="0"/>
                                  </p:stCondLst>
                                  <p:childTnLst>
                                    <p:set>
                                      <p:cBhvr>
                                        <p:cTn id="27" dur="1" fill="hold">
                                          <p:stCondLst>
                                            <p:cond delay="0"/>
                                          </p:stCondLst>
                                        </p:cTn>
                                        <p:tgtEl>
                                          <p:spTgt spid="57">
                                            <p:txEl>
                                              <p:pRg st="1" end="1"/>
                                            </p:txEl>
                                          </p:spTgt>
                                        </p:tgtEl>
                                        <p:attrNameLst>
                                          <p:attrName>style.visibility</p:attrName>
                                        </p:attrNameLst>
                                      </p:cBhvr>
                                      <p:to>
                                        <p:strVal val="visible"/>
                                      </p:to>
                                    </p:set>
                                    <p:animEffect transition="in" filter="dissolve">
                                      <p:cBhvr>
                                        <p:cTn id="28" dur="500"/>
                                        <p:tgtEl>
                                          <p:spTgt spid="57">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nimBg="1"/>
      <p:bldP spid="35" grpId="0" animBg="1"/>
      <p:bldP spid="37"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任意多边形: 形状 35"/>
          <p:cNvSpPr/>
          <p:nvPr/>
        </p:nvSpPr>
        <p:spPr>
          <a:xfrm>
            <a:off x="-121920" y="239982"/>
            <a:ext cx="896112" cy="602306"/>
          </a:xfrm>
          <a:custGeom>
            <a:avLst/>
            <a:gdLst>
              <a:gd name="connsiteX0" fmla="*/ 0 w 706054"/>
              <a:gd name="connsiteY0" fmla="*/ 0 h 474562"/>
              <a:gd name="connsiteX1" fmla="*/ 468773 w 706054"/>
              <a:gd name="connsiteY1" fmla="*/ 0 h 474562"/>
              <a:gd name="connsiteX2" fmla="*/ 706054 w 706054"/>
              <a:gd name="connsiteY2" fmla="*/ 237281 h 474562"/>
              <a:gd name="connsiteX3" fmla="*/ 468773 w 706054"/>
              <a:gd name="connsiteY3" fmla="*/ 474562 h 474562"/>
              <a:gd name="connsiteX4" fmla="*/ 0 w 706054"/>
              <a:gd name="connsiteY4" fmla="*/ 474562 h 4745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6054" h="474562">
                <a:moveTo>
                  <a:pt x="0" y="0"/>
                </a:moveTo>
                <a:lnTo>
                  <a:pt x="468773" y="0"/>
                </a:lnTo>
                <a:cubicBezTo>
                  <a:pt x="599820" y="0"/>
                  <a:pt x="706054" y="106234"/>
                  <a:pt x="706054" y="237281"/>
                </a:cubicBezTo>
                <a:cubicBezTo>
                  <a:pt x="706054" y="368328"/>
                  <a:pt x="599820" y="474562"/>
                  <a:pt x="468773" y="474562"/>
                </a:cubicBezTo>
                <a:lnTo>
                  <a:pt x="0" y="474562"/>
                </a:lnTo>
                <a:close/>
              </a:path>
            </a:pathLst>
          </a:custGeom>
          <a:noFill/>
          <a:ln w="19050">
            <a:gradFill>
              <a:gsLst>
                <a:gs pos="55000">
                  <a:schemeClr val="accent1">
                    <a:lumMod val="5000"/>
                    <a:lumOff val="95000"/>
                    <a:alpha val="0"/>
                  </a:schemeClr>
                </a:gs>
                <a:gs pos="0">
                  <a:srgbClr val="C00000"/>
                </a:gs>
              </a:gsLst>
              <a:lin ang="108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mn-ea"/>
            </a:endParaRPr>
          </a:p>
        </p:txBody>
      </p:sp>
      <p:grpSp>
        <p:nvGrpSpPr>
          <p:cNvPr id="8" name="组合 7"/>
          <p:cNvGrpSpPr/>
          <p:nvPr/>
        </p:nvGrpSpPr>
        <p:grpSpPr>
          <a:xfrm>
            <a:off x="-265471" y="-870076"/>
            <a:ext cx="12722942" cy="8598152"/>
            <a:chOff x="-5715000" y="-6019800"/>
            <a:chExt cx="25031700" cy="16916400"/>
          </a:xfrm>
        </p:grpSpPr>
        <p:grpSp>
          <p:nvGrpSpPr>
            <p:cNvPr id="4" name="组合 3"/>
            <p:cNvGrpSpPr/>
            <p:nvPr/>
          </p:nvGrpSpPr>
          <p:grpSpPr>
            <a:xfrm>
              <a:off x="-5715000" y="-6019800"/>
              <a:ext cx="419100" cy="16916400"/>
              <a:chOff x="-5715000" y="-6019800"/>
              <a:chExt cx="419100" cy="16916400"/>
            </a:xfrm>
          </p:grpSpPr>
          <p:sp>
            <p:nvSpPr>
              <p:cNvPr id="2" name="椭圆 1"/>
              <p:cNvSpPr/>
              <p:nvPr/>
            </p:nvSpPr>
            <p:spPr>
              <a:xfrm>
                <a:off x="-5715000" y="-60198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3" name="椭圆 2"/>
              <p:cNvSpPr/>
              <p:nvPr/>
            </p:nvSpPr>
            <p:spPr>
              <a:xfrm>
                <a:off x="-5715000" y="104775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grpSp>
          <p:nvGrpSpPr>
            <p:cNvPr id="5" name="组合 4"/>
            <p:cNvGrpSpPr/>
            <p:nvPr/>
          </p:nvGrpSpPr>
          <p:grpSpPr>
            <a:xfrm>
              <a:off x="18897600" y="-6019800"/>
              <a:ext cx="419100" cy="16916400"/>
              <a:chOff x="-5715000" y="-6019800"/>
              <a:chExt cx="419100" cy="16916400"/>
            </a:xfrm>
          </p:grpSpPr>
          <p:sp>
            <p:nvSpPr>
              <p:cNvPr id="6" name="椭圆 5"/>
              <p:cNvSpPr/>
              <p:nvPr/>
            </p:nvSpPr>
            <p:spPr>
              <a:xfrm>
                <a:off x="-5715000" y="-60198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7" name="椭圆 6"/>
              <p:cNvSpPr/>
              <p:nvPr/>
            </p:nvSpPr>
            <p:spPr>
              <a:xfrm>
                <a:off x="-5715000" y="104775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grpSp>
      <p:grpSp>
        <p:nvGrpSpPr>
          <p:cNvPr id="93" name="îşľïḓé"/>
          <p:cNvGrpSpPr/>
          <p:nvPr/>
        </p:nvGrpSpPr>
        <p:grpSpPr>
          <a:xfrm flipH="1">
            <a:off x="11129970" y="6341428"/>
            <a:ext cx="528630" cy="0"/>
            <a:chOff x="784958" y="2463718"/>
            <a:chExt cx="528630" cy="0"/>
          </a:xfrm>
        </p:grpSpPr>
        <p:cxnSp>
          <p:nvCxnSpPr>
            <p:cNvPr id="94" name="直接连接符 93"/>
            <p:cNvCxnSpPr/>
            <p:nvPr/>
          </p:nvCxnSpPr>
          <p:spPr>
            <a:xfrm>
              <a:off x="784958" y="2463718"/>
              <a:ext cx="360000" cy="0"/>
            </a:xfrm>
            <a:prstGeom prst="line">
              <a:avLst/>
            </a:prstGeom>
            <a:ln w="57150" cap="rnd">
              <a:gradFill>
                <a:gsLst>
                  <a:gs pos="0">
                    <a:srgbClr val="C00000"/>
                  </a:gs>
                  <a:gs pos="100000">
                    <a:srgbClr val="A11C1C"/>
                  </a:gs>
                </a:gsLst>
                <a:lin ang="5400000" scaled="1"/>
              </a:gradFill>
              <a:round/>
            </a:ln>
          </p:spPr>
          <p:style>
            <a:lnRef idx="1">
              <a:schemeClr val="accent1"/>
            </a:lnRef>
            <a:fillRef idx="0">
              <a:schemeClr val="accent1"/>
            </a:fillRef>
            <a:effectRef idx="0">
              <a:schemeClr val="accent1"/>
            </a:effectRef>
            <a:fontRef idx="minor">
              <a:schemeClr val="tx1"/>
            </a:fontRef>
          </p:style>
        </p:cxnSp>
        <p:cxnSp>
          <p:nvCxnSpPr>
            <p:cNvPr id="95" name="直接连接符 94"/>
            <p:cNvCxnSpPr/>
            <p:nvPr/>
          </p:nvCxnSpPr>
          <p:spPr>
            <a:xfrm>
              <a:off x="1242156" y="2463718"/>
              <a:ext cx="0" cy="0"/>
            </a:xfrm>
            <a:prstGeom prst="line">
              <a:avLst/>
            </a:prstGeom>
            <a:ln w="57150" cap="rnd">
              <a:gradFill>
                <a:gsLst>
                  <a:gs pos="0">
                    <a:srgbClr val="C00000"/>
                  </a:gs>
                  <a:gs pos="100000">
                    <a:srgbClr val="A11C1C"/>
                  </a:gs>
                </a:gsLst>
                <a:lin ang="5400000" scaled="1"/>
              </a:gradFill>
              <a:round/>
            </a:ln>
          </p:spPr>
          <p:style>
            <a:lnRef idx="1">
              <a:schemeClr val="accent1"/>
            </a:lnRef>
            <a:fillRef idx="0">
              <a:schemeClr val="accent1"/>
            </a:fillRef>
            <a:effectRef idx="0">
              <a:schemeClr val="accent1"/>
            </a:effectRef>
            <a:fontRef idx="minor">
              <a:schemeClr val="tx1"/>
            </a:fontRef>
          </p:style>
        </p:cxnSp>
        <p:cxnSp>
          <p:nvCxnSpPr>
            <p:cNvPr id="96" name="直接连接符 95"/>
            <p:cNvCxnSpPr/>
            <p:nvPr/>
          </p:nvCxnSpPr>
          <p:spPr>
            <a:xfrm>
              <a:off x="1313588" y="2463718"/>
              <a:ext cx="0" cy="0"/>
            </a:xfrm>
            <a:prstGeom prst="line">
              <a:avLst/>
            </a:prstGeom>
            <a:ln w="57150" cap="rnd">
              <a:gradFill>
                <a:gsLst>
                  <a:gs pos="0">
                    <a:srgbClr val="C00000"/>
                  </a:gs>
                  <a:gs pos="100000">
                    <a:srgbClr val="A11C1C"/>
                  </a:gs>
                </a:gsLst>
                <a:lin ang="5400000" scaled="1"/>
              </a:gradFill>
              <a:round/>
            </a:ln>
          </p:spPr>
          <p:style>
            <a:lnRef idx="1">
              <a:schemeClr val="accent1"/>
            </a:lnRef>
            <a:fillRef idx="0">
              <a:schemeClr val="accent1"/>
            </a:fillRef>
            <a:effectRef idx="0">
              <a:schemeClr val="accent1"/>
            </a:effectRef>
            <a:fontRef idx="minor">
              <a:schemeClr val="tx1"/>
            </a:fontRef>
          </p:style>
        </p:cxnSp>
      </p:grpSp>
      <p:sp>
        <p:nvSpPr>
          <p:cNvPr id="35" name="任意多边形: 形状 34"/>
          <p:cNvSpPr/>
          <p:nvPr/>
        </p:nvSpPr>
        <p:spPr>
          <a:xfrm>
            <a:off x="0" y="300942"/>
            <a:ext cx="706054" cy="474562"/>
          </a:xfrm>
          <a:custGeom>
            <a:avLst/>
            <a:gdLst>
              <a:gd name="connsiteX0" fmla="*/ 0 w 706054"/>
              <a:gd name="connsiteY0" fmla="*/ 0 h 474562"/>
              <a:gd name="connsiteX1" fmla="*/ 468773 w 706054"/>
              <a:gd name="connsiteY1" fmla="*/ 0 h 474562"/>
              <a:gd name="connsiteX2" fmla="*/ 706054 w 706054"/>
              <a:gd name="connsiteY2" fmla="*/ 237281 h 474562"/>
              <a:gd name="connsiteX3" fmla="*/ 468773 w 706054"/>
              <a:gd name="connsiteY3" fmla="*/ 474562 h 474562"/>
              <a:gd name="connsiteX4" fmla="*/ 0 w 706054"/>
              <a:gd name="connsiteY4" fmla="*/ 474562 h 4745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6054" h="474562">
                <a:moveTo>
                  <a:pt x="0" y="0"/>
                </a:moveTo>
                <a:lnTo>
                  <a:pt x="468773" y="0"/>
                </a:lnTo>
                <a:cubicBezTo>
                  <a:pt x="599820" y="0"/>
                  <a:pt x="706054" y="106234"/>
                  <a:pt x="706054" y="237281"/>
                </a:cubicBezTo>
                <a:cubicBezTo>
                  <a:pt x="706054" y="368328"/>
                  <a:pt x="599820" y="474562"/>
                  <a:pt x="468773" y="474562"/>
                </a:cubicBezTo>
                <a:lnTo>
                  <a:pt x="0" y="474562"/>
                </a:lnTo>
                <a:close/>
              </a:path>
            </a:pathLst>
          </a:custGeom>
          <a:gradFill>
            <a:gsLst>
              <a:gs pos="0">
                <a:srgbClr val="C00000">
                  <a:alpha val="48000"/>
                </a:srgbClr>
              </a:gs>
              <a:gs pos="94000">
                <a:srgbClr val="A11C1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微软雅黑" panose="020B0503020204020204" pitchFamily="34" charset="-122"/>
              <a:ea typeface="微软雅黑" panose="020B0503020204020204" pitchFamily="34" charset="-122"/>
            </a:endParaRPr>
          </a:p>
        </p:txBody>
      </p:sp>
      <p:sp>
        <p:nvSpPr>
          <p:cNvPr id="37" name="文本框 36"/>
          <p:cNvSpPr txBox="1"/>
          <p:nvPr/>
        </p:nvSpPr>
        <p:spPr>
          <a:xfrm>
            <a:off x="877104" y="276613"/>
            <a:ext cx="2859469" cy="523220"/>
          </a:xfrm>
          <a:prstGeom prst="rect">
            <a:avLst/>
          </a:prstGeom>
          <a:noFill/>
          <a:effectLst>
            <a:reflection blurRad="6350" stA="50000" endA="300" endPos="55000" dir="5400000" sy="-100000" algn="bl" rotWithShape="0"/>
          </a:effectLst>
        </p:spPr>
        <p:txBody>
          <a:bodyPr wrap="square" rtlCol="0">
            <a:spAutoFit/>
          </a:bodyPr>
          <a:lstStyle/>
          <a:p>
            <a:r>
              <a:rPr lang="zh-CN" altLang="en-US" sz="2800" b="1" spc="600" dirty="0">
                <a:gradFill>
                  <a:gsLst>
                    <a:gs pos="100000">
                      <a:srgbClr val="A11C1C"/>
                    </a:gs>
                    <a:gs pos="0">
                      <a:srgbClr val="C00000"/>
                    </a:gs>
                  </a:gsLst>
                  <a:lin ang="5400000" scaled="0"/>
                </a:gradFill>
                <a:latin typeface="微软雅黑" panose="020B0503020204020204" pitchFamily="34" charset="-122"/>
                <a:ea typeface="微软雅黑" panose="020B0503020204020204" pitchFamily="34" charset="-122"/>
              </a:rPr>
              <a:t>问题探究</a:t>
            </a:r>
            <a:endParaRPr lang="zh-CN" altLang="en-US" sz="2800" b="1" spc="600" dirty="0">
              <a:gradFill>
                <a:gsLst>
                  <a:gs pos="100000">
                    <a:srgbClr val="A11C1C"/>
                  </a:gs>
                  <a:gs pos="0">
                    <a:srgbClr val="C00000"/>
                  </a:gs>
                </a:gsLst>
                <a:lin ang="5400000" scaled="0"/>
              </a:gradFill>
              <a:latin typeface="微软雅黑" panose="020B0503020204020204" pitchFamily="34" charset="-122"/>
              <a:ea typeface="微软雅黑" panose="020B0503020204020204" pitchFamily="34" charset="-122"/>
            </a:endParaRPr>
          </a:p>
        </p:txBody>
      </p:sp>
      <p:grpSp>
        <p:nvGrpSpPr>
          <p:cNvPr id="12" name="组合 11"/>
          <p:cNvGrpSpPr/>
          <p:nvPr/>
        </p:nvGrpSpPr>
        <p:grpSpPr>
          <a:xfrm>
            <a:off x="2607930" y="1513651"/>
            <a:ext cx="2971067" cy="1681469"/>
            <a:chOff x="2515333" y="1603617"/>
            <a:chExt cx="2971067" cy="1681469"/>
          </a:xfrm>
        </p:grpSpPr>
        <p:sp>
          <p:nvSpPr>
            <p:cNvPr id="22" name="文本框 21"/>
            <p:cNvSpPr txBox="1"/>
            <p:nvPr/>
          </p:nvSpPr>
          <p:spPr>
            <a:xfrm>
              <a:off x="2515333" y="2136053"/>
              <a:ext cx="2971067" cy="1149033"/>
            </a:xfrm>
            <a:prstGeom prst="rect">
              <a:avLst/>
            </a:prstGeom>
            <a:noFill/>
          </p:spPr>
          <p:txBody>
            <a:bodyPr wrap="square" rtlCol="0">
              <a:spAutoFit/>
            </a:bodyPr>
            <a:lstStyle/>
            <a:p>
              <a:pPr algn="just" hangingPunct="0">
                <a:lnSpc>
                  <a:spcPct val="150000"/>
                </a:lnSpc>
              </a:pPr>
              <a:r>
                <a:rPr lang="zh-CN" altLang="en-US" sz="1600" dirty="0">
                  <a:solidFill>
                    <a:schemeClr val="bg1"/>
                  </a:solidFill>
                  <a:latin typeface="微软雅黑" panose="020B0503020204020204" pitchFamily="34" charset="-122"/>
                  <a:ea typeface="微软雅黑" panose="020B0503020204020204" pitchFamily="34" charset="-122"/>
                  <a:cs typeface="+mn-ea"/>
                  <a:sym typeface="+mn-lt"/>
                </a:rPr>
                <a:t>鼠标点击这里，输入您的文本文字，更改文字的颜色或者大小属性。</a:t>
              </a:r>
              <a:endParaRPr lang="zh-CN" altLang="en-US" sz="1600" dirty="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23" name="文本框 22"/>
            <p:cNvSpPr txBox="1"/>
            <p:nvPr/>
          </p:nvSpPr>
          <p:spPr>
            <a:xfrm>
              <a:off x="2515333" y="1603617"/>
              <a:ext cx="2971067" cy="499560"/>
            </a:xfrm>
            <a:prstGeom prst="rect">
              <a:avLst/>
            </a:prstGeom>
            <a:noFill/>
          </p:spPr>
          <p:txBody>
            <a:bodyPr wrap="square" rtlCol="0">
              <a:spAutoFit/>
            </a:bodyPr>
            <a:lstStyle/>
            <a:p>
              <a:pPr algn="just" hangingPunct="0">
                <a:lnSpc>
                  <a:spcPct val="150000"/>
                </a:lnSpc>
              </a:pPr>
              <a:r>
                <a:rPr lang="zh-CN" altLang="en-US" sz="2000" dirty="0">
                  <a:solidFill>
                    <a:schemeClr val="bg1"/>
                  </a:solidFill>
                  <a:latin typeface="微软雅黑" panose="020B0503020204020204" pitchFamily="34" charset="-122"/>
                  <a:ea typeface="微软雅黑" panose="020B0503020204020204" pitchFamily="34" charset="-122"/>
                  <a:cs typeface="+mn-ea"/>
                  <a:sym typeface="+mn-lt"/>
                </a:rPr>
                <a:t>简介</a:t>
              </a:r>
              <a:endParaRPr lang="zh-CN" altLang="en-US" sz="2000" dirty="0">
                <a:solidFill>
                  <a:schemeClr val="bg1"/>
                </a:solidFill>
                <a:latin typeface="微软雅黑" panose="020B0503020204020204" pitchFamily="34" charset="-122"/>
                <a:ea typeface="微软雅黑" panose="020B0503020204020204" pitchFamily="34" charset="-122"/>
                <a:cs typeface="+mn-ea"/>
                <a:sym typeface="+mn-lt"/>
              </a:endParaRPr>
            </a:p>
          </p:txBody>
        </p:sp>
      </p:grpSp>
      <p:sp>
        <p:nvSpPr>
          <p:cNvPr id="57" name="文本框 56"/>
          <p:cNvSpPr txBox="1"/>
          <p:nvPr/>
        </p:nvSpPr>
        <p:spPr>
          <a:xfrm>
            <a:off x="4093463" y="2527827"/>
            <a:ext cx="7941396" cy="1135054"/>
          </a:xfrm>
          <a:prstGeom prst="rect">
            <a:avLst/>
          </a:prstGeom>
          <a:noFill/>
        </p:spPr>
        <p:txBody>
          <a:bodyPr wrap="square" rtlCol="0">
            <a:spAutoFit/>
          </a:bodyPr>
          <a:lstStyle/>
          <a:p>
            <a:pPr algn="just" hangingPunct="0">
              <a:lnSpc>
                <a:spcPct val="150000"/>
              </a:lnSpc>
            </a:pPr>
            <a:r>
              <a:rPr lang="en-US" altLang="zh-CN" sz="2400" dirty="0">
                <a:latin typeface="微软雅黑" panose="020B0503020204020204" pitchFamily="34" charset="-122"/>
                <a:ea typeface="微软雅黑" panose="020B0503020204020204" pitchFamily="34" charset="-122"/>
                <a:cs typeface="+mn-ea"/>
                <a:sym typeface="+mn-lt"/>
              </a:rPr>
              <a:t>【</a:t>
            </a:r>
            <a:r>
              <a:rPr lang="zh-CN" altLang="en-US" sz="2400" dirty="0">
                <a:latin typeface="微软雅黑" panose="020B0503020204020204" pitchFamily="34" charset="-122"/>
                <a:ea typeface="微软雅黑" panose="020B0503020204020204" pitchFamily="34" charset="-122"/>
                <a:cs typeface="+mn-ea"/>
                <a:sym typeface="+mn-lt"/>
              </a:rPr>
              <a:t>思考</a:t>
            </a:r>
            <a:r>
              <a:rPr lang="en-US" altLang="zh-CN" sz="2400" dirty="0">
                <a:latin typeface="微软雅黑" panose="020B0503020204020204" pitchFamily="34" charset="-122"/>
                <a:ea typeface="微软雅黑" panose="020B0503020204020204" pitchFamily="34" charset="-122"/>
                <a:cs typeface="+mn-ea"/>
                <a:sym typeface="+mn-lt"/>
              </a:rPr>
              <a:t>2】</a:t>
            </a:r>
            <a:r>
              <a:rPr lang="zh-CN" altLang="en-US" sz="2400" dirty="0">
                <a:latin typeface="微软雅黑" panose="020B0503020204020204" pitchFamily="34" charset="-122"/>
                <a:ea typeface="微软雅黑" panose="020B0503020204020204" pitchFamily="34" charset="-122"/>
                <a:cs typeface="+mn-ea"/>
                <a:sym typeface="+mn-lt"/>
              </a:rPr>
              <a:t>品读语段</a:t>
            </a:r>
            <a:endParaRPr lang="zh-CN" altLang="en-US" sz="2400" dirty="0">
              <a:latin typeface="微软雅黑" panose="020B0503020204020204" pitchFamily="34" charset="-122"/>
              <a:ea typeface="微软雅黑" panose="020B0503020204020204" pitchFamily="34" charset="-122"/>
              <a:cs typeface="+mn-ea"/>
              <a:sym typeface="+mn-lt"/>
            </a:endParaRPr>
          </a:p>
          <a:p>
            <a:pPr algn="just" hangingPunct="0">
              <a:lnSpc>
                <a:spcPct val="150000"/>
              </a:lnSpc>
            </a:pPr>
            <a:r>
              <a:rPr lang="zh-CN" altLang="en-US" sz="2400" dirty="0">
                <a:latin typeface="微软雅黑" panose="020B0503020204020204" pitchFamily="34" charset="-122"/>
                <a:ea typeface="微软雅黑" panose="020B0503020204020204" pitchFamily="34" charset="-122"/>
                <a:cs typeface="+mn-ea"/>
                <a:sym typeface="+mn-lt"/>
              </a:rPr>
              <a:t>任务活动：读完文章，哪个地方令你感触最深，为什么？</a:t>
            </a:r>
            <a:endParaRPr lang="zh-CN" altLang="en-US" sz="2400" dirty="0">
              <a:latin typeface="微软雅黑" panose="020B0503020204020204" pitchFamily="34" charset="-122"/>
              <a:ea typeface="微软雅黑" panose="020B0503020204020204" pitchFamily="34" charset="-122"/>
              <a:cs typeface="+mn-ea"/>
              <a:sym typeface="+mn-lt"/>
            </a:endParaRPr>
          </a:p>
        </p:txBody>
      </p:sp>
      <p:pic>
        <p:nvPicPr>
          <p:cNvPr id="15" name="图片 14"/>
          <p:cNvPicPr>
            <a:picLocks noChangeAspect="1"/>
          </p:cNvPicPr>
          <p:nvPr/>
        </p:nvPicPr>
        <p:blipFill>
          <a:blip r:embed="rId1">
            <a:extLst>
              <a:ext uri="{28A0092B-C50C-407E-A947-70E740481C1C}">
                <a14:useLocalDpi xmlns:a14="http://schemas.microsoft.com/office/drawing/2010/main" val="0"/>
              </a:ext>
            </a:extLst>
          </a:blip>
          <a:srcRect/>
          <a:stretch>
            <a:fillRect/>
          </a:stretch>
        </p:blipFill>
        <p:spPr>
          <a:xfrm>
            <a:off x="438852" y="2051855"/>
            <a:ext cx="3448008" cy="2792935"/>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p:spPr>
      </p:pic>
      <p:sp>
        <p:nvSpPr>
          <p:cNvPr id="41" name="矩形 40"/>
          <p:cNvSpPr/>
          <p:nvPr/>
        </p:nvSpPr>
        <p:spPr>
          <a:xfrm>
            <a:off x="130629" y="130629"/>
            <a:ext cx="11899075" cy="6590805"/>
          </a:xfrm>
          <a:prstGeom prst="rect">
            <a:avLst/>
          </a:prstGeom>
          <a:noFill/>
          <a:ln w="254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wipe(left)">
                                      <p:cBhvr>
                                        <p:cTn id="7" dur="500"/>
                                        <p:tgtEl>
                                          <p:spTgt spid="36"/>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35"/>
                                        </p:tgtEl>
                                        <p:attrNameLst>
                                          <p:attrName>style.visibility</p:attrName>
                                        </p:attrNameLst>
                                      </p:cBhvr>
                                      <p:to>
                                        <p:strVal val="visible"/>
                                      </p:to>
                                    </p:set>
                                    <p:animEffect transition="in" filter="wipe(left)">
                                      <p:cBhvr>
                                        <p:cTn id="10" dur="500"/>
                                        <p:tgtEl>
                                          <p:spTgt spid="35"/>
                                        </p:tgtEl>
                                      </p:cBhvr>
                                    </p:animEffect>
                                  </p:childTnLst>
                                </p:cTn>
                              </p:par>
                              <p:par>
                                <p:cTn id="11" presetID="22" presetClass="entr" presetSubtype="8" fill="hold" nodeType="withEffect">
                                  <p:stCondLst>
                                    <p:cond delay="0"/>
                                  </p:stCondLst>
                                  <p:childTnLst>
                                    <p:set>
                                      <p:cBhvr>
                                        <p:cTn id="12" dur="1" fill="hold">
                                          <p:stCondLst>
                                            <p:cond delay="0"/>
                                          </p:stCondLst>
                                        </p:cTn>
                                        <p:tgtEl>
                                          <p:spTgt spid="93"/>
                                        </p:tgtEl>
                                        <p:attrNameLst>
                                          <p:attrName>style.visibility</p:attrName>
                                        </p:attrNameLst>
                                      </p:cBhvr>
                                      <p:to>
                                        <p:strVal val="visible"/>
                                      </p:to>
                                    </p:set>
                                    <p:animEffect transition="in" filter="wipe(left)">
                                      <p:cBhvr>
                                        <p:cTn id="13" dur="500"/>
                                        <p:tgtEl>
                                          <p:spTgt spid="93"/>
                                        </p:tgtEl>
                                      </p:cBhvr>
                                    </p:animEffect>
                                  </p:childTnLst>
                                </p:cTn>
                              </p:par>
                              <p:par>
                                <p:cTn id="14" presetID="53" presetClass="entr" presetSubtype="16" fill="hold" grpId="0" nodeType="withEffect">
                                  <p:stCondLst>
                                    <p:cond delay="0"/>
                                  </p:stCondLst>
                                  <p:childTnLst>
                                    <p:set>
                                      <p:cBhvr>
                                        <p:cTn id="15" dur="1" fill="hold">
                                          <p:stCondLst>
                                            <p:cond delay="0"/>
                                          </p:stCondLst>
                                        </p:cTn>
                                        <p:tgtEl>
                                          <p:spTgt spid="37"/>
                                        </p:tgtEl>
                                        <p:attrNameLst>
                                          <p:attrName>style.visibility</p:attrName>
                                        </p:attrNameLst>
                                      </p:cBhvr>
                                      <p:to>
                                        <p:strVal val="visible"/>
                                      </p:to>
                                    </p:set>
                                    <p:anim calcmode="lin" valueType="num">
                                      <p:cBhvr>
                                        <p:cTn id="16" dur="1000" fill="hold"/>
                                        <p:tgtEl>
                                          <p:spTgt spid="37"/>
                                        </p:tgtEl>
                                        <p:attrNameLst>
                                          <p:attrName>ppt_w</p:attrName>
                                        </p:attrNameLst>
                                      </p:cBhvr>
                                      <p:tavLst>
                                        <p:tav tm="0">
                                          <p:val>
                                            <p:fltVal val="0"/>
                                          </p:val>
                                        </p:tav>
                                        <p:tav tm="100000">
                                          <p:val>
                                            <p:strVal val="#ppt_w"/>
                                          </p:val>
                                        </p:tav>
                                      </p:tavLst>
                                    </p:anim>
                                    <p:anim calcmode="lin" valueType="num">
                                      <p:cBhvr>
                                        <p:cTn id="17" dur="1000" fill="hold"/>
                                        <p:tgtEl>
                                          <p:spTgt spid="37"/>
                                        </p:tgtEl>
                                        <p:attrNameLst>
                                          <p:attrName>ppt_h</p:attrName>
                                        </p:attrNameLst>
                                      </p:cBhvr>
                                      <p:tavLst>
                                        <p:tav tm="0">
                                          <p:val>
                                            <p:fltVal val="0"/>
                                          </p:val>
                                        </p:tav>
                                        <p:tav tm="100000">
                                          <p:val>
                                            <p:strVal val="#ppt_h"/>
                                          </p:val>
                                        </p:tav>
                                      </p:tavLst>
                                    </p:anim>
                                    <p:animEffect transition="in" filter="fade">
                                      <p:cBhvr>
                                        <p:cTn id="18" dur="1000"/>
                                        <p:tgtEl>
                                          <p:spTgt spid="37"/>
                                        </p:tgtEl>
                                      </p:cBhvr>
                                    </p:animEffect>
                                  </p:childTnLst>
                                </p:cTn>
                              </p:par>
                              <p:par>
                                <p:cTn id="19" presetID="53" presetClass="entr" presetSubtype="16" fill="hold" nodeType="withEffect">
                                  <p:stCondLst>
                                    <p:cond delay="0"/>
                                  </p:stCondLst>
                                  <p:childTnLst>
                                    <p:set>
                                      <p:cBhvr>
                                        <p:cTn id="20" dur="1" fill="hold">
                                          <p:stCondLst>
                                            <p:cond delay="0"/>
                                          </p:stCondLst>
                                        </p:cTn>
                                        <p:tgtEl>
                                          <p:spTgt spid="12"/>
                                        </p:tgtEl>
                                        <p:attrNameLst>
                                          <p:attrName>style.visibility</p:attrName>
                                        </p:attrNameLst>
                                      </p:cBhvr>
                                      <p:to>
                                        <p:strVal val="visible"/>
                                      </p:to>
                                    </p:set>
                                    <p:anim calcmode="lin" valueType="num">
                                      <p:cBhvr>
                                        <p:cTn id="21" dur="1000" fill="hold"/>
                                        <p:tgtEl>
                                          <p:spTgt spid="12"/>
                                        </p:tgtEl>
                                        <p:attrNameLst>
                                          <p:attrName>ppt_w</p:attrName>
                                        </p:attrNameLst>
                                      </p:cBhvr>
                                      <p:tavLst>
                                        <p:tav tm="0">
                                          <p:val>
                                            <p:fltVal val="0"/>
                                          </p:val>
                                        </p:tav>
                                        <p:tav tm="100000">
                                          <p:val>
                                            <p:strVal val="#ppt_w"/>
                                          </p:val>
                                        </p:tav>
                                      </p:tavLst>
                                    </p:anim>
                                    <p:anim calcmode="lin" valueType="num">
                                      <p:cBhvr>
                                        <p:cTn id="22" dur="1000" fill="hold"/>
                                        <p:tgtEl>
                                          <p:spTgt spid="12"/>
                                        </p:tgtEl>
                                        <p:attrNameLst>
                                          <p:attrName>ppt_h</p:attrName>
                                        </p:attrNameLst>
                                      </p:cBhvr>
                                      <p:tavLst>
                                        <p:tav tm="0">
                                          <p:val>
                                            <p:fltVal val="0"/>
                                          </p:val>
                                        </p:tav>
                                        <p:tav tm="100000">
                                          <p:val>
                                            <p:strVal val="#ppt_h"/>
                                          </p:val>
                                        </p:tav>
                                      </p:tavLst>
                                    </p:anim>
                                    <p:animEffect transition="in" filter="fade">
                                      <p:cBhvr>
                                        <p:cTn id="23" dur="1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nimBg="1"/>
      <p:bldP spid="35" grpId="0" animBg="1"/>
      <p:bldP spid="37"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任意多边形: 形状 35"/>
          <p:cNvSpPr/>
          <p:nvPr/>
        </p:nvSpPr>
        <p:spPr>
          <a:xfrm>
            <a:off x="-121920" y="239982"/>
            <a:ext cx="896112" cy="602306"/>
          </a:xfrm>
          <a:custGeom>
            <a:avLst/>
            <a:gdLst>
              <a:gd name="connsiteX0" fmla="*/ 0 w 706054"/>
              <a:gd name="connsiteY0" fmla="*/ 0 h 474562"/>
              <a:gd name="connsiteX1" fmla="*/ 468773 w 706054"/>
              <a:gd name="connsiteY1" fmla="*/ 0 h 474562"/>
              <a:gd name="connsiteX2" fmla="*/ 706054 w 706054"/>
              <a:gd name="connsiteY2" fmla="*/ 237281 h 474562"/>
              <a:gd name="connsiteX3" fmla="*/ 468773 w 706054"/>
              <a:gd name="connsiteY3" fmla="*/ 474562 h 474562"/>
              <a:gd name="connsiteX4" fmla="*/ 0 w 706054"/>
              <a:gd name="connsiteY4" fmla="*/ 474562 h 4745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6054" h="474562">
                <a:moveTo>
                  <a:pt x="0" y="0"/>
                </a:moveTo>
                <a:lnTo>
                  <a:pt x="468773" y="0"/>
                </a:lnTo>
                <a:cubicBezTo>
                  <a:pt x="599820" y="0"/>
                  <a:pt x="706054" y="106234"/>
                  <a:pt x="706054" y="237281"/>
                </a:cubicBezTo>
                <a:cubicBezTo>
                  <a:pt x="706054" y="368328"/>
                  <a:pt x="599820" y="474562"/>
                  <a:pt x="468773" y="474562"/>
                </a:cubicBezTo>
                <a:lnTo>
                  <a:pt x="0" y="474562"/>
                </a:lnTo>
                <a:close/>
              </a:path>
            </a:pathLst>
          </a:custGeom>
          <a:noFill/>
          <a:ln w="19050">
            <a:gradFill>
              <a:gsLst>
                <a:gs pos="55000">
                  <a:schemeClr val="accent1">
                    <a:lumMod val="5000"/>
                    <a:lumOff val="95000"/>
                    <a:alpha val="0"/>
                  </a:schemeClr>
                </a:gs>
                <a:gs pos="0">
                  <a:srgbClr val="C00000"/>
                </a:gs>
              </a:gsLst>
              <a:lin ang="108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mn-ea"/>
            </a:endParaRPr>
          </a:p>
        </p:txBody>
      </p:sp>
      <p:grpSp>
        <p:nvGrpSpPr>
          <p:cNvPr id="8" name="组合 7"/>
          <p:cNvGrpSpPr/>
          <p:nvPr/>
        </p:nvGrpSpPr>
        <p:grpSpPr>
          <a:xfrm>
            <a:off x="-265471" y="-870076"/>
            <a:ext cx="12722942" cy="8598152"/>
            <a:chOff x="-5715000" y="-6019800"/>
            <a:chExt cx="25031700" cy="16916400"/>
          </a:xfrm>
        </p:grpSpPr>
        <p:grpSp>
          <p:nvGrpSpPr>
            <p:cNvPr id="4" name="组合 3"/>
            <p:cNvGrpSpPr/>
            <p:nvPr/>
          </p:nvGrpSpPr>
          <p:grpSpPr>
            <a:xfrm>
              <a:off x="-5715000" y="-6019800"/>
              <a:ext cx="419100" cy="16916400"/>
              <a:chOff x="-5715000" y="-6019800"/>
              <a:chExt cx="419100" cy="16916400"/>
            </a:xfrm>
          </p:grpSpPr>
          <p:sp>
            <p:nvSpPr>
              <p:cNvPr id="2" name="椭圆 1"/>
              <p:cNvSpPr/>
              <p:nvPr/>
            </p:nvSpPr>
            <p:spPr>
              <a:xfrm>
                <a:off x="-5715000" y="-60198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3" name="椭圆 2"/>
              <p:cNvSpPr/>
              <p:nvPr/>
            </p:nvSpPr>
            <p:spPr>
              <a:xfrm>
                <a:off x="-5715000" y="104775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grpSp>
          <p:nvGrpSpPr>
            <p:cNvPr id="5" name="组合 4"/>
            <p:cNvGrpSpPr/>
            <p:nvPr/>
          </p:nvGrpSpPr>
          <p:grpSpPr>
            <a:xfrm>
              <a:off x="18897600" y="-6019800"/>
              <a:ext cx="419100" cy="16916400"/>
              <a:chOff x="-5715000" y="-6019800"/>
              <a:chExt cx="419100" cy="16916400"/>
            </a:xfrm>
          </p:grpSpPr>
          <p:sp>
            <p:nvSpPr>
              <p:cNvPr id="6" name="椭圆 5"/>
              <p:cNvSpPr/>
              <p:nvPr/>
            </p:nvSpPr>
            <p:spPr>
              <a:xfrm>
                <a:off x="-5715000" y="-60198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7" name="椭圆 6"/>
              <p:cNvSpPr/>
              <p:nvPr/>
            </p:nvSpPr>
            <p:spPr>
              <a:xfrm>
                <a:off x="-5715000" y="104775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grpSp>
      <p:grpSp>
        <p:nvGrpSpPr>
          <p:cNvPr id="93" name="îşľïḓé"/>
          <p:cNvGrpSpPr/>
          <p:nvPr/>
        </p:nvGrpSpPr>
        <p:grpSpPr>
          <a:xfrm flipH="1">
            <a:off x="11129970" y="6341428"/>
            <a:ext cx="528630" cy="0"/>
            <a:chOff x="784958" y="2463718"/>
            <a:chExt cx="528630" cy="0"/>
          </a:xfrm>
        </p:grpSpPr>
        <p:cxnSp>
          <p:nvCxnSpPr>
            <p:cNvPr id="94" name="直接连接符 93"/>
            <p:cNvCxnSpPr/>
            <p:nvPr/>
          </p:nvCxnSpPr>
          <p:spPr>
            <a:xfrm>
              <a:off x="784958" y="2463718"/>
              <a:ext cx="360000" cy="0"/>
            </a:xfrm>
            <a:prstGeom prst="line">
              <a:avLst/>
            </a:prstGeom>
            <a:ln w="57150" cap="rnd">
              <a:gradFill>
                <a:gsLst>
                  <a:gs pos="0">
                    <a:srgbClr val="C00000"/>
                  </a:gs>
                  <a:gs pos="100000">
                    <a:srgbClr val="A11C1C"/>
                  </a:gs>
                </a:gsLst>
                <a:lin ang="5400000" scaled="1"/>
              </a:gradFill>
              <a:round/>
            </a:ln>
          </p:spPr>
          <p:style>
            <a:lnRef idx="1">
              <a:schemeClr val="accent1"/>
            </a:lnRef>
            <a:fillRef idx="0">
              <a:schemeClr val="accent1"/>
            </a:fillRef>
            <a:effectRef idx="0">
              <a:schemeClr val="accent1"/>
            </a:effectRef>
            <a:fontRef idx="minor">
              <a:schemeClr val="tx1"/>
            </a:fontRef>
          </p:style>
        </p:cxnSp>
        <p:cxnSp>
          <p:nvCxnSpPr>
            <p:cNvPr id="95" name="直接连接符 94"/>
            <p:cNvCxnSpPr/>
            <p:nvPr/>
          </p:nvCxnSpPr>
          <p:spPr>
            <a:xfrm>
              <a:off x="1242156" y="2463718"/>
              <a:ext cx="0" cy="0"/>
            </a:xfrm>
            <a:prstGeom prst="line">
              <a:avLst/>
            </a:prstGeom>
            <a:ln w="57150" cap="rnd">
              <a:gradFill>
                <a:gsLst>
                  <a:gs pos="0">
                    <a:srgbClr val="C00000"/>
                  </a:gs>
                  <a:gs pos="100000">
                    <a:srgbClr val="A11C1C"/>
                  </a:gs>
                </a:gsLst>
                <a:lin ang="5400000" scaled="1"/>
              </a:gradFill>
              <a:round/>
            </a:ln>
          </p:spPr>
          <p:style>
            <a:lnRef idx="1">
              <a:schemeClr val="accent1"/>
            </a:lnRef>
            <a:fillRef idx="0">
              <a:schemeClr val="accent1"/>
            </a:fillRef>
            <a:effectRef idx="0">
              <a:schemeClr val="accent1"/>
            </a:effectRef>
            <a:fontRef idx="minor">
              <a:schemeClr val="tx1"/>
            </a:fontRef>
          </p:style>
        </p:cxnSp>
        <p:cxnSp>
          <p:nvCxnSpPr>
            <p:cNvPr id="96" name="直接连接符 95"/>
            <p:cNvCxnSpPr/>
            <p:nvPr/>
          </p:nvCxnSpPr>
          <p:spPr>
            <a:xfrm>
              <a:off x="1313588" y="2463718"/>
              <a:ext cx="0" cy="0"/>
            </a:xfrm>
            <a:prstGeom prst="line">
              <a:avLst/>
            </a:prstGeom>
            <a:ln w="57150" cap="rnd">
              <a:gradFill>
                <a:gsLst>
                  <a:gs pos="0">
                    <a:srgbClr val="C00000"/>
                  </a:gs>
                  <a:gs pos="100000">
                    <a:srgbClr val="A11C1C"/>
                  </a:gs>
                </a:gsLst>
                <a:lin ang="5400000" scaled="1"/>
              </a:gradFill>
              <a:round/>
            </a:ln>
          </p:spPr>
          <p:style>
            <a:lnRef idx="1">
              <a:schemeClr val="accent1"/>
            </a:lnRef>
            <a:fillRef idx="0">
              <a:schemeClr val="accent1"/>
            </a:fillRef>
            <a:effectRef idx="0">
              <a:schemeClr val="accent1"/>
            </a:effectRef>
            <a:fontRef idx="minor">
              <a:schemeClr val="tx1"/>
            </a:fontRef>
          </p:style>
        </p:cxnSp>
      </p:grpSp>
      <p:sp>
        <p:nvSpPr>
          <p:cNvPr id="35" name="任意多边形: 形状 34"/>
          <p:cNvSpPr/>
          <p:nvPr/>
        </p:nvSpPr>
        <p:spPr>
          <a:xfrm>
            <a:off x="0" y="300942"/>
            <a:ext cx="706054" cy="474562"/>
          </a:xfrm>
          <a:custGeom>
            <a:avLst/>
            <a:gdLst>
              <a:gd name="connsiteX0" fmla="*/ 0 w 706054"/>
              <a:gd name="connsiteY0" fmla="*/ 0 h 474562"/>
              <a:gd name="connsiteX1" fmla="*/ 468773 w 706054"/>
              <a:gd name="connsiteY1" fmla="*/ 0 h 474562"/>
              <a:gd name="connsiteX2" fmla="*/ 706054 w 706054"/>
              <a:gd name="connsiteY2" fmla="*/ 237281 h 474562"/>
              <a:gd name="connsiteX3" fmla="*/ 468773 w 706054"/>
              <a:gd name="connsiteY3" fmla="*/ 474562 h 474562"/>
              <a:gd name="connsiteX4" fmla="*/ 0 w 706054"/>
              <a:gd name="connsiteY4" fmla="*/ 474562 h 4745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6054" h="474562">
                <a:moveTo>
                  <a:pt x="0" y="0"/>
                </a:moveTo>
                <a:lnTo>
                  <a:pt x="468773" y="0"/>
                </a:lnTo>
                <a:cubicBezTo>
                  <a:pt x="599820" y="0"/>
                  <a:pt x="706054" y="106234"/>
                  <a:pt x="706054" y="237281"/>
                </a:cubicBezTo>
                <a:cubicBezTo>
                  <a:pt x="706054" y="368328"/>
                  <a:pt x="599820" y="474562"/>
                  <a:pt x="468773" y="474562"/>
                </a:cubicBezTo>
                <a:lnTo>
                  <a:pt x="0" y="474562"/>
                </a:lnTo>
                <a:close/>
              </a:path>
            </a:pathLst>
          </a:custGeom>
          <a:gradFill>
            <a:gsLst>
              <a:gs pos="0">
                <a:srgbClr val="C00000">
                  <a:alpha val="48000"/>
                </a:srgbClr>
              </a:gs>
              <a:gs pos="94000">
                <a:srgbClr val="A11C1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微软雅黑" panose="020B0503020204020204" pitchFamily="34" charset="-122"/>
              <a:ea typeface="微软雅黑" panose="020B0503020204020204" pitchFamily="34" charset="-122"/>
            </a:endParaRPr>
          </a:p>
        </p:txBody>
      </p:sp>
      <p:sp>
        <p:nvSpPr>
          <p:cNvPr id="37" name="文本框 36"/>
          <p:cNvSpPr txBox="1"/>
          <p:nvPr/>
        </p:nvSpPr>
        <p:spPr>
          <a:xfrm>
            <a:off x="877104" y="276613"/>
            <a:ext cx="2859469" cy="523220"/>
          </a:xfrm>
          <a:prstGeom prst="rect">
            <a:avLst/>
          </a:prstGeom>
          <a:noFill/>
          <a:effectLst>
            <a:reflection blurRad="6350" stA="50000" endA="300" endPos="55000" dir="5400000" sy="-100000" algn="bl" rotWithShape="0"/>
          </a:effectLst>
        </p:spPr>
        <p:txBody>
          <a:bodyPr wrap="square" rtlCol="0">
            <a:spAutoFit/>
          </a:bodyPr>
          <a:lstStyle/>
          <a:p>
            <a:r>
              <a:rPr lang="zh-CN" altLang="en-US" sz="2800" b="1" spc="600" dirty="0">
                <a:gradFill>
                  <a:gsLst>
                    <a:gs pos="100000">
                      <a:srgbClr val="A11C1C"/>
                    </a:gs>
                    <a:gs pos="0">
                      <a:srgbClr val="C00000"/>
                    </a:gs>
                  </a:gsLst>
                  <a:lin ang="5400000" scaled="0"/>
                </a:gradFill>
                <a:latin typeface="微软雅黑" panose="020B0503020204020204" pitchFamily="34" charset="-122"/>
                <a:ea typeface="微软雅黑" panose="020B0503020204020204" pitchFamily="34" charset="-122"/>
              </a:rPr>
              <a:t>问题探究</a:t>
            </a:r>
            <a:endParaRPr lang="zh-CN" altLang="en-US" sz="2800" b="1" spc="600" dirty="0">
              <a:gradFill>
                <a:gsLst>
                  <a:gs pos="100000">
                    <a:srgbClr val="A11C1C"/>
                  </a:gs>
                  <a:gs pos="0">
                    <a:srgbClr val="C00000"/>
                  </a:gs>
                </a:gsLst>
                <a:lin ang="5400000" scaled="0"/>
              </a:gradFill>
              <a:latin typeface="微软雅黑" panose="020B0503020204020204" pitchFamily="34" charset="-122"/>
              <a:ea typeface="微软雅黑" panose="020B0503020204020204" pitchFamily="34" charset="-122"/>
            </a:endParaRPr>
          </a:p>
        </p:txBody>
      </p:sp>
      <p:grpSp>
        <p:nvGrpSpPr>
          <p:cNvPr id="12" name="组合 11"/>
          <p:cNvGrpSpPr/>
          <p:nvPr/>
        </p:nvGrpSpPr>
        <p:grpSpPr>
          <a:xfrm>
            <a:off x="2607930" y="1513651"/>
            <a:ext cx="2971067" cy="1681469"/>
            <a:chOff x="2515333" y="1603617"/>
            <a:chExt cx="2971067" cy="1681469"/>
          </a:xfrm>
        </p:grpSpPr>
        <p:sp>
          <p:nvSpPr>
            <p:cNvPr id="22" name="文本框 21"/>
            <p:cNvSpPr txBox="1"/>
            <p:nvPr/>
          </p:nvSpPr>
          <p:spPr>
            <a:xfrm>
              <a:off x="2515333" y="2136053"/>
              <a:ext cx="2971067" cy="1149033"/>
            </a:xfrm>
            <a:prstGeom prst="rect">
              <a:avLst/>
            </a:prstGeom>
            <a:noFill/>
          </p:spPr>
          <p:txBody>
            <a:bodyPr wrap="square" rtlCol="0">
              <a:spAutoFit/>
            </a:bodyPr>
            <a:lstStyle/>
            <a:p>
              <a:pPr algn="just" hangingPunct="0">
                <a:lnSpc>
                  <a:spcPct val="150000"/>
                </a:lnSpc>
              </a:pPr>
              <a:r>
                <a:rPr lang="zh-CN" altLang="en-US" sz="1600" dirty="0">
                  <a:solidFill>
                    <a:schemeClr val="bg1"/>
                  </a:solidFill>
                  <a:latin typeface="微软雅黑" panose="020B0503020204020204" pitchFamily="34" charset="-122"/>
                  <a:ea typeface="微软雅黑" panose="020B0503020204020204" pitchFamily="34" charset="-122"/>
                  <a:cs typeface="+mn-ea"/>
                  <a:sym typeface="+mn-lt"/>
                </a:rPr>
                <a:t>鼠标点击这里，输入您的文本文字，更改文字的颜色或者大小属性。</a:t>
              </a:r>
              <a:endParaRPr lang="zh-CN" altLang="en-US" sz="1600" dirty="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23" name="文本框 22"/>
            <p:cNvSpPr txBox="1"/>
            <p:nvPr/>
          </p:nvSpPr>
          <p:spPr>
            <a:xfrm>
              <a:off x="2515333" y="1603617"/>
              <a:ext cx="2971067" cy="499560"/>
            </a:xfrm>
            <a:prstGeom prst="rect">
              <a:avLst/>
            </a:prstGeom>
            <a:noFill/>
          </p:spPr>
          <p:txBody>
            <a:bodyPr wrap="square" rtlCol="0">
              <a:spAutoFit/>
            </a:bodyPr>
            <a:lstStyle/>
            <a:p>
              <a:pPr algn="just" hangingPunct="0">
                <a:lnSpc>
                  <a:spcPct val="150000"/>
                </a:lnSpc>
              </a:pPr>
              <a:r>
                <a:rPr lang="zh-CN" altLang="en-US" sz="2000" dirty="0">
                  <a:solidFill>
                    <a:schemeClr val="bg1"/>
                  </a:solidFill>
                  <a:latin typeface="微软雅黑" panose="020B0503020204020204" pitchFamily="34" charset="-122"/>
                  <a:ea typeface="微软雅黑" panose="020B0503020204020204" pitchFamily="34" charset="-122"/>
                  <a:cs typeface="+mn-ea"/>
                  <a:sym typeface="+mn-lt"/>
                </a:rPr>
                <a:t>简介</a:t>
              </a:r>
              <a:endParaRPr lang="zh-CN" altLang="en-US" sz="2000" dirty="0">
                <a:solidFill>
                  <a:schemeClr val="bg1"/>
                </a:solidFill>
                <a:latin typeface="微软雅黑" panose="020B0503020204020204" pitchFamily="34" charset="-122"/>
                <a:ea typeface="微软雅黑" panose="020B0503020204020204" pitchFamily="34" charset="-122"/>
                <a:cs typeface="+mn-ea"/>
                <a:sym typeface="+mn-lt"/>
              </a:endParaRPr>
            </a:p>
          </p:txBody>
        </p:sp>
      </p:grpSp>
      <p:sp>
        <p:nvSpPr>
          <p:cNvPr id="57" name="文本框 56"/>
          <p:cNvSpPr txBox="1"/>
          <p:nvPr/>
        </p:nvSpPr>
        <p:spPr>
          <a:xfrm>
            <a:off x="3987584" y="1287750"/>
            <a:ext cx="7941396" cy="4654608"/>
          </a:xfrm>
          <a:prstGeom prst="rect">
            <a:avLst/>
          </a:prstGeom>
          <a:noFill/>
        </p:spPr>
        <p:txBody>
          <a:bodyPr wrap="square" rtlCol="0">
            <a:spAutoFit/>
          </a:bodyPr>
          <a:lstStyle/>
          <a:p>
            <a:pPr algn="just" hangingPunct="0">
              <a:lnSpc>
                <a:spcPct val="150000"/>
              </a:lnSpc>
            </a:pPr>
            <a:r>
              <a:rPr lang="en-US" altLang="zh-CN" sz="2000" dirty="0">
                <a:latin typeface="微软雅黑" panose="020B0503020204020204" pitchFamily="34" charset="-122"/>
                <a:ea typeface="微软雅黑" panose="020B0503020204020204" pitchFamily="34" charset="-122"/>
                <a:cs typeface="+mn-ea"/>
                <a:sym typeface="+mn-lt"/>
              </a:rPr>
              <a:t>【</a:t>
            </a:r>
            <a:r>
              <a:rPr lang="zh-CN" altLang="en-US" sz="2000" dirty="0">
                <a:latin typeface="微软雅黑" panose="020B0503020204020204" pitchFamily="34" charset="-122"/>
                <a:ea typeface="微软雅黑" panose="020B0503020204020204" pitchFamily="34" charset="-122"/>
                <a:cs typeface="+mn-ea"/>
                <a:sym typeface="+mn-lt"/>
              </a:rPr>
              <a:t>思考</a:t>
            </a:r>
            <a:r>
              <a:rPr lang="en-US" altLang="zh-CN" sz="2000" dirty="0">
                <a:latin typeface="微软雅黑" panose="020B0503020204020204" pitchFamily="34" charset="-122"/>
                <a:ea typeface="微软雅黑" panose="020B0503020204020204" pitchFamily="34" charset="-122"/>
                <a:cs typeface="+mn-ea"/>
                <a:sym typeface="+mn-lt"/>
              </a:rPr>
              <a:t>2】</a:t>
            </a:r>
            <a:r>
              <a:rPr lang="zh-CN" altLang="en-US" sz="2000" dirty="0">
                <a:latin typeface="微软雅黑" panose="020B0503020204020204" pitchFamily="34" charset="-122"/>
                <a:ea typeface="微软雅黑" panose="020B0503020204020204" pitchFamily="34" charset="-122"/>
                <a:cs typeface="+mn-ea"/>
                <a:sym typeface="+mn-lt"/>
              </a:rPr>
              <a:t>品读语段</a:t>
            </a:r>
            <a:r>
              <a:rPr lang="en-US" altLang="zh-CN" sz="2000" dirty="0">
                <a:latin typeface="微软雅黑" panose="020B0503020204020204" pitchFamily="34" charset="-122"/>
                <a:ea typeface="微软雅黑" panose="020B0503020204020204" pitchFamily="34" charset="-122"/>
                <a:cs typeface="+mn-ea"/>
                <a:sym typeface="+mn-lt"/>
              </a:rPr>
              <a:t>--</a:t>
            </a:r>
            <a:r>
              <a:rPr lang="zh-CN" altLang="en-US" sz="2000" dirty="0">
                <a:latin typeface="微软雅黑" panose="020B0503020204020204" pitchFamily="34" charset="-122"/>
                <a:ea typeface="微软雅黑" panose="020B0503020204020204" pitchFamily="34" charset="-122"/>
                <a:cs typeface="+mn-ea"/>
                <a:sym typeface="+mn-lt"/>
              </a:rPr>
              <a:t>共同鉴赏</a:t>
            </a:r>
            <a:endParaRPr lang="en-US" altLang="zh-CN" sz="2000" dirty="0">
              <a:latin typeface="微软雅黑" panose="020B0503020204020204" pitchFamily="34" charset="-122"/>
              <a:ea typeface="微软雅黑" panose="020B0503020204020204" pitchFamily="34" charset="-122"/>
              <a:cs typeface="+mn-ea"/>
              <a:sym typeface="+mn-lt"/>
            </a:endParaRPr>
          </a:p>
          <a:p>
            <a:pPr algn="just" hangingPunct="0">
              <a:lnSpc>
                <a:spcPct val="150000"/>
              </a:lnSpc>
            </a:pPr>
            <a:r>
              <a:rPr lang="zh-CN" altLang="en-US" sz="2000" dirty="0">
                <a:latin typeface="微软雅黑" panose="020B0503020204020204" pitchFamily="34" charset="-122"/>
                <a:ea typeface="微软雅黑" panose="020B0503020204020204" pitchFamily="34" charset="-122"/>
                <a:cs typeface="+mn-ea"/>
                <a:sym typeface="+mn-lt"/>
              </a:rPr>
              <a:t>①第十五段：送走了风沙滚滚的春天，又送走了暴雨集中的夏季，调查队在风里、雨里、沙窝里、激流里度过了一个月又一个月，方圆跋涉了</a:t>
            </a:r>
            <a:r>
              <a:rPr lang="en-US" altLang="zh-CN" sz="2000" dirty="0">
                <a:latin typeface="微软雅黑" panose="020B0503020204020204" pitchFamily="34" charset="-122"/>
                <a:ea typeface="微软雅黑" panose="020B0503020204020204" pitchFamily="34" charset="-122"/>
                <a:cs typeface="+mn-ea"/>
                <a:sym typeface="+mn-lt"/>
              </a:rPr>
              <a:t>5000</a:t>
            </a:r>
            <a:r>
              <a:rPr lang="zh-CN" altLang="en-US" sz="2000" dirty="0">
                <a:latin typeface="微软雅黑" panose="020B0503020204020204" pitchFamily="34" charset="-122"/>
                <a:ea typeface="微软雅黑" panose="020B0503020204020204" pitchFamily="34" charset="-122"/>
                <a:cs typeface="+mn-ea"/>
                <a:sym typeface="+mn-lt"/>
              </a:rPr>
              <a:t>余里</a:t>
            </a:r>
            <a:r>
              <a:rPr lang="en-US" altLang="zh-CN" sz="2000" dirty="0">
                <a:latin typeface="微软雅黑" panose="020B0503020204020204" pitchFamily="34" charset="-122"/>
                <a:ea typeface="微软雅黑" panose="020B0503020204020204" pitchFamily="34" charset="-122"/>
                <a:cs typeface="+mn-ea"/>
                <a:sym typeface="+mn-lt"/>
              </a:rPr>
              <a:t>……</a:t>
            </a:r>
            <a:r>
              <a:rPr lang="zh-CN" altLang="en-US" sz="2000" dirty="0">
                <a:latin typeface="微软雅黑" panose="020B0503020204020204" pitchFamily="34" charset="-122"/>
                <a:ea typeface="微软雅黑" panose="020B0503020204020204" pitchFamily="34" charset="-122"/>
                <a:cs typeface="+mn-ea"/>
                <a:sym typeface="+mn-lt"/>
              </a:rPr>
              <a:t>也调查得清清楚楚，绘成了详细的排涝泄洪图。</a:t>
            </a:r>
            <a:endParaRPr lang="zh-CN" altLang="en-US" sz="2000" dirty="0">
              <a:latin typeface="微软雅黑" panose="020B0503020204020204" pitchFamily="34" charset="-122"/>
              <a:ea typeface="微软雅黑" panose="020B0503020204020204" pitchFamily="34" charset="-122"/>
              <a:cs typeface="+mn-ea"/>
              <a:sym typeface="+mn-lt"/>
            </a:endParaRPr>
          </a:p>
          <a:p>
            <a:pPr algn="just" hangingPunct="0">
              <a:lnSpc>
                <a:spcPct val="150000"/>
              </a:lnSpc>
            </a:pPr>
            <a:r>
              <a:rPr lang="zh-CN" altLang="en-US" sz="2000" dirty="0">
                <a:solidFill>
                  <a:srgbClr val="C00000"/>
                </a:solidFill>
                <a:latin typeface="微软雅黑" panose="020B0503020204020204" pitchFamily="34" charset="-122"/>
                <a:ea typeface="微软雅黑" panose="020B0503020204020204" pitchFamily="34" charset="-122"/>
                <a:cs typeface="+mn-ea"/>
                <a:sym typeface="+mn-lt"/>
              </a:rPr>
              <a:t>明确   这一部分采用描写与说明相结合的表达方式，写出了调查队冒着风沙、暴雨进行，进行实地调查研究的情形，给人以真实的感受；通过具体的数据来介绍焦裕禄带领的调查队所取得的成果，具有很强的说服力。两者结合，共同表现了在焦裕禄的带领下，调查队所取得的巨大成果。</a:t>
            </a:r>
            <a:endParaRPr lang="zh-CN" altLang="en-US" sz="2000" dirty="0">
              <a:solidFill>
                <a:srgbClr val="C00000"/>
              </a:solidFill>
              <a:latin typeface="微软雅黑" panose="020B0503020204020204" pitchFamily="34" charset="-122"/>
              <a:ea typeface="微软雅黑" panose="020B0503020204020204" pitchFamily="34" charset="-122"/>
              <a:cs typeface="+mn-ea"/>
              <a:sym typeface="+mn-lt"/>
            </a:endParaRPr>
          </a:p>
          <a:p>
            <a:pPr algn="just" hangingPunct="0">
              <a:lnSpc>
                <a:spcPct val="150000"/>
              </a:lnSpc>
            </a:pPr>
            <a:endParaRPr lang="zh-CN" altLang="en-US" sz="2000" dirty="0">
              <a:latin typeface="微软雅黑" panose="020B0503020204020204" pitchFamily="34" charset="-122"/>
              <a:ea typeface="微软雅黑" panose="020B0503020204020204" pitchFamily="34" charset="-122"/>
              <a:cs typeface="+mn-ea"/>
              <a:sym typeface="+mn-lt"/>
            </a:endParaRPr>
          </a:p>
        </p:txBody>
      </p:sp>
      <p:pic>
        <p:nvPicPr>
          <p:cNvPr id="15" name="图片 14"/>
          <p:cNvPicPr>
            <a:picLocks noChangeAspect="1"/>
          </p:cNvPicPr>
          <p:nvPr/>
        </p:nvPicPr>
        <p:blipFill>
          <a:blip r:embed="rId1">
            <a:extLst>
              <a:ext uri="{28A0092B-C50C-407E-A947-70E740481C1C}">
                <a14:useLocalDpi xmlns:a14="http://schemas.microsoft.com/office/drawing/2010/main" val="0"/>
              </a:ext>
            </a:extLst>
          </a:blip>
          <a:srcRect/>
          <a:stretch>
            <a:fillRect/>
          </a:stretch>
        </p:blipFill>
        <p:spPr>
          <a:xfrm>
            <a:off x="438852" y="2051855"/>
            <a:ext cx="3448008" cy="2792935"/>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p:spPr>
      </p:pic>
      <p:sp>
        <p:nvSpPr>
          <p:cNvPr id="41" name="矩形 40"/>
          <p:cNvSpPr/>
          <p:nvPr/>
        </p:nvSpPr>
        <p:spPr>
          <a:xfrm>
            <a:off x="130629" y="130629"/>
            <a:ext cx="11899075" cy="6590805"/>
          </a:xfrm>
          <a:prstGeom prst="rect">
            <a:avLst/>
          </a:prstGeom>
          <a:noFill/>
          <a:ln w="254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wipe(left)">
                                      <p:cBhvr>
                                        <p:cTn id="7" dur="500"/>
                                        <p:tgtEl>
                                          <p:spTgt spid="36"/>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35"/>
                                        </p:tgtEl>
                                        <p:attrNameLst>
                                          <p:attrName>style.visibility</p:attrName>
                                        </p:attrNameLst>
                                      </p:cBhvr>
                                      <p:to>
                                        <p:strVal val="visible"/>
                                      </p:to>
                                    </p:set>
                                    <p:animEffect transition="in" filter="wipe(left)">
                                      <p:cBhvr>
                                        <p:cTn id="10" dur="500"/>
                                        <p:tgtEl>
                                          <p:spTgt spid="35"/>
                                        </p:tgtEl>
                                      </p:cBhvr>
                                    </p:animEffect>
                                  </p:childTnLst>
                                </p:cTn>
                              </p:par>
                              <p:par>
                                <p:cTn id="11" presetID="22" presetClass="entr" presetSubtype="8" fill="hold" nodeType="withEffect">
                                  <p:stCondLst>
                                    <p:cond delay="0"/>
                                  </p:stCondLst>
                                  <p:childTnLst>
                                    <p:set>
                                      <p:cBhvr>
                                        <p:cTn id="12" dur="1" fill="hold">
                                          <p:stCondLst>
                                            <p:cond delay="0"/>
                                          </p:stCondLst>
                                        </p:cTn>
                                        <p:tgtEl>
                                          <p:spTgt spid="93"/>
                                        </p:tgtEl>
                                        <p:attrNameLst>
                                          <p:attrName>style.visibility</p:attrName>
                                        </p:attrNameLst>
                                      </p:cBhvr>
                                      <p:to>
                                        <p:strVal val="visible"/>
                                      </p:to>
                                    </p:set>
                                    <p:animEffect transition="in" filter="wipe(left)">
                                      <p:cBhvr>
                                        <p:cTn id="13" dur="500"/>
                                        <p:tgtEl>
                                          <p:spTgt spid="93"/>
                                        </p:tgtEl>
                                      </p:cBhvr>
                                    </p:animEffect>
                                  </p:childTnLst>
                                </p:cTn>
                              </p:par>
                              <p:par>
                                <p:cTn id="14" presetID="53" presetClass="entr" presetSubtype="16" fill="hold" grpId="0" nodeType="withEffect">
                                  <p:stCondLst>
                                    <p:cond delay="0"/>
                                  </p:stCondLst>
                                  <p:childTnLst>
                                    <p:set>
                                      <p:cBhvr>
                                        <p:cTn id="15" dur="1" fill="hold">
                                          <p:stCondLst>
                                            <p:cond delay="0"/>
                                          </p:stCondLst>
                                        </p:cTn>
                                        <p:tgtEl>
                                          <p:spTgt spid="37"/>
                                        </p:tgtEl>
                                        <p:attrNameLst>
                                          <p:attrName>style.visibility</p:attrName>
                                        </p:attrNameLst>
                                      </p:cBhvr>
                                      <p:to>
                                        <p:strVal val="visible"/>
                                      </p:to>
                                    </p:set>
                                    <p:anim calcmode="lin" valueType="num">
                                      <p:cBhvr>
                                        <p:cTn id="16" dur="1000" fill="hold"/>
                                        <p:tgtEl>
                                          <p:spTgt spid="37"/>
                                        </p:tgtEl>
                                        <p:attrNameLst>
                                          <p:attrName>ppt_w</p:attrName>
                                        </p:attrNameLst>
                                      </p:cBhvr>
                                      <p:tavLst>
                                        <p:tav tm="0">
                                          <p:val>
                                            <p:fltVal val="0"/>
                                          </p:val>
                                        </p:tav>
                                        <p:tav tm="100000">
                                          <p:val>
                                            <p:strVal val="#ppt_w"/>
                                          </p:val>
                                        </p:tav>
                                      </p:tavLst>
                                    </p:anim>
                                    <p:anim calcmode="lin" valueType="num">
                                      <p:cBhvr>
                                        <p:cTn id="17" dur="1000" fill="hold"/>
                                        <p:tgtEl>
                                          <p:spTgt spid="37"/>
                                        </p:tgtEl>
                                        <p:attrNameLst>
                                          <p:attrName>ppt_h</p:attrName>
                                        </p:attrNameLst>
                                      </p:cBhvr>
                                      <p:tavLst>
                                        <p:tav tm="0">
                                          <p:val>
                                            <p:fltVal val="0"/>
                                          </p:val>
                                        </p:tav>
                                        <p:tav tm="100000">
                                          <p:val>
                                            <p:strVal val="#ppt_h"/>
                                          </p:val>
                                        </p:tav>
                                      </p:tavLst>
                                    </p:anim>
                                    <p:animEffect transition="in" filter="fade">
                                      <p:cBhvr>
                                        <p:cTn id="18" dur="1000"/>
                                        <p:tgtEl>
                                          <p:spTgt spid="37"/>
                                        </p:tgtEl>
                                      </p:cBhvr>
                                    </p:animEffect>
                                  </p:childTnLst>
                                </p:cTn>
                              </p:par>
                              <p:par>
                                <p:cTn id="19" presetID="53" presetClass="entr" presetSubtype="16" fill="hold" nodeType="withEffect">
                                  <p:stCondLst>
                                    <p:cond delay="0"/>
                                  </p:stCondLst>
                                  <p:childTnLst>
                                    <p:set>
                                      <p:cBhvr>
                                        <p:cTn id="20" dur="1" fill="hold">
                                          <p:stCondLst>
                                            <p:cond delay="0"/>
                                          </p:stCondLst>
                                        </p:cTn>
                                        <p:tgtEl>
                                          <p:spTgt spid="12"/>
                                        </p:tgtEl>
                                        <p:attrNameLst>
                                          <p:attrName>style.visibility</p:attrName>
                                        </p:attrNameLst>
                                      </p:cBhvr>
                                      <p:to>
                                        <p:strVal val="visible"/>
                                      </p:to>
                                    </p:set>
                                    <p:anim calcmode="lin" valueType="num">
                                      <p:cBhvr>
                                        <p:cTn id="21" dur="1000" fill="hold"/>
                                        <p:tgtEl>
                                          <p:spTgt spid="12"/>
                                        </p:tgtEl>
                                        <p:attrNameLst>
                                          <p:attrName>ppt_w</p:attrName>
                                        </p:attrNameLst>
                                      </p:cBhvr>
                                      <p:tavLst>
                                        <p:tav tm="0">
                                          <p:val>
                                            <p:fltVal val="0"/>
                                          </p:val>
                                        </p:tav>
                                        <p:tav tm="100000">
                                          <p:val>
                                            <p:strVal val="#ppt_w"/>
                                          </p:val>
                                        </p:tav>
                                      </p:tavLst>
                                    </p:anim>
                                    <p:anim calcmode="lin" valueType="num">
                                      <p:cBhvr>
                                        <p:cTn id="22" dur="1000" fill="hold"/>
                                        <p:tgtEl>
                                          <p:spTgt spid="12"/>
                                        </p:tgtEl>
                                        <p:attrNameLst>
                                          <p:attrName>ppt_h</p:attrName>
                                        </p:attrNameLst>
                                      </p:cBhvr>
                                      <p:tavLst>
                                        <p:tav tm="0">
                                          <p:val>
                                            <p:fltVal val="0"/>
                                          </p:val>
                                        </p:tav>
                                        <p:tav tm="100000">
                                          <p:val>
                                            <p:strVal val="#ppt_h"/>
                                          </p:val>
                                        </p:tav>
                                      </p:tavLst>
                                    </p:anim>
                                    <p:animEffect transition="in" filter="fade">
                                      <p:cBhvr>
                                        <p:cTn id="23" dur="1000"/>
                                        <p:tgtEl>
                                          <p:spTgt spid="12"/>
                                        </p:tgtEl>
                                      </p:cBhvr>
                                    </p:animEffect>
                                  </p:childTnLst>
                                </p:cTn>
                              </p:par>
                            </p:childTnLst>
                          </p:cTn>
                        </p:par>
                      </p:childTnLst>
                    </p:cTn>
                  </p:par>
                  <p:par>
                    <p:cTn id="24" fill="hold">
                      <p:stCondLst>
                        <p:cond delay="indefinite"/>
                      </p:stCondLst>
                      <p:childTnLst>
                        <p:par>
                          <p:cTn id="25" fill="hold">
                            <p:stCondLst>
                              <p:cond delay="0"/>
                            </p:stCondLst>
                            <p:childTnLst>
                              <p:par>
                                <p:cTn id="26" presetID="9" presetClass="entr" presetSubtype="0" fill="hold" nodeType="clickEffect">
                                  <p:stCondLst>
                                    <p:cond delay="0"/>
                                  </p:stCondLst>
                                  <p:childTnLst>
                                    <p:set>
                                      <p:cBhvr>
                                        <p:cTn id="27" dur="1" fill="hold">
                                          <p:stCondLst>
                                            <p:cond delay="0"/>
                                          </p:stCondLst>
                                        </p:cTn>
                                        <p:tgtEl>
                                          <p:spTgt spid="57">
                                            <p:txEl>
                                              <p:pRg st="2" end="2"/>
                                            </p:txEl>
                                          </p:spTgt>
                                        </p:tgtEl>
                                        <p:attrNameLst>
                                          <p:attrName>style.visibility</p:attrName>
                                        </p:attrNameLst>
                                      </p:cBhvr>
                                      <p:to>
                                        <p:strVal val="visible"/>
                                      </p:to>
                                    </p:set>
                                    <p:animEffect transition="in" filter="dissolve">
                                      <p:cBhvr>
                                        <p:cTn id="28" dur="500"/>
                                        <p:tgtEl>
                                          <p:spTgt spid="57">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nimBg="1"/>
      <p:bldP spid="35" grpId="0" animBg="1"/>
      <p:bldP spid="37"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任意多边形: 形状 35"/>
          <p:cNvSpPr/>
          <p:nvPr/>
        </p:nvSpPr>
        <p:spPr>
          <a:xfrm>
            <a:off x="-121920" y="239982"/>
            <a:ext cx="896112" cy="602306"/>
          </a:xfrm>
          <a:custGeom>
            <a:avLst/>
            <a:gdLst>
              <a:gd name="connsiteX0" fmla="*/ 0 w 706054"/>
              <a:gd name="connsiteY0" fmla="*/ 0 h 474562"/>
              <a:gd name="connsiteX1" fmla="*/ 468773 w 706054"/>
              <a:gd name="connsiteY1" fmla="*/ 0 h 474562"/>
              <a:gd name="connsiteX2" fmla="*/ 706054 w 706054"/>
              <a:gd name="connsiteY2" fmla="*/ 237281 h 474562"/>
              <a:gd name="connsiteX3" fmla="*/ 468773 w 706054"/>
              <a:gd name="connsiteY3" fmla="*/ 474562 h 474562"/>
              <a:gd name="connsiteX4" fmla="*/ 0 w 706054"/>
              <a:gd name="connsiteY4" fmla="*/ 474562 h 4745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6054" h="474562">
                <a:moveTo>
                  <a:pt x="0" y="0"/>
                </a:moveTo>
                <a:lnTo>
                  <a:pt x="468773" y="0"/>
                </a:lnTo>
                <a:cubicBezTo>
                  <a:pt x="599820" y="0"/>
                  <a:pt x="706054" y="106234"/>
                  <a:pt x="706054" y="237281"/>
                </a:cubicBezTo>
                <a:cubicBezTo>
                  <a:pt x="706054" y="368328"/>
                  <a:pt x="599820" y="474562"/>
                  <a:pt x="468773" y="474562"/>
                </a:cubicBezTo>
                <a:lnTo>
                  <a:pt x="0" y="474562"/>
                </a:lnTo>
                <a:close/>
              </a:path>
            </a:pathLst>
          </a:custGeom>
          <a:noFill/>
          <a:ln w="19050">
            <a:gradFill>
              <a:gsLst>
                <a:gs pos="55000">
                  <a:schemeClr val="accent1">
                    <a:lumMod val="5000"/>
                    <a:lumOff val="95000"/>
                    <a:alpha val="0"/>
                  </a:schemeClr>
                </a:gs>
                <a:gs pos="0">
                  <a:srgbClr val="C00000"/>
                </a:gs>
              </a:gsLst>
              <a:lin ang="108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mn-ea"/>
            </a:endParaRPr>
          </a:p>
        </p:txBody>
      </p:sp>
      <p:grpSp>
        <p:nvGrpSpPr>
          <p:cNvPr id="8" name="组合 7"/>
          <p:cNvGrpSpPr/>
          <p:nvPr/>
        </p:nvGrpSpPr>
        <p:grpSpPr>
          <a:xfrm>
            <a:off x="-265471" y="-870076"/>
            <a:ext cx="12722942" cy="8598152"/>
            <a:chOff x="-5715000" y="-6019800"/>
            <a:chExt cx="25031700" cy="16916400"/>
          </a:xfrm>
        </p:grpSpPr>
        <p:grpSp>
          <p:nvGrpSpPr>
            <p:cNvPr id="4" name="组合 3"/>
            <p:cNvGrpSpPr/>
            <p:nvPr/>
          </p:nvGrpSpPr>
          <p:grpSpPr>
            <a:xfrm>
              <a:off x="-5715000" y="-6019800"/>
              <a:ext cx="419100" cy="16916400"/>
              <a:chOff x="-5715000" y="-6019800"/>
              <a:chExt cx="419100" cy="16916400"/>
            </a:xfrm>
          </p:grpSpPr>
          <p:sp>
            <p:nvSpPr>
              <p:cNvPr id="2" name="椭圆 1"/>
              <p:cNvSpPr/>
              <p:nvPr/>
            </p:nvSpPr>
            <p:spPr>
              <a:xfrm>
                <a:off x="-5715000" y="-60198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3" name="椭圆 2"/>
              <p:cNvSpPr/>
              <p:nvPr/>
            </p:nvSpPr>
            <p:spPr>
              <a:xfrm>
                <a:off x="-5715000" y="104775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grpSp>
          <p:nvGrpSpPr>
            <p:cNvPr id="5" name="组合 4"/>
            <p:cNvGrpSpPr/>
            <p:nvPr/>
          </p:nvGrpSpPr>
          <p:grpSpPr>
            <a:xfrm>
              <a:off x="18897600" y="-6019800"/>
              <a:ext cx="419100" cy="16916400"/>
              <a:chOff x="-5715000" y="-6019800"/>
              <a:chExt cx="419100" cy="16916400"/>
            </a:xfrm>
          </p:grpSpPr>
          <p:sp>
            <p:nvSpPr>
              <p:cNvPr id="6" name="椭圆 5"/>
              <p:cNvSpPr/>
              <p:nvPr/>
            </p:nvSpPr>
            <p:spPr>
              <a:xfrm>
                <a:off x="-5715000" y="-60198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7" name="椭圆 6"/>
              <p:cNvSpPr/>
              <p:nvPr/>
            </p:nvSpPr>
            <p:spPr>
              <a:xfrm>
                <a:off x="-5715000" y="104775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grpSp>
      <p:grpSp>
        <p:nvGrpSpPr>
          <p:cNvPr id="93" name="îşľïḓé"/>
          <p:cNvGrpSpPr/>
          <p:nvPr/>
        </p:nvGrpSpPr>
        <p:grpSpPr>
          <a:xfrm flipH="1">
            <a:off x="11129970" y="6341428"/>
            <a:ext cx="528630" cy="0"/>
            <a:chOff x="784958" y="2463718"/>
            <a:chExt cx="528630" cy="0"/>
          </a:xfrm>
        </p:grpSpPr>
        <p:cxnSp>
          <p:nvCxnSpPr>
            <p:cNvPr id="94" name="直接连接符 93"/>
            <p:cNvCxnSpPr/>
            <p:nvPr/>
          </p:nvCxnSpPr>
          <p:spPr>
            <a:xfrm>
              <a:off x="784958" y="2463718"/>
              <a:ext cx="360000" cy="0"/>
            </a:xfrm>
            <a:prstGeom prst="line">
              <a:avLst/>
            </a:prstGeom>
            <a:ln w="57150" cap="rnd">
              <a:gradFill>
                <a:gsLst>
                  <a:gs pos="0">
                    <a:srgbClr val="C00000"/>
                  </a:gs>
                  <a:gs pos="100000">
                    <a:srgbClr val="A11C1C"/>
                  </a:gs>
                </a:gsLst>
                <a:lin ang="5400000" scaled="1"/>
              </a:gradFill>
              <a:round/>
            </a:ln>
          </p:spPr>
          <p:style>
            <a:lnRef idx="1">
              <a:schemeClr val="accent1"/>
            </a:lnRef>
            <a:fillRef idx="0">
              <a:schemeClr val="accent1"/>
            </a:fillRef>
            <a:effectRef idx="0">
              <a:schemeClr val="accent1"/>
            </a:effectRef>
            <a:fontRef idx="minor">
              <a:schemeClr val="tx1"/>
            </a:fontRef>
          </p:style>
        </p:cxnSp>
        <p:cxnSp>
          <p:nvCxnSpPr>
            <p:cNvPr id="95" name="直接连接符 94"/>
            <p:cNvCxnSpPr/>
            <p:nvPr/>
          </p:nvCxnSpPr>
          <p:spPr>
            <a:xfrm>
              <a:off x="1242156" y="2463718"/>
              <a:ext cx="0" cy="0"/>
            </a:xfrm>
            <a:prstGeom prst="line">
              <a:avLst/>
            </a:prstGeom>
            <a:ln w="57150" cap="rnd">
              <a:gradFill>
                <a:gsLst>
                  <a:gs pos="0">
                    <a:srgbClr val="C00000"/>
                  </a:gs>
                  <a:gs pos="100000">
                    <a:srgbClr val="A11C1C"/>
                  </a:gs>
                </a:gsLst>
                <a:lin ang="5400000" scaled="1"/>
              </a:gradFill>
              <a:round/>
            </a:ln>
          </p:spPr>
          <p:style>
            <a:lnRef idx="1">
              <a:schemeClr val="accent1"/>
            </a:lnRef>
            <a:fillRef idx="0">
              <a:schemeClr val="accent1"/>
            </a:fillRef>
            <a:effectRef idx="0">
              <a:schemeClr val="accent1"/>
            </a:effectRef>
            <a:fontRef idx="minor">
              <a:schemeClr val="tx1"/>
            </a:fontRef>
          </p:style>
        </p:cxnSp>
        <p:cxnSp>
          <p:nvCxnSpPr>
            <p:cNvPr id="96" name="直接连接符 95"/>
            <p:cNvCxnSpPr/>
            <p:nvPr/>
          </p:nvCxnSpPr>
          <p:spPr>
            <a:xfrm>
              <a:off x="1313588" y="2463718"/>
              <a:ext cx="0" cy="0"/>
            </a:xfrm>
            <a:prstGeom prst="line">
              <a:avLst/>
            </a:prstGeom>
            <a:ln w="57150" cap="rnd">
              <a:gradFill>
                <a:gsLst>
                  <a:gs pos="0">
                    <a:srgbClr val="C00000"/>
                  </a:gs>
                  <a:gs pos="100000">
                    <a:srgbClr val="A11C1C"/>
                  </a:gs>
                </a:gsLst>
                <a:lin ang="5400000" scaled="1"/>
              </a:gradFill>
              <a:round/>
            </a:ln>
          </p:spPr>
          <p:style>
            <a:lnRef idx="1">
              <a:schemeClr val="accent1"/>
            </a:lnRef>
            <a:fillRef idx="0">
              <a:schemeClr val="accent1"/>
            </a:fillRef>
            <a:effectRef idx="0">
              <a:schemeClr val="accent1"/>
            </a:effectRef>
            <a:fontRef idx="minor">
              <a:schemeClr val="tx1"/>
            </a:fontRef>
          </p:style>
        </p:cxnSp>
      </p:grpSp>
      <p:sp>
        <p:nvSpPr>
          <p:cNvPr id="35" name="任意多边形: 形状 34"/>
          <p:cNvSpPr/>
          <p:nvPr/>
        </p:nvSpPr>
        <p:spPr>
          <a:xfrm>
            <a:off x="0" y="300942"/>
            <a:ext cx="706054" cy="474562"/>
          </a:xfrm>
          <a:custGeom>
            <a:avLst/>
            <a:gdLst>
              <a:gd name="connsiteX0" fmla="*/ 0 w 706054"/>
              <a:gd name="connsiteY0" fmla="*/ 0 h 474562"/>
              <a:gd name="connsiteX1" fmla="*/ 468773 w 706054"/>
              <a:gd name="connsiteY1" fmla="*/ 0 h 474562"/>
              <a:gd name="connsiteX2" fmla="*/ 706054 w 706054"/>
              <a:gd name="connsiteY2" fmla="*/ 237281 h 474562"/>
              <a:gd name="connsiteX3" fmla="*/ 468773 w 706054"/>
              <a:gd name="connsiteY3" fmla="*/ 474562 h 474562"/>
              <a:gd name="connsiteX4" fmla="*/ 0 w 706054"/>
              <a:gd name="connsiteY4" fmla="*/ 474562 h 4745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6054" h="474562">
                <a:moveTo>
                  <a:pt x="0" y="0"/>
                </a:moveTo>
                <a:lnTo>
                  <a:pt x="468773" y="0"/>
                </a:lnTo>
                <a:cubicBezTo>
                  <a:pt x="599820" y="0"/>
                  <a:pt x="706054" y="106234"/>
                  <a:pt x="706054" y="237281"/>
                </a:cubicBezTo>
                <a:cubicBezTo>
                  <a:pt x="706054" y="368328"/>
                  <a:pt x="599820" y="474562"/>
                  <a:pt x="468773" y="474562"/>
                </a:cubicBezTo>
                <a:lnTo>
                  <a:pt x="0" y="474562"/>
                </a:lnTo>
                <a:close/>
              </a:path>
            </a:pathLst>
          </a:custGeom>
          <a:gradFill>
            <a:gsLst>
              <a:gs pos="0">
                <a:srgbClr val="C00000">
                  <a:alpha val="48000"/>
                </a:srgbClr>
              </a:gs>
              <a:gs pos="94000">
                <a:srgbClr val="A11C1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微软雅黑" panose="020B0503020204020204" pitchFamily="34" charset="-122"/>
              <a:ea typeface="微软雅黑" panose="020B0503020204020204" pitchFamily="34" charset="-122"/>
            </a:endParaRPr>
          </a:p>
        </p:txBody>
      </p:sp>
      <p:sp>
        <p:nvSpPr>
          <p:cNvPr id="37" name="文本框 36"/>
          <p:cNvSpPr txBox="1"/>
          <p:nvPr/>
        </p:nvSpPr>
        <p:spPr>
          <a:xfrm>
            <a:off x="877104" y="276613"/>
            <a:ext cx="2859469" cy="523220"/>
          </a:xfrm>
          <a:prstGeom prst="rect">
            <a:avLst/>
          </a:prstGeom>
          <a:noFill/>
          <a:effectLst>
            <a:reflection blurRad="6350" stA="50000" endA="300" endPos="55000" dir="5400000" sy="-100000" algn="bl" rotWithShape="0"/>
          </a:effectLst>
        </p:spPr>
        <p:txBody>
          <a:bodyPr wrap="square" rtlCol="0">
            <a:spAutoFit/>
          </a:bodyPr>
          <a:lstStyle/>
          <a:p>
            <a:r>
              <a:rPr lang="zh-CN" altLang="en-US" sz="2800" b="1" spc="600" dirty="0">
                <a:gradFill>
                  <a:gsLst>
                    <a:gs pos="100000">
                      <a:srgbClr val="A11C1C"/>
                    </a:gs>
                    <a:gs pos="0">
                      <a:srgbClr val="C00000"/>
                    </a:gs>
                  </a:gsLst>
                  <a:lin ang="5400000" scaled="0"/>
                </a:gradFill>
                <a:latin typeface="微软雅黑" panose="020B0503020204020204" pitchFamily="34" charset="-122"/>
                <a:ea typeface="微软雅黑" panose="020B0503020204020204" pitchFamily="34" charset="-122"/>
              </a:rPr>
              <a:t>问题探究</a:t>
            </a:r>
            <a:endParaRPr lang="zh-CN" altLang="en-US" sz="2800" b="1" spc="600" dirty="0">
              <a:gradFill>
                <a:gsLst>
                  <a:gs pos="100000">
                    <a:srgbClr val="A11C1C"/>
                  </a:gs>
                  <a:gs pos="0">
                    <a:srgbClr val="C00000"/>
                  </a:gs>
                </a:gsLst>
                <a:lin ang="5400000" scaled="0"/>
              </a:gradFill>
              <a:latin typeface="微软雅黑" panose="020B0503020204020204" pitchFamily="34" charset="-122"/>
              <a:ea typeface="微软雅黑" panose="020B0503020204020204" pitchFamily="34" charset="-122"/>
            </a:endParaRPr>
          </a:p>
        </p:txBody>
      </p:sp>
      <p:grpSp>
        <p:nvGrpSpPr>
          <p:cNvPr id="12" name="组合 11"/>
          <p:cNvGrpSpPr/>
          <p:nvPr/>
        </p:nvGrpSpPr>
        <p:grpSpPr>
          <a:xfrm>
            <a:off x="2607930" y="1513651"/>
            <a:ext cx="2971067" cy="1681469"/>
            <a:chOff x="2515333" y="1603617"/>
            <a:chExt cx="2971067" cy="1681469"/>
          </a:xfrm>
        </p:grpSpPr>
        <p:sp>
          <p:nvSpPr>
            <p:cNvPr id="22" name="文本框 21"/>
            <p:cNvSpPr txBox="1"/>
            <p:nvPr/>
          </p:nvSpPr>
          <p:spPr>
            <a:xfrm>
              <a:off x="2515333" y="2136053"/>
              <a:ext cx="2971067" cy="1149033"/>
            </a:xfrm>
            <a:prstGeom prst="rect">
              <a:avLst/>
            </a:prstGeom>
            <a:noFill/>
          </p:spPr>
          <p:txBody>
            <a:bodyPr wrap="square" rtlCol="0">
              <a:spAutoFit/>
            </a:bodyPr>
            <a:lstStyle/>
            <a:p>
              <a:pPr algn="just" hangingPunct="0">
                <a:lnSpc>
                  <a:spcPct val="150000"/>
                </a:lnSpc>
              </a:pPr>
              <a:r>
                <a:rPr lang="zh-CN" altLang="en-US" sz="1600" dirty="0">
                  <a:solidFill>
                    <a:schemeClr val="bg1"/>
                  </a:solidFill>
                  <a:latin typeface="微软雅黑" panose="020B0503020204020204" pitchFamily="34" charset="-122"/>
                  <a:ea typeface="微软雅黑" panose="020B0503020204020204" pitchFamily="34" charset="-122"/>
                  <a:cs typeface="+mn-ea"/>
                  <a:sym typeface="+mn-lt"/>
                </a:rPr>
                <a:t>鼠标点击这里，输入您的文本文字，更改文字的颜色或者大小属性。</a:t>
              </a:r>
              <a:endParaRPr lang="zh-CN" altLang="en-US" sz="1600" dirty="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23" name="文本框 22"/>
            <p:cNvSpPr txBox="1"/>
            <p:nvPr/>
          </p:nvSpPr>
          <p:spPr>
            <a:xfrm>
              <a:off x="2515333" y="1603617"/>
              <a:ext cx="2971067" cy="499560"/>
            </a:xfrm>
            <a:prstGeom prst="rect">
              <a:avLst/>
            </a:prstGeom>
            <a:noFill/>
          </p:spPr>
          <p:txBody>
            <a:bodyPr wrap="square" rtlCol="0">
              <a:spAutoFit/>
            </a:bodyPr>
            <a:lstStyle/>
            <a:p>
              <a:pPr algn="just" hangingPunct="0">
                <a:lnSpc>
                  <a:spcPct val="150000"/>
                </a:lnSpc>
              </a:pPr>
              <a:r>
                <a:rPr lang="zh-CN" altLang="en-US" sz="2000" dirty="0">
                  <a:solidFill>
                    <a:schemeClr val="bg1"/>
                  </a:solidFill>
                  <a:latin typeface="微软雅黑" panose="020B0503020204020204" pitchFamily="34" charset="-122"/>
                  <a:ea typeface="微软雅黑" panose="020B0503020204020204" pitchFamily="34" charset="-122"/>
                  <a:cs typeface="+mn-ea"/>
                  <a:sym typeface="+mn-lt"/>
                </a:rPr>
                <a:t>简介</a:t>
              </a:r>
              <a:endParaRPr lang="zh-CN" altLang="en-US" sz="2000" dirty="0">
                <a:solidFill>
                  <a:schemeClr val="bg1"/>
                </a:solidFill>
                <a:latin typeface="微软雅黑" panose="020B0503020204020204" pitchFamily="34" charset="-122"/>
                <a:ea typeface="微软雅黑" panose="020B0503020204020204" pitchFamily="34" charset="-122"/>
                <a:cs typeface="+mn-ea"/>
                <a:sym typeface="+mn-lt"/>
              </a:endParaRPr>
            </a:p>
          </p:txBody>
        </p:sp>
      </p:grpSp>
      <p:sp>
        <p:nvSpPr>
          <p:cNvPr id="57" name="文本框 56"/>
          <p:cNvSpPr txBox="1"/>
          <p:nvPr/>
        </p:nvSpPr>
        <p:spPr>
          <a:xfrm>
            <a:off x="3987584" y="1287750"/>
            <a:ext cx="7941396" cy="2807948"/>
          </a:xfrm>
          <a:prstGeom prst="rect">
            <a:avLst/>
          </a:prstGeom>
          <a:noFill/>
        </p:spPr>
        <p:txBody>
          <a:bodyPr wrap="square" rtlCol="0">
            <a:spAutoFit/>
          </a:bodyPr>
          <a:lstStyle/>
          <a:p>
            <a:pPr algn="just" hangingPunct="0">
              <a:lnSpc>
                <a:spcPct val="150000"/>
              </a:lnSpc>
            </a:pPr>
            <a:r>
              <a:rPr lang="en-US" altLang="zh-CN" sz="2000" dirty="0">
                <a:latin typeface="微软雅黑" panose="020B0503020204020204" pitchFamily="34" charset="-122"/>
                <a:ea typeface="微软雅黑" panose="020B0503020204020204" pitchFamily="34" charset="-122"/>
                <a:cs typeface="+mn-ea"/>
                <a:sym typeface="+mn-lt"/>
              </a:rPr>
              <a:t>【</a:t>
            </a:r>
            <a:r>
              <a:rPr lang="zh-CN" altLang="en-US" sz="2000" dirty="0">
                <a:latin typeface="微软雅黑" panose="020B0503020204020204" pitchFamily="34" charset="-122"/>
                <a:ea typeface="微软雅黑" panose="020B0503020204020204" pitchFamily="34" charset="-122"/>
                <a:cs typeface="+mn-ea"/>
                <a:sym typeface="+mn-lt"/>
              </a:rPr>
              <a:t>思考</a:t>
            </a:r>
            <a:r>
              <a:rPr lang="en-US" altLang="zh-CN" sz="2000" dirty="0">
                <a:latin typeface="微软雅黑" panose="020B0503020204020204" pitchFamily="34" charset="-122"/>
                <a:ea typeface="微软雅黑" panose="020B0503020204020204" pitchFamily="34" charset="-122"/>
                <a:cs typeface="+mn-ea"/>
                <a:sym typeface="+mn-lt"/>
              </a:rPr>
              <a:t>2】</a:t>
            </a:r>
            <a:r>
              <a:rPr lang="zh-CN" altLang="en-US" sz="2000" dirty="0">
                <a:latin typeface="微软雅黑" panose="020B0503020204020204" pitchFamily="34" charset="-122"/>
                <a:ea typeface="微软雅黑" panose="020B0503020204020204" pitchFamily="34" charset="-122"/>
                <a:cs typeface="+mn-ea"/>
                <a:sym typeface="+mn-lt"/>
              </a:rPr>
              <a:t>品读语段</a:t>
            </a:r>
            <a:r>
              <a:rPr lang="en-US" altLang="zh-CN" sz="2000" dirty="0">
                <a:latin typeface="微软雅黑" panose="020B0503020204020204" pitchFamily="34" charset="-122"/>
                <a:ea typeface="微软雅黑" panose="020B0503020204020204" pitchFamily="34" charset="-122"/>
                <a:cs typeface="+mn-ea"/>
                <a:sym typeface="+mn-lt"/>
              </a:rPr>
              <a:t>--</a:t>
            </a:r>
            <a:r>
              <a:rPr lang="zh-CN" altLang="en-US" sz="2000" dirty="0">
                <a:latin typeface="微软雅黑" panose="020B0503020204020204" pitchFamily="34" charset="-122"/>
                <a:ea typeface="微软雅黑" panose="020B0503020204020204" pitchFamily="34" charset="-122"/>
                <a:cs typeface="+mn-ea"/>
                <a:sym typeface="+mn-lt"/>
              </a:rPr>
              <a:t>共同鉴赏</a:t>
            </a:r>
            <a:endParaRPr lang="en-US" altLang="zh-CN" sz="2000" dirty="0">
              <a:latin typeface="微软雅黑" panose="020B0503020204020204" pitchFamily="34" charset="-122"/>
              <a:ea typeface="微软雅黑" panose="020B0503020204020204" pitchFamily="34" charset="-122"/>
              <a:cs typeface="+mn-ea"/>
              <a:sym typeface="+mn-lt"/>
            </a:endParaRPr>
          </a:p>
          <a:p>
            <a:pPr algn="just" hangingPunct="0">
              <a:lnSpc>
                <a:spcPct val="150000"/>
              </a:lnSpc>
            </a:pPr>
            <a:r>
              <a:rPr lang="zh-CN" altLang="en-US" sz="2000" dirty="0">
                <a:latin typeface="微软雅黑" panose="020B0503020204020204" pitchFamily="34" charset="-122"/>
                <a:ea typeface="微软雅黑" panose="020B0503020204020204" pitchFamily="34" charset="-122"/>
                <a:cs typeface="+mn-ea"/>
                <a:sym typeface="+mn-lt"/>
              </a:rPr>
              <a:t>②第十九段：他说：“我说，你们记记：第一，</a:t>
            </a:r>
            <a:r>
              <a:rPr lang="en-US" altLang="zh-CN" sz="2000" dirty="0">
                <a:latin typeface="微软雅黑" panose="020B0503020204020204" pitchFamily="34" charset="-122"/>
                <a:ea typeface="微软雅黑" panose="020B0503020204020204" pitchFamily="34" charset="-122"/>
                <a:cs typeface="+mn-ea"/>
                <a:sym typeface="+mn-lt"/>
              </a:rPr>
              <a:t>……</a:t>
            </a:r>
            <a:r>
              <a:rPr lang="zh-CN" altLang="en-US" sz="2000" dirty="0">
                <a:latin typeface="微软雅黑" panose="020B0503020204020204" pitchFamily="34" charset="-122"/>
                <a:ea typeface="微软雅黑" panose="020B0503020204020204" pitchFamily="34" charset="-122"/>
                <a:cs typeface="+mn-ea"/>
                <a:sym typeface="+mn-lt"/>
              </a:rPr>
              <a:t>第二，</a:t>
            </a:r>
            <a:r>
              <a:rPr lang="en-US" altLang="zh-CN" sz="2000" dirty="0">
                <a:latin typeface="微软雅黑" panose="020B0503020204020204" pitchFamily="34" charset="-122"/>
                <a:ea typeface="微软雅黑" panose="020B0503020204020204" pitchFamily="34" charset="-122"/>
                <a:cs typeface="+mn-ea"/>
                <a:sym typeface="+mn-lt"/>
              </a:rPr>
              <a:t>……</a:t>
            </a:r>
            <a:r>
              <a:rPr lang="zh-CN" altLang="en-US" sz="2000" dirty="0">
                <a:latin typeface="微软雅黑" panose="020B0503020204020204" pitchFamily="34" charset="-122"/>
                <a:ea typeface="微软雅黑" panose="020B0503020204020204" pitchFamily="34" charset="-122"/>
                <a:cs typeface="+mn-ea"/>
                <a:sym typeface="+mn-lt"/>
              </a:rPr>
              <a:t>第三，</a:t>
            </a:r>
            <a:r>
              <a:rPr lang="en-US" altLang="zh-CN" sz="2000" dirty="0">
                <a:latin typeface="微软雅黑" panose="020B0503020204020204" pitchFamily="34" charset="-122"/>
                <a:ea typeface="微软雅黑" panose="020B0503020204020204" pitchFamily="34" charset="-122"/>
                <a:cs typeface="+mn-ea"/>
                <a:sym typeface="+mn-lt"/>
              </a:rPr>
              <a:t>……</a:t>
            </a:r>
            <a:r>
              <a:rPr lang="zh-CN" altLang="en-US" sz="2000" dirty="0">
                <a:latin typeface="微软雅黑" panose="020B0503020204020204" pitchFamily="34" charset="-122"/>
                <a:ea typeface="微软雅黑" panose="020B0503020204020204" pitchFamily="34" charset="-122"/>
                <a:cs typeface="+mn-ea"/>
                <a:sym typeface="+mn-lt"/>
              </a:rPr>
              <a:t>第四，</a:t>
            </a:r>
            <a:r>
              <a:rPr lang="en-US" altLang="zh-CN" sz="2000" dirty="0">
                <a:latin typeface="微软雅黑" panose="020B0503020204020204" pitchFamily="34" charset="-122"/>
                <a:ea typeface="微软雅黑" panose="020B0503020204020204" pitchFamily="34" charset="-122"/>
                <a:cs typeface="+mn-ea"/>
                <a:sym typeface="+mn-lt"/>
              </a:rPr>
              <a:t>……</a:t>
            </a:r>
            <a:r>
              <a:rPr lang="zh-CN" altLang="en-US" sz="2000" dirty="0">
                <a:latin typeface="微软雅黑" panose="020B0503020204020204" pitchFamily="34" charset="-122"/>
                <a:ea typeface="微软雅黑" panose="020B0503020204020204" pitchFamily="34" charset="-122"/>
                <a:cs typeface="+mn-ea"/>
                <a:sym typeface="+mn-lt"/>
              </a:rPr>
              <a:t>第五，</a:t>
            </a:r>
            <a:r>
              <a:rPr lang="en-US" altLang="zh-CN" sz="2000" dirty="0">
                <a:latin typeface="微软雅黑" panose="020B0503020204020204" pitchFamily="34" charset="-122"/>
                <a:ea typeface="微软雅黑" panose="020B0503020204020204" pitchFamily="34" charset="-122"/>
                <a:cs typeface="+mn-ea"/>
                <a:sym typeface="+mn-lt"/>
              </a:rPr>
              <a:t>……</a:t>
            </a:r>
            <a:r>
              <a:rPr lang="zh-CN" altLang="en-US" sz="2000" dirty="0">
                <a:latin typeface="微软雅黑" panose="020B0503020204020204" pitchFamily="34" charset="-122"/>
                <a:ea typeface="微软雅黑" panose="020B0503020204020204" pitchFamily="34" charset="-122"/>
                <a:cs typeface="+mn-ea"/>
                <a:sym typeface="+mn-lt"/>
              </a:rPr>
              <a:t>最后一条”</a:t>
            </a:r>
            <a:endParaRPr lang="zh-CN" altLang="en-US" sz="2000" dirty="0">
              <a:latin typeface="微软雅黑" panose="020B0503020204020204" pitchFamily="34" charset="-122"/>
              <a:ea typeface="微软雅黑" panose="020B0503020204020204" pitchFamily="34" charset="-122"/>
              <a:cs typeface="+mn-ea"/>
              <a:sym typeface="+mn-lt"/>
            </a:endParaRPr>
          </a:p>
          <a:p>
            <a:pPr algn="just" hangingPunct="0">
              <a:lnSpc>
                <a:spcPct val="150000"/>
              </a:lnSpc>
            </a:pPr>
            <a:r>
              <a:rPr lang="zh-CN" altLang="en-US" sz="2000" dirty="0">
                <a:solidFill>
                  <a:srgbClr val="C00000"/>
                </a:solidFill>
                <a:latin typeface="微软雅黑" panose="020B0503020204020204" pitchFamily="34" charset="-122"/>
                <a:ea typeface="微软雅黑" panose="020B0503020204020204" pitchFamily="34" charset="-122"/>
                <a:cs typeface="+mn-ea"/>
                <a:sym typeface="+mn-lt"/>
              </a:rPr>
              <a:t>明确   体现了焦裕禄遇事沉着冷静，考虑周到，有条不紊。既有高度的责任担当，也有过硬的智谋策略。  </a:t>
            </a:r>
            <a:endParaRPr lang="zh-CN" altLang="en-US" sz="2000" dirty="0">
              <a:solidFill>
                <a:srgbClr val="C00000"/>
              </a:solidFill>
              <a:latin typeface="微软雅黑" panose="020B0503020204020204" pitchFamily="34" charset="-122"/>
              <a:ea typeface="微软雅黑" panose="020B0503020204020204" pitchFamily="34" charset="-122"/>
              <a:cs typeface="+mn-ea"/>
              <a:sym typeface="+mn-lt"/>
            </a:endParaRPr>
          </a:p>
          <a:p>
            <a:pPr algn="just" hangingPunct="0">
              <a:lnSpc>
                <a:spcPct val="150000"/>
              </a:lnSpc>
            </a:pPr>
            <a:endParaRPr lang="zh-CN" altLang="en-US" sz="2000" dirty="0">
              <a:latin typeface="微软雅黑" panose="020B0503020204020204" pitchFamily="34" charset="-122"/>
              <a:ea typeface="微软雅黑" panose="020B0503020204020204" pitchFamily="34" charset="-122"/>
              <a:cs typeface="+mn-ea"/>
              <a:sym typeface="+mn-lt"/>
            </a:endParaRPr>
          </a:p>
        </p:txBody>
      </p:sp>
      <p:pic>
        <p:nvPicPr>
          <p:cNvPr id="15" name="图片 14"/>
          <p:cNvPicPr>
            <a:picLocks noChangeAspect="1"/>
          </p:cNvPicPr>
          <p:nvPr/>
        </p:nvPicPr>
        <p:blipFill>
          <a:blip r:embed="rId1">
            <a:extLst>
              <a:ext uri="{28A0092B-C50C-407E-A947-70E740481C1C}">
                <a14:useLocalDpi xmlns:a14="http://schemas.microsoft.com/office/drawing/2010/main" val="0"/>
              </a:ext>
            </a:extLst>
          </a:blip>
          <a:srcRect/>
          <a:stretch>
            <a:fillRect/>
          </a:stretch>
        </p:blipFill>
        <p:spPr>
          <a:xfrm>
            <a:off x="438852" y="2051855"/>
            <a:ext cx="3448008" cy="2792935"/>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p:spPr>
      </p:pic>
      <p:sp>
        <p:nvSpPr>
          <p:cNvPr id="41" name="矩形 40"/>
          <p:cNvSpPr/>
          <p:nvPr/>
        </p:nvSpPr>
        <p:spPr>
          <a:xfrm>
            <a:off x="130629" y="130629"/>
            <a:ext cx="11899075" cy="6590805"/>
          </a:xfrm>
          <a:prstGeom prst="rect">
            <a:avLst/>
          </a:prstGeom>
          <a:noFill/>
          <a:ln w="254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wipe(left)">
                                      <p:cBhvr>
                                        <p:cTn id="7" dur="500"/>
                                        <p:tgtEl>
                                          <p:spTgt spid="36"/>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35"/>
                                        </p:tgtEl>
                                        <p:attrNameLst>
                                          <p:attrName>style.visibility</p:attrName>
                                        </p:attrNameLst>
                                      </p:cBhvr>
                                      <p:to>
                                        <p:strVal val="visible"/>
                                      </p:to>
                                    </p:set>
                                    <p:animEffect transition="in" filter="wipe(left)">
                                      <p:cBhvr>
                                        <p:cTn id="10" dur="500"/>
                                        <p:tgtEl>
                                          <p:spTgt spid="35"/>
                                        </p:tgtEl>
                                      </p:cBhvr>
                                    </p:animEffect>
                                  </p:childTnLst>
                                </p:cTn>
                              </p:par>
                              <p:par>
                                <p:cTn id="11" presetID="22" presetClass="entr" presetSubtype="8" fill="hold" nodeType="withEffect">
                                  <p:stCondLst>
                                    <p:cond delay="0"/>
                                  </p:stCondLst>
                                  <p:childTnLst>
                                    <p:set>
                                      <p:cBhvr>
                                        <p:cTn id="12" dur="1" fill="hold">
                                          <p:stCondLst>
                                            <p:cond delay="0"/>
                                          </p:stCondLst>
                                        </p:cTn>
                                        <p:tgtEl>
                                          <p:spTgt spid="93"/>
                                        </p:tgtEl>
                                        <p:attrNameLst>
                                          <p:attrName>style.visibility</p:attrName>
                                        </p:attrNameLst>
                                      </p:cBhvr>
                                      <p:to>
                                        <p:strVal val="visible"/>
                                      </p:to>
                                    </p:set>
                                    <p:animEffect transition="in" filter="wipe(left)">
                                      <p:cBhvr>
                                        <p:cTn id="13" dur="500"/>
                                        <p:tgtEl>
                                          <p:spTgt spid="93"/>
                                        </p:tgtEl>
                                      </p:cBhvr>
                                    </p:animEffect>
                                  </p:childTnLst>
                                </p:cTn>
                              </p:par>
                              <p:par>
                                <p:cTn id="14" presetID="53" presetClass="entr" presetSubtype="16" fill="hold" grpId="0" nodeType="withEffect">
                                  <p:stCondLst>
                                    <p:cond delay="0"/>
                                  </p:stCondLst>
                                  <p:childTnLst>
                                    <p:set>
                                      <p:cBhvr>
                                        <p:cTn id="15" dur="1" fill="hold">
                                          <p:stCondLst>
                                            <p:cond delay="0"/>
                                          </p:stCondLst>
                                        </p:cTn>
                                        <p:tgtEl>
                                          <p:spTgt spid="37"/>
                                        </p:tgtEl>
                                        <p:attrNameLst>
                                          <p:attrName>style.visibility</p:attrName>
                                        </p:attrNameLst>
                                      </p:cBhvr>
                                      <p:to>
                                        <p:strVal val="visible"/>
                                      </p:to>
                                    </p:set>
                                    <p:anim calcmode="lin" valueType="num">
                                      <p:cBhvr>
                                        <p:cTn id="16" dur="1000" fill="hold"/>
                                        <p:tgtEl>
                                          <p:spTgt spid="37"/>
                                        </p:tgtEl>
                                        <p:attrNameLst>
                                          <p:attrName>ppt_w</p:attrName>
                                        </p:attrNameLst>
                                      </p:cBhvr>
                                      <p:tavLst>
                                        <p:tav tm="0">
                                          <p:val>
                                            <p:fltVal val="0"/>
                                          </p:val>
                                        </p:tav>
                                        <p:tav tm="100000">
                                          <p:val>
                                            <p:strVal val="#ppt_w"/>
                                          </p:val>
                                        </p:tav>
                                      </p:tavLst>
                                    </p:anim>
                                    <p:anim calcmode="lin" valueType="num">
                                      <p:cBhvr>
                                        <p:cTn id="17" dur="1000" fill="hold"/>
                                        <p:tgtEl>
                                          <p:spTgt spid="37"/>
                                        </p:tgtEl>
                                        <p:attrNameLst>
                                          <p:attrName>ppt_h</p:attrName>
                                        </p:attrNameLst>
                                      </p:cBhvr>
                                      <p:tavLst>
                                        <p:tav tm="0">
                                          <p:val>
                                            <p:fltVal val="0"/>
                                          </p:val>
                                        </p:tav>
                                        <p:tav tm="100000">
                                          <p:val>
                                            <p:strVal val="#ppt_h"/>
                                          </p:val>
                                        </p:tav>
                                      </p:tavLst>
                                    </p:anim>
                                    <p:animEffect transition="in" filter="fade">
                                      <p:cBhvr>
                                        <p:cTn id="18" dur="1000"/>
                                        <p:tgtEl>
                                          <p:spTgt spid="37"/>
                                        </p:tgtEl>
                                      </p:cBhvr>
                                    </p:animEffect>
                                  </p:childTnLst>
                                </p:cTn>
                              </p:par>
                              <p:par>
                                <p:cTn id="19" presetID="53" presetClass="entr" presetSubtype="16" fill="hold" nodeType="withEffect">
                                  <p:stCondLst>
                                    <p:cond delay="0"/>
                                  </p:stCondLst>
                                  <p:childTnLst>
                                    <p:set>
                                      <p:cBhvr>
                                        <p:cTn id="20" dur="1" fill="hold">
                                          <p:stCondLst>
                                            <p:cond delay="0"/>
                                          </p:stCondLst>
                                        </p:cTn>
                                        <p:tgtEl>
                                          <p:spTgt spid="12"/>
                                        </p:tgtEl>
                                        <p:attrNameLst>
                                          <p:attrName>style.visibility</p:attrName>
                                        </p:attrNameLst>
                                      </p:cBhvr>
                                      <p:to>
                                        <p:strVal val="visible"/>
                                      </p:to>
                                    </p:set>
                                    <p:anim calcmode="lin" valueType="num">
                                      <p:cBhvr>
                                        <p:cTn id="21" dur="1000" fill="hold"/>
                                        <p:tgtEl>
                                          <p:spTgt spid="12"/>
                                        </p:tgtEl>
                                        <p:attrNameLst>
                                          <p:attrName>ppt_w</p:attrName>
                                        </p:attrNameLst>
                                      </p:cBhvr>
                                      <p:tavLst>
                                        <p:tav tm="0">
                                          <p:val>
                                            <p:fltVal val="0"/>
                                          </p:val>
                                        </p:tav>
                                        <p:tav tm="100000">
                                          <p:val>
                                            <p:strVal val="#ppt_w"/>
                                          </p:val>
                                        </p:tav>
                                      </p:tavLst>
                                    </p:anim>
                                    <p:anim calcmode="lin" valueType="num">
                                      <p:cBhvr>
                                        <p:cTn id="22" dur="1000" fill="hold"/>
                                        <p:tgtEl>
                                          <p:spTgt spid="12"/>
                                        </p:tgtEl>
                                        <p:attrNameLst>
                                          <p:attrName>ppt_h</p:attrName>
                                        </p:attrNameLst>
                                      </p:cBhvr>
                                      <p:tavLst>
                                        <p:tav tm="0">
                                          <p:val>
                                            <p:fltVal val="0"/>
                                          </p:val>
                                        </p:tav>
                                        <p:tav tm="100000">
                                          <p:val>
                                            <p:strVal val="#ppt_h"/>
                                          </p:val>
                                        </p:tav>
                                      </p:tavLst>
                                    </p:anim>
                                    <p:animEffect transition="in" filter="fade">
                                      <p:cBhvr>
                                        <p:cTn id="23" dur="1000"/>
                                        <p:tgtEl>
                                          <p:spTgt spid="12"/>
                                        </p:tgtEl>
                                      </p:cBhvr>
                                    </p:animEffect>
                                  </p:childTnLst>
                                </p:cTn>
                              </p:par>
                            </p:childTnLst>
                          </p:cTn>
                        </p:par>
                      </p:childTnLst>
                    </p:cTn>
                  </p:par>
                  <p:par>
                    <p:cTn id="24" fill="hold">
                      <p:stCondLst>
                        <p:cond delay="indefinite"/>
                      </p:stCondLst>
                      <p:childTnLst>
                        <p:par>
                          <p:cTn id="25" fill="hold">
                            <p:stCondLst>
                              <p:cond delay="0"/>
                            </p:stCondLst>
                            <p:childTnLst>
                              <p:par>
                                <p:cTn id="26" presetID="9" presetClass="entr" presetSubtype="0" fill="hold" nodeType="clickEffect">
                                  <p:stCondLst>
                                    <p:cond delay="0"/>
                                  </p:stCondLst>
                                  <p:childTnLst>
                                    <p:set>
                                      <p:cBhvr>
                                        <p:cTn id="27" dur="1" fill="hold">
                                          <p:stCondLst>
                                            <p:cond delay="0"/>
                                          </p:stCondLst>
                                        </p:cTn>
                                        <p:tgtEl>
                                          <p:spTgt spid="57">
                                            <p:txEl>
                                              <p:pRg st="2" end="2"/>
                                            </p:txEl>
                                          </p:spTgt>
                                        </p:tgtEl>
                                        <p:attrNameLst>
                                          <p:attrName>style.visibility</p:attrName>
                                        </p:attrNameLst>
                                      </p:cBhvr>
                                      <p:to>
                                        <p:strVal val="visible"/>
                                      </p:to>
                                    </p:set>
                                    <p:animEffect transition="in" filter="dissolve">
                                      <p:cBhvr>
                                        <p:cTn id="28" dur="500"/>
                                        <p:tgtEl>
                                          <p:spTgt spid="57">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nimBg="1"/>
      <p:bldP spid="35" grpId="0" animBg="1"/>
      <p:bldP spid="37"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任意多边形: 形状 35"/>
          <p:cNvSpPr/>
          <p:nvPr/>
        </p:nvSpPr>
        <p:spPr>
          <a:xfrm>
            <a:off x="-121920" y="239982"/>
            <a:ext cx="896112" cy="602306"/>
          </a:xfrm>
          <a:custGeom>
            <a:avLst/>
            <a:gdLst>
              <a:gd name="connsiteX0" fmla="*/ 0 w 706054"/>
              <a:gd name="connsiteY0" fmla="*/ 0 h 474562"/>
              <a:gd name="connsiteX1" fmla="*/ 468773 w 706054"/>
              <a:gd name="connsiteY1" fmla="*/ 0 h 474562"/>
              <a:gd name="connsiteX2" fmla="*/ 706054 w 706054"/>
              <a:gd name="connsiteY2" fmla="*/ 237281 h 474562"/>
              <a:gd name="connsiteX3" fmla="*/ 468773 w 706054"/>
              <a:gd name="connsiteY3" fmla="*/ 474562 h 474562"/>
              <a:gd name="connsiteX4" fmla="*/ 0 w 706054"/>
              <a:gd name="connsiteY4" fmla="*/ 474562 h 4745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6054" h="474562">
                <a:moveTo>
                  <a:pt x="0" y="0"/>
                </a:moveTo>
                <a:lnTo>
                  <a:pt x="468773" y="0"/>
                </a:lnTo>
                <a:cubicBezTo>
                  <a:pt x="599820" y="0"/>
                  <a:pt x="706054" y="106234"/>
                  <a:pt x="706054" y="237281"/>
                </a:cubicBezTo>
                <a:cubicBezTo>
                  <a:pt x="706054" y="368328"/>
                  <a:pt x="599820" y="474562"/>
                  <a:pt x="468773" y="474562"/>
                </a:cubicBezTo>
                <a:lnTo>
                  <a:pt x="0" y="474562"/>
                </a:lnTo>
                <a:close/>
              </a:path>
            </a:pathLst>
          </a:custGeom>
          <a:noFill/>
          <a:ln w="19050">
            <a:gradFill>
              <a:gsLst>
                <a:gs pos="55000">
                  <a:schemeClr val="accent1">
                    <a:lumMod val="5000"/>
                    <a:lumOff val="95000"/>
                    <a:alpha val="0"/>
                  </a:schemeClr>
                </a:gs>
                <a:gs pos="0">
                  <a:srgbClr val="C00000"/>
                </a:gs>
              </a:gsLst>
              <a:lin ang="108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mn-ea"/>
            </a:endParaRPr>
          </a:p>
        </p:txBody>
      </p:sp>
      <p:grpSp>
        <p:nvGrpSpPr>
          <p:cNvPr id="8" name="组合 7"/>
          <p:cNvGrpSpPr/>
          <p:nvPr/>
        </p:nvGrpSpPr>
        <p:grpSpPr>
          <a:xfrm>
            <a:off x="-265471" y="-870076"/>
            <a:ext cx="12722942" cy="8598152"/>
            <a:chOff x="-5715000" y="-6019800"/>
            <a:chExt cx="25031700" cy="16916400"/>
          </a:xfrm>
        </p:grpSpPr>
        <p:grpSp>
          <p:nvGrpSpPr>
            <p:cNvPr id="4" name="组合 3"/>
            <p:cNvGrpSpPr/>
            <p:nvPr/>
          </p:nvGrpSpPr>
          <p:grpSpPr>
            <a:xfrm>
              <a:off x="-5715000" y="-6019800"/>
              <a:ext cx="419100" cy="16916400"/>
              <a:chOff x="-5715000" y="-6019800"/>
              <a:chExt cx="419100" cy="16916400"/>
            </a:xfrm>
          </p:grpSpPr>
          <p:sp>
            <p:nvSpPr>
              <p:cNvPr id="2" name="椭圆 1"/>
              <p:cNvSpPr/>
              <p:nvPr/>
            </p:nvSpPr>
            <p:spPr>
              <a:xfrm>
                <a:off x="-5715000" y="-60198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3" name="椭圆 2"/>
              <p:cNvSpPr/>
              <p:nvPr/>
            </p:nvSpPr>
            <p:spPr>
              <a:xfrm>
                <a:off x="-5715000" y="104775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grpSp>
          <p:nvGrpSpPr>
            <p:cNvPr id="5" name="组合 4"/>
            <p:cNvGrpSpPr/>
            <p:nvPr/>
          </p:nvGrpSpPr>
          <p:grpSpPr>
            <a:xfrm>
              <a:off x="18897600" y="-6019800"/>
              <a:ext cx="419100" cy="16916400"/>
              <a:chOff x="-5715000" y="-6019800"/>
              <a:chExt cx="419100" cy="16916400"/>
            </a:xfrm>
          </p:grpSpPr>
          <p:sp>
            <p:nvSpPr>
              <p:cNvPr id="6" name="椭圆 5"/>
              <p:cNvSpPr/>
              <p:nvPr/>
            </p:nvSpPr>
            <p:spPr>
              <a:xfrm>
                <a:off x="-5715000" y="-60198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7" name="椭圆 6"/>
              <p:cNvSpPr/>
              <p:nvPr/>
            </p:nvSpPr>
            <p:spPr>
              <a:xfrm>
                <a:off x="-5715000" y="104775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grpSp>
      <p:grpSp>
        <p:nvGrpSpPr>
          <p:cNvPr id="93" name="îşľïḓé"/>
          <p:cNvGrpSpPr/>
          <p:nvPr/>
        </p:nvGrpSpPr>
        <p:grpSpPr>
          <a:xfrm flipH="1">
            <a:off x="11129970" y="6341428"/>
            <a:ext cx="528630" cy="0"/>
            <a:chOff x="784958" y="2463718"/>
            <a:chExt cx="528630" cy="0"/>
          </a:xfrm>
        </p:grpSpPr>
        <p:cxnSp>
          <p:nvCxnSpPr>
            <p:cNvPr id="94" name="直接连接符 93"/>
            <p:cNvCxnSpPr/>
            <p:nvPr/>
          </p:nvCxnSpPr>
          <p:spPr>
            <a:xfrm>
              <a:off x="784958" y="2463718"/>
              <a:ext cx="360000" cy="0"/>
            </a:xfrm>
            <a:prstGeom prst="line">
              <a:avLst/>
            </a:prstGeom>
            <a:ln w="57150" cap="rnd">
              <a:gradFill>
                <a:gsLst>
                  <a:gs pos="0">
                    <a:srgbClr val="C00000"/>
                  </a:gs>
                  <a:gs pos="100000">
                    <a:srgbClr val="A11C1C"/>
                  </a:gs>
                </a:gsLst>
                <a:lin ang="5400000" scaled="1"/>
              </a:gradFill>
              <a:round/>
            </a:ln>
          </p:spPr>
          <p:style>
            <a:lnRef idx="1">
              <a:schemeClr val="accent1"/>
            </a:lnRef>
            <a:fillRef idx="0">
              <a:schemeClr val="accent1"/>
            </a:fillRef>
            <a:effectRef idx="0">
              <a:schemeClr val="accent1"/>
            </a:effectRef>
            <a:fontRef idx="minor">
              <a:schemeClr val="tx1"/>
            </a:fontRef>
          </p:style>
        </p:cxnSp>
        <p:cxnSp>
          <p:nvCxnSpPr>
            <p:cNvPr id="95" name="直接连接符 94"/>
            <p:cNvCxnSpPr/>
            <p:nvPr/>
          </p:nvCxnSpPr>
          <p:spPr>
            <a:xfrm>
              <a:off x="1242156" y="2463718"/>
              <a:ext cx="0" cy="0"/>
            </a:xfrm>
            <a:prstGeom prst="line">
              <a:avLst/>
            </a:prstGeom>
            <a:ln w="57150" cap="rnd">
              <a:gradFill>
                <a:gsLst>
                  <a:gs pos="0">
                    <a:srgbClr val="C00000"/>
                  </a:gs>
                  <a:gs pos="100000">
                    <a:srgbClr val="A11C1C"/>
                  </a:gs>
                </a:gsLst>
                <a:lin ang="5400000" scaled="1"/>
              </a:gradFill>
              <a:round/>
            </a:ln>
          </p:spPr>
          <p:style>
            <a:lnRef idx="1">
              <a:schemeClr val="accent1"/>
            </a:lnRef>
            <a:fillRef idx="0">
              <a:schemeClr val="accent1"/>
            </a:fillRef>
            <a:effectRef idx="0">
              <a:schemeClr val="accent1"/>
            </a:effectRef>
            <a:fontRef idx="minor">
              <a:schemeClr val="tx1"/>
            </a:fontRef>
          </p:style>
        </p:cxnSp>
        <p:cxnSp>
          <p:nvCxnSpPr>
            <p:cNvPr id="96" name="直接连接符 95"/>
            <p:cNvCxnSpPr/>
            <p:nvPr/>
          </p:nvCxnSpPr>
          <p:spPr>
            <a:xfrm>
              <a:off x="1313588" y="2463718"/>
              <a:ext cx="0" cy="0"/>
            </a:xfrm>
            <a:prstGeom prst="line">
              <a:avLst/>
            </a:prstGeom>
            <a:ln w="57150" cap="rnd">
              <a:gradFill>
                <a:gsLst>
                  <a:gs pos="0">
                    <a:srgbClr val="C00000"/>
                  </a:gs>
                  <a:gs pos="100000">
                    <a:srgbClr val="A11C1C"/>
                  </a:gs>
                </a:gsLst>
                <a:lin ang="5400000" scaled="1"/>
              </a:gradFill>
              <a:round/>
            </a:ln>
          </p:spPr>
          <p:style>
            <a:lnRef idx="1">
              <a:schemeClr val="accent1"/>
            </a:lnRef>
            <a:fillRef idx="0">
              <a:schemeClr val="accent1"/>
            </a:fillRef>
            <a:effectRef idx="0">
              <a:schemeClr val="accent1"/>
            </a:effectRef>
            <a:fontRef idx="minor">
              <a:schemeClr val="tx1"/>
            </a:fontRef>
          </p:style>
        </p:cxnSp>
      </p:grpSp>
      <p:sp>
        <p:nvSpPr>
          <p:cNvPr id="35" name="任意多边形: 形状 34"/>
          <p:cNvSpPr/>
          <p:nvPr/>
        </p:nvSpPr>
        <p:spPr>
          <a:xfrm>
            <a:off x="0" y="300942"/>
            <a:ext cx="706054" cy="474562"/>
          </a:xfrm>
          <a:custGeom>
            <a:avLst/>
            <a:gdLst>
              <a:gd name="connsiteX0" fmla="*/ 0 w 706054"/>
              <a:gd name="connsiteY0" fmla="*/ 0 h 474562"/>
              <a:gd name="connsiteX1" fmla="*/ 468773 w 706054"/>
              <a:gd name="connsiteY1" fmla="*/ 0 h 474562"/>
              <a:gd name="connsiteX2" fmla="*/ 706054 w 706054"/>
              <a:gd name="connsiteY2" fmla="*/ 237281 h 474562"/>
              <a:gd name="connsiteX3" fmla="*/ 468773 w 706054"/>
              <a:gd name="connsiteY3" fmla="*/ 474562 h 474562"/>
              <a:gd name="connsiteX4" fmla="*/ 0 w 706054"/>
              <a:gd name="connsiteY4" fmla="*/ 474562 h 4745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6054" h="474562">
                <a:moveTo>
                  <a:pt x="0" y="0"/>
                </a:moveTo>
                <a:lnTo>
                  <a:pt x="468773" y="0"/>
                </a:lnTo>
                <a:cubicBezTo>
                  <a:pt x="599820" y="0"/>
                  <a:pt x="706054" y="106234"/>
                  <a:pt x="706054" y="237281"/>
                </a:cubicBezTo>
                <a:cubicBezTo>
                  <a:pt x="706054" y="368328"/>
                  <a:pt x="599820" y="474562"/>
                  <a:pt x="468773" y="474562"/>
                </a:cubicBezTo>
                <a:lnTo>
                  <a:pt x="0" y="474562"/>
                </a:lnTo>
                <a:close/>
              </a:path>
            </a:pathLst>
          </a:custGeom>
          <a:gradFill>
            <a:gsLst>
              <a:gs pos="0">
                <a:srgbClr val="C00000">
                  <a:alpha val="48000"/>
                </a:srgbClr>
              </a:gs>
              <a:gs pos="94000">
                <a:srgbClr val="A11C1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微软雅黑" panose="020B0503020204020204" pitchFamily="34" charset="-122"/>
              <a:ea typeface="微软雅黑" panose="020B0503020204020204" pitchFamily="34" charset="-122"/>
            </a:endParaRPr>
          </a:p>
        </p:txBody>
      </p:sp>
      <p:sp>
        <p:nvSpPr>
          <p:cNvPr id="37" name="文本框 36"/>
          <p:cNvSpPr txBox="1"/>
          <p:nvPr/>
        </p:nvSpPr>
        <p:spPr>
          <a:xfrm>
            <a:off x="877104" y="276613"/>
            <a:ext cx="2859469" cy="523220"/>
          </a:xfrm>
          <a:prstGeom prst="rect">
            <a:avLst/>
          </a:prstGeom>
          <a:noFill/>
          <a:effectLst>
            <a:reflection blurRad="6350" stA="50000" endA="300" endPos="55000" dir="5400000" sy="-100000" algn="bl" rotWithShape="0"/>
          </a:effectLst>
        </p:spPr>
        <p:txBody>
          <a:bodyPr wrap="square" rtlCol="0">
            <a:spAutoFit/>
          </a:bodyPr>
          <a:lstStyle/>
          <a:p>
            <a:r>
              <a:rPr lang="zh-CN" altLang="en-US" sz="2800" b="1" spc="600" dirty="0">
                <a:gradFill>
                  <a:gsLst>
                    <a:gs pos="100000">
                      <a:srgbClr val="A11C1C"/>
                    </a:gs>
                    <a:gs pos="0">
                      <a:srgbClr val="C00000"/>
                    </a:gs>
                  </a:gsLst>
                  <a:lin ang="5400000" scaled="0"/>
                </a:gradFill>
                <a:latin typeface="微软雅黑" panose="020B0503020204020204" pitchFamily="34" charset="-122"/>
                <a:ea typeface="微软雅黑" panose="020B0503020204020204" pitchFamily="34" charset="-122"/>
              </a:rPr>
              <a:t>问题探究</a:t>
            </a:r>
            <a:endParaRPr lang="zh-CN" altLang="en-US" sz="2800" b="1" spc="600" dirty="0">
              <a:gradFill>
                <a:gsLst>
                  <a:gs pos="100000">
                    <a:srgbClr val="A11C1C"/>
                  </a:gs>
                  <a:gs pos="0">
                    <a:srgbClr val="C00000"/>
                  </a:gs>
                </a:gsLst>
                <a:lin ang="5400000" scaled="0"/>
              </a:gradFill>
              <a:latin typeface="微软雅黑" panose="020B0503020204020204" pitchFamily="34" charset="-122"/>
              <a:ea typeface="微软雅黑" panose="020B0503020204020204" pitchFamily="34" charset="-122"/>
            </a:endParaRPr>
          </a:p>
        </p:txBody>
      </p:sp>
      <p:grpSp>
        <p:nvGrpSpPr>
          <p:cNvPr id="12" name="组合 11"/>
          <p:cNvGrpSpPr/>
          <p:nvPr/>
        </p:nvGrpSpPr>
        <p:grpSpPr>
          <a:xfrm>
            <a:off x="2607930" y="1513651"/>
            <a:ext cx="2971067" cy="1681469"/>
            <a:chOff x="2515333" y="1603617"/>
            <a:chExt cx="2971067" cy="1681469"/>
          </a:xfrm>
        </p:grpSpPr>
        <p:sp>
          <p:nvSpPr>
            <p:cNvPr id="22" name="文本框 21"/>
            <p:cNvSpPr txBox="1"/>
            <p:nvPr/>
          </p:nvSpPr>
          <p:spPr>
            <a:xfrm>
              <a:off x="2515333" y="2136053"/>
              <a:ext cx="2971067" cy="1149033"/>
            </a:xfrm>
            <a:prstGeom prst="rect">
              <a:avLst/>
            </a:prstGeom>
            <a:noFill/>
          </p:spPr>
          <p:txBody>
            <a:bodyPr wrap="square" rtlCol="0">
              <a:spAutoFit/>
            </a:bodyPr>
            <a:lstStyle/>
            <a:p>
              <a:pPr algn="just" hangingPunct="0">
                <a:lnSpc>
                  <a:spcPct val="150000"/>
                </a:lnSpc>
              </a:pPr>
              <a:r>
                <a:rPr lang="zh-CN" altLang="en-US" sz="1600" dirty="0">
                  <a:solidFill>
                    <a:schemeClr val="bg1"/>
                  </a:solidFill>
                  <a:latin typeface="微软雅黑" panose="020B0503020204020204" pitchFamily="34" charset="-122"/>
                  <a:ea typeface="微软雅黑" panose="020B0503020204020204" pitchFamily="34" charset="-122"/>
                  <a:cs typeface="+mn-ea"/>
                  <a:sym typeface="+mn-lt"/>
                </a:rPr>
                <a:t>鼠标点击这里，输入您的文本文字，更改文字的颜色或者大小属性。</a:t>
              </a:r>
              <a:endParaRPr lang="zh-CN" altLang="en-US" sz="1600" dirty="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23" name="文本框 22"/>
            <p:cNvSpPr txBox="1"/>
            <p:nvPr/>
          </p:nvSpPr>
          <p:spPr>
            <a:xfrm>
              <a:off x="2515333" y="1603617"/>
              <a:ext cx="2971067" cy="499560"/>
            </a:xfrm>
            <a:prstGeom prst="rect">
              <a:avLst/>
            </a:prstGeom>
            <a:noFill/>
          </p:spPr>
          <p:txBody>
            <a:bodyPr wrap="square" rtlCol="0">
              <a:spAutoFit/>
            </a:bodyPr>
            <a:lstStyle/>
            <a:p>
              <a:pPr algn="just" hangingPunct="0">
                <a:lnSpc>
                  <a:spcPct val="150000"/>
                </a:lnSpc>
              </a:pPr>
              <a:r>
                <a:rPr lang="zh-CN" altLang="en-US" sz="2000" dirty="0">
                  <a:solidFill>
                    <a:schemeClr val="bg1"/>
                  </a:solidFill>
                  <a:latin typeface="微软雅黑" panose="020B0503020204020204" pitchFamily="34" charset="-122"/>
                  <a:ea typeface="微软雅黑" panose="020B0503020204020204" pitchFamily="34" charset="-122"/>
                  <a:cs typeface="+mn-ea"/>
                  <a:sym typeface="+mn-lt"/>
                </a:rPr>
                <a:t>简介</a:t>
              </a:r>
              <a:endParaRPr lang="zh-CN" altLang="en-US" sz="2000" dirty="0">
                <a:solidFill>
                  <a:schemeClr val="bg1"/>
                </a:solidFill>
                <a:latin typeface="微软雅黑" panose="020B0503020204020204" pitchFamily="34" charset="-122"/>
                <a:ea typeface="微软雅黑" panose="020B0503020204020204" pitchFamily="34" charset="-122"/>
                <a:cs typeface="+mn-ea"/>
                <a:sym typeface="+mn-lt"/>
              </a:endParaRPr>
            </a:p>
          </p:txBody>
        </p:sp>
      </p:grpSp>
      <p:sp>
        <p:nvSpPr>
          <p:cNvPr id="57" name="文本框 56"/>
          <p:cNvSpPr txBox="1"/>
          <p:nvPr/>
        </p:nvSpPr>
        <p:spPr>
          <a:xfrm>
            <a:off x="3987584" y="1287750"/>
            <a:ext cx="7941396" cy="5116209"/>
          </a:xfrm>
          <a:prstGeom prst="rect">
            <a:avLst/>
          </a:prstGeom>
          <a:noFill/>
        </p:spPr>
        <p:txBody>
          <a:bodyPr wrap="square" rtlCol="0">
            <a:spAutoFit/>
          </a:bodyPr>
          <a:lstStyle/>
          <a:p>
            <a:pPr algn="just" hangingPunct="0">
              <a:lnSpc>
                <a:spcPct val="150000"/>
              </a:lnSpc>
            </a:pPr>
            <a:r>
              <a:rPr lang="en-US" altLang="zh-CN" sz="2000" dirty="0">
                <a:latin typeface="微软雅黑" panose="020B0503020204020204" pitchFamily="34" charset="-122"/>
                <a:ea typeface="微软雅黑" panose="020B0503020204020204" pitchFamily="34" charset="-122"/>
                <a:cs typeface="+mn-ea"/>
                <a:sym typeface="+mn-lt"/>
              </a:rPr>
              <a:t>【</a:t>
            </a:r>
            <a:r>
              <a:rPr lang="zh-CN" altLang="en-US" sz="2000" dirty="0">
                <a:latin typeface="微软雅黑" panose="020B0503020204020204" pitchFamily="34" charset="-122"/>
                <a:ea typeface="微软雅黑" panose="020B0503020204020204" pitchFamily="34" charset="-122"/>
                <a:cs typeface="+mn-ea"/>
                <a:sym typeface="+mn-lt"/>
              </a:rPr>
              <a:t>思考</a:t>
            </a:r>
            <a:r>
              <a:rPr lang="en-US" altLang="zh-CN" sz="2000" dirty="0">
                <a:latin typeface="微软雅黑" panose="020B0503020204020204" pitchFamily="34" charset="-122"/>
                <a:ea typeface="微软雅黑" panose="020B0503020204020204" pitchFamily="34" charset="-122"/>
                <a:cs typeface="+mn-ea"/>
                <a:sym typeface="+mn-lt"/>
              </a:rPr>
              <a:t>2】</a:t>
            </a:r>
            <a:r>
              <a:rPr lang="zh-CN" altLang="en-US" sz="2000" dirty="0">
                <a:latin typeface="微软雅黑" panose="020B0503020204020204" pitchFamily="34" charset="-122"/>
                <a:ea typeface="微软雅黑" panose="020B0503020204020204" pitchFamily="34" charset="-122"/>
                <a:cs typeface="+mn-ea"/>
                <a:sym typeface="+mn-lt"/>
              </a:rPr>
              <a:t>品读语段</a:t>
            </a:r>
            <a:r>
              <a:rPr lang="en-US" altLang="zh-CN" sz="2000" dirty="0">
                <a:latin typeface="微软雅黑" panose="020B0503020204020204" pitchFamily="34" charset="-122"/>
                <a:ea typeface="微软雅黑" panose="020B0503020204020204" pitchFamily="34" charset="-122"/>
                <a:cs typeface="+mn-ea"/>
                <a:sym typeface="+mn-lt"/>
              </a:rPr>
              <a:t>--</a:t>
            </a:r>
            <a:r>
              <a:rPr lang="zh-CN" altLang="en-US" sz="2000" dirty="0">
                <a:latin typeface="微软雅黑" panose="020B0503020204020204" pitchFamily="34" charset="-122"/>
                <a:ea typeface="微软雅黑" panose="020B0503020204020204" pitchFamily="34" charset="-122"/>
                <a:cs typeface="+mn-ea"/>
                <a:sym typeface="+mn-lt"/>
              </a:rPr>
              <a:t>共同鉴赏</a:t>
            </a:r>
            <a:endParaRPr lang="en-US" altLang="zh-CN" sz="2000" dirty="0">
              <a:latin typeface="微软雅黑" panose="020B0503020204020204" pitchFamily="34" charset="-122"/>
              <a:ea typeface="微软雅黑" panose="020B0503020204020204" pitchFamily="34" charset="-122"/>
              <a:cs typeface="+mn-ea"/>
              <a:sym typeface="+mn-lt"/>
            </a:endParaRPr>
          </a:p>
          <a:p>
            <a:pPr algn="just" hangingPunct="0">
              <a:lnSpc>
                <a:spcPct val="150000"/>
              </a:lnSpc>
            </a:pPr>
            <a:r>
              <a:rPr lang="zh-CN" altLang="en-US" sz="2000" dirty="0">
                <a:latin typeface="微软雅黑" panose="020B0503020204020204" pitchFamily="34" charset="-122"/>
                <a:ea typeface="微软雅黑" panose="020B0503020204020204" pitchFamily="34" charset="-122"/>
                <a:cs typeface="+mn-ea"/>
                <a:sym typeface="+mn-lt"/>
              </a:rPr>
              <a:t>③第二十四段：这一天，焦裕禄没烤群众一把火，没喝群众一口水。风雪中，他在</a:t>
            </a:r>
            <a:r>
              <a:rPr lang="en-US" altLang="zh-CN" sz="2000" dirty="0">
                <a:latin typeface="微软雅黑" panose="020B0503020204020204" pitchFamily="34" charset="-122"/>
                <a:ea typeface="微软雅黑" panose="020B0503020204020204" pitchFamily="34" charset="-122"/>
                <a:cs typeface="+mn-ea"/>
                <a:sym typeface="+mn-lt"/>
              </a:rPr>
              <a:t>9</a:t>
            </a:r>
            <a:r>
              <a:rPr lang="zh-CN" altLang="en-US" sz="2000" dirty="0">
                <a:latin typeface="微软雅黑" panose="020B0503020204020204" pitchFamily="34" charset="-122"/>
                <a:ea typeface="微软雅黑" panose="020B0503020204020204" pitchFamily="34" charset="-122"/>
                <a:cs typeface="+mn-ea"/>
                <a:sym typeface="+mn-lt"/>
              </a:rPr>
              <a:t>个村子，访问了几十户生活困难的老贫农。</a:t>
            </a:r>
            <a:r>
              <a:rPr lang="en-US" altLang="zh-CN" sz="2000" dirty="0">
                <a:latin typeface="微软雅黑" panose="020B0503020204020204" pitchFamily="34" charset="-122"/>
                <a:ea typeface="微软雅黑" panose="020B0503020204020204" pitchFamily="34" charset="-122"/>
                <a:cs typeface="+mn-ea"/>
                <a:sym typeface="+mn-lt"/>
              </a:rPr>
              <a:t>……</a:t>
            </a:r>
            <a:r>
              <a:rPr lang="zh-CN" altLang="en-US" sz="2000" dirty="0">
                <a:latin typeface="微软雅黑" panose="020B0503020204020204" pitchFamily="34" charset="-122"/>
                <a:ea typeface="微软雅黑" panose="020B0503020204020204" pitchFamily="34" charset="-122"/>
                <a:cs typeface="+mn-ea"/>
                <a:sym typeface="+mn-lt"/>
              </a:rPr>
              <a:t>焦裕禄安慰老人说：“如今印把子抓在咱手里，兰考受灾受穷的面貌一定能够改过来。”</a:t>
            </a:r>
            <a:endParaRPr lang="zh-CN" altLang="en-US" sz="2000" dirty="0">
              <a:latin typeface="微软雅黑" panose="020B0503020204020204" pitchFamily="34" charset="-122"/>
              <a:ea typeface="微软雅黑" panose="020B0503020204020204" pitchFamily="34" charset="-122"/>
              <a:cs typeface="+mn-ea"/>
              <a:sym typeface="+mn-lt"/>
            </a:endParaRPr>
          </a:p>
          <a:p>
            <a:pPr algn="just" hangingPunct="0">
              <a:lnSpc>
                <a:spcPct val="150000"/>
              </a:lnSpc>
            </a:pPr>
            <a:r>
              <a:rPr lang="zh-CN" altLang="en-US" sz="2000" dirty="0">
                <a:solidFill>
                  <a:srgbClr val="C00000"/>
                </a:solidFill>
                <a:latin typeface="微软雅黑" panose="020B0503020204020204" pitchFamily="34" charset="-122"/>
                <a:ea typeface="微软雅黑" panose="020B0503020204020204" pitchFamily="34" charset="-122"/>
                <a:cs typeface="+mn-ea"/>
                <a:sym typeface="+mn-lt"/>
              </a:rPr>
              <a:t>明确  通过具体描写这一双无依无靠的老人，集中体现了焦裕禄在风雪中关心群众的形象。焦裕禄不占群众一丝一毫的便宜，体现了他无私奉献的精神。对老贫农称“我是您的儿子“，这简单朴实的一句话，发自内心，读来令人感动，体现了焦裕禄在处理群众和党的关系时，把群众放在了最重要的位置。</a:t>
            </a:r>
            <a:endParaRPr lang="zh-CN" altLang="en-US" sz="2000" dirty="0">
              <a:solidFill>
                <a:srgbClr val="C00000"/>
              </a:solidFill>
              <a:latin typeface="微软雅黑" panose="020B0503020204020204" pitchFamily="34" charset="-122"/>
              <a:ea typeface="微软雅黑" panose="020B0503020204020204" pitchFamily="34" charset="-122"/>
              <a:cs typeface="+mn-ea"/>
              <a:sym typeface="+mn-lt"/>
            </a:endParaRPr>
          </a:p>
          <a:p>
            <a:pPr algn="just" hangingPunct="0">
              <a:lnSpc>
                <a:spcPct val="150000"/>
              </a:lnSpc>
            </a:pPr>
            <a:endParaRPr lang="zh-CN" altLang="en-US" sz="2000" dirty="0">
              <a:latin typeface="微软雅黑" panose="020B0503020204020204" pitchFamily="34" charset="-122"/>
              <a:ea typeface="微软雅黑" panose="020B0503020204020204" pitchFamily="34" charset="-122"/>
              <a:cs typeface="+mn-ea"/>
              <a:sym typeface="+mn-lt"/>
            </a:endParaRPr>
          </a:p>
        </p:txBody>
      </p:sp>
      <p:pic>
        <p:nvPicPr>
          <p:cNvPr id="15" name="图片 14"/>
          <p:cNvPicPr>
            <a:picLocks noChangeAspect="1"/>
          </p:cNvPicPr>
          <p:nvPr/>
        </p:nvPicPr>
        <p:blipFill>
          <a:blip r:embed="rId1">
            <a:extLst>
              <a:ext uri="{28A0092B-C50C-407E-A947-70E740481C1C}">
                <a14:useLocalDpi xmlns:a14="http://schemas.microsoft.com/office/drawing/2010/main" val="0"/>
              </a:ext>
            </a:extLst>
          </a:blip>
          <a:srcRect/>
          <a:stretch>
            <a:fillRect/>
          </a:stretch>
        </p:blipFill>
        <p:spPr>
          <a:xfrm>
            <a:off x="438852" y="2051855"/>
            <a:ext cx="3448008" cy="2792935"/>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p:spPr>
      </p:pic>
      <p:sp>
        <p:nvSpPr>
          <p:cNvPr id="41" name="矩形 40"/>
          <p:cNvSpPr/>
          <p:nvPr/>
        </p:nvSpPr>
        <p:spPr>
          <a:xfrm>
            <a:off x="130629" y="130629"/>
            <a:ext cx="11899075" cy="6590805"/>
          </a:xfrm>
          <a:prstGeom prst="rect">
            <a:avLst/>
          </a:prstGeom>
          <a:noFill/>
          <a:ln w="254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wipe(left)">
                                      <p:cBhvr>
                                        <p:cTn id="7" dur="500"/>
                                        <p:tgtEl>
                                          <p:spTgt spid="36"/>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35"/>
                                        </p:tgtEl>
                                        <p:attrNameLst>
                                          <p:attrName>style.visibility</p:attrName>
                                        </p:attrNameLst>
                                      </p:cBhvr>
                                      <p:to>
                                        <p:strVal val="visible"/>
                                      </p:to>
                                    </p:set>
                                    <p:animEffect transition="in" filter="wipe(left)">
                                      <p:cBhvr>
                                        <p:cTn id="10" dur="500"/>
                                        <p:tgtEl>
                                          <p:spTgt spid="35"/>
                                        </p:tgtEl>
                                      </p:cBhvr>
                                    </p:animEffect>
                                  </p:childTnLst>
                                </p:cTn>
                              </p:par>
                              <p:par>
                                <p:cTn id="11" presetID="22" presetClass="entr" presetSubtype="8" fill="hold" nodeType="withEffect">
                                  <p:stCondLst>
                                    <p:cond delay="0"/>
                                  </p:stCondLst>
                                  <p:childTnLst>
                                    <p:set>
                                      <p:cBhvr>
                                        <p:cTn id="12" dur="1" fill="hold">
                                          <p:stCondLst>
                                            <p:cond delay="0"/>
                                          </p:stCondLst>
                                        </p:cTn>
                                        <p:tgtEl>
                                          <p:spTgt spid="93"/>
                                        </p:tgtEl>
                                        <p:attrNameLst>
                                          <p:attrName>style.visibility</p:attrName>
                                        </p:attrNameLst>
                                      </p:cBhvr>
                                      <p:to>
                                        <p:strVal val="visible"/>
                                      </p:to>
                                    </p:set>
                                    <p:animEffect transition="in" filter="wipe(left)">
                                      <p:cBhvr>
                                        <p:cTn id="13" dur="500"/>
                                        <p:tgtEl>
                                          <p:spTgt spid="93"/>
                                        </p:tgtEl>
                                      </p:cBhvr>
                                    </p:animEffect>
                                  </p:childTnLst>
                                </p:cTn>
                              </p:par>
                              <p:par>
                                <p:cTn id="14" presetID="53" presetClass="entr" presetSubtype="16" fill="hold" grpId="0" nodeType="withEffect">
                                  <p:stCondLst>
                                    <p:cond delay="0"/>
                                  </p:stCondLst>
                                  <p:childTnLst>
                                    <p:set>
                                      <p:cBhvr>
                                        <p:cTn id="15" dur="1" fill="hold">
                                          <p:stCondLst>
                                            <p:cond delay="0"/>
                                          </p:stCondLst>
                                        </p:cTn>
                                        <p:tgtEl>
                                          <p:spTgt spid="37"/>
                                        </p:tgtEl>
                                        <p:attrNameLst>
                                          <p:attrName>style.visibility</p:attrName>
                                        </p:attrNameLst>
                                      </p:cBhvr>
                                      <p:to>
                                        <p:strVal val="visible"/>
                                      </p:to>
                                    </p:set>
                                    <p:anim calcmode="lin" valueType="num">
                                      <p:cBhvr>
                                        <p:cTn id="16" dur="1000" fill="hold"/>
                                        <p:tgtEl>
                                          <p:spTgt spid="37"/>
                                        </p:tgtEl>
                                        <p:attrNameLst>
                                          <p:attrName>ppt_w</p:attrName>
                                        </p:attrNameLst>
                                      </p:cBhvr>
                                      <p:tavLst>
                                        <p:tav tm="0">
                                          <p:val>
                                            <p:fltVal val="0"/>
                                          </p:val>
                                        </p:tav>
                                        <p:tav tm="100000">
                                          <p:val>
                                            <p:strVal val="#ppt_w"/>
                                          </p:val>
                                        </p:tav>
                                      </p:tavLst>
                                    </p:anim>
                                    <p:anim calcmode="lin" valueType="num">
                                      <p:cBhvr>
                                        <p:cTn id="17" dur="1000" fill="hold"/>
                                        <p:tgtEl>
                                          <p:spTgt spid="37"/>
                                        </p:tgtEl>
                                        <p:attrNameLst>
                                          <p:attrName>ppt_h</p:attrName>
                                        </p:attrNameLst>
                                      </p:cBhvr>
                                      <p:tavLst>
                                        <p:tav tm="0">
                                          <p:val>
                                            <p:fltVal val="0"/>
                                          </p:val>
                                        </p:tav>
                                        <p:tav tm="100000">
                                          <p:val>
                                            <p:strVal val="#ppt_h"/>
                                          </p:val>
                                        </p:tav>
                                      </p:tavLst>
                                    </p:anim>
                                    <p:animEffect transition="in" filter="fade">
                                      <p:cBhvr>
                                        <p:cTn id="18" dur="1000"/>
                                        <p:tgtEl>
                                          <p:spTgt spid="37"/>
                                        </p:tgtEl>
                                      </p:cBhvr>
                                    </p:animEffect>
                                  </p:childTnLst>
                                </p:cTn>
                              </p:par>
                              <p:par>
                                <p:cTn id="19" presetID="53" presetClass="entr" presetSubtype="16" fill="hold" nodeType="withEffect">
                                  <p:stCondLst>
                                    <p:cond delay="0"/>
                                  </p:stCondLst>
                                  <p:childTnLst>
                                    <p:set>
                                      <p:cBhvr>
                                        <p:cTn id="20" dur="1" fill="hold">
                                          <p:stCondLst>
                                            <p:cond delay="0"/>
                                          </p:stCondLst>
                                        </p:cTn>
                                        <p:tgtEl>
                                          <p:spTgt spid="12"/>
                                        </p:tgtEl>
                                        <p:attrNameLst>
                                          <p:attrName>style.visibility</p:attrName>
                                        </p:attrNameLst>
                                      </p:cBhvr>
                                      <p:to>
                                        <p:strVal val="visible"/>
                                      </p:to>
                                    </p:set>
                                    <p:anim calcmode="lin" valueType="num">
                                      <p:cBhvr>
                                        <p:cTn id="21" dur="1000" fill="hold"/>
                                        <p:tgtEl>
                                          <p:spTgt spid="12"/>
                                        </p:tgtEl>
                                        <p:attrNameLst>
                                          <p:attrName>ppt_w</p:attrName>
                                        </p:attrNameLst>
                                      </p:cBhvr>
                                      <p:tavLst>
                                        <p:tav tm="0">
                                          <p:val>
                                            <p:fltVal val="0"/>
                                          </p:val>
                                        </p:tav>
                                        <p:tav tm="100000">
                                          <p:val>
                                            <p:strVal val="#ppt_w"/>
                                          </p:val>
                                        </p:tav>
                                      </p:tavLst>
                                    </p:anim>
                                    <p:anim calcmode="lin" valueType="num">
                                      <p:cBhvr>
                                        <p:cTn id="22" dur="1000" fill="hold"/>
                                        <p:tgtEl>
                                          <p:spTgt spid="12"/>
                                        </p:tgtEl>
                                        <p:attrNameLst>
                                          <p:attrName>ppt_h</p:attrName>
                                        </p:attrNameLst>
                                      </p:cBhvr>
                                      <p:tavLst>
                                        <p:tav tm="0">
                                          <p:val>
                                            <p:fltVal val="0"/>
                                          </p:val>
                                        </p:tav>
                                        <p:tav tm="100000">
                                          <p:val>
                                            <p:strVal val="#ppt_h"/>
                                          </p:val>
                                        </p:tav>
                                      </p:tavLst>
                                    </p:anim>
                                    <p:animEffect transition="in" filter="fade">
                                      <p:cBhvr>
                                        <p:cTn id="23" dur="1000"/>
                                        <p:tgtEl>
                                          <p:spTgt spid="12"/>
                                        </p:tgtEl>
                                      </p:cBhvr>
                                    </p:animEffect>
                                  </p:childTnLst>
                                </p:cTn>
                              </p:par>
                            </p:childTnLst>
                          </p:cTn>
                        </p:par>
                      </p:childTnLst>
                    </p:cTn>
                  </p:par>
                  <p:par>
                    <p:cTn id="24" fill="hold">
                      <p:stCondLst>
                        <p:cond delay="indefinite"/>
                      </p:stCondLst>
                      <p:childTnLst>
                        <p:par>
                          <p:cTn id="25" fill="hold">
                            <p:stCondLst>
                              <p:cond delay="0"/>
                            </p:stCondLst>
                            <p:childTnLst>
                              <p:par>
                                <p:cTn id="26" presetID="9" presetClass="entr" presetSubtype="0" fill="hold" nodeType="clickEffect">
                                  <p:stCondLst>
                                    <p:cond delay="0"/>
                                  </p:stCondLst>
                                  <p:childTnLst>
                                    <p:set>
                                      <p:cBhvr>
                                        <p:cTn id="27" dur="1" fill="hold">
                                          <p:stCondLst>
                                            <p:cond delay="0"/>
                                          </p:stCondLst>
                                        </p:cTn>
                                        <p:tgtEl>
                                          <p:spTgt spid="57">
                                            <p:txEl>
                                              <p:pRg st="2" end="2"/>
                                            </p:txEl>
                                          </p:spTgt>
                                        </p:tgtEl>
                                        <p:attrNameLst>
                                          <p:attrName>style.visibility</p:attrName>
                                        </p:attrNameLst>
                                      </p:cBhvr>
                                      <p:to>
                                        <p:strVal val="visible"/>
                                      </p:to>
                                    </p:set>
                                    <p:animEffect transition="in" filter="dissolve">
                                      <p:cBhvr>
                                        <p:cTn id="28" dur="500"/>
                                        <p:tgtEl>
                                          <p:spTgt spid="57">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nimBg="1"/>
      <p:bldP spid="35" grpId="0" animBg="1"/>
      <p:bldP spid="37"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任意多边形: 形状 35"/>
          <p:cNvSpPr/>
          <p:nvPr/>
        </p:nvSpPr>
        <p:spPr>
          <a:xfrm>
            <a:off x="-121920" y="239982"/>
            <a:ext cx="896112" cy="602306"/>
          </a:xfrm>
          <a:custGeom>
            <a:avLst/>
            <a:gdLst>
              <a:gd name="connsiteX0" fmla="*/ 0 w 706054"/>
              <a:gd name="connsiteY0" fmla="*/ 0 h 474562"/>
              <a:gd name="connsiteX1" fmla="*/ 468773 w 706054"/>
              <a:gd name="connsiteY1" fmla="*/ 0 h 474562"/>
              <a:gd name="connsiteX2" fmla="*/ 706054 w 706054"/>
              <a:gd name="connsiteY2" fmla="*/ 237281 h 474562"/>
              <a:gd name="connsiteX3" fmla="*/ 468773 w 706054"/>
              <a:gd name="connsiteY3" fmla="*/ 474562 h 474562"/>
              <a:gd name="connsiteX4" fmla="*/ 0 w 706054"/>
              <a:gd name="connsiteY4" fmla="*/ 474562 h 4745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6054" h="474562">
                <a:moveTo>
                  <a:pt x="0" y="0"/>
                </a:moveTo>
                <a:lnTo>
                  <a:pt x="468773" y="0"/>
                </a:lnTo>
                <a:cubicBezTo>
                  <a:pt x="599820" y="0"/>
                  <a:pt x="706054" y="106234"/>
                  <a:pt x="706054" y="237281"/>
                </a:cubicBezTo>
                <a:cubicBezTo>
                  <a:pt x="706054" y="368328"/>
                  <a:pt x="599820" y="474562"/>
                  <a:pt x="468773" y="474562"/>
                </a:cubicBezTo>
                <a:lnTo>
                  <a:pt x="0" y="474562"/>
                </a:lnTo>
                <a:close/>
              </a:path>
            </a:pathLst>
          </a:custGeom>
          <a:noFill/>
          <a:ln w="19050">
            <a:gradFill>
              <a:gsLst>
                <a:gs pos="55000">
                  <a:schemeClr val="accent1">
                    <a:lumMod val="5000"/>
                    <a:lumOff val="95000"/>
                    <a:alpha val="0"/>
                  </a:schemeClr>
                </a:gs>
                <a:gs pos="0">
                  <a:srgbClr val="C00000"/>
                </a:gs>
              </a:gsLst>
              <a:lin ang="108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mn-ea"/>
            </a:endParaRPr>
          </a:p>
        </p:txBody>
      </p:sp>
      <p:grpSp>
        <p:nvGrpSpPr>
          <p:cNvPr id="8" name="组合 7"/>
          <p:cNvGrpSpPr/>
          <p:nvPr/>
        </p:nvGrpSpPr>
        <p:grpSpPr>
          <a:xfrm>
            <a:off x="-265471" y="-870076"/>
            <a:ext cx="12722942" cy="8598152"/>
            <a:chOff x="-5715000" y="-6019800"/>
            <a:chExt cx="25031700" cy="16916400"/>
          </a:xfrm>
        </p:grpSpPr>
        <p:grpSp>
          <p:nvGrpSpPr>
            <p:cNvPr id="4" name="组合 3"/>
            <p:cNvGrpSpPr/>
            <p:nvPr/>
          </p:nvGrpSpPr>
          <p:grpSpPr>
            <a:xfrm>
              <a:off x="-5715000" y="-6019800"/>
              <a:ext cx="419100" cy="16916400"/>
              <a:chOff x="-5715000" y="-6019800"/>
              <a:chExt cx="419100" cy="16916400"/>
            </a:xfrm>
          </p:grpSpPr>
          <p:sp>
            <p:nvSpPr>
              <p:cNvPr id="2" name="椭圆 1"/>
              <p:cNvSpPr/>
              <p:nvPr/>
            </p:nvSpPr>
            <p:spPr>
              <a:xfrm>
                <a:off x="-5715000" y="-60198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3" name="椭圆 2"/>
              <p:cNvSpPr/>
              <p:nvPr/>
            </p:nvSpPr>
            <p:spPr>
              <a:xfrm>
                <a:off x="-5715000" y="104775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grpSp>
          <p:nvGrpSpPr>
            <p:cNvPr id="5" name="组合 4"/>
            <p:cNvGrpSpPr/>
            <p:nvPr/>
          </p:nvGrpSpPr>
          <p:grpSpPr>
            <a:xfrm>
              <a:off x="18897600" y="-6019800"/>
              <a:ext cx="419100" cy="16916400"/>
              <a:chOff x="-5715000" y="-6019800"/>
              <a:chExt cx="419100" cy="16916400"/>
            </a:xfrm>
          </p:grpSpPr>
          <p:sp>
            <p:nvSpPr>
              <p:cNvPr id="6" name="椭圆 5"/>
              <p:cNvSpPr/>
              <p:nvPr/>
            </p:nvSpPr>
            <p:spPr>
              <a:xfrm>
                <a:off x="-5715000" y="-60198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7" name="椭圆 6"/>
              <p:cNvSpPr/>
              <p:nvPr/>
            </p:nvSpPr>
            <p:spPr>
              <a:xfrm>
                <a:off x="-5715000" y="104775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grpSp>
      <p:grpSp>
        <p:nvGrpSpPr>
          <p:cNvPr id="93" name="îşľïḓé"/>
          <p:cNvGrpSpPr/>
          <p:nvPr/>
        </p:nvGrpSpPr>
        <p:grpSpPr>
          <a:xfrm flipH="1">
            <a:off x="11129970" y="6341428"/>
            <a:ext cx="528630" cy="0"/>
            <a:chOff x="784958" y="2463718"/>
            <a:chExt cx="528630" cy="0"/>
          </a:xfrm>
        </p:grpSpPr>
        <p:cxnSp>
          <p:nvCxnSpPr>
            <p:cNvPr id="94" name="直接连接符 93"/>
            <p:cNvCxnSpPr/>
            <p:nvPr/>
          </p:nvCxnSpPr>
          <p:spPr>
            <a:xfrm>
              <a:off x="784958" y="2463718"/>
              <a:ext cx="360000" cy="0"/>
            </a:xfrm>
            <a:prstGeom prst="line">
              <a:avLst/>
            </a:prstGeom>
            <a:ln w="57150" cap="rnd">
              <a:gradFill>
                <a:gsLst>
                  <a:gs pos="0">
                    <a:srgbClr val="C00000"/>
                  </a:gs>
                  <a:gs pos="100000">
                    <a:srgbClr val="A11C1C"/>
                  </a:gs>
                </a:gsLst>
                <a:lin ang="5400000" scaled="1"/>
              </a:gradFill>
              <a:round/>
            </a:ln>
          </p:spPr>
          <p:style>
            <a:lnRef idx="1">
              <a:schemeClr val="accent1"/>
            </a:lnRef>
            <a:fillRef idx="0">
              <a:schemeClr val="accent1"/>
            </a:fillRef>
            <a:effectRef idx="0">
              <a:schemeClr val="accent1"/>
            </a:effectRef>
            <a:fontRef idx="minor">
              <a:schemeClr val="tx1"/>
            </a:fontRef>
          </p:style>
        </p:cxnSp>
        <p:cxnSp>
          <p:nvCxnSpPr>
            <p:cNvPr id="95" name="直接连接符 94"/>
            <p:cNvCxnSpPr/>
            <p:nvPr/>
          </p:nvCxnSpPr>
          <p:spPr>
            <a:xfrm>
              <a:off x="1242156" y="2463718"/>
              <a:ext cx="0" cy="0"/>
            </a:xfrm>
            <a:prstGeom prst="line">
              <a:avLst/>
            </a:prstGeom>
            <a:ln w="57150" cap="rnd">
              <a:gradFill>
                <a:gsLst>
                  <a:gs pos="0">
                    <a:srgbClr val="C00000"/>
                  </a:gs>
                  <a:gs pos="100000">
                    <a:srgbClr val="A11C1C"/>
                  </a:gs>
                </a:gsLst>
                <a:lin ang="5400000" scaled="1"/>
              </a:gradFill>
              <a:round/>
            </a:ln>
          </p:spPr>
          <p:style>
            <a:lnRef idx="1">
              <a:schemeClr val="accent1"/>
            </a:lnRef>
            <a:fillRef idx="0">
              <a:schemeClr val="accent1"/>
            </a:fillRef>
            <a:effectRef idx="0">
              <a:schemeClr val="accent1"/>
            </a:effectRef>
            <a:fontRef idx="minor">
              <a:schemeClr val="tx1"/>
            </a:fontRef>
          </p:style>
        </p:cxnSp>
        <p:cxnSp>
          <p:nvCxnSpPr>
            <p:cNvPr id="96" name="直接连接符 95"/>
            <p:cNvCxnSpPr/>
            <p:nvPr/>
          </p:nvCxnSpPr>
          <p:spPr>
            <a:xfrm>
              <a:off x="1313588" y="2463718"/>
              <a:ext cx="0" cy="0"/>
            </a:xfrm>
            <a:prstGeom prst="line">
              <a:avLst/>
            </a:prstGeom>
            <a:ln w="57150" cap="rnd">
              <a:gradFill>
                <a:gsLst>
                  <a:gs pos="0">
                    <a:srgbClr val="C00000"/>
                  </a:gs>
                  <a:gs pos="100000">
                    <a:srgbClr val="A11C1C"/>
                  </a:gs>
                </a:gsLst>
                <a:lin ang="5400000" scaled="1"/>
              </a:gradFill>
              <a:round/>
            </a:ln>
          </p:spPr>
          <p:style>
            <a:lnRef idx="1">
              <a:schemeClr val="accent1"/>
            </a:lnRef>
            <a:fillRef idx="0">
              <a:schemeClr val="accent1"/>
            </a:fillRef>
            <a:effectRef idx="0">
              <a:schemeClr val="accent1"/>
            </a:effectRef>
            <a:fontRef idx="minor">
              <a:schemeClr val="tx1"/>
            </a:fontRef>
          </p:style>
        </p:cxnSp>
      </p:grpSp>
      <p:sp>
        <p:nvSpPr>
          <p:cNvPr id="35" name="任意多边形: 形状 34"/>
          <p:cNvSpPr/>
          <p:nvPr/>
        </p:nvSpPr>
        <p:spPr>
          <a:xfrm>
            <a:off x="0" y="300942"/>
            <a:ext cx="706054" cy="474562"/>
          </a:xfrm>
          <a:custGeom>
            <a:avLst/>
            <a:gdLst>
              <a:gd name="connsiteX0" fmla="*/ 0 w 706054"/>
              <a:gd name="connsiteY0" fmla="*/ 0 h 474562"/>
              <a:gd name="connsiteX1" fmla="*/ 468773 w 706054"/>
              <a:gd name="connsiteY1" fmla="*/ 0 h 474562"/>
              <a:gd name="connsiteX2" fmla="*/ 706054 w 706054"/>
              <a:gd name="connsiteY2" fmla="*/ 237281 h 474562"/>
              <a:gd name="connsiteX3" fmla="*/ 468773 w 706054"/>
              <a:gd name="connsiteY3" fmla="*/ 474562 h 474562"/>
              <a:gd name="connsiteX4" fmla="*/ 0 w 706054"/>
              <a:gd name="connsiteY4" fmla="*/ 474562 h 4745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6054" h="474562">
                <a:moveTo>
                  <a:pt x="0" y="0"/>
                </a:moveTo>
                <a:lnTo>
                  <a:pt x="468773" y="0"/>
                </a:lnTo>
                <a:cubicBezTo>
                  <a:pt x="599820" y="0"/>
                  <a:pt x="706054" y="106234"/>
                  <a:pt x="706054" y="237281"/>
                </a:cubicBezTo>
                <a:cubicBezTo>
                  <a:pt x="706054" y="368328"/>
                  <a:pt x="599820" y="474562"/>
                  <a:pt x="468773" y="474562"/>
                </a:cubicBezTo>
                <a:lnTo>
                  <a:pt x="0" y="474562"/>
                </a:lnTo>
                <a:close/>
              </a:path>
            </a:pathLst>
          </a:custGeom>
          <a:gradFill>
            <a:gsLst>
              <a:gs pos="0">
                <a:srgbClr val="C00000">
                  <a:alpha val="48000"/>
                </a:srgbClr>
              </a:gs>
              <a:gs pos="94000">
                <a:srgbClr val="A11C1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微软雅黑" panose="020B0503020204020204" pitchFamily="34" charset="-122"/>
              <a:ea typeface="微软雅黑" panose="020B0503020204020204" pitchFamily="34" charset="-122"/>
            </a:endParaRPr>
          </a:p>
        </p:txBody>
      </p:sp>
      <p:sp>
        <p:nvSpPr>
          <p:cNvPr id="37" name="文本框 36"/>
          <p:cNvSpPr txBox="1"/>
          <p:nvPr/>
        </p:nvSpPr>
        <p:spPr>
          <a:xfrm>
            <a:off x="877104" y="276613"/>
            <a:ext cx="2859469" cy="523220"/>
          </a:xfrm>
          <a:prstGeom prst="rect">
            <a:avLst/>
          </a:prstGeom>
          <a:noFill/>
          <a:effectLst>
            <a:reflection blurRad="6350" stA="50000" endA="300" endPos="55000" dir="5400000" sy="-100000" algn="bl" rotWithShape="0"/>
          </a:effectLst>
        </p:spPr>
        <p:txBody>
          <a:bodyPr wrap="square" rtlCol="0">
            <a:spAutoFit/>
          </a:bodyPr>
          <a:lstStyle/>
          <a:p>
            <a:r>
              <a:rPr lang="zh-CN" altLang="en-US" sz="2800" b="1" spc="600" dirty="0">
                <a:gradFill>
                  <a:gsLst>
                    <a:gs pos="100000">
                      <a:srgbClr val="A11C1C"/>
                    </a:gs>
                    <a:gs pos="0">
                      <a:srgbClr val="C00000"/>
                    </a:gs>
                  </a:gsLst>
                  <a:lin ang="5400000" scaled="0"/>
                </a:gradFill>
                <a:latin typeface="微软雅黑" panose="020B0503020204020204" pitchFamily="34" charset="-122"/>
                <a:ea typeface="微软雅黑" panose="020B0503020204020204" pitchFamily="34" charset="-122"/>
              </a:rPr>
              <a:t>问题探究</a:t>
            </a:r>
            <a:endParaRPr lang="zh-CN" altLang="en-US" sz="2800" b="1" spc="600" dirty="0">
              <a:gradFill>
                <a:gsLst>
                  <a:gs pos="100000">
                    <a:srgbClr val="A11C1C"/>
                  </a:gs>
                  <a:gs pos="0">
                    <a:srgbClr val="C00000"/>
                  </a:gs>
                </a:gsLst>
                <a:lin ang="5400000" scaled="0"/>
              </a:gradFill>
              <a:latin typeface="微软雅黑" panose="020B0503020204020204" pitchFamily="34" charset="-122"/>
              <a:ea typeface="微软雅黑" panose="020B0503020204020204" pitchFamily="34" charset="-122"/>
            </a:endParaRPr>
          </a:p>
        </p:txBody>
      </p:sp>
      <p:grpSp>
        <p:nvGrpSpPr>
          <p:cNvPr id="12" name="组合 11"/>
          <p:cNvGrpSpPr/>
          <p:nvPr/>
        </p:nvGrpSpPr>
        <p:grpSpPr>
          <a:xfrm>
            <a:off x="2607930" y="1513651"/>
            <a:ext cx="2971067" cy="1681469"/>
            <a:chOff x="2515333" y="1603617"/>
            <a:chExt cx="2971067" cy="1681469"/>
          </a:xfrm>
        </p:grpSpPr>
        <p:sp>
          <p:nvSpPr>
            <p:cNvPr id="22" name="文本框 21"/>
            <p:cNvSpPr txBox="1"/>
            <p:nvPr/>
          </p:nvSpPr>
          <p:spPr>
            <a:xfrm>
              <a:off x="2515333" y="2136053"/>
              <a:ext cx="2971067" cy="1149033"/>
            </a:xfrm>
            <a:prstGeom prst="rect">
              <a:avLst/>
            </a:prstGeom>
            <a:noFill/>
          </p:spPr>
          <p:txBody>
            <a:bodyPr wrap="square" rtlCol="0">
              <a:spAutoFit/>
            </a:bodyPr>
            <a:lstStyle/>
            <a:p>
              <a:pPr algn="just" hangingPunct="0">
                <a:lnSpc>
                  <a:spcPct val="150000"/>
                </a:lnSpc>
              </a:pPr>
              <a:r>
                <a:rPr lang="zh-CN" altLang="en-US" sz="1600" dirty="0">
                  <a:solidFill>
                    <a:schemeClr val="bg1"/>
                  </a:solidFill>
                  <a:latin typeface="微软雅黑" panose="020B0503020204020204" pitchFamily="34" charset="-122"/>
                  <a:ea typeface="微软雅黑" panose="020B0503020204020204" pitchFamily="34" charset="-122"/>
                  <a:cs typeface="+mn-ea"/>
                  <a:sym typeface="+mn-lt"/>
                </a:rPr>
                <a:t>鼠标点击这里，输入您的文本文字，更改文字的颜色或者大小属性。</a:t>
              </a:r>
              <a:endParaRPr lang="zh-CN" altLang="en-US" sz="1600" dirty="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23" name="文本框 22"/>
            <p:cNvSpPr txBox="1"/>
            <p:nvPr/>
          </p:nvSpPr>
          <p:spPr>
            <a:xfrm>
              <a:off x="2515333" y="1603617"/>
              <a:ext cx="2971067" cy="499560"/>
            </a:xfrm>
            <a:prstGeom prst="rect">
              <a:avLst/>
            </a:prstGeom>
            <a:noFill/>
          </p:spPr>
          <p:txBody>
            <a:bodyPr wrap="square" rtlCol="0">
              <a:spAutoFit/>
            </a:bodyPr>
            <a:lstStyle/>
            <a:p>
              <a:pPr algn="just" hangingPunct="0">
                <a:lnSpc>
                  <a:spcPct val="150000"/>
                </a:lnSpc>
              </a:pPr>
              <a:r>
                <a:rPr lang="zh-CN" altLang="en-US" sz="2000" dirty="0">
                  <a:solidFill>
                    <a:schemeClr val="bg1"/>
                  </a:solidFill>
                  <a:latin typeface="微软雅黑" panose="020B0503020204020204" pitchFamily="34" charset="-122"/>
                  <a:ea typeface="微软雅黑" panose="020B0503020204020204" pitchFamily="34" charset="-122"/>
                  <a:cs typeface="+mn-ea"/>
                  <a:sym typeface="+mn-lt"/>
                </a:rPr>
                <a:t>简介</a:t>
              </a:r>
              <a:endParaRPr lang="zh-CN" altLang="en-US" sz="2000" dirty="0">
                <a:solidFill>
                  <a:schemeClr val="bg1"/>
                </a:solidFill>
                <a:latin typeface="微软雅黑" panose="020B0503020204020204" pitchFamily="34" charset="-122"/>
                <a:ea typeface="微软雅黑" panose="020B0503020204020204" pitchFamily="34" charset="-122"/>
                <a:cs typeface="+mn-ea"/>
                <a:sym typeface="+mn-lt"/>
              </a:endParaRPr>
            </a:p>
          </p:txBody>
        </p:sp>
      </p:grpSp>
      <p:sp>
        <p:nvSpPr>
          <p:cNvPr id="57" name="文本框 56"/>
          <p:cNvSpPr txBox="1"/>
          <p:nvPr/>
        </p:nvSpPr>
        <p:spPr>
          <a:xfrm>
            <a:off x="3987584" y="1287750"/>
            <a:ext cx="7941396" cy="4192879"/>
          </a:xfrm>
          <a:prstGeom prst="rect">
            <a:avLst/>
          </a:prstGeom>
          <a:noFill/>
        </p:spPr>
        <p:txBody>
          <a:bodyPr wrap="square" rtlCol="0">
            <a:spAutoFit/>
          </a:bodyPr>
          <a:lstStyle/>
          <a:p>
            <a:pPr algn="just" hangingPunct="0">
              <a:lnSpc>
                <a:spcPct val="150000"/>
              </a:lnSpc>
            </a:pPr>
            <a:r>
              <a:rPr lang="en-US" altLang="zh-CN" sz="2000" dirty="0">
                <a:latin typeface="微软雅黑" panose="020B0503020204020204" pitchFamily="34" charset="-122"/>
                <a:ea typeface="微软雅黑" panose="020B0503020204020204" pitchFamily="34" charset="-122"/>
                <a:cs typeface="+mn-ea"/>
                <a:sym typeface="+mn-lt"/>
              </a:rPr>
              <a:t>【</a:t>
            </a:r>
            <a:r>
              <a:rPr lang="zh-CN" altLang="en-US" sz="2000" dirty="0">
                <a:latin typeface="微软雅黑" panose="020B0503020204020204" pitchFamily="34" charset="-122"/>
                <a:ea typeface="微软雅黑" panose="020B0503020204020204" pitchFamily="34" charset="-122"/>
                <a:cs typeface="+mn-ea"/>
                <a:sym typeface="+mn-lt"/>
              </a:rPr>
              <a:t>思考</a:t>
            </a:r>
            <a:r>
              <a:rPr lang="en-US" altLang="zh-CN" sz="2000" dirty="0">
                <a:latin typeface="微软雅黑" panose="020B0503020204020204" pitchFamily="34" charset="-122"/>
                <a:ea typeface="微软雅黑" panose="020B0503020204020204" pitchFamily="34" charset="-122"/>
                <a:cs typeface="+mn-ea"/>
                <a:sym typeface="+mn-lt"/>
              </a:rPr>
              <a:t>2】</a:t>
            </a:r>
            <a:r>
              <a:rPr lang="zh-CN" altLang="en-US" sz="2000" dirty="0">
                <a:latin typeface="微软雅黑" panose="020B0503020204020204" pitchFamily="34" charset="-122"/>
                <a:ea typeface="微软雅黑" panose="020B0503020204020204" pitchFamily="34" charset="-122"/>
                <a:cs typeface="+mn-ea"/>
                <a:sym typeface="+mn-lt"/>
              </a:rPr>
              <a:t>品读语段</a:t>
            </a:r>
            <a:r>
              <a:rPr lang="en-US" altLang="zh-CN" sz="2000" dirty="0">
                <a:latin typeface="微软雅黑" panose="020B0503020204020204" pitchFamily="34" charset="-122"/>
                <a:ea typeface="微软雅黑" panose="020B0503020204020204" pitchFamily="34" charset="-122"/>
                <a:cs typeface="+mn-ea"/>
                <a:sym typeface="+mn-lt"/>
              </a:rPr>
              <a:t>--</a:t>
            </a:r>
            <a:r>
              <a:rPr lang="zh-CN" altLang="en-US" sz="2000" dirty="0">
                <a:latin typeface="微软雅黑" panose="020B0503020204020204" pitchFamily="34" charset="-122"/>
                <a:ea typeface="微软雅黑" panose="020B0503020204020204" pitchFamily="34" charset="-122"/>
                <a:cs typeface="+mn-ea"/>
                <a:sym typeface="+mn-lt"/>
              </a:rPr>
              <a:t>共同鉴赏</a:t>
            </a:r>
            <a:endParaRPr lang="en-US" altLang="zh-CN" sz="2000" dirty="0">
              <a:latin typeface="微软雅黑" panose="020B0503020204020204" pitchFamily="34" charset="-122"/>
              <a:ea typeface="微软雅黑" panose="020B0503020204020204" pitchFamily="34" charset="-122"/>
              <a:cs typeface="+mn-ea"/>
              <a:sym typeface="+mn-lt"/>
            </a:endParaRPr>
          </a:p>
          <a:p>
            <a:pPr algn="just" hangingPunct="0">
              <a:lnSpc>
                <a:spcPct val="150000"/>
              </a:lnSpc>
            </a:pPr>
            <a:r>
              <a:rPr lang="zh-CN" altLang="en-US" sz="2000" dirty="0">
                <a:latin typeface="微软雅黑" panose="020B0503020204020204" pitchFamily="34" charset="-122"/>
                <a:ea typeface="微软雅黑" panose="020B0503020204020204" pitchFamily="34" charset="-122"/>
                <a:cs typeface="+mn-ea"/>
                <a:sym typeface="+mn-lt"/>
              </a:rPr>
              <a:t>④第三十二段：公社的同志一边汇报情况，一边看着焦裕禄强按着肚子在作笔记。显然，他的肝痛得使手指发抖，钢笔几次从手指间掉了下来。汇报的同志看到这情形，忍住泪，连话都说不出来了，而他，看起来还是神情自若的样子，说：“说，往下说吧。”</a:t>
            </a:r>
            <a:endParaRPr lang="zh-CN" altLang="en-US" sz="2000" dirty="0">
              <a:latin typeface="微软雅黑" panose="020B0503020204020204" pitchFamily="34" charset="-122"/>
              <a:ea typeface="微软雅黑" panose="020B0503020204020204" pitchFamily="34" charset="-122"/>
              <a:cs typeface="+mn-ea"/>
              <a:sym typeface="+mn-lt"/>
            </a:endParaRPr>
          </a:p>
          <a:p>
            <a:pPr algn="just" hangingPunct="0">
              <a:lnSpc>
                <a:spcPct val="150000"/>
              </a:lnSpc>
            </a:pPr>
            <a:r>
              <a:rPr lang="zh-CN" altLang="en-US" sz="2000" dirty="0">
                <a:solidFill>
                  <a:srgbClr val="C00000"/>
                </a:solidFill>
                <a:latin typeface="微软雅黑" panose="020B0503020204020204" pitchFamily="34" charset="-122"/>
                <a:ea typeface="微软雅黑" panose="020B0503020204020204" pitchFamily="34" charset="-122"/>
                <a:cs typeface="+mn-ea"/>
                <a:sym typeface="+mn-lt"/>
              </a:rPr>
              <a:t>明确   通过一连串的动作和神态描写，写出了焦裕禄受病魔折磨的痛苦，也侧面反映出了他的坚强和伟大，刻画出了大无畏的共产党人的形象。</a:t>
            </a:r>
            <a:endParaRPr lang="zh-CN" altLang="en-US" sz="2000" dirty="0">
              <a:solidFill>
                <a:srgbClr val="C00000"/>
              </a:solidFill>
              <a:latin typeface="微软雅黑" panose="020B0503020204020204" pitchFamily="34" charset="-122"/>
              <a:ea typeface="微软雅黑" panose="020B0503020204020204" pitchFamily="34" charset="-122"/>
              <a:cs typeface="+mn-ea"/>
              <a:sym typeface="+mn-lt"/>
            </a:endParaRPr>
          </a:p>
          <a:p>
            <a:pPr algn="just" hangingPunct="0">
              <a:lnSpc>
                <a:spcPct val="150000"/>
              </a:lnSpc>
            </a:pPr>
            <a:endParaRPr lang="zh-CN" altLang="en-US" sz="2000" dirty="0">
              <a:latin typeface="微软雅黑" panose="020B0503020204020204" pitchFamily="34" charset="-122"/>
              <a:ea typeface="微软雅黑" panose="020B0503020204020204" pitchFamily="34" charset="-122"/>
              <a:cs typeface="+mn-ea"/>
              <a:sym typeface="+mn-lt"/>
            </a:endParaRPr>
          </a:p>
        </p:txBody>
      </p:sp>
      <p:pic>
        <p:nvPicPr>
          <p:cNvPr id="15" name="图片 14"/>
          <p:cNvPicPr>
            <a:picLocks noChangeAspect="1"/>
          </p:cNvPicPr>
          <p:nvPr/>
        </p:nvPicPr>
        <p:blipFill>
          <a:blip r:embed="rId1">
            <a:extLst>
              <a:ext uri="{28A0092B-C50C-407E-A947-70E740481C1C}">
                <a14:useLocalDpi xmlns:a14="http://schemas.microsoft.com/office/drawing/2010/main" val="0"/>
              </a:ext>
            </a:extLst>
          </a:blip>
          <a:srcRect/>
          <a:stretch>
            <a:fillRect/>
          </a:stretch>
        </p:blipFill>
        <p:spPr>
          <a:xfrm>
            <a:off x="438852" y="2051855"/>
            <a:ext cx="3448008" cy="2792935"/>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p:spPr>
      </p:pic>
      <p:sp>
        <p:nvSpPr>
          <p:cNvPr id="41" name="矩形 40"/>
          <p:cNvSpPr/>
          <p:nvPr/>
        </p:nvSpPr>
        <p:spPr>
          <a:xfrm>
            <a:off x="130629" y="130629"/>
            <a:ext cx="11899075" cy="6590805"/>
          </a:xfrm>
          <a:prstGeom prst="rect">
            <a:avLst/>
          </a:prstGeom>
          <a:noFill/>
          <a:ln w="254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wipe(left)">
                                      <p:cBhvr>
                                        <p:cTn id="7" dur="500"/>
                                        <p:tgtEl>
                                          <p:spTgt spid="36"/>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35"/>
                                        </p:tgtEl>
                                        <p:attrNameLst>
                                          <p:attrName>style.visibility</p:attrName>
                                        </p:attrNameLst>
                                      </p:cBhvr>
                                      <p:to>
                                        <p:strVal val="visible"/>
                                      </p:to>
                                    </p:set>
                                    <p:animEffect transition="in" filter="wipe(left)">
                                      <p:cBhvr>
                                        <p:cTn id="10" dur="500"/>
                                        <p:tgtEl>
                                          <p:spTgt spid="35"/>
                                        </p:tgtEl>
                                      </p:cBhvr>
                                    </p:animEffect>
                                  </p:childTnLst>
                                </p:cTn>
                              </p:par>
                              <p:par>
                                <p:cTn id="11" presetID="22" presetClass="entr" presetSubtype="8" fill="hold" nodeType="withEffect">
                                  <p:stCondLst>
                                    <p:cond delay="0"/>
                                  </p:stCondLst>
                                  <p:childTnLst>
                                    <p:set>
                                      <p:cBhvr>
                                        <p:cTn id="12" dur="1" fill="hold">
                                          <p:stCondLst>
                                            <p:cond delay="0"/>
                                          </p:stCondLst>
                                        </p:cTn>
                                        <p:tgtEl>
                                          <p:spTgt spid="93"/>
                                        </p:tgtEl>
                                        <p:attrNameLst>
                                          <p:attrName>style.visibility</p:attrName>
                                        </p:attrNameLst>
                                      </p:cBhvr>
                                      <p:to>
                                        <p:strVal val="visible"/>
                                      </p:to>
                                    </p:set>
                                    <p:animEffect transition="in" filter="wipe(left)">
                                      <p:cBhvr>
                                        <p:cTn id="13" dur="500"/>
                                        <p:tgtEl>
                                          <p:spTgt spid="93"/>
                                        </p:tgtEl>
                                      </p:cBhvr>
                                    </p:animEffect>
                                  </p:childTnLst>
                                </p:cTn>
                              </p:par>
                              <p:par>
                                <p:cTn id="14" presetID="53" presetClass="entr" presetSubtype="16" fill="hold" grpId="0" nodeType="withEffect">
                                  <p:stCondLst>
                                    <p:cond delay="0"/>
                                  </p:stCondLst>
                                  <p:childTnLst>
                                    <p:set>
                                      <p:cBhvr>
                                        <p:cTn id="15" dur="1" fill="hold">
                                          <p:stCondLst>
                                            <p:cond delay="0"/>
                                          </p:stCondLst>
                                        </p:cTn>
                                        <p:tgtEl>
                                          <p:spTgt spid="37"/>
                                        </p:tgtEl>
                                        <p:attrNameLst>
                                          <p:attrName>style.visibility</p:attrName>
                                        </p:attrNameLst>
                                      </p:cBhvr>
                                      <p:to>
                                        <p:strVal val="visible"/>
                                      </p:to>
                                    </p:set>
                                    <p:anim calcmode="lin" valueType="num">
                                      <p:cBhvr>
                                        <p:cTn id="16" dur="1000" fill="hold"/>
                                        <p:tgtEl>
                                          <p:spTgt spid="37"/>
                                        </p:tgtEl>
                                        <p:attrNameLst>
                                          <p:attrName>ppt_w</p:attrName>
                                        </p:attrNameLst>
                                      </p:cBhvr>
                                      <p:tavLst>
                                        <p:tav tm="0">
                                          <p:val>
                                            <p:fltVal val="0"/>
                                          </p:val>
                                        </p:tav>
                                        <p:tav tm="100000">
                                          <p:val>
                                            <p:strVal val="#ppt_w"/>
                                          </p:val>
                                        </p:tav>
                                      </p:tavLst>
                                    </p:anim>
                                    <p:anim calcmode="lin" valueType="num">
                                      <p:cBhvr>
                                        <p:cTn id="17" dur="1000" fill="hold"/>
                                        <p:tgtEl>
                                          <p:spTgt spid="37"/>
                                        </p:tgtEl>
                                        <p:attrNameLst>
                                          <p:attrName>ppt_h</p:attrName>
                                        </p:attrNameLst>
                                      </p:cBhvr>
                                      <p:tavLst>
                                        <p:tav tm="0">
                                          <p:val>
                                            <p:fltVal val="0"/>
                                          </p:val>
                                        </p:tav>
                                        <p:tav tm="100000">
                                          <p:val>
                                            <p:strVal val="#ppt_h"/>
                                          </p:val>
                                        </p:tav>
                                      </p:tavLst>
                                    </p:anim>
                                    <p:animEffect transition="in" filter="fade">
                                      <p:cBhvr>
                                        <p:cTn id="18" dur="1000"/>
                                        <p:tgtEl>
                                          <p:spTgt spid="37"/>
                                        </p:tgtEl>
                                      </p:cBhvr>
                                    </p:animEffect>
                                  </p:childTnLst>
                                </p:cTn>
                              </p:par>
                              <p:par>
                                <p:cTn id="19" presetID="53" presetClass="entr" presetSubtype="16" fill="hold" nodeType="withEffect">
                                  <p:stCondLst>
                                    <p:cond delay="0"/>
                                  </p:stCondLst>
                                  <p:childTnLst>
                                    <p:set>
                                      <p:cBhvr>
                                        <p:cTn id="20" dur="1" fill="hold">
                                          <p:stCondLst>
                                            <p:cond delay="0"/>
                                          </p:stCondLst>
                                        </p:cTn>
                                        <p:tgtEl>
                                          <p:spTgt spid="12"/>
                                        </p:tgtEl>
                                        <p:attrNameLst>
                                          <p:attrName>style.visibility</p:attrName>
                                        </p:attrNameLst>
                                      </p:cBhvr>
                                      <p:to>
                                        <p:strVal val="visible"/>
                                      </p:to>
                                    </p:set>
                                    <p:anim calcmode="lin" valueType="num">
                                      <p:cBhvr>
                                        <p:cTn id="21" dur="1000" fill="hold"/>
                                        <p:tgtEl>
                                          <p:spTgt spid="12"/>
                                        </p:tgtEl>
                                        <p:attrNameLst>
                                          <p:attrName>ppt_w</p:attrName>
                                        </p:attrNameLst>
                                      </p:cBhvr>
                                      <p:tavLst>
                                        <p:tav tm="0">
                                          <p:val>
                                            <p:fltVal val="0"/>
                                          </p:val>
                                        </p:tav>
                                        <p:tav tm="100000">
                                          <p:val>
                                            <p:strVal val="#ppt_w"/>
                                          </p:val>
                                        </p:tav>
                                      </p:tavLst>
                                    </p:anim>
                                    <p:anim calcmode="lin" valueType="num">
                                      <p:cBhvr>
                                        <p:cTn id="22" dur="1000" fill="hold"/>
                                        <p:tgtEl>
                                          <p:spTgt spid="12"/>
                                        </p:tgtEl>
                                        <p:attrNameLst>
                                          <p:attrName>ppt_h</p:attrName>
                                        </p:attrNameLst>
                                      </p:cBhvr>
                                      <p:tavLst>
                                        <p:tav tm="0">
                                          <p:val>
                                            <p:fltVal val="0"/>
                                          </p:val>
                                        </p:tav>
                                        <p:tav tm="100000">
                                          <p:val>
                                            <p:strVal val="#ppt_h"/>
                                          </p:val>
                                        </p:tav>
                                      </p:tavLst>
                                    </p:anim>
                                    <p:animEffect transition="in" filter="fade">
                                      <p:cBhvr>
                                        <p:cTn id="23" dur="1000"/>
                                        <p:tgtEl>
                                          <p:spTgt spid="12"/>
                                        </p:tgtEl>
                                      </p:cBhvr>
                                    </p:animEffect>
                                  </p:childTnLst>
                                </p:cTn>
                              </p:par>
                            </p:childTnLst>
                          </p:cTn>
                        </p:par>
                      </p:childTnLst>
                    </p:cTn>
                  </p:par>
                  <p:par>
                    <p:cTn id="24" fill="hold">
                      <p:stCondLst>
                        <p:cond delay="indefinite"/>
                      </p:stCondLst>
                      <p:childTnLst>
                        <p:par>
                          <p:cTn id="25" fill="hold">
                            <p:stCondLst>
                              <p:cond delay="0"/>
                            </p:stCondLst>
                            <p:childTnLst>
                              <p:par>
                                <p:cTn id="26" presetID="9" presetClass="entr" presetSubtype="0" fill="hold" nodeType="clickEffect">
                                  <p:stCondLst>
                                    <p:cond delay="0"/>
                                  </p:stCondLst>
                                  <p:childTnLst>
                                    <p:set>
                                      <p:cBhvr>
                                        <p:cTn id="27" dur="1" fill="hold">
                                          <p:stCondLst>
                                            <p:cond delay="0"/>
                                          </p:stCondLst>
                                        </p:cTn>
                                        <p:tgtEl>
                                          <p:spTgt spid="57">
                                            <p:txEl>
                                              <p:pRg st="2" end="2"/>
                                            </p:txEl>
                                          </p:spTgt>
                                        </p:tgtEl>
                                        <p:attrNameLst>
                                          <p:attrName>style.visibility</p:attrName>
                                        </p:attrNameLst>
                                      </p:cBhvr>
                                      <p:to>
                                        <p:strVal val="visible"/>
                                      </p:to>
                                    </p:set>
                                    <p:animEffect transition="in" filter="dissolve">
                                      <p:cBhvr>
                                        <p:cTn id="28" dur="500"/>
                                        <p:tgtEl>
                                          <p:spTgt spid="57">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nimBg="1"/>
      <p:bldP spid="35" grpId="0" animBg="1"/>
      <p:bldP spid="37"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任意多边形: 形状 35"/>
          <p:cNvSpPr/>
          <p:nvPr/>
        </p:nvSpPr>
        <p:spPr>
          <a:xfrm>
            <a:off x="-121920" y="239982"/>
            <a:ext cx="896112" cy="602306"/>
          </a:xfrm>
          <a:custGeom>
            <a:avLst/>
            <a:gdLst>
              <a:gd name="connsiteX0" fmla="*/ 0 w 706054"/>
              <a:gd name="connsiteY0" fmla="*/ 0 h 474562"/>
              <a:gd name="connsiteX1" fmla="*/ 468773 w 706054"/>
              <a:gd name="connsiteY1" fmla="*/ 0 h 474562"/>
              <a:gd name="connsiteX2" fmla="*/ 706054 w 706054"/>
              <a:gd name="connsiteY2" fmla="*/ 237281 h 474562"/>
              <a:gd name="connsiteX3" fmla="*/ 468773 w 706054"/>
              <a:gd name="connsiteY3" fmla="*/ 474562 h 474562"/>
              <a:gd name="connsiteX4" fmla="*/ 0 w 706054"/>
              <a:gd name="connsiteY4" fmla="*/ 474562 h 4745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6054" h="474562">
                <a:moveTo>
                  <a:pt x="0" y="0"/>
                </a:moveTo>
                <a:lnTo>
                  <a:pt x="468773" y="0"/>
                </a:lnTo>
                <a:cubicBezTo>
                  <a:pt x="599820" y="0"/>
                  <a:pt x="706054" y="106234"/>
                  <a:pt x="706054" y="237281"/>
                </a:cubicBezTo>
                <a:cubicBezTo>
                  <a:pt x="706054" y="368328"/>
                  <a:pt x="599820" y="474562"/>
                  <a:pt x="468773" y="474562"/>
                </a:cubicBezTo>
                <a:lnTo>
                  <a:pt x="0" y="474562"/>
                </a:lnTo>
                <a:close/>
              </a:path>
            </a:pathLst>
          </a:custGeom>
          <a:noFill/>
          <a:ln w="19050">
            <a:gradFill>
              <a:gsLst>
                <a:gs pos="55000">
                  <a:schemeClr val="accent1">
                    <a:lumMod val="5000"/>
                    <a:lumOff val="95000"/>
                    <a:alpha val="0"/>
                  </a:schemeClr>
                </a:gs>
                <a:gs pos="0">
                  <a:srgbClr val="C00000"/>
                </a:gs>
              </a:gsLst>
              <a:lin ang="108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mn-ea"/>
            </a:endParaRPr>
          </a:p>
        </p:txBody>
      </p:sp>
      <p:grpSp>
        <p:nvGrpSpPr>
          <p:cNvPr id="8" name="组合 7"/>
          <p:cNvGrpSpPr/>
          <p:nvPr/>
        </p:nvGrpSpPr>
        <p:grpSpPr>
          <a:xfrm>
            <a:off x="-265471" y="-870076"/>
            <a:ext cx="12722942" cy="8598152"/>
            <a:chOff x="-5715000" y="-6019800"/>
            <a:chExt cx="25031700" cy="16916400"/>
          </a:xfrm>
        </p:grpSpPr>
        <p:grpSp>
          <p:nvGrpSpPr>
            <p:cNvPr id="4" name="组合 3"/>
            <p:cNvGrpSpPr/>
            <p:nvPr/>
          </p:nvGrpSpPr>
          <p:grpSpPr>
            <a:xfrm>
              <a:off x="-5715000" y="-6019800"/>
              <a:ext cx="419100" cy="16916400"/>
              <a:chOff x="-5715000" y="-6019800"/>
              <a:chExt cx="419100" cy="16916400"/>
            </a:xfrm>
          </p:grpSpPr>
          <p:sp>
            <p:nvSpPr>
              <p:cNvPr id="2" name="椭圆 1"/>
              <p:cNvSpPr/>
              <p:nvPr/>
            </p:nvSpPr>
            <p:spPr>
              <a:xfrm>
                <a:off x="-5715000" y="-60198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3" name="椭圆 2"/>
              <p:cNvSpPr/>
              <p:nvPr/>
            </p:nvSpPr>
            <p:spPr>
              <a:xfrm>
                <a:off x="-5715000" y="104775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grpSp>
          <p:nvGrpSpPr>
            <p:cNvPr id="5" name="组合 4"/>
            <p:cNvGrpSpPr/>
            <p:nvPr/>
          </p:nvGrpSpPr>
          <p:grpSpPr>
            <a:xfrm>
              <a:off x="18897600" y="-6019800"/>
              <a:ext cx="419100" cy="16916400"/>
              <a:chOff x="-5715000" y="-6019800"/>
              <a:chExt cx="419100" cy="16916400"/>
            </a:xfrm>
          </p:grpSpPr>
          <p:sp>
            <p:nvSpPr>
              <p:cNvPr id="6" name="椭圆 5"/>
              <p:cNvSpPr/>
              <p:nvPr/>
            </p:nvSpPr>
            <p:spPr>
              <a:xfrm>
                <a:off x="-5715000" y="-60198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7" name="椭圆 6"/>
              <p:cNvSpPr/>
              <p:nvPr/>
            </p:nvSpPr>
            <p:spPr>
              <a:xfrm>
                <a:off x="-5715000" y="104775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grpSp>
      <p:grpSp>
        <p:nvGrpSpPr>
          <p:cNvPr id="93" name="îşľïḓé"/>
          <p:cNvGrpSpPr/>
          <p:nvPr/>
        </p:nvGrpSpPr>
        <p:grpSpPr>
          <a:xfrm flipH="1">
            <a:off x="11129970" y="6341428"/>
            <a:ext cx="528630" cy="0"/>
            <a:chOff x="784958" y="2463718"/>
            <a:chExt cx="528630" cy="0"/>
          </a:xfrm>
        </p:grpSpPr>
        <p:cxnSp>
          <p:nvCxnSpPr>
            <p:cNvPr id="94" name="直接连接符 93"/>
            <p:cNvCxnSpPr/>
            <p:nvPr/>
          </p:nvCxnSpPr>
          <p:spPr>
            <a:xfrm>
              <a:off x="784958" y="2463718"/>
              <a:ext cx="360000" cy="0"/>
            </a:xfrm>
            <a:prstGeom prst="line">
              <a:avLst/>
            </a:prstGeom>
            <a:ln w="57150" cap="rnd">
              <a:gradFill>
                <a:gsLst>
                  <a:gs pos="0">
                    <a:srgbClr val="C00000"/>
                  </a:gs>
                  <a:gs pos="100000">
                    <a:srgbClr val="A11C1C"/>
                  </a:gs>
                </a:gsLst>
                <a:lin ang="5400000" scaled="1"/>
              </a:gradFill>
              <a:round/>
            </a:ln>
          </p:spPr>
          <p:style>
            <a:lnRef idx="1">
              <a:schemeClr val="accent1"/>
            </a:lnRef>
            <a:fillRef idx="0">
              <a:schemeClr val="accent1"/>
            </a:fillRef>
            <a:effectRef idx="0">
              <a:schemeClr val="accent1"/>
            </a:effectRef>
            <a:fontRef idx="minor">
              <a:schemeClr val="tx1"/>
            </a:fontRef>
          </p:style>
        </p:cxnSp>
        <p:cxnSp>
          <p:nvCxnSpPr>
            <p:cNvPr id="95" name="直接连接符 94"/>
            <p:cNvCxnSpPr/>
            <p:nvPr/>
          </p:nvCxnSpPr>
          <p:spPr>
            <a:xfrm>
              <a:off x="1242156" y="2463718"/>
              <a:ext cx="0" cy="0"/>
            </a:xfrm>
            <a:prstGeom prst="line">
              <a:avLst/>
            </a:prstGeom>
            <a:ln w="57150" cap="rnd">
              <a:gradFill>
                <a:gsLst>
                  <a:gs pos="0">
                    <a:srgbClr val="C00000"/>
                  </a:gs>
                  <a:gs pos="100000">
                    <a:srgbClr val="A11C1C"/>
                  </a:gs>
                </a:gsLst>
                <a:lin ang="5400000" scaled="1"/>
              </a:gradFill>
              <a:round/>
            </a:ln>
          </p:spPr>
          <p:style>
            <a:lnRef idx="1">
              <a:schemeClr val="accent1"/>
            </a:lnRef>
            <a:fillRef idx="0">
              <a:schemeClr val="accent1"/>
            </a:fillRef>
            <a:effectRef idx="0">
              <a:schemeClr val="accent1"/>
            </a:effectRef>
            <a:fontRef idx="minor">
              <a:schemeClr val="tx1"/>
            </a:fontRef>
          </p:style>
        </p:cxnSp>
        <p:cxnSp>
          <p:nvCxnSpPr>
            <p:cNvPr id="96" name="直接连接符 95"/>
            <p:cNvCxnSpPr/>
            <p:nvPr/>
          </p:nvCxnSpPr>
          <p:spPr>
            <a:xfrm>
              <a:off x="1313588" y="2463718"/>
              <a:ext cx="0" cy="0"/>
            </a:xfrm>
            <a:prstGeom prst="line">
              <a:avLst/>
            </a:prstGeom>
            <a:ln w="57150" cap="rnd">
              <a:gradFill>
                <a:gsLst>
                  <a:gs pos="0">
                    <a:srgbClr val="C00000"/>
                  </a:gs>
                  <a:gs pos="100000">
                    <a:srgbClr val="A11C1C"/>
                  </a:gs>
                </a:gsLst>
                <a:lin ang="5400000" scaled="1"/>
              </a:gradFill>
              <a:round/>
            </a:ln>
          </p:spPr>
          <p:style>
            <a:lnRef idx="1">
              <a:schemeClr val="accent1"/>
            </a:lnRef>
            <a:fillRef idx="0">
              <a:schemeClr val="accent1"/>
            </a:fillRef>
            <a:effectRef idx="0">
              <a:schemeClr val="accent1"/>
            </a:effectRef>
            <a:fontRef idx="minor">
              <a:schemeClr val="tx1"/>
            </a:fontRef>
          </p:style>
        </p:cxnSp>
      </p:grpSp>
      <p:sp>
        <p:nvSpPr>
          <p:cNvPr id="35" name="任意多边形: 形状 34"/>
          <p:cNvSpPr/>
          <p:nvPr/>
        </p:nvSpPr>
        <p:spPr>
          <a:xfrm>
            <a:off x="0" y="300942"/>
            <a:ext cx="706054" cy="474562"/>
          </a:xfrm>
          <a:custGeom>
            <a:avLst/>
            <a:gdLst>
              <a:gd name="connsiteX0" fmla="*/ 0 w 706054"/>
              <a:gd name="connsiteY0" fmla="*/ 0 h 474562"/>
              <a:gd name="connsiteX1" fmla="*/ 468773 w 706054"/>
              <a:gd name="connsiteY1" fmla="*/ 0 h 474562"/>
              <a:gd name="connsiteX2" fmla="*/ 706054 w 706054"/>
              <a:gd name="connsiteY2" fmla="*/ 237281 h 474562"/>
              <a:gd name="connsiteX3" fmla="*/ 468773 w 706054"/>
              <a:gd name="connsiteY3" fmla="*/ 474562 h 474562"/>
              <a:gd name="connsiteX4" fmla="*/ 0 w 706054"/>
              <a:gd name="connsiteY4" fmla="*/ 474562 h 4745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6054" h="474562">
                <a:moveTo>
                  <a:pt x="0" y="0"/>
                </a:moveTo>
                <a:lnTo>
                  <a:pt x="468773" y="0"/>
                </a:lnTo>
                <a:cubicBezTo>
                  <a:pt x="599820" y="0"/>
                  <a:pt x="706054" y="106234"/>
                  <a:pt x="706054" y="237281"/>
                </a:cubicBezTo>
                <a:cubicBezTo>
                  <a:pt x="706054" y="368328"/>
                  <a:pt x="599820" y="474562"/>
                  <a:pt x="468773" y="474562"/>
                </a:cubicBezTo>
                <a:lnTo>
                  <a:pt x="0" y="474562"/>
                </a:lnTo>
                <a:close/>
              </a:path>
            </a:pathLst>
          </a:custGeom>
          <a:gradFill>
            <a:gsLst>
              <a:gs pos="0">
                <a:srgbClr val="C00000">
                  <a:alpha val="48000"/>
                </a:srgbClr>
              </a:gs>
              <a:gs pos="94000">
                <a:srgbClr val="A11C1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微软雅黑" panose="020B0503020204020204" pitchFamily="34" charset="-122"/>
              <a:ea typeface="微软雅黑" panose="020B0503020204020204" pitchFamily="34" charset="-122"/>
            </a:endParaRPr>
          </a:p>
        </p:txBody>
      </p:sp>
      <p:sp>
        <p:nvSpPr>
          <p:cNvPr id="37" name="文本框 36"/>
          <p:cNvSpPr txBox="1"/>
          <p:nvPr/>
        </p:nvSpPr>
        <p:spPr>
          <a:xfrm>
            <a:off x="877104" y="276613"/>
            <a:ext cx="2859469" cy="523220"/>
          </a:xfrm>
          <a:prstGeom prst="rect">
            <a:avLst/>
          </a:prstGeom>
          <a:noFill/>
          <a:effectLst>
            <a:reflection blurRad="6350" stA="50000" endA="300" endPos="55000" dir="5400000" sy="-100000" algn="bl" rotWithShape="0"/>
          </a:effectLst>
        </p:spPr>
        <p:txBody>
          <a:bodyPr wrap="square" rtlCol="0">
            <a:spAutoFit/>
          </a:bodyPr>
          <a:lstStyle/>
          <a:p>
            <a:r>
              <a:rPr lang="zh-CN" altLang="en-US" sz="2800" b="1" spc="600" dirty="0">
                <a:gradFill>
                  <a:gsLst>
                    <a:gs pos="100000">
                      <a:srgbClr val="A11C1C"/>
                    </a:gs>
                    <a:gs pos="0">
                      <a:srgbClr val="C00000"/>
                    </a:gs>
                  </a:gsLst>
                  <a:lin ang="5400000" scaled="0"/>
                </a:gradFill>
                <a:latin typeface="微软雅黑" panose="020B0503020204020204" pitchFamily="34" charset="-122"/>
                <a:ea typeface="微软雅黑" panose="020B0503020204020204" pitchFamily="34" charset="-122"/>
              </a:rPr>
              <a:t>问题探究</a:t>
            </a:r>
            <a:endParaRPr lang="zh-CN" altLang="en-US" sz="2800" b="1" spc="600" dirty="0">
              <a:gradFill>
                <a:gsLst>
                  <a:gs pos="100000">
                    <a:srgbClr val="A11C1C"/>
                  </a:gs>
                  <a:gs pos="0">
                    <a:srgbClr val="C00000"/>
                  </a:gs>
                </a:gsLst>
                <a:lin ang="5400000" scaled="0"/>
              </a:gradFill>
              <a:latin typeface="微软雅黑" panose="020B0503020204020204" pitchFamily="34" charset="-122"/>
              <a:ea typeface="微软雅黑" panose="020B0503020204020204" pitchFamily="34" charset="-122"/>
            </a:endParaRPr>
          </a:p>
        </p:txBody>
      </p:sp>
      <p:grpSp>
        <p:nvGrpSpPr>
          <p:cNvPr id="12" name="组合 11"/>
          <p:cNvGrpSpPr/>
          <p:nvPr/>
        </p:nvGrpSpPr>
        <p:grpSpPr>
          <a:xfrm>
            <a:off x="2607930" y="1513651"/>
            <a:ext cx="2971067" cy="1681469"/>
            <a:chOff x="2515333" y="1603617"/>
            <a:chExt cx="2971067" cy="1681469"/>
          </a:xfrm>
        </p:grpSpPr>
        <p:sp>
          <p:nvSpPr>
            <p:cNvPr id="22" name="文本框 21"/>
            <p:cNvSpPr txBox="1"/>
            <p:nvPr/>
          </p:nvSpPr>
          <p:spPr>
            <a:xfrm>
              <a:off x="2515333" y="2136053"/>
              <a:ext cx="2971067" cy="1149033"/>
            </a:xfrm>
            <a:prstGeom prst="rect">
              <a:avLst/>
            </a:prstGeom>
            <a:noFill/>
          </p:spPr>
          <p:txBody>
            <a:bodyPr wrap="square" rtlCol="0">
              <a:spAutoFit/>
            </a:bodyPr>
            <a:lstStyle/>
            <a:p>
              <a:pPr algn="just" hangingPunct="0">
                <a:lnSpc>
                  <a:spcPct val="150000"/>
                </a:lnSpc>
              </a:pPr>
              <a:r>
                <a:rPr lang="zh-CN" altLang="en-US" sz="1600" dirty="0">
                  <a:solidFill>
                    <a:schemeClr val="bg1"/>
                  </a:solidFill>
                  <a:latin typeface="微软雅黑" panose="020B0503020204020204" pitchFamily="34" charset="-122"/>
                  <a:ea typeface="微软雅黑" panose="020B0503020204020204" pitchFamily="34" charset="-122"/>
                  <a:cs typeface="+mn-ea"/>
                  <a:sym typeface="+mn-lt"/>
                </a:rPr>
                <a:t>鼠标点击这里，输入您的文本文字，更改文字的颜色或者大小属性。</a:t>
              </a:r>
              <a:endParaRPr lang="zh-CN" altLang="en-US" sz="1600" dirty="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23" name="文本框 22"/>
            <p:cNvSpPr txBox="1"/>
            <p:nvPr/>
          </p:nvSpPr>
          <p:spPr>
            <a:xfrm>
              <a:off x="2515333" y="1603617"/>
              <a:ext cx="2971067" cy="499560"/>
            </a:xfrm>
            <a:prstGeom prst="rect">
              <a:avLst/>
            </a:prstGeom>
            <a:noFill/>
          </p:spPr>
          <p:txBody>
            <a:bodyPr wrap="square" rtlCol="0">
              <a:spAutoFit/>
            </a:bodyPr>
            <a:lstStyle/>
            <a:p>
              <a:pPr algn="just" hangingPunct="0">
                <a:lnSpc>
                  <a:spcPct val="150000"/>
                </a:lnSpc>
              </a:pPr>
              <a:r>
                <a:rPr lang="zh-CN" altLang="en-US" sz="2000" dirty="0">
                  <a:solidFill>
                    <a:schemeClr val="bg1"/>
                  </a:solidFill>
                  <a:latin typeface="微软雅黑" panose="020B0503020204020204" pitchFamily="34" charset="-122"/>
                  <a:ea typeface="微软雅黑" panose="020B0503020204020204" pitchFamily="34" charset="-122"/>
                  <a:cs typeface="+mn-ea"/>
                  <a:sym typeface="+mn-lt"/>
                </a:rPr>
                <a:t>简介</a:t>
              </a:r>
              <a:endParaRPr lang="zh-CN" altLang="en-US" sz="2000" dirty="0">
                <a:solidFill>
                  <a:schemeClr val="bg1"/>
                </a:solidFill>
                <a:latin typeface="微软雅黑" panose="020B0503020204020204" pitchFamily="34" charset="-122"/>
                <a:ea typeface="微软雅黑" panose="020B0503020204020204" pitchFamily="34" charset="-122"/>
                <a:cs typeface="+mn-ea"/>
                <a:sym typeface="+mn-lt"/>
              </a:endParaRPr>
            </a:p>
          </p:txBody>
        </p:sp>
      </p:grpSp>
      <p:sp>
        <p:nvSpPr>
          <p:cNvPr id="57" name="文本框 56"/>
          <p:cNvSpPr txBox="1"/>
          <p:nvPr/>
        </p:nvSpPr>
        <p:spPr>
          <a:xfrm>
            <a:off x="4298883" y="2714507"/>
            <a:ext cx="7941396" cy="961225"/>
          </a:xfrm>
          <a:prstGeom prst="rect">
            <a:avLst/>
          </a:prstGeom>
          <a:noFill/>
        </p:spPr>
        <p:txBody>
          <a:bodyPr wrap="square" rtlCol="0">
            <a:spAutoFit/>
          </a:bodyPr>
          <a:lstStyle/>
          <a:p>
            <a:pPr algn="just" hangingPunct="0">
              <a:lnSpc>
                <a:spcPct val="150000"/>
              </a:lnSpc>
            </a:pPr>
            <a:r>
              <a:rPr lang="en-US" altLang="zh-CN" sz="2000" dirty="0">
                <a:latin typeface="微软雅黑" panose="020B0503020204020204" pitchFamily="34" charset="-122"/>
                <a:ea typeface="微软雅黑" panose="020B0503020204020204" pitchFamily="34" charset="-122"/>
                <a:cs typeface="+mn-ea"/>
                <a:sym typeface="+mn-lt"/>
              </a:rPr>
              <a:t>【</a:t>
            </a:r>
            <a:r>
              <a:rPr lang="zh-CN" altLang="en-US" sz="2000" dirty="0">
                <a:latin typeface="微软雅黑" panose="020B0503020204020204" pitchFamily="34" charset="-122"/>
                <a:ea typeface="微软雅黑" panose="020B0503020204020204" pitchFamily="34" charset="-122"/>
                <a:cs typeface="+mn-ea"/>
                <a:sym typeface="+mn-lt"/>
              </a:rPr>
              <a:t>思考</a:t>
            </a:r>
            <a:r>
              <a:rPr lang="en-US" altLang="zh-CN" sz="2000" dirty="0">
                <a:latin typeface="微软雅黑" panose="020B0503020204020204" pitchFamily="34" charset="-122"/>
                <a:ea typeface="微软雅黑" panose="020B0503020204020204" pitchFamily="34" charset="-122"/>
                <a:cs typeface="+mn-ea"/>
                <a:sym typeface="+mn-lt"/>
              </a:rPr>
              <a:t>3】</a:t>
            </a:r>
            <a:r>
              <a:rPr lang="zh-CN" altLang="en-US" sz="2000" dirty="0">
                <a:latin typeface="微软雅黑" panose="020B0503020204020204" pitchFamily="34" charset="-122"/>
                <a:ea typeface="微软雅黑" panose="020B0503020204020204" pitchFamily="34" charset="-122"/>
                <a:cs typeface="+mn-ea"/>
                <a:sym typeface="+mn-lt"/>
              </a:rPr>
              <a:t>鉴赏本文“以言见人”的特点</a:t>
            </a:r>
            <a:endParaRPr lang="zh-CN" altLang="en-US" sz="2000" dirty="0">
              <a:latin typeface="微软雅黑" panose="020B0503020204020204" pitchFamily="34" charset="-122"/>
              <a:ea typeface="微软雅黑" panose="020B0503020204020204" pitchFamily="34" charset="-122"/>
              <a:cs typeface="+mn-ea"/>
              <a:sym typeface="+mn-lt"/>
            </a:endParaRPr>
          </a:p>
          <a:p>
            <a:pPr algn="just" hangingPunct="0">
              <a:lnSpc>
                <a:spcPct val="150000"/>
              </a:lnSpc>
            </a:pPr>
            <a:r>
              <a:rPr lang="zh-CN" altLang="en-US" sz="2000" dirty="0">
                <a:latin typeface="微软雅黑" panose="020B0503020204020204" pitchFamily="34" charset="-122"/>
                <a:ea typeface="微软雅黑" panose="020B0503020204020204" pitchFamily="34" charset="-122"/>
                <a:cs typeface="+mn-ea"/>
                <a:sym typeface="+mn-lt"/>
              </a:rPr>
              <a:t>任务活动：找出各部分典型的语言，并分析其作用。</a:t>
            </a:r>
            <a:endParaRPr lang="zh-CN" altLang="en-US" sz="2000" dirty="0">
              <a:latin typeface="微软雅黑" panose="020B0503020204020204" pitchFamily="34" charset="-122"/>
              <a:ea typeface="微软雅黑" panose="020B0503020204020204" pitchFamily="34" charset="-122"/>
              <a:cs typeface="+mn-ea"/>
              <a:sym typeface="+mn-lt"/>
            </a:endParaRPr>
          </a:p>
        </p:txBody>
      </p:sp>
      <p:pic>
        <p:nvPicPr>
          <p:cNvPr id="15" name="图片 14"/>
          <p:cNvPicPr>
            <a:picLocks noChangeAspect="1"/>
          </p:cNvPicPr>
          <p:nvPr/>
        </p:nvPicPr>
        <p:blipFill>
          <a:blip r:embed="rId1">
            <a:extLst>
              <a:ext uri="{28A0092B-C50C-407E-A947-70E740481C1C}">
                <a14:useLocalDpi xmlns:a14="http://schemas.microsoft.com/office/drawing/2010/main" val="0"/>
              </a:ext>
            </a:extLst>
          </a:blip>
          <a:srcRect/>
          <a:stretch>
            <a:fillRect/>
          </a:stretch>
        </p:blipFill>
        <p:spPr>
          <a:xfrm>
            <a:off x="438852" y="2051855"/>
            <a:ext cx="3448008" cy="2792935"/>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p:spPr>
      </p:pic>
      <p:sp>
        <p:nvSpPr>
          <p:cNvPr id="41" name="矩形 40"/>
          <p:cNvSpPr/>
          <p:nvPr/>
        </p:nvSpPr>
        <p:spPr>
          <a:xfrm>
            <a:off x="130629" y="130629"/>
            <a:ext cx="11899075" cy="6590805"/>
          </a:xfrm>
          <a:prstGeom prst="rect">
            <a:avLst/>
          </a:prstGeom>
          <a:noFill/>
          <a:ln w="254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wipe(left)">
                                      <p:cBhvr>
                                        <p:cTn id="7" dur="500"/>
                                        <p:tgtEl>
                                          <p:spTgt spid="36"/>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35"/>
                                        </p:tgtEl>
                                        <p:attrNameLst>
                                          <p:attrName>style.visibility</p:attrName>
                                        </p:attrNameLst>
                                      </p:cBhvr>
                                      <p:to>
                                        <p:strVal val="visible"/>
                                      </p:to>
                                    </p:set>
                                    <p:animEffect transition="in" filter="wipe(left)">
                                      <p:cBhvr>
                                        <p:cTn id="10" dur="500"/>
                                        <p:tgtEl>
                                          <p:spTgt spid="35"/>
                                        </p:tgtEl>
                                      </p:cBhvr>
                                    </p:animEffect>
                                  </p:childTnLst>
                                </p:cTn>
                              </p:par>
                              <p:par>
                                <p:cTn id="11" presetID="22" presetClass="entr" presetSubtype="8" fill="hold" nodeType="withEffect">
                                  <p:stCondLst>
                                    <p:cond delay="0"/>
                                  </p:stCondLst>
                                  <p:childTnLst>
                                    <p:set>
                                      <p:cBhvr>
                                        <p:cTn id="12" dur="1" fill="hold">
                                          <p:stCondLst>
                                            <p:cond delay="0"/>
                                          </p:stCondLst>
                                        </p:cTn>
                                        <p:tgtEl>
                                          <p:spTgt spid="93"/>
                                        </p:tgtEl>
                                        <p:attrNameLst>
                                          <p:attrName>style.visibility</p:attrName>
                                        </p:attrNameLst>
                                      </p:cBhvr>
                                      <p:to>
                                        <p:strVal val="visible"/>
                                      </p:to>
                                    </p:set>
                                    <p:animEffect transition="in" filter="wipe(left)">
                                      <p:cBhvr>
                                        <p:cTn id="13" dur="500"/>
                                        <p:tgtEl>
                                          <p:spTgt spid="93"/>
                                        </p:tgtEl>
                                      </p:cBhvr>
                                    </p:animEffect>
                                  </p:childTnLst>
                                </p:cTn>
                              </p:par>
                              <p:par>
                                <p:cTn id="14" presetID="53" presetClass="entr" presetSubtype="16" fill="hold" grpId="0" nodeType="withEffect">
                                  <p:stCondLst>
                                    <p:cond delay="0"/>
                                  </p:stCondLst>
                                  <p:childTnLst>
                                    <p:set>
                                      <p:cBhvr>
                                        <p:cTn id="15" dur="1" fill="hold">
                                          <p:stCondLst>
                                            <p:cond delay="0"/>
                                          </p:stCondLst>
                                        </p:cTn>
                                        <p:tgtEl>
                                          <p:spTgt spid="37"/>
                                        </p:tgtEl>
                                        <p:attrNameLst>
                                          <p:attrName>style.visibility</p:attrName>
                                        </p:attrNameLst>
                                      </p:cBhvr>
                                      <p:to>
                                        <p:strVal val="visible"/>
                                      </p:to>
                                    </p:set>
                                    <p:anim calcmode="lin" valueType="num">
                                      <p:cBhvr>
                                        <p:cTn id="16" dur="1000" fill="hold"/>
                                        <p:tgtEl>
                                          <p:spTgt spid="37"/>
                                        </p:tgtEl>
                                        <p:attrNameLst>
                                          <p:attrName>ppt_w</p:attrName>
                                        </p:attrNameLst>
                                      </p:cBhvr>
                                      <p:tavLst>
                                        <p:tav tm="0">
                                          <p:val>
                                            <p:fltVal val="0"/>
                                          </p:val>
                                        </p:tav>
                                        <p:tav tm="100000">
                                          <p:val>
                                            <p:strVal val="#ppt_w"/>
                                          </p:val>
                                        </p:tav>
                                      </p:tavLst>
                                    </p:anim>
                                    <p:anim calcmode="lin" valueType="num">
                                      <p:cBhvr>
                                        <p:cTn id="17" dur="1000" fill="hold"/>
                                        <p:tgtEl>
                                          <p:spTgt spid="37"/>
                                        </p:tgtEl>
                                        <p:attrNameLst>
                                          <p:attrName>ppt_h</p:attrName>
                                        </p:attrNameLst>
                                      </p:cBhvr>
                                      <p:tavLst>
                                        <p:tav tm="0">
                                          <p:val>
                                            <p:fltVal val="0"/>
                                          </p:val>
                                        </p:tav>
                                        <p:tav tm="100000">
                                          <p:val>
                                            <p:strVal val="#ppt_h"/>
                                          </p:val>
                                        </p:tav>
                                      </p:tavLst>
                                    </p:anim>
                                    <p:animEffect transition="in" filter="fade">
                                      <p:cBhvr>
                                        <p:cTn id="18" dur="1000"/>
                                        <p:tgtEl>
                                          <p:spTgt spid="37"/>
                                        </p:tgtEl>
                                      </p:cBhvr>
                                    </p:animEffect>
                                  </p:childTnLst>
                                </p:cTn>
                              </p:par>
                              <p:par>
                                <p:cTn id="19" presetID="53" presetClass="entr" presetSubtype="16" fill="hold" nodeType="withEffect">
                                  <p:stCondLst>
                                    <p:cond delay="0"/>
                                  </p:stCondLst>
                                  <p:childTnLst>
                                    <p:set>
                                      <p:cBhvr>
                                        <p:cTn id="20" dur="1" fill="hold">
                                          <p:stCondLst>
                                            <p:cond delay="0"/>
                                          </p:stCondLst>
                                        </p:cTn>
                                        <p:tgtEl>
                                          <p:spTgt spid="12"/>
                                        </p:tgtEl>
                                        <p:attrNameLst>
                                          <p:attrName>style.visibility</p:attrName>
                                        </p:attrNameLst>
                                      </p:cBhvr>
                                      <p:to>
                                        <p:strVal val="visible"/>
                                      </p:to>
                                    </p:set>
                                    <p:anim calcmode="lin" valueType="num">
                                      <p:cBhvr>
                                        <p:cTn id="21" dur="1000" fill="hold"/>
                                        <p:tgtEl>
                                          <p:spTgt spid="12"/>
                                        </p:tgtEl>
                                        <p:attrNameLst>
                                          <p:attrName>ppt_w</p:attrName>
                                        </p:attrNameLst>
                                      </p:cBhvr>
                                      <p:tavLst>
                                        <p:tav tm="0">
                                          <p:val>
                                            <p:fltVal val="0"/>
                                          </p:val>
                                        </p:tav>
                                        <p:tav tm="100000">
                                          <p:val>
                                            <p:strVal val="#ppt_w"/>
                                          </p:val>
                                        </p:tav>
                                      </p:tavLst>
                                    </p:anim>
                                    <p:anim calcmode="lin" valueType="num">
                                      <p:cBhvr>
                                        <p:cTn id="22" dur="1000" fill="hold"/>
                                        <p:tgtEl>
                                          <p:spTgt spid="12"/>
                                        </p:tgtEl>
                                        <p:attrNameLst>
                                          <p:attrName>ppt_h</p:attrName>
                                        </p:attrNameLst>
                                      </p:cBhvr>
                                      <p:tavLst>
                                        <p:tav tm="0">
                                          <p:val>
                                            <p:fltVal val="0"/>
                                          </p:val>
                                        </p:tav>
                                        <p:tav tm="100000">
                                          <p:val>
                                            <p:strVal val="#ppt_h"/>
                                          </p:val>
                                        </p:tav>
                                      </p:tavLst>
                                    </p:anim>
                                    <p:animEffect transition="in" filter="fade">
                                      <p:cBhvr>
                                        <p:cTn id="23" dur="1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nimBg="1"/>
      <p:bldP spid="35" grpId="0" animBg="1"/>
      <p:bldP spid="37"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任意多边形: 形状 35"/>
          <p:cNvSpPr/>
          <p:nvPr/>
        </p:nvSpPr>
        <p:spPr>
          <a:xfrm>
            <a:off x="-121920" y="239982"/>
            <a:ext cx="896112" cy="602306"/>
          </a:xfrm>
          <a:custGeom>
            <a:avLst/>
            <a:gdLst>
              <a:gd name="connsiteX0" fmla="*/ 0 w 706054"/>
              <a:gd name="connsiteY0" fmla="*/ 0 h 474562"/>
              <a:gd name="connsiteX1" fmla="*/ 468773 w 706054"/>
              <a:gd name="connsiteY1" fmla="*/ 0 h 474562"/>
              <a:gd name="connsiteX2" fmla="*/ 706054 w 706054"/>
              <a:gd name="connsiteY2" fmla="*/ 237281 h 474562"/>
              <a:gd name="connsiteX3" fmla="*/ 468773 w 706054"/>
              <a:gd name="connsiteY3" fmla="*/ 474562 h 474562"/>
              <a:gd name="connsiteX4" fmla="*/ 0 w 706054"/>
              <a:gd name="connsiteY4" fmla="*/ 474562 h 4745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6054" h="474562">
                <a:moveTo>
                  <a:pt x="0" y="0"/>
                </a:moveTo>
                <a:lnTo>
                  <a:pt x="468773" y="0"/>
                </a:lnTo>
                <a:cubicBezTo>
                  <a:pt x="599820" y="0"/>
                  <a:pt x="706054" y="106234"/>
                  <a:pt x="706054" y="237281"/>
                </a:cubicBezTo>
                <a:cubicBezTo>
                  <a:pt x="706054" y="368328"/>
                  <a:pt x="599820" y="474562"/>
                  <a:pt x="468773" y="474562"/>
                </a:cubicBezTo>
                <a:lnTo>
                  <a:pt x="0" y="474562"/>
                </a:lnTo>
                <a:close/>
              </a:path>
            </a:pathLst>
          </a:custGeom>
          <a:noFill/>
          <a:ln w="19050">
            <a:gradFill>
              <a:gsLst>
                <a:gs pos="55000">
                  <a:schemeClr val="accent1">
                    <a:lumMod val="5000"/>
                    <a:lumOff val="95000"/>
                    <a:alpha val="0"/>
                  </a:schemeClr>
                </a:gs>
                <a:gs pos="0">
                  <a:srgbClr val="C00000"/>
                </a:gs>
              </a:gsLst>
              <a:lin ang="108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mn-ea"/>
            </a:endParaRPr>
          </a:p>
        </p:txBody>
      </p:sp>
      <p:grpSp>
        <p:nvGrpSpPr>
          <p:cNvPr id="8" name="组合 7"/>
          <p:cNvGrpSpPr/>
          <p:nvPr/>
        </p:nvGrpSpPr>
        <p:grpSpPr>
          <a:xfrm>
            <a:off x="-265471" y="-870076"/>
            <a:ext cx="12722942" cy="8598152"/>
            <a:chOff x="-5715000" y="-6019800"/>
            <a:chExt cx="25031700" cy="16916400"/>
          </a:xfrm>
        </p:grpSpPr>
        <p:grpSp>
          <p:nvGrpSpPr>
            <p:cNvPr id="4" name="组合 3"/>
            <p:cNvGrpSpPr/>
            <p:nvPr/>
          </p:nvGrpSpPr>
          <p:grpSpPr>
            <a:xfrm>
              <a:off x="-5715000" y="-6019800"/>
              <a:ext cx="419100" cy="16916400"/>
              <a:chOff x="-5715000" y="-6019800"/>
              <a:chExt cx="419100" cy="16916400"/>
            </a:xfrm>
          </p:grpSpPr>
          <p:sp>
            <p:nvSpPr>
              <p:cNvPr id="2" name="椭圆 1"/>
              <p:cNvSpPr/>
              <p:nvPr/>
            </p:nvSpPr>
            <p:spPr>
              <a:xfrm>
                <a:off x="-5715000" y="-60198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3" name="椭圆 2"/>
              <p:cNvSpPr/>
              <p:nvPr/>
            </p:nvSpPr>
            <p:spPr>
              <a:xfrm>
                <a:off x="-5715000" y="104775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grpSp>
          <p:nvGrpSpPr>
            <p:cNvPr id="5" name="组合 4"/>
            <p:cNvGrpSpPr/>
            <p:nvPr/>
          </p:nvGrpSpPr>
          <p:grpSpPr>
            <a:xfrm>
              <a:off x="18897600" y="-6019800"/>
              <a:ext cx="419100" cy="16916400"/>
              <a:chOff x="-5715000" y="-6019800"/>
              <a:chExt cx="419100" cy="16916400"/>
            </a:xfrm>
          </p:grpSpPr>
          <p:sp>
            <p:nvSpPr>
              <p:cNvPr id="6" name="椭圆 5"/>
              <p:cNvSpPr/>
              <p:nvPr/>
            </p:nvSpPr>
            <p:spPr>
              <a:xfrm>
                <a:off x="-5715000" y="-60198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7" name="椭圆 6"/>
              <p:cNvSpPr/>
              <p:nvPr/>
            </p:nvSpPr>
            <p:spPr>
              <a:xfrm>
                <a:off x="-5715000" y="104775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grpSp>
      <p:grpSp>
        <p:nvGrpSpPr>
          <p:cNvPr id="93" name="îşľïḓé"/>
          <p:cNvGrpSpPr/>
          <p:nvPr/>
        </p:nvGrpSpPr>
        <p:grpSpPr>
          <a:xfrm flipH="1">
            <a:off x="11129970" y="6341428"/>
            <a:ext cx="528630" cy="0"/>
            <a:chOff x="784958" y="2463718"/>
            <a:chExt cx="528630" cy="0"/>
          </a:xfrm>
        </p:grpSpPr>
        <p:cxnSp>
          <p:nvCxnSpPr>
            <p:cNvPr id="94" name="直接连接符 93"/>
            <p:cNvCxnSpPr/>
            <p:nvPr/>
          </p:nvCxnSpPr>
          <p:spPr>
            <a:xfrm>
              <a:off x="784958" y="2463718"/>
              <a:ext cx="360000" cy="0"/>
            </a:xfrm>
            <a:prstGeom prst="line">
              <a:avLst/>
            </a:prstGeom>
            <a:ln w="57150" cap="rnd">
              <a:gradFill>
                <a:gsLst>
                  <a:gs pos="0">
                    <a:srgbClr val="C00000"/>
                  </a:gs>
                  <a:gs pos="100000">
                    <a:srgbClr val="A11C1C"/>
                  </a:gs>
                </a:gsLst>
                <a:lin ang="5400000" scaled="1"/>
              </a:gradFill>
              <a:round/>
            </a:ln>
          </p:spPr>
          <p:style>
            <a:lnRef idx="1">
              <a:schemeClr val="accent1"/>
            </a:lnRef>
            <a:fillRef idx="0">
              <a:schemeClr val="accent1"/>
            </a:fillRef>
            <a:effectRef idx="0">
              <a:schemeClr val="accent1"/>
            </a:effectRef>
            <a:fontRef idx="minor">
              <a:schemeClr val="tx1"/>
            </a:fontRef>
          </p:style>
        </p:cxnSp>
        <p:cxnSp>
          <p:nvCxnSpPr>
            <p:cNvPr id="95" name="直接连接符 94"/>
            <p:cNvCxnSpPr/>
            <p:nvPr/>
          </p:nvCxnSpPr>
          <p:spPr>
            <a:xfrm>
              <a:off x="1242156" y="2463718"/>
              <a:ext cx="0" cy="0"/>
            </a:xfrm>
            <a:prstGeom prst="line">
              <a:avLst/>
            </a:prstGeom>
            <a:ln w="57150" cap="rnd">
              <a:gradFill>
                <a:gsLst>
                  <a:gs pos="0">
                    <a:srgbClr val="C00000"/>
                  </a:gs>
                  <a:gs pos="100000">
                    <a:srgbClr val="A11C1C"/>
                  </a:gs>
                </a:gsLst>
                <a:lin ang="5400000" scaled="1"/>
              </a:gradFill>
              <a:round/>
            </a:ln>
          </p:spPr>
          <p:style>
            <a:lnRef idx="1">
              <a:schemeClr val="accent1"/>
            </a:lnRef>
            <a:fillRef idx="0">
              <a:schemeClr val="accent1"/>
            </a:fillRef>
            <a:effectRef idx="0">
              <a:schemeClr val="accent1"/>
            </a:effectRef>
            <a:fontRef idx="minor">
              <a:schemeClr val="tx1"/>
            </a:fontRef>
          </p:style>
        </p:cxnSp>
        <p:cxnSp>
          <p:nvCxnSpPr>
            <p:cNvPr id="96" name="直接连接符 95"/>
            <p:cNvCxnSpPr/>
            <p:nvPr/>
          </p:nvCxnSpPr>
          <p:spPr>
            <a:xfrm>
              <a:off x="1313588" y="2463718"/>
              <a:ext cx="0" cy="0"/>
            </a:xfrm>
            <a:prstGeom prst="line">
              <a:avLst/>
            </a:prstGeom>
            <a:ln w="57150" cap="rnd">
              <a:gradFill>
                <a:gsLst>
                  <a:gs pos="0">
                    <a:srgbClr val="C00000"/>
                  </a:gs>
                  <a:gs pos="100000">
                    <a:srgbClr val="A11C1C"/>
                  </a:gs>
                </a:gsLst>
                <a:lin ang="5400000" scaled="1"/>
              </a:gradFill>
              <a:round/>
            </a:ln>
          </p:spPr>
          <p:style>
            <a:lnRef idx="1">
              <a:schemeClr val="accent1"/>
            </a:lnRef>
            <a:fillRef idx="0">
              <a:schemeClr val="accent1"/>
            </a:fillRef>
            <a:effectRef idx="0">
              <a:schemeClr val="accent1"/>
            </a:effectRef>
            <a:fontRef idx="minor">
              <a:schemeClr val="tx1"/>
            </a:fontRef>
          </p:style>
        </p:cxnSp>
      </p:grpSp>
      <p:sp>
        <p:nvSpPr>
          <p:cNvPr id="35" name="任意多边形: 形状 34"/>
          <p:cNvSpPr/>
          <p:nvPr/>
        </p:nvSpPr>
        <p:spPr>
          <a:xfrm>
            <a:off x="0" y="300942"/>
            <a:ext cx="706054" cy="474562"/>
          </a:xfrm>
          <a:custGeom>
            <a:avLst/>
            <a:gdLst>
              <a:gd name="connsiteX0" fmla="*/ 0 w 706054"/>
              <a:gd name="connsiteY0" fmla="*/ 0 h 474562"/>
              <a:gd name="connsiteX1" fmla="*/ 468773 w 706054"/>
              <a:gd name="connsiteY1" fmla="*/ 0 h 474562"/>
              <a:gd name="connsiteX2" fmla="*/ 706054 w 706054"/>
              <a:gd name="connsiteY2" fmla="*/ 237281 h 474562"/>
              <a:gd name="connsiteX3" fmla="*/ 468773 w 706054"/>
              <a:gd name="connsiteY3" fmla="*/ 474562 h 474562"/>
              <a:gd name="connsiteX4" fmla="*/ 0 w 706054"/>
              <a:gd name="connsiteY4" fmla="*/ 474562 h 4745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6054" h="474562">
                <a:moveTo>
                  <a:pt x="0" y="0"/>
                </a:moveTo>
                <a:lnTo>
                  <a:pt x="468773" y="0"/>
                </a:lnTo>
                <a:cubicBezTo>
                  <a:pt x="599820" y="0"/>
                  <a:pt x="706054" y="106234"/>
                  <a:pt x="706054" y="237281"/>
                </a:cubicBezTo>
                <a:cubicBezTo>
                  <a:pt x="706054" y="368328"/>
                  <a:pt x="599820" y="474562"/>
                  <a:pt x="468773" y="474562"/>
                </a:cubicBezTo>
                <a:lnTo>
                  <a:pt x="0" y="474562"/>
                </a:lnTo>
                <a:close/>
              </a:path>
            </a:pathLst>
          </a:custGeom>
          <a:gradFill>
            <a:gsLst>
              <a:gs pos="0">
                <a:srgbClr val="C00000">
                  <a:alpha val="48000"/>
                </a:srgbClr>
              </a:gs>
              <a:gs pos="94000">
                <a:srgbClr val="A11C1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微软雅黑" panose="020B0503020204020204" pitchFamily="34" charset="-122"/>
              <a:ea typeface="微软雅黑" panose="020B0503020204020204" pitchFamily="34" charset="-122"/>
            </a:endParaRPr>
          </a:p>
        </p:txBody>
      </p:sp>
      <p:sp>
        <p:nvSpPr>
          <p:cNvPr id="37" name="文本框 36"/>
          <p:cNvSpPr txBox="1"/>
          <p:nvPr/>
        </p:nvSpPr>
        <p:spPr>
          <a:xfrm>
            <a:off x="877104" y="276613"/>
            <a:ext cx="2859469" cy="523220"/>
          </a:xfrm>
          <a:prstGeom prst="rect">
            <a:avLst/>
          </a:prstGeom>
          <a:noFill/>
          <a:effectLst>
            <a:reflection blurRad="6350" stA="50000" endA="300" endPos="55000" dir="5400000" sy="-100000" algn="bl" rotWithShape="0"/>
          </a:effectLst>
        </p:spPr>
        <p:txBody>
          <a:bodyPr wrap="square" rtlCol="0">
            <a:spAutoFit/>
          </a:bodyPr>
          <a:lstStyle/>
          <a:p>
            <a:r>
              <a:rPr lang="zh-CN" altLang="en-US" sz="2800" b="1" spc="600" dirty="0">
                <a:gradFill>
                  <a:gsLst>
                    <a:gs pos="100000">
                      <a:srgbClr val="A11C1C"/>
                    </a:gs>
                    <a:gs pos="0">
                      <a:srgbClr val="C00000"/>
                    </a:gs>
                  </a:gsLst>
                  <a:lin ang="5400000" scaled="0"/>
                </a:gradFill>
                <a:latin typeface="微软雅黑" panose="020B0503020204020204" pitchFamily="34" charset="-122"/>
                <a:ea typeface="微软雅黑" panose="020B0503020204020204" pitchFamily="34" charset="-122"/>
              </a:rPr>
              <a:t>问题探究</a:t>
            </a:r>
            <a:endParaRPr lang="zh-CN" altLang="en-US" sz="2800" b="1" spc="600" dirty="0">
              <a:gradFill>
                <a:gsLst>
                  <a:gs pos="100000">
                    <a:srgbClr val="A11C1C"/>
                  </a:gs>
                  <a:gs pos="0">
                    <a:srgbClr val="C00000"/>
                  </a:gs>
                </a:gsLst>
                <a:lin ang="5400000" scaled="0"/>
              </a:gradFill>
              <a:latin typeface="微软雅黑" panose="020B0503020204020204" pitchFamily="34" charset="-122"/>
              <a:ea typeface="微软雅黑" panose="020B0503020204020204" pitchFamily="34" charset="-122"/>
            </a:endParaRPr>
          </a:p>
        </p:txBody>
      </p:sp>
      <p:grpSp>
        <p:nvGrpSpPr>
          <p:cNvPr id="12" name="组合 11"/>
          <p:cNvGrpSpPr/>
          <p:nvPr/>
        </p:nvGrpSpPr>
        <p:grpSpPr>
          <a:xfrm>
            <a:off x="2607930" y="1513651"/>
            <a:ext cx="2971067" cy="1681469"/>
            <a:chOff x="2515333" y="1603617"/>
            <a:chExt cx="2971067" cy="1681469"/>
          </a:xfrm>
        </p:grpSpPr>
        <p:sp>
          <p:nvSpPr>
            <p:cNvPr id="22" name="文本框 21"/>
            <p:cNvSpPr txBox="1"/>
            <p:nvPr/>
          </p:nvSpPr>
          <p:spPr>
            <a:xfrm>
              <a:off x="2515333" y="2136053"/>
              <a:ext cx="2971067" cy="1149033"/>
            </a:xfrm>
            <a:prstGeom prst="rect">
              <a:avLst/>
            </a:prstGeom>
            <a:noFill/>
          </p:spPr>
          <p:txBody>
            <a:bodyPr wrap="square" rtlCol="0">
              <a:spAutoFit/>
            </a:bodyPr>
            <a:lstStyle/>
            <a:p>
              <a:pPr algn="just" hangingPunct="0">
                <a:lnSpc>
                  <a:spcPct val="150000"/>
                </a:lnSpc>
              </a:pPr>
              <a:r>
                <a:rPr lang="zh-CN" altLang="en-US" sz="1600" dirty="0">
                  <a:solidFill>
                    <a:schemeClr val="bg1"/>
                  </a:solidFill>
                  <a:latin typeface="微软雅黑" panose="020B0503020204020204" pitchFamily="34" charset="-122"/>
                  <a:ea typeface="微软雅黑" panose="020B0503020204020204" pitchFamily="34" charset="-122"/>
                  <a:cs typeface="+mn-ea"/>
                  <a:sym typeface="+mn-lt"/>
                </a:rPr>
                <a:t>鼠标点击这里，输入您的文本文字，更改文字的颜色或者大小属性。</a:t>
              </a:r>
              <a:endParaRPr lang="zh-CN" altLang="en-US" sz="1600" dirty="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23" name="文本框 22"/>
            <p:cNvSpPr txBox="1"/>
            <p:nvPr/>
          </p:nvSpPr>
          <p:spPr>
            <a:xfrm>
              <a:off x="2515333" y="1603617"/>
              <a:ext cx="2971067" cy="499560"/>
            </a:xfrm>
            <a:prstGeom prst="rect">
              <a:avLst/>
            </a:prstGeom>
            <a:noFill/>
          </p:spPr>
          <p:txBody>
            <a:bodyPr wrap="square" rtlCol="0">
              <a:spAutoFit/>
            </a:bodyPr>
            <a:lstStyle/>
            <a:p>
              <a:pPr algn="just" hangingPunct="0">
                <a:lnSpc>
                  <a:spcPct val="150000"/>
                </a:lnSpc>
              </a:pPr>
              <a:r>
                <a:rPr lang="zh-CN" altLang="en-US" sz="2000" dirty="0">
                  <a:solidFill>
                    <a:schemeClr val="bg1"/>
                  </a:solidFill>
                  <a:latin typeface="微软雅黑" panose="020B0503020204020204" pitchFamily="34" charset="-122"/>
                  <a:ea typeface="微软雅黑" panose="020B0503020204020204" pitchFamily="34" charset="-122"/>
                  <a:cs typeface="+mn-ea"/>
                  <a:sym typeface="+mn-lt"/>
                </a:rPr>
                <a:t>简介</a:t>
              </a:r>
              <a:endParaRPr lang="zh-CN" altLang="en-US" sz="2000" dirty="0">
                <a:solidFill>
                  <a:schemeClr val="bg1"/>
                </a:solidFill>
                <a:latin typeface="微软雅黑" panose="020B0503020204020204" pitchFamily="34" charset="-122"/>
                <a:ea typeface="微软雅黑" panose="020B0503020204020204" pitchFamily="34" charset="-122"/>
                <a:cs typeface="+mn-ea"/>
                <a:sym typeface="+mn-lt"/>
              </a:endParaRPr>
            </a:p>
          </p:txBody>
        </p:sp>
      </p:grpSp>
      <p:sp>
        <p:nvSpPr>
          <p:cNvPr id="57" name="文本框 56"/>
          <p:cNvSpPr txBox="1"/>
          <p:nvPr/>
        </p:nvSpPr>
        <p:spPr>
          <a:xfrm>
            <a:off x="4218937" y="1139589"/>
            <a:ext cx="7439663" cy="4192879"/>
          </a:xfrm>
          <a:prstGeom prst="rect">
            <a:avLst/>
          </a:prstGeom>
          <a:noFill/>
        </p:spPr>
        <p:txBody>
          <a:bodyPr wrap="square" rtlCol="0">
            <a:spAutoFit/>
          </a:bodyPr>
          <a:lstStyle/>
          <a:p>
            <a:pPr algn="just" hangingPunct="0">
              <a:lnSpc>
                <a:spcPct val="150000"/>
              </a:lnSpc>
            </a:pPr>
            <a:r>
              <a:rPr lang="en-US" altLang="zh-CN" sz="2000" dirty="0">
                <a:latin typeface="微软雅黑" panose="020B0503020204020204" pitchFamily="34" charset="-122"/>
                <a:ea typeface="微软雅黑" panose="020B0503020204020204" pitchFamily="34" charset="-122"/>
                <a:cs typeface="+mn-ea"/>
                <a:sym typeface="+mn-lt"/>
              </a:rPr>
              <a:t>【</a:t>
            </a:r>
            <a:r>
              <a:rPr lang="zh-CN" altLang="en-US" sz="2000" dirty="0">
                <a:latin typeface="微软雅黑" panose="020B0503020204020204" pitchFamily="34" charset="-122"/>
                <a:ea typeface="微软雅黑" panose="020B0503020204020204" pitchFamily="34" charset="-122"/>
                <a:cs typeface="+mn-ea"/>
                <a:sym typeface="+mn-lt"/>
              </a:rPr>
              <a:t>思考</a:t>
            </a:r>
            <a:r>
              <a:rPr lang="en-US" altLang="zh-CN" sz="2000" dirty="0">
                <a:latin typeface="微软雅黑" panose="020B0503020204020204" pitchFamily="34" charset="-122"/>
                <a:ea typeface="微软雅黑" panose="020B0503020204020204" pitchFamily="34" charset="-122"/>
                <a:cs typeface="+mn-ea"/>
                <a:sym typeface="+mn-lt"/>
              </a:rPr>
              <a:t>3】</a:t>
            </a:r>
            <a:r>
              <a:rPr lang="zh-CN" altLang="en-US" sz="2000" dirty="0">
                <a:latin typeface="微软雅黑" panose="020B0503020204020204" pitchFamily="34" charset="-122"/>
                <a:ea typeface="微软雅黑" panose="020B0503020204020204" pitchFamily="34" charset="-122"/>
                <a:cs typeface="+mn-ea"/>
                <a:sym typeface="+mn-lt"/>
              </a:rPr>
              <a:t>鉴赏本文“以言见人”的特点</a:t>
            </a:r>
            <a:endParaRPr lang="en-US" altLang="zh-CN" sz="2000" dirty="0">
              <a:latin typeface="微软雅黑" panose="020B0503020204020204" pitchFamily="34" charset="-122"/>
              <a:ea typeface="微软雅黑" panose="020B0503020204020204" pitchFamily="34" charset="-122"/>
              <a:cs typeface="+mn-ea"/>
              <a:sym typeface="+mn-lt"/>
            </a:endParaRPr>
          </a:p>
          <a:p>
            <a:pPr algn="just" hangingPunct="0">
              <a:lnSpc>
                <a:spcPct val="150000"/>
              </a:lnSpc>
            </a:pPr>
            <a:r>
              <a:rPr lang="zh-CN" altLang="en-US" sz="2000" dirty="0">
                <a:latin typeface="微软雅黑" panose="020B0503020204020204" pitchFamily="34" charset="-122"/>
                <a:ea typeface="微软雅黑" panose="020B0503020204020204" pitchFamily="34" charset="-122"/>
                <a:cs typeface="+mn-ea"/>
                <a:sym typeface="+mn-lt"/>
              </a:rPr>
              <a:t>（一）导语部分：</a:t>
            </a:r>
            <a:endParaRPr lang="zh-CN" altLang="en-US" sz="2000" dirty="0">
              <a:latin typeface="微软雅黑" panose="020B0503020204020204" pitchFamily="34" charset="-122"/>
              <a:ea typeface="微软雅黑" panose="020B0503020204020204" pitchFamily="34" charset="-122"/>
              <a:cs typeface="+mn-ea"/>
              <a:sym typeface="+mn-lt"/>
            </a:endParaRPr>
          </a:p>
          <a:p>
            <a:pPr algn="just" hangingPunct="0">
              <a:lnSpc>
                <a:spcPct val="150000"/>
              </a:lnSpc>
            </a:pPr>
            <a:r>
              <a:rPr lang="zh-CN" altLang="en-US" sz="2000" dirty="0">
                <a:latin typeface="微软雅黑" panose="020B0503020204020204" pitchFamily="34" charset="-122"/>
                <a:ea typeface="微软雅黑" panose="020B0503020204020204" pitchFamily="34" charset="-122"/>
                <a:cs typeface="+mn-ea"/>
                <a:sym typeface="+mn-lt"/>
              </a:rPr>
              <a:t>他说</a:t>
            </a:r>
            <a:r>
              <a:rPr lang="en-US" altLang="zh-CN" sz="2000" dirty="0">
                <a:latin typeface="微软雅黑" panose="020B0503020204020204" pitchFamily="34" charset="-122"/>
                <a:ea typeface="微软雅黑" panose="020B0503020204020204" pitchFamily="34" charset="-122"/>
                <a:cs typeface="+mn-ea"/>
                <a:sym typeface="+mn-lt"/>
              </a:rPr>
              <a:t>:“</a:t>
            </a:r>
            <a:r>
              <a:rPr lang="zh-CN" altLang="en-US" sz="2000" dirty="0">
                <a:latin typeface="微软雅黑" panose="020B0503020204020204" pitchFamily="34" charset="-122"/>
                <a:ea typeface="微软雅黑" panose="020B0503020204020204" pitchFamily="34" charset="-122"/>
                <a:cs typeface="+mn-ea"/>
                <a:sym typeface="+mn-lt"/>
              </a:rPr>
              <a:t>栽上树，岂不是成了一片好绿林</a:t>
            </a:r>
            <a:r>
              <a:rPr lang="en-US" altLang="zh-CN" sz="2000" dirty="0">
                <a:latin typeface="微软雅黑" panose="020B0503020204020204" pitchFamily="34" charset="-122"/>
                <a:ea typeface="微软雅黑" panose="020B0503020204020204" pitchFamily="34" charset="-122"/>
                <a:cs typeface="+mn-ea"/>
                <a:sym typeface="+mn-lt"/>
              </a:rPr>
              <a:t>!”</a:t>
            </a:r>
            <a:r>
              <a:rPr lang="zh-CN" altLang="en-US" sz="2000" dirty="0">
                <a:latin typeface="微软雅黑" panose="020B0503020204020204" pitchFamily="34" charset="-122"/>
                <a:ea typeface="微软雅黑" panose="020B0503020204020204" pitchFamily="34" charset="-122"/>
                <a:cs typeface="+mn-ea"/>
                <a:sym typeface="+mn-lt"/>
              </a:rPr>
              <a:t>见到涝洼窝，他说</a:t>
            </a:r>
            <a:r>
              <a:rPr lang="en-US" altLang="zh-CN" sz="2000" dirty="0">
                <a:latin typeface="微软雅黑" panose="020B0503020204020204" pitchFamily="34" charset="-122"/>
                <a:ea typeface="微软雅黑" panose="020B0503020204020204" pitchFamily="34" charset="-122"/>
                <a:cs typeface="+mn-ea"/>
                <a:sym typeface="+mn-lt"/>
              </a:rPr>
              <a:t>:“</a:t>
            </a:r>
            <a:r>
              <a:rPr lang="zh-CN" altLang="en-US" sz="2000" dirty="0">
                <a:latin typeface="微软雅黑" panose="020B0503020204020204" pitchFamily="34" charset="-122"/>
                <a:ea typeface="微软雅黑" panose="020B0503020204020204" pitchFamily="34" charset="-122"/>
                <a:cs typeface="+mn-ea"/>
                <a:sym typeface="+mn-lt"/>
              </a:rPr>
              <a:t>这里可以栽苇、种蒲、养鱼。”见到碱地，他说</a:t>
            </a:r>
            <a:r>
              <a:rPr lang="en-US" altLang="zh-CN" sz="2000" dirty="0">
                <a:latin typeface="微软雅黑" panose="020B0503020204020204" pitchFamily="34" charset="-122"/>
                <a:ea typeface="微软雅黑" panose="020B0503020204020204" pitchFamily="34" charset="-122"/>
                <a:cs typeface="+mn-ea"/>
                <a:sym typeface="+mn-lt"/>
              </a:rPr>
              <a:t>:“</a:t>
            </a:r>
            <a:r>
              <a:rPr lang="zh-CN" altLang="en-US" sz="2000" dirty="0">
                <a:latin typeface="微软雅黑" panose="020B0503020204020204" pitchFamily="34" charset="-122"/>
                <a:ea typeface="微软雅黑" panose="020B0503020204020204" pitchFamily="34" charset="-122"/>
                <a:cs typeface="+mn-ea"/>
                <a:sym typeface="+mn-lt"/>
              </a:rPr>
              <a:t>治住它，把片白变成一片青</a:t>
            </a:r>
            <a:r>
              <a:rPr lang="en-US" altLang="zh-CN" sz="2000" dirty="0">
                <a:latin typeface="微软雅黑" panose="020B0503020204020204" pitchFamily="34" charset="-122"/>
                <a:ea typeface="微软雅黑" panose="020B0503020204020204" pitchFamily="34" charset="-122"/>
                <a:cs typeface="+mn-ea"/>
                <a:sym typeface="+mn-lt"/>
              </a:rPr>
              <a:t>!”</a:t>
            </a:r>
            <a:endParaRPr lang="en-US" altLang="zh-CN" sz="2000" dirty="0">
              <a:latin typeface="微软雅黑" panose="020B0503020204020204" pitchFamily="34" charset="-122"/>
              <a:ea typeface="微软雅黑" panose="020B0503020204020204" pitchFamily="34" charset="-122"/>
              <a:cs typeface="+mn-ea"/>
              <a:sym typeface="+mn-lt"/>
            </a:endParaRPr>
          </a:p>
          <a:p>
            <a:pPr algn="just" hangingPunct="0">
              <a:lnSpc>
                <a:spcPct val="150000"/>
              </a:lnSpc>
            </a:pPr>
            <a:r>
              <a:rPr lang="zh-CN" altLang="en-US" sz="2000" dirty="0">
                <a:solidFill>
                  <a:srgbClr val="C00000"/>
                </a:solidFill>
                <a:latin typeface="微软雅黑" panose="020B0503020204020204" pitchFamily="34" charset="-122"/>
                <a:ea typeface="微软雅黑" panose="020B0503020204020204" pitchFamily="34" charset="-122"/>
                <a:cs typeface="+mn-ea"/>
                <a:sym typeface="+mn-lt"/>
              </a:rPr>
              <a:t>明确  当时是兰考县内涝、风沙、盐碱三害最严重的时刻，他的语言表现出了一个共产党员、县委书记不怕困难，迎难而上的精神。为兰考百姓打下一针强心剂！</a:t>
            </a:r>
            <a:endParaRPr lang="zh-CN" altLang="en-US" sz="2000" dirty="0">
              <a:solidFill>
                <a:srgbClr val="C00000"/>
              </a:solidFill>
              <a:latin typeface="微软雅黑" panose="020B0503020204020204" pitchFamily="34" charset="-122"/>
              <a:ea typeface="微软雅黑" panose="020B0503020204020204" pitchFamily="34" charset="-122"/>
              <a:cs typeface="+mn-ea"/>
              <a:sym typeface="+mn-lt"/>
            </a:endParaRPr>
          </a:p>
          <a:p>
            <a:pPr algn="just" hangingPunct="0">
              <a:lnSpc>
                <a:spcPct val="150000"/>
              </a:lnSpc>
            </a:pPr>
            <a:endParaRPr lang="zh-CN" altLang="en-US" sz="2000" dirty="0">
              <a:latin typeface="微软雅黑" panose="020B0503020204020204" pitchFamily="34" charset="-122"/>
              <a:ea typeface="微软雅黑" panose="020B0503020204020204" pitchFamily="34" charset="-122"/>
              <a:cs typeface="+mn-ea"/>
              <a:sym typeface="+mn-lt"/>
            </a:endParaRPr>
          </a:p>
        </p:txBody>
      </p:sp>
      <p:pic>
        <p:nvPicPr>
          <p:cNvPr id="15" name="图片 14"/>
          <p:cNvPicPr>
            <a:picLocks noChangeAspect="1"/>
          </p:cNvPicPr>
          <p:nvPr/>
        </p:nvPicPr>
        <p:blipFill>
          <a:blip r:embed="rId1">
            <a:extLst>
              <a:ext uri="{28A0092B-C50C-407E-A947-70E740481C1C}">
                <a14:useLocalDpi xmlns:a14="http://schemas.microsoft.com/office/drawing/2010/main" val="0"/>
              </a:ext>
            </a:extLst>
          </a:blip>
          <a:srcRect/>
          <a:stretch>
            <a:fillRect/>
          </a:stretch>
        </p:blipFill>
        <p:spPr>
          <a:xfrm>
            <a:off x="438852" y="2051855"/>
            <a:ext cx="3448008" cy="2792935"/>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p:spPr>
      </p:pic>
      <p:sp>
        <p:nvSpPr>
          <p:cNvPr id="41" name="矩形 40"/>
          <p:cNvSpPr/>
          <p:nvPr/>
        </p:nvSpPr>
        <p:spPr>
          <a:xfrm>
            <a:off x="130629" y="130629"/>
            <a:ext cx="11899075" cy="6590805"/>
          </a:xfrm>
          <a:prstGeom prst="rect">
            <a:avLst/>
          </a:prstGeom>
          <a:noFill/>
          <a:ln w="254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wipe(left)">
                                      <p:cBhvr>
                                        <p:cTn id="7" dur="500"/>
                                        <p:tgtEl>
                                          <p:spTgt spid="36"/>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35"/>
                                        </p:tgtEl>
                                        <p:attrNameLst>
                                          <p:attrName>style.visibility</p:attrName>
                                        </p:attrNameLst>
                                      </p:cBhvr>
                                      <p:to>
                                        <p:strVal val="visible"/>
                                      </p:to>
                                    </p:set>
                                    <p:animEffect transition="in" filter="wipe(left)">
                                      <p:cBhvr>
                                        <p:cTn id="10" dur="500"/>
                                        <p:tgtEl>
                                          <p:spTgt spid="35"/>
                                        </p:tgtEl>
                                      </p:cBhvr>
                                    </p:animEffect>
                                  </p:childTnLst>
                                </p:cTn>
                              </p:par>
                              <p:par>
                                <p:cTn id="11" presetID="22" presetClass="entr" presetSubtype="8" fill="hold" nodeType="withEffect">
                                  <p:stCondLst>
                                    <p:cond delay="0"/>
                                  </p:stCondLst>
                                  <p:childTnLst>
                                    <p:set>
                                      <p:cBhvr>
                                        <p:cTn id="12" dur="1" fill="hold">
                                          <p:stCondLst>
                                            <p:cond delay="0"/>
                                          </p:stCondLst>
                                        </p:cTn>
                                        <p:tgtEl>
                                          <p:spTgt spid="93"/>
                                        </p:tgtEl>
                                        <p:attrNameLst>
                                          <p:attrName>style.visibility</p:attrName>
                                        </p:attrNameLst>
                                      </p:cBhvr>
                                      <p:to>
                                        <p:strVal val="visible"/>
                                      </p:to>
                                    </p:set>
                                    <p:animEffect transition="in" filter="wipe(left)">
                                      <p:cBhvr>
                                        <p:cTn id="13" dur="500"/>
                                        <p:tgtEl>
                                          <p:spTgt spid="93"/>
                                        </p:tgtEl>
                                      </p:cBhvr>
                                    </p:animEffect>
                                  </p:childTnLst>
                                </p:cTn>
                              </p:par>
                              <p:par>
                                <p:cTn id="14" presetID="53" presetClass="entr" presetSubtype="16" fill="hold" grpId="0" nodeType="withEffect">
                                  <p:stCondLst>
                                    <p:cond delay="0"/>
                                  </p:stCondLst>
                                  <p:childTnLst>
                                    <p:set>
                                      <p:cBhvr>
                                        <p:cTn id="15" dur="1" fill="hold">
                                          <p:stCondLst>
                                            <p:cond delay="0"/>
                                          </p:stCondLst>
                                        </p:cTn>
                                        <p:tgtEl>
                                          <p:spTgt spid="37"/>
                                        </p:tgtEl>
                                        <p:attrNameLst>
                                          <p:attrName>style.visibility</p:attrName>
                                        </p:attrNameLst>
                                      </p:cBhvr>
                                      <p:to>
                                        <p:strVal val="visible"/>
                                      </p:to>
                                    </p:set>
                                    <p:anim calcmode="lin" valueType="num">
                                      <p:cBhvr>
                                        <p:cTn id="16" dur="1000" fill="hold"/>
                                        <p:tgtEl>
                                          <p:spTgt spid="37"/>
                                        </p:tgtEl>
                                        <p:attrNameLst>
                                          <p:attrName>ppt_w</p:attrName>
                                        </p:attrNameLst>
                                      </p:cBhvr>
                                      <p:tavLst>
                                        <p:tav tm="0">
                                          <p:val>
                                            <p:fltVal val="0"/>
                                          </p:val>
                                        </p:tav>
                                        <p:tav tm="100000">
                                          <p:val>
                                            <p:strVal val="#ppt_w"/>
                                          </p:val>
                                        </p:tav>
                                      </p:tavLst>
                                    </p:anim>
                                    <p:anim calcmode="lin" valueType="num">
                                      <p:cBhvr>
                                        <p:cTn id="17" dur="1000" fill="hold"/>
                                        <p:tgtEl>
                                          <p:spTgt spid="37"/>
                                        </p:tgtEl>
                                        <p:attrNameLst>
                                          <p:attrName>ppt_h</p:attrName>
                                        </p:attrNameLst>
                                      </p:cBhvr>
                                      <p:tavLst>
                                        <p:tav tm="0">
                                          <p:val>
                                            <p:fltVal val="0"/>
                                          </p:val>
                                        </p:tav>
                                        <p:tav tm="100000">
                                          <p:val>
                                            <p:strVal val="#ppt_h"/>
                                          </p:val>
                                        </p:tav>
                                      </p:tavLst>
                                    </p:anim>
                                    <p:animEffect transition="in" filter="fade">
                                      <p:cBhvr>
                                        <p:cTn id="18" dur="1000"/>
                                        <p:tgtEl>
                                          <p:spTgt spid="37"/>
                                        </p:tgtEl>
                                      </p:cBhvr>
                                    </p:animEffect>
                                  </p:childTnLst>
                                </p:cTn>
                              </p:par>
                              <p:par>
                                <p:cTn id="19" presetID="53" presetClass="entr" presetSubtype="16" fill="hold" nodeType="withEffect">
                                  <p:stCondLst>
                                    <p:cond delay="0"/>
                                  </p:stCondLst>
                                  <p:childTnLst>
                                    <p:set>
                                      <p:cBhvr>
                                        <p:cTn id="20" dur="1" fill="hold">
                                          <p:stCondLst>
                                            <p:cond delay="0"/>
                                          </p:stCondLst>
                                        </p:cTn>
                                        <p:tgtEl>
                                          <p:spTgt spid="12"/>
                                        </p:tgtEl>
                                        <p:attrNameLst>
                                          <p:attrName>style.visibility</p:attrName>
                                        </p:attrNameLst>
                                      </p:cBhvr>
                                      <p:to>
                                        <p:strVal val="visible"/>
                                      </p:to>
                                    </p:set>
                                    <p:anim calcmode="lin" valueType="num">
                                      <p:cBhvr>
                                        <p:cTn id="21" dur="1000" fill="hold"/>
                                        <p:tgtEl>
                                          <p:spTgt spid="12"/>
                                        </p:tgtEl>
                                        <p:attrNameLst>
                                          <p:attrName>ppt_w</p:attrName>
                                        </p:attrNameLst>
                                      </p:cBhvr>
                                      <p:tavLst>
                                        <p:tav tm="0">
                                          <p:val>
                                            <p:fltVal val="0"/>
                                          </p:val>
                                        </p:tav>
                                        <p:tav tm="100000">
                                          <p:val>
                                            <p:strVal val="#ppt_w"/>
                                          </p:val>
                                        </p:tav>
                                      </p:tavLst>
                                    </p:anim>
                                    <p:anim calcmode="lin" valueType="num">
                                      <p:cBhvr>
                                        <p:cTn id="22" dur="1000" fill="hold"/>
                                        <p:tgtEl>
                                          <p:spTgt spid="12"/>
                                        </p:tgtEl>
                                        <p:attrNameLst>
                                          <p:attrName>ppt_h</p:attrName>
                                        </p:attrNameLst>
                                      </p:cBhvr>
                                      <p:tavLst>
                                        <p:tav tm="0">
                                          <p:val>
                                            <p:fltVal val="0"/>
                                          </p:val>
                                        </p:tav>
                                        <p:tav tm="100000">
                                          <p:val>
                                            <p:strVal val="#ppt_h"/>
                                          </p:val>
                                        </p:tav>
                                      </p:tavLst>
                                    </p:anim>
                                    <p:animEffect transition="in" filter="fade">
                                      <p:cBhvr>
                                        <p:cTn id="23" dur="1000"/>
                                        <p:tgtEl>
                                          <p:spTgt spid="12"/>
                                        </p:tgtEl>
                                      </p:cBhvr>
                                    </p:animEffect>
                                  </p:childTnLst>
                                </p:cTn>
                              </p:par>
                            </p:childTnLst>
                          </p:cTn>
                        </p:par>
                      </p:childTnLst>
                    </p:cTn>
                  </p:par>
                  <p:par>
                    <p:cTn id="24" fill="hold">
                      <p:stCondLst>
                        <p:cond delay="indefinite"/>
                      </p:stCondLst>
                      <p:childTnLst>
                        <p:par>
                          <p:cTn id="25" fill="hold">
                            <p:stCondLst>
                              <p:cond delay="0"/>
                            </p:stCondLst>
                            <p:childTnLst>
                              <p:par>
                                <p:cTn id="26" presetID="9" presetClass="entr" presetSubtype="0" fill="hold" nodeType="clickEffect">
                                  <p:stCondLst>
                                    <p:cond delay="0"/>
                                  </p:stCondLst>
                                  <p:childTnLst>
                                    <p:set>
                                      <p:cBhvr>
                                        <p:cTn id="27" dur="1" fill="hold">
                                          <p:stCondLst>
                                            <p:cond delay="0"/>
                                          </p:stCondLst>
                                        </p:cTn>
                                        <p:tgtEl>
                                          <p:spTgt spid="57">
                                            <p:txEl>
                                              <p:pRg st="3" end="3"/>
                                            </p:txEl>
                                          </p:spTgt>
                                        </p:tgtEl>
                                        <p:attrNameLst>
                                          <p:attrName>style.visibility</p:attrName>
                                        </p:attrNameLst>
                                      </p:cBhvr>
                                      <p:to>
                                        <p:strVal val="visible"/>
                                      </p:to>
                                    </p:set>
                                    <p:animEffect transition="in" filter="dissolve">
                                      <p:cBhvr>
                                        <p:cTn id="28" dur="500"/>
                                        <p:tgtEl>
                                          <p:spTgt spid="57">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nimBg="1"/>
      <p:bldP spid="35" grpId="0" animBg="1"/>
      <p:bldP spid="37"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任意多边形: 形状 35"/>
          <p:cNvSpPr/>
          <p:nvPr/>
        </p:nvSpPr>
        <p:spPr>
          <a:xfrm>
            <a:off x="-121920" y="239982"/>
            <a:ext cx="896112" cy="602306"/>
          </a:xfrm>
          <a:custGeom>
            <a:avLst/>
            <a:gdLst>
              <a:gd name="connsiteX0" fmla="*/ 0 w 706054"/>
              <a:gd name="connsiteY0" fmla="*/ 0 h 474562"/>
              <a:gd name="connsiteX1" fmla="*/ 468773 w 706054"/>
              <a:gd name="connsiteY1" fmla="*/ 0 h 474562"/>
              <a:gd name="connsiteX2" fmla="*/ 706054 w 706054"/>
              <a:gd name="connsiteY2" fmla="*/ 237281 h 474562"/>
              <a:gd name="connsiteX3" fmla="*/ 468773 w 706054"/>
              <a:gd name="connsiteY3" fmla="*/ 474562 h 474562"/>
              <a:gd name="connsiteX4" fmla="*/ 0 w 706054"/>
              <a:gd name="connsiteY4" fmla="*/ 474562 h 4745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6054" h="474562">
                <a:moveTo>
                  <a:pt x="0" y="0"/>
                </a:moveTo>
                <a:lnTo>
                  <a:pt x="468773" y="0"/>
                </a:lnTo>
                <a:cubicBezTo>
                  <a:pt x="599820" y="0"/>
                  <a:pt x="706054" y="106234"/>
                  <a:pt x="706054" y="237281"/>
                </a:cubicBezTo>
                <a:cubicBezTo>
                  <a:pt x="706054" y="368328"/>
                  <a:pt x="599820" y="474562"/>
                  <a:pt x="468773" y="474562"/>
                </a:cubicBezTo>
                <a:lnTo>
                  <a:pt x="0" y="474562"/>
                </a:lnTo>
                <a:close/>
              </a:path>
            </a:pathLst>
          </a:custGeom>
          <a:noFill/>
          <a:ln w="19050">
            <a:gradFill>
              <a:gsLst>
                <a:gs pos="55000">
                  <a:schemeClr val="accent1">
                    <a:lumMod val="5000"/>
                    <a:lumOff val="95000"/>
                    <a:alpha val="0"/>
                  </a:schemeClr>
                </a:gs>
                <a:gs pos="0">
                  <a:srgbClr val="C00000"/>
                </a:gs>
              </a:gsLst>
              <a:lin ang="108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mn-ea"/>
            </a:endParaRPr>
          </a:p>
        </p:txBody>
      </p:sp>
      <p:grpSp>
        <p:nvGrpSpPr>
          <p:cNvPr id="8" name="组合 7"/>
          <p:cNvGrpSpPr/>
          <p:nvPr/>
        </p:nvGrpSpPr>
        <p:grpSpPr>
          <a:xfrm>
            <a:off x="-265471" y="-870076"/>
            <a:ext cx="12722942" cy="8598152"/>
            <a:chOff x="-5715000" y="-6019800"/>
            <a:chExt cx="25031700" cy="16916400"/>
          </a:xfrm>
        </p:grpSpPr>
        <p:grpSp>
          <p:nvGrpSpPr>
            <p:cNvPr id="4" name="组合 3"/>
            <p:cNvGrpSpPr/>
            <p:nvPr/>
          </p:nvGrpSpPr>
          <p:grpSpPr>
            <a:xfrm>
              <a:off x="-5715000" y="-6019800"/>
              <a:ext cx="419100" cy="16916400"/>
              <a:chOff x="-5715000" y="-6019800"/>
              <a:chExt cx="419100" cy="16916400"/>
            </a:xfrm>
          </p:grpSpPr>
          <p:sp>
            <p:nvSpPr>
              <p:cNvPr id="2" name="椭圆 1"/>
              <p:cNvSpPr/>
              <p:nvPr/>
            </p:nvSpPr>
            <p:spPr>
              <a:xfrm>
                <a:off x="-5715000" y="-60198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3" name="椭圆 2"/>
              <p:cNvSpPr/>
              <p:nvPr/>
            </p:nvSpPr>
            <p:spPr>
              <a:xfrm>
                <a:off x="-5715000" y="104775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grpSp>
          <p:nvGrpSpPr>
            <p:cNvPr id="5" name="组合 4"/>
            <p:cNvGrpSpPr/>
            <p:nvPr/>
          </p:nvGrpSpPr>
          <p:grpSpPr>
            <a:xfrm>
              <a:off x="18897600" y="-6019800"/>
              <a:ext cx="419100" cy="16916400"/>
              <a:chOff x="-5715000" y="-6019800"/>
              <a:chExt cx="419100" cy="16916400"/>
            </a:xfrm>
          </p:grpSpPr>
          <p:sp>
            <p:nvSpPr>
              <p:cNvPr id="6" name="椭圆 5"/>
              <p:cNvSpPr/>
              <p:nvPr/>
            </p:nvSpPr>
            <p:spPr>
              <a:xfrm>
                <a:off x="-5715000" y="-60198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7" name="椭圆 6"/>
              <p:cNvSpPr/>
              <p:nvPr/>
            </p:nvSpPr>
            <p:spPr>
              <a:xfrm>
                <a:off x="-5715000" y="104775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grpSp>
      <p:grpSp>
        <p:nvGrpSpPr>
          <p:cNvPr id="93" name="îşľïḓé"/>
          <p:cNvGrpSpPr/>
          <p:nvPr/>
        </p:nvGrpSpPr>
        <p:grpSpPr>
          <a:xfrm flipH="1">
            <a:off x="4607859" y="4814442"/>
            <a:ext cx="6243918" cy="612586"/>
            <a:chOff x="784958" y="2463718"/>
            <a:chExt cx="528630" cy="0"/>
          </a:xfrm>
        </p:grpSpPr>
        <p:cxnSp>
          <p:nvCxnSpPr>
            <p:cNvPr id="94" name="直接连接符 93"/>
            <p:cNvCxnSpPr/>
            <p:nvPr/>
          </p:nvCxnSpPr>
          <p:spPr>
            <a:xfrm>
              <a:off x="784958" y="2463718"/>
              <a:ext cx="360000" cy="0"/>
            </a:xfrm>
            <a:prstGeom prst="line">
              <a:avLst/>
            </a:prstGeom>
            <a:ln w="57150" cap="rnd">
              <a:gradFill>
                <a:gsLst>
                  <a:gs pos="0">
                    <a:srgbClr val="C00000"/>
                  </a:gs>
                  <a:gs pos="100000">
                    <a:srgbClr val="A11C1C"/>
                  </a:gs>
                </a:gsLst>
                <a:lin ang="5400000" scaled="1"/>
              </a:gradFill>
              <a:round/>
            </a:ln>
          </p:spPr>
          <p:style>
            <a:lnRef idx="1">
              <a:schemeClr val="accent1"/>
            </a:lnRef>
            <a:fillRef idx="0">
              <a:schemeClr val="accent1"/>
            </a:fillRef>
            <a:effectRef idx="0">
              <a:schemeClr val="accent1"/>
            </a:effectRef>
            <a:fontRef idx="minor">
              <a:schemeClr val="tx1"/>
            </a:fontRef>
          </p:style>
        </p:cxnSp>
        <p:cxnSp>
          <p:nvCxnSpPr>
            <p:cNvPr id="95" name="直接连接符 94"/>
            <p:cNvCxnSpPr/>
            <p:nvPr/>
          </p:nvCxnSpPr>
          <p:spPr>
            <a:xfrm>
              <a:off x="1242156" y="2463718"/>
              <a:ext cx="0" cy="0"/>
            </a:xfrm>
            <a:prstGeom prst="line">
              <a:avLst/>
            </a:prstGeom>
            <a:ln w="57150" cap="rnd">
              <a:gradFill>
                <a:gsLst>
                  <a:gs pos="0">
                    <a:srgbClr val="C00000"/>
                  </a:gs>
                  <a:gs pos="100000">
                    <a:srgbClr val="A11C1C"/>
                  </a:gs>
                </a:gsLst>
                <a:lin ang="5400000" scaled="1"/>
              </a:gradFill>
              <a:round/>
            </a:ln>
          </p:spPr>
          <p:style>
            <a:lnRef idx="1">
              <a:schemeClr val="accent1"/>
            </a:lnRef>
            <a:fillRef idx="0">
              <a:schemeClr val="accent1"/>
            </a:fillRef>
            <a:effectRef idx="0">
              <a:schemeClr val="accent1"/>
            </a:effectRef>
            <a:fontRef idx="minor">
              <a:schemeClr val="tx1"/>
            </a:fontRef>
          </p:style>
        </p:cxnSp>
        <p:cxnSp>
          <p:nvCxnSpPr>
            <p:cNvPr id="96" name="直接连接符 95"/>
            <p:cNvCxnSpPr/>
            <p:nvPr/>
          </p:nvCxnSpPr>
          <p:spPr>
            <a:xfrm>
              <a:off x="1313588" y="2463718"/>
              <a:ext cx="0" cy="0"/>
            </a:xfrm>
            <a:prstGeom prst="line">
              <a:avLst/>
            </a:prstGeom>
            <a:ln w="57150" cap="rnd">
              <a:gradFill>
                <a:gsLst>
                  <a:gs pos="0">
                    <a:srgbClr val="C00000"/>
                  </a:gs>
                  <a:gs pos="100000">
                    <a:srgbClr val="A11C1C"/>
                  </a:gs>
                </a:gsLst>
                <a:lin ang="5400000" scaled="1"/>
              </a:gradFill>
              <a:round/>
            </a:ln>
          </p:spPr>
          <p:style>
            <a:lnRef idx="1">
              <a:schemeClr val="accent1"/>
            </a:lnRef>
            <a:fillRef idx="0">
              <a:schemeClr val="accent1"/>
            </a:fillRef>
            <a:effectRef idx="0">
              <a:schemeClr val="accent1"/>
            </a:effectRef>
            <a:fontRef idx="minor">
              <a:schemeClr val="tx1"/>
            </a:fontRef>
          </p:style>
        </p:cxnSp>
      </p:grpSp>
      <p:sp>
        <p:nvSpPr>
          <p:cNvPr id="35" name="任意多边形: 形状 34"/>
          <p:cNvSpPr/>
          <p:nvPr/>
        </p:nvSpPr>
        <p:spPr>
          <a:xfrm>
            <a:off x="0" y="300942"/>
            <a:ext cx="706054" cy="474562"/>
          </a:xfrm>
          <a:custGeom>
            <a:avLst/>
            <a:gdLst>
              <a:gd name="connsiteX0" fmla="*/ 0 w 706054"/>
              <a:gd name="connsiteY0" fmla="*/ 0 h 474562"/>
              <a:gd name="connsiteX1" fmla="*/ 468773 w 706054"/>
              <a:gd name="connsiteY1" fmla="*/ 0 h 474562"/>
              <a:gd name="connsiteX2" fmla="*/ 706054 w 706054"/>
              <a:gd name="connsiteY2" fmla="*/ 237281 h 474562"/>
              <a:gd name="connsiteX3" fmla="*/ 468773 w 706054"/>
              <a:gd name="connsiteY3" fmla="*/ 474562 h 474562"/>
              <a:gd name="connsiteX4" fmla="*/ 0 w 706054"/>
              <a:gd name="connsiteY4" fmla="*/ 474562 h 4745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6054" h="474562">
                <a:moveTo>
                  <a:pt x="0" y="0"/>
                </a:moveTo>
                <a:lnTo>
                  <a:pt x="468773" y="0"/>
                </a:lnTo>
                <a:cubicBezTo>
                  <a:pt x="599820" y="0"/>
                  <a:pt x="706054" y="106234"/>
                  <a:pt x="706054" y="237281"/>
                </a:cubicBezTo>
                <a:cubicBezTo>
                  <a:pt x="706054" y="368328"/>
                  <a:pt x="599820" y="474562"/>
                  <a:pt x="468773" y="474562"/>
                </a:cubicBezTo>
                <a:lnTo>
                  <a:pt x="0" y="474562"/>
                </a:lnTo>
                <a:close/>
              </a:path>
            </a:pathLst>
          </a:custGeom>
          <a:gradFill>
            <a:gsLst>
              <a:gs pos="0">
                <a:srgbClr val="C00000">
                  <a:alpha val="48000"/>
                </a:srgbClr>
              </a:gs>
              <a:gs pos="94000">
                <a:srgbClr val="A11C1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微软雅黑" panose="020B0503020204020204" pitchFamily="34" charset="-122"/>
              <a:ea typeface="微软雅黑" panose="020B0503020204020204" pitchFamily="34" charset="-122"/>
            </a:endParaRPr>
          </a:p>
        </p:txBody>
      </p:sp>
      <p:sp>
        <p:nvSpPr>
          <p:cNvPr id="37" name="文本框 36"/>
          <p:cNvSpPr txBox="1"/>
          <p:nvPr/>
        </p:nvSpPr>
        <p:spPr>
          <a:xfrm>
            <a:off x="896112" y="245835"/>
            <a:ext cx="2859469" cy="584775"/>
          </a:xfrm>
          <a:prstGeom prst="rect">
            <a:avLst/>
          </a:prstGeom>
          <a:noFill/>
          <a:effectLst>
            <a:reflection blurRad="6350" stA="50000" endA="300" endPos="55000" dir="5400000" sy="-100000" algn="bl" rotWithShape="0"/>
          </a:effectLst>
        </p:spPr>
        <p:txBody>
          <a:bodyPr wrap="square" rtlCol="0">
            <a:spAutoFit/>
          </a:bodyPr>
          <a:lstStyle/>
          <a:p>
            <a:r>
              <a:rPr lang="zh-CN" altLang="en-US" sz="3200" b="1" spc="600" dirty="0">
                <a:gradFill>
                  <a:gsLst>
                    <a:gs pos="100000">
                      <a:srgbClr val="A11C1C"/>
                    </a:gs>
                    <a:gs pos="0">
                      <a:srgbClr val="C00000"/>
                    </a:gs>
                  </a:gsLst>
                  <a:lin ang="5400000" scaled="0"/>
                </a:gradFill>
                <a:latin typeface="微软雅黑" panose="020B0503020204020204" pitchFamily="34" charset="-122"/>
                <a:ea typeface="微软雅黑" panose="020B0503020204020204" pitchFamily="34" charset="-122"/>
              </a:rPr>
              <a:t>素养目标</a:t>
            </a:r>
            <a:endParaRPr lang="zh-CN" altLang="en-US" sz="3200" b="1" spc="600" dirty="0">
              <a:gradFill>
                <a:gsLst>
                  <a:gs pos="100000">
                    <a:srgbClr val="A11C1C"/>
                  </a:gs>
                  <a:gs pos="0">
                    <a:srgbClr val="C00000"/>
                  </a:gs>
                </a:gsLst>
                <a:lin ang="5400000" scaled="0"/>
              </a:gradFill>
              <a:latin typeface="微软雅黑" panose="020B0503020204020204" pitchFamily="34" charset="-122"/>
              <a:ea typeface="微软雅黑" panose="020B0503020204020204" pitchFamily="34" charset="-122"/>
            </a:endParaRPr>
          </a:p>
        </p:txBody>
      </p:sp>
      <p:sp>
        <p:nvSpPr>
          <p:cNvPr id="13" name="文本框 12"/>
          <p:cNvSpPr txBox="1"/>
          <p:nvPr/>
        </p:nvSpPr>
        <p:spPr>
          <a:xfrm>
            <a:off x="1325957" y="2195974"/>
            <a:ext cx="9740501" cy="1422954"/>
          </a:xfrm>
          <a:prstGeom prst="rect">
            <a:avLst/>
          </a:prstGeom>
          <a:noFill/>
        </p:spPr>
        <p:txBody>
          <a:bodyPr wrap="square" rtlCol="0">
            <a:spAutoFit/>
          </a:bodyPr>
          <a:lstStyle/>
          <a:p>
            <a:pPr>
              <a:lnSpc>
                <a:spcPct val="150000"/>
              </a:lnSpc>
            </a:pPr>
            <a:r>
              <a:rPr lang="en-US" altLang="zh-CN" sz="2000" dirty="0">
                <a:latin typeface="微软雅黑" panose="020B0503020204020204" pitchFamily="34" charset="-122"/>
                <a:ea typeface="微软雅黑" panose="020B0503020204020204" pitchFamily="34" charset="-122"/>
              </a:rPr>
              <a:t>1.</a:t>
            </a:r>
            <a:r>
              <a:rPr lang="zh-CN" altLang="en-US" sz="2000" dirty="0">
                <a:latin typeface="微软雅黑" panose="020B0503020204020204" pitchFamily="34" charset="-122"/>
                <a:ea typeface="微软雅黑" panose="020B0503020204020204" pitchFamily="34" charset="-122"/>
              </a:rPr>
              <a:t>分析文章线索，理清文章的层次结构，归纳主要事件及蕴含的性格特征与精神品质。</a:t>
            </a:r>
            <a:endParaRPr lang="zh-CN" altLang="en-US" sz="2000" dirty="0">
              <a:latin typeface="微软雅黑" panose="020B0503020204020204" pitchFamily="34" charset="-122"/>
              <a:ea typeface="微软雅黑" panose="020B0503020204020204" pitchFamily="34" charset="-122"/>
            </a:endParaRPr>
          </a:p>
          <a:p>
            <a:pPr>
              <a:lnSpc>
                <a:spcPct val="150000"/>
              </a:lnSpc>
            </a:pPr>
            <a:r>
              <a:rPr lang="en-US" altLang="zh-CN" sz="2000" dirty="0">
                <a:latin typeface="微软雅黑" panose="020B0503020204020204" pitchFamily="34" charset="-122"/>
                <a:ea typeface="微软雅黑" panose="020B0503020204020204" pitchFamily="34" charset="-122"/>
              </a:rPr>
              <a:t>2.</a:t>
            </a:r>
            <a:r>
              <a:rPr lang="zh-CN" altLang="en-US" sz="2000" dirty="0">
                <a:latin typeface="微软雅黑" panose="020B0503020204020204" pitchFamily="34" charset="-122"/>
                <a:ea typeface="微软雅黑" panose="020B0503020204020204" pitchFamily="34" charset="-122"/>
              </a:rPr>
              <a:t>分析文章“以言见人”的特点，分析语言的特色。</a:t>
            </a:r>
            <a:endParaRPr lang="zh-CN" altLang="en-US" sz="2000" dirty="0">
              <a:latin typeface="微软雅黑" panose="020B0503020204020204" pitchFamily="34" charset="-122"/>
              <a:ea typeface="微软雅黑" panose="020B0503020204020204" pitchFamily="34" charset="-122"/>
            </a:endParaRPr>
          </a:p>
          <a:p>
            <a:pPr>
              <a:lnSpc>
                <a:spcPct val="150000"/>
              </a:lnSpc>
            </a:pPr>
            <a:r>
              <a:rPr lang="en-US" altLang="zh-CN" sz="2000" dirty="0">
                <a:latin typeface="微软雅黑" panose="020B0503020204020204" pitchFamily="34" charset="-122"/>
                <a:ea typeface="微软雅黑" panose="020B0503020204020204" pitchFamily="34" charset="-122"/>
              </a:rPr>
              <a:t>3.</a:t>
            </a:r>
            <a:r>
              <a:rPr lang="zh-CN" altLang="en-US" sz="2000" dirty="0">
                <a:latin typeface="微软雅黑" panose="020B0503020204020204" pitchFamily="34" charset="-122"/>
                <a:ea typeface="微软雅黑" panose="020B0503020204020204" pitchFamily="34" charset="-122"/>
              </a:rPr>
              <a:t>感受焦裕禄的伟大人格，学习焦裕禄高尚的精神品质，树立正确的人生观与价值观。</a:t>
            </a:r>
            <a:endParaRPr lang="zh-CN" altLang="en-US" sz="2000" dirty="0">
              <a:latin typeface="微软雅黑" panose="020B0503020204020204" pitchFamily="34" charset="-122"/>
              <a:ea typeface="微软雅黑" panose="020B0503020204020204" pitchFamily="34" charset="-122"/>
            </a:endParaRPr>
          </a:p>
        </p:txBody>
      </p:sp>
      <p:sp>
        <p:nvSpPr>
          <p:cNvPr id="18" name="矩形 17"/>
          <p:cNvSpPr/>
          <p:nvPr/>
        </p:nvSpPr>
        <p:spPr>
          <a:xfrm>
            <a:off x="130629" y="130629"/>
            <a:ext cx="11899075" cy="6590805"/>
          </a:xfrm>
          <a:prstGeom prst="rect">
            <a:avLst/>
          </a:prstGeom>
          <a:noFill/>
          <a:ln w="254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wipe(left)">
                                      <p:cBhvr>
                                        <p:cTn id="7" dur="500"/>
                                        <p:tgtEl>
                                          <p:spTgt spid="36"/>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35"/>
                                        </p:tgtEl>
                                        <p:attrNameLst>
                                          <p:attrName>style.visibility</p:attrName>
                                        </p:attrNameLst>
                                      </p:cBhvr>
                                      <p:to>
                                        <p:strVal val="visible"/>
                                      </p:to>
                                    </p:set>
                                    <p:animEffect transition="in" filter="wipe(left)">
                                      <p:cBhvr>
                                        <p:cTn id="10" dur="500"/>
                                        <p:tgtEl>
                                          <p:spTgt spid="35"/>
                                        </p:tgtEl>
                                      </p:cBhvr>
                                    </p:animEffect>
                                  </p:childTnLst>
                                </p:cTn>
                              </p:par>
                              <p:par>
                                <p:cTn id="11" presetID="22" presetClass="entr" presetSubtype="8" fill="hold" nodeType="withEffect">
                                  <p:stCondLst>
                                    <p:cond delay="0"/>
                                  </p:stCondLst>
                                  <p:childTnLst>
                                    <p:set>
                                      <p:cBhvr>
                                        <p:cTn id="12" dur="1" fill="hold">
                                          <p:stCondLst>
                                            <p:cond delay="0"/>
                                          </p:stCondLst>
                                        </p:cTn>
                                        <p:tgtEl>
                                          <p:spTgt spid="93"/>
                                        </p:tgtEl>
                                        <p:attrNameLst>
                                          <p:attrName>style.visibility</p:attrName>
                                        </p:attrNameLst>
                                      </p:cBhvr>
                                      <p:to>
                                        <p:strVal val="visible"/>
                                      </p:to>
                                    </p:set>
                                    <p:animEffect transition="in" filter="wipe(left)">
                                      <p:cBhvr>
                                        <p:cTn id="13" dur="500"/>
                                        <p:tgtEl>
                                          <p:spTgt spid="93"/>
                                        </p:tgtEl>
                                      </p:cBhvr>
                                    </p:animEffect>
                                  </p:childTnLst>
                                </p:cTn>
                              </p:par>
                              <p:par>
                                <p:cTn id="14" presetID="53" presetClass="entr" presetSubtype="16" fill="hold" grpId="0" nodeType="withEffect">
                                  <p:stCondLst>
                                    <p:cond delay="0"/>
                                  </p:stCondLst>
                                  <p:childTnLst>
                                    <p:set>
                                      <p:cBhvr>
                                        <p:cTn id="15" dur="1" fill="hold">
                                          <p:stCondLst>
                                            <p:cond delay="0"/>
                                          </p:stCondLst>
                                        </p:cTn>
                                        <p:tgtEl>
                                          <p:spTgt spid="37"/>
                                        </p:tgtEl>
                                        <p:attrNameLst>
                                          <p:attrName>style.visibility</p:attrName>
                                        </p:attrNameLst>
                                      </p:cBhvr>
                                      <p:to>
                                        <p:strVal val="visible"/>
                                      </p:to>
                                    </p:set>
                                    <p:anim calcmode="lin" valueType="num">
                                      <p:cBhvr>
                                        <p:cTn id="16" dur="1000" fill="hold"/>
                                        <p:tgtEl>
                                          <p:spTgt spid="37"/>
                                        </p:tgtEl>
                                        <p:attrNameLst>
                                          <p:attrName>ppt_w</p:attrName>
                                        </p:attrNameLst>
                                      </p:cBhvr>
                                      <p:tavLst>
                                        <p:tav tm="0">
                                          <p:val>
                                            <p:fltVal val="0"/>
                                          </p:val>
                                        </p:tav>
                                        <p:tav tm="100000">
                                          <p:val>
                                            <p:strVal val="#ppt_w"/>
                                          </p:val>
                                        </p:tav>
                                      </p:tavLst>
                                    </p:anim>
                                    <p:anim calcmode="lin" valueType="num">
                                      <p:cBhvr>
                                        <p:cTn id="17" dur="1000" fill="hold"/>
                                        <p:tgtEl>
                                          <p:spTgt spid="37"/>
                                        </p:tgtEl>
                                        <p:attrNameLst>
                                          <p:attrName>ppt_h</p:attrName>
                                        </p:attrNameLst>
                                      </p:cBhvr>
                                      <p:tavLst>
                                        <p:tav tm="0">
                                          <p:val>
                                            <p:fltVal val="0"/>
                                          </p:val>
                                        </p:tav>
                                        <p:tav tm="100000">
                                          <p:val>
                                            <p:strVal val="#ppt_h"/>
                                          </p:val>
                                        </p:tav>
                                      </p:tavLst>
                                    </p:anim>
                                    <p:animEffect transition="in" filter="fade">
                                      <p:cBhvr>
                                        <p:cTn id="18" dur="1000"/>
                                        <p:tgtEl>
                                          <p:spTgt spid="37"/>
                                        </p:tgtEl>
                                      </p:cBhvr>
                                    </p:animEffect>
                                  </p:childTnLst>
                                </p:cTn>
                              </p:par>
                              <p:par>
                                <p:cTn id="19" presetID="53" presetClass="entr" presetSubtype="16" fill="hold" grpId="0" nodeType="withEffect">
                                  <p:stCondLst>
                                    <p:cond delay="0"/>
                                  </p:stCondLst>
                                  <p:childTnLst>
                                    <p:set>
                                      <p:cBhvr>
                                        <p:cTn id="20" dur="1" fill="hold">
                                          <p:stCondLst>
                                            <p:cond delay="0"/>
                                          </p:stCondLst>
                                        </p:cTn>
                                        <p:tgtEl>
                                          <p:spTgt spid="13"/>
                                        </p:tgtEl>
                                        <p:attrNameLst>
                                          <p:attrName>style.visibility</p:attrName>
                                        </p:attrNameLst>
                                      </p:cBhvr>
                                      <p:to>
                                        <p:strVal val="visible"/>
                                      </p:to>
                                    </p:set>
                                    <p:anim calcmode="lin" valueType="num">
                                      <p:cBhvr>
                                        <p:cTn id="21" dur="1000" fill="hold"/>
                                        <p:tgtEl>
                                          <p:spTgt spid="13"/>
                                        </p:tgtEl>
                                        <p:attrNameLst>
                                          <p:attrName>ppt_w</p:attrName>
                                        </p:attrNameLst>
                                      </p:cBhvr>
                                      <p:tavLst>
                                        <p:tav tm="0">
                                          <p:val>
                                            <p:fltVal val="0"/>
                                          </p:val>
                                        </p:tav>
                                        <p:tav tm="100000">
                                          <p:val>
                                            <p:strVal val="#ppt_w"/>
                                          </p:val>
                                        </p:tav>
                                      </p:tavLst>
                                    </p:anim>
                                    <p:anim calcmode="lin" valueType="num">
                                      <p:cBhvr>
                                        <p:cTn id="22" dur="1000" fill="hold"/>
                                        <p:tgtEl>
                                          <p:spTgt spid="13"/>
                                        </p:tgtEl>
                                        <p:attrNameLst>
                                          <p:attrName>ppt_h</p:attrName>
                                        </p:attrNameLst>
                                      </p:cBhvr>
                                      <p:tavLst>
                                        <p:tav tm="0">
                                          <p:val>
                                            <p:fltVal val="0"/>
                                          </p:val>
                                        </p:tav>
                                        <p:tav tm="100000">
                                          <p:val>
                                            <p:strVal val="#ppt_h"/>
                                          </p:val>
                                        </p:tav>
                                      </p:tavLst>
                                    </p:anim>
                                    <p:animEffect transition="in" filter="fade">
                                      <p:cBhvr>
                                        <p:cTn id="23" dur="1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nimBg="1"/>
      <p:bldP spid="35" grpId="0" animBg="1"/>
      <p:bldP spid="37" grpId="0"/>
      <p:bldP spid="13"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任意多边形: 形状 35"/>
          <p:cNvSpPr/>
          <p:nvPr/>
        </p:nvSpPr>
        <p:spPr>
          <a:xfrm>
            <a:off x="-121920" y="239982"/>
            <a:ext cx="896112" cy="602306"/>
          </a:xfrm>
          <a:custGeom>
            <a:avLst/>
            <a:gdLst>
              <a:gd name="connsiteX0" fmla="*/ 0 w 706054"/>
              <a:gd name="connsiteY0" fmla="*/ 0 h 474562"/>
              <a:gd name="connsiteX1" fmla="*/ 468773 w 706054"/>
              <a:gd name="connsiteY1" fmla="*/ 0 h 474562"/>
              <a:gd name="connsiteX2" fmla="*/ 706054 w 706054"/>
              <a:gd name="connsiteY2" fmla="*/ 237281 h 474562"/>
              <a:gd name="connsiteX3" fmla="*/ 468773 w 706054"/>
              <a:gd name="connsiteY3" fmla="*/ 474562 h 474562"/>
              <a:gd name="connsiteX4" fmla="*/ 0 w 706054"/>
              <a:gd name="connsiteY4" fmla="*/ 474562 h 4745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6054" h="474562">
                <a:moveTo>
                  <a:pt x="0" y="0"/>
                </a:moveTo>
                <a:lnTo>
                  <a:pt x="468773" y="0"/>
                </a:lnTo>
                <a:cubicBezTo>
                  <a:pt x="599820" y="0"/>
                  <a:pt x="706054" y="106234"/>
                  <a:pt x="706054" y="237281"/>
                </a:cubicBezTo>
                <a:cubicBezTo>
                  <a:pt x="706054" y="368328"/>
                  <a:pt x="599820" y="474562"/>
                  <a:pt x="468773" y="474562"/>
                </a:cubicBezTo>
                <a:lnTo>
                  <a:pt x="0" y="474562"/>
                </a:lnTo>
                <a:close/>
              </a:path>
            </a:pathLst>
          </a:custGeom>
          <a:noFill/>
          <a:ln w="19050">
            <a:gradFill>
              <a:gsLst>
                <a:gs pos="55000">
                  <a:schemeClr val="accent1">
                    <a:lumMod val="5000"/>
                    <a:lumOff val="95000"/>
                    <a:alpha val="0"/>
                  </a:schemeClr>
                </a:gs>
                <a:gs pos="0">
                  <a:srgbClr val="C00000"/>
                </a:gs>
              </a:gsLst>
              <a:lin ang="108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mn-ea"/>
            </a:endParaRPr>
          </a:p>
        </p:txBody>
      </p:sp>
      <p:grpSp>
        <p:nvGrpSpPr>
          <p:cNvPr id="8" name="组合 7"/>
          <p:cNvGrpSpPr/>
          <p:nvPr/>
        </p:nvGrpSpPr>
        <p:grpSpPr>
          <a:xfrm>
            <a:off x="-265471" y="-870076"/>
            <a:ext cx="12722942" cy="8598152"/>
            <a:chOff x="-5715000" y="-6019800"/>
            <a:chExt cx="25031700" cy="16916400"/>
          </a:xfrm>
        </p:grpSpPr>
        <p:grpSp>
          <p:nvGrpSpPr>
            <p:cNvPr id="4" name="组合 3"/>
            <p:cNvGrpSpPr/>
            <p:nvPr/>
          </p:nvGrpSpPr>
          <p:grpSpPr>
            <a:xfrm>
              <a:off x="-5715000" y="-6019800"/>
              <a:ext cx="419100" cy="16916400"/>
              <a:chOff x="-5715000" y="-6019800"/>
              <a:chExt cx="419100" cy="16916400"/>
            </a:xfrm>
          </p:grpSpPr>
          <p:sp>
            <p:nvSpPr>
              <p:cNvPr id="2" name="椭圆 1"/>
              <p:cNvSpPr/>
              <p:nvPr/>
            </p:nvSpPr>
            <p:spPr>
              <a:xfrm>
                <a:off x="-5715000" y="-60198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3" name="椭圆 2"/>
              <p:cNvSpPr/>
              <p:nvPr/>
            </p:nvSpPr>
            <p:spPr>
              <a:xfrm>
                <a:off x="-5715000" y="104775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grpSp>
          <p:nvGrpSpPr>
            <p:cNvPr id="5" name="组合 4"/>
            <p:cNvGrpSpPr/>
            <p:nvPr/>
          </p:nvGrpSpPr>
          <p:grpSpPr>
            <a:xfrm>
              <a:off x="18897600" y="-6019800"/>
              <a:ext cx="419100" cy="16916400"/>
              <a:chOff x="-5715000" y="-6019800"/>
              <a:chExt cx="419100" cy="16916400"/>
            </a:xfrm>
          </p:grpSpPr>
          <p:sp>
            <p:nvSpPr>
              <p:cNvPr id="6" name="椭圆 5"/>
              <p:cNvSpPr/>
              <p:nvPr/>
            </p:nvSpPr>
            <p:spPr>
              <a:xfrm>
                <a:off x="-5715000" y="-60198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7" name="椭圆 6"/>
              <p:cNvSpPr/>
              <p:nvPr/>
            </p:nvSpPr>
            <p:spPr>
              <a:xfrm>
                <a:off x="-5715000" y="104775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grpSp>
      <p:grpSp>
        <p:nvGrpSpPr>
          <p:cNvPr id="93" name="îşľïḓé"/>
          <p:cNvGrpSpPr/>
          <p:nvPr/>
        </p:nvGrpSpPr>
        <p:grpSpPr>
          <a:xfrm flipH="1">
            <a:off x="11129970" y="6341428"/>
            <a:ext cx="528630" cy="0"/>
            <a:chOff x="784958" y="2463718"/>
            <a:chExt cx="528630" cy="0"/>
          </a:xfrm>
        </p:grpSpPr>
        <p:cxnSp>
          <p:nvCxnSpPr>
            <p:cNvPr id="94" name="直接连接符 93"/>
            <p:cNvCxnSpPr/>
            <p:nvPr/>
          </p:nvCxnSpPr>
          <p:spPr>
            <a:xfrm>
              <a:off x="784958" y="2463718"/>
              <a:ext cx="360000" cy="0"/>
            </a:xfrm>
            <a:prstGeom prst="line">
              <a:avLst/>
            </a:prstGeom>
            <a:ln w="57150" cap="rnd">
              <a:gradFill>
                <a:gsLst>
                  <a:gs pos="0">
                    <a:srgbClr val="C00000"/>
                  </a:gs>
                  <a:gs pos="100000">
                    <a:srgbClr val="A11C1C"/>
                  </a:gs>
                </a:gsLst>
                <a:lin ang="5400000" scaled="1"/>
              </a:gradFill>
              <a:round/>
            </a:ln>
          </p:spPr>
          <p:style>
            <a:lnRef idx="1">
              <a:schemeClr val="accent1"/>
            </a:lnRef>
            <a:fillRef idx="0">
              <a:schemeClr val="accent1"/>
            </a:fillRef>
            <a:effectRef idx="0">
              <a:schemeClr val="accent1"/>
            </a:effectRef>
            <a:fontRef idx="minor">
              <a:schemeClr val="tx1"/>
            </a:fontRef>
          </p:style>
        </p:cxnSp>
        <p:cxnSp>
          <p:nvCxnSpPr>
            <p:cNvPr id="95" name="直接连接符 94"/>
            <p:cNvCxnSpPr/>
            <p:nvPr/>
          </p:nvCxnSpPr>
          <p:spPr>
            <a:xfrm>
              <a:off x="1242156" y="2463718"/>
              <a:ext cx="0" cy="0"/>
            </a:xfrm>
            <a:prstGeom prst="line">
              <a:avLst/>
            </a:prstGeom>
            <a:ln w="57150" cap="rnd">
              <a:gradFill>
                <a:gsLst>
                  <a:gs pos="0">
                    <a:srgbClr val="C00000"/>
                  </a:gs>
                  <a:gs pos="100000">
                    <a:srgbClr val="A11C1C"/>
                  </a:gs>
                </a:gsLst>
                <a:lin ang="5400000" scaled="1"/>
              </a:gradFill>
              <a:round/>
            </a:ln>
          </p:spPr>
          <p:style>
            <a:lnRef idx="1">
              <a:schemeClr val="accent1"/>
            </a:lnRef>
            <a:fillRef idx="0">
              <a:schemeClr val="accent1"/>
            </a:fillRef>
            <a:effectRef idx="0">
              <a:schemeClr val="accent1"/>
            </a:effectRef>
            <a:fontRef idx="minor">
              <a:schemeClr val="tx1"/>
            </a:fontRef>
          </p:style>
        </p:cxnSp>
        <p:cxnSp>
          <p:nvCxnSpPr>
            <p:cNvPr id="96" name="直接连接符 95"/>
            <p:cNvCxnSpPr/>
            <p:nvPr/>
          </p:nvCxnSpPr>
          <p:spPr>
            <a:xfrm>
              <a:off x="1313588" y="2463718"/>
              <a:ext cx="0" cy="0"/>
            </a:xfrm>
            <a:prstGeom prst="line">
              <a:avLst/>
            </a:prstGeom>
            <a:ln w="57150" cap="rnd">
              <a:gradFill>
                <a:gsLst>
                  <a:gs pos="0">
                    <a:srgbClr val="C00000"/>
                  </a:gs>
                  <a:gs pos="100000">
                    <a:srgbClr val="A11C1C"/>
                  </a:gs>
                </a:gsLst>
                <a:lin ang="5400000" scaled="1"/>
              </a:gradFill>
              <a:round/>
            </a:ln>
          </p:spPr>
          <p:style>
            <a:lnRef idx="1">
              <a:schemeClr val="accent1"/>
            </a:lnRef>
            <a:fillRef idx="0">
              <a:schemeClr val="accent1"/>
            </a:fillRef>
            <a:effectRef idx="0">
              <a:schemeClr val="accent1"/>
            </a:effectRef>
            <a:fontRef idx="minor">
              <a:schemeClr val="tx1"/>
            </a:fontRef>
          </p:style>
        </p:cxnSp>
      </p:grpSp>
      <p:sp>
        <p:nvSpPr>
          <p:cNvPr id="35" name="任意多边形: 形状 34"/>
          <p:cNvSpPr/>
          <p:nvPr/>
        </p:nvSpPr>
        <p:spPr>
          <a:xfrm>
            <a:off x="0" y="300942"/>
            <a:ext cx="706054" cy="474562"/>
          </a:xfrm>
          <a:custGeom>
            <a:avLst/>
            <a:gdLst>
              <a:gd name="connsiteX0" fmla="*/ 0 w 706054"/>
              <a:gd name="connsiteY0" fmla="*/ 0 h 474562"/>
              <a:gd name="connsiteX1" fmla="*/ 468773 w 706054"/>
              <a:gd name="connsiteY1" fmla="*/ 0 h 474562"/>
              <a:gd name="connsiteX2" fmla="*/ 706054 w 706054"/>
              <a:gd name="connsiteY2" fmla="*/ 237281 h 474562"/>
              <a:gd name="connsiteX3" fmla="*/ 468773 w 706054"/>
              <a:gd name="connsiteY3" fmla="*/ 474562 h 474562"/>
              <a:gd name="connsiteX4" fmla="*/ 0 w 706054"/>
              <a:gd name="connsiteY4" fmla="*/ 474562 h 4745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6054" h="474562">
                <a:moveTo>
                  <a:pt x="0" y="0"/>
                </a:moveTo>
                <a:lnTo>
                  <a:pt x="468773" y="0"/>
                </a:lnTo>
                <a:cubicBezTo>
                  <a:pt x="599820" y="0"/>
                  <a:pt x="706054" y="106234"/>
                  <a:pt x="706054" y="237281"/>
                </a:cubicBezTo>
                <a:cubicBezTo>
                  <a:pt x="706054" y="368328"/>
                  <a:pt x="599820" y="474562"/>
                  <a:pt x="468773" y="474562"/>
                </a:cubicBezTo>
                <a:lnTo>
                  <a:pt x="0" y="474562"/>
                </a:lnTo>
                <a:close/>
              </a:path>
            </a:pathLst>
          </a:custGeom>
          <a:gradFill>
            <a:gsLst>
              <a:gs pos="0">
                <a:srgbClr val="C00000">
                  <a:alpha val="48000"/>
                </a:srgbClr>
              </a:gs>
              <a:gs pos="94000">
                <a:srgbClr val="A11C1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微软雅黑" panose="020B0503020204020204" pitchFamily="34" charset="-122"/>
              <a:ea typeface="微软雅黑" panose="020B0503020204020204" pitchFamily="34" charset="-122"/>
            </a:endParaRPr>
          </a:p>
        </p:txBody>
      </p:sp>
      <p:sp>
        <p:nvSpPr>
          <p:cNvPr id="37" name="文本框 36"/>
          <p:cNvSpPr txBox="1"/>
          <p:nvPr/>
        </p:nvSpPr>
        <p:spPr>
          <a:xfrm>
            <a:off x="877104" y="276613"/>
            <a:ext cx="2859469" cy="523220"/>
          </a:xfrm>
          <a:prstGeom prst="rect">
            <a:avLst/>
          </a:prstGeom>
          <a:noFill/>
          <a:effectLst>
            <a:reflection blurRad="6350" stA="50000" endA="300" endPos="55000" dir="5400000" sy="-100000" algn="bl" rotWithShape="0"/>
          </a:effectLst>
        </p:spPr>
        <p:txBody>
          <a:bodyPr wrap="square" rtlCol="0">
            <a:spAutoFit/>
          </a:bodyPr>
          <a:lstStyle/>
          <a:p>
            <a:r>
              <a:rPr lang="zh-CN" altLang="en-US" sz="2800" b="1" spc="600" dirty="0">
                <a:gradFill>
                  <a:gsLst>
                    <a:gs pos="100000">
                      <a:srgbClr val="A11C1C"/>
                    </a:gs>
                    <a:gs pos="0">
                      <a:srgbClr val="C00000"/>
                    </a:gs>
                  </a:gsLst>
                  <a:lin ang="5400000" scaled="0"/>
                </a:gradFill>
                <a:latin typeface="微软雅黑" panose="020B0503020204020204" pitchFamily="34" charset="-122"/>
                <a:ea typeface="微软雅黑" panose="020B0503020204020204" pitchFamily="34" charset="-122"/>
              </a:rPr>
              <a:t>问题探究</a:t>
            </a:r>
            <a:endParaRPr lang="zh-CN" altLang="en-US" sz="2800" b="1" spc="600" dirty="0">
              <a:gradFill>
                <a:gsLst>
                  <a:gs pos="100000">
                    <a:srgbClr val="A11C1C"/>
                  </a:gs>
                  <a:gs pos="0">
                    <a:srgbClr val="C00000"/>
                  </a:gs>
                </a:gsLst>
                <a:lin ang="5400000" scaled="0"/>
              </a:gradFill>
              <a:latin typeface="微软雅黑" panose="020B0503020204020204" pitchFamily="34" charset="-122"/>
              <a:ea typeface="微软雅黑" panose="020B0503020204020204" pitchFamily="34" charset="-122"/>
            </a:endParaRPr>
          </a:p>
        </p:txBody>
      </p:sp>
      <p:grpSp>
        <p:nvGrpSpPr>
          <p:cNvPr id="12" name="组合 11"/>
          <p:cNvGrpSpPr/>
          <p:nvPr/>
        </p:nvGrpSpPr>
        <p:grpSpPr>
          <a:xfrm>
            <a:off x="2607930" y="1513651"/>
            <a:ext cx="2971067" cy="1681469"/>
            <a:chOff x="2515333" y="1603617"/>
            <a:chExt cx="2971067" cy="1681469"/>
          </a:xfrm>
        </p:grpSpPr>
        <p:sp>
          <p:nvSpPr>
            <p:cNvPr id="22" name="文本框 21"/>
            <p:cNvSpPr txBox="1"/>
            <p:nvPr/>
          </p:nvSpPr>
          <p:spPr>
            <a:xfrm>
              <a:off x="2515333" y="2136053"/>
              <a:ext cx="2971067" cy="1149033"/>
            </a:xfrm>
            <a:prstGeom prst="rect">
              <a:avLst/>
            </a:prstGeom>
            <a:noFill/>
          </p:spPr>
          <p:txBody>
            <a:bodyPr wrap="square" rtlCol="0">
              <a:spAutoFit/>
            </a:bodyPr>
            <a:lstStyle/>
            <a:p>
              <a:pPr algn="just" hangingPunct="0">
                <a:lnSpc>
                  <a:spcPct val="150000"/>
                </a:lnSpc>
              </a:pPr>
              <a:r>
                <a:rPr lang="zh-CN" altLang="en-US" sz="1600" dirty="0">
                  <a:solidFill>
                    <a:schemeClr val="bg1"/>
                  </a:solidFill>
                  <a:latin typeface="微软雅黑" panose="020B0503020204020204" pitchFamily="34" charset="-122"/>
                  <a:ea typeface="微软雅黑" panose="020B0503020204020204" pitchFamily="34" charset="-122"/>
                  <a:cs typeface="+mn-ea"/>
                  <a:sym typeface="+mn-lt"/>
                </a:rPr>
                <a:t>鼠标点击这里，输入您的文本文字，更改文字的颜色或者大小属性。</a:t>
              </a:r>
              <a:endParaRPr lang="zh-CN" altLang="en-US" sz="1600" dirty="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23" name="文本框 22"/>
            <p:cNvSpPr txBox="1"/>
            <p:nvPr/>
          </p:nvSpPr>
          <p:spPr>
            <a:xfrm>
              <a:off x="2515333" y="1603617"/>
              <a:ext cx="2971067" cy="499560"/>
            </a:xfrm>
            <a:prstGeom prst="rect">
              <a:avLst/>
            </a:prstGeom>
            <a:noFill/>
          </p:spPr>
          <p:txBody>
            <a:bodyPr wrap="square" rtlCol="0">
              <a:spAutoFit/>
            </a:bodyPr>
            <a:lstStyle/>
            <a:p>
              <a:pPr algn="just" hangingPunct="0">
                <a:lnSpc>
                  <a:spcPct val="150000"/>
                </a:lnSpc>
              </a:pPr>
              <a:r>
                <a:rPr lang="zh-CN" altLang="en-US" sz="2000" dirty="0">
                  <a:solidFill>
                    <a:schemeClr val="bg1"/>
                  </a:solidFill>
                  <a:latin typeface="微软雅黑" panose="020B0503020204020204" pitchFamily="34" charset="-122"/>
                  <a:ea typeface="微软雅黑" panose="020B0503020204020204" pitchFamily="34" charset="-122"/>
                  <a:cs typeface="+mn-ea"/>
                  <a:sym typeface="+mn-lt"/>
                </a:rPr>
                <a:t>简介</a:t>
              </a:r>
              <a:endParaRPr lang="zh-CN" altLang="en-US" sz="2000" dirty="0">
                <a:solidFill>
                  <a:schemeClr val="bg1"/>
                </a:solidFill>
                <a:latin typeface="微软雅黑" panose="020B0503020204020204" pitchFamily="34" charset="-122"/>
                <a:ea typeface="微软雅黑" panose="020B0503020204020204" pitchFamily="34" charset="-122"/>
                <a:cs typeface="+mn-ea"/>
                <a:sym typeface="+mn-lt"/>
              </a:endParaRPr>
            </a:p>
          </p:txBody>
        </p:sp>
      </p:grpSp>
      <p:sp>
        <p:nvSpPr>
          <p:cNvPr id="57" name="文本框 56"/>
          <p:cNvSpPr txBox="1"/>
          <p:nvPr/>
        </p:nvSpPr>
        <p:spPr>
          <a:xfrm>
            <a:off x="4218937" y="1139589"/>
            <a:ext cx="7439663" cy="3269549"/>
          </a:xfrm>
          <a:prstGeom prst="rect">
            <a:avLst/>
          </a:prstGeom>
          <a:noFill/>
        </p:spPr>
        <p:txBody>
          <a:bodyPr wrap="square" rtlCol="0">
            <a:spAutoFit/>
          </a:bodyPr>
          <a:lstStyle/>
          <a:p>
            <a:pPr algn="just" hangingPunct="0">
              <a:lnSpc>
                <a:spcPct val="150000"/>
              </a:lnSpc>
            </a:pPr>
            <a:r>
              <a:rPr lang="en-US" altLang="zh-CN" sz="2000" dirty="0">
                <a:latin typeface="微软雅黑" panose="020B0503020204020204" pitchFamily="34" charset="-122"/>
                <a:ea typeface="微软雅黑" panose="020B0503020204020204" pitchFamily="34" charset="-122"/>
                <a:cs typeface="+mn-ea"/>
                <a:sym typeface="+mn-lt"/>
              </a:rPr>
              <a:t>【</a:t>
            </a:r>
            <a:r>
              <a:rPr lang="zh-CN" altLang="en-US" sz="2000" dirty="0">
                <a:latin typeface="微软雅黑" panose="020B0503020204020204" pitchFamily="34" charset="-122"/>
                <a:ea typeface="微软雅黑" panose="020B0503020204020204" pitchFamily="34" charset="-122"/>
                <a:cs typeface="+mn-ea"/>
                <a:sym typeface="+mn-lt"/>
              </a:rPr>
              <a:t>思考</a:t>
            </a:r>
            <a:r>
              <a:rPr lang="en-US" altLang="zh-CN" sz="2000" dirty="0">
                <a:latin typeface="微软雅黑" panose="020B0503020204020204" pitchFamily="34" charset="-122"/>
                <a:ea typeface="微软雅黑" panose="020B0503020204020204" pitchFamily="34" charset="-122"/>
                <a:cs typeface="+mn-ea"/>
                <a:sym typeface="+mn-lt"/>
              </a:rPr>
              <a:t>3】</a:t>
            </a:r>
            <a:r>
              <a:rPr lang="zh-CN" altLang="en-US" sz="2000" dirty="0">
                <a:latin typeface="微软雅黑" panose="020B0503020204020204" pitchFamily="34" charset="-122"/>
                <a:ea typeface="微软雅黑" panose="020B0503020204020204" pitchFamily="34" charset="-122"/>
                <a:cs typeface="+mn-ea"/>
                <a:sym typeface="+mn-lt"/>
              </a:rPr>
              <a:t>鉴赏本文“以言见人”的特点</a:t>
            </a:r>
            <a:endParaRPr lang="en-US" altLang="zh-CN" sz="2000" dirty="0">
              <a:latin typeface="微软雅黑" panose="020B0503020204020204" pitchFamily="34" charset="-122"/>
              <a:ea typeface="微软雅黑" panose="020B0503020204020204" pitchFamily="34" charset="-122"/>
              <a:cs typeface="+mn-ea"/>
              <a:sym typeface="+mn-lt"/>
            </a:endParaRPr>
          </a:p>
          <a:p>
            <a:pPr algn="just" hangingPunct="0">
              <a:lnSpc>
                <a:spcPct val="150000"/>
              </a:lnSpc>
            </a:pPr>
            <a:r>
              <a:rPr lang="zh-CN" altLang="en-US" sz="2000" dirty="0">
                <a:latin typeface="微软雅黑" panose="020B0503020204020204" pitchFamily="34" charset="-122"/>
                <a:ea typeface="微软雅黑" panose="020B0503020204020204" pitchFamily="34" charset="-122"/>
                <a:cs typeface="+mn-ea"/>
                <a:sym typeface="+mn-lt"/>
              </a:rPr>
              <a:t>（二）吃别人嚼过的馍没味道</a:t>
            </a:r>
            <a:endParaRPr lang="zh-CN" altLang="en-US" sz="2000" dirty="0">
              <a:latin typeface="微软雅黑" panose="020B0503020204020204" pitchFamily="34" charset="-122"/>
              <a:ea typeface="微软雅黑" panose="020B0503020204020204" pitchFamily="34" charset="-122"/>
              <a:cs typeface="+mn-ea"/>
              <a:sym typeface="+mn-lt"/>
            </a:endParaRPr>
          </a:p>
          <a:p>
            <a:pPr algn="just" hangingPunct="0">
              <a:lnSpc>
                <a:spcPct val="150000"/>
              </a:lnSpc>
            </a:pPr>
            <a:r>
              <a:rPr lang="zh-CN" altLang="en-US" sz="2000" dirty="0">
                <a:latin typeface="微软雅黑" panose="020B0503020204020204" pitchFamily="34" charset="-122"/>
                <a:ea typeface="微软雅黑" panose="020B0503020204020204" pitchFamily="34" charset="-122"/>
                <a:cs typeface="+mn-ea"/>
                <a:sym typeface="+mn-lt"/>
              </a:rPr>
              <a:t>许多同志担心他在大风大雨中奔波，会加剧病情的发展，劝他不要参加，但他毫不犹豫地拒绝了同志们的劝告，他说：“吃别人嚼过的馍没味道。”</a:t>
            </a:r>
            <a:endParaRPr lang="zh-CN" altLang="en-US" sz="2000" dirty="0">
              <a:latin typeface="微软雅黑" panose="020B0503020204020204" pitchFamily="34" charset="-122"/>
              <a:ea typeface="微软雅黑" panose="020B0503020204020204" pitchFamily="34" charset="-122"/>
              <a:cs typeface="+mn-ea"/>
              <a:sym typeface="+mn-lt"/>
            </a:endParaRPr>
          </a:p>
          <a:p>
            <a:pPr algn="just" hangingPunct="0">
              <a:lnSpc>
                <a:spcPct val="150000"/>
              </a:lnSpc>
            </a:pPr>
            <a:r>
              <a:rPr lang="zh-CN" altLang="en-US" sz="2000" dirty="0">
                <a:solidFill>
                  <a:srgbClr val="C00000"/>
                </a:solidFill>
                <a:latin typeface="微软雅黑" panose="020B0503020204020204" pitchFamily="34" charset="-122"/>
                <a:ea typeface="微软雅黑" panose="020B0503020204020204" pitchFamily="34" charset="-122"/>
                <a:cs typeface="+mn-ea"/>
                <a:sym typeface="+mn-lt"/>
              </a:rPr>
              <a:t>明确   体现出焦裕禄身先士卒、敢为人先、事必躬亲的精神。</a:t>
            </a:r>
            <a:endParaRPr lang="zh-CN" altLang="en-US" sz="2000" dirty="0">
              <a:solidFill>
                <a:srgbClr val="C00000"/>
              </a:solidFill>
              <a:latin typeface="微软雅黑" panose="020B0503020204020204" pitchFamily="34" charset="-122"/>
              <a:ea typeface="微软雅黑" panose="020B0503020204020204" pitchFamily="34" charset="-122"/>
              <a:cs typeface="+mn-ea"/>
              <a:sym typeface="+mn-lt"/>
            </a:endParaRPr>
          </a:p>
          <a:p>
            <a:pPr algn="just" hangingPunct="0">
              <a:lnSpc>
                <a:spcPct val="150000"/>
              </a:lnSpc>
            </a:pPr>
            <a:endParaRPr lang="zh-CN" altLang="en-US" sz="2000" dirty="0">
              <a:latin typeface="微软雅黑" panose="020B0503020204020204" pitchFamily="34" charset="-122"/>
              <a:ea typeface="微软雅黑" panose="020B0503020204020204" pitchFamily="34" charset="-122"/>
              <a:cs typeface="+mn-ea"/>
              <a:sym typeface="+mn-lt"/>
            </a:endParaRPr>
          </a:p>
        </p:txBody>
      </p:sp>
      <p:pic>
        <p:nvPicPr>
          <p:cNvPr id="15" name="图片 14"/>
          <p:cNvPicPr>
            <a:picLocks noChangeAspect="1"/>
          </p:cNvPicPr>
          <p:nvPr/>
        </p:nvPicPr>
        <p:blipFill>
          <a:blip r:embed="rId1">
            <a:extLst>
              <a:ext uri="{28A0092B-C50C-407E-A947-70E740481C1C}">
                <a14:useLocalDpi xmlns:a14="http://schemas.microsoft.com/office/drawing/2010/main" val="0"/>
              </a:ext>
            </a:extLst>
          </a:blip>
          <a:srcRect/>
          <a:stretch>
            <a:fillRect/>
          </a:stretch>
        </p:blipFill>
        <p:spPr>
          <a:xfrm>
            <a:off x="438852" y="2051855"/>
            <a:ext cx="3448008" cy="2792935"/>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p:spPr>
      </p:pic>
      <p:sp>
        <p:nvSpPr>
          <p:cNvPr id="41" name="矩形 40"/>
          <p:cNvSpPr/>
          <p:nvPr/>
        </p:nvSpPr>
        <p:spPr>
          <a:xfrm>
            <a:off x="130629" y="130629"/>
            <a:ext cx="11899075" cy="6590805"/>
          </a:xfrm>
          <a:prstGeom prst="rect">
            <a:avLst/>
          </a:prstGeom>
          <a:noFill/>
          <a:ln w="254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wipe(left)">
                                      <p:cBhvr>
                                        <p:cTn id="7" dur="500"/>
                                        <p:tgtEl>
                                          <p:spTgt spid="36"/>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35"/>
                                        </p:tgtEl>
                                        <p:attrNameLst>
                                          <p:attrName>style.visibility</p:attrName>
                                        </p:attrNameLst>
                                      </p:cBhvr>
                                      <p:to>
                                        <p:strVal val="visible"/>
                                      </p:to>
                                    </p:set>
                                    <p:animEffect transition="in" filter="wipe(left)">
                                      <p:cBhvr>
                                        <p:cTn id="10" dur="500"/>
                                        <p:tgtEl>
                                          <p:spTgt spid="35"/>
                                        </p:tgtEl>
                                      </p:cBhvr>
                                    </p:animEffect>
                                  </p:childTnLst>
                                </p:cTn>
                              </p:par>
                              <p:par>
                                <p:cTn id="11" presetID="22" presetClass="entr" presetSubtype="8" fill="hold" nodeType="withEffect">
                                  <p:stCondLst>
                                    <p:cond delay="0"/>
                                  </p:stCondLst>
                                  <p:childTnLst>
                                    <p:set>
                                      <p:cBhvr>
                                        <p:cTn id="12" dur="1" fill="hold">
                                          <p:stCondLst>
                                            <p:cond delay="0"/>
                                          </p:stCondLst>
                                        </p:cTn>
                                        <p:tgtEl>
                                          <p:spTgt spid="93"/>
                                        </p:tgtEl>
                                        <p:attrNameLst>
                                          <p:attrName>style.visibility</p:attrName>
                                        </p:attrNameLst>
                                      </p:cBhvr>
                                      <p:to>
                                        <p:strVal val="visible"/>
                                      </p:to>
                                    </p:set>
                                    <p:animEffect transition="in" filter="wipe(left)">
                                      <p:cBhvr>
                                        <p:cTn id="13" dur="500"/>
                                        <p:tgtEl>
                                          <p:spTgt spid="93"/>
                                        </p:tgtEl>
                                      </p:cBhvr>
                                    </p:animEffect>
                                  </p:childTnLst>
                                </p:cTn>
                              </p:par>
                              <p:par>
                                <p:cTn id="14" presetID="53" presetClass="entr" presetSubtype="16" fill="hold" grpId="0" nodeType="withEffect">
                                  <p:stCondLst>
                                    <p:cond delay="0"/>
                                  </p:stCondLst>
                                  <p:childTnLst>
                                    <p:set>
                                      <p:cBhvr>
                                        <p:cTn id="15" dur="1" fill="hold">
                                          <p:stCondLst>
                                            <p:cond delay="0"/>
                                          </p:stCondLst>
                                        </p:cTn>
                                        <p:tgtEl>
                                          <p:spTgt spid="37"/>
                                        </p:tgtEl>
                                        <p:attrNameLst>
                                          <p:attrName>style.visibility</p:attrName>
                                        </p:attrNameLst>
                                      </p:cBhvr>
                                      <p:to>
                                        <p:strVal val="visible"/>
                                      </p:to>
                                    </p:set>
                                    <p:anim calcmode="lin" valueType="num">
                                      <p:cBhvr>
                                        <p:cTn id="16" dur="1000" fill="hold"/>
                                        <p:tgtEl>
                                          <p:spTgt spid="37"/>
                                        </p:tgtEl>
                                        <p:attrNameLst>
                                          <p:attrName>ppt_w</p:attrName>
                                        </p:attrNameLst>
                                      </p:cBhvr>
                                      <p:tavLst>
                                        <p:tav tm="0">
                                          <p:val>
                                            <p:fltVal val="0"/>
                                          </p:val>
                                        </p:tav>
                                        <p:tav tm="100000">
                                          <p:val>
                                            <p:strVal val="#ppt_w"/>
                                          </p:val>
                                        </p:tav>
                                      </p:tavLst>
                                    </p:anim>
                                    <p:anim calcmode="lin" valueType="num">
                                      <p:cBhvr>
                                        <p:cTn id="17" dur="1000" fill="hold"/>
                                        <p:tgtEl>
                                          <p:spTgt spid="37"/>
                                        </p:tgtEl>
                                        <p:attrNameLst>
                                          <p:attrName>ppt_h</p:attrName>
                                        </p:attrNameLst>
                                      </p:cBhvr>
                                      <p:tavLst>
                                        <p:tav tm="0">
                                          <p:val>
                                            <p:fltVal val="0"/>
                                          </p:val>
                                        </p:tav>
                                        <p:tav tm="100000">
                                          <p:val>
                                            <p:strVal val="#ppt_h"/>
                                          </p:val>
                                        </p:tav>
                                      </p:tavLst>
                                    </p:anim>
                                    <p:animEffect transition="in" filter="fade">
                                      <p:cBhvr>
                                        <p:cTn id="18" dur="1000"/>
                                        <p:tgtEl>
                                          <p:spTgt spid="37"/>
                                        </p:tgtEl>
                                      </p:cBhvr>
                                    </p:animEffect>
                                  </p:childTnLst>
                                </p:cTn>
                              </p:par>
                              <p:par>
                                <p:cTn id="19" presetID="53" presetClass="entr" presetSubtype="16" fill="hold" nodeType="withEffect">
                                  <p:stCondLst>
                                    <p:cond delay="0"/>
                                  </p:stCondLst>
                                  <p:childTnLst>
                                    <p:set>
                                      <p:cBhvr>
                                        <p:cTn id="20" dur="1" fill="hold">
                                          <p:stCondLst>
                                            <p:cond delay="0"/>
                                          </p:stCondLst>
                                        </p:cTn>
                                        <p:tgtEl>
                                          <p:spTgt spid="12"/>
                                        </p:tgtEl>
                                        <p:attrNameLst>
                                          <p:attrName>style.visibility</p:attrName>
                                        </p:attrNameLst>
                                      </p:cBhvr>
                                      <p:to>
                                        <p:strVal val="visible"/>
                                      </p:to>
                                    </p:set>
                                    <p:anim calcmode="lin" valueType="num">
                                      <p:cBhvr>
                                        <p:cTn id="21" dur="1000" fill="hold"/>
                                        <p:tgtEl>
                                          <p:spTgt spid="12"/>
                                        </p:tgtEl>
                                        <p:attrNameLst>
                                          <p:attrName>ppt_w</p:attrName>
                                        </p:attrNameLst>
                                      </p:cBhvr>
                                      <p:tavLst>
                                        <p:tav tm="0">
                                          <p:val>
                                            <p:fltVal val="0"/>
                                          </p:val>
                                        </p:tav>
                                        <p:tav tm="100000">
                                          <p:val>
                                            <p:strVal val="#ppt_w"/>
                                          </p:val>
                                        </p:tav>
                                      </p:tavLst>
                                    </p:anim>
                                    <p:anim calcmode="lin" valueType="num">
                                      <p:cBhvr>
                                        <p:cTn id="22" dur="1000" fill="hold"/>
                                        <p:tgtEl>
                                          <p:spTgt spid="12"/>
                                        </p:tgtEl>
                                        <p:attrNameLst>
                                          <p:attrName>ppt_h</p:attrName>
                                        </p:attrNameLst>
                                      </p:cBhvr>
                                      <p:tavLst>
                                        <p:tav tm="0">
                                          <p:val>
                                            <p:fltVal val="0"/>
                                          </p:val>
                                        </p:tav>
                                        <p:tav tm="100000">
                                          <p:val>
                                            <p:strVal val="#ppt_h"/>
                                          </p:val>
                                        </p:tav>
                                      </p:tavLst>
                                    </p:anim>
                                    <p:animEffect transition="in" filter="fade">
                                      <p:cBhvr>
                                        <p:cTn id="23" dur="1000"/>
                                        <p:tgtEl>
                                          <p:spTgt spid="12"/>
                                        </p:tgtEl>
                                      </p:cBhvr>
                                    </p:animEffect>
                                  </p:childTnLst>
                                </p:cTn>
                              </p:par>
                            </p:childTnLst>
                          </p:cTn>
                        </p:par>
                      </p:childTnLst>
                    </p:cTn>
                  </p:par>
                  <p:par>
                    <p:cTn id="24" fill="hold">
                      <p:stCondLst>
                        <p:cond delay="indefinite"/>
                      </p:stCondLst>
                      <p:childTnLst>
                        <p:par>
                          <p:cTn id="25" fill="hold">
                            <p:stCondLst>
                              <p:cond delay="0"/>
                            </p:stCondLst>
                            <p:childTnLst>
                              <p:par>
                                <p:cTn id="26" presetID="9" presetClass="entr" presetSubtype="0" fill="hold" nodeType="clickEffect">
                                  <p:stCondLst>
                                    <p:cond delay="0"/>
                                  </p:stCondLst>
                                  <p:childTnLst>
                                    <p:set>
                                      <p:cBhvr>
                                        <p:cTn id="27" dur="1" fill="hold">
                                          <p:stCondLst>
                                            <p:cond delay="0"/>
                                          </p:stCondLst>
                                        </p:cTn>
                                        <p:tgtEl>
                                          <p:spTgt spid="57">
                                            <p:txEl>
                                              <p:pRg st="3" end="3"/>
                                            </p:txEl>
                                          </p:spTgt>
                                        </p:tgtEl>
                                        <p:attrNameLst>
                                          <p:attrName>style.visibility</p:attrName>
                                        </p:attrNameLst>
                                      </p:cBhvr>
                                      <p:to>
                                        <p:strVal val="visible"/>
                                      </p:to>
                                    </p:set>
                                    <p:animEffect transition="in" filter="dissolve">
                                      <p:cBhvr>
                                        <p:cTn id="28" dur="500"/>
                                        <p:tgtEl>
                                          <p:spTgt spid="57">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nimBg="1"/>
      <p:bldP spid="35" grpId="0" animBg="1"/>
      <p:bldP spid="37"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任意多边形: 形状 35"/>
          <p:cNvSpPr/>
          <p:nvPr/>
        </p:nvSpPr>
        <p:spPr>
          <a:xfrm>
            <a:off x="-121920" y="239982"/>
            <a:ext cx="896112" cy="602306"/>
          </a:xfrm>
          <a:custGeom>
            <a:avLst/>
            <a:gdLst>
              <a:gd name="connsiteX0" fmla="*/ 0 w 706054"/>
              <a:gd name="connsiteY0" fmla="*/ 0 h 474562"/>
              <a:gd name="connsiteX1" fmla="*/ 468773 w 706054"/>
              <a:gd name="connsiteY1" fmla="*/ 0 h 474562"/>
              <a:gd name="connsiteX2" fmla="*/ 706054 w 706054"/>
              <a:gd name="connsiteY2" fmla="*/ 237281 h 474562"/>
              <a:gd name="connsiteX3" fmla="*/ 468773 w 706054"/>
              <a:gd name="connsiteY3" fmla="*/ 474562 h 474562"/>
              <a:gd name="connsiteX4" fmla="*/ 0 w 706054"/>
              <a:gd name="connsiteY4" fmla="*/ 474562 h 4745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6054" h="474562">
                <a:moveTo>
                  <a:pt x="0" y="0"/>
                </a:moveTo>
                <a:lnTo>
                  <a:pt x="468773" y="0"/>
                </a:lnTo>
                <a:cubicBezTo>
                  <a:pt x="599820" y="0"/>
                  <a:pt x="706054" y="106234"/>
                  <a:pt x="706054" y="237281"/>
                </a:cubicBezTo>
                <a:cubicBezTo>
                  <a:pt x="706054" y="368328"/>
                  <a:pt x="599820" y="474562"/>
                  <a:pt x="468773" y="474562"/>
                </a:cubicBezTo>
                <a:lnTo>
                  <a:pt x="0" y="474562"/>
                </a:lnTo>
                <a:close/>
              </a:path>
            </a:pathLst>
          </a:custGeom>
          <a:noFill/>
          <a:ln w="19050">
            <a:gradFill>
              <a:gsLst>
                <a:gs pos="55000">
                  <a:schemeClr val="accent1">
                    <a:lumMod val="5000"/>
                    <a:lumOff val="95000"/>
                    <a:alpha val="0"/>
                  </a:schemeClr>
                </a:gs>
                <a:gs pos="0">
                  <a:srgbClr val="C00000"/>
                </a:gs>
              </a:gsLst>
              <a:lin ang="108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mn-ea"/>
            </a:endParaRPr>
          </a:p>
        </p:txBody>
      </p:sp>
      <p:grpSp>
        <p:nvGrpSpPr>
          <p:cNvPr id="8" name="组合 7"/>
          <p:cNvGrpSpPr/>
          <p:nvPr/>
        </p:nvGrpSpPr>
        <p:grpSpPr>
          <a:xfrm>
            <a:off x="-265471" y="-870076"/>
            <a:ext cx="12722942" cy="8598152"/>
            <a:chOff x="-5715000" y="-6019800"/>
            <a:chExt cx="25031700" cy="16916400"/>
          </a:xfrm>
        </p:grpSpPr>
        <p:grpSp>
          <p:nvGrpSpPr>
            <p:cNvPr id="4" name="组合 3"/>
            <p:cNvGrpSpPr/>
            <p:nvPr/>
          </p:nvGrpSpPr>
          <p:grpSpPr>
            <a:xfrm>
              <a:off x="-5715000" y="-6019800"/>
              <a:ext cx="419100" cy="16916400"/>
              <a:chOff x="-5715000" y="-6019800"/>
              <a:chExt cx="419100" cy="16916400"/>
            </a:xfrm>
          </p:grpSpPr>
          <p:sp>
            <p:nvSpPr>
              <p:cNvPr id="2" name="椭圆 1"/>
              <p:cNvSpPr/>
              <p:nvPr/>
            </p:nvSpPr>
            <p:spPr>
              <a:xfrm>
                <a:off x="-5715000" y="-60198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3" name="椭圆 2"/>
              <p:cNvSpPr/>
              <p:nvPr/>
            </p:nvSpPr>
            <p:spPr>
              <a:xfrm>
                <a:off x="-5715000" y="104775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grpSp>
          <p:nvGrpSpPr>
            <p:cNvPr id="5" name="组合 4"/>
            <p:cNvGrpSpPr/>
            <p:nvPr/>
          </p:nvGrpSpPr>
          <p:grpSpPr>
            <a:xfrm>
              <a:off x="18897600" y="-6019800"/>
              <a:ext cx="419100" cy="16916400"/>
              <a:chOff x="-5715000" y="-6019800"/>
              <a:chExt cx="419100" cy="16916400"/>
            </a:xfrm>
          </p:grpSpPr>
          <p:sp>
            <p:nvSpPr>
              <p:cNvPr id="6" name="椭圆 5"/>
              <p:cNvSpPr/>
              <p:nvPr/>
            </p:nvSpPr>
            <p:spPr>
              <a:xfrm>
                <a:off x="-5715000" y="-60198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7" name="椭圆 6"/>
              <p:cNvSpPr/>
              <p:nvPr/>
            </p:nvSpPr>
            <p:spPr>
              <a:xfrm>
                <a:off x="-5715000" y="104775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grpSp>
      <p:grpSp>
        <p:nvGrpSpPr>
          <p:cNvPr id="93" name="îşľïḓé"/>
          <p:cNvGrpSpPr/>
          <p:nvPr/>
        </p:nvGrpSpPr>
        <p:grpSpPr>
          <a:xfrm flipH="1">
            <a:off x="11129970" y="6341428"/>
            <a:ext cx="528630" cy="0"/>
            <a:chOff x="784958" y="2463718"/>
            <a:chExt cx="528630" cy="0"/>
          </a:xfrm>
        </p:grpSpPr>
        <p:cxnSp>
          <p:nvCxnSpPr>
            <p:cNvPr id="94" name="直接连接符 93"/>
            <p:cNvCxnSpPr/>
            <p:nvPr/>
          </p:nvCxnSpPr>
          <p:spPr>
            <a:xfrm>
              <a:off x="784958" y="2463718"/>
              <a:ext cx="360000" cy="0"/>
            </a:xfrm>
            <a:prstGeom prst="line">
              <a:avLst/>
            </a:prstGeom>
            <a:ln w="57150" cap="rnd">
              <a:gradFill>
                <a:gsLst>
                  <a:gs pos="0">
                    <a:srgbClr val="C00000"/>
                  </a:gs>
                  <a:gs pos="100000">
                    <a:srgbClr val="A11C1C"/>
                  </a:gs>
                </a:gsLst>
                <a:lin ang="5400000" scaled="1"/>
              </a:gradFill>
              <a:round/>
            </a:ln>
          </p:spPr>
          <p:style>
            <a:lnRef idx="1">
              <a:schemeClr val="accent1"/>
            </a:lnRef>
            <a:fillRef idx="0">
              <a:schemeClr val="accent1"/>
            </a:fillRef>
            <a:effectRef idx="0">
              <a:schemeClr val="accent1"/>
            </a:effectRef>
            <a:fontRef idx="minor">
              <a:schemeClr val="tx1"/>
            </a:fontRef>
          </p:style>
        </p:cxnSp>
        <p:cxnSp>
          <p:nvCxnSpPr>
            <p:cNvPr id="95" name="直接连接符 94"/>
            <p:cNvCxnSpPr/>
            <p:nvPr/>
          </p:nvCxnSpPr>
          <p:spPr>
            <a:xfrm>
              <a:off x="1242156" y="2463718"/>
              <a:ext cx="0" cy="0"/>
            </a:xfrm>
            <a:prstGeom prst="line">
              <a:avLst/>
            </a:prstGeom>
            <a:ln w="57150" cap="rnd">
              <a:gradFill>
                <a:gsLst>
                  <a:gs pos="0">
                    <a:srgbClr val="C00000"/>
                  </a:gs>
                  <a:gs pos="100000">
                    <a:srgbClr val="A11C1C"/>
                  </a:gs>
                </a:gsLst>
                <a:lin ang="5400000" scaled="1"/>
              </a:gradFill>
              <a:round/>
            </a:ln>
          </p:spPr>
          <p:style>
            <a:lnRef idx="1">
              <a:schemeClr val="accent1"/>
            </a:lnRef>
            <a:fillRef idx="0">
              <a:schemeClr val="accent1"/>
            </a:fillRef>
            <a:effectRef idx="0">
              <a:schemeClr val="accent1"/>
            </a:effectRef>
            <a:fontRef idx="minor">
              <a:schemeClr val="tx1"/>
            </a:fontRef>
          </p:style>
        </p:cxnSp>
        <p:cxnSp>
          <p:nvCxnSpPr>
            <p:cNvPr id="96" name="直接连接符 95"/>
            <p:cNvCxnSpPr/>
            <p:nvPr/>
          </p:nvCxnSpPr>
          <p:spPr>
            <a:xfrm>
              <a:off x="1313588" y="2463718"/>
              <a:ext cx="0" cy="0"/>
            </a:xfrm>
            <a:prstGeom prst="line">
              <a:avLst/>
            </a:prstGeom>
            <a:ln w="57150" cap="rnd">
              <a:gradFill>
                <a:gsLst>
                  <a:gs pos="0">
                    <a:srgbClr val="C00000"/>
                  </a:gs>
                  <a:gs pos="100000">
                    <a:srgbClr val="A11C1C"/>
                  </a:gs>
                </a:gsLst>
                <a:lin ang="5400000" scaled="1"/>
              </a:gradFill>
              <a:round/>
            </a:ln>
          </p:spPr>
          <p:style>
            <a:lnRef idx="1">
              <a:schemeClr val="accent1"/>
            </a:lnRef>
            <a:fillRef idx="0">
              <a:schemeClr val="accent1"/>
            </a:fillRef>
            <a:effectRef idx="0">
              <a:schemeClr val="accent1"/>
            </a:effectRef>
            <a:fontRef idx="minor">
              <a:schemeClr val="tx1"/>
            </a:fontRef>
          </p:style>
        </p:cxnSp>
      </p:grpSp>
      <p:sp>
        <p:nvSpPr>
          <p:cNvPr id="35" name="任意多边形: 形状 34"/>
          <p:cNvSpPr/>
          <p:nvPr/>
        </p:nvSpPr>
        <p:spPr>
          <a:xfrm>
            <a:off x="0" y="300942"/>
            <a:ext cx="706054" cy="474562"/>
          </a:xfrm>
          <a:custGeom>
            <a:avLst/>
            <a:gdLst>
              <a:gd name="connsiteX0" fmla="*/ 0 w 706054"/>
              <a:gd name="connsiteY0" fmla="*/ 0 h 474562"/>
              <a:gd name="connsiteX1" fmla="*/ 468773 w 706054"/>
              <a:gd name="connsiteY1" fmla="*/ 0 h 474562"/>
              <a:gd name="connsiteX2" fmla="*/ 706054 w 706054"/>
              <a:gd name="connsiteY2" fmla="*/ 237281 h 474562"/>
              <a:gd name="connsiteX3" fmla="*/ 468773 w 706054"/>
              <a:gd name="connsiteY3" fmla="*/ 474562 h 474562"/>
              <a:gd name="connsiteX4" fmla="*/ 0 w 706054"/>
              <a:gd name="connsiteY4" fmla="*/ 474562 h 4745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6054" h="474562">
                <a:moveTo>
                  <a:pt x="0" y="0"/>
                </a:moveTo>
                <a:lnTo>
                  <a:pt x="468773" y="0"/>
                </a:lnTo>
                <a:cubicBezTo>
                  <a:pt x="599820" y="0"/>
                  <a:pt x="706054" y="106234"/>
                  <a:pt x="706054" y="237281"/>
                </a:cubicBezTo>
                <a:cubicBezTo>
                  <a:pt x="706054" y="368328"/>
                  <a:pt x="599820" y="474562"/>
                  <a:pt x="468773" y="474562"/>
                </a:cubicBezTo>
                <a:lnTo>
                  <a:pt x="0" y="474562"/>
                </a:lnTo>
                <a:close/>
              </a:path>
            </a:pathLst>
          </a:custGeom>
          <a:gradFill>
            <a:gsLst>
              <a:gs pos="0">
                <a:srgbClr val="C00000">
                  <a:alpha val="48000"/>
                </a:srgbClr>
              </a:gs>
              <a:gs pos="94000">
                <a:srgbClr val="A11C1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微软雅黑" panose="020B0503020204020204" pitchFamily="34" charset="-122"/>
              <a:ea typeface="微软雅黑" panose="020B0503020204020204" pitchFamily="34" charset="-122"/>
            </a:endParaRPr>
          </a:p>
        </p:txBody>
      </p:sp>
      <p:sp>
        <p:nvSpPr>
          <p:cNvPr id="37" name="文本框 36"/>
          <p:cNvSpPr txBox="1"/>
          <p:nvPr/>
        </p:nvSpPr>
        <p:spPr>
          <a:xfrm>
            <a:off x="877104" y="276613"/>
            <a:ext cx="2859469" cy="523220"/>
          </a:xfrm>
          <a:prstGeom prst="rect">
            <a:avLst/>
          </a:prstGeom>
          <a:noFill/>
          <a:effectLst>
            <a:reflection blurRad="6350" stA="50000" endA="300" endPos="55000" dir="5400000" sy="-100000" algn="bl" rotWithShape="0"/>
          </a:effectLst>
        </p:spPr>
        <p:txBody>
          <a:bodyPr wrap="square" rtlCol="0">
            <a:spAutoFit/>
          </a:bodyPr>
          <a:lstStyle/>
          <a:p>
            <a:r>
              <a:rPr lang="zh-CN" altLang="en-US" sz="2800" b="1" spc="600" dirty="0">
                <a:gradFill>
                  <a:gsLst>
                    <a:gs pos="100000">
                      <a:srgbClr val="A11C1C"/>
                    </a:gs>
                    <a:gs pos="0">
                      <a:srgbClr val="C00000"/>
                    </a:gs>
                  </a:gsLst>
                  <a:lin ang="5400000" scaled="0"/>
                </a:gradFill>
                <a:latin typeface="微软雅黑" panose="020B0503020204020204" pitchFamily="34" charset="-122"/>
                <a:ea typeface="微软雅黑" panose="020B0503020204020204" pitchFamily="34" charset="-122"/>
              </a:rPr>
              <a:t>问题探究</a:t>
            </a:r>
            <a:endParaRPr lang="zh-CN" altLang="en-US" sz="2800" b="1" spc="600" dirty="0">
              <a:gradFill>
                <a:gsLst>
                  <a:gs pos="100000">
                    <a:srgbClr val="A11C1C"/>
                  </a:gs>
                  <a:gs pos="0">
                    <a:srgbClr val="C00000"/>
                  </a:gs>
                </a:gsLst>
                <a:lin ang="5400000" scaled="0"/>
              </a:gradFill>
              <a:latin typeface="微软雅黑" panose="020B0503020204020204" pitchFamily="34" charset="-122"/>
              <a:ea typeface="微软雅黑" panose="020B0503020204020204" pitchFamily="34" charset="-122"/>
            </a:endParaRPr>
          </a:p>
        </p:txBody>
      </p:sp>
      <p:grpSp>
        <p:nvGrpSpPr>
          <p:cNvPr id="12" name="组合 11"/>
          <p:cNvGrpSpPr/>
          <p:nvPr/>
        </p:nvGrpSpPr>
        <p:grpSpPr>
          <a:xfrm>
            <a:off x="2607930" y="1513651"/>
            <a:ext cx="2971067" cy="1681469"/>
            <a:chOff x="2515333" y="1603617"/>
            <a:chExt cx="2971067" cy="1681469"/>
          </a:xfrm>
        </p:grpSpPr>
        <p:sp>
          <p:nvSpPr>
            <p:cNvPr id="22" name="文本框 21"/>
            <p:cNvSpPr txBox="1"/>
            <p:nvPr/>
          </p:nvSpPr>
          <p:spPr>
            <a:xfrm>
              <a:off x="2515333" y="2136053"/>
              <a:ext cx="2971067" cy="1149033"/>
            </a:xfrm>
            <a:prstGeom prst="rect">
              <a:avLst/>
            </a:prstGeom>
            <a:noFill/>
          </p:spPr>
          <p:txBody>
            <a:bodyPr wrap="square" rtlCol="0">
              <a:spAutoFit/>
            </a:bodyPr>
            <a:lstStyle/>
            <a:p>
              <a:pPr algn="just" hangingPunct="0">
                <a:lnSpc>
                  <a:spcPct val="150000"/>
                </a:lnSpc>
              </a:pPr>
              <a:r>
                <a:rPr lang="zh-CN" altLang="en-US" sz="1600" dirty="0">
                  <a:solidFill>
                    <a:schemeClr val="bg1"/>
                  </a:solidFill>
                  <a:latin typeface="微软雅黑" panose="020B0503020204020204" pitchFamily="34" charset="-122"/>
                  <a:ea typeface="微软雅黑" panose="020B0503020204020204" pitchFamily="34" charset="-122"/>
                  <a:cs typeface="+mn-ea"/>
                  <a:sym typeface="+mn-lt"/>
                </a:rPr>
                <a:t>鼠标点击这里，输入您的文本文字，更改文字的颜色或者大小属性。</a:t>
              </a:r>
              <a:endParaRPr lang="zh-CN" altLang="en-US" sz="1600" dirty="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23" name="文本框 22"/>
            <p:cNvSpPr txBox="1"/>
            <p:nvPr/>
          </p:nvSpPr>
          <p:spPr>
            <a:xfrm>
              <a:off x="2515333" y="1603617"/>
              <a:ext cx="2971067" cy="499560"/>
            </a:xfrm>
            <a:prstGeom prst="rect">
              <a:avLst/>
            </a:prstGeom>
            <a:noFill/>
          </p:spPr>
          <p:txBody>
            <a:bodyPr wrap="square" rtlCol="0">
              <a:spAutoFit/>
            </a:bodyPr>
            <a:lstStyle/>
            <a:p>
              <a:pPr algn="just" hangingPunct="0">
                <a:lnSpc>
                  <a:spcPct val="150000"/>
                </a:lnSpc>
              </a:pPr>
              <a:r>
                <a:rPr lang="zh-CN" altLang="en-US" sz="2000" dirty="0">
                  <a:solidFill>
                    <a:schemeClr val="bg1"/>
                  </a:solidFill>
                  <a:latin typeface="微软雅黑" panose="020B0503020204020204" pitchFamily="34" charset="-122"/>
                  <a:ea typeface="微软雅黑" panose="020B0503020204020204" pitchFamily="34" charset="-122"/>
                  <a:cs typeface="+mn-ea"/>
                  <a:sym typeface="+mn-lt"/>
                </a:rPr>
                <a:t>简介</a:t>
              </a:r>
              <a:endParaRPr lang="zh-CN" altLang="en-US" sz="2000" dirty="0">
                <a:solidFill>
                  <a:schemeClr val="bg1"/>
                </a:solidFill>
                <a:latin typeface="微软雅黑" panose="020B0503020204020204" pitchFamily="34" charset="-122"/>
                <a:ea typeface="微软雅黑" panose="020B0503020204020204" pitchFamily="34" charset="-122"/>
                <a:cs typeface="+mn-ea"/>
                <a:sym typeface="+mn-lt"/>
              </a:endParaRPr>
            </a:p>
          </p:txBody>
        </p:sp>
      </p:grpSp>
      <p:sp>
        <p:nvSpPr>
          <p:cNvPr id="57" name="文本框 56"/>
          <p:cNvSpPr txBox="1"/>
          <p:nvPr/>
        </p:nvSpPr>
        <p:spPr>
          <a:xfrm>
            <a:off x="4218937" y="1139589"/>
            <a:ext cx="7439663" cy="4192879"/>
          </a:xfrm>
          <a:prstGeom prst="rect">
            <a:avLst/>
          </a:prstGeom>
          <a:noFill/>
        </p:spPr>
        <p:txBody>
          <a:bodyPr wrap="square" rtlCol="0">
            <a:spAutoFit/>
          </a:bodyPr>
          <a:lstStyle/>
          <a:p>
            <a:pPr algn="just" hangingPunct="0">
              <a:lnSpc>
                <a:spcPct val="150000"/>
              </a:lnSpc>
            </a:pPr>
            <a:r>
              <a:rPr lang="en-US" altLang="zh-CN" sz="2000" dirty="0">
                <a:latin typeface="微软雅黑" panose="020B0503020204020204" pitchFamily="34" charset="-122"/>
                <a:ea typeface="微软雅黑" panose="020B0503020204020204" pitchFamily="34" charset="-122"/>
                <a:cs typeface="+mn-ea"/>
                <a:sym typeface="+mn-lt"/>
              </a:rPr>
              <a:t>【</a:t>
            </a:r>
            <a:r>
              <a:rPr lang="zh-CN" altLang="en-US" sz="2000" dirty="0">
                <a:latin typeface="微软雅黑" panose="020B0503020204020204" pitchFamily="34" charset="-122"/>
                <a:ea typeface="微软雅黑" panose="020B0503020204020204" pitchFamily="34" charset="-122"/>
                <a:cs typeface="+mn-ea"/>
                <a:sym typeface="+mn-lt"/>
              </a:rPr>
              <a:t>思考</a:t>
            </a:r>
            <a:r>
              <a:rPr lang="en-US" altLang="zh-CN" sz="2000" dirty="0">
                <a:latin typeface="微软雅黑" panose="020B0503020204020204" pitchFamily="34" charset="-122"/>
                <a:ea typeface="微软雅黑" panose="020B0503020204020204" pitchFamily="34" charset="-122"/>
                <a:cs typeface="+mn-ea"/>
                <a:sym typeface="+mn-lt"/>
              </a:rPr>
              <a:t>3】</a:t>
            </a:r>
            <a:r>
              <a:rPr lang="zh-CN" altLang="en-US" sz="2000" dirty="0">
                <a:latin typeface="微软雅黑" panose="020B0503020204020204" pitchFamily="34" charset="-122"/>
                <a:ea typeface="微软雅黑" panose="020B0503020204020204" pitchFamily="34" charset="-122"/>
                <a:cs typeface="+mn-ea"/>
                <a:sym typeface="+mn-lt"/>
              </a:rPr>
              <a:t>鉴赏本文“以言见人”的特点</a:t>
            </a:r>
            <a:endParaRPr lang="en-US" altLang="zh-CN" sz="2000" dirty="0">
              <a:latin typeface="微软雅黑" panose="020B0503020204020204" pitchFamily="34" charset="-122"/>
              <a:ea typeface="微软雅黑" panose="020B0503020204020204" pitchFamily="34" charset="-122"/>
              <a:cs typeface="+mn-ea"/>
              <a:sym typeface="+mn-lt"/>
            </a:endParaRPr>
          </a:p>
          <a:p>
            <a:pPr algn="just" hangingPunct="0">
              <a:lnSpc>
                <a:spcPct val="150000"/>
              </a:lnSpc>
            </a:pPr>
            <a:r>
              <a:rPr lang="zh-CN" altLang="en-US" sz="2000" dirty="0">
                <a:latin typeface="微软雅黑" panose="020B0503020204020204" pitchFamily="34" charset="-122"/>
                <a:ea typeface="微软雅黑" panose="020B0503020204020204" pitchFamily="34" charset="-122"/>
                <a:cs typeface="+mn-ea"/>
                <a:sym typeface="+mn-lt"/>
              </a:rPr>
              <a:t>（三）当群众最困难的时候，共产党员要出现在群众面前</a:t>
            </a:r>
            <a:endParaRPr lang="zh-CN" altLang="en-US" sz="2000" dirty="0">
              <a:latin typeface="微软雅黑" panose="020B0503020204020204" pitchFamily="34" charset="-122"/>
              <a:ea typeface="微软雅黑" panose="020B0503020204020204" pitchFamily="34" charset="-122"/>
              <a:cs typeface="+mn-ea"/>
              <a:sym typeface="+mn-lt"/>
            </a:endParaRPr>
          </a:p>
          <a:p>
            <a:pPr algn="just" hangingPunct="0">
              <a:lnSpc>
                <a:spcPct val="150000"/>
              </a:lnSpc>
            </a:pPr>
            <a:r>
              <a:rPr lang="zh-CN" altLang="en-US" sz="2000" dirty="0">
                <a:latin typeface="微软雅黑" panose="020B0503020204020204" pitchFamily="34" charset="-122"/>
                <a:ea typeface="微软雅黑" panose="020B0503020204020204" pitchFamily="34" charset="-122"/>
                <a:cs typeface="+mn-ea"/>
                <a:sym typeface="+mn-lt"/>
              </a:rPr>
              <a:t>这里住的是一双无依无靠的老人。 老大爷有病躺在床上，老大娘是个瞎子。焦裕禄一进屋，就坐在老人的床头问寒问饥。 老大爷问他是谁，他说</a:t>
            </a:r>
            <a:r>
              <a:rPr lang="en-US" altLang="zh-CN" sz="2000" dirty="0">
                <a:latin typeface="微软雅黑" panose="020B0503020204020204" pitchFamily="34" charset="-122"/>
                <a:ea typeface="微软雅黑" panose="020B0503020204020204" pitchFamily="34" charset="-122"/>
                <a:cs typeface="+mn-ea"/>
                <a:sym typeface="+mn-lt"/>
              </a:rPr>
              <a:t>:“</a:t>
            </a:r>
            <a:r>
              <a:rPr lang="zh-CN" altLang="en-US" sz="2000" dirty="0">
                <a:latin typeface="微软雅黑" panose="020B0503020204020204" pitchFamily="34" charset="-122"/>
                <a:ea typeface="微软雅黑" panose="020B0503020204020204" pitchFamily="34" charset="-122"/>
                <a:cs typeface="+mn-ea"/>
                <a:sym typeface="+mn-lt"/>
              </a:rPr>
              <a:t>我是您的儿子。”老人问他大雪天来干啥，他说</a:t>
            </a:r>
            <a:r>
              <a:rPr lang="en-US" altLang="zh-CN" sz="2000" dirty="0">
                <a:latin typeface="微软雅黑" panose="020B0503020204020204" pitchFamily="34" charset="-122"/>
                <a:ea typeface="微软雅黑" panose="020B0503020204020204" pitchFamily="34" charset="-122"/>
                <a:cs typeface="+mn-ea"/>
                <a:sym typeface="+mn-lt"/>
              </a:rPr>
              <a:t>:“</a:t>
            </a:r>
            <a:r>
              <a:rPr lang="zh-CN" altLang="en-US" sz="2000" dirty="0">
                <a:latin typeface="微软雅黑" panose="020B0503020204020204" pitchFamily="34" charset="-122"/>
                <a:ea typeface="微软雅黑" panose="020B0503020204020204" pitchFamily="34" charset="-122"/>
                <a:cs typeface="+mn-ea"/>
                <a:sym typeface="+mn-lt"/>
              </a:rPr>
              <a:t>毛主席叫我来看望您老人家。”</a:t>
            </a:r>
            <a:endParaRPr lang="zh-CN" altLang="en-US" sz="2000" dirty="0">
              <a:latin typeface="微软雅黑" panose="020B0503020204020204" pitchFamily="34" charset="-122"/>
              <a:ea typeface="微软雅黑" panose="020B0503020204020204" pitchFamily="34" charset="-122"/>
              <a:cs typeface="+mn-ea"/>
              <a:sym typeface="+mn-lt"/>
            </a:endParaRPr>
          </a:p>
          <a:p>
            <a:pPr algn="just" hangingPunct="0">
              <a:lnSpc>
                <a:spcPct val="150000"/>
              </a:lnSpc>
            </a:pPr>
            <a:r>
              <a:rPr lang="zh-CN" altLang="en-US" sz="2000" dirty="0">
                <a:solidFill>
                  <a:srgbClr val="C00000"/>
                </a:solidFill>
                <a:latin typeface="微软雅黑" panose="020B0503020204020204" pitchFamily="34" charset="-122"/>
                <a:ea typeface="微软雅黑" panose="020B0503020204020204" pitchFamily="34" charset="-122"/>
                <a:cs typeface="+mn-ea"/>
                <a:sym typeface="+mn-lt"/>
              </a:rPr>
              <a:t>明确   反映焦裕禄深入群众，关心群众的宝贵品质。同时也表明人民群众对新中国的拥护和爱戴。通过这个故事，深化了文章的情感，突出党员干部与人民群众之间密切的联系。</a:t>
            </a:r>
            <a:endParaRPr lang="zh-CN" altLang="en-US" sz="2000" dirty="0">
              <a:solidFill>
                <a:srgbClr val="C00000"/>
              </a:solidFill>
              <a:latin typeface="微软雅黑" panose="020B0503020204020204" pitchFamily="34" charset="-122"/>
              <a:ea typeface="微软雅黑" panose="020B0503020204020204" pitchFamily="34" charset="-122"/>
              <a:cs typeface="+mn-ea"/>
              <a:sym typeface="+mn-lt"/>
            </a:endParaRPr>
          </a:p>
        </p:txBody>
      </p:sp>
      <p:pic>
        <p:nvPicPr>
          <p:cNvPr id="15" name="图片 14"/>
          <p:cNvPicPr>
            <a:picLocks noChangeAspect="1"/>
          </p:cNvPicPr>
          <p:nvPr/>
        </p:nvPicPr>
        <p:blipFill>
          <a:blip r:embed="rId1">
            <a:extLst>
              <a:ext uri="{28A0092B-C50C-407E-A947-70E740481C1C}">
                <a14:useLocalDpi xmlns:a14="http://schemas.microsoft.com/office/drawing/2010/main" val="0"/>
              </a:ext>
            </a:extLst>
          </a:blip>
          <a:srcRect/>
          <a:stretch>
            <a:fillRect/>
          </a:stretch>
        </p:blipFill>
        <p:spPr>
          <a:xfrm>
            <a:off x="438852" y="2051855"/>
            <a:ext cx="3448008" cy="2792935"/>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p:spPr>
      </p:pic>
      <p:sp>
        <p:nvSpPr>
          <p:cNvPr id="41" name="矩形 40"/>
          <p:cNvSpPr/>
          <p:nvPr/>
        </p:nvSpPr>
        <p:spPr>
          <a:xfrm>
            <a:off x="130629" y="130629"/>
            <a:ext cx="11899075" cy="6590805"/>
          </a:xfrm>
          <a:prstGeom prst="rect">
            <a:avLst/>
          </a:prstGeom>
          <a:noFill/>
          <a:ln w="254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wipe(left)">
                                      <p:cBhvr>
                                        <p:cTn id="7" dur="500"/>
                                        <p:tgtEl>
                                          <p:spTgt spid="36"/>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35"/>
                                        </p:tgtEl>
                                        <p:attrNameLst>
                                          <p:attrName>style.visibility</p:attrName>
                                        </p:attrNameLst>
                                      </p:cBhvr>
                                      <p:to>
                                        <p:strVal val="visible"/>
                                      </p:to>
                                    </p:set>
                                    <p:animEffect transition="in" filter="wipe(left)">
                                      <p:cBhvr>
                                        <p:cTn id="10" dur="500"/>
                                        <p:tgtEl>
                                          <p:spTgt spid="35"/>
                                        </p:tgtEl>
                                      </p:cBhvr>
                                    </p:animEffect>
                                  </p:childTnLst>
                                </p:cTn>
                              </p:par>
                              <p:par>
                                <p:cTn id="11" presetID="22" presetClass="entr" presetSubtype="8" fill="hold" nodeType="withEffect">
                                  <p:stCondLst>
                                    <p:cond delay="0"/>
                                  </p:stCondLst>
                                  <p:childTnLst>
                                    <p:set>
                                      <p:cBhvr>
                                        <p:cTn id="12" dur="1" fill="hold">
                                          <p:stCondLst>
                                            <p:cond delay="0"/>
                                          </p:stCondLst>
                                        </p:cTn>
                                        <p:tgtEl>
                                          <p:spTgt spid="93"/>
                                        </p:tgtEl>
                                        <p:attrNameLst>
                                          <p:attrName>style.visibility</p:attrName>
                                        </p:attrNameLst>
                                      </p:cBhvr>
                                      <p:to>
                                        <p:strVal val="visible"/>
                                      </p:to>
                                    </p:set>
                                    <p:animEffect transition="in" filter="wipe(left)">
                                      <p:cBhvr>
                                        <p:cTn id="13" dur="500"/>
                                        <p:tgtEl>
                                          <p:spTgt spid="93"/>
                                        </p:tgtEl>
                                      </p:cBhvr>
                                    </p:animEffect>
                                  </p:childTnLst>
                                </p:cTn>
                              </p:par>
                              <p:par>
                                <p:cTn id="14" presetID="53" presetClass="entr" presetSubtype="16" fill="hold" grpId="0" nodeType="withEffect">
                                  <p:stCondLst>
                                    <p:cond delay="0"/>
                                  </p:stCondLst>
                                  <p:childTnLst>
                                    <p:set>
                                      <p:cBhvr>
                                        <p:cTn id="15" dur="1" fill="hold">
                                          <p:stCondLst>
                                            <p:cond delay="0"/>
                                          </p:stCondLst>
                                        </p:cTn>
                                        <p:tgtEl>
                                          <p:spTgt spid="37"/>
                                        </p:tgtEl>
                                        <p:attrNameLst>
                                          <p:attrName>style.visibility</p:attrName>
                                        </p:attrNameLst>
                                      </p:cBhvr>
                                      <p:to>
                                        <p:strVal val="visible"/>
                                      </p:to>
                                    </p:set>
                                    <p:anim calcmode="lin" valueType="num">
                                      <p:cBhvr>
                                        <p:cTn id="16" dur="1000" fill="hold"/>
                                        <p:tgtEl>
                                          <p:spTgt spid="37"/>
                                        </p:tgtEl>
                                        <p:attrNameLst>
                                          <p:attrName>ppt_w</p:attrName>
                                        </p:attrNameLst>
                                      </p:cBhvr>
                                      <p:tavLst>
                                        <p:tav tm="0">
                                          <p:val>
                                            <p:fltVal val="0"/>
                                          </p:val>
                                        </p:tav>
                                        <p:tav tm="100000">
                                          <p:val>
                                            <p:strVal val="#ppt_w"/>
                                          </p:val>
                                        </p:tav>
                                      </p:tavLst>
                                    </p:anim>
                                    <p:anim calcmode="lin" valueType="num">
                                      <p:cBhvr>
                                        <p:cTn id="17" dur="1000" fill="hold"/>
                                        <p:tgtEl>
                                          <p:spTgt spid="37"/>
                                        </p:tgtEl>
                                        <p:attrNameLst>
                                          <p:attrName>ppt_h</p:attrName>
                                        </p:attrNameLst>
                                      </p:cBhvr>
                                      <p:tavLst>
                                        <p:tav tm="0">
                                          <p:val>
                                            <p:fltVal val="0"/>
                                          </p:val>
                                        </p:tav>
                                        <p:tav tm="100000">
                                          <p:val>
                                            <p:strVal val="#ppt_h"/>
                                          </p:val>
                                        </p:tav>
                                      </p:tavLst>
                                    </p:anim>
                                    <p:animEffect transition="in" filter="fade">
                                      <p:cBhvr>
                                        <p:cTn id="18" dur="1000"/>
                                        <p:tgtEl>
                                          <p:spTgt spid="37"/>
                                        </p:tgtEl>
                                      </p:cBhvr>
                                    </p:animEffect>
                                  </p:childTnLst>
                                </p:cTn>
                              </p:par>
                              <p:par>
                                <p:cTn id="19" presetID="53" presetClass="entr" presetSubtype="16" fill="hold" nodeType="withEffect">
                                  <p:stCondLst>
                                    <p:cond delay="0"/>
                                  </p:stCondLst>
                                  <p:childTnLst>
                                    <p:set>
                                      <p:cBhvr>
                                        <p:cTn id="20" dur="1" fill="hold">
                                          <p:stCondLst>
                                            <p:cond delay="0"/>
                                          </p:stCondLst>
                                        </p:cTn>
                                        <p:tgtEl>
                                          <p:spTgt spid="12"/>
                                        </p:tgtEl>
                                        <p:attrNameLst>
                                          <p:attrName>style.visibility</p:attrName>
                                        </p:attrNameLst>
                                      </p:cBhvr>
                                      <p:to>
                                        <p:strVal val="visible"/>
                                      </p:to>
                                    </p:set>
                                    <p:anim calcmode="lin" valueType="num">
                                      <p:cBhvr>
                                        <p:cTn id="21" dur="1000" fill="hold"/>
                                        <p:tgtEl>
                                          <p:spTgt spid="12"/>
                                        </p:tgtEl>
                                        <p:attrNameLst>
                                          <p:attrName>ppt_w</p:attrName>
                                        </p:attrNameLst>
                                      </p:cBhvr>
                                      <p:tavLst>
                                        <p:tav tm="0">
                                          <p:val>
                                            <p:fltVal val="0"/>
                                          </p:val>
                                        </p:tav>
                                        <p:tav tm="100000">
                                          <p:val>
                                            <p:strVal val="#ppt_w"/>
                                          </p:val>
                                        </p:tav>
                                      </p:tavLst>
                                    </p:anim>
                                    <p:anim calcmode="lin" valueType="num">
                                      <p:cBhvr>
                                        <p:cTn id="22" dur="1000" fill="hold"/>
                                        <p:tgtEl>
                                          <p:spTgt spid="12"/>
                                        </p:tgtEl>
                                        <p:attrNameLst>
                                          <p:attrName>ppt_h</p:attrName>
                                        </p:attrNameLst>
                                      </p:cBhvr>
                                      <p:tavLst>
                                        <p:tav tm="0">
                                          <p:val>
                                            <p:fltVal val="0"/>
                                          </p:val>
                                        </p:tav>
                                        <p:tav tm="100000">
                                          <p:val>
                                            <p:strVal val="#ppt_h"/>
                                          </p:val>
                                        </p:tav>
                                      </p:tavLst>
                                    </p:anim>
                                    <p:animEffect transition="in" filter="fade">
                                      <p:cBhvr>
                                        <p:cTn id="23" dur="1000"/>
                                        <p:tgtEl>
                                          <p:spTgt spid="12"/>
                                        </p:tgtEl>
                                      </p:cBhvr>
                                    </p:animEffect>
                                  </p:childTnLst>
                                </p:cTn>
                              </p:par>
                            </p:childTnLst>
                          </p:cTn>
                        </p:par>
                      </p:childTnLst>
                    </p:cTn>
                  </p:par>
                  <p:par>
                    <p:cTn id="24" fill="hold">
                      <p:stCondLst>
                        <p:cond delay="indefinite"/>
                      </p:stCondLst>
                      <p:childTnLst>
                        <p:par>
                          <p:cTn id="25" fill="hold">
                            <p:stCondLst>
                              <p:cond delay="0"/>
                            </p:stCondLst>
                            <p:childTnLst>
                              <p:par>
                                <p:cTn id="26" presetID="9" presetClass="entr" presetSubtype="0" fill="hold" nodeType="clickEffect">
                                  <p:stCondLst>
                                    <p:cond delay="0"/>
                                  </p:stCondLst>
                                  <p:childTnLst>
                                    <p:set>
                                      <p:cBhvr>
                                        <p:cTn id="27" dur="1" fill="hold">
                                          <p:stCondLst>
                                            <p:cond delay="0"/>
                                          </p:stCondLst>
                                        </p:cTn>
                                        <p:tgtEl>
                                          <p:spTgt spid="57">
                                            <p:txEl>
                                              <p:pRg st="3" end="3"/>
                                            </p:txEl>
                                          </p:spTgt>
                                        </p:tgtEl>
                                        <p:attrNameLst>
                                          <p:attrName>style.visibility</p:attrName>
                                        </p:attrNameLst>
                                      </p:cBhvr>
                                      <p:to>
                                        <p:strVal val="visible"/>
                                      </p:to>
                                    </p:set>
                                    <p:animEffect transition="in" filter="dissolve">
                                      <p:cBhvr>
                                        <p:cTn id="28" dur="500"/>
                                        <p:tgtEl>
                                          <p:spTgt spid="57">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nimBg="1"/>
      <p:bldP spid="35" grpId="0" animBg="1"/>
      <p:bldP spid="37"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任意多边形: 形状 35"/>
          <p:cNvSpPr/>
          <p:nvPr/>
        </p:nvSpPr>
        <p:spPr>
          <a:xfrm>
            <a:off x="-121920" y="239982"/>
            <a:ext cx="896112" cy="602306"/>
          </a:xfrm>
          <a:custGeom>
            <a:avLst/>
            <a:gdLst>
              <a:gd name="connsiteX0" fmla="*/ 0 w 706054"/>
              <a:gd name="connsiteY0" fmla="*/ 0 h 474562"/>
              <a:gd name="connsiteX1" fmla="*/ 468773 w 706054"/>
              <a:gd name="connsiteY1" fmla="*/ 0 h 474562"/>
              <a:gd name="connsiteX2" fmla="*/ 706054 w 706054"/>
              <a:gd name="connsiteY2" fmla="*/ 237281 h 474562"/>
              <a:gd name="connsiteX3" fmla="*/ 468773 w 706054"/>
              <a:gd name="connsiteY3" fmla="*/ 474562 h 474562"/>
              <a:gd name="connsiteX4" fmla="*/ 0 w 706054"/>
              <a:gd name="connsiteY4" fmla="*/ 474562 h 4745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6054" h="474562">
                <a:moveTo>
                  <a:pt x="0" y="0"/>
                </a:moveTo>
                <a:lnTo>
                  <a:pt x="468773" y="0"/>
                </a:lnTo>
                <a:cubicBezTo>
                  <a:pt x="599820" y="0"/>
                  <a:pt x="706054" y="106234"/>
                  <a:pt x="706054" y="237281"/>
                </a:cubicBezTo>
                <a:cubicBezTo>
                  <a:pt x="706054" y="368328"/>
                  <a:pt x="599820" y="474562"/>
                  <a:pt x="468773" y="474562"/>
                </a:cubicBezTo>
                <a:lnTo>
                  <a:pt x="0" y="474562"/>
                </a:lnTo>
                <a:close/>
              </a:path>
            </a:pathLst>
          </a:custGeom>
          <a:noFill/>
          <a:ln w="19050">
            <a:gradFill>
              <a:gsLst>
                <a:gs pos="55000">
                  <a:schemeClr val="accent1">
                    <a:lumMod val="5000"/>
                    <a:lumOff val="95000"/>
                    <a:alpha val="0"/>
                  </a:schemeClr>
                </a:gs>
                <a:gs pos="0">
                  <a:srgbClr val="C00000"/>
                </a:gs>
              </a:gsLst>
              <a:lin ang="108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mn-ea"/>
            </a:endParaRPr>
          </a:p>
        </p:txBody>
      </p:sp>
      <p:grpSp>
        <p:nvGrpSpPr>
          <p:cNvPr id="8" name="组合 7"/>
          <p:cNvGrpSpPr/>
          <p:nvPr/>
        </p:nvGrpSpPr>
        <p:grpSpPr>
          <a:xfrm>
            <a:off x="-265471" y="-870076"/>
            <a:ext cx="12722942" cy="8598152"/>
            <a:chOff x="-5715000" y="-6019800"/>
            <a:chExt cx="25031700" cy="16916400"/>
          </a:xfrm>
        </p:grpSpPr>
        <p:grpSp>
          <p:nvGrpSpPr>
            <p:cNvPr id="4" name="组合 3"/>
            <p:cNvGrpSpPr/>
            <p:nvPr/>
          </p:nvGrpSpPr>
          <p:grpSpPr>
            <a:xfrm>
              <a:off x="-5715000" y="-6019800"/>
              <a:ext cx="419100" cy="16916400"/>
              <a:chOff x="-5715000" y="-6019800"/>
              <a:chExt cx="419100" cy="16916400"/>
            </a:xfrm>
          </p:grpSpPr>
          <p:sp>
            <p:nvSpPr>
              <p:cNvPr id="2" name="椭圆 1"/>
              <p:cNvSpPr/>
              <p:nvPr/>
            </p:nvSpPr>
            <p:spPr>
              <a:xfrm>
                <a:off x="-5715000" y="-60198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3" name="椭圆 2"/>
              <p:cNvSpPr/>
              <p:nvPr/>
            </p:nvSpPr>
            <p:spPr>
              <a:xfrm>
                <a:off x="-5715000" y="104775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grpSp>
          <p:nvGrpSpPr>
            <p:cNvPr id="5" name="组合 4"/>
            <p:cNvGrpSpPr/>
            <p:nvPr/>
          </p:nvGrpSpPr>
          <p:grpSpPr>
            <a:xfrm>
              <a:off x="18897600" y="-6019800"/>
              <a:ext cx="419100" cy="16916400"/>
              <a:chOff x="-5715000" y="-6019800"/>
              <a:chExt cx="419100" cy="16916400"/>
            </a:xfrm>
          </p:grpSpPr>
          <p:sp>
            <p:nvSpPr>
              <p:cNvPr id="6" name="椭圆 5"/>
              <p:cNvSpPr/>
              <p:nvPr/>
            </p:nvSpPr>
            <p:spPr>
              <a:xfrm>
                <a:off x="-5715000" y="-60198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7" name="椭圆 6"/>
              <p:cNvSpPr/>
              <p:nvPr/>
            </p:nvSpPr>
            <p:spPr>
              <a:xfrm>
                <a:off x="-5715000" y="104775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grpSp>
      <p:grpSp>
        <p:nvGrpSpPr>
          <p:cNvPr id="93" name="îşľïḓé"/>
          <p:cNvGrpSpPr/>
          <p:nvPr/>
        </p:nvGrpSpPr>
        <p:grpSpPr>
          <a:xfrm flipH="1">
            <a:off x="11129970" y="6341428"/>
            <a:ext cx="528630" cy="0"/>
            <a:chOff x="784958" y="2463718"/>
            <a:chExt cx="528630" cy="0"/>
          </a:xfrm>
        </p:grpSpPr>
        <p:cxnSp>
          <p:nvCxnSpPr>
            <p:cNvPr id="94" name="直接连接符 93"/>
            <p:cNvCxnSpPr/>
            <p:nvPr/>
          </p:nvCxnSpPr>
          <p:spPr>
            <a:xfrm>
              <a:off x="784958" y="2463718"/>
              <a:ext cx="360000" cy="0"/>
            </a:xfrm>
            <a:prstGeom prst="line">
              <a:avLst/>
            </a:prstGeom>
            <a:ln w="57150" cap="rnd">
              <a:gradFill>
                <a:gsLst>
                  <a:gs pos="0">
                    <a:srgbClr val="C00000"/>
                  </a:gs>
                  <a:gs pos="100000">
                    <a:srgbClr val="A11C1C"/>
                  </a:gs>
                </a:gsLst>
                <a:lin ang="5400000" scaled="1"/>
              </a:gradFill>
              <a:round/>
            </a:ln>
          </p:spPr>
          <p:style>
            <a:lnRef idx="1">
              <a:schemeClr val="accent1"/>
            </a:lnRef>
            <a:fillRef idx="0">
              <a:schemeClr val="accent1"/>
            </a:fillRef>
            <a:effectRef idx="0">
              <a:schemeClr val="accent1"/>
            </a:effectRef>
            <a:fontRef idx="minor">
              <a:schemeClr val="tx1"/>
            </a:fontRef>
          </p:style>
        </p:cxnSp>
        <p:cxnSp>
          <p:nvCxnSpPr>
            <p:cNvPr id="95" name="直接连接符 94"/>
            <p:cNvCxnSpPr/>
            <p:nvPr/>
          </p:nvCxnSpPr>
          <p:spPr>
            <a:xfrm>
              <a:off x="1242156" y="2463718"/>
              <a:ext cx="0" cy="0"/>
            </a:xfrm>
            <a:prstGeom prst="line">
              <a:avLst/>
            </a:prstGeom>
            <a:ln w="57150" cap="rnd">
              <a:gradFill>
                <a:gsLst>
                  <a:gs pos="0">
                    <a:srgbClr val="C00000"/>
                  </a:gs>
                  <a:gs pos="100000">
                    <a:srgbClr val="A11C1C"/>
                  </a:gs>
                </a:gsLst>
                <a:lin ang="5400000" scaled="1"/>
              </a:gradFill>
              <a:round/>
            </a:ln>
          </p:spPr>
          <p:style>
            <a:lnRef idx="1">
              <a:schemeClr val="accent1"/>
            </a:lnRef>
            <a:fillRef idx="0">
              <a:schemeClr val="accent1"/>
            </a:fillRef>
            <a:effectRef idx="0">
              <a:schemeClr val="accent1"/>
            </a:effectRef>
            <a:fontRef idx="minor">
              <a:schemeClr val="tx1"/>
            </a:fontRef>
          </p:style>
        </p:cxnSp>
        <p:cxnSp>
          <p:nvCxnSpPr>
            <p:cNvPr id="96" name="直接连接符 95"/>
            <p:cNvCxnSpPr/>
            <p:nvPr/>
          </p:nvCxnSpPr>
          <p:spPr>
            <a:xfrm>
              <a:off x="1313588" y="2463718"/>
              <a:ext cx="0" cy="0"/>
            </a:xfrm>
            <a:prstGeom prst="line">
              <a:avLst/>
            </a:prstGeom>
            <a:ln w="57150" cap="rnd">
              <a:gradFill>
                <a:gsLst>
                  <a:gs pos="0">
                    <a:srgbClr val="C00000"/>
                  </a:gs>
                  <a:gs pos="100000">
                    <a:srgbClr val="A11C1C"/>
                  </a:gs>
                </a:gsLst>
                <a:lin ang="5400000" scaled="1"/>
              </a:gradFill>
              <a:round/>
            </a:ln>
          </p:spPr>
          <p:style>
            <a:lnRef idx="1">
              <a:schemeClr val="accent1"/>
            </a:lnRef>
            <a:fillRef idx="0">
              <a:schemeClr val="accent1"/>
            </a:fillRef>
            <a:effectRef idx="0">
              <a:schemeClr val="accent1"/>
            </a:effectRef>
            <a:fontRef idx="minor">
              <a:schemeClr val="tx1"/>
            </a:fontRef>
          </p:style>
        </p:cxnSp>
      </p:grpSp>
      <p:sp>
        <p:nvSpPr>
          <p:cNvPr id="35" name="任意多边形: 形状 34"/>
          <p:cNvSpPr/>
          <p:nvPr/>
        </p:nvSpPr>
        <p:spPr>
          <a:xfrm>
            <a:off x="0" y="300942"/>
            <a:ext cx="706054" cy="474562"/>
          </a:xfrm>
          <a:custGeom>
            <a:avLst/>
            <a:gdLst>
              <a:gd name="connsiteX0" fmla="*/ 0 w 706054"/>
              <a:gd name="connsiteY0" fmla="*/ 0 h 474562"/>
              <a:gd name="connsiteX1" fmla="*/ 468773 w 706054"/>
              <a:gd name="connsiteY1" fmla="*/ 0 h 474562"/>
              <a:gd name="connsiteX2" fmla="*/ 706054 w 706054"/>
              <a:gd name="connsiteY2" fmla="*/ 237281 h 474562"/>
              <a:gd name="connsiteX3" fmla="*/ 468773 w 706054"/>
              <a:gd name="connsiteY3" fmla="*/ 474562 h 474562"/>
              <a:gd name="connsiteX4" fmla="*/ 0 w 706054"/>
              <a:gd name="connsiteY4" fmla="*/ 474562 h 4745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6054" h="474562">
                <a:moveTo>
                  <a:pt x="0" y="0"/>
                </a:moveTo>
                <a:lnTo>
                  <a:pt x="468773" y="0"/>
                </a:lnTo>
                <a:cubicBezTo>
                  <a:pt x="599820" y="0"/>
                  <a:pt x="706054" y="106234"/>
                  <a:pt x="706054" y="237281"/>
                </a:cubicBezTo>
                <a:cubicBezTo>
                  <a:pt x="706054" y="368328"/>
                  <a:pt x="599820" y="474562"/>
                  <a:pt x="468773" y="474562"/>
                </a:cubicBezTo>
                <a:lnTo>
                  <a:pt x="0" y="474562"/>
                </a:lnTo>
                <a:close/>
              </a:path>
            </a:pathLst>
          </a:custGeom>
          <a:gradFill>
            <a:gsLst>
              <a:gs pos="0">
                <a:srgbClr val="C00000">
                  <a:alpha val="48000"/>
                </a:srgbClr>
              </a:gs>
              <a:gs pos="94000">
                <a:srgbClr val="A11C1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微软雅黑" panose="020B0503020204020204" pitchFamily="34" charset="-122"/>
              <a:ea typeface="微软雅黑" panose="020B0503020204020204" pitchFamily="34" charset="-122"/>
            </a:endParaRPr>
          </a:p>
        </p:txBody>
      </p:sp>
      <p:sp>
        <p:nvSpPr>
          <p:cNvPr id="37" name="文本框 36"/>
          <p:cNvSpPr txBox="1"/>
          <p:nvPr/>
        </p:nvSpPr>
        <p:spPr>
          <a:xfrm>
            <a:off x="877104" y="276613"/>
            <a:ext cx="2859469" cy="523220"/>
          </a:xfrm>
          <a:prstGeom prst="rect">
            <a:avLst/>
          </a:prstGeom>
          <a:noFill/>
          <a:effectLst>
            <a:reflection blurRad="6350" stA="50000" endA="300" endPos="55000" dir="5400000" sy="-100000" algn="bl" rotWithShape="0"/>
          </a:effectLst>
        </p:spPr>
        <p:txBody>
          <a:bodyPr wrap="square" rtlCol="0">
            <a:spAutoFit/>
          </a:bodyPr>
          <a:lstStyle/>
          <a:p>
            <a:r>
              <a:rPr lang="zh-CN" altLang="en-US" sz="2800" b="1" spc="600" dirty="0">
                <a:gradFill>
                  <a:gsLst>
                    <a:gs pos="100000">
                      <a:srgbClr val="A11C1C"/>
                    </a:gs>
                    <a:gs pos="0">
                      <a:srgbClr val="C00000"/>
                    </a:gs>
                  </a:gsLst>
                  <a:lin ang="5400000" scaled="0"/>
                </a:gradFill>
                <a:latin typeface="微软雅黑" panose="020B0503020204020204" pitchFamily="34" charset="-122"/>
                <a:ea typeface="微软雅黑" panose="020B0503020204020204" pitchFamily="34" charset="-122"/>
              </a:rPr>
              <a:t>问题探究</a:t>
            </a:r>
            <a:endParaRPr lang="zh-CN" altLang="en-US" sz="2800" b="1" spc="600" dirty="0">
              <a:gradFill>
                <a:gsLst>
                  <a:gs pos="100000">
                    <a:srgbClr val="A11C1C"/>
                  </a:gs>
                  <a:gs pos="0">
                    <a:srgbClr val="C00000"/>
                  </a:gs>
                </a:gsLst>
                <a:lin ang="5400000" scaled="0"/>
              </a:gradFill>
              <a:latin typeface="微软雅黑" panose="020B0503020204020204" pitchFamily="34" charset="-122"/>
              <a:ea typeface="微软雅黑" panose="020B0503020204020204" pitchFamily="34" charset="-122"/>
            </a:endParaRPr>
          </a:p>
        </p:txBody>
      </p:sp>
      <p:grpSp>
        <p:nvGrpSpPr>
          <p:cNvPr id="12" name="组合 11"/>
          <p:cNvGrpSpPr/>
          <p:nvPr/>
        </p:nvGrpSpPr>
        <p:grpSpPr>
          <a:xfrm>
            <a:off x="2607930" y="1513651"/>
            <a:ext cx="2971067" cy="1681469"/>
            <a:chOff x="2515333" y="1603617"/>
            <a:chExt cx="2971067" cy="1681469"/>
          </a:xfrm>
        </p:grpSpPr>
        <p:sp>
          <p:nvSpPr>
            <p:cNvPr id="22" name="文本框 21"/>
            <p:cNvSpPr txBox="1"/>
            <p:nvPr/>
          </p:nvSpPr>
          <p:spPr>
            <a:xfrm>
              <a:off x="2515333" y="2136053"/>
              <a:ext cx="2971067" cy="1149033"/>
            </a:xfrm>
            <a:prstGeom prst="rect">
              <a:avLst/>
            </a:prstGeom>
            <a:noFill/>
          </p:spPr>
          <p:txBody>
            <a:bodyPr wrap="square" rtlCol="0">
              <a:spAutoFit/>
            </a:bodyPr>
            <a:lstStyle/>
            <a:p>
              <a:pPr algn="just" hangingPunct="0">
                <a:lnSpc>
                  <a:spcPct val="150000"/>
                </a:lnSpc>
              </a:pPr>
              <a:r>
                <a:rPr lang="zh-CN" altLang="en-US" sz="1600" dirty="0">
                  <a:solidFill>
                    <a:schemeClr val="bg1"/>
                  </a:solidFill>
                  <a:latin typeface="微软雅黑" panose="020B0503020204020204" pitchFamily="34" charset="-122"/>
                  <a:ea typeface="微软雅黑" panose="020B0503020204020204" pitchFamily="34" charset="-122"/>
                  <a:cs typeface="+mn-ea"/>
                  <a:sym typeface="+mn-lt"/>
                </a:rPr>
                <a:t>鼠标点击这里，输入您的文本文字，更改文字的颜色或者大小属性。</a:t>
              </a:r>
              <a:endParaRPr lang="zh-CN" altLang="en-US" sz="1600" dirty="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23" name="文本框 22"/>
            <p:cNvSpPr txBox="1"/>
            <p:nvPr/>
          </p:nvSpPr>
          <p:spPr>
            <a:xfrm>
              <a:off x="2515333" y="1603617"/>
              <a:ext cx="2971067" cy="499560"/>
            </a:xfrm>
            <a:prstGeom prst="rect">
              <a:avLst/>
            </a:prstGeom>
            <a:noFill/>
          </p:spPr>
          <p:txBody>
            <a:bodyPr wrap="square" rtlCol="0">
              <a:spAutoFit/>
            </a:bodyPr>
            <a:lstStyle/>
            <a:p>
              <a:pPr algn="just" hangingPunct="0">
                <a:lnSpc>
                  <a:spcPct val="150000"/>
                </a:lnSpc>
              </a:pPr>
              <a:r>
                <a:rPr lang="zh-CN" altLang="en-US" sz="2000" dirty="0">
                  <a:solidFill>
                    <a:schemeClr val="bg1"/>
                  </a:solidFill>
                  <a:latin typeface="微软雅黑" panose="020B0503020204020204" pitchFamily="34" charset="-122"/>
                  <a:ea typeface="微软雅黑" panose="020B0503020204020204" pitchFamily="34" charset="-122"/>
                  <a:cs typeface="+mn-ea"/>
                  <a:sym typeface="+mn-lt"/>
                </a:rPr>
                <a:t>简介</a:t>
              </a:r>
              <a:endParaRPr lang="zh-CN" altLang="en-US" sz="2000" dirty="0">
                <a:solidFill>
                  <a:schemeClr val="bg1"/>
                </a:solidFill>
                <a:latin typeface="微软雅黑" panose="020B0503020204020204" pitchFamily="34" charset="-122"/>
                <a:ea typeface="微软雅黑" panose="020B0503020204020204" pitchFamily="34" charset="-122"/>
                <a:cs typeface="+mn-ea"/>
                <a:sym typeface="+mn-lt"/>
              </a:endParaRPr>
            </a:p>
          </p:txBody>
        </p:sp>
      </p:grpSp>
      <p:sp>
        <p:nvSpPr>
          <p:cNvPr id="57" name="文本框 56"/>
          <p:cNvSpPr txBox="1"/>
          <p:nvPr/>
        </p:nvSpPr>
        <p:spPr>
          <a:xfrm>
            <a:off x="4218937" y="1139589"/>
            <a:ext cx="7439663" cy="3269549"/>
          </a:xfrm>
          <a:prstGeom prst="rect">
            <a:avLst/>
          </a:prstGeom>
          <a:noFill/>
        </p:spPr>
        <p:txBody>
          <a:bodyPr wrap="square" rtlCol="0">
            <a:spAutoFit/>
          </a:bodyPr>
          <a:lstStyle/>
          <a:p>
            <a:pPr algn="just" hangingPunct="0">
              <a:lnSpc>
                <a:spcPct val="150000"/>
              </a:lnSpc>
            </a:pPr>
            <a:r>
              <a:rPr lang="en-US" altLang="zh-CN" sz="2000" dirty="0">
                <a:latin typeface="微软雅黑" panose="020B0503020204020204" pitchFamily="34" charset="-122"/>
                <a:ea typeface="微软雅黑" panose="020B0503020204020204" pitchFamily="34" charset="-122"/>
                <a:cs typeface="+mn-ea"/>
                <a:sym typeface="+mn-lt"/>
              </a:rPr>
              <a:t>【</a:t>
            </a:r>
            <a:r>
              <a:rPr lang="zh-CN" altLang="en-US" sz="2000" dirty="0">
                <a:latin typeface="微软雅黑" panose="020B0503020204020204" pitchFamily="34" charset="-122"/>
                <a:ea typeface="微软雅黑" panose="020B0503020204020204" pitchFamily="34" charset="-122"/>
                <a:cs typeface="+mn-ea"/>
                <a:sym typeface="+mn-lt"/>
              </a:rPr>
              <a:t>思考</a:t>
            </a:r>
            <a:r>
              <a:rPr lang="en-US" altLang="zh-CN" sz="2000" dirty="0">
                <a:latin typeface="微软雅黑" panose="020B0503020204020204" pitchFamily="34" charset="-122"/>
                <a:ea typeface="微软雅黑" panose="020B0503020204020204" pitchFamily="34" charset="-122"/>
                <a:cs typeface="+mn-ea"/>
                <a:sym typeface="+mn-lt"/>
              </a:rPr>
              <a:t>3】</a:t>
            </a:r>
            <a:r>
              <a:rPr lang="zh-CN" altLang="en-US" sz="2000" dirty="0">
                <a:latin typeface="微软雅黑" panose="020B0503020204020204" pitchFamily="34" charset="-122"/>
                <a:ea typeface="微软雅黑" panose="020B0503020204020204" pitchFamily="34" charset="-122"/>
                <a:cs typeface="+mn-ea"/>
                <a:sym typeface="+mn-lt"/>
              </a:rPr>
              <a:t>鉴赏本文“以言见人”的特点</a:t>
            </a:r>
            <a:endParaRPr lang="en-US" altLang="zh-CN" sz="2000" dirty="0">
              <a:latin typeface="微软雅黑" panose="020B0503020204020204" pitchFamily="34" charset="-122"/>
              <a:ea typeface="微软雅黑" panose="020B0503020204020204" pitchFamily="34" charset="-122"/>
              <a:cs typeface="+mn-ea"/>
              <a:sym typeface="+mn-lt"/>
            </a:endParaRPr>
          </a:p>
          <a:p>
            <a:pPr algn="just" hangingPunct="0">
              <a:lnSpc>
                <a:spcPct val="150000"/>
              </a:lnSpc>
            </a:pPr>
            <a:r>
              <a:rPr lang="zh-CN" altLang="en-US" sz="2000" dirty="0">
                <a:latin typeface="微软雅黑" panose="020B0503020204020204" pitchFamily="34" charset="-122"/>
                <a:ea typeface="微软雅黑" panose="020B0503020204020204" pitchFamily="34" charset="-122"/>
                <a:cs typeface="+mn-ea"/>
                <a:sym typeface="+mn-lt"/>
              </a:rPr>
              <a:t>（四）他心里装着全体人民，唯独没有他自己</a:t>
            </a:r>
            <a:endParaRPr lang="zh-CN" altLang="en-US" sz="2000" dirty="0">
              <a:latin typeface="微软雅黑" panose="020B0503020204020204" pitchFamily="34" charset="-122"/>
              <a:ea typeface="微软雅黑" panose="020B0503020204020204" pitchFamily="34" charset="-122"/>
              <a:cs typeface="+mn-ea"/>
              <a:sym typeface="+mn-lt"/>
            </a:endParaRPr>
          </a:p>
          <a:p>
            <a:pPr algn="just" hangingPunct="0">
              <a:lnSpc>
                <a:spcPct val="150000"/>
              </a:lnSpc>
            </a:pPr>
            <a:r>
              <a:rPr lang="zh-CN" altLang="en-US" sz="2000" dirty="0">
                <a:latin typeface="微软雅黑" panose="020B0503020204020204" pitchFamily="34" charset="-122"/>
                <a:ea typeface="微软雅黑" panose="020B0503020204020204" pitchFamily="34" charset="-122"/>
                <a:cs typeface="+mn-ea"/>
                <a:sym typeface="+mn-lt"/>
              </a:rPr>
              <a:t>焦裕禄到地委开会，地委负责同志劝他住院治疗，他说</a:t>
            </a:r>
            <a:r>
              <a:rPr lang="en-US" altLang="zh-CN" sz="2000" dirty="0">
                <a:latin typeface="微软雅黑" panose="020B0503020204020204" pitchFamily="34" charset="-122"/>
                <a:ea typeface="微软雅黑" panose="020B0503020204020204" pitchFamily="34" charset="-122"/>
                <a:cs typeface="+mn-ea"/>
                <a:sym typeface="+mn-lt"/>
              </a:rPr>
              <a:t>:“</a:t>
            </a:r>
            <a:r>
              <a:rPr lang="zh-CN" altLang="en-US" sz="2000" dirty="0">
                <a:latin typeface="微软雅黑" panose="020B0503020204020204" pitchFamily="34" charset="-122"/>
                <a:ea typeface="微软雅黑" panose="020B0503020204020204" pitchFamily="34" charset="-122"/>
                <a:cs typeface="+mn-ea"/>
                <a:sym typeface="+mn-lt"/>
              </a:rPr>
              <a:t>开会要安排一年的工作，离不开</a:t>
            </a:r>
            <a:r>
              <a:rPr lang="en-US" altLang="zh-CN" sz="2000" dirty="0">
                <a:latin typeface="微软雅黑" panose="020B0503020204020204" pitchFamily="34" charset="-122"/>
                <a:ea typeface="微软雅黑" panose="020B0503020204020204" pitchFamily="34" charset="-122"/>
                <a:cs typeface="+mn-ea"/>
                <a:sym typeface="+mn-lt"/>
              </a:rPr>
              <a:t>!”</a:t>
            </a:r>
            <a:r>
              <a:rPr lang="zh-CN" altLang="en-US" sz="2000" dirty="0">
                <a:latin typeface="微软雅黑" panose="020B0503020204020204" pitchFamily="34" charset="-122"/>
                <a:ea typeface="微软雅黑" panose="020B0503020204020204" pitchFamily="34" charset="-122"/>
                <a:cs typeface="+mn-ea"/>
                <a:sym typeface="+mn-lt"/>
              </a:rPr>
              <a:t>没有住。</a:t>
            </a:r>
            <a:r>
              <a:rPr lang="en-US" altLang="zh-CN" sz="2000" dirty="0">
                <a:latin typeface="微软雅黑" panose="020B0503020204020204" pitchFamily="34" charset="-122"/>
                <a:ea typeface="微软雅黑" panose="020B0503020204020204" pitchFamily="34" charset="-122"/>
                <a:cs typeface="+mn-ea"/>
                <a:sym typeface="+mn-lt"/>
              </a:rPr>
              <a:t>……</a:t>
            </a:r>
            <a:r>
              <a:rPr lang="zh-CN" altLang="en-US" sz="2000" dirty="0">
                <a:latin typeface="微软雅黑" panose="020B0503020204020204" pitchFamily="34" charset="-122"/>
                <a:ea typeface="微软雅黑" panose="020B0503020204020204" pitchFamily="34" charset="-122"/>
                <a:cs typeface="+mn-ea"/>
                <a:sym typeface="+mn-lt"/>
              </a:rPr>
              <a:t>他笑着说</a:t>
            </a:r>
            <a:r>
              <a:rPr lang="en-US" altLang="zh-CN" sz="2000" dirty="0">
                <a:latin typeface="微软雅黑" panose="020B0503020204020204" pitchFamily="34" charset="-122"/>
                <a:ea typeface="微软雅黑" panose="020B0503020204020204" pitchFamily="34" charset="-122"/>
                <a:cs typeface="+mn-ea"/>
                <a:sym typeface="+mn-lt"/>
              </a:rPr>
              <a:t>:“</a:t>
            </a:r>
            <a:r>
              <a:rPr lang="zh-CN" altLang="en-US" sz="2000" dirty="0">
                <a:latin typeface="微软雅黑" panose="020B0503020204020204" pitchFamily="34" charset="-122"/>
                <a:ea typeface="微软雅黑" panose="020B0503020204020204" pitchFamily="34" charset="-122"/>
                <a:cs typeface="+mn-ea"/>
                <a:sym typeface="+mn-lt"/>
              </a:rPr>
              <a:t>病是个欺软怕硬的东西，你压住他，他就不欺住你了。”</a:t>
            </a:r>
            <a:endParaRPr lang="zh-CN" altLang="en-US" sz="2000" dirty="0">
              <a:latin typeface="微软雅黑" panose="020B0503020204020204" pitchFamily="34" charset="-122"/>
              <a:ea typeface="微软雅黑" panose="020B0503020204020204" pitchFamily="34" charset="-122"/>
              <a:cs typeface="+mn-ea"/>
              <a:sym typeface="+mn-lt"/>
            </a:endParaRPr>
          </a:p>
          <a:p>
            <a:pPr algn="just" hangingPunct="0">
              <a:lnSpc>
                <a:spcPct val="150000"/>
              </a:lnSpc>
            </a:pPr>
            <a:r>
              <a:rPr lang="zh-CN" altLang="en-US" sz="2000" dirty="0">
                <a:solidFill>
                  <a:srgbClr val="C00000"/>
                </a:solidFill>
                <a:latin typeface="微软雅黑" panose="020B0503020204020204" pitchFamily="34" charset="-122"/>
                <a:ea typeface="微软雅黑" panose="020B0503020204020204" pitchFamily="34" charset="-122"/>
                <a:cs typeface="+mn-ea"/>
                <a:sym typeface="+mn-lt"/>
              </a:rPr>
              <a:t>明确   写出了焦裕禄的固执与执拗的性格，表现了他高度的责任心和敬业精神，以及无私奉献的高贵品格。</a:t>
            </a:r>
            <a:endParaRPr lang="zh-CN" altLang="en-US" sz="2000" dirty="0">
              <a:solidFill>
                <a:srgbClr val="C00000"/>
              </a:solidFill>
              <a:latin typeface="微软雅黑" panose="020B0503020204020204" pitchFamily="34" charset="-122"/>
              <a:ea typeface="微软雅黑" panose="020B0503020204020204" pitchFamily="34" charset="-122"/>
              <a:cs typeface="+mn-ea"/>
              <a:sym typeface="+mn-lt"/>
            </a:endParaRPr>
          </a:p>
        </p:txBody>
      </p:sp>
      <p:pic>
        <p:nvPicPr>
          <p:cNvPr id="15" name="图片 14"/>
          <p:cNvPicPr>
            <a:picLocks noChangeAspect="1"/>
          </p:cNvPicPr>
          <p:nvPr/>
        </p:nvPicPr>
        <p:blipFill>
          <a:blip r:embed="rId1">
            <a:extLst>
              <a:ext uri="{28A0092B-C50C-407E-A947-70E740481C1C}">
                <a14:useLocalDpi xmlns:a14="http://schemas.microsoft.com/office/drawing/2010/main" val="0"/>
              </a:ext>
            </a:extLst>
          </a:blip>
          <a:srcRect/>
          <a:stretch>
            <a:fillRect/>
          </a:stretch>
        </p:blipFill>
        <p:spPr>
          <a:xfrm>
            <a:off x="438852" y="2051855"/>
            <a:ext cx="3448008" cy="2792935"/>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p:spPr>
      </p:pic>
      <p:sp>
        <p:nvSpPr>
          <p:cNvPr id="41" name="矩形 40"/>
          <p:cNvSpPr/>
          <p:nvPr/>
        </p:nvSpPr>
        <p:spPr>
          <a:xfrm>
            <a:off x="130629" y="130629"/>
            <a:ext cx="11899075" cy="6590805"/>
          </a:xfrm>
          <a:prstGeom prst="rect">
            <a:avLst/>
          </a:prstGeom>
          <a:noFill/>
          <a:ln w="254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wipe(left)">
                                      <p:cBhvr>
                                        <p:cTn id="7" dur="500"/>
                                        <p:tgtEl>
                                          <p:spTgt spid="36"/>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35"/>
                                        </p:tgtEl>
                                        <p:attrNameLst>
                                          <p:attrName>style.visibility</p:attrName>
                                        </p:attrNameLst>
                                      </p:cBhvr>
                                      <p:to>
                                        <p:strVal val="visible"/>
                                      </p:to>
                                    </p:set>
                                    <p:animEffect transition="in" filter="wipe(left)">
                                      <p:cBhvr>
                                        <p:cTn id="10" dur="500"/>
                                        <p:tgtEl>
                                          <p:spTgt spid="35"/>
                                        </p:tgtEl>
                                      </p:cBhvr>
                                    </p:animEffect>
                                  </p:childTnLst>
                                </p:cTn>
                              </p:par>
                              <p:par>
                                <p:cTn id="11" presetID="22" presetClass="entr" presetSubtype="8" fill="hold" nodeType="withEffect">
                                  <p:stCondLst>
                                    <p:cond delay="0"/>
                                  </p:stCondLst>
                                  <p:childTnLst>
                                    <p:set>
                                      <p:cBhvr>
                                        <p:cTn id="12" dur="1" fill="hold">
                                          <p:stCondLst>
                                            <p:cond delay="0"/>
                                          </p:stCondLst>
                                        </p:cTn>
                                        <p:tgtEl>
                                          <p:spTgt spid="93"/>
                                        </p:tgtEl>
                                        <p:attrNameLst>
                                          <p:attrName>style.visibility</p:attrName>
                                        </p:attrNameLst>
                                      </p:cBhvr>
                                      <p:to>
                                        <p:strVal val="visible"/>
                                      </p:to>
                                    </p:set>
                                    <p:animEffect transition="in" filter="wipe(left)">
                                      <p:cBhvr>
                                        <p:cTn id="13" dur="500"/>
                                        <p:tgtEl>
                                          <p:spTgt spid="93"/>
                                        </p:tgtEl>
                                      </p:cBhvr>
                                    </p:animEffect>
                                  </p:childTnLst>
                                </p:cTn>
                              </p:par>
                              <p:par>
                                <p:cTn id="14" presetID="53" presetClass="entr" presetSubtype="16" fill="hold" grpId="0" nodeType="withEffect">
                                  <p:stCondLst>
                                    <p:cond delay="0"/>
                                  </p:stCondLst>
                                  <p:childTnLst>
                                    <p:set>
                                      <p:cBhvr>
                                        <p:cTn id="15" dur="1" fill="hold">
                                          <p:stCondLst>
                                            <p:cond delay="0"/>
                                          </p:stCondLst>
                                        </p:cTn>
                                        <p:tgtEl>
                                          <p:spTgt spid="37"/>
                                        </p:tgtEl>
                                        <p:attrNameLst>
                                          <p:attrName>style.visibility</p:attrName>
                                        </p:attrNameLst>
                                      </p:cBhvr>
                                      <p:to>
                                        <p:strVal val="visible"/>
                                      </p:to>
                                    </p:set>
                                    <p:anim calcmode="lin" valueType="num">
                                      <p:cBhvr>
                                        <p:cTn id="16" dur="1000" fill="hold"/>
                                        <p:tgtEl>
                                          <p:spTgt spid="37"/>
                                        </p:tgtEl>
                                        <p:attrNameLst>
                                          <p:attrName>ppt_w</p:attrName>
                                        </p:attrNameLst>
                                      </p:cBhvr>
                                      <p:tavLst>
                                        <p:tav tm="0">
                                          <p:val>
                                            <p:fltVal val="0"/>
                                          </p:val>
                                        </p:tav>
                                        <p:tav tm="100000">
                                          <p:val>
                                            <p:strVal val="#ppt_w"/>
                                          </p:val>
                                        </p:tav>
                                      </p:tavLst>
                                    </p:anim>
                                    <p:anim calcmode="lin" valueType="num">
                                      <p:cBhvr>
                                        <p:cTn id="17" dur="1000" fill="hold"/>
                                        <p:tgtEl>
                                          <p:spTgt spid="37"/>
                                        </p:tgtEl>
                                        <p:attrNameLst>
                                          <p:attrName>ppt_h</p:attrName>
                                        </p:attrNameLst>
                                      </p:cBhvr>
                                      <p:tavLst>
                                        <p:tav tm="0">
                                          <p:val>
                                            <p:fltVal val="0"/>
                                          </p:val>
                                        </p:tav>
                                        <p:tav tm="100000">
                                          <p:val>
                                            <p:strVal val="#ppt_h"/>
                                          </p:val>
                                        </p:tav>
                                      </p:tavLst>
                                    </p:anim>
                                    <p:animEffect transition="in" filter="fade">
                                      <p:cBhvr>
                                        <p:cTn id="18" dur="1000"/>
                                        <p:tgtEl>
                                          <p:spTgt spid="37"/>
                                        </p:tgtEl>
                                      </p:cBhvr>
                                    </p:animEffect>
                                  </p:childTnLst>
                                </p:cTn>
                              </p:par>
                              <p:par>
                                <p:cTn id="19" presetID="53" presetClass="entr" presetSubtype="16" fill="hold" nodeType="withEffect">
                                  <p:stCondLst>
                                    <p:cond delay="0"/>
                                  </p:stCondLst>
                                  <p:childTnLst>
                                    <p:set>
                                      <p:cBhvr>
                                        <p:cTn id="20" dur="1" fill="hold">
                                          <p:stCondLst>
                                            <p:cond delay="0"/>
                                          </p:stCondLst>
                                        </p:cTn>
                                        <p:tgtEl>
                                          <p:spTgt spid="12"/>
                                        </p:tgtEl>
                                        <p:attrNameLst>
                                          <p:attrName>style.visibility</p:attrName>
                                        </p:attrNameLst>
                                      </p:cBhvr>
                                      <p:to>
                                        <p:strVal val="visible"/>
                                      </p:to>
                                    </p:set>
                                    <p:anim calcmode="lin" valueType="num">
                                      <p:cBhvr>
                                        <p:cTn id="21" dur="1000" fill="hold"/>
                                        <p:tgtEl>
                                          <p:spTgt spid="12"/>
                                        </p:tgtEl>
                                        <p:attrNameLst>
                                          <p:attrName>ppt_w</p:attrName>
                                        </p:attrNameLst>
                                      </p:cBhvr>
                                      <p:tavLst>
                                        <p:tav tm="0">
                                          <p:val>
                                            <p:fltVal val="0"/>
                                          </p:val>
                                        </p:tav>
                                        <p:tav tm="100000">
                                          <p:val>
                                            <p:strVal val="#ppt_w"/>
                                          </p:val>
                                        </p:tav>
                                      </p:tavLst>
                                    </p:anim>
                                    <p:anim calcmode="lin" valueType="num">
                                      <p:cBhvr>
                                        <p:cTn id="22" dur="1000" fill="hold"/>
                                        <p:tgtEl>
                                          <p:spTgt spid="12"/>
                                        </p:tgtEl>
                                        <p:attrNameLst>
                                          <p:attrName>ppt_h</p:attrName>
                                        </p:attrNameLst>
                                      </p:cBhvr>
                                      <p:tavLst>
                                        <p:tav tm="0">
                                          <p:val>
                                            <p:fltVal val="0"/>
                                          </p:val>
                                        </p:tav>
                                        <p:tav tm="100000">
                                          <p:val>
                                            <p:strVal val="#ppt_h"/>
                                          </p:val>
                                        </p:tav>
                                      </p:tavLst>
                                    </p:anim>
                                    <p:animEffect transition="in" filter="fade">
                                      <p:cBhvr>
                                        <p:cTn id="23" dur="1000"/>
                                        <p:tgtEl>
                                          <p:spTgt spid="12"/>
                                        </p:tgtEl>
                                      </p:cBhvr>
                                    </p:animEffect>
                                  </p:childTnLst>
                                </p:cTn>
                              </p:par>
                            </p:childTnLst>
                          </p:cTn>
                        </p:par>
                      </p:childTnLst>
                    </p:cTn>
                  </p:par>
                  <p:par>
                    <p:cTn id="24" fill="hold">
                      <p:stCondLst>
                        <p:cond delay="indefinite"/>
                      </p:stCondLst>
                      <p:childTnLst>
                        <p:par>
                          <p:cTn id="25" fill="hold">
                            <p:stCondLst>
                              <p:cond delay="0"/>
                            </p:stCondLst>
                            <p:childTnLst>
                              <p:par>
                                <p:cTn id="26" presetID="9" presetClass="entr" presetSubtype="0" fill="hold" nodeType="clickEffect">
                                  <p:stCondLst>
                                    <p:cond delay="0"/>
                                  </p:stCondLst>
                                  <p:childTnLst>
                                    <p:set>
                                      <p:cBhvr>
                                        <p:cTn id="27" dur="1" fill="hold">
                                          <p:stCondLst>
                                            <p:cond delay="0"/>
                                          </p:stCondLst>
                                        </p:cTn>
                                        <p:tgtEl>
                                          <p:spTgt spid="57">
                                            <p:txEl>
                                              <p:pRg st="3" end="3"/>
                                            </p:txEl>
                                          </p:spTgt>
                                        </p:tgtEl>
                                        <p:attrNameLst>
                                          <p:attrName>style.visibility</p:attrName>
                                        </p:attrNameLst>
                                      </p:cBhvr>
                                      <p:to>
                                        <p:strVal val="visible"/>
                                      </p:to>
                                    </p:set>
                                    <p:animEffect transition="in" filter="dissolve">
                                      <p:cBhvr>
                                        <p:cTn id="28" dur="500"/>
                                        <p:tgtEl>
                                          <p:spTgt spid="57">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nimBg="1"/>
      <p:bldP spid="35" grpId="0" animBg="1"/>
      <p:bldP spid="37"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任意多边形: 形状 35"/>
          <p:cNvSpPr/>
          <p:nvPr/>
        </p:nvSpPr>
        <p:spPr>
          <a:xfrm>
            <a:off x="-121920" y="239982"/>
            <a:ext cx="896112" cy="602306"/>
          </a:xfrm>
          <a:custGeom>
            <a:avLst/>
            <a:gdLst>
              <a:gd name="connsiteX0" fmla="*/ 0 w 706054"/>
              <a:gd name="connsiteY0" fmla="*/ 0 h 474562"/>
              <a:gd name="connsiteX1" fmla="*/ 468773 w 706054"/>
              <a:gd name="connsiteY1" fmla="*/ 0 h 474562"/>
              <a:gd name="connsiteX2" fmla="*/ 706054 w 706054"/>
              <a:gd name="connsiteY2" fmla="*/ 237281 h 474562"/>
              <a:gd name="connsiteX3" fmla="*/ 468773 w 706054"/>
              <a:gd name="connsiteY3" fmla="*/ 474562 h 474562"/>
              <a:gd name="connsiteX4" fmla="*/ 0 w 706054"/>
              <a:gd name="connsiteY4" fmla="*/ 474562 h 4745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6054" h="474562">
                <a:moveTo>
                  <a:pt x="0" y="0"/>
                </a:moveTo>
                <a:lnTo>
                  <a:pt x="468773" y="0"/>
                </a:lnTo>
                <a:cubicBezTo>
                  <a:pt x="599820" y="0"/>
                  <a:pt x="706054" y="106234"/>
                  <a:pt x="706054" y="237281"/>
                </a:cubicBezTo>
                <a:cubicBezTo>
                  <a:pt x="706054" y="368328"/>
                  <a:pt x="599820" y="474562"/>
                  <a:pt x="468773" y="474562"/>
                </a:cubicBezTo>
                <a:lnTo>
                  <a:pt x="0" y="474562"/>
                </a:lnTo>
                <a:close/>
              </a:path>
            </a:pathLst>
          </a:custGeom>
          <a:noFill/>
          <a:ln w="19050">
            <a:gradFill>
              <a:gsLst>
                <a:gs pos="55000">
                  <a:schemeClr val="accent1">
                    <a:lumMod val="5000"/>
                    <a:lumOff val="95000"/>
                    <a:alpha val="0"/>
                  </a:schemeClr>
                </a:gs>
                <a:gs pos="0">
                  <a:srgbClr val="C00000"/>
                </a:gs>
              </a:gsLst>
              <a:lin ang="108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mn-ea"/>
            </a:endParaRPr>
          </a:p>
        </p:txBody>
      </p:sp>
      <p:grpSp>
        <p:nvGrpSpPr>
          <p:cNvPr id="8" name="组合 7"/>
          <p:cNvGrpSpPr/>
          <p:nvPr/>
        </p:nvGrpSpPr>
        <p:grpSpPr>
          <a:xfrm>
            <a:off x="-265471" y="-870076"/>
            <a:ext cx="12722942" cy="8598152"/>
            <a:chOff x="-5715000" y="-6019800"/>
            <a:chExt cx="25031700" cy="16916400"/>
          </a:xfrm>
        </p:grpSpPr>
        <p:grpSp>
          <p:nvGrpSpPr>
            <p:cNvPr id="4" name="组合 3"/>
            <p:cNvGrpSpPr/>
            <p:nvPr/>
          </p:nvGrpSpPr>
          <p:grpSpPr>
            <a:xfrm>
              <a:off x="-5715000" y="-6019800"/>
              <a:ext cx="419100" cy="16916400"/>
              <a:chOff x="-5715000" y="-6019800"/>
              <a:chExt cx="419100" cy="16916400"/>
            </a:xfrm>
          </p:grpSpPr>
          <p:sp>
            <p:nvSpPr>
              <p:cNvPr id="2" name="椭圆 1"/>
              <p:cNvSpPr/>
              <p:nvPr/>
            </p:nvSpPr>
            <p:spPr>
              <a:xfrm>
                <a:off x="-5715000" y="-60198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3" name="椭圆 2"/>
              <p:cNvSpPr/>
              <p:nvPr/>
            </p:nvSpPr>
            <p:spPr>
              <a:xfrm>
                <a:off x="-5715000" y="104775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grpSp>
          <p:nvGrpSpPr>
            <p:cNvPr id="5" name="组合 4"/>
            <p:cNvGrpSpPr/>
            <p:nvPr/>
          </p:nvGrpSpPr>
          <p:grpSpPr>
            <a:xfrm>
              <a:off x="18897600" y="-6019800"/>
              <a:ext cx="419100" cy="16916400"/>
              <a:chOff x="-5715000" y="-6019800"/>
              <a:chExt cx="419100" cy="16916400"/>
            </a:xfrm>
          </p:grpSpPr>
          <p:sp>
            <p:nvSpPr>
              <p:cNvPr id="6" name="椭圆 5"/>
              <p:cNvSpPr/>
              <p:nvPr/>
            </p:nvSpPr>
            <p:spPr>
              <a:xfrm>
                <a:off x="-5715000" y="-60198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7" name="椭圆 6"/>
              <p:cNvSpPr/>
              <p:nvPr/>
            </p:nvSpPr>
            <p:spPr>
              <a:xfrm>
                <a:off x="-5715000" y="104775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grpSp>
      <p:grpSp>
        <p:nvGrpSpPr>
          <p:cNvPr id="93" name="îşľïḓé"/>
          <p:cNvGrpSpPr/>
          <p:nvPr/>
        </p:nvGrpSpPr>
        <p:grpSpPr>
          <a:xfrm flipH="1">
            <a:off x="11129970" y="6341428"/>
            <a:ext cx="528630" cy="0"/>
            <a:chOff x="784958" y="2463718"/>
            <a:chExt cx="528630" cy="0"/>
          </a:xfrm>
        </p:grpSpPr>
        <p:cxnSp>
          <p:nvCxnSpPr>
            <p:cNvPr id="94" name="直接连接符 93"/>
            <p:cNvCxnSpPr/>
            <p:nvPr/>
          </p:nvCxnSpPr>
          <p:spPr>
            <a:xfrm>
              <a:off x="784958" y="2463718"/>
              <a:ext cx="360000" cy="0"/>
            </a:xfrm>
            <a:prstGeom prst="line">
              <a:avLst/>
            </a:prstGeom>
            <a:ln w="57150" cap="rnd">
              <a:gradFill>
                <a:gsLst>
                  <a:gs pos="0">
                    <a:srgbClr val="C00000"/>
                  </a:gs>
                  <a:gs pos="100000">
                    <a:srgbClr val="A11C1C"/>
                  </a:gs>
                </a:gsLst>
                <a:lin ang="5400000" scaled="1"/>
              </a:gradFill>
              <a:round/>
            </a:ln>
          </p:spPr>
          <p:style>
            <a:lnRef idx="1">
              <a:schemeClr val="accent1"/>
            </a:lnRef>
            <a:fillRef idx="0">
              <a:schemeClr val="accent1"/>
            </a:fillRef>
            <a:effectRef idx="0">
              <a:schemeClr val="accent1"/>
            </a:effectRef>
            <a:fontRef idx="minor">
              <a:schemeClr val="tx1"/>
            </a:fontRef>
          </p:style>
        </p:cxnSp>
        <p:cxnSp>
          <p:nvCxnSpPr>
            <p:cNvPr id="95" name="直接连接符 94"/>
            <p:cNvCxnSpPr/>
            <p:nvPr/>
          </p:nvCxnSpPr>
          <p:spPr>
            <a:xfrm>
              <a:off x="1242156" y="2463718"/>
              <a:ext cx="0" cy="0"/>
            </a:xfrm>
            <a:prstGeom prst="line">
              <a:avLst/>
            </a:prstGeom>
            <a:ln w="57150" cap="rnd">
              <a:gradFill>
                <a:gsLst>
                  <a:gs pos="0">
                    <a:srgbClr val="C00000"/>
                  </a:gs>
                  <a:gs pos="100000">
                    <a:srgbClr val="A11C1C"/>
                  </a:gs>
                </a:gsLst>
                <a:lin ang="5400000" scaled="1"/>
              </a:gradFill>
              <a:round/>
            </a:ln>
          </p:spPr>
          <p:style>
            <a:lnRef idx="1">
              <a:schemeClr val="accent1"/>
            </a:lnRef>
            <a:fillRef idx="0">
              <a:schemeClr val="accent1"/>
            </a:fillRef>
            <a:effectRef idx="0">
              <a:schemeClr val="accent1"/>
            </a:effectRef>
            <a:fontRef idx="minor">
              <a:schemeClr val="tx1"/>
            </a:fontRef>
          </p:style>
        </p:cxnSp>
        <p:cxnSp>
          <p:nvCxnSpPr>
            <p:cNvPr id="96" name="直接连接符 95"/>
            <p:cNvCxnSpPr/>
            <p:nvPr/>
          </p:nvCxnSpPr>
          <p:spPr>
            <a:xfrm>
              <a:off x="1313588" y="2463718"/>
              <a:ext cx="0" cy="0"/>
            </a:xfrm>
            <a:prstGeom prst="line">
              <a:avLst/>
            </a:prstGeom>
            <a:ln w="57150" cap="rnd">
              <a:gradFill>
                <a:gsLst>
                  <a:gs pos="0">
                    <a:srgbClr val="C00000"/>
                  </a:gs>
                  <a:gs pos="100000">
                    <a:srgbClr val="A11C1C"/>
                  </a:gs>
                </a:gsLst>
                <a:lin ang="5400000" scaled="1"/>
              </a:gradFill>
              <a:round/>
            </a:ln>
          </p:spPr>
          <p:style>
            <a:lnRef idx="1">
              <a:schemeClr val="accent1"/>
            </a:lnRef>
            <a:fillRef idx="0">
              <a:schemeClr val="accent1"/>
            </a:fillRef>
            <a:effectRef idx="0">
              <a:schemeClr val="accent1"/>
            </a:effectRef>
            <a:fontRef idx="minor">
              <a:schemeClr val="tx1"/>
            </a:fontRef>
          </p:style>
        </p:cxnSp>
      </p:grpSp>
      <p:sp>
        <p:nvSpPr>
          <p:cNvPr id="35" name="任意多边形: 形状 34"/>
          <p:cNvSpPr/>
          <p:nvPr/>
        </p:nvSpPr>
        <p:spPr>
          <a:xfrm>
            <a:off x="0" y="300942"/>
            <a:ext cx="706054" cy="474562"/>
          </a:xfrm>
          <a:custGeom>
            <a:avLst/>
            <a:gdLst>
              <a:gd name="connsiteX0" fmla="*/ 0 w 706054"/>
              <a:gd name="connsiteY0" fmla="*/ 0 h 474562"/>
              <a:gd name="connsiteX1" fmla="*/ 468773 w 706054"/>
              <a:gd name="connsiteY1" fmla="*/ 0 h 474562"/>
              <a:gd name="connsiteX2" fmla="*/ 706054 w 706054"/>
              <a:gd name="connsiteY2" fmla="*/ 237281 h 474562"/>
              <a:gd name="connsiteX3" fmla="*/ 468773 w 706054"/>
              <a:gd name="connsiteY3" fmla="*/ 474562 h 474562"/>
              <a:gd name="connsiteX4" fmla="*/ 0 w 706054"/>
              <a:gd name="connsiteY4" fmla="*/ 474562 h 4745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6054" h="474562">
                <a:moveTo>
                  <a:pt x="0" y="0"/>
                </a:moveTo>
                <a:lnTo>
                  <a:pt x="468773" y="0"/>
                </a:lnTo>
                <a:cubicBezTo>
                  <a:pt x="599820" y="0"/>
                  <a:pt x="706054" y="106234"/>
                  <a:pt x="706054" y="237281"/>
                </a:cubicBezTo>
                <a:cubicBezTo>
                  <a:pt x="706054" y="368328"/>
                  <a:pt x="599820" y="474562"/>
                  <a:pt x="468773" y="474562"/>
                </a:cubicBezTo>
                <a:lnTo>
                  <a:pt x="0" y="474562"/>
                </a:lnTo>
                <a:close/>
              </a:path>
            </a:pathLst>
          </a:custGeom>
          <a:gradFill>
            <a:gsLst>
              <a:gs pos="0">
                <a:srgbClr val="C00000">
                  <a:alpha val="48000"/>
                </a:srgbClr>
              </a:gs>
              <a:gs pos="94000">
                <a:srgbClr val="A11C1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微软雅黑" panose="020B0503020204020204" pitchFamily="34" charset="-122"/>
              <a:ea typeface="微软雅黑" panose="020B0503020204020204" pitchFamily="34" charset="-122"/>
            </a:endParaRPr>
          </a:p>
        </p:txBody>
      </p:sp>
      <p:sp>
        <p:nvSpPr>
          <p:cNvPr id="37" name="文本框 36"/>
          <p:cNvSpPr txBox="1"/>
          <p:nvPr/>
        </p:nvSpPr>
        <p:spPr>
          <a:xfrm>
            <a:off x="877104" y="276613"/>
            <a:ext cx="2859469" cy="523220"/>
          </a:xfrm>
          <a:prstGeom prst="rect">
            <a:avLst/>
          </a:prstGeom>
          <a:noFill/>
          <a:effectLst>
            <a:reflection blurRad="6350" stA="50000" endA="300" endPos="55000" dir="5400000" sy="-100000" algn="bl" rotWithShape="0"/>
          </a:effectLst>
        </p:spPr>
        <p:txBody>
          <a:bodyPr wrap="square" rtlCol="0">
            <a:spAutoFit/>
          </a:bodyPr>
          <a:lstStyle/>
          <a:p>
            <a:r>
              <a:rPr lang="zh-CN" altLang="en-US" sz="2800" b="1" spc="600" dirty="0">
                <a:gradFill>
                  <a:gsLst>
                    <a:gs pos="100000">
                      <a:srgbClr val="A11C1C"/>
                    </a:gs>
                    <a:gs pos="0">
                      <a:srgbClr val="C00000"/>
                    </a:gs>
                  </a:gsLst>
                  <a:lin ang="5400000" scaled="0"/>
                </a:gradFill>
                <a:latin typeface="微软雅黑" panose="020B0503020204020204" pitchFamily="34" charset="-122"/>
                <a:ea typeface="微软雅黑" panose="020B0503020204020204" pitchFamily="34" charset="-122"/>
              </a:rPr>
              <a:t>问题探究</a:t>
            </a:r>
            <a:endParaRPr lang="zh-CN" altLang="en-US" sz="2800" b="1" spc="600" dirty="0">
              <a:gradFill>
                <a:gsLst>
                  <a:gs pos="100000">
                    <a:srgbClr val="A11C1C"/>
                  </a:gs>
                  <a:gs pos="0">
                    <a:srgbClr val="C00000"/>
                  </a:gs>
                </a:gsLst>
                <a:lin ang="5400000" scaled="0"/>
              </a:gradFill>
              <a:latin typeface="微软雅黑" panose="020B0503020204020204" pitchFamily="34" charset="-122"/>
              <a:ea typeface="微软雅黑" panose="020B0503020204020204" pitchFamily="34" charset="-122"/>
            </a:endParaRPr>
          </a:p>
        </p:txBody>
      </p:sp>
      <p:grpSp>
        <p:nvGrpSpPr>
          <p:cNvPr id="12" name="组合 11"/>
          <p:cNvGrpSpPr/>
          <p:nvPr/>
        </p:nvGrpSpPr>
        <p:grpSpPr>
          <a:xfrm>
            <a:off x="2607930" y="1513651"/>
            <a:ext cx="2971067" cy="1681469"/>
            <a:chOff x="2515333" y="1603617"/>
            <a:chExt cx="2971067" cy="1681469"/>
          </a:xfrm>
        </p:grpSpPr>
        <p:sp>
          <p:nvSpPr>
            <p:cNvPr id="22" name="文本框 21"/>
            <p:cNvSpPr txBox="1"/>
            <p:nvPr/>
          </p:nvSpPr>
          <p:spPr>
            <a:xfrm>
              <a:off x="2515333" y="2136053"/>
              <a:ext cx="2971067" cy="1149033"/>
            </a:xfrm>
            <a:prstGeom prst="rect">
              <a:avLst/>
            </a:prstGeom>
            <a:noFill/>
          </p:spPr>
          <p:txBody>
            <a:bodyPr wrap="square" rtlCol="0">
              <a:spAutoFit/>
            </a:bodyPr>
            <a:lstStyle/>
            <a:p>
              <a:pPr algn="just" hangingPunct="0">
                <a:lnSpc>
                  <a:spcPct val="150000"/>
                </a:lnSpc>
              </a:pPr>
              <a:r>
                <a:rPr lang="zh-CN" altLang="en-US" sz="1600" dirty="0">
                  <a:solidFill>
                    <a:schemeClr val="bg1"/>
                  </a:solidFill>
                  <a:latin typeface="微软雅黑" panose="020B0503020204020204" pitchFamily="34" charset="-122"/>
                  <a:ea typeface="微软雅黑" panose="020B0503020204020204" pitchFamily="34" charset="-122"/>
                  <a:cs typeface="+mn-ea"/>
                  <a:sym typeface="+mn-lt"/>
                </a:rPr>
                <a:t>鼠标点击这里，输入您的文本文字，更改文字的颜色或者大小属性。</a:t>
              </a:r>
              <a:endParaRPr lang="zh-CN" altLang="en-US" sz="1600" dirty="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23" name="文本框 22"/>
            <p:cNvSpPr txBox="1"/>
            <p:nvPr/>
          </p:nvSpPr>
          <p:spPr>
            <a:xfrm>
              <a:off x="2515333" y="1603617"/>
              <a:ext cx="2971067" cy="499560"/>
            </a:xfrm>
            <a:prstGeom prst="rect">
              <a:avLst/>
            </a:prstGeom>
            <a:noFill/>
          </p:spPr>
          <p:txBody>
            <a:bodyPr wrap="square" rtlCol="0">
              <a:spAutoFit/>
            </a:bodyPr>
            <a:lstStyle/>
            <a:p>
              <a:pPr algn="just" hangingPunct="0">
                <a:lnSpc>
                  <a:spcPct val="150000"/>
                </a:lnSpc>
              </a:pPr>
              <a:r>
                <a:rPr lang="zh-CN" altLang="en-US" sz="2000" dirty="0">
                  <a:solidFill>
                    <a:schemeClr val="bg1"/>
                  </a:solidFill>
                  <a:latin typeface="微软雅黑" panose="020B0503020204020204" pitchFamily="34" charset="-122"/>
                  <a:ea typeface="微软雅黑" panose="020B0503020204020204" pitchFamily="34" charset="-122"/>
                  <a:cs typeface="+mn-ea"/>
                  <a:sym typeface="+mn-lt"/>
                </a:rPr>
                <a:t>简介</a:t>
              </a:r>
              <a:endParaRPr lang="zh-CN" altLang="en-US" sz="2000" dirty="0">
                <a:solidFill>
                  <a:schemeClr val="bg1"/>
                </a:solidFill>
                <a:latin typeface="微软雅黑" panose="020B0503020204020204" pitchFamily="34" charset="-122"/>
                <a:ea typeface="微软雅黑" panose="020B0503020204020204" pitchFamily="34" charset="-122"/>
                <a:cs typeface="+mn-ea"/>
                <a:sym typeface="+mn-lt"/>
              </a:endParaRPr>
            </a:p>
          </p:txBody>
        </p:sp>
      </p:grpSp>
      <p:sp>
        <p:nvSpPr>
          <p:cNvPr id="57" name="文本框 56"/>
          <p:cNvSpPr txBox="1"/>
          <p:nvPr/>
        </p:nvSpPr>
        <p:spPr>
          <a:xfrm>
            <a:off x="4218937" y="1139589"/>
            <a:ext cx="7439663" cy="5116209"/>
          </a:xfrm>
          <a:prstGeom prst="rect">
            <a:avLst/>
          </a:prstGeom>
          <a:noFill/>
        </p:spPr>
        <p:txBody>
          <a:bodyPr wrap="square" rtlCol="0">
            <a:spAutoFit/>
          </a:bodyPr>
          <a:lstStyle/>
          <a:p>
            <a:pPr algn="just" hangingPunct="0">
              <a:lnSpc>
                <a:spcPct val="150000"/>
              </a:lnSpc>
            </a:pPr>
            <a:r>
              <a:rPr lang="en-US" altLang="zh-CN" sz="2000" dirty="0">
                <a:latin typeface="微软雅黑" panose="020B0503020204020204" pitchFamily="34" charset="-122"/>
                <a:ea typeface="微软雅黑" panose="020B0503020204020204" pitchFamily="34" charset="-122"/>
                <a:cs typeface="+mn-ea"/>
                <a:sym typeface="+mn-lt"/>
              </a:rPr>
              <a:t>【</a:t>
            </a:r>
            <a:r>
              <a:rPr lang="zh-CN" altLang="en-US" sz="2000" dirty="0">
                <a:latin typeface="微软雅黑" panose="020B0503020204020204" pitchFamily="34" charset="-122"/>
                <a:ea typeface="微软雅黑" panose="020B0503020204020204" pitchFamily="34" charset="-122"/>
                <a:cs typeface="+mn-ea"/>
                <a:sym typeface="+mn-lt"/>
              </a:rPr>
              <a:t>思考</a:t>
            </a:r>
            <a:r>
              <a:rPr lang="en-US" altLang="zh-CN" sz="2000" dirty="0">
                <a:latin typeface="微软雅黑" panose="020B0503020204020204" pitchFamily="34" charset="-122"/>
                <a:ea typeface="微软雅黑" panose="020B0503020204020204" pitchFamily="34" charset="-122"/>
                <a:cs typeface="+mn-ea"/>
                <a:sym typeface="+mn-lt"/>
              </a:rPr>
              <a:t>3】</a:t>
            </a:r>
            <a:r>
              <a:rPr lang="zh-CN" altLang="en-US" sz="2000" dirty="0">
                <a:latin typeface="微软雅黑" panose="020B0503020204020204" pitchFamily="34" charset="-122"/>
                <a:ea typeface="微软雅黑" panose="020B0503020204020204" pitchFamily="34" charset="-122"/>
                <a:cs typeface="+mn-ea"/>
                <a:sym typeface="+mn-lt"/>
              </a:rPr>
              <a:t>鉴赏本文“以言见人”的特点</a:t>
            </a:r>
            <a:endParaRPr lang="en-US" altLang="zh-CN" sz="2000" dirty="0">
              <a:latin typeface="微软雅黑" panose="020B0503020204020204" pitchFamily="34" charset="-122"/>
              <a:ea typeface="微软雅黑" panose="020B0503020204020204" pitchFamily="34" charset="-122"/>
              <a:cs typeface="+mn-ea"/>
              <a:sym typeface="+mn-lt"/>
            </a:endParaRPr>
          </a:p>
          <a:p>
            <a:pPr algn="just" hangingPunct="0">
              <a:lnSpc>
                <a:spcPct val="150000"/>
              </a:lnSpc>
            </a:pPr>
            <a:r>
              <a:rPr lang="zh-CN" altLang="en-US" sz="2000" dirty="0">
                <a:latin typeface="微软雅黑" panose="020B0503020204020204" pitchFamily="34" charset="-122"/>
                <a:ea typeface="微软雅黑" panose="020B0503020204020204" pitchFamily="34" charset="-122"/>
                <a:cs typeface="+mn-ea"/>
                <a:sym typeface="+mn-lt"/>
              </a:rPr>
              <a:t>（五）活着我没有治好沙丘，死了也要看着你们把沙丘治好！</a:t>
            </a:r>
            <a:endParaRPr lang="zh-CN" altLang="en-US" sz="2000" dirty="0">
              <a:latin typeface="微软雅黑" panose="020B0503020204020204" pitchFamily="34" charset="-122"/>
              <a:ea typeface="微软雅黑" panose="020B0503020204020204" pitchFamily="34" charset="-122"/>
              <a:cs typeface="+mn-ea"/>
              <a:sym typeface="+mn-lt"/>
            </a:endParaRPr>
          </a:p>
          <a:p>
            <a:pPr algn="just" hangingPunct="0">
              <a:lnSpc>
                <a:spcPct val="150000"/>
              </a:lnSpc>
            </a:pPr>
            <a:r>
              <a:rPr lang="zh-CN" altLang="en-US" sz="2000" dirty="0">
                <a:latin typeface="微软雅黑" panose="020B0503020204020204" pitchFamily="34" charset="-122"/>
                <a:ea typeface="微软雅黑" panose="020B0503020204020204" pitchFamily="34" charset="-122"/>
                <a:cs typeface="+mn-ea"/>
                <a:sym typeface="+mn-lt"/>
              </a:rPr>
              <a:t>隔了一会儿，焦裕禄从怀里掏出</a:t>
            </a:r>
            <a:r>
              <a:rPr lang="en-US" altLang="zh-CN" sz="2000" dirty="0">
                <a:latin typeface="微软雅黑" panose="020B0503020204020204" pitchFamily="34" charset="-122"/>
                <a:ea typeface="微软雅黑" panose="020B0503020204020204" pitchFamily="34" charset="-122"/>
                <a:cs typeface="+mn-ea"/>
                <a:sym typeface="+mn-lt"/>
              </a:rPr>
              <a:t>-</a:t>
            </a:r>
            <a:r>
              <a:rPr lang="zh-CN" altLang="en-US" sz="2000" dirty="0">
                <a:latin typeface="微软雅黑" panose="020B0503020204020204" pitchFamily="34" charset="-122"/>
                <a:ea typeface="微软雅黑" panose="020B0503020204020204" pitchFamily="34" charset="-122"/>
                <a:cs typeface="+mn-ea"/>
                <a:sym typeface="+mn-lt"/>
              </a:rPr>
              <a:t>张自己的照片， 颤颤地交给张钦礼，然后说道</a:t>
            </a:r>
            <a:r>
              <a:rPr lang="en-US" altLang="zh-CN" sz="2000" dirty="0">
                <a:latin typeface="微软雅黑" panose="020B0503020204020204" pitchFamily="34" charset="-122"/>
                <a:ea typeface="微软雅黑" panose="020B0503020204020204" pitchFamily="34" charset="-122"/>
                <a:cs typeface="+mn-ea"/>
                <a:sym typeface="+mn-lt"/>
              </a:rPr>
              <a:t>:“</a:t>
            </a:r>
            <a:r>
              <a:rPr lang="zh-CN" altLang="en-US" sz="2000" dirty="0">
                <a:latin typeface="微软雅黑" panose="020B0503020204020204" pitchFamily="34" charset="-122"/>
                <a:ea typeface="微软雅黑" panose="020B0503020204020204" pitchFamily="34" charset="-122"/>
                <a:cs typeface="+mn-ea"/>
                <a:sym typeface="+mn-lt"/>
              </a:rPr>
              <a:t>钦礼同志，现在有句话我不能不向你说了，回去对同志们说，我不行了，你们要领导兰考人民坚决地斗争下去。党相信我们，派我们去领导，我们是有信心的。我们是灾区，我死了，不要多花钱。我死后只有一个要求，要求组织上把我运回兰考，埋在沙堆上，活着我没有治好沙丘，死了也要看着你们把沙丘治好</a:t>
            </a:r>
            <a:r>
              <a:rPr lang="en-US" altLang="zh-CN" sz="2000" dirty="0">
                <a:latin typeface="微软雅黑" panose="020B0503020204020204" pitchFamily="34" charset="-122"/>
                <a:ea typeface="微软雅黑" panose="020B0503020204020204" pitchFamily="34" charset="-122"/>
                <a:cs typeface="+mn-ea"/>
                <a:sym typeface="+mn-lt"/>
              </a:rPr>
              <a:t>!”</a:t>
            </a:r>
            <a:endParaRPr lang="en-US" altLang="zh-CN" sz="2000" dirty="0">
              <a:latin typeface="微软雅黑" panose="020B0503020204020204" pitchFamily="34" charset="-122"/>
              <a:ea typeface="微软雅黑" panose="020B0503020204020204" pitchFamily="34" charset="-122"/>
              <a:cs typeface="+mn-ea"/>
              <a:sym typeface="+mn-lt"/>
            </a:endParaRPr>
          </a:p>
          <a:p>
            <a:pPr algn="just" hangingPunct="0">
              <a:lnSpc>
                <a:spcPct val="150000"/>
              </a:lnSpc>
            </a:pPr>
            <a:r>
              <a:rPr lang="zh-CN" altLang="en-US" sz="2000" dirty="0">
                <a:solidFill>
                  <a:srgbClr val="C00000"/>
                </a:solidFill>
                <a:latin typeface="微软雅黑" panose="020B0503020204020204" pitchFamily="34" charset="-122"/>
                <a:ea typeface="微软雅黑" panose="020B0503020204020204" pitchFamily="34" charset="-122"/>
                <a:cs typeface="+mn-ea"/>
                <a:sym typeface="+mn-lt"/>
              </a:rPr>
              <a:t>明确   这里体现了焦裕禄心系百姓、心系民生的奉献精神，以及不忘初心的使命担当。</a:t>
            </a:r>
            <a:endParaRPr lang="zh-CN" altLang="en-US" sz="2000" dirty="0">
              <a:solidFill>
                <a:srgbClr val="C00000"/>
              </a:solidFill>
              <a:latin typeface="微软雅黑" panose="020B0503020204020204" pitchFamily="34" charset="-122"/>
              <a:ea typeface="微软雅黑" panose="020B0503020204020204" pitchFamily="34" charset="-122"/>
              <a:cs typeface="+mn-ea"/>
              <a:sym typeface="+mn-lt"/>
            </a:endParaRPr>
          </a:p>
        </p:txBody>
      </p:sp>
      <p:pic>
        <p:nvPicPr>
          <p:cNvPr id="15" name="图片 14"/>
          <p:cNvPicPr>
            <a:picLocks noChangeAspect="1"/>
          </p:cNvPicPr>
          <p:nvPr/>
        </p:nvPicPr>
        <p:blipFill>
          <a:blip r:embed="rId1">
            <a:extLst>
              <a:ext uri="{28A0092B-C50C-407E-A947-70E740481C1C}">
                <a14:useLocalDpi xmlns:a14="http://schemas.microsoft.com/office/drawing/2010/main" val="0"/>
              </a:ext>
            </a:extLst>
          </a:blip>
          <a:srcRect/>
          <a:stretch>
            <a:fillRect/>
          </a:stretch>
        </p:blipFill>
        <p:spPr>
          <a:xfrm>
            <a:off x="438852" y="2051855"/>
            <a:ext cx="3448008" cy="2792935"/>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p:spPr>
      </p:pic>
      <p:sp>
        <p:nvSpPr>
          <p:cNvPr id="41" name="矩形 40"/>
          <p:cNvSpPr/>
          <p:nvPr/>
        </p:nvSpPr>
        <p:spPr>
          <a:xfrm>
            <a:off x="130629" y="130629"/>
            <a:ext cx="11899075" cy="6590805"/>
          </a:xfrm>
          <a:prstGeom prst="rect">
            <a:avLst/>
          </a:prstGeom>
          <a:noFill/>
          <a:ln w="254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wipe(left)">
                                      <p:cBhvr>
                                        <p:cTn id="7" dur="500"/>
                                        <p:tgtEl>
                                          <p:spTgt spid="36"/>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35"/>
                                        </p:tgtEl>
                                        <p:attrNameLst>
                                          <p:attrName>style.visibility</p:attrName>
                                        </p:attrNameLst>
                                      </p:cBhvr>
                                      <p:to>
                                        <p:strVal val="visible"/>
                                      </p:to>
                                    </p:set>
                                    <p:animEffect transition="in" filter="wipe(left)">
                                      <p:cBhvr>
                                        <p:cTn id="10" dur="500"/>
                                        <p:tgtEl>
                                          <p:spTgt spid="35"/>
                                        </p:tgtEl>
                                      </p:cBhvr>
                                    </p:animEffect>
                                  </p:childTnLst>
                                </p:cTn>
                              </p:par>
                              <p:par>
                                <p:cTn id="11" presetID="22" presetClass="entr" presetSubtype="8" fill="hold" nodeType="withEffect">
                                  <p:stCondLst>
                                    <p:cond delay="0"/>
                                  </p:stCondLst>
                                  <p:childTnLst>
                                    <p:set>
                                      <p:cBhvr>
                                        <p:cTn id="12" dur="1" fill="hold">
                                          <p:stCondLst>
                                            <p:cond delay="0"/>
                                          </p:stCondLst>
                                        </p:cTn>
                                        <p:tgtEl>
                                          <p:spTgt spid="93"/>
                                        </p:tgtEl>
                                        <p:attrNameLst>
                                          <p:attrName>style.visibility</p:attrName>
                                        </p:attrNameLst>
                                      </p:cBhvr>
                                      <p:to>
                                        <p:strVal val="visible"/>
                                      </p:to>
                                    </p:set>
                                    <p:animEffect transition="in" filter="wipe(left)">
                                      <p:cBhvr>
                                        <p:cTn id="13" dur="500"/>
                                        <p:tgtEl>
                                          <p:spTgt spid="93"/>
                                        </p:tgtEl>
                                      </p:cBhvr>
                                    </p:animEffect>
                                  </p:childTnLst>
                                </p:cTn>
                              </p:par>
                              <p:par>
                                <p:cTn id="14" presetID="53" presetClass="entr" presetSubtype="16" fill="hold" grpId="0" nodeType="withEffect">
                                  <p:stCondLst>
                                    <p:cond delay="0"/>
                                  </p:stCondLst>
                                  <p:childTnLst>
                                    <p:set>
                                      <p:cBhvr>
                                        <p:cTn id="15" dur="1" fill="hold">
                                          <p:stCondLst>
                                            <p:cond delay="0"/>
                                          </p:stCondLst>
                                        </p:cTn>
                                        <p:tgtEl>
                                          <p:spTgt spid="37"/>
                                        </p:tgtEl>
                                        <p:attrNameLst>
                                          <p:attrName>style.visibility</p:attrName>
                                        </p:attrNameLst>
                                      </p:cBhvr>
                                      <p:to>
                                        <p:strVal val="visible"/>
                                      </p:to>
                                    </p:set>
                                    <p:anim calcmode="lin" valueType="num">
                                      <p:cBhvr>
                                        <p:cTn id="16" dur="1000" fill="hold"/>
                                        <p:tgtEl>
                                          <p:spTgt spid="37"/>
                                        </p:tgtEl>
                                        <p:attrNameLst>
                                          <p:attrName>ppt_w</p:attrName>
                                        </p:attrNameLst>
                                      </p:cBhvr>
                                      <p:tavLst>
                                        <p:tav tm="0">
                                          <p:val>
                                            <p:fltVal val="0"/>
                                          </p:val>
                                        </p:tav>
                                        <p:tav tm="100000">
                                          <p:val>
                                            <p:strVal val="#ppt_w"/>
                                          </p:val>
                                        </p:tav>
                                      </p:tavLst>
                                    </p:anim>
                                    <p:anim calcmode="lin" valueType="num">
                                      <p:cBhvr>
                                        <p:cTn id="17" dur="1000" fill="hold"/>
                                        <p:tgtEl>
                                          <p:spTgt spid="37"/>
                                        </p:tgtEl>
                                        <p:attrNameLst>
                                          <p:attrName>ppt_h</p:attrName>
                                        </p:attrNameLst>
                                      </p:cBhvr>
                                      <p:tavLst>
                                        <p:tav tm="0">
                                          <p:val>
                                            <p:fltVal val="0"/>
                                          </p:val>
                                        </p:tav>
                                        <p:tav tm="100000">
                                          <p:val>
                                            <p:strVal val="#ppt_h"/>
                                          </p:val>
                                        </p:tav>
                                      </p:tavLst>
                                    </p:anim>
                                    <p:animEffect transition="in" filter="fade">
                                      <p:cBhvr>
                                        <p:cTn id="18" dur="1000"/>
                                        <p:tgtEl>
                                          <p:spTgt spid="37"/>
                                        </p:tgtEl>
                                      </p:cBhvr>
                                    </p:animEffect>
                                  </p:childTnLst>
                                </p:cTn>
                              </p:par>
                              <p:par>
                                <p:cTn id="19" presetID="53" presetClass="entr" presetSubtype="16" fill="hold" nodeType="withEffect">
                                  <p:stCondLst>
                                    <p:cond delay="0"/>
                                  </p:stCondLst>
                                  <p:childTnLst>
                                    <p:set>
                                      <p:cBhvr>
                                        <p:cTn id="20" dur="1" fill="hold">
                                          <p:stCondLst>
                                            <p:cond delay="0"/>
                                          </p:stCondLst>
                                        </p:cTn>
                                        <p:tgtEl>
                                          <p:spTgt spid="12"/>
                                        </p:tgtEl>
                                        <p:attrNameLst>
                                          <p:attrName>style.visibility</p:attrName>
                                        </p:attrNameLst>
                                      </p:cBhvr>
                                      <p:to>
                                        <p:strVal val="visible"/>
                                      </p:to>
                                    </p:set>
                                    <p:anim calcmode="lin" valueType="num">
                                      <p:cBhvr>
                                        <p:cTn id="21" dur="1000" fill="hold"/>
                                        <p:tgtEl>
                                          <p:spTgt spid="12"/>
                                        </p:tgtEl>
                                        <p:attrNameLst>
                                          <p:attrName>ppt_w</p:attrName>
                                        </p:attrNameLst>
                                      </p:cBhvr>
                                      <p:tavLst>
                                        <p:tav tm="0">
                                          <p:val>
                                            <p:fltVal val="0"/>
                                          </p:val>
                                        </p:tav>
                                        <p:tav tm="100000">
                                          <p:val>
                                            <p:strVal val="#ppt_w"/>
                                          </p:val>
                                        </p:tav>
                                      </p:tavLst>
                                    </p:anim>
                                    <p:anim calcmode="lin" valueType="num">
                                      <p:cBhvr>
                                        <p:cTn id="22" dur="1000" fill="hold"/>
                                        <p:tgtEl>
                                          <p:spTgt spid="12"/>
                                        </p:tgtEl>
                                        <p:attrNameLst>
                                          <p:attrName>ppt_h</p:attrName>
                                        </p:attrNameLst>
                                      </p:cBhvr>
                                      <p:tavLst>
                                        <p:tav tm="0">
                                          <p:val>
                                            <p:fltVal val="0"/>
                                          </p:val>
                                        </p:tav>
                                        <p:tav tm="100000">
                                          <p:val>
                                            <p:strVal val="#ppt_h"/>
                                          </p:val>
                                        </p:tav>
                                      </p:tavLst>
                                    </p:anim>
                                    <p:animEffect transition="in" filter="fade">
                                      <p:cBhvr>
                                        <p:cTn id="23" dur="1000"/>
                                        <p:tgtEl>
                                          <p:spTgt spid="12"/>
                                        </p:tgtEl>
                                      </p:cBhvr>
                                    </p:animEffect>
                                  </p:childTnLst>
                                </p:cTn>
                              </p:par>
                            </p:childTnLst>
                          </p:cTn>
                        </p:par>
                      </p:childTnLst>
                    </p:cTn>
                  </p:par>
                  <p:par>
                    <p:cTn id="24" fill="hold">
                      <p:stCondLst>
                        <p:cond delay="indefinite"/>
                      </p:stCondLst>
                      <p:childTnLst>
                        <p:par>
                          <p:cTn id="25" fill="hold">
                            <p:stCondLst>
                              <p:cond delay="0"/>
                            </p:stCondLst>
                            <p:childTnLst>
                              <p:par>
                                <p:cTn id="26" presetID="9" presetClass="entr" presetSubtype="0" fill="hold" nodeType="clickEffect">
                                  <p:stCondLst>
                                    <p:cond delay="0"/>
                                  </p:stCondLst>
                                  <p:childTnLst>
                                    <p:set>
                                      <p:cBhvr>
                                        <p:cTn id="27" dur="1" fill="hold">
                                          <p:stCondLst>
                                            <p:cond delay="0"/>
                                          </p:stCondLst>
                                        </p:cTn>
                                        <p:tgtEl>
                                          <p:spTgt spid="57">
                                            <p:txEl>
                                              <p:pRg st="3" end="3"/>
                                            </p:txEl>
                                          </p:spTgt>
                                        </p:tgtEl>
                                        <p:attrNameLst>
                                          <p:attrName>style.visibility</p:attrName>
                                        </p:attrNameLst>
                                      </p:cBhvr>
                                      <p:to>
                                        <p:strVal val="visible"/>
                                      </p:to>
                                    </p:set>
                                    <p:animEffect transition="in" filter="dissolve">
                                      <p:cBhvr>
                                        <p:cTn id="28" dur="500"/>
                                        <p:tgtEl>
                                          <p:spTgt spid="57">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nimBg="1"/>
      <p:bldP spid="35" grpId="0" animBg="1"/>
      <p:bldP spid="37"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任意多边形: 形状 35"/>
          <p:cNvSpPr/>
          <p:nvPr/>
        </p:nvSpPr>
        <p:spPr>
          <a:xfrm>
            <a:off x="-121920" y="239982"/>
            <a:ext cx="896112" cy="602306"/>
          </a:xfrm>
          <a:custGeom>
            <a:avLst/>
            <a:gdLst>
              <a:gd name="connsiteX0" fmla="*/ 0 w 706054"/>
              <a:gd name="connsiteY0" fmla="*/ 0 h 474562"/>
              <a:gd name="connsiteX1" fmla="*/ 468773 w 706054"/>
              <a:gd name="connsiteY1" fmla="*/ 0 h 474562"/>
              <a:gd name="connsiteX2" fmla="*/ 706054 w 706054"/>
              <a:gd name="connsiteY2" fmla="*/ 237281 h 474562"/>
              <a:gd name="connsiteX3" fmla="*/ 468773 w 706054"/>
              <a:gd name="connsiteY3" fmla="*/ 474562 h 474562"/>
              <a:gd name="connsiteX4" fmla="*/ 0 w 706054"/>
              <a:gd name="connsiteY4" fmla="*/ 474562 h 4745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6054" h="474562">
                <a:moveTo>
                  <a:pt x="0" y="0"/>
                </a:moveTo>
                <a:lnTo>
                  <a:pt x="468773" y="0"/>
                </a:lnTo>
                <a:cubicBezTo>
                  <a:pt x="599820" y="0"/>
                  <a:pt x="706054" y="106234"/>
                  <a:pt x="706054" y="237281"/>
                </a:cubicBezTo>
                <a:cubicBezTo>
                  <a:pt x="706054" y="368328"/>
                  <a:pt x="599820" y="474562"/>
                  <a:pt x="468773" y="474562"/>
                </a:cubicBezTo>
                <a:lnTo>
                  <a:pt x="0" y="474562"/>
                </a:lnTo>
                <a:close/>
              </a:path>
            </a:pathLst>
          </a:custGeom>
          <a:noFill/>
          <a:ln w="19050">
            <a:gradFill>
              <a:gsLst>
                <a:gs pos="55000">
                  <a:schemeClr val="accent1">
                    <a:lumMod val="5000"/>
                    <a:lumOff val="95000"/>
                    <a:alpha val="0"/>
                  </a:schemeClr>
                </a:gs>
                <a:gs pos="0">
                  <a:srgbClr val="C00000"/>
                </a:gs>
              </a:gsLst>
              <a:lin ang="108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mn-ea"/>
            </a:endParaRPr>
          </a:p>
        </p:txBody>
      </p:sp>
      <p:grpSp>
        <p:nvGrpSpPr>
          <p:cNvPr id="8" name="组合 7"/>
          <p:cNvGrpSpPr/>
          <p:nvPr/>
        </p:nvGrpSpPr>
        <p:grpSpPr>
          <a:xfrm>
            <a:off x="-265471" y="-870076"/>
            <a:ext cx="12722942" cy="8598152"/>
            <a:chOff x="-5715000" y="-6019800"/>
            <a:chExt cx="25031700" cy="16916400"/>
          </a:xfrm>
        </p:grpSpPr>
        <p:grpSp>
          <p:nvGrpSpPr>
            <p:cNvPr id="4" name="组合 3"/>
            <p:cNvGrpSpPr/>
            <p:nvPr/>
          </p:nvGrpSpPr>
          <p:grpSpPr>
            <a:xfrm>
              <a:off x="-5715000" y="-6019800"/>
              <a:ext cx="419100" cy="16916400"/>
              <a:chOff x="-5715000" y="-6019800"/>
              <a:chExt cx="419100" cy="16916400"/>
            </a:xfrm>
          </p:grpSpPr>
          <p:sp>
            <p:nvSpPr>
              <p:cNvPr id="2" name="椭圆 1"/>
              <p:cNvSpPr/>
              <p:nvPr/>
            </p:nvSpPr>
            <p:spPr>
              <a:xfrm>
                <a:off x="-5715000" y="-60198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3" name="椭圆 2"/>
              <p:cNvSpPr/>
              <p:nvPr/>
            </p:nvSpPr>
            <p:spPr>
              <a:xfrm>
                <a:off x="-5715000" y="104775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grpSp>
          <p:nvGrpSpPr>
            <p:cNvPr id="5" name="组合 4"/>
            <p:cNvGrpSpPr/>
            <p:nvPr/>
          </p:nvGrpSpPr>
          <p:grpSpPr>
            <a:xfrm>
              <a:off x="18897600" y="-6019800"/>
              <a:ext cx="419100" cy="16916400"/>
              <a:chOff x="-5715000" y="-6019800"/>
              <a:chExt cx="419100" cy="16916400"/>
            </a:xfrm>
          </p:grpSpPr>
          <p:sp>
            <p:nvSpPr>
              <p:cNvPr id="6" name="椭圆 5"/>
              <p:cNvSpPr/>
              <p:nvPr/>
            </p:nvSpPr>
            <p:spPr>
              <a:xfrm>
                <a:off x="-5715000" y="-60198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7" name="椭圆 6"/>
              <p:cNvSpPr/>
              <p:nvPr/>
            </p:nvSpPr>
            <p:spPr>
              <a:xfrm>
                <a:off x="-5715000" y="104775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grpSp>
      <p:grpSp>
        <p:nvGrpSpPr>
          <p:cNvPr id="93" name="îşľïḓé"/>
          <p:cNvGrpSpPr/>
          <p:nvPr/>
        </p:nvGrpSpPr>
        <p:grpSpPr>
          <a:xfrm flipH="1">
            <a:off x="11129970" y="6341428"/>
            <a:ext cx="528630" cy="0"/>
            <a:chOff x="784958" y="2463718"/>
            <a:chExt cx="528630" cy="0"/>
          </a:xfrm>
        </p:grpSpPr>
        <p:cxnSp>
          <p:nvCxnSpPr>
            <p:cNvPr id="94" name="直接连接符 93"/>
            <p:cNvCxnSpPr/>
            <p:nvPr/>
          </p:nvCxnSpPr>
          <p:spPr>
            <a:xfrm>
              <a:off x="784958" y="2463718"/>
              <a:ext cx="360000" cy="0"/>
            </a:xfrm>
            <a:prstGeom prst="line">
              <a:avLst/>
            </a:prstGeom>
            <a:ln w="57150" cap="rnd">
              <a:gradFill>
                <a:gsLst>
                  <a:gs pos="0">
                    <a:srgbClr val="C00000"/>
                  </a:gs>
                  <a:gs pos="100000">
                    <a:srgbClr val="A11C1C"/>
                  </a:gs>
                </a:gsLst>
                <a:lin ang="5400000" scaled="1"/>
              </a:gradFill>
              <a:round/>
            </a:ln>
          </p:spPr>
          <p:style>
            <a:lnRef idx="1">
              <a:schemeClr val="accent1"/>
            </a:lnRef>
            <a:fillRef idx="0">
              <a:schemeClr val="accent1"/>
            </a:fillRef>
            <a:effectRef idx="0">
              <a:schemeClr val="accent1"/>
            </a:effectRef>
            <a:fontRef idx="minor">
              <a:schemeClr val="tx1"/>
            </a:fontRef>
          </p:style>
        </p:cxnSp>
        <p:cxnSp>
          <p:nvCxnSpPr>
            <p:cNvPr id="95" name="直接连接符 94"/>
            <p:cNvCxnSpPr/>
            <p:nvPr/>
          </p:nvCxnSpPr>
          <p:spPr>
            <a:xfrm>
              <a:off x="1242156" y="2463718"/>
              <a:ext cx="0" cy="0"/>
            </a:xfrm>
            <a:prstGeom prst="line">
              <a:avLst/>
            </a:prstGeom>
            <a:ln w="57150" cap="rnd">
              <a:gradFill>
                <a:gsLst>
                  <a:gs pos="0">
                    <a:srgbClr val="C00000"/>
                  </a:gs>
                  <a:gs pos="100000">
                    <a:srgbClr val="A11C1C"/>
                  </a:gs>
                </a:gsLst>
                <a:lin ang="5400000" scaled="1"/>
              </a:gradFill>
              <a:round/>
            </a:ln>
          </p:spPr>
          <p:style>
            <a:lnRef idx="1">
              <a:schemeClr val="accent1"/>
            </a:lnRef>
            <a:fillRef idx="0">
              <a:schemeClr val="accent1"/>
            </a:fillRef>
            <a:effectRef idx="0">
              <a:schemeClr val="accent1"/>
            </a:effectRef>
            <a:fontRef idx="minor">
              <a:schemeClr val="tx1"/>
            </a:fontRef>
          </p:style>
        </p:cxnSp>
        <p:cxnSp>
          <p:nvCxnSpPr>
            <p:cNvPr id="96" name="直接连接符 95"/>
            <p:cNvCxnSpPr/>
            <p:nvPr/>
          </p:nvCxnSpPr>
          <p:spPr>
            <a:xfrm>
              <a:off x="1313588" y="2463718"/>
              <a:ext cx="0" cy="0"/>
            </a:xfrm>
            <a:prstGeom prst="line">
              <a:avLst/>
            </a:prstGeom>
            <a:ln w="57150" cap="rnd">
              <a:gradFill>
                <a:gsLst>
                  <a:gs pos="0">
                    <a:srgbClr val="C00000"/>
                  </a:gs>
                  <a:gs pos="100000">
                    <a:srgbClr val="A11C1C"/>
                  </a:gs>
                </a:gsLst>
                <a:lin ang="5400000" scaled="1"/>
              </a:gradFill>
              <a:round/>
            </a:ln>
          </p:spPr>
          <p:style>
            <a:lnRef idx="1">
              <a:schemeClr val="accent1"/>
            </a:lnRef>
            <a:fillRef idx="0">
              <a:schemeClr val="accent1"/>
            </a:fillRef>
            <a:effectRef idx="0">
              <a:schemeClr val="accent1"/>
            </a:effectRef>
            <a:fontRef idx="minor">
              <a:schemeClr val="tx1"/>
            </a:fontRef>
          </p:style>
        </p:cxnSp>
      </p:grpSp>
      <p:sp>
        <p:nvSpPr>
          <p:cNvPr id="35" name="任意多边形: 形状 34"/>
          <p:cNvSpPr/>
          <p:nvPr/>
        </p:nvSpPr>
        <p:spPr>
          <a:xfrm>
            <a:off x="0" y="300942"/>
            <a:ext cx="706054" cy="474562"/>
          </a:xfrm>
          <a:custGeom>
            <a:avLst/>
            <a:gdLst>
              <a:gd name="connsiteX0" fmla="*/ 0 w 706054"/>
              <a:gd name="connsiteY0" fmla="*/ 0 h 474562"/>
              <a:gd name="connsiteX1" fmla="*/ 468773 w 706054"/>
              <a:gd name="connsiteY1" fmla="*/ 0 h 474562"/>
              <a:gd name="connsiteX2" fmla="*/ 706054 w 706054"/>
              <a:gd name="connsiteY2" fmla="*/ 237281 h 474562"/>
              <a:gd name="connsiteX3" fmla="*/ 468773 w 706054"/>
              <a:gd name="connsiteY3" fmla="*/ 474562 h 474562"/>
              <a:gd name="connsiteX4" fmla="*/ 0 w 706054"/>
              <a:gd name="connsiteY4" fmla="*/ 474562 h 4745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6054" h="474562">
                <a:moveTo>
                  <a:pt x="0" y="0"/>
                </a:moveTo>
                <a:lnTo>
                  <a:pt x="468773" y="0"/>
                </a:lnTo>
                <a:cubicBezTo>
                  <a:pt x="599820" y="0"/>
                  <a:pt x="706054" y="106234"/>
                  <a:pt x="706054" y="237281"/>
                </a:cubicBezTo>
                <a:cubicBezTo>
                  <a:pt x="706054" y="368328"/>
                  <a:pt x="599820" y="474562"/>
                  <a:pt x="468773" y="474562"/>
                </a:cubicBezTo>
                <a:lnTo>
                  <a:pt x="0" y="474562"/>
                </a:lnTo>
                <a:close/>
              </a:path>
            </a:pathLst>
          </a:custGeom>
          <a:gradFill>
            <a:gsLst>
              <a:gs pos="0">
                <a:srgbClr val="C00000">
                  <a:alpha val="48000"/>
                </a:srgbClr>
              </a:gs>
              <a:gs pos="94000">
                <a:srgbClr val="A11C1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微软雅黑" panose="020B0503020204020204" pitchFamily="34" charset="-122"/>
              <a:ea typeface="微软雅黑" panose="020B0503020204020204" pitchFamily="34" charset="-122"/>
            </a:endParaRPr>
          </a:p>
        </p:txBody>
      </p:sp>
      <p:sp>
        <p:nvSpPr>
          <p:cNvPr id="37" name="文本框 36"/>
          <p:cNvSpPr txBox="1"/>
          <p:nvPr/>
        </p:nvSpPr>
        <p:spPr>
          <a:xfrm>
            <a:off x="877104" y="276613"/>
            <a:ext cx="2859469" cy="523220"/>
          </a:xfrm>
          <a:prstGeom prst="rect">
            <a:avLst/>
          </a:prstGeom>
          <a:noFill/>
          <a:effectLst>
            <a:reflection blurRad="6350" stA="50000" endA="300" endPos="55000" dir="5400000" sy="-100000" algn="bl" rotWithShape="0"/>
          </a:effectLst>
        </p:spPr>
        <p:txBody>
          <a:bodyPr wrap="square" rtlCol="0">
            <a:spAutoFit/>
          </a:bodyPr>
          <a:lstStyle/>
          <a:p>
            <a:r>
              <a:rPr lang="zh-CN" altLang="en-US" sz="2800" b="1" spc="600" dirty="0">
                <a:gradFill>
                  <a:gsLst>
                    <a:gs pos="100000">
                      <a:srgbClr val="A11C1C"/>
                    </a:gs>
                    <a:gs pos="0">
                      <a:srgbClr val="C00000"/>
                    </a:gs>
                  </a:gsLst>
                  <a:lin ang="5400000" scaled="0"/>
                </a:gradFill>
                <a:latin typeface="微软雅黑" panose="020B0503020204020204" pitchFamily="34" charset="-122"/>
                <a:ea typeface="微软雅黑" panose="020B0503020204020204" pitchFamily="34" charset="-122"/>
              </a:rPr>
              <a:t>问题探究</a:t>
            </a:r>
            <a:endParaRPr lang="zh-CN" altLang="en-US" sz="2800" b="1" spc="600" dirty="0">
              <a:gradFill>
                <a:gsLst>
                  <a:gs pos="100000">
                    <a:srgbClr val="A11C1C"/>
                  </a:gs>
                  <a:gs pos="0">
                    <a:srgbClr val="C00000"/>
                  </a:gs>
                </a:gsLst>
                <a:lin ang="5400000" scaled="0"/>
              </a:gradFill>
              <a:latin typeface="微软雅黑" panose="020B0503020204020204" pitchFamily="34" charset="-122"/>
              <a:ea typeface="微软雅黑" panose="020B0503020204020204" pitchFamily="34" charset="-122"/>
            </a:endParaRPr>
          </a:p>
        </p:txBody>
      </p:sp>
      <p:grpSp>
        <p:nvGrpSpPr>
          <p:cNvPr id="12" name="组合 11"/>
          <p:cNvGrpSpPr/>
          <p:nvPr/>
        </p:nvGrpSpPr>
        <p:grpSpPr>
          <a:xfrm>
            <a:off x="2607930" y="1513651"/>
            <a:ext cx="2971067" cy="1681469"/>
            <a:chOff x="2515333" y="1603617"/>
            <a:chExt cx="2971067" cy="1681469"/>
          </a:xfrm>
        </p:grpSpPr>
        <p:sp>
          <p:nvSpPr>
            <p:cNvPr id="22" name="文本框 21"/>
            <p:cNvSpPr txBox="1"/>
            <p:nvPr/>
          </p:nvSpPr>
          <p:spPr>
            <a:xfrm>
              <a:off x="2515333" y="2136053"/>
              <a:ext cx="2971067" cy="1149033"/>
            </a:xfrm>
            <a:prstGeom prst="rect">
              <a:avLst/>
            </a:prstGeom>
            <a:noFill/>
          </p:spPr>
          <p:txBody>
            <a:bodyPr wrap="square" rtlCol="0">
              <a:spAutoFit/>
            </a:bodyPr>
            <a:lstStyle/>
            <a:p>
              <a:pPr algn="just" hangingPunct="0">
                <a:lnSpc>
                  <a:spcPct val="150000"/>
                </a:lnSpc>
              </a:pPr>
              <a:r>
                <a:rPr lang="zh-CN" altLang="en-US" sz="1600" dirty="0">
                  <a:solidFill>
                    <a:schemeClr val="bg1"/>
                  </a:solidFill>
                  <a:latin typeface="微软雅黑" panose="020B0503020204020204" pitchFamily="34" charset="-122"/>
                  <a:ea typeface="微软雅黑" panose="020B0503020204020204" pitchFamily="34" charset="-122"/>
                  <a:cs typeface="+mn-ea"/>
                  <a:sym typeface="+mn-lt"/>
                </a:rPr>
                <a:t>鼠标点击这里，输入您的文本文字，更改文字的颜色或者大小属性。</a:t>
              </a:r>
              <a:endParaRPr lang="zh-CN" altLang="en-US" sz="1600" dirty="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23" name="文本框 22"/>
            <p:cNvSpPr txBox="1"/>
            <p:nvPr/>
          </p:nvSpPr>
          <p:spPr>
            <a:xfrm>
              <a:off x="2515333" y="1603617"/>
              <a:ext cx="2971067" cy="499560"/>
            </a:xfrm>
            <a:prstGeom prst="rect">
              <a:avLst/>
            </a:prstGeom>
            <a:noFill/>
          </p:spPr>
          <p:txBody>
            <a:bodyPr wrap="square" rtlCol="0">
              <a:spAutoFit/>
            </a:bodyPr>
            <a:lstStyle/>
            <a:p>
              <a:pPr algn="just" hangingPunct="0">
                <a:lnSpc>
                  <a:spcPct val="150000"/>
                </a:lnSpc>
              </a:pPr>
              <a:r>
                <a:rPr lang="zh-CN" altLang="en-US" sz="2000" dirty="0">
                  <a:solidFill>
                    <a:schemeClr val="bg1"/>
                  </a:solidFill>
                  <a:latin typeface="微软雅黑" panose="020B0503020204020204" pitchFamily="34" charset="-122"/>
                  <a:ea typeface="微软雅黑" panose="020B0503020204020204" pitchFamily="34" charset="-122"/>
                  <a:cs typeface="+mn-ea"/>
                  <a:sym typeface="+mn-lt"/>
                </a:rPr>
                <a:t>简介</a:t>
              </a:r>
              <a:endParaRPr lang="zh-CN" altLang="en-US" sz="2000" dirty="0">
                <a:solidFill>
                  <a:schemeClr val="bg1"/>
                </a:solidFill>
                <a:latin typeface="微软雅黑" panose="020B0503020204020204" pitchFamily="34" charset="-122"/>
                <a:ea typeface="微软雅黑" panose="020B0503020204020204" pitchFamily="34" charset="-122"/>
                <a:cs typeface="+mn-ea"/>
                <a:sym typeface="+mn-lt"/>
              </a:endParaRPr>
            </a:p>
          </p:txBody>
        </p:sp>
      </p:grpSp>
      <p:sp>
        <p:nvSpPr>
          <p:cNvPr id="57" name="文本框 56"/>
          <p:cNvSpPr txBox="1"/>
          <p:nvPr/>
        </p:nvSpPr>
        <p:spPr>
          <a:xfrm>
            <a:off x="4218937" y="1139589"/>
            <a:ext cx="7439663" cy="3269549"/>
          </a:xfrm>
          <a:prstGeom prst="rect">
            <a:avLst/>
          </a:prstGeom>
          <a:noFill/>
        </p:spPr>
        <p:txBody>
          <a:bodyPr wrap="square" rtlCol="0">
            <a:spAutoFit/>
          </a:bodyPr>
          <a:lstStyle/>
          <a:p>
            <a:pPr algn="just" hangingPunct="0">
              <a:lnSpc>
                <a:spcPct val="150000"/>
              </a:lnSpc>
            </a:pPr>
            <a:r>
              <a:rPr lang="en-US" altLang="zh-CN" sz="2000" dirty="0">
                <a:latin typeface="微软雅黑" panose="020B0503020204020204" pitchFamily="34" charset="-122"/>
                <a:ea typeface="微软雅黑" panose="020B0503020204020204" pitchFamily="34" charset="-122"/>
                <a:cs typeface="+mn-ea"/>
                <a:sym typeface="+mn-lt"/>
              </a:rPr>
              <a:t>【</a:t>
            </a:r>
            <a:r>
              <a:rPr lang="zh-CN" altLang="en-US" sz="2000" dirty="0">
                <a:latin typeface="微软雅黑" panose="020B0503020204020204" pitchFamily="34" charset="-122"/>
                <a:ea typeface="微软雅黑" panose="020B0503020204020204" pitchFamily="34" charset="-122"/>
                <a:cs typeface="+mn-ea"/>
                <a:sym typeface="+mn-lt"/>
              </a:rPr>
              <a:t>思考</a:t>
            </a:r>
            <a:r>
              <a:rPr lang="en-US" altLang="zh-CN" sz="2000" dirty="0">
                <a:latin typeface="微软雅黑" panose="020B0503020204020204" pitchFamily="34" charset="-122"/>
                <a:ea typeface="微软雅黑" panose="020B0503020204020204" pitchFamily="34" charset="-122"/>
                <a:cs typeface="+mn-ea"/>
                <a:sym typeface="+mn-lt"/>
              </a:rPr>
              <a:t>3】</a:t>
            </a:r>
            <a:r>
              <a:rPr lang="zh-CN" altLang="en-US" sz="2000" dirty="0">
                <a:latin typeface="微软雅黑" panose="020B0503020204020204" pitchFamily="34" charset="-122"/>
                <a:ea typeface="微软雅黑" panose="020B0503020204020204" pitchFamily="34" charset="-122"/>
                <a:cs typeface="+mn-ea"/>
                <a:sym typeface="+mn-lt"/>
              </a:rPr>
              <a:t>鉴赏本文“以言见人”的特点</a:t>
            </a:r>
            <a:endParaRPr lang="en-US" altLang="zh-CN" sz="2000" dirty="0">
              <a:latin typeface="微软雅黑" panose="020B0503020204020204" pitchFamily="34" charset="-122"/>
              <a:ea typeface="微软雅黑" panose="020B0503020204020204" pitchFamily="34" charset="-122"/>
              <a:cs typeface="+mn-ea"/>
              <a:sym typeface="+mn-lt"/>
            </a:endParaRPr>
          </a:p>
          <a:p>
            <a:pPr algn="just" hangingPunct="0">
              <a:lnSpc>
                <a:spcPct val="150000"/>
              </a:lnSpc>
            </a:pPr>
            <a:r>
              <a:rPr lang="zh-CN" altLang="en-US" sz="2000" dirty="0">
                <a:latin typeface="微软雅黑" panose="020B0503020204020204" pitchFamily="34" charset="-122"/>
                <a:ea typeface="微软雅黑" panose="020B0503020204020204" pitchFamily="34" charset="-122"/>
                <a:cs typeface="+mn-ea"/>
                <a:sym typeface="+mn-lt"/>
              </a:rPr>
              <a:t>（六）他没有死，他还活着</a:t>
            </a:r>
            <a:endParaRPr lang="zh-CN" altLang="en-US" sz="2000" dirty="0">
              <a:latin typeface="微软雅黑" panose="020B0503020204020204" pitchFamily="34" charset="-122"/>
              <a:ea typeface="微软雅黑" panose="020B0503020204020204" pitchFamily="34" charset="-122"/>
              <a:cs typeface="+mn-ea"/>
              <a:sym typeface="+mn-lt"/>
            </a:endParaRPr>
          </a:p>
          <a:p>
            <a:pPr algn="just" hangingPunct="0">
              <a:lnSpc>
                <a:spcPct val="150000"/>
              </a:lnSpc>
            </a:pPr>
            <a:r>
              <a:rPr lang="zh-CN" altLang="en-US" sz="2000" dirty="0">
                <a:latin typeface="微软雅黑" panose="020B0503020204020204" pitchFamily="34" charset="-122"/>
                <a:ea typeface="微软雅黑" panose="020B0503020204020204" pitchFamily="34" charset="-122"/>
                <a:cs typeface="+mn-ea"/>
                <a:sym typeface="+mn-lt"/>
              </a:rPr>
              <a:t>人们一个个含着泪站在他的坟前，一位老贫农泣不成声地说出了</a:t>
            </a:r>
            <a:r>
              <a:rPr lang="en-US" altLang="zh-CN" sz="2000" dirty="0">
                <a:latin typeface="微软雅黑" panose="020B0503020204020204" pitchFamily="34" charset="-122"/>
                <a:ea typeface="微软雅黑" panose="020B0503020204020204" pitchFamily="34" charset="-122"/>
                <a:cs typeface="+mn-ea"/>
                <a:sym typeface="+mn-lt"/>
              </a:rPr>
              <a:t>36</a:t>
            </a:r>
            <a:r>
              <a:rPr lang="zh-CN" altLang="en-US" sz="2000" dirty="0">
                <a:latin typeface="微软雅黑" panose="020B0503020204020204" pitchFamily="34" charset="-122"/>
                <a:ea typeface="微软雅黑" panose="020B0503020204020204" pitchFamily="34" charset="-122"/>
                <a:cs typeface="+mn-ea"/>
                <a:sym typeface="+mn-lt"/>
              </a:rPr>
              <a:t>万兰考人的心声</a:t>
            </a:r>
            <a:r>
              <a:rPr lang="en-US" altLang="zh-CN" sz="2000" dirty="0">
                <a:latin typeface="微软雅黑" panose="020B0503020204020204" pitchFamily="34" charset="-122"/>
                <a:ea typeface="微软雅黑" panose="020B0503020204020204" pitchFamily="34" charset="-122"/>
                <a:cs typeface="+mn-ea"/>
                <a:sym typeface="+mn-lt"/>
              </a:rPr>
              <a:t>: “</a:t>
            </a:r>
            <a:r>
              <a:rPr lang="zh-CN" altLang="en-US" sz="2000" dirty="0">
                <a:latin typeface="微软雅黑" panose="020B0503020204020204" pitchFamily="34" charset="-122"/>
                <a:ea typeface="微软雅黑" panose="020B0503020204020204" pitchFamily="34" charset="-122"/>
                <a:cs typeface="+mn-ea"/>
                <a:sym typeface="+mn-lt"/>
              </a:rPr>
              <a:t>我们的好书记，你是活活地为俺兰考人民，硬给累死的呀。困难的时候你为俺贫农操心，跟着俺们受罪，现在，俺们好过了，全兰考翻身了，你却一个人在这里</a:t>
            </a:r>
            <a:r>
              <a:rPr lang="en-US" altLang="zh-CN" sz="2000" dirty="0">
                <a:latin typeface="微软雅黑" panose="020B0503020204020204" pitchFamily="34" charset="-122"/>
                <a:ea typeface="微软雅黑" panose="020B0503020204020204" pitchFamily="34" charset="-122"/>
                <a:cs typeface="+mn-ea"/>
                <a:sym typeface="+mn-lt"/>
              </a:rPr>
              <a:t>……”</a:t>
            </a:r>
            <a:endParaRPr lang="en-US" altLang="zh-CN" sz="2000" dirty="0">
              <a:latin typeface="微软雅黑" panose="020B0503020204020204" pitchFamily="34" charset="-122"/>
              <a:ea typeface="微软雅黑" panose="020B0503020204020204" pitchFamily="34" charset="-122"/>
              <a:cs typeface="+mn-ea"/>
              <a:sym typeface="+mn-lt"/>
            </a:endParaRPr>
          </a:p>
          <a:p>
            <a:pPr algn="just" hangingPunct="0">
              <a:lnSpc>
                <a:spcPct val="150000"/>
              </a:lnSpc>
            </a:pPr>
            <a:r>
              <a:rPr lang="zh-CN" altLang="en-US" sz="2000" dirty="0">
                <a:solidFill>
                  <a:srgbClr val="C00000"/>
                </a:solidFill>
                <a:latin typeface="微软雅黑" panose="020B0503020204020204" pitchFamily="34" charset="-122"/>
                <a:ea typeface="微软雅黑" panose="020B0503020204020204" pitchFamily="34" charset="-122"/>
                <a:cs typeface="+mn-ea"/>
                <a:sym typeface="+mn-lt"/>
              </a:rPr>
              <a:t>明确   通过百姓的语言，侧面写出了焦裕禄的精神品质的高贵。</a:t>
            </a:r>
            <a:endParaRPr lang="zh-CN" altLang="en-US" sz="2000" dirty="0">
              <a:solidFill>
                <a:srgbClr val="C00000"/>
              </a:solidFill>
              <a:latin typeface="微软雅黑" panose="020B0503020204020204" pitchFamily="34" charset="-122"/>
              <a:ea typeface="微软雅黑" panose="020B0503020204020204" pitchFamily="34" charset="-122"/>
              <a:cs typeface="+mn-ea"/>
              <a:sym typeface="+mn-lt"/>
            </a:endParaRPr>
          </a:p>
        </p:txBody>
      </p:sp>
      <p:pic>
        <p:nvPicPr>
          <p:cNvPr id="15" name="图片 14"/>
          <p:cNvPicPr>
            <a:picLocks noChangeAspect="1"/>
          </p:cNvPicPr>
          <p:nvPr/>
        </p:nvPicPr>
        <p:blipFill>
          <a:blip r:embed="rId1">
            <a:extLst>
              <a:ext uri="{28A0092B-C50C-407E-A947-70E740481C1C}">
                <a14:useLocalDpi xmlns:a14="http://schemas.microsoft.com/office/drawing/2010/main" val="0"/>
              </a:ext>
            </a:extLst>
          </a:blip>
          <a:srcRect/>
          <a:stretch>
            <a:fillRect/>
          </a:stretch>
        </p:blipFill>
        <p:spPr>
          <a:xfrm>
            <a:off x="438852" y="2051855"/>
            <a:ext cx="3448008" cy="2792935"/>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p:spPr>
      </p:pic>
      <p:sp>
        <p:nvSpPr>
          <p:cNvPr id="41" name="矩形 40"/>
          <p:cNvSpPr/>
          <p:nvPr/>
        </p:nvSpPr>
        <p:spPr>
          <a:xfrm>
            <a:off x="130629" y="130629"/>
            <a:ext cx="11899075" cy="6590805"/>
          </a:xfrm>
          <a:prstGeom prst="rect">
            <a:avLst/>
          </a:prstGeom>
          <a:noFill/>
          <a:ln w="254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wipe(left)">
                                      <p:cBhvr>
                                        <p:cTn id="7" dur="500"/>
                                        <p:tgtEl>
                                          <p:spTgt spid="36"/>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35"/>
                                        </p:tgtEl>
                                        <p:attrNameLst>
                                          <p:attrName>style.visibility</p:attrName>
                                        </p:attrNameLst>
                                      </p:cBhvr>
                                      <p:to>
                                        <p:strVal val="visible"/>
                                      </p:to>
                                    </p:set>
                                    <p:animEffect transition="in" filter="wipe(left)">
                                      <p:cBhvr>
                                        <p:cTn id="10" dur="500"/>
                                        <p:tgtEl>
                                          <p:spTgt spid="35"/>
                                        </p:tgtEl>
                                      </p:cBhvr>
                                    </p:animEffect>
                                  </p:childTnLst>
                                </p:cTn>
                              </p:par>
                              <p:par>
                                <p:cTn id="11" presetID="22" presetClass="entr" presetSubtype="8" fill="hold" nodeType="withEffect">
                                  <p:stCondLst>
                                    <p:cond delay="0"/>
                                  </p:stCondLst>
                                  <p:childTnLst>
                                    <p:set>
                                      <p:cBhvr>
                                        <p:cTn id="12" dur="1" fill="hold">
                                          <p:stCondLst>
                                            <p:cond delay="0"/>
                                          </p:stCondLst>
                                        </p:cTn>
                                        <p:tgtEl>
                                          <p:spTgt spid="93"/>
                                        </p:tgtEl>
                                        <p:attrNameLst>
                                          <p:attrName>style.visibility</p:attrName>
                                        </p:attrNameLst>
                                      </p:cBhvr>
                                      <p:to>
                                        <p:strVal val="visible"/>
                                      </p:to>
                                    </p:set>
                                    <p:animEffect transition="in" filter="wipe(left)">
                                      <p:cBhvr>
                                        <p:cTn id="13" dur="500"/>
                                        <p:tgtEl>
                                          <p:spTgt spid="93"/>
                                        </p:tgtEl>
                                      </p:cBhvr>
                                    </p:animEffect>
                                  </p:childTnLst>
                                </p:cTn>
                              </p:par>
                              <p:par>
                                <p:cTn id="14" presetID="53" presetClass="entr" presetSubtype="16" fill="hold" grpId="0" nodeType="withEffect">
                                  <p:stCondLst>
                                    <p:cond delay="0"/>
                                  </p:stCondLst>
                                  <p:childTnLst>
                                    <p:set>
                                      <p:cBhvr>
                                        <p:cTn id="15" dur="1" fill="hold">
                                          <p:stCondLst>
                                            <p:cond delay="0"/>
                                          </p:stCondLst>
                                        </p:cTn>
                                        <p:tgtEl>
                                          <p:spTgt spid="37"/>
                                        </p:tgtEl>
                                        <p:attrNameLst>
                                          <p:attrName>style.visibility</p:attrName>
                                        </p:attrNameLst>
                                      </p:cBhvr>
                                      <p:to>
                                        <p:strVal val="visible"/>
                                      </p:to>
                                    </p:set>
                                    <p:anim calcmode="lin" valueType="num">
                                      <p:cBhvr>
                                        <p:cTn id="16" dur="1000" fill="hold"/>
                                        <p:tgtEl>
                                          <p:spTgt spid="37"/>
                                        </p:tgtEl>
                                        <p:attrNameLst>
                                          <p:attrName>ppt_w</p:attrName>
                                        </p:attrNameLst>
                                      </p:cBhvr>
                                      <p:tavLst>
                                        <p:tav tm="0">
                                          <p:val>
                                            <p:fltVal val="0"/>
                                          </p:val>
                                        </p:tav>
                                        <p:tav tm="100000">
                                          <p:val>
                                            <p:strVal val="#ppt_w"/>
                                          </p:val>
                                        </p:tav>
                                      </p:tavLst>
                                    </p:anim>
                                    <p:anim calcmode="lin" valueType="num">
                                      <p:cBhvr>
                                        <p:cTn id="17" dur="1000" fill="hold"/>
                                        <p:tgtEl>
                                          <p:spTgt spid="37"/>
                                        </p:tgtEl>
                                        <p:attrNameLst>
                                          <p:attrName>ppt_h</p:attrName>
                                        </p:attrNameLst>
                                      </p:cBhvr>
                                      <p:tavLst>
                                        <p:tav tm="0">
                                          <p:val>
                                            <p:fltVal val="0"/>
                                          </p:val>
                                        </p:tav>
                                        <p:tav tm="100000">
                                          <p:val>
                                            <p:strVal val="#ppt_h"/>
                                          </p:val>
                                        </p:tav>
                                      </p:tavLst>
                                    </p:anim>
                                    <p:animEffect transition="in" filter="fade">
                                      <p:cBhvr>
                                        <p:cTn id="18" dur="1000"/>
                                        <p:tgtEl>
                                          <p:spTgt spid="37"/>
                                        </p:tgtEl>
                                      </p:cBhvr>
                                    </p:animEffect>
                                  </p:childTnLst>
                                </p:cTn>
                              </p:par>
                              <p:par>
                                <p:cTn id="19" presetID="53" presetClass="entr" presetSubtype="16" fill="hold" nodeType="withEffect">
                                  <p:stCondLst>
                                    <p:cond delay="0"/>
                                  </p:stCondLst>
                                  <p:childTnLst>
                                    <p:set>
                                      <p:cBhvr>
                                        <p:cTn id="20" dur="1" fill="hold">
                                          <p:stCondLst>
                                            <p:cond delay="0"/>
                                          </p:stCondLst>
                                        </p:cTn>
                                        <p:tgtEl>
                                          <p:spTgt spid="12"/>
                                        </p:tgtEl>
                                        <p:attrNameLst>
                                          <p:attrName>style.visibility</p:attrName>
                                        </p:attrNameLst>
                                      </p:cBhvr>
                                      <p:to>
                                        <p:strVal val="visible"/>
                                      </p:to>
                                    </p:set>
                                    <p:anim calcmode="lin" valueType="num">
                                      <p:cBhvr>
                                        <p:cTn id="21" dur="1000" fill="hold"/>
                                        <p:tgtEl>
                                          <p:spTgt spid="12"/>
                                        </p:tgtEl>
                                        <p:attrNameLst>
                                          <p:attrName>ppt_w</p:attrName>
                                        </p:attrNameLst>
                                      </p:cBhvr>
                                      <p:tavLst>
                                        <p:tav tm="0">
                                          <p:val>
                                            <p:fltVal val="0"/>
                                          </p:val>
                                        </p:tav>
                                        <p:tav tm="100000">
                                          <p:val>
                                            <p:strVal val="#ppt_w"/>
                                          </p:val>
                                        </p:tav>
                                      </p:tavLst>
                                    </p:anim>
                                    <p:anim calcmode="lin" valueType="num">
                                      <p:cBhvr>
                                        <p:cTn id="22" dur="1000" fill="hold"/>
                                        <p:tgtEl>
                                          <p:spTgt spid="12"/>
                                        </p:tgtEl>
                                        <p:attrNameLst>
                                          <p:attrName>ppt_h</p:attrName>
                                        </p:attrNameLst>
                                      </p:cBhvr>
                                      <p:tavLst>
                                        <p:tav tm="0">
                                          <p:val>
                                            <p:fltVal val="0"/>
                                          </p:val>
                                        </p:tav>
                                        <p:tav tm="100000">
                                          <p:val>
                                            <p:strVal val="#ppt_h"/>
                                          </p:val>
                                        </p:tav>
                                      </p:tavLst>
                                    </p:anim>
                                    <p:animEffect transition="in" filter="fade">
                                      <p:cBhvr>
                                        <p:cTn id="23" dur="1000"/>
                                        <p:tgtEl>
                                          <p:spTgt spid="12"/>
                                        </p:tgtEl>
                                      </p:cBhvr>
                                    </p:animEffect>
                                  </p:childTnLst>
                                </p:cTn>
                              </p:par>
                            </p:childTnLst>
                          </p:cTn>
                        </p:par>
                      </p:childTnLst>
                    </p:cTn>
                  </p:par>
                  <p:par>
                    <p:cTn id="24" fill="hold">
                      <p:stCondLst>
                        <p:cond delay="indefinite"/>
                      </p:stCondLst>
                      <p:childTnLst>
                        <p:par>
                          <p:cTn id="25" fill="hold">
                            <p:stCondLst>
                              <p:cond delay="0"/>
                            </p:stCondLst>
                            <p:childTnLst>
                              <p:par>
                                <p:cTn id="26" presetID="9" presetClass="entr" presetSubtype="0" fill="hold" nodeType="clickEffect">
                                  <p:stCondLst>
                                    <p:cond delay="0"/>
                                  </p:stCondLst>
                                  <p:childTnLst>
                                    <p:set>
                                      <p:cBhvr>
                                        <p:cTn id="27" dur="1" fill="hold">
                                          <p:stCondLst>
                                            <p:cond delay="0"/>
                                          </p:stCondLst>
                                        </p:cTn>
                                        <p:tgtEl>
                                          <p:spTgt spid="57">
                                            <p:txEl>
                                              <p:pRg st="3" end="3"/>
                                            </p:txEl>
                                          </p:spTgt>
                                        </p:tgtEl>
                                        <p:attrNameLst>
                                          <p:attrName>style.visibility</p:attrName>
                                        </p:attrNameLst>
                                      </p:cBhvr>
                                      <p:to>
                                        <p:strVal val="visible"/>
                                      </p:to>
                                    </p:set>
                                    <p:animEffect transition="in" filter="dissolve">
                                      <p:cBhvr>
                                        <p:cTn id="28" dur="500"/>
                                        <p:tgtEl>
                                          <p:spTgt spid="57">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nimBg="1"/>
      <p:bldP spid="35" grpId="0" animBg="1"/>
      <p:bldP spid="37"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任意多边形: 形状 35"/>
          <p:cNvSpPr/>
          <p:nvPr/>
        </p:nvSpPr>
        <p:spPr>
          <a:xfrm>
            <a:off x="-121920" y="239982"/>
            <a:ext cx="896112" cy="602306"/>
          </a:xfrm>
          <a:custGeom>
            <a:avLst/>
            <a:gdLst>
              <a:gd name="connsiteX0" fmla="*/ 0 w 706054"/>
              <a:gd name="connsiteY0" fmla="*/ 0 h 474562"/>
              <a:gd name="connsiteX1" fmla="*/ 468773 w 706054"/>
              <a:gd name="connsiteY1" fmla="*/ 0 h 474562"/>
              <a:gd name="connsiteX2" fmla="*/ 706054 w 706054"/>
              <a:gd name="connsiteY2" fmla="*/ 237281 h 474562"/>
              <a:gd name="connsiteX3" fmla="*/ 468773 w 706054"/>
              <a:gd name="connsiteY3" fmla="*/ 474562 h 474562"/>
              <a:gd name="connsiteX4" fmla="*/ 0 w 706054"/>
              <a:gd name="connsiteY4" fmla="*/ 474562 h 4745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6054" h="474562">
                <a:moveTo>
                  <a:pt x="0" y="0"/>
                </a:moveTo>
                <a:lnTo>
                  <a:pt x="468773" y="0"/>
                </a:lnTo>
                <a:cubicBezTo>
                  <a:pt x="599820" y="0"/>
                  <a:pt x="706054" y="106234"/>
                  <a:pt x="706054" y="237281"/>
                </a:cubicBezTo>
                <a:cubicBezTo>
                  <a:pt x="706054" y="368328"/>
                  <a:pt x="599820" y="474562"/>
                  <a:pt x="468773" y="474562"/>
                </a:cubicBezTo>
                <a:lnTo>
                  <a:pt x="0" y="474562"/>
                </a:lnTo>
                <a:close/>
              </a:path>
            </a:pathLst>
          </a:custGeom>
          <a:noFill/>
          <a:ln w="19050">
            <a:gradFill>
              <a:gsLst>
                <a:gs pos="55000">
                  <a:schemeClr val="accent1">
                    <a:lumMod val="5000"/>
                    <a:lumOff val="95000"/>
                    <a:alpha val="0"/>
                  </a:schemeClr>
                </a:gs>
                <a:gs pos="0">
                  <a:srgbClr val="C00000"/>
                </a:gs>
              </a:gsLst>
              <a:lin ang="108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mn-ea"/>
            </a:endParaRPr>
          </a:p>
        </p:txBody>
      </p:sp>
      <p:grpSp>
        <p:nvGrpSpPr>
          <p:cNvPr id="8" name="组合 7"/>
          <p:cNvGrpSpPr/>
          <p:nvPr/>
        </p:nvGrpSpPr>
        <p:grpSpPr>
          <a:xfrm>
            <a:off x="-265471" y="-870076"/>
            <a:ext cx="12722942" cy="8598152"/>
            <a:chOff x="-5715000" y="-6019800"/>
            <a:chExt cx="25031700" cy="16916400"/>
          </a:xfrm>
        </p:grpSpPr>
        <p:grpSp>
          <p:nvGrpSpPr>
            <p:cNvPr id="4" name="组合 3"/>
            <p:cNvGrpSpPr/>
            <p:nvPr/>
          </p:nvGrpSpPr>
          <p:grpSpPr>
            <a:xfrm>
              <a:off x="-5715000" y="-6019800"/>
              <a:ext cx="419100" cy="16916400"/>
              <a:chOff x="-5715000" y="-6019800"/>
              <a:chExt cx="419100" cy="16916400"/>
            </a:xfrm>
          </p:grpSpPr>
          <p:sp>
            <p:nvSpPr>
              <p:cNvPr id="2" name="椭圆 1"/>
              <p:cNvSpPr/>
              <p:nvPr/>
            </p:nvSpPr>
            <p:spPr>
              <a:xfrm>
                <a:off x="-5715000" y="-60198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3" name="椭圆 2"/>
              <p:cNvSpPr/>
              <p:nvPr/>
            </p:nvSpPr>
            <p:spPr>
              <a:xfrm>
                <a:off x="-5715000" y="104775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grpSp>
          <p:nvGrpSpPr>
            <p:cNvPr id="5" name="组合 4"/>
            <p:cNvGrpSpPr/>
            <p:nvPr/>
          </p:nvGrpSpPr>
          <p:grpSpPr>
            <a:xfrm>
              <a:off x="18897600" y="-6019800"/>
              <a:ext cx="419100" cy="16916400"/>
              <a:chOff x="-5715000" y="-6019800"/>
              <a:chExt cx="419100" cy="16916400"/>
            </a:xfrm>
          </p:grpSpPr>
          <p:sp>
            <p:nvSpPr>
              <p:cNvPr id="6" name="椭圆 5"/>
              <p:cNvSpPr/>
              <p:nvPr/>
            </p:nvSpPr>
            <p:spPr>
              <a:xfrm>
                <a:off x="-5715000" y="-60198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7" name="椭圆 6"/>
              <p:cNvSpPr/>
              <p:nvPr/>
            </p:nvSpPr>
            <p:spPr>
              <a:xfrm>
                <a:off x="-5715000" y="104775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grpSp>
      <p:grpSp>
        <p:nvGrpSpPr>
          <p:cNvPr id="93" name="îşľïḓé"/>
          <p:cNvGrpSpPr/>
          <p:nvPr/>
        </p:nvGrpSpPr>
        <p:grpSpPr>
          <a:xfrm flipH="1">
            <a:off x="11129970" y="6341428"/>
            <a:ext cx="528630" cy="0"/>
            <a:chOff x="784958" y="2463718"/>
            <a:chExt cx="528630" cy="0"/>
          </a:xfrm>
        </p:grpSpPr>
        <p:cxnSp>
          <p:nvCxnSpPr>
            <p:cNvPr id="94" name="直接连接符 93"/>
            <p:cNvCxnSpPr/>
            <p:nvPr/>
          </p:nvCxnSpPr>
          <p:spPr>
            <a:xfrm>
              <a:off x="784958" y="2463718"/>
              <a:ext cx="360000" cy="0"/>
            </a:xfrm>
            <a:prstGeom prst="line">
              <a:avLst/>
            </a:prstGeom>
            <a:ln w="57150" cap="rnd">
              <a:gradFill>
                <a:gsLst>
                  <a:gs pos="0">
                    <a:srgbClr val="C00000"/>
                  </a:gs>
                  <a:gs pos="100000">
                    <a:srgbClr val="A11C1C"/>
                  </a:gs>
                </a:gsLst>
                <a:lin ang="5400000" scaled="1"/>
              </a:gradFill>
              <a:round/>
            </a:ln>
          </p:spPr>
          <p:style>
            <a:lnRef idx="1">
              <a:schemeClr val="accent1"/>
            </a:lnRef>
            <a:fillRef idx="0">
              <a:schemeClr val="accent1"/>
            </a:fillRef>
            <a:effectRef idx="0">
              <a:schemeClr val="accent1"/>
            </a:effectRef>
            <a:fontRef idx="minor">
              <a:schemeClr val="tx1"/>
            </a:fontRef>
          </p:style>
        </p:cxnSp>
        <p:cxnSp>
          <p:nvCxnSpPr>
            <p:cNvPr id="95" name="直接连接符 94"/>
            <p:cNvCxnSpPr/>
            <p:nvPr/>
          </p:nvCxnSpPr>
          <p:spPr>
            <a:xfrm>
              <a:off x="1242156" y="2463718"/>
              <a:ext cx="0" cy="0"/>
            </a:xfrm>
            <a:prstGeom prst="line">
              <a:avLst/>
            </a:prstGeom>
            <a:ln w="57150" cap="rnd">
              <a:gradFill>
                <a:gsLst>
                  <a:gs pos="0">
                    <a:srgbClr val="C00000"/>
                  </a:gs>
                  <a:gs pos="100000">
                    <a:srgbClr val="A11C1C"/>
                  </a:gs>
                </a:gsLst>
                <a:lin ang="5400000" scaled="1"/>
              </a:gradFill>
              <a:round/>
            </a:ln>
          </p:spPr>
          <p:style>
            <a:lnRef idx="1">
              <a:schemeClr val="accent1"/>
            </a:lnRef>
            <a:fillRef idx="0">
              <a:schemeClr val="accent1"/>
            </a:fillRef>
            <a:effectRef idx="0">
              <a:schemeClr val="accent1"/>
            </a:effectRef>
            <a:fontRef idx="minor">
              <a:schemeClr val="tx1"/>
            </a:fontRef>
          </p:style>
        </p:cxnSp>
        <p:cxnSp>
          <p:nvCxnSpPr>
            <p:cNvPr id="96" name="直接连接符 95"/>
            <p:cNvCxnSpPr/>
            <p:nvPr/>
          </p:nvCxnSpPr>
          <p:spPr>
            <a:xfrm>
              <a:off x="1313588" y="2463718"/>
              <a:ext cx="0" cy="0"/>
            </a:xfrm>
            <a:prstGeom prst="line">
              <a:avLst/>
            </a:prstGeom>
            <a:ln w="57150" cap="rnd">
              <a:gradFill>
                <a:gsLst>
                  <a:gs pos="0">
                    <a:srgbClr val="C00000"/>
                  </a:gs>
                  <a:gs pos="100000">
                    <a:srgbClr val="A11C1C"/>
                  </a:gs>
                </a:gsLst>
                <a:lin ang="5400000" scaled="1"/>
              </a:gradFill>
              <a:round/>
            </a:ln>
          </p:spPr>
          <p:style>
            <a:lnRef idx="1">
              <a:schemeClr val="accent1"/>
            </a:lnRef>
            <a:fillRef idx="0">
              <a:schemeClr val="accent1"/>
            </a:fillRef>
            <a:effectRef idx="0">
              <a:schemeClr val="accent1"/>
            </a:effectRef>
            <a:fontRef idx="minor">
              <a:schemeClr val="tx1"/>
            </a:fontRef>
          </p:style>
        </p:cxnSp>
      </p:grpSp>
      <p:sp>
        <p:nvSpPr>
          <p:cNvPr id="35" name="任意多边形: 形状 34"/>
          <p:cNvSpPr/>
          <p:nvPr/>
        </p:nvSpPr>
        <p:spPr>
          <a:xfrm>
            <a:off x="0" y="300942"/>
            <a:ext cx="706054" cy="474562"/>
          </a:xfrm>
          <a:custGeom>
            <a:avLst/>
            <a:gdLst>
              <a:gd name="connsiteX0" fmla="*/ 0 w 706054"/>
              <a:gd name="connsiteY0" fmla="*/ 0 h 474562"/>
              <a:gd name="connsiteX1" fmla="*/ 468773 w 706054"/>
              <a:gd name="connsiteY1" fmla="*/ 0 h 474562"/>
              <a:gd name="connsiteX2" fmla="*/ 706054 w 706054"/>
              <a:gd name="connsiteY2" fmla="*/ 237281 h 474562"/>
              <a:gd name="connsiteX3" fmla="*/ 468773 w 706054"/>
              <a:gd name="connsiteY3" fmla="*/ 474562 h 474562"/>
              <a:gd name="connsiteX4" fmla="*/ 0 w 706054"/>
              <a:gd name="connsiteY4" fmla="*/ 474562 h 4745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6054" h="474562">
                <a:moveTo>
                  <a:pt x="0" y="0"/>
                </a:moveTo>
                <a:lnTo>
                  <a:pt x="468773" y="0"/>
                </a:lnTo>
                <a:cubicBezTo>
                  <a:pt x="599820" y="0"/>
                  <a:pt x="706054" y="106234"/>
                  <a:pt x="706054" y="237281"/>
                </a:cubicBezTo>
                <a:cubicBezTo>
                  <a:pt x="706054" y="368328"/>
                  <a:pt x="599820" y="474562"/>
                  <a:pt x="468773" y="474562"/>
                </a:cubicBezTo>
                <a:lnTo>
                  <a:pt x="0" y="474562"/>
                </a:lnTo>
                <a:close/>
              </a:path>
            </a:pathLst>
          </a:custGeom>
          <a:gradFill>
            <a:gsLst>
              <a:gs pos="0">
                <a:srgbClr val="C00000">
                  <a:alpha val="48000"/>
                </a:srgbClr>
              </a:gs>
              <a:gs pos="94000">
                <a:srgbClr val="A11C1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微软雅黑" panose="020B0503020204020204" pitchFamily="34" charset="-122"/>
              <a:ea typeface="微软雅黑" panose="020B0503020204020204" pitchFamily="34" charset="-122"/>
            </a:endParaRPr>
          </a:p>
        </p:txBody>
      </p:sp>
      <p:sp>
        <p:nvSpPr>
          <p:cNvPr id="37" name="文本框 36"/>
          <p:cNvSpPr txBox="1"/>
          <p:nvPr/>
        </p:nvSpPr>
        <p:spPr>
          <a:xfrm>
            <a:off x="877104" y="276613"/>
            <a:ext cx="2859469" cy="523220"/>
          </a:xfrm>
          <a:prstGeom prst="rect">
            <a:avLst/>
          </a:prstGeom>
          <a:noFill/>
          <a:effectLst>
            <a:reflection blurRad="6350" stA="50000" endA="300" endPos="55000" dir="5400000" sy="-100000" algn="bl" rotWithShape="0"/>
          </a:effectLst>
        </p:spPr>
        <p:txBody>
          <a:bodyPr wrap="square" rtlCol="0">
            <a:spAutoFit/>
          </a:bodyPr>
          <a:lstStyle/>
          <a:p>
            <a:r>
              <a:rPr lang="zh-CN" altLang="en-US" sz="2800" b="1" spc="600" dirty="0">
                <a:gradFill>
                  <a:gsLst>
                    <a:gs pos="100000">
                      <a:srgbClr val="A11C1C"/>
                    </a:gs>
                    <a:gs pos="0">
                      <a:srgbClr val="C00000"/>
                    </a:gs>
                  </a:gsLst>
                  <a:lin ang="5400000" scaled="0"/>
                </a:gradFill>
                <a:latin typeface="微软雅黑" panose="020B0503020204020204" pitchFamily="34" charset="-122"/>
                <a:ea typeface="微软雅黑" panose="020B0503020204020204" pitchFamily="34" charset="-122"/>
              </a:rPr>
              <a:t>问题探究</a:t>
            </a:r>
            <a:endParaRPr lang="zh-CN" altLang="en-US" sz="2800" b="1" spc="600" dirty="0">
              <a:gradFill>
                <a:gsLst>
                  <a:gs pos="100000">
                    <a:srgbClr val="A11C1C"/>
                  </a:gs>
                  <a:gs pos="0">
                    <a:srgbClr val="C00000"/>
                  </a:gs>
                </a:gsLst>
                <a:lin ang="5400000" scaled="0"/>
              </a:gradFill>
              <a:latin typeface="微软雅黑" panose="020B0503020204020204" pitchFamily="34" charset="-122"/>
              <a:ea typeface="微软雅黑" panose="020B0503020204020204" pitchFamily="34" charset="-122"/>
            </a:endParaRPr>
          </a:p>
        </p:txBody>
      </p:sp>
      <p:grpSp>
        <p:nvGrpSpPr>
          <p:cNvPr id="12" name="组合 11"/>
          <p:cNvGrpSpPr/>
          <p:nvPr/>
        </p:nvGrpSpPr>
        <p:grpSpPr>
          <a:xfrm>
            <a:off x="2607930" y="1513651"/>
            <a:ext cx="2971067" cy="1681469"/>
            <a:chOff x="2515333" y="1603617"/>
            <a:chExt cx="2971067" cy="1681469"/>
          </a:xfrm>
        </p:grpSpPr>
        <p:sp>
          <p:nvSpPr>
            <p:cNvPr id="22" name="文本框 21"/>
            <p:cNvSpPr txBox="1"/>
            <p:nvPr/>
          </p:nvSpPr>
          <p:spPr>
            <a:xfrm>
              <a:off x="2515333" y="2136053"/>
              <a:ext cx="2971067" cy="1149033"/>
            </a:xfrm>
            <a:prstGeom prst="rect">
              <a:avLst/>
            </a:prstGeom>
            <a:noFill/>
          </p:spPr>
          <p:txBody>
            <a:bodyPr wrap="square" rtlCol="0">
              <a:spAutoFit/>
            </a:bodyPr>
            <a:lstStyle/>
            <a:p>
              <a:pPr algn="just" hangingPunct="0">
                <a:lnSpc>
                  <a:spcPct val="150000"/>
                </a:lnSpc>
              </a:pPr>
              <a:r>
                <a:rPr lang="zh-CN" altLang="en-US" sz="1600" dirty="0">
                  <a:solidFill>
                    <a:schemeClr val="bg1"/>
                  </a:solidFill>
                  <a:latin typeface="微软雅黑" panose="020B0503020204020204" pitchFamily="34" charset="-122"/>
                  <a:ea typeface="微软雅黑" panose="020B0503020204020204" pitchFamily="34" charset="-122"/>
                  <a:cs typeface="+mn-ea"/>
                  <a:sym typeface="+mn-lt"/>
                </a:rPr>
                <a:t>鼠标点击这里，输入您的文本文字，更改文字的颜色或者大小属性。</a:t>
              </a:r>
              <a:endParaRPr lang="zh-CN" altLang="en-US" sz="1600" dirty="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23" name="文本框 22"/>
            <p:cNvSpPr txBox="1"/>
            <p:nvPr/>
          </p:nvSpPr>
          <p:spPr>
            <a:xfrm>
              <a:off x="2515333" y="1603617"/>
              <a:ext cx="2971067" cy="499560"/>
            </a:xfrm>
            <a:prstGeom prst="rect">
              <a:avLst/>
            </a:prstGeom>
            <a:noFill/>
          </p:spPr>
          <p:txBody>
            <a:bodyPr wrap="square" rtlCol="0">
              <a:spAutoFit/>
            </a:bodyPr>
            <a:lstStyle/>
            <a:p>
              <a:pPr algn="just" hangingPunct="0">
                <a:lnSpc>
                  <a:spcPct val="150000"/>
                </a:lnSpc>
              </a:pPr>
              <a:r>
                <a:rPr lang="zh-CN" altLang="en-US" sz="2000" dirty="0">
                  <a:solidFill>
                    <a:schemeClr val="bg1"/>
                  </a:solidFill>
                  <a:latin typeface="微软雅黑" panose="020B0503020204020204" pitchFamily="34" charset="-122"/>
                  <a:ea typeface="微软雅黑" panose="020B0503020204020204" pitchFamily="34" charset="-122"/>
                  <a:cs typeface="+mn-ea"/>
                  <a:sym typeface="+mn-lt"/>
                </a:rPr>
                <a:t>简介</a:t>
              </a:r>
              <a:endParaRPr lang="zh-CN" altLang="en-US" sz="2000" dirty="0">
                <a:solidFill>
                  <a:schemeClr val="bg1"/>
                </a:solidFill>
                <a:latin typeface="微软雅黑" panose="020B0503020204020204" pitchFamily="34" charset="-122"/>
                <a:ea typeface="微软雅黑" panose="020B0503020204020204" pitchFamily="34" charset="-122"/>
                <a:cs typeface="+mn-ea"/>
                <a:sym typeface="+mn-lt"/>
              </a:endParaRPr>
            </a:p>
          </p:txBody>
        </p:sp>
      </p:grpSp>
      <p:sp>
        <p:nvSpPr>
          <p:cNvPr id="57" name="文本框 56"/>
          <p:cNvSpPr txBox="1"/>
          <p:nvPr/>
        </p:nvSpPr>
        <p:spPr>
          <a:xfrm>
            <a:off x="4218937" y="1139589"/>
            <a:ext cx="7439663" cy="5116209"/>
          </a:xfrm>
          <a:prstGeom prst="rect">
            <a:avLst/>
          </a:prstGeom>
          <a:noFill/>
        </p:spPr>
        <p:txBody>
          <a:bodyPr wrap="square" rtlCol="0">
            <a:spAutoFit/>
          </a:bodyPr>
          <a:lstStyle/>
          <a:p>
            <a:pPr algn="just" hangingPunct="0">
              <a:lnSpc>
                <a:spcPct val="150000"/>
              </a:lnSpc>
            </a:pPr>
            <a:r>
              <a:rPr lang="en-US" altLang="zh-CN" sz="2000" dirty="0">
                <a:latin typeface="微软雅黑" panose="020B0503020204020204" pitchFamily="34" charset="-122"/>
                <a:ea typeface="微软雅黑" panose="020B0503020204020204" pitchFamily="34" charset="-122"/>
                <a:cs typeface="+mn-ea"/>
                <a:sym typeface="+mn-lt"/>
              </a:rPr>
              <a:t>【</a:t>
            </a:r>
            <a:r>
              <a:rPr lang="zh-CN" altLang="en-US" sz="2000" dirty="0">
                <a:latin typeface="微软雅黑" panose="020B0503020204020204" pitchFamily="34" charset="-122"/>
                <a:ea typeface="微软雅黑" panose="020B0503020204020204" pitchFamily="34" charset="-122"/>
                <a:cs typeface="+mn-ea"/>
                <a:sym typeface="+mn-lt"/>
              </a:rPr>
              <a:t>思考</a:t>
            </a:r>
            <a:r>
              <a:rPr lang="en-US" altLang="zh-CN" sz="2000" dirty="0">
                <a:latin typeface="微软雅黑" panose="020B0503020204020204" pitchFamily="34" charset="-122"/>
                <a:ea typeface="微软雅黑" panose="020B0503020204020204" pitchFamily="34" charset="-122"/>
                <a:cs typeface="+mn-ea"/>
                <a:sym typeface="+mn-lt"/>
              </a:rPr>
              <a:t>4】</a:t>
            </a:r>
            <a:r>
              <a:rPr lang="zh-CN" altLang="en-US" sz="2000" dirty="0">
                <a:latin typeface="微软雅黑" panose="020B0503020204020204" pitchFamily="34" charset="-122"/>
                <a:ea typeface="微软雅黑" panose="020B0503020204020204" pitchFamily="34" charset="-122"/>
                <a:cs typeface="+mn-ea"/>
                <a:sym typeface="+mn-lt"/>
              </a:rPr>
              <a:t>概括本文的语言特点</a:t>
            </a:r>
            <a:endParaRPr lang="zh-CN" altLang="en-US" sz="2000" dirty="0">
              <a:latin typeface="微软雅黑" panose="020B0503020204020204" pitchFamily="34" charset="-122"/>
              <a:ea typeface="微软雅黑" panose="020B0503020204020204" pitchFamily="34" charset="-122"/>
              <a:cs typeface="+mn-ea"/>
              <a:sym typeface="+mn-lt"/>
            </a:endParaRPr>
          </a:p>
          <a:p>
            <a:pPr algn="just" hangingPunct="0">
              <a:lnSpc>
                <a:spcPct val="150000"/>
              </a:lnSpc>
            </a:pPr>
            <a:r>
              <a:rPr lang="zh-CN" altLang="en-US" sz="2000" dirty="0">
                <a:latin typeface="微软雅黑" panose="020B0503020204020204" pitchFamily="34" charset="-122"/>
                <a:ea typeface="微软雅黑" panose="020B0503020204020204" pitchFamily="34" charset="-122"/>
                <a:cs typeface="+mn-ea"/>
                <a:sym typeface="+mn-lt"/>
              </a:rPr>
              <a:t>明确   </a:t>
            </a:r>
            <a:r>
              <a:rPr lang="zh-CN" altLang="en-US" sz="2000" b="1" dirty="0">
                <a:solidFill>
                  <a:srgbClr val="C00000"/>
                </a:solidFill>
                <a:latin typeface="微软雅黑" panose="020B0503020204020204" pitchFamily="34" charset="-122"/>
                <a:ea typeface="微软雅黑" panose="020B0503020204020204" pitchFamily="34" charset="-122"/>
                <a:cs typeface="+mn-ea"/>
                <a:sym typeface="+mn-lt"/>
              </a:rPr>
              <a:t>①语言铿锵有力。</a:t>
            </a:r>
            <a:r>
              <a:rPr lang="zh-CN" altLang="en-US" sz="2000" dirty="0">
                <a:latin typeface="微软雅黑" panose="020B0503020204020204" pitchFamily="34" charset="-122"/>
                <a:ea typeface="微软雅黑" panose="020B0503020204020204" pitchFamily="34" charset="-122"/>
                <a:cs typeface="+mn-ea"/>
                <a:sym typeface="+mn-lt"/>
              </a:rPr>
              <a:t>如：要制服“三害”，要把它们从兰考土地上像送瘟神一样驱走，必须进行大量艰苦细致的工作，付出高昂的代价。 “必须”道出了送之“坚决”。</a:t>
            </a:r>
            <a:endParaRPr lang="zh-CN" altLang="en-US" sz="2000" dirty="0">
              <a:latin typeface="微软雅黑" panose="020B0503020204020204" pitchFamily="34" charset="-122"/>
              <a:ea typeface="微软雅黑" panose="020B0503020204020204" pitchFamily="34" charset="-122"/>
              <a:cs typeface="+mn-ea"/>
              <a:sym typeface="+mn-lt"/>
            </a:endParaRPr>
          </a:p>
          <a:p>
            <a:pPr algn="just" hangingPunct="0">
              <a:lnSpc>
                <a:spcPct val="150000"/>
              </a:lnSpc>
            </a:pPr>
            <a:r>
              <a:rPr lang="zh-CN" altLang="en-US" sz="2000" b="1" dirty="0">
                <a:solidFill>
                  <a:srgbClr val="C00000"/>
                </a:solidFill>
                <a:latin typeface="微软雅黑" panose="020B0503020204020204" pitchFamily="34" charset="-122"/>
                <a:ea typeface="微软雅黑" panose="020B0503020204020204" pitchFamily="34" charset="-122"/>
                <a:cs typeface="+mn-ea"/>
                <a:sym typeface="+mn-lt"/>
              </a:rPr>
              <a:t>②形象生动，细腻准确。</a:t>
            </a:r>
            <a:r>
              <a:rPr lang="zh-CN" altLang="en-US" sz="2000" dirty="0">
                <a:latin typeface="微软雅黑" panose="020B0503020204020204" pitchFamily="34" charset="-122"/>
                <a:ea typeface="微软雅黑" panose="020B0503020204020204" pitchFamily="34" charset="-122"/>
                <a:cs typeface="+mn-ea"/>
                <a:sym typeface="+mn-lt"/>
              </a:rPr>
              <a:t>如：“一粒粒黄豆大的冷汗珠时时从他的额头上浸出来”的“浸”和“焦裕禄从怀里掏出一张自己的照片”的“掏”。</a:t>
            </a:r>
            <a:endParaRPr lang="zh-CN" altLang="en-US" sz="2000" dirty="0">
              <a:latin typeface="微软雅黑" panose="020B0503020204020204" pitchFamily="34" charset="-122"/>
              <a:ea typeface="微软雅黑" panose="020B0503020204020204" pitchFamily="34" charset="-122"/>
              <a:cs typeface="+mn-ea"/>
              <a:sym typeface="+mn-lt"/>
            </a:endParaRPr>
          </a:p>
          <a:p>
            <a:pPr algn="just" hangingPunct="0">
              <a:lnSpc>
                <a:spcPct val="150000"/>
              </a:lnSpc>
            </a:pPr>
            <a:r>
              <a:rPr lang="zh-CN" altLang="en-US" sz="2000" b="1" dirty="0">
                <a:solidFill>
                  <a:srgbClr val="C00000"/>
                </a:solidFill>
                <a:latin typeface="微软雅黑" panose="020B0503020204020204" pitchFamily="34" charset="-122"/>
                <a:ea typeface="微软雅黑" panose="020B0503020204020204" pitchFamily="34" charset="-122"/>
                <a:cs typeface="+mn-ea"/>
                <a:sym typeface="+mn-lt"/>
              </a:rPr>
              <a:t>③语言巧用口语和俗语，通俗易懂。</a:t>
            </a:r>
            <a:r>
              <a:rPr lang="zh-CN" altLang="en-US" sz="2000" dirty="0">
                <a:latin typeface="微软雅黑" panose="020B0503020204020204" pitchFamily="34" charset="-122"/>
                <a:ea typeface="微软雅黑" panose="020B0503020204020204" pitchFamily="34" charset="-122"/>
                <a:cs typeface="+mn-ea"/>
                <a:sym typeface="+mn-lt"/>
              </a:rPr>
              <a:t>如“闭眼睛捉麻雀”“瞎子摸鱼”和“大家心里热乎乎的”等。</a:t>
            </a:r>
            <a:endParaRPr lang="zh-CN" altLang="en-US" sz="2000" dirty="0">
              <a:latin typeface="微软雅黑" panose="020B0503020204020204" pitchFamily="34" charset="-122"/>
              <a:ea typeface="微软雅黑" panose="020B0503020204020204" pitchFamily="34" charset="-122"/>
              <a:cs typeface="+mn-ea"/>
              <a:sym typeface="+mn-lt"/>
            </a:endParaRPr>
          </a:p>
          <a:p>
            <a:pPr algn="just" hangingPunct="0">
              <a:lnSpc>
                <a:spcPct val="150000"/>
              </a:lnSpc>
            </a:pPr>
            <a:r>
              <a:rPr lang="zh-CN" altLang="en-US" sz="2000" b="1" dirty="0">
                <a:solidFill>
                  <a:srgbClr val="C00000"/>
                </a:solidFill>
                <a:latin typeface="微软雅黑" panose="020B0503020204020204" pitchFamily="34" charset="-122"/>
                <a:ea typeface="微软雅黑" panose="020B0503020204020204" pitchFamily="34" charset="-122"/>
                <a:cs typeface="+mn-ea"/>
                <a:sym typeface="+mn-lt"/>
              </a:rPr>
              <a:t>④刻画真实，饱含情感。</a:t>
            </a:r>
            <a:r>
              <a:rPr lang="zh-CN" altLang="en-US" sz="2000" dirty="0">
                <a:latin typeface="微软雅黑" panose="020B0503020204020204" pitchFamily="34" charset="-122"/>
                <a:ea typeface="微软雅黑" panose="020B0503020204020204" pitchFamily="34" charset="-122"/>
                <a:cs typeface="+mn-ea"/>
                <a:sym typeface="+mn-lt"/>
              </a:rPr>
              <a:t>如：“赵文选呆了一下，突然放声痛哭起来”，“张钦礼迟迟没有回答。”</a:t>
            </a:r>
            <a:endParaRPr lang="zh-CN" altLang="en-US" sz="2000" dirty="0">
              <a:latin typeface="微软雅黑" panose="020B0503020204020204" pitchFamily="34" charset="-122"/>
              <a:ea typeface="微软雅黑" panose="020B0503020204020204" pitchFamily="34" charset="-122"/>
              <a:cs typeface="+mn-ea"/>
              <a:sym typeface="+mn-lt"/>
            </a:endParaRPr>
          </a:p>
        </p:txBody>
      </p:sp>
      <p:pic>
        <p:nvPicPr>
          <p:cNvPr id="15" name="图片 14"/>
          <p:cNvPicPr>
            <a:picLocks noChangeAspect="1"/>
          </p:cNvPicPr>
          <p:nvPr/>
        </p:nvPicPr>
        <p:blipFill>
          <a:blip r:embed="rId1">
            <a:extLst>
              <a:ext uri="{28A0092B-C50C-407E-A947-70E740481C1C}">
                <a14:useLocalDpi xmlns:a14="http://schemas.microsoft.com/office/drawing/2010/main" val="0"/>
              </a:ext>
            </a:extLst>
          </a:blip>
          <a:srcRect/>
          <a:stretch>
            <a:fillRect/>
          </a:stretch>
        </p:blipFill>
        <p:spPr>
          <a:xfrm>
            <a:off x="438852" y="2051855"/>
            <a:ext cx="3448008" cy="2792935"/>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p:spPr>
      </p:pic>
      <p:sp>
        <p:nvSpPr>
          <p:cNvPr id="41" name="矩形 40"/>
          <p:cNvSpPr/>
          <p:nvPr/>
        </p:nvSpPr>
        <p:spPr>
          <a:xfrm>
            <a:off x="130629" y="130629"/>
            <a:ext cx="11899075" cy="6590805"/>
          </a:xfrm>
          <a:prstGeom prst="rect">
            <a:avLst/>
          </a:prstGeom>
          <a:noFill/>
          <a:ln w="254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wipe(left)">
                                      <p:cBhvr>
                                        <p:cTn id="7" dur="500"/>
                                        <p:tgtEl>
                                          <p:spTgt spid="36"/>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35"/>
                                        </p:tgtEl>
                                        <p:attrNameLst>
                                          <p:attrName>style.visibility</p:attrName>
                                        </p:attrNameLst>
                                      </p:cBhvr>
                                      <p:to>
                                        <p:strVal val="visible"/>
                                      </p:to>
                                    </p:set>
                                    <p:animEffect transition="in" filter="wipe(left)">
                                      <p:cBhvr>
                                        <p:cTn id="10" dur="500"/>
                                        <p:tgtEl>
                                          <p:spTgt spid="35"/>
                                        </p:tgtEl>
                                      </p:cBhvr>
                                    </p:animEffect>
                                  </p:childTnLst>
                                </p:cTn>
                              </p:par>
                              <p:par>
                                <p:cTn id="11" presetID="22" presetClass="entr" presetSubtype="8" fill="hold" nodeType="withEffect">
                                  <p:stCondLst>
                                    <p:cond delay="0"/>
                                  </p:stCondLst>
                                  <p:childTnLst>
                                    <p:set>
                                      <p:cBhvr>
                                        <p:cTn id="12" dur="1" fill="hold">
                                          <p:stCondLst>
                                            <p:cond delay="0"/>
                                          </p:stCondLst>
                                        </p:cTn>
                                        <p:tgtEl>
                                          <p:spTgt spid="93"/>
                                        </p:tgtEl>
                                        <p:attrNameLst>
                                          <p:attrName>style.visibility</p:attrName>
                                        </p:attrNameLst>
                                      </p:cBhvr>
                                      <p:to>
                                        <p:strVal val="visible"/>
                                      </p:to>
                                    </p:set>
                                    <p:animEffect transition="in" filter="wipe(left)">
                                      <p:cBhvr>
                                        <p:cTn id="13" dur="500"/>
                                        <p:tgtEl>
                                          <p:spTgt spid="93"/>
                                        </p:tgtEl>
                                      </p:cBhvr>
                                    </p:animEffect>
                                  </p:childTnLst>
                                </p:cTn>
                              </p:par>
                              <p:par>
                                <p:cTn id="14" presetID="53" presetClass="entr" presetSubtype="16" fill="hold" grpId="0" nodeType="withEffect">
                                  <p:stCondLst>
                                    <p:cond delay="0"/>
                                  </p:stCondLst>
                                  <p:childTnLst>
                                    <p:set>
                                      <p:cBhvr>
                                        <p:cTn id="15" dur="1" fill="hold">
                                          <p:stCondLst>
                                            <p:cond delay="0"/>
                                          </p:stCondLst>
                                        </p:cTn>
                                        <p:tgtEl>
                                          <p:spTgt spid="37"/>
                                        </p:tgtEl>
                                        <p:attrNameLst>
                                          <p:attrName>style.visibility</p:attrName>
                                        </p:attrNameLst>
                                      </p:cBhvr>
                                      <p:to>
                                        <p:strVal val="visible"/>
                                      </p:to>
                                    </p:set>
                                    <p:anim calcmode="lin" valueType="num">
                                      <p:cBhvr>
                                        <p:cTn id="16" dur="1000" fill="hold"/>
                                        <p:tgtEl>
                                          <p:spTgt spid="37"/>
                                        </p:tgtEl>
                                        <p:attrNameLst>
                                          <p:attrName>ppt_w</p:attrName>
                                        </p:attrNameLst>
                                      </p:cBhvr>
                                      <p:tavLst>
                                        <p:tav tm="0">
                                          <p:val>
                                            <p:fltVal val="0"/>
                                          </p:val>
                                        </p:tav>
                                        <p:tav tm="100000">
                                          <p:val>
                                            <p:strVal val="#ppt_w"/>
                                          </p:val>
                                        </p:tav>
                                      </p:tavLst>
                                    </p:anim>
                                    <p:anim calcmode="lin" valueType="num">
                                      <p:cBhvr>
                                        <p:cTn id="17" dur="1000" fill="hold"/>
                                        <p:tgtEl>
                                          <p:spTgt spid="37"/>
                                        </p:tgtEl>
                                        <p:attrNameLst>
                                          <p:attrName>ppt_h</p:attrName>
                                        </p:attrNameLst>
                                      </p:cBhvr>
                                      <p:tavLst>
                                        <p:tav tm="0">
                                          <p:val>
                                            <p:fltVal val="0"/>
                                          </p:val>
                                        </p:tav>
                                        <p:tav tm="100000">
                                          <p:val>
                                            <p:strVal val="#ppt_h"/>
                                          </p:val>
                                        </p:tav>
                                      </p:tavLst>
                                    </p:anim>
                                    <p:animEffect transition="in" filter="fade">
                                      <p:cBhvr>
                                        <p:cTn id="18" dur="1000"/>
                                        <p:tgtEl>
                                          <p:spTgt spid="37"/>
                                        </p:tgtEl>
                                      </p:cBhvr>
                                    </p:animEffect>
                                  </p:childTnLst>
                                </p:cTn>
                              </p:par>
                              <p:par>
                                <p:cTn id="19" presetID="53" presetClass="entr" presetSubtype="16" fill="hold" nodeType="withEffect">
                                  <p:stCondLst>
                                    <p:cond delay="0"/>
                                  </p:stCondLst>
                                  <p:childTnLst>
                                    <p:set>
                                      <p:cBhvr>
                                        <p:cTn id="20" dur="1" fill="hold">
                                          <p:stCondLst>
                                            <p:cond delay="0"/>
                                          </p:stCondLst>
                                        </p:cTn>
                                        <p:tgtEl>
                                          <p:spTgt spid="12"/>
                                        </p:tgtEl>
                                        <p:attrNameLst>
                                          <p:attrName>style.visibility</p:attrName>
                                        </p:attrNameLst>
                                      </p:cBhvr>
                                      <p:to>
                                        <p:strVal val="visible"/>
                                      </p:to>
                                    </p:set>
                                    <p:anim calcmode="lin" valueType="num">
                                      <p:cBhvr>
                                        <p:cTn id="21" dur="1000" fill="hold"/>
                                        <p:tgtEl>
                                          <p:spTgt spid="12"/>
                                        </p:tgtEl>
                                        <p:attrNameLst>
                                          <p:attrName>ppt_w</p:attrName>
                                        </p:attrNameLst>
                                      </p:cBhvr>
                                      <p:tavLst>
                                        <p:tav tm="0">
                                          <p:val>
                                            <p:fltVal val="0"/>
                                          </p:val>
                                        </p:tav>
                                        <p:tav tm="100000">
                                          <p:val>
                                            <p:strVal val="#ppt_w"/>
                                          </p:val>
                                        </p:tav>
                                      </p:tavLst>
                                    </p:anim>
                                    <p:anim calcmode="lin" valueType="num">
                                      <p:cBhvr>
                                        <p:cTn id="22" dur="1000" fill="hold"/>
                                        <p:tgtEl>
                                          <p:spTgt spid="12"/>
                                        </p:tgtEl>
                                        <p:attrNameLst>
                                          <p:attrName>ppt_h</p:attrName>
                                        </p:attrNameLst>
                                      </p:cBhvr>
                                      <p:tavLst>
                                        <p:tav tm="0">
                                          <p:val>
                                            <p:fltVal val="0"/>
                                          </p:val>
                                        </p:tav>
                                        <p:tav tm="100000">
                                          <p:val>
                                            <p:strVal val="#ppt_h"/>
                                          </p:val>
                                        </p:tav>
                                      </p:tavLst>
                                    </p:anim>
                                    <p:animEffect transition="in" filter="fade">
                                      <p:cBhvr>
                                        <p:cTn id="23" dur="1000"/>
                                        <p:tgtEl>
                                          <p:spTgt spid="12"/>
                                        </p:tgtEl>
                                      </p:cBhvr>
                                    </p:animEffect>
                                  </p:childTnLst>
                                </p:cTn>
                              </p:par>
                            </p:childTnLst>
                          </p:cTn>
                        </p:par>
                      </p:childTnLst>
                    </p:cTn>
                  </p:par>
                  <p:par>
                    <p:cTn id="24" fill="hold">
                      <p:stCondLst>
                        <p:cond delay="indefinite"/>
                      </p:stCondLst>
                      <p:childTnLst>
                        <p:par>
                          <p:cTn id="25" fill="hold">
                            <p:stCondLst>
                              <p:cond delay="0"/>
                            </p:stCondLst>
                            <p:childTnLst>
                              <p:par>
                                <p:cTn id="26" presetID="9" presetClass="entr" presetSubtype="0" fill="hold" nodeType="clickEffect">
                                  <p:stCondLst>
                                    <p:cond delay="0"/>
                                  </p:stCondLst>
                                  <p:childTnLst>
                                    <p:set>
                                      <p:cBhvr>
                                        <p:cTn id="27" dur="1" fill="hold">
                                          <p:stCondLst>
                                            <p:cond delay="0"/>
                                          </p:stCondLst>
                                        </p:cTn>
                                        <p:tgtEl>
                                          <p:spTgt spid="57">
                                            <p:txEl>
                                              <p:pRg st="1" end="1"/>
                                            </p:txEl>
                                          </p:spTgt>
                                        </p:tgtEl>
                                        <p:attrNameLst>
                                          <p:attrName>style.visibility</p:attrName>
                                        </p:attrNameLst>
                                      </p:cBhvr>
                                      <p:to>
                                        <p:strVal val="visible"/>
                                      </p:to>
                                    </p:set>
                                    <p:animEffect transition="in" filter="dissolve">
                                      <p:cBhvr>
                                        <p:cTn id="28" dur="500"/>
                                        <p:tgtEl>
                                          <p:spTgt spid="57">
                                            <p:txEl>
                                              <p:pRg st="1" end="1"/>
                                            </p:txEl>
                                          </p:spTgt>
                                        </p:tgtEl>
                                      </p:cBhvr>
                                    </p:animEffect>
                                  </p:childTnLst>
                                </p:cTn>
                              </p:par>
                              <p:par>
                                <p:cTn id="29" presetID="9" presetClass="entr" presetSubtype="0" fill="hold" nodeType="withEffect">
                                  <p:stCondLst>
                                    <p:cond delay="0"/>
                                  </p:stCondLst>
                                  <p:childTnLst>
                                    <p:set>
                                      <p:cBhvr>
                                        <p:cTn id="30" dur="1" fill="hold">
                                          <p:stCondLst>
                                            <p:cond delay="0"/>
                                          </p:stCondLst>
                                        </p:cTn>
                                        <p:tgtEl>
                                          <p:spTgt spid="57">
                                            <p:txEl>
                                              <p:pRg st="2" end="2"/>
                                            </p:txEl>
                                          </p:spTgt>
                                        </p:tgtEl>
                                        <p:attrNameLst>
                                          <p:attrName>style.visibility</p:attrName>
                                        </p:attrNameLst>
                                      </p:cBhvr>
                                      <p:to>
                                        <p:strVal val="visible"/>
                                      </p:to>
                                    </p:set>
                                    <p:animEffect transition="in" filter="dissolve">
                                      <p:cBhvr>
                                        <p:cTn id="31" dur="500"/>
                                        <p:tgtEl>
                                          <p:spTgt spid="57">
                                            <p:txEl>
                                              <p:pRg st="2" end="2"/>
                                            </p:txEl>
                                          </p:spTgt>
                                        </p:tgtEl>
                                      </p:cBhvr>
                                    </p:animEffect>
                                  </p:childTnLst>
                                </p:cTn>
                              </p:par>
                              <p:par>
                                <p:cTn id="32" presetID="9" presetClass="entr" presetSubtype="0" fill="hold" nodeType="withEffect">
                                  <p:stCondLst>
                                    <p:cond delay="0"/>
                                  </p:stCondLst>
                                  <p:childTnLst>
                                    <p:set>
                                      <p:cBhvr>
                                        <p:cTn id="33" dur="1" fill="hold">
                                          <p:stCondLst>
                                            <p:cond delay="0"/>
                                          </p:stCondLst>
                                        </p:cTn>
                                        <p:tgtEl>
                                          <p:spTgt spid="57">
                                            <p:txEl>
                                              <p:pRg st="3" end="3"/>
                                            </p:txEl>
                                          </p:spTgt>
                                        </p:tgtEl>
                                        <p:attrNameLst>
                                          <p:attrName>style.visibility</p:attrName>
                                        </p:attrNameLst>
                                      </p:cBhvr>
                                      <p:to>
                                        <p:strVal val="visible"/>
                                      </p:to>
                                    </p:set>
                                    <p:animEffect transition="in" filter="dissolve">
                                      <p:cBhvr>
                                        <p:cTn id="34" dur="500"/>
                                        <p:tgtEl>
                                          <p:spTgt spid="57">
                                            <p:txEl>
                                              <p:pRg st="3" end="3"/>
                                            </p:txEl>
                                          </p:spTgt>
                                        </p:tgtEl>
                                      </p:cBhvr>
                                    </p:animEffect>
                                  </p:childTnLst>
                                </p:cTn>
                              </p:par>
                              <p:par>
                                <p:cTn id="35" presetID="9" presetClass="entr" presetSubtype="0" fill="hold" nodeType="withEffect">
                                  <p:stCondLst>
                                    <p:cond delay="0"/>
                                  </p:stCondLst>
                                  <p:childTnLst>
                                    <p:set>
                                      <p:cBhvr>
                                        <p:cTn id="36" dur="1" fill="hold">
                                          <p:stCondLst>
                                            <p:cond delay="0"/>
                                          </p:stCondLst>
                                        </p:cTn>
                                        <p:tgtEl>
                                          <p:spTgt spid="57">
                                            <p:txEl>
                                              <p:pRg st="4" end="4"/>
                                            </p:txEl>
                                          </p:spTgt>
                                        </p:tgtEl>
                                        <p:attrNameLst>
                                          <p:attrName>style.visibility</p:attrName>
                                        </p:attrNameLst>
                                      </p:cBhvr>
                                      <p:to>
                                        <p:strVal val="visible"/>
                                      </p:to>
                                    </p:set>
                                    <p:animEffect transition="in" filter="dissolve">
                                      <p:cBhvr>
                                        <p:cTn id="37" dur="500"/>
                                        <p:tgtEl>
                                          <p:spTgt spid="57">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nimBg="1"/>
      <p:bldP spid="35" grpId="0" animBg="1"/>
      <p:bldP spid="37"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任意多边形: 形状 35"/>
          <p:cNvSpPr/>
          <p:nvPr/>
        </p:nvSpPr>
        <p:spPr>
          <a:xfrm>
            <a:off x="-121920" y="239982"/>
            <a:ext cx="896112" cy="602306"/>
          </a:xfrm>
          <a:custGeom>
            <a:avLst/>
            <a:gdLst>
              <a:gd name="connsiteX0" fmla="*/ 0 w 706054"/>
              <a:gd name="connsiteY0" fmla="*/ 0 h 474562"/>
              <a:gd name="connsiteX1" fmla="*/ 468773 w 706054"/>
              <a:gd name="connsiteY1" fmla="*/ 0 h 474562"/>
              <a:gd name="connsiteX2" fmla="*/ 706054 w 706054"/>
              <a:gd name="connsiteY2" fmla="*/ 237281 h 474562"/>
              <a:gd name="connsiteX3" fmla="*/ 468773 w 706054"/>
              <a:gd name="connsiteY3" fmla="*/ 474562 h 474562"/>
              <a:gd name="connsiteX4" fmla="*/ 0 w 706054"/>
              <a:gd name="connsiteY4" fmla="*/ 474562 h 4745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6054" h="474562">
                <a:moveTo>
                  <a:pt x="0" y="0"/>
                </a:moveTo>
                <a:lnTo>
                  <a:pt x="468773" y="0"/>
                </a:lnTo>
                <a:cubicBezTo>
                  <a:pt x="599820" y="0"/>
                  <a:pt x="706054" y="106234"/>
                  <a:pt x="706054" y="237281"/>
                </a:cubicBezTo>
                <a:cubicBezTo>
                  <a:pt x="706054" y="368328"/>
                  <a:pt x="599820" y="474562"/>
                  <a:pt x="468773" y="474562"/>
                </a:cubicBezTo>
                <a:lnTo>
                  <a:pt x="0" y="474562"/>
                </a:lnTo>
                <a:close/>
              </a:path>
            </a:pathLst>
          </a:custGeom>
          <a:noFill/>
          <a:ln w="19050">
            <a:gradFill>
              <a:gsLst>
                <a:gs pos="55000">
                  <a:schemeClr val="accent1">
                    <a:lumMod val="5000"/>
                    <a:lumOff val="95000"/>
                    <a:alpha val="0"/>
                  </a:schemeClr>
                </a:gs>
                <a:gs pos="0">
                  <a:srgbClr val="C00000"/>
                </a:gs>
              </a:gsLst>
              <a:lin ang="108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mn-ea"/>
            </a:endParaRPr>
          </a:p>
        </p:txBody>
      </p:sp>
      <p:grpSp>
        <p:nvGrpSpPr>
          <p:cNvPr id="8" name="组合 7"/>
          <p:cNvGrpSpPr/>
          <p:nvPr/>
        </p:nvGrpSpPr>
        <p:grpSpPr>
          <a:xfrm>
            <a:off x="-265471" y="-870076"/>
            <a:ext cx="12722942" cy="8598152"/>
            <a:chOff x="-5715000" y="-6019800"/>
            <a:chExt cx="25031700" cy="16916400"/>
          </a:xfrm>
        </p:grpSpPr>
        <p:grpSp>
          <p:nvGrpSpPr>
            <p:cNvPr id="4" name="组合 3"/>
            <p:cNvGrpSpPr/>
            <p:nvPr/>
          </p:nvGrpSpPr>
          <p:grpSpPr>
            <a:xfrm>
              <a:off x="-5715000" y="-6019800"/>
              <a:ext cx="419100" cy="16916400"/>
              <a:chOff x="-5715000" y="-6019800"/>
              <a:chExt cx="419100" cy="16916400"/>
            </a:xfrm>
          </p:grpSpPr>
          <p:sp>
            <p:nvSpPr>
              <p:cNvPr id="2" name="椭圆 1"/>
              <p:cNvSpPr/>
              <p:nvPr/>
            </p:nvSpPr>
            <p:spPr>
              <a:xfrm>
                <a:off x="-5715000" y="-60198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3" name="椭圆 2"/>
              <p:cNvSpPr/>
              <p:nvPr/>
            </p:nvSpPr>
            <p:spPr>
              <a:xfrm>
                <a:off x="-5715000" y="104775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grpSp>
          <p:nvGrpSpPr>
            <p:cNvPr id="5" name="组合 4"/>
            <p:cNvGrpSpPr/>
            <p:nvPr/>
          </p:nvGrpSpPr>
          <p:grpSpPr>
            <a:xfrm>
              <a:off x="18897600" y="-6019800"/>
              <a:ext cx="419100" cy="16916400"/>
              <a:chOff x="-5715000" y="-6019800"/>
              <a:chExt cx="419100" cy="16916400"/>
            </a:xfrm>
          </p:grpSpPr>
          <p:sp>
            <p:nvSpPr>
              <p:cNvPr id="6" name="椭圆 5"/>
              <p:cNvSpPr/>
              <p:nvPr/>
            </p:nvSpPr>
            <p:spPr>
              <a:xfrm>
                <a:off x="-5715000" y="-60198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7" name="椭圆 6"/>
              <p:cNvSpPr/>
              <p:nvPr/>
            </p:nvSpPr>
            <p:spPr>
              <a:xfrm>
                <a:off x="-5715000" y="104775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grpSp>
      <p:grpSp>
        <p:nvGrpSpPr>
          <p:cNvPr id="93" name="îşľïḓé"/>
          <p:cNvGrpSpPr/>
          <p:nvPr/>
        </p:nvGrpSpPr>
        <p:grpSpPr>
          <a:xfrm flipH="1">
            <a:off x="11129970" y="6341428"/>
            <a:ext cx="528630" cy="0"/>
            <a:chOff x="784958" y="2463718"/>
            <a:chExt cx="528630" cy="0"/>
          </a:xfrm>
        </p:grpSpPr>
        <p:cxnSp>
          <p:nvCxnSpPr>
            <p:cNvPr id="94" name="直接连接符 93"/>
            <p:cNvCxnSpPr/>
            <p:nvPr/>
          </p:nvCxnSpPr>
          <p:spPr>
            <a:xfrm>
              <a:off x="784958" y="2463718"/>
              <a:ext cx="360000" cy="0"/>
            </a:xfrm>
            <a:prstGeom prst="line">
              <a:avLst/>
            </a:prstGeom>
            <a:ln w="57150" cap="rnd">
              <a:gradFill>
                <a:gsLst>
                  <a:gs pos="0">
                    <a:srgbClr val="C00000"/>
                  </a:gs>
                  <a:gs pos="100000">
                    <a:srgbClr val="A11C1C"/>
                  </a:gs>
                </a:gsLst>
                <a:lin ang="5400000" scaled="1"/>
              </a:gradFill>
              <a:round/>
            </a:ln>
          </p:spPr>
          <p:style>
            <a:lnRef idx="1">
              <a:schemeClr val="accent1"/>
            </a:lnRef>
            <a:fillRef idx="0">
              <a:schemeClr val="accent1"/>
            </a:fillRef>
            <a:effectRef idx="0">
              <a:schemeClr val="accent1"/>
            </a:effectRef>
            <a:fontRef idx="minor">
              <a:schemeClr val="tx1"/>
            </a:fontRef>
          </p:style>
        </p:cxnSp>
        <p:cxnSp>
          <p:nvCxnSpPr>
            <p:cNvPr id="95" name="直接连接符 94"/>
            <p:cNvCxnSpPr/>
            <p:nvPr/>
          </p:nvCxnSpPr>
          <p:spPr>
            <a:xfrm>
              <a:off x="1242156" y="2463718"/>
              <a:ext cx="0" cy="0"/>
            </a:xfrm>
            <a:prstGeom prst="line">
              <a:avLst/>
            </a:prstGeom>
            <a:ln w="57150" cap="rnd">
              <a:gradFill>
                <a:gsLst>
                  <a:gs pos="0">
                    <a:srgbClr val="C00000"/>
                  </a:gs>
                  <a:gs pos="100000">
                    <a:srgbClr val="A11C1C"/>
                  </a:gs>
                </a:gsLst>
                <a:lin ang="5400000" scaled="1"/>
              </a:gradFill>
              <a:round/>
            </a:ln>
          </p:spPr>
          <p:style>
            <a:lnRef idx="1">
              <a:schemeClr val="accent1"/>
            </a:lnRef>
            <a:fillRef idx="0">
              <a:schemeClr val="accent1"/>
            </a:fillRef>
            <a:effectRef idx="0">
              <a:schemeClr val="accent1"/>
            </a:effectRef>
            <a:fontRef idx="minor">
              <a:schemeClr val="tx1"/>
            </a:fontRef>
          </p:style>
        </p:cxnSp>
        <p:cxnSp>
          <p:nvCxnSpPr>
            <p:cNvPr id="96" name="直接连接符 95"/>
            <p:cNvCxnSpPr/>
            <p:nvPr/>
          </p:nvCxnSpPr>
          <p:spPr>
            <a:xfrm>
              <a:off x="1313588" y="2463718"/>
              <a:ext cx="0" cy="0"/>
            </a:xfrm>
            <a:prstGeom prst="line">
              <a:avLst/>
            </a:prstGeom>
            <a:ln w="57150" cap="rnd">
              <a:gradFill>
                <a:gsLst>
                  <a:gs pos="0">
                    <a:srgbClr val="C00000"/>
                  </a:gs>
                  <a:gs pos="100000">
                    <a:srgbClr val="A11C1C"/>
                  </a:gs>
                </a:gsLst>
                <a:lin ang="5400000" scaled="1"/>
              </a:gradFill>
              <a:round/>
            </a:ln>
          </p:spPr>
          <p:style>
            <a:lnRef idx="1">
              <a:schemeClr val="accent1"/>
            </a:lnRef>
            <a:fillRef idx="0">
              <a:schemeClr val="accent1"/>
            </a:fillRef>
            <a:effectRef idx="0">
              <a:schemeClr val="accent1"/>
            </a:effectRef>
            <a:fontRef idx="minor">
              <a:schemeClr val="tx1"/>
            </a:fontRef>
          </p:style>
        </p:cxnSp>
      </p:grpSp>
      <p:sp>
        <p:nvSpPr>
          <p:cNvPr id="35" name="任意多边形: 形状 34"/>
          <p:cNvSpPr/>
          <p:nvPr/>
        </p:nvSpPr>
        <p:spPr>
          <a:xfrm>
            <a:off x="0" y="300942"/>
            <a:ext cx="706054" cy="474562"/>
          </a:xfrm>
          <a:custGeom>
            <a:avLst/>
            <a:gdLst>
              <a:gd name="connsiteX0" fmla="*/ 0 w 706054"/>
              <a:gd name="connsiteY0" fmla="*/ 0 h 474562"/>
              <a:gd name="connsiteX1" fmla="*/ 468773 w 706054"/>
              <a:gd name="connsiteY1" fmla="*/ 0 h 474562"/>
              <a:gd name="connsiteX2" fmla="*/ 706054 w 706054"/>
              <a:gd name="connsiteY2" fmla="*/ 237281 h 474562"/>
              <a:gd name="connsiteX3" fmla="*/ 468773 w 706054"/>
              <a:gd name="connsiteY3" fmla="*/ 474562 h 474562"/>
              <a:gd name="connsiteX4" fmla="*/ 0 w 706054"/>
              <a:gd name="connsiteY4" fmla="*/ 474562 h 4745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6054" h="474562">
                <a:moveTo>
                  <a:pt x="0" y="0"/>
                </a:moveTo>
                <a:lnTo>
                  <a:pt x="468773" y="0"/>
                </a:lnTo>
                <a:cubicBezTo>
                  <a:pt x="599820" y="0"/>
                  <a:pt x="706054" y="106234"/>
                  <a:pt x="706054" y="237281"/>
                </a:cubicBezTo>
                <a:cubicBezTo>
                  <a:pt x="706054" y="368328"/>
                  <a:pt x="599820" y="474562"/>
                  <a:pt x="468773" y="474562"/>
                </a:cubicBezTo>
                <a:lnTo>
                  <a:pt x="0" y="474562"/>
                </a:lnTo>
                <a:close/>
              </a:path>
            </a:pathLst>
          </a:custGeom>
          <a:gradFill>
            <a:gsLst>
              <a:gs pos="0">
                <a:srgbClr val="C00000">
                  <a:alpha val="48000"/>
                </a:srgbClr>
              </a:gs>
              <a:gs pos="94000">
                <a:srgbClr val="A11C1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微软雅黑" panose="020B0503020204020204" pitchFamily="34" charset="-122"/>
              <a:ea typeface="微软雅黑" panose="020B0503020204020204" pitchFamily="34" charset="-122"/>
            </a:endParaRPr>
          </a:p>
        </p:txBody>
      </p:sp>
      <p:sp>
        <p:nvSpPr>
          <p:cNvPr id="37" name="文本框 36"/>
          <p:cNvSpPr txBox="1"/>
          <p:nvPr/>
        </p:nvSpPr>
        <p:spPr>
          <a:xfrm>
            <a:off x="877104" y="276613"/>
            <a:ext cx="2859469" cy="523220"/>
          </a:xfrm>
          <a:prstGeom prst="rect">
            <a:avLst/>
          </a:prstGeom>
          <a:noFill/>
          <a:effectLst>
            <a:reflection blurRad="6350" stA="50000" endA="300" endPos="55000" dir="5400000" sy="-100000" algn="bl" rotWithShape="0"/>
          </a:effectLst>
        </p:spPr>
        <p:txBody>
          <a:bodyPr wrap="square" rtlCol="0">
            <a:spAutoFit/>
          </a:bodyPr>
          <a:lstStyle/>
          <a:p>
            <a:r>
              <a:rPr lang="zh-CN" altLang="en-US" sz="2800" b="1" spc="600" dirty="0">
                <a:gradFill>
                  <a:gsLst>
                    <a:gs pos="100000">
                      <a:srgbClr val="A11C1C"/>
                    </a:gs>
                    <a:gs pos="0">
                      <a:srgbClr val="C00000"/>
                    </a:gs>
                  </a:gsLst>
                  <a:lin ang="5400000" scaled="0"/>
                </a:gradFill>
                <a:latin typeface="微软雅黑" panose="020B0503020204020204" pitchFamily="34" charset="-122"/>
                <a:ea typeface="微软雅黑" panose="020B0503020204020204" pitchFamily="34" charset="-122"/>
              </a:rPr>
              <a:t>问题探究</a:t>
            </a:r>
            <a:endParaRPr lang="zh-CN" altLang="en-US" sz="2800" b="1" spc="600" dirty="0">
              <a:gradFill>
                <a:gsLst>
                  <a:gs pos="100000">
                    <a:srgbClr val="A11C1C"/>
                  </a:gs>
                  <a:gs pos="0">
                    <a:srgbClr val="C00000"/>
                  </a:gs>
                </a:gsLst>
                <a:lin ang="5400000" scaled="0"/>
              </a:gradFill>
              <a:latin typeface="微软雅黑" panose="020B0503020204020204" pitchFamily="34" charset="-122"/>
              <a:ea typeface="微软雅黑" panose="020B0503020204020204" pitchFamily="34" charset="-122"/>
            </a:endParaRPr>
          </a:p>
        </p:txBody>
      </p:sp>
      <p:grpSp>
        <p:nvGrpSpPr>
          <p:cNvPr id="12" name="组合 11"/>
          <p:cNvGrpSpPr/>
          <p:nvPr/>
        </p:nvGrpSpPr>
        <p:grpSpPr>
          <a:xfrm>
            <a:off x="2607930" y="1513651"/>
            <a:ext cx="2971067" cy="1681469"/>
            <a:chOff x="2515333" y="1603617"/>
            <a:chExt cx="2971067" cy="1681469"/>
          </a:xfrm>
        </p:grpSpPr>
        <p:sp>
          <p:nvSpPr>
            <p:cNvPr id="22" name="文本框 21"/>
            <p:cNvSpPr txBox="1"/>
            <p:nvPr/>
          </p:nvSpPr>
          <p:spPr>
            <a:xfrm>
              <a:off x="2515333" y="2136053"/>
              <a:ext cx="2971067" cy="1149033"/>
            </a:xfrm>
            <a:prstGeom prst="rect">
              <a:avLst/>
            </a:prstGeom>
            <a:noFill/>
          </p:spPr>
          <p:txBody>
            <a:bodyPr wrap="square" rtlCol="0">
              <a:spAutoFit/>
            </a:bodyPr>
            <a:lstStyle/>
            <a:p>
              <a:pPr algn="just" hangingPunct="0">
                <a:lnSpc>
                  <a:spcPct val="150000"/>
                </a:lnSpc>
              </a:pPr>
              <a:r>
                <a:rPr lang="zh-CN" altLang="en-US" sz="1600" dirty="0">
                  <a:solidFill>
                    <a:schemeClr val="bg1"/>
                  </a:solidFill>
                  <a:latin typeface="微软雅黑" panose="020B0503020204020204" pitchFamily="34" charset="-122"/>
                  <a:ea typeface="微软雅黑" panose="020B0503020204020204" pitchFamily="34" charset="-122"/>
                  <a:cs typeface="+mn-ea"/>
                  <a:sym typeface="+mn-lt"/>
                </a:rPr>
                <a:t>鼠标点击这里，输入您的文本文字，更改文字的颜色或者大小属性。</a:t>
              </a:r>
              <a:endParaRPr lang="zh-CN" altLang="en-US" sz="1600" dirty="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23" name="文本框 22"/>
            <p:cNvSpPr txBox="1"/>
            <p:nvPr/>
          </p:nvSpPr>
          <p:spPr>
            <a:xfrm>
              <a:off x="2515333" y="1603617"/>
              <a:ext cx="2971067" cy="499560"/>
            </a:xfrm>
            <a:prstGeom prst="rect">
              <a:avLst/>
            </a:prstGeom>
            <a:noFill/>
          </p:spPr>
          <p:txBody>
            <a:bodyPr wrap="square" rtlCol="0">
              <a:spAutoFit/>
            </a:bodyPr>
            <a:lstStyle/>
            <a:p>
              <a:pPr algn="just" hangingPunct="0">
                <a:lnSpc>
                  <a:spcPct val="150000"/>
                </a:lnSpc>
              </a:pPr>
              <a:r>
                <a:rPr lang="zh-CN" altLang="en-US" sz="2000" dirty="0">
                  <a:solidFill>
                    <a:schemeClr val="bg1"/>
                  </a:solidFill>
                  <a:latin typeface="微软雅黑" panose="020B0503020204020204" pitchFamily="34" charset="-122"/>
                  <a:ea typeface="微软雅黑" panose="020B0503020204020204" pitchFamily="34" charset="-122"/>
                  <a:cs typeface="+mn-ea"/>
                  <a:sym typeface="+mn-lt"/>
                </a:rPr>
                <a:t>简介</a:t>
              </a:r>
              <a:endParaRPr lang="zh-CN" altLang="en-US" sz="2000" dirty="0">
                <a:solidFill>
                  <a:schemeClr val="bg1"/>
                </a:solidFill>
                <a:latin typeface="微软雅黑" panose="020B0503020204020204" pitchFamily="34" charset="-122"/>
                <a:ea typeface="微软雅黑" panose="020B0503020204020204" pitchFamily="34" charset="-122"/>
                <a:cs typeface="+mn-ea"/>
                <a:sym typeface="+mn-lt"/>
              </a:endParaRPr>
            </a:p>
          </p:txBody>
        </p:sp>
      </p:grpSp>
      <p:sp>
        <p:nvSpPr>
          <p:cNvPr id="57" name="文本框 56"/>
          <p:cNvSpPr txBox="1"/>
          <p:nvPr/>
        </p:nvSpPr>
        <p:spPr>
          <a:xfrm>
            <a:off x="4139409" y="1627108"/>
            <a:ext cx="7439663" cy="3269549"/>
          </a:xfrm>
          <a:prstGeom prst="rect">
            <a:avLst/>
          </a:prstGeom>
          <a:noFill/>
        </p:spPr>
        <p:txBody>
          <a:bodyPr wrap="square" rtlCol="0">
            <a:spAutoFit/>
          </a:bodyPr>
          <a:lstStyle/>
          <a:p>
            <a:pPr algn="just" hangingPunct="0">
              <a:lnSpc>
                <a:spcPct val="150000"/>
              </a:lnSpc>
            </a:pPr>
            <a:r>
              <a:rPr lang="en-US" altLang="zh-CN" sz="2000" dirty="0">
                <a:latin typeface="微软雅黑" panose="020B0503020204020204" pitchFamily="34" charset="-122"/>
                <a:ea typeface="微软雅黑" panose="020B0503020204020204" pitchFamily="34" charset="-122"/>
                <a:cs typeface="+mn-ea"/>
                <a:sym typeface="+mn-lt"/>
              </a:rPr>
              <a:t>【</a:t>
            </a:r>
            <a:r>
              <a:rPr lang="zh-CN" altLang="en-US" sz="2000" dirty="0">
                <a:latin typeface="微软雅黑" panose="020B0503020204020204" pitchFamily="34" charset="-122"/>
                <a:ea typeface="微软雅黑" panose="020B0503020204020204" pitchFamily="34" charset="-122"/>
                <a:cs typeface="+mn-ea"/>
                <a:sym typeface="+mn-lt"/>
              </a:rPr>
              <a:t>思考</a:t>
            </a:r>
            <a:r>
              <a:rPr lang="en-US" altLang="zh-CN" sz="2000" dirty="0">
                <a:latin typeface="微软雅黑" panose="020B0503020204020204" pitchFamily="34" charset="-122"/>
                <a:ea typeface="微软雅黑" panose="020B0503020204020204" pitchFamily="34" charset="-122"/>
                <a:cs typeface="+mn-ea"/>
                <a:sym typeface="+mn-lt"/>
              </a:rPr>
              <a:t>5】“</a:t>
            </a:r>
            <a:r>
              <a:rPr lang="zh-CN" altLang="en-US" sz="2000" dirty="0">
                <a:latin typeface="微软雅黑" panose="020B0503020204020204" pitchFamily="34" charset="-122"/>
                <a:ea typeface="微软雅黑" panose="020B0503020204020204" pitchFamily="34" charset="-122"/>
                <a:cs typeface="+mn-ea"/>
                <a:sym typeface="+mn-lt"/>
              </a:rPr>
              <a:t>他没有死，他还活着”中的 “他还活着”有几层含义</a:t>
            </a:r>
            <a:r>
              <a:rPr lang="en-US" altLang="zh-CN" sz="2000" dirty="0">
                <a:latin typeface="微软雅黑" panose="020B0503020204020204" pitchFamily="34" charset="-122"/>
                <a:ea typeface="微软雅黑" panose="020B0503020204020204" pitchFamily="34" charset="-122"/>
                <a:cs typeface="+mn-ea"/>
                <a:sym typeface="+mn-lt"/>
              </a:rPr>
              <a:t>?</a:t>
            </a:r>
            <a:endParaRPr lang="en-US" altLang="zh-CN" sz="2000" dirty="0">
              <a:latin typeface="微软雅黑" panose="020B0503020204020204" pitchFamily="34" charset="-122"/>
              <a:ea typeface="微软雅黑" panose="020B0503020204020204" pitchFamily="34" charset="-122"/>
              <a:cs typeface="+mn-ea"/>
              <a:sym typeface="+mn-lt"/>
            </a:endParaRPr>
          </a:p>
          <a:p>
            <a:pPr algn="just" hangingPunct="0">
              <a:lnSpc>
                <a:spcPct val="150000"/>
              </a:lnSpc>
            </a:pPr>
            <a:r>
              <a:rPr lang="zh-CN" altLang="en-US" sz="2000" dirty="0">
                <a:solidFill>
                  <a:srgbClr val="C00000"/>
                </a:solidFill>
                <a:latin typeface="微软雅黑" panose="020B0503020204020204" pitchFamily="34" charset="-122"/>
                <a:ea typeface="微软雅黑" panose="020B0503020204020204" pitchFamily="34" charset="-122"/>
                <a:cs typeface="+mn-ea"/>
                <a:sym typeface="+mn-lt"/>
              </a:rPr>
              <a:t>明确   焦裕禄虽然去世了。但他在兰考土地上，播下的自力更生的革命种子。正在发芽成长。他带始兰考人民的毛泽东思想的江灯。愈来有发出耀规的光芒。集裕禅同志一心为公。无私奉献的精神永远活在人民心中，人们以集裕得同志为樟样。不断开创新的奇迹。</a:t>
            </a:r>
            <a:endParaRPr lang="zh-CN" altLang="en-US" sz="2000" dirty="0">
              <a:solidFill>
                <a:srgbClr val="C00000"/>
              </a:solidFill>
              <a:latin typeface="微软雅黑" panose="020B0503020204020204" pitchFamily="34" charset="-122"/>
              <a:ea typeface="微软雅黑" panose="020B0503020204020204" pitchFamily="34" charset="-122"/>
              <a:cs typeface="+mn-ea"/>
              <a:sym typeface="+mn-lt"/>
            </a:endParaRPr>
          </a:p>
        </p:txBody>
      </p:sp>
      <p:pic>
        <p:nvPicPr>
          <p:cNvPr id="15" name="图片 14"/>
          <p:cNvPicPr>
            <a:picLocks noChangeAspect="1"/>
          </p:cNvPicPr>
          <p:nvPr/>
        </p:nvPicPr>
        <p:blipFill>
          <a:blip r:embed="rId1">
            <a:extLst>
              <a:ext uri="{28A0092B-C50C-407E-A947-70E740481C1C}">
                <a14:useLocalDpi xmlns:a14="http://schemas.microsoft.com/office/drawing/2010/main" val="0"/>
              </a:ext>
            </a:extLst>
          </a:blip>
          <a:srcRect/>
          <a:stretch>
            <a:fillRect/>
          </a:stretch>
        </p:blipFill>
        <p:spPr>
          <a:xfrm>
            <a:off x="438852" y="2051855"/>
            <a:ext cx="3448008" cy="2792935"/>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p:spPr>
      </p:pic>
      <p:sp>
        <p:nvSpPr>
          <p:cNvPr id="41" name="矩形 40"/>
          <p:cNvSpPr/>
          <p:nvPr/>
        </p:nvSpPr>
        <p:spPr>
          <a:xfrm>
            <a:off x="130629" y="130629"/>
            <a:ext cx="11899075" cy="6590805"/>
          </a:xfrm>
          <a:prstGeom prst="rect">
            <a:avLst/>
          </a:prstGeom>
          <a:noFill/>
          <a:ln w="254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wipe(left)">
                                      <p:cBhvr>
                                        <p:cTn id="7" dur="500"/>
                                        <p:tgtEl>
                                          <p:spTgt spid="36"/>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35"/>
                                        </p:tgtEl>
                                        <p:attrNameLst>
                                          <p:attrName>style.visibility</p:attrName>
                                        </p:attrNameLst>
                                      </p:cBhvr>
                                      <p:to>
                                        <p:strVal val="visible"/>
                                      </p:to>
                                    </p:set>
                                    <p:animEffect transition="in" filter="wipe(left)">
                                      <p:cBhvr>
                                        <p:cTn id="10" dur="500"/>
                                        <p:tgtEl>
                                          <p:spTgt spid="35"/>
                                        </p:tgtEl>
                                      </p:cBhvr>
                                    </p:animEffect>
                                  </p:childTnLst>
                                </p:cTn>
                              </p:par>
                              <p:par>
                                <p:cTn id="11" presetID="22" presetClass="entr" presetSubtype="8" fill="hold" nodeType="withEffect">
                                  <p:stCondLst>
                                    <p:cond delay="0"/>
                                  </p:stCondLst>
                                  <p:childTnLst>
                                    <p:set>
                                      <p:cBhvr>
                                        <p:cTn id="12" dur="1" fill="hold">
                                          <p:stCondLst>
                                            <p:cond delay="0"/>
                                          </p:stCondLst>
                                        </p:cTn>
                                        <p:tgtEl>
                                          <p:spTgt spid="93"/>
                                        </p:tgtEl>
                                        <p:attrNameLst>
                                          <p:attrName>style.visibility</p:attrName>
                                        </p:attrNameLst>
                                      </p:cBhvr>
                                      <p:to>
                                        <p:strVal val="visible"/>
                                      </p:to>
                                    </p:set>
                                    <p:animEffect transition="in" filter="wipe(left)">
                                      <p:cBhvr>
                                        <p:cTn id="13" dur="500"/>
                                        <p:tgtEl>
                                          <p:spTgt spid="93"/>
                                        </p:tgtEl>
                                      </p:cBhvr>
                                    </p:animEffect>
                                  </p:childTnLst>
                                </p:cTn>
                              </p:par>
                              <p:par>
                                <p:cTn id="14" presetID="53" presetClass="entr" presetSubtype="16" fill="hold" grpId="0" nodeType="withEffect">
                                  <p:stCondLst>
                                    <p:cond delay="0"/>
                                  </p:stCondLst>
                                  <p:childTnLst>
                                    <p:set>
                                      <p:cBhvr>
                                        <p:cTn id="15" dur="1" fill="hold">
                                          <p:stCondLst>
                                            <p:cond delay="0"/>
                                          </p:stCondLst>
                                        </p:cTn>
                                        <p:tgtEl>
                                          <p:spTgt spid="37"/>
                                        </p:tgtEl>
                                        <p:attrNameLst>
                                          <p:attrName>style.visibility</p:attrName>
                                        </p:attrNameLst>
                                      </p:cBhvr>
                                      <p:to>
                                        <p:strVal val="visible"/>
                                      </p:to>
                                    </p:set>
                                    <p:anim calcmode="lin" valueType="num">
                                      <p:cBhvr>
                                        <p:cTn id="16" dur="1000" fill="hold"/>
                                        <p:tgtEl>
                                          <p:spTgt spid="37"/>
                                        </p:tgtEl>
                                        <p:attrNameLst>
                                          <p:attrName>ppt_w</p:attrName>
                                        </p:attrNameLst>
                                      </p:cBhvr>
                                      <p:tavLst>
                                        <p:tav tm="0">
                                          <p:val>
                                            <p:fltVal val="0"/>
                                          </p:val>
                                        </p:tav>
                                        <p:tav tm="100000">
                                          <p:val>
                                            <p:strVal val="#ppt_w"/>
                                          </p:val>
                                        </p:tav>
                                      </p:tavLst>
                                    </p:anim>
                                    <p:anim calcmode="lin" valueType="num">
                                      <p:cBhvr>
                                        <p:cTn id="17" dur="1000" fill="hold"/>
                                        <p:tgtEl>
                                          <p:spTgt spid="37"/>
                                        </p:tgtEl>
                                        <p:attrNameLst>
                                          <p:attrName>ppt_h</p:attrName>
                                        </p:attrNameLst>
                                      </p:cBhvr>
                                      <p:tavLst>
                                        <p:tav tm="0">
                                          <p:val>
                                            <p:fltVal val="0"/>
                                          </p:val>
                                        </p:tav>
                                        <p:tav tm="100000">
                                          <p:val>
                                            <p:strVal val="#ppt_h"/>
                                          </p:val>
                                        </p:tav>
                                      </p:tavLst>
                                    </p:anim>
                                    <p:animEffect transition="in" filter="fade">
                                      <p:cBhvr>
                                        <p:cTn id="18" dur="1000"/>
                                        <p:tgtEl>
                                          <p:spTgt spid="37"/>
                                        </p:tgtEl>
                                      </p:cBhvr>
                                    </p:animEffect>
                                  </p:childTnLst>
                                </p:cTn>
                              </p:par>
                              <p:par>
                                <p:cTn id="19" presetID="53" presetClass="entr" presetSubtype="16" fill="hold" nodeType="withEffect">
                                  <p:stCondLst>
                                    <p:cond delay="0"/>
                                  </p:stCondLst>
                                  <p:childTnLst>
                                    <p:set>
                                      <p:cBhvr>
                                        <p:cTn id="20" dur="1" fill="hold">
                                          <p:stCondLst>
                                            <p:cond delay="0"/>
                                          </p:stCondLst>
                                        </p:cTn>
                                        <p:tgtEl>
                                          <p:spTgt spid="12"/>
                                        </p:tgtEl>
                                        <p:attrNameLst>
                                          <p:attrName>style.visibility</p:attrName>
                                        </p:attrNameLst>
                                      </p:cBhvr>
                                      <p:to>
                                        <p:strVal val="visible"/>
                                      </p:to>
                                    </p:set>
                                    <p:anim calcmode="lin" valueType="num">
                                      <p:cBhvr>
                                        <p:cTn id="21" dur="1000" fill="hold"/>
                                        <p:tgtEl>
                                          <p:spTgt spid="12"/>
                                        </p:tgtEl>
                                        <p:attrNameLst>
                                          <p:attrName>ppt_w</p:attrName>
                                        </p:attrNameLst>
                                      </p:cBhvr>
                                      <p:tavLst>
                                        <p:tav tm="0">
                                          <p:val>
                                            <p:fltVal val="0"/>
                                          </p:val>
                                        </p:tav>
                                        <p:tav tm="100000">
                                          <p:val>
                                            <p:strVal val="#ppt_w"/>
                                          </p:val>
                                        </p:tav>
                                      </p:tavLst>
                                    </p:anim>
                                    <p:anim calcmode="lin" valueType="num">
                                      <p:cBhvr>
                                        <p:cTn id="22" dur="1000" fill="hold"/>
                                        <p:tgtEl>
                                          <p:spTgt spid="12"/>
                                        </p:tgtEl>
                                        <p:attrNameLst>
                                          <p:attrName>ppt_h</p:attrName>
                                        </p:attrNameLst>
                                      </p:cBhvr>
                                      <p:tavLst>
                                        <p:tav tm="0">
                                          <p:val>
                                            <p:fltVal val="0"/>
                                          </p:val>
                                        </p:tav>
                                        <p:tav tm="100000">
                                          <p:val>
                                            <p:strVal val="#ppt_h"/>
                                          </p:val>
                                        </p:tav>
                                      </p:tavLst>
                                    </p:anim>
                                    <p:animEffect transition="in" filter="fade">
                                      <p:cBhvr>
                                        <p:cTn id="23" dur="1000"/>
                                        <p:tgtEl>
                                          <p:spTgt spid="12"/>
                                        </p:tgtEl>
                                      </p:cBhvr>
                                    </p:animEffect>
                                  </p:childTnLst>
                                </p:cTn>
                              </p:par>
                            </p:childTnLst>
                          </p:cTn>
                        </p:par>
                      </p:childTnLst>
                    </p:cTn>
                  </p:par>
                  <p:par>
                    <p:cTn id="24" fill="hold">
                      <p:stCondLst>
                        <p:cond delay="indefinite"/>
                      </p:stCondLst>
                      <p:childTnLst>
                        <p:par>
                          <p:cTn id="25" fill="hold">
                            <p:stCondLst>
                              <p:cond delay="0"/>
                            </p:stCondLst>
                            <p:childTnLst>
                              <p:par>
                                <p:cTn id="26" presetID="9" presetClass="entr" presetSubtype="0" fill="hold" nodeType="clickEffect">
                                  <p:stCondLst>
                                    <p:cond delay="0"/>
                                  </p:stCondLst>
                                  <p:childTnLst>
                                    <p:set>
                                      <p:cBhvr>
                                        <p:cTn id="27" dur="1" fill="hold">
                                          <p:stCondLst>
                                            <p:cond delay="0"/>
                                          </p:stCondLst>
                                        </p:cTn>
                                        <p:tgtEl>
                                          <p:spTgt spid="57">
                                            <p:txEl>
                                              <p:pRg st="1" end="1"/>
                                            </p:txEl>
                                          </p:spTgt>
                                        </p:tgtEl>
                                        <p:attrNameLst>
                                          <p:attrName>style.visibility</p:attrName>
                                        </p:attrNameLst>
                                      </p:cBhvr>
                                      <p:to>
                                        <p:strVal val="visible"/>
                                      </p:to>
                                    </p:set>
                                    <p:animEffect transition="in" filter="dissolve">
                                      <p:cBhvr>
                                        <p:cTn id="28" dur="500"/>
                                        <p:tgtEl>
                                          <p:spTgt spid="57">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nimBg="1"/>
      <p:bldP spid="35" grpId="0" animBg="1"/>
      <p:bldP spid="37"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任意多边形: 形状 35"/>
          <p:cNvSpPr/>
          <p:nvPr/>
        </p:nvSpPr>
        <p:spPr>
          <a:xfrm>
            <a:off x="-121920" y="239982"/>
            <a:ext cx="896112" cy="602306"/>
          </a:xfrm>
          <a:custGeom>
            <a:avLst/>
            <a:gdLst>
              <a:gd name="connsiteX0" fmla="*/ 0 w 706054"/>
              <a:gd name="connsiteY0" fmla="*/ 0 h 474562"/>
              <a:gd name="connsiteX1" fmla="*/ 468773 w 706054"/>
              <a:gd name="connsiteY1" fmla="*/ 0 h 474562"/>
              <a:gd name="connsiteX2" fmla="*/ 706054 w 706054"/>
              <a:gd name="connsiteY2" fmla="*/ 237281 h 474562"/>
              <a:gd name="connsiteX3" fmla="*/ 468773 w 706054"/>
              <a:gd name="connsiteY3" fmla="*/ 474562 h 474562"/>
              <a:gd name="connsiteX4" fmla="*/ 0 w 706054"/>
              <a:gd name="connsiteY4" fmla="*/ 474562 h 4745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6054" h="474562">
                <a:moveTo>
                  <a:pt x="0" y="0"/>
                </a:moveTo>
                <a:lnTo>
                  <a:pt x="468773" y="0"/>
                </a:lnTo>
                <a:cubicBezTo>
                  <a:pt x="599820" y="0"/>
                  <a:pt x="706054" y="106234"/>
                  <a:pt x="706054" y="237281"/>
                </a:cubicBezTo>
                <a:cubicBezTo>
                  <a:pt x="706054" y="368328"/>
                  <a:pt x="599820" y="474562"/>
                  <a:pt x="468773" y="474562"/>
                </a:cubicBezTo>
                <a:lnTo>
                  <a:pt x="0" y="474562"/>
                </a:lnTo>
                <a:close/>
              </a:path>
            </a:pathLst>
          </a:custGeom>
          <a:noFill/>
          <a:ln w="19050">
            <a:gradFill>
              <a:gsLst>
                <a:gs pos="55000">
                  <a:schemeClr val="accent1">
                    <a:lumMod val="5000"/>
                    <a:lumOff val="95000"/>
                    <a:alpha val="0"/>
                  </a:schemeClr>
                </a:gs>
                <a:gs pos="0">
                  <a:srgbClr val="C00000"/>
                </a:gs>
              </a:gsLst>
              <a:lin ang="108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mn-ea"/>
            </a:endParaRPr>
          </a:p>
        </p:txBody>
      </p:sp>
      <p:grpSp>
        <p:nvGrpSpPr>
          <p:cNvPr id="8" name="组合 7"/>
          <p:cNvGrpSpPr/>
          <p:nvPr/>
        </p:nvGrpSpPr>
        <p:grpSpPr>
          <a:xfrm>
            <a:off x="-265471" y="-870076"/>
            <a:ext cx="12722942" cy="8598152"/>
            <a:chOff x="-5715000" y="-6019800"/>
            <a:chExt cx="25031700" cy="16916400"/>
          </a:xfrm>
        </p:grpSpPr>
        <p:grpSp>
          <p:nvGrpSpPr>
            <p:cNvPr id="4" name="组合 3"/>
            <p:cNvGrpSpPr/>
            <p:nvPr/>
          </p:nvGrpSpPr>
          <p:grpSpPr>
            <a:xfrm>
              <a:off x="-5715000" y="-6019800"/>
              <a:ext cx="419100" cy="16916400"/>
              <a:chOff x="-5715000" y="-6019800"/>
              <a:chExt cx="419100" cy="16916400"/>
            </a:xfrm>
          </p:grpSpPr>
          <p:sp>
            <p:nvSpPr>
              <p:cNvPr id="2" name="椭圆 1"/>
              <p:cNvSpPr/>
              <p:nvPr/>
            </p:nvSpPr>
            <p:spPr>
              <a:xfrm>
                <a:off x="-5715000" y="-60198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3" name="椭圆 2"/>
              <p:cNvSpPr/>
              <p:nvPr/>
            </p:nvSpPr>
            <p:spPr>
              <a:xfrm>
                <a:off x="-5715000" y="104775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grpSp>
          <p:nvGrpSpPr>
            <p:cNvPr id="5" name="组合 4"/>
            <p:cNvGrpSpPr/>
            <p:nvPr/>
          </p:nvGrpSpPr>
          <p:grpSpPr>
            <a:xfrm>
              <a:off x="18897600" y="-6019800"/>
              <a:ext cx="419100" cy="16916400"/>
              <a:chOff x="-5715000" y="-6019800"/>
              <a:chExt cx="419100" cy="16916400"/>
            </a:xfrm>
          </p:grpSpPr>
          <p:sp>
            <p:nvSpPr>
              <p:cNvPr id="6" name="椭圆 5"/>
              <p:cNvSpPr/>
              <p:nvPr/>
            </p:nvSpPr>
            <p:spPr>
              <a:xfrm>
                <a:off x="-5715000" y="-60198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7" name="椭圆 6"/>
              <p:cNvSpPr/>
              <p:nvPr/>
            </p:nvSpPr>
            <p:spPr>
              <a:xfrm>
                <a:off x="-5715000" y="104775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grpSp>
      <p:grpSp>
        <p:nvGrpSpPr>
          <p:cNvPr id="93" name="îşľïḓé"/>
          <p:cNvGrpSpPr/>
          <p:nvPr/>
        </p:nvGrpSpPr>
        <p:grpSpPr>
          <a:xfrm flipH="1">
            <a:off x="11129970" y="6341428"/>
            <a:ext cx="528630" cy="0"/>
            <a:chOff x="784958" y="2463718"/>
            <a:chExt cx="528630" cy="0"/>
          </a:xfrm>
        </p:grpSpPr>
        <p:cxnSp>
          <p:nvCxnSpPr>
            <p:cNvPr id="94" name="直接连接符 93"/>
            <p:cNvCxnSpPr/>
            <p:nvPr/>
          </p:nvCxnSpPr>
          <p:spPr>
            <a:xfrm>
              <a:off x="784958" y="2463718"/>
              <a:ext cx="360000" cy="0"/>
            </a:xfrm>
            <a:prstGeom prst="line">
              <a:avLst/>
            </a:prstGeom>
            <a:ln w="57150" cap="rnd">
              <a:gradFill>
                <a:gsLst>
                  <a:gs pos="0">
                    <a:srgbClr val="C00000"/>
                  </a:gs>
                  <a:gs pos="100000">
                    <a:srgbClr val="A11C1C"/>
                  </a:gs>
                </a:gsLst>
                <a:lin ang="5400000" scaled="1"/>
              </a:gradFill>
              <a:round/>
            </a:ln>
          </p:spPr>
          <p:style>
            <a:lnRef idx="1">
              <a:schemeClr val="accent1"/>
            </a:lnRef>
            <a:fillRef idx="0">
              <a:schemeClr val="accent1"/>
            </a:fillRef>
            <a:effectRef idx="0">
              <a:schemeClr val="accent1"/>
            </a:effectRef>
            <a:fontRef idx="minor">
              <a:schemeClr val="tx1"/>
            </a:fontRef>
          </p:style>
        </p:cxnSp>
        <p:cxnSp>
          <p:nvCxnSpPr>
            <p:cNvPr id="95" name="直接连接符 94"/>
            <p:cNvCxnSpPr/>
            <p:nvPr/>
          </p:nvCxnSpPr>
          <p:spPr>
            <a:xfrm>
              <a:off x="1242156" y="2463718"/>
              <a:ext cx="0" cy="0"/>
            </a:xfrm>
            <a:prstGeom prst="line">
              <a:avLst/>
            </a:prstGeom>
            <a:ln w="57150" cap="rnd">
              <a:gradFill>
                <a:gsLst>
                  <a:gs pos="0">
                    <a:srgbClr val="C00000"/>
                  </a:gs>
                  <a:gs pos="100000">
                    <a:srgbClr val="A11C1C"/>
                  </a:gs>
                </a:gsLst>
                <a:lin ang="5400000" scaled="1"/>
              </a:gradFill>
              <a:round/>
            </a:ln>
          </p:spPr>
          <p:style>
            <a:lnRef idx="1">
              <a:schemeClr val="accent1"/>
            </a:lnRef>
            <a:fillRef idx="0">
              <a:schemeClr val="accent1"/>
            </a:fillRef>
            <a:effectRef idx="0">
              <a:schemeClr val="accent1"/>
            </a:effectRef>
            <a:fontRef idx="minor">
              <a:schemeClr val="tx1"/>
            </a:fontRef>
          </p:style>
        </p:cxnSp>
        <p:cxnSp>
          <p:nvCxnSpPr>
            <p:cNvPr id="96" name="直接连接符 95"/>
            <p:cNvCxnSpPr/>
            <p:nvPr/>
          </p:nvCxnSpPr>
          <p:spPr>
            <a:xfrm>
              <a:off x="1313588" y="2463718"/>
              <a:ext cx="0" cy="0"/>
            </a:xfrm>
            <a:prstGeom prst="line">
              <a:avLst/>
            </a:prstGeom>
            <a:ln w="57150" cap="rnd">
              <a:gradFill>
                <a:gsLst>
                  <a:gs pos="0">
                    <a:srgbClr val="C00000"/>
                  </a:gs>
                  <a:gs pos="100000">
                    <a:srgbClr val="A11C1C"/>
                  </a:gs>
                </a:gsLst>
                <a:lin ang="5400000" scaled="1"/>
              </a:gradFill>
              <a:round/>
            </a:ln>
          </p:spPr>
          <p:style>
            <a:lnRef idx="1">
              <a:schemeClr val="accent1"/>
            </a:lnRef>
            <a:fillRef idx="0">
              <a:schemeClr val="accent1"/>
            </a:fillRef>
            <a:effectRef idx="0">
              <a:schemeClr val="accent1"/>
            </a:effectRef>
            <a:fontRef idx="minor">
              <a:schemeClr val="tx1"/>
            </a:fontRef>
          </p:style>
        </p:cxnSp>
      </p:grpSp>
      <p:sp>
        <p:nvSpPr>
          <p:cNvPr id="35" name="任意多边形: 形状 34"/>
          <p:cNvSpPr/>
          <p:nvPr/>
        </p:nvSpPr>
        <p:spPr>
          <a:xfrm>
            <a:off x="0" y="300942"/>
            <a:ext cx="706054" cy="474562"/>
          </a:xfrm>
          <a:custGeom>
            <a:avLst/>
            <a:gdLst>
              <a:gd name="connsiteX0" fmla="*/ 0 w 706054"/>
              <a:gd name="connsiteY0" fmla="*/ 0 h 474562"/>
              <a:gd name="connsiteX1" fmla="*/ 468773 w 706054"/>
              <a:gd name="connsiteY1" fmla="*/ 0 h 474562"/>
              <a:gd name="connsiteX2" fmla="*/ 706054 w 706054"/>
              <a:gd name="connsiteY2" fmla="*/ 237281 h 474562"/>
              <a:gd name="connsiteX3" fmla="*/ 468773 w 706054"/>
              <a:gd name="connsiteY3" fmla="*/ 474562 h 474562"/>
              <a:gd name="connsiteX4" fmla="*/ 0 w 706054"/>
              <a:gd name="connsiteY4" fmla="*/ 474562 h 4745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6054" h="474562">
                <a:moveTo>
                  <a:pt x="0" y="0"/>
                </a:moveTo>
                <a:lnTo>
                  <a:pt x="468773" y="0"/>
                </a:lnTo>
                <a:cubicBezTo>
                  <a:pt x="599820" y="0"/>
                  <a:pt x="706054" y="106234"/>
                  <a:pt x="706054" y="237281"/>
                </a:cubicBezTo>
                <a:cubicBezTo>
                  <a:pt x="706054" y="368328"/>
                  <a:pt x="599820" y="474562"/>
                  <a:pt x="468773" y="474562"/>
                </a:cubicBezTo>
                <a:lnTo>
                  <a:pt x="0" y="474562"/>
                </a:lnTo>
                <a:close/>
              </a:path>
            </a:pathLst>
          </a:custGeom>
          <a:gradFill>
            <a:gsLst>
              <a:gs pos="0">
                <a:srgbClr val="C00000">
                  <a:alpha val="48000"/>
                </a:srgbClr>
              </a:gs>
              <a:gs pos="94000">
                <a:srgbClr val="A11C1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微软雅黑" panose="020B0503020204020204" pitchFamily="34" charset="-122"/>
              <a:ea typeface="微软雅黑" panose="020B0503020204020204" pitchFamily="34" charset="-122"/>
            </a:endParaRPr>
          </a:p>
        </p:txBody>
      </p:sp>
      <p:sp>
        <p:nvSpPr>
          <p:cNvPr id="37" name="文本框 36"/>
          <p:cNvSpPr txBox="1"/>
          <p:nvPr/>
        </p:nvSpPr>
        <p:spPr>
          <a:xfrm>
            <a:off x="877104" y="276613"/>
            <a:ext cx="2859469" cy="523220"/>
          </a:xfrm>
          <a:prstGeom prst="rect">
            <a:avLst/>
          </a:prstGeom>
          <a:noFill/>
          <a:effectLst>
            <a:reflection blurRad="6350" stA="50000" endA="300" endPos="55000" dir="5400000" sy="-100000" algn="bl" rotWithShape="0"/>
          </a:effectLst>
        </p:spPr>
        <p:txBody>
          <a:bodyPr wrap="square" rtlCol="0">
            <a:spAutoFit/>
          </a:bodyPr>
          <a:lstStyle/>
          <a:p>
            <a:r>
              <a:rPr lang="zh-CN" altLang="en-US" sz="2800" b="1" spc="600" dirty="0">
                <a:gradFill>
                  <a:gsLst>
                    <a:gs pos="100000">
                      <a:srgbClr val="A11C1C"/>
                    </a:gs>
                    <a:gs pos="0">
                      <a:srgbClr val="C00000"/>
                    </a:gs>
                  </a:gsLst>
                  <a:lin ang="5400000" scaled="0"/>
                </a:gradFill>
                <a:latin typeface="微软雅黑" panose="020B0503020204020204" pitchFamily="34" charset="-122"/>
                <a:ea typeface="微软雅黑" panose="020B0503020204020204" pitchFamily="34" charset="-122"/>
              </a:rPr>
              <a:t>问题探究</a:t>
            </a:r>
            <a:endParaRPr lang="zh-CN" altLang="en-US" sz="2800" b="1" spc="600" dirty="0">
              <a:gradFill>
                <a:gsLst>
                  <a:gs pos="100000">
                    <a:srgbClr val="A11C1C"/>
                  </a:gs>
                  <a:gs pos="0">
                    <a:srgbClr val="C00000"/>
                  </a:gs>
                </a:gsLst>
                <a:lin ang="5400000" scaled="0"/>
              </a:gradFill>
              <a:latin typeface="微软雅黑" panose="020B0503020204020204" pitchFamily="34" charset="-122"/>
              <a:ea typeface="微软雅黑" panose="020B0503020204020204" pitchFamily="34" charset="-122"/>
            </a:endParaRPr>
          </a:p>
        </p:txBody>
      </p:sp>
      <p:grpSp>
        <p:nvGrpSpPr>
          <p:cNvPr id="12" name="组合 11"/>
          <p:cNvGrpSpPr/>
          <p:nvPr/>
        </p:nvGrpSpPr>
        <p:grpSpPr>
          <a:xfrm>
            <a:off x="2607930" y="1513651"/>
            <a:ext cx="2971067" cy="1681469"/>
            <a:chOff x="2515333" y="1603617"/>
            <a:chExt cx="2971067" cy="1681469"/>
          </a:xfrm>
        </p:grpSpPr>
        <p:sp>
          <p:nvSpPr>
            <p:cNvPr id="22" name="文本框 21"/>
            <p:cNvSpPr txBox="1"/>
            <p:nvPr/>
          </p:nvSpPr>
          <p:spPr>
            <a:xfrm>
              <a:off x="2515333" y="2136053"/>
              <a:ext cx="2971067" cy="1149033"/>
            </a:xfrm>
            <a:prstGeom prst="rect">
              <a:avLst/>
            </a:prstGeom>
            <a:noFill/>
          </p:spPr>
          <p:txBody>
            <a:bodyPr wrap="square" rtlCol="0">
              <a:spAutoFit/>
            </a:bodyPr>
            <a:lstStyle/>
            <a:p>
              <a:pPr algn="just" hangingPunct="0">
                <a:lnSpc>
                  <a:spcPct val="150000"/>
                </a:lnSpc>
              </a:pPr>
              <a:r>
                <a:rPr lang="zh-CN" altLang="en-US" sz="1600" dirty="0">
                  <a:solidFill>
                    <a:schemeClr val="bg1"/>
                  </a:solidFill>
                  <a:latin typeface="微软雅黑" panose="020B0503020204020204" pitchFamily="34" charset="-122"/>
                  <a:ea typeface="微软雅黑" panose="020B0503020204020204" pitchFamily="34" charset="-122"/>
                  <a:cs typeface="+mn-ea"/>
                  <a:sym typeface="+mn-lt"/>
                </a:rPr>
                <a:t>鼠标点击这里，输入您的文本文字，更改文字的颜色或者大小属性。</a:t>
              </a:r>
              <a:endParaRPr lang="zh-CN" altLang="en-US" sz="1600" dirty="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23" name="文本框 22"/>
            <p:cNvSpPr txBox="1"/>
            <p:nvPr/>
          </p:nvSpPr>
          <p:spPr>
            <a:xfrm>
              <a:off x="2515333" y="1603617"/>
              <a:ext cx="2971067" cy="499560"/>
            </a:xfrm>
            <a:prstGeom prst="rect">
              <a:avLst/>
            </a:prstGeom>
            <a:noFill/>
          </p:spPr>
          <p:txBody>
            <a:bodyPr wrap="square" rtlCol="0">
              <a:spAutoFit/>
            </a:bodyPr>
            <a:lstStyle/>
            <a:p>
              <a:pPr algn="just" hangingPunct="0">
                <a:lnSpc>
                  <a:spcPct val="150000"/>
                </a:lnSpc>
              </a:pPr>
              <a:r>
                <a:rPr lang="zh-CN" altLang="en-US" sz="2000" dirty="0">
                  <a:solidFill>
                    <a:schemeClr val="bg1"/>
                  </a:solidFill>
                  <a:latin typeface="微软雅黑" panose="020B0503020204020204" pitchFamily="34" charset="-122"/>
                  <a:ea typeface="微软雅黑" panose="020B0503020204020204" pitchFamily="34" charset="-122"/>
                  <a:cs typeface="+mn-ea"/>
                  <a:sym typeface="+mn-lt"/>
                </a:rPr>
                <a:t>简介</a:t>
              </a:r>
              <a:endParaRPr lang="zh-CN" altLang="en-US" sz="2000" dirty="0">
                <a:solidFill>
                  <a:schemeClr val="bg1"/>
                </a:solidFill>
                <a:latin typeface="微软雅黑" panose="020B0503020204020204" pitchFamily="34" charset="-122"/>
                <a:ea typeface="微软雅黑" panose="020B0503020204020204" pitchFamily="34" charset="-122"/>
                <a:cs typeface="+mn-ea"/>
                <a:sym typeface="+mn-lt"/>
              </a:endParaRPr>
            </a:p>
          </p:txBody>
        </p:sp>
      </p:grpSp>
      <p:sp>
        <p:nvSpPr>
          <p:cNvPr id="57" name="文本框 56"/>
          <p:cNvSpPr txBox="1"/>
          <p:nvPr/>
        </p:nvSpPr>
        <p:spPr>
          <a:xfrm>
            <a:off x="706054" y="1448592"/>
            <a:ext cx="7439663" cy="581057"/>
          </a:xfrm>
          <a:prstGeom prst="rect">
            <a:avLst/>
          </a:prstGeom>
          <a:noFill/>
        </p:spPr>
        <p:txBody>
          <a:bodyPr wrap="square" rtlCol="0">
            <a:spAutoFit/>
          </a:bodyPr>
          <a:lstStyle/>
          <a:p>
            <a:pPr algn="just" hangingPunct="0">
              <a:lnSpc>
                <a:spcPct val="150000"/>
              </a:lnSpc>
            </a:pPr>
            <a:r>
              <a:rPr lang="en-US" altLang="zh-CN" sz="2400" dirty="0">
                <a:latin typeface="微软雅黑" panose="020B0503020204020204" pitchFamily="34" charset="-122"/>
                <a:ea typeface="微软雅黑" panose="020B0503020204020204" pitchFamily="34" charset="-122"/>
                <a:cs typeface="+mn-ea"/>
                <a:sym typeface="+mn-lt"/>
              </a:rPr>
              <a:t>【</a:t>
            </a:r>
            <a:r>
              <a:rPr lang="zh-CN" altLang="en-US" sz="2400" dirty="0">
                <a:latin typeface="微软雅黑" panose="020B0503020204020204" pitchFamily="34" charset="-122"/>
                <a:ea typeface="微软雅黑" panose="020B0503020204020204" pitchFamily="34" charset="-122"/>
                <a:cs typeface="+mn-ea"/>
                <a:sym typeface="+mn-lt"/>
              </a:rPr>
              <a:t>思考</a:t>
            </a:r>
            <a:r>
              <a:rPr lang="en-US" altLang="zh-CN" sz="2400" dirty="0">
                <a:latin typeface="微软雅黑" panose="020B0503020204020204" pitchFamily="34" charset="-122"/>
                <a:ea typeface="微软雅黑" panose="020B0503020204020204" pitchFamily="34" charset="-122"/>
                <a:cs typeface="+mn-ea"/>
                <a:sym typeface="+mn-lt"/>
              </a:rPr>
              <a:t>6】</a:t>
            </a:r>
            <a:r>
              <a:rPr lang="zh-CN" altLang="en-US" sz="2400" dirty="0">
                <a:latin typeface="微软雅黑" panose="020B0503020204020204" pitchFamily="34" charset="-122"/>
                <a:ea typeface="微软雅黑" panose="020B0503020204020204" pitchFamily="34" charset="-122"/>
                <a:cs typeface="+mn-ea"/>
                <a:sym typeface="+mn-lt"/>
              </a:rPr>
              <a:t>总结概括文章中体现的焦裕禄同志的品质</a:t>
            </a:r>
            <a:endParaRPr lang="zh-CN" altLang="en-US" sz="2400" dirty="0">
              <a:latin typeface="微软雅黑" panose="020B0503020204020204" pitchFamily="34" charset="-122"/>
              <a:ea typeface="微软雅黑" panose="020B0503020204020204" pitchFamily="34" charset="-122"/>
              <a:cs typeface="+mn-ea"/>
              <a:sym typeface="+mn-lt"/>
            </a:endParaRPr>
          </a:p>
        </p:txBody>
      </p:sp>
      <p:sp>
        <p:nvSpPr>
          <p:cNvPr id="41" name="矩形 40"/>
          <p:cNvSpPr/>
          <p:nvPr/>
        </p:nvSpPr>
        <p:spPr>
          <a:xfrm>
            <a:off x="130629" y="130629"/>
            <a:ext cx="11899075" cy="6590805"/>
          </a:xfrm>
          <a:prstGeom prst="rect">
            <a:avLst/>
          </a:prstGeom>
          <a:noFill/>
          <a:ln w="254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aphicFrame>
        <p:nvGraphicFramePr>
          <p:cNvPr id="9" name="表格 8"/>
          <p:cNvGraphicFramePr>
            <a:graphicFrameLocks noGrp="1"/>
          </p:cNvGraphicFramePr>
          <p:nvPr/>
        </p:nvGraphicFramePr>
        <p:xfrm>
          <a:off x="706054" y="2331108"/>
          <a:ext cx="10830417" cy="2995989"/>
        </p:xfrm>
        <a:graphic>
          <a:graphicData uri="http://schemas.openxmlformats.org/drawingml/2006/table">
            <a:tbl>
              <a:tblPr firstRow="1" firstCol="1" bandRow="1">
                <a:tableStyleId>{5940675A-B579-460E-94D1-54222C63F5DA}</a:tableStyleId>
              </a:tblPr>
              <a:tblGrid>
                <a:gridCol w="7379188"/>
                <a:gridCol w="3451229"/>
              </a:tblGrid>
              <a:tr h="458106">
                <a:tc>
                  <a:txBody>
                    <a:bodyPr/>
                    <a:lstStyle/>
                    <a:p>
                      <a:pPr algn="ctr">
                        <a:lnSpc>
                          <a:spcPct val="150000"/>
                        </a:lnSpc>
                      </a:pPr>
                      <a:r>
                        <a:rPr lang="zh-CN" sz="2400" kern="100">
                          <a:effectLst/>
                          <a:latin typeface="微软雅黑" panose="020B0503020204020204" pitchFamily="34" charset="-122"/>
                          <a:ea typeface="微软雅黑" panose="020B0503020204020204" pitchFamily="34" charset="-122"/>
                        </a:rPr>
                        <a:t>小标题</a:t>
                      </a:r>
                      <a:endParaRPr lang="zh-CN" sz="2400" b="0" kern="1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tc>
                <a:tc>
                  <a:txBody>
                    <a:bodyPr/>
                    <a:lstStyle/>
                    <a:p>
                      <a:pPr algn="ctr">
                        <a:lnSpc>
                          <a:spcPct val="150000"/>
                        </a:lnSpc>
                      </a:pPr>
                      <a:r>
                        <a:rPr lang="zh-CN" sz="2400" kern="100">
                          <a:effectLst/>
                          <a:latin typeface="微软雅黑" panose="020B0503020204020204" pitchFamily="34" charset="-122"/>
                          <a:ea typeface="微软雅黑" panose="020B0503020204020204" pitchFamily="34" charset="-122"/>
                        </a:rPr>
                        <a:t>品质</a:t>
                      </a:r>
                      <a:endParaRPr lang="zh-CN" sz="2400" b="0" kern="1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tc>
              </a:tr>
              <a:tr h="458106">
                <a:tc>
                  <a:txBody>
                    <a:bodyPr/>
                    <a:lstStyle/>
                    <a:p>
                      <a:pPr algn="just">
                        <a:lnSpc>
                          <a:spcPct val="150000"/>
                        </a:lnSpc>
                      </a:pPr>
                      <a:r>
                        <a:rPr lang="zh-CN" sz="2400" kern="100">
                          <a:effectLst/>
                          <a:latin typeface="微软雅黑" panose="020B0503020204020204" pitchFamily="34" charset="-122"/>
                          <a:ea typeface="微软雅黑" panose="020B0503020204020204" pitchFamily="34" charset="-122"/>
                        </a:rPr>
                        <a:t>别人嚼过的馍没味道</a:t>
                      </a:r>
                      <a:endParaRPr lang="zh-CN" sz="2400" b="0" kern="1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tc>
                <a:tc>
                  <a:txBody>
                    <a:bodyPr/>
                    <a:lstStyle/>
                    <a:p>
                      <a:pPr algn="ctr">
                        <a:lnSpc>
                          <a:spcPct val="150000"/>
                        </a:lnSpc>
                      </a:pPr>
                      <a:endParaRPr lang="zh-CN" sz="2400" b="0" kern="100" dirty="0">
                        <a:solidFill>
                          <a:srgbClr val="C0000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tc>
              </a:tr>
              <a:tr h="576004">
                <a:tc>
                  <a:txBody>
                    <a:bodyPr/>
                    <a:lstStyle/>
                    <a:p>
                      <a:pPr algn="just">
                        <a:lnSpc>
                          <a:spcPct val="150000"/>
                        </a:lnSpc>
                      </a:pPr>
                      <a:r>
                        <a:rPr lang="zh-CN" sz="2400" kern="100">
                          <a:effectLst/>
                          <a:latin typeface="微软雅黑" panose="020B0503020204020204" pitchFamily="34" charset="-122"/>
                          <a:ea typeface="微软雅黑" panose="020B0503020204020204" pitchFamily="34" charset="-122"/>
                        </a:rPr>
                        <a:t>当群众最困难的时候，共产党员要出现在群众面前</a:t>
                      </a:r>
                      <a:endParaRPr lang="zh-CN" sz="2400" b="0" kern="1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tc>
                <a:tc>
                  <a:txBody>
                    <a:bodyPr/>
                    <a:lstStyle/>
                    <a:p>
                      <a:pPr marL="0" algn="ctr" defTabSz="914400" rtl="0" eaLnBrk="1" latinLnBrk="0" hangingPunct="1">
                        <a:lnSpc>
                          <a:spcPct val="150000"/>
                        </a:lnSpc>
                      </a:pPr>
                      <a:endParaRPr lang="zh-CN" altLang="en-US" sz="2400" kern="100" dirty="0">
                        <a:solidFill>
                          <a:srgbClr val="C00000"/>
                        </a:solidFill>
                        <a:effectLst/>
                        <a:latin typeface="微软雅黑" panose="020B0503020204020204" pitchFamily="34" charset="-122"/>
                        <a:ea typeface="微软雅黑" panose="020B0503020204020204" pitchFamily="34" charset="-122"/>
                        <a:cs typeface="+mn-cs"/>
                      </a:endParaRPr>
                    </a:p>
                  </a:txBody>
                  <a:tcPr marL="68580" marR="68580" marT="0" marB="0" anchor="ctr"/>
                </a:tc>
              </a:tr>
              <a:tr h="458106">
                <a:tc>
                  <a:txBody>
                    <a:bodyPr/>
                    <a:lstStyle/>
                    <a:p>
                      <a:pPr algn="just">
                        <a:lnSpc>
                          <a:spcPct val="150000"/>
                        </a:lnSpc>
                      </a:pPr>
                      <a:r>
                        <a:rPr lang="zh-CN" sz="2400" kern="100">
                          <a:effectLst/>
                          <a:latin typeface="微软雅黑" panose="020B0503020204020204" pitchFamily="34" charset="-122"/>
                          <a:ea typeface="微软雅黑" panose="020B0503020204020204" pitchFamily="34" charset="-122"/>
                        </a:rPr>
                        <a:t>他心里装着全体人民</a:t>
                      </a:r>
                      <a:r>
                        <a:rPr lang="en-US" sz="2400" kern="100">
                          <a:effectLst/>
                          <a:latin typeface="微软雅黑" panose="020B0503020204020204" pitchFamily="34" charset="-122"/>
                          <a:ea typeface="微软雅黑" panose="020B0503020204020204" pitchFamily="34" charset="-122"/>
                        </a:rPr>
                        <a:t> </a:t>
                      </a:r>
                      <a:r>
                        <a:rPr lang="zh-CN" sz="2400" kern="100">
                          <a:effectLst/>
                          <a:latin typeface="微软雅黑" panose="020B0503020204020204" pitchFamily="34" charset="-122"/>
                          <a:ea typeface="微软雅黑" panose="020B0503020204020204" pitchFamily="34" charset="-122"/>
                        </a:rPr>
                        <a:t>，唯独没有他自己</a:t>
                      </a:r>
                      <a:endParaRPr lang="zh-CN" sz="2400" b="0" kern="1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tc>
                <a:tc>
                  <a:txBody>
                    <a:bodyPr/>
                    <a:lstStyle/>
                    <a:p>
                      <a:pPr marL="0" algn="ctr" defTabSz="914400" rtl="0" eaLnBrk="1" latinLnBrk="0" hangingPunct="1">
                        <a:lnSpc>
                          <a:spcPct val="150000"/>
                        </a:lnSpc>
                      </a:pPr>
                      <a:endParaRPr lang="zh-CN" altLang="en-US" sz="2400" kern="100" dirty="0">
                        <a:solidFill>
                          <a:srgbClr val="C00000"/>
                        </a:solidFill>
                        <a:effectLst/>
                        <a:latin typeface="微软雅黑" panose="020B0503020204020204" pitchFamily="34" charset="-122"/>
                        <a:ea typeface="微软雅黑" panose="020B0503020204020204" pitchFamily="34" charset="-122"/>
                        <a:cs typeface="+mn-cs"/>
                      </a:endParaRPr>
                    </a:p>
                  </a:txBody>
                  <a:tcPr marL="68580" marR="68580" marT="0" marB="0" anchor="ctr"/>
                </a:tc>
              </a:tr>
              <a:tr h="458106">
                <a:tc>
                  <a:txBody>
                    <a:bodyPr/>
                    <a:lstStyle/>
                    <a:p>
                      <a:pPr algn="just">
                        <a:lnSpc>
                          <a:spcPct val="150000"/>
                        </a:lnSpc>
                      </a:pPr>
                      <a:r>
                        <a:rPr lang="zh-CN" sz="2400" kern="100">
                          <a:effectLst/>
                          <a:latin typeface="微软雅黑" panose="020B0503020204020204" pitchFamily="34" charset="-122"/>
                          <a:ea typeface="微软雅黑" panose="020B0503020204020204" pitchFamily="34" charset="-122"/>
                        </a:rPr>
                        <a:t>活着我没有治好沙丘，死了也要看着你们把沙丘治好</a:t>
                      </a:r>
                      <a:endParaRPr lang="zh-CN" sz="2400" b="0" kern="1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tc>
                <a:tc>
                  <a:txBody>
                    <a:bodyPr/>
                    <a:lstStyle/>
                    <a:p>
                      <a:pPr marL="0" algn="ctr" defTabSz="914400" rtl="0" eaLnBrk="1" latinLnBrk="0" hangingPunct="1">
                        <a:lnSpc>
                          <a:spcPct val="150000"/>
                        </a:lnSpc>
                      </a:pPr>
                      <a:endParaRPr lang="zh-CN" altLang="en-US" sz="2400" kern="100" dirty="0">
                        <a:solidFill>
                          <a:srgbClr val="C00000"/>
                        </a:solidFill>
                        <a:effectLst/>
                        <a:latin typeface="微软雅黑" panose="020B0503020204020204" pitchFamily="34" charset="-122"/>
                        <a:ea typeface="微软雅黑" panose="020B0503020204020204" pitchFamily="34" charset="-122"/>
                        <a:cs typeface="+mn-cs"/>
                      </a:endParaRPr>
                    </a:p>
                  </a:txBody>
                  <a:tcPr marL="68580" marR="68580" marT="0" marB="0" anchor="ctr"/>
                </a:tc>
              </a:tr>
              <a:tr h="458106">
                <a:tc>
                  <a:txBody>
                    <a:bodyPr/>
                    <a:lstStyle/>
                    <a:p>
                      <a:pPr algn="just">
                        <a:lnSpc>
                          <a:spcPct val="150000"/>
                        </a:lnSpc>
                      </a:pPr>
                      <a:r>
                        <a:rPr lang="zh-CN" sz="2400" kern="100">
                          <a:effectLst/>
                          <a:latin typeface="微软雅黑" panose="020B0503020204020204" pitchFamily="34" charset="-122"/>
                          <a:ea typeface="微软雅黑" panose="020B0503020204020204" pitchFamily="34" charset="-122"/>
                        </a:rPr>
                        <a:t>他没有死，他还活着</a:t>
                      </a:r>
                      <a:endParaRPr lang="zh-CN" sz="2400" b="0" kern="1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tc>
                <a:tc>
                  <a:txBody>
                    <a:bodyPr/>
                    <a:lstStyle/>
                    <a:p>
                      <a:pPr marL="0" algn="ctr" defTabSz="914400" rtl="0" eaLnBrk="1" latinLnBrk="0" hangingPunct="1">
                        <a:lnSpc>
                          <a:spcPct val="150000"/>
                        </a:lnSpc>
                      </a:pPr>
                      <a:endParaRPr lang="zh-CN" altLang="en-US" sz="2400" kern="100" dirty="0">
                        <a:solidFill>
                          <a:srgbClr val="C00000"/>
                        </a:solidFill>
                        <a:effectLst/>
                        <a:latin typeface="微软雅黑" panose="020B0503020204020204" pitchFamily="34" charset="-122"/>
                        <a:ea typeface="微软雅黑" panose="020B0503020204020204" pitchFamily="34" charset="-122"/>
                        <a:cs typeface="+mn-cs"/>
                      </a:endParaRPr>
                    </a:p>
                  </a:txBody>
                  <a:tcPr marL="68580" marR="68580" marT="0" marB="0" anchor="ctr"/>
                </a:tc>
              </a:tr>
            </a:tbl>
          </a:graphicData>
        </a:graphic>
      </p:graphicFrame>
      <p:sp>
        <p:nvSpPr>
          <p:cNvPr id="10" name="文本框 9"/>
          <p:cNvSpPr txBox="1"/>
          <p:nvPr/>
        </p:nvSpPr>
        <p:spPr>
          <a:xfrm>
            <a:off x="8276346" y="2847554"/>
            <a:ext cx="3152883" cy="461665"/>
          </a:xfrm>
          <a:prstGeom prst="rect">
            <a:avLst/>
          </a:prstGeom>
          <a:noFill/>
        </p:spPr>
        <p:txBody>
          <a:bodyPr wrap="square" rtlCol="0">
            <a:spAutoFit/>
          </a:bodyPr>
          <a:lstStyle/>
          <a:p>
            <a:r>
              <a:rPr lang="zh-CN" altLang="zh-CN" sz="2400" kern="100" dirty="0">
                <a:solidFill>
                  <a:srgbClr val="C00000"/>
                </a:solidFill>
                <a:latin typeface="微软雅黑" panose="020B0503020204020204" pitchFamily="34" charset="-122"/>
                <a:ea typeface="微软雅黑" panose="020B0503020204020204" pitchFamily="34" charset="-122"/>
              </a:rPr>
              <a:t>亲临一线，身先士卒</a:t>
            </a:r>
            <a:endParaRPr lang="zh-CN" altLang="zh-CN" sz="2400" kern="100" dirty="0">
              <a:solidFill>
                <a:srgbClr val="C00000"/>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24" name="文本框 23"/>
          <p:cNvSpPr txBox="1"/>
          <p:nvPr/>
        </p:nvSpPr>
        <p:spPr>
          <a:xfrm>
            <a:off x="8145717" y="3248045"/>
            <a:ext cx="3152883" cy="581057"/>
          </a:xfrm>
          <a:prstGeom prst="rect">
            <a:avLst/>
          </a:prstGeom>
          <a:noFill/>
        </p:spPr>
        <p:txBody>
          <a:bodyPr wrap="square" rtlCol="0">
            <a:spAutoFit/>
          </a:bodyPr>
          <a:lstStyle/>
          <a:p>
            <a:pPr algn="ctr">
              <a:lnSpc>
                <a:spcPct val="150000"/>
              </a:lnSpc>
            </a:pPr>
            <a:r>
              <a:rPr lang="zh-CN" altLang="en-US" sz="2400" kern="100" dirty="0">
                <a:solidFill>
                  <a:srgbClr val="C00000"/>
                </a:solidFill>
                <a:latin typeface="微软雅黑" panose="020B0503020204020204" pitchFamily="34" charset="-122"/>
                <a:ea typeface="微软雅黑" panose="020B0503020204020204" pitchFamily="34" charset="-122"/>
              </a:rPr>
              <a:t>心系群众，忘我工作</a:t>
            </a:r>
            <a:endParaRPr lang="zh-CN" altLang="en-US" sz="2400" kern="100" dirty="0">
              <a:solidFill>
                <a:srgbClr val="C00000"/>
              </a:solidFill>
              <a:latin typeface="微软雅黑" panose="020B0503020204020204" pitchFamily="34" charset="-122"/>
              <a:ea typeface="微软雅黑" panose="020B0503020204020204" pitchFamily="34" charset="-122"/>
            </a:endParaRPr>
          </a:p>
        </p:txBody>
      </p:sp>
      <p:sp>
        <p:nvSpPr>
          <p:cNvPr id="25" name="文本框 24"/>
          <p:cNvSpPr txBox="1"/>
          <p:nvPr/>
        </p:nvSpPr>
        <p:spPr>
          <a:xfrm>
            <a:off x="8145717" y="3755210"/>
            <a:ext cx="3152883" cy="581057"/>
          </a:xfrm>
          <a:prstGeom prst="rect">
            <a:avLst/>
          </a:prstGeom>
          <a:noFill/>
        </p:spPr>
        <p:txBody>
          <a:bodyPr wrap="square" rtlCol="0">
            <a:spAutoFit/>
          </a:bodyPr>
          <a:lstStyle/>
          <a:p>
            <a:pPr algn="ctr">
              <a:lnSpc>
                <a:spcPct val="150000"/>
              </a:lnSpc>
            </a:pPr>
            <a:r>
              <a:rPr lang="zh-CN" altLang="en-US" sz="2400" kern="100" dirty="0">
                <a:solidFill>
                  <a:srgbClr val="C00000"/>
                </a:solidFill>
                <a:latin typeface="微软雅黑" panose="020B0503020204020204" pitchFamily="34" charset="-122"/>
                <a:ea typeface="微软雅黑" panose="020B0503020204020204" pitchFamily="34" charset="-122"/>
              </a:rPr>
              <a:t>热爱群众，无私奉献</a:t>
            </a:r>
            <a:endParaRPr lang="zh-CN" altLang="en-US" sz="2400" kern="100" dirty="0">
              <a:solidFill>
                <a:srgbClr val="C00000"/>
              </a:solidFill>
              <a:latin typeface="微软雅黑" panose="020B0503020204020204" pitchFamily="34" charset="-122"/>
              <a:ea typeface="微软雅黑" panose="020B0503020204020204" pitchFamily="34" charset="-122"/>
            </a:endParaRPr>
          </a:p>
        </p:txBody>
      </p:sp>
      <p:sp>
        <p:nvSpPr>
          <p:cNvPr id="26" name="文本框 25"/>
          <p:cNvSpPr txBox="1"/>
          <p:nvPr/>
        </p:nvSpPr>
        <p:spPr>
          <a:xfrm>
            <a:off x="8145717" y="4262375"/>
            <a:ext cx="3152883" cy="581057"/>
          </a:xfrm>
          <a:prstGeom prst="rect">
            <a:avLst/>
          </a:prstGeom>
          <a:noFill/>
        </p:spPr>
        <p:txBody>
          <a:bodyPr wrap="square" rtlCol="0">
            <a:spAutoFit/>
          </a:bodyPr>
          <a:lstStyle/>
          <a:p>
            <a:pPr algn="ctr">
              <a:lnSpc>
                <a:spcPct val="150000"/>
              </a:lnSpc>
            </a:pPr>
            <a:r>
              <a:rPr lang="zh-CN" altLang="en-US" sz="2400" kern="100" dirty="0">
                <a:solidFill>
                  <a:srgbClr val="C00000"/>
                </a:solidFill>
                <a:latin typeface="微软雅黑" panose="020B0503020204020204" pitchFamily="34" charset="-122"/>
                <a:ea typeface="微软雅黑" panose="020B0503020204020204" pitchFamily="34" charset="-122"/>
              </a:rPr>
              <a:t>鞠躬尽瘁，死而后已</a:t>
            </a:r>
            <a:endParaRPr lang="zh-CN" altLang="en-US" sz="2400" kern="100" dirty="0">
              <a:solidFill>
                <a:srgbClr val="C00000"/>
              </a:solidFill>
              <a:latin typeface="微软雅黑" panose="020B0503020204020204" pitchFamily="34" charset="-122"/>
              <a:ea typeface="微软雅黑" panose="020B0503020204020204" pitchFamily="34" charset="-122"/>
            </a:endParaRPr>
          </a:p>
        </p:txBody>
      </p:sp>
      <p:sp>
        <p:nvSpPr>
          <p:cNvPr id="27" name="文本框 26"/>
          <p:cNvSpPr txBox="1"/>
          <p:nvPr/>
        </p:nvSpPr>
        <p:spPr>
          <a:xfrm>
            <a:off x="8145716" y="4742906"/>
            <a:ext cx="3152883" cy="581057"/>
          </a:xfrm>
          <a:prstGeom prst="rect">
            <a:avLst/>
          </a:prstGeom>
          <a:noFill/>
        </p:spPr>
        <p:txBody>
          <a:bodyPr wrap="square" rtlCol="0">
            <a:spAutoFit/>
          </a:bodyPr>
          <a:lstStyle/>
          <a:p>
            <a:pPr algn="ctr">
              <a:lnSpc>
                <a:spcPct val="150000"/>
              </a:lnSpc>
            </a:pPr>
            <a:r>
              <a:rPr lang="zh-CN" altLang="en-US" sz="2400" kern="100" dirty="0">
                <a:solidFill>
                  <a:srgbClr val="C00000"/>
                </a:solidFill>
                <a:latin typeface="微软雅黑" panose="020B0503020204020204" pitchFamily="34" charset="-122"/>
                <a:ea typeface="微软雅黑" panose="020B0503020204020204" pitchFamily="34" charset="-122"/>
              </a:rPr>
              <a:t>肉体虽死，精神永存</a:t>
            </a:r>
            <a:endParaRPr lang="zh-CN" altLang="en-US" sz="2400" kern="100" dirty="0">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wipe(left)">
                                      <p:cBhvr>
                                        <p:cTn id="7" dur="500"/>
                                        <p:tgtEl>
                                          <p:spTgt spid="36"/>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35"/>
                                        </p:tgtEl>
                                        <p:attrNameLst>
                                          <p:attrName>style.visibility</p:attrName>
                                        </p:attrNameLst>
                                      </p:cBhvr>
                                      <p:to>
                                        <p:strVal val="visible"/>
                                      </p:to>
                                    </p:set>
                                    <p:animEffect transition="in" filter="wipe(left)">
                                      <p:cBhvr>
                                        <p:cTn id="10" dur="500"/>
                                        <p:tgtEl>
                                          <p:spTgt spid="35"/>
                                        </p:tgtEl>
                                      </p:cBhvr>
                                    </p:animEffect>
                                  </p:childTnLst>
                                </p:cTn>
                              </p:par>
                              <p:par>
                                <p:cTn id="11" presetID="22" presetClass="entr" presetSubtype="8" fill="hold" nodeType="withEffect">
                                  <p:stCondLst>
                                    <p:cond delay="0"/>
                                  </p:stCondLst>
                                  <p:childTnLst>
                                    <p:set>
                                      <p:cBhvr>
                                        <p:cTn id="12" dur="1" fill="hold">
                                          <p:stCondLst>
                                            <p:cond delay="0"/>
                                          </p:stCondLst>
                                        </p:cTn>
                                        <p:tgtEl>
                                          <p:spTgt spid="93"/>
                                        </p:tgtEl>
                                        <p:attrNameLst>
                                          <p:attrName>style.visibility</p:attrName>
                                        </p:attrNameLst>
                                      </p:cBhvr>
                                      <p:to>
                                        <p:strVal val="visible"/>
                                      </p:to>
                                    </p:set>
                                    <p:animEffect transition="in" filter="wipe(left)">
                                      <p:cBhvr>
                                        <p:cTn id="13" dur="500"/>
                                        <p:tgtEl>
                                          <p:spTgt spid="93"/>
                                        </p:tgtEl>
                                      </p:cBhvr>
                                    </p:animEffect>
                                  </p:childTnLst>
                                </p:cTn>
                              </p:par>
                              <p:par>
                                <p:cTn id="14" presetID="53" presetClass="entr" presetSubtype="16" fill="hold" grpId="0" nodeType="withEffect">
                                  <p:stCondLst>
                                    <p:cond delay="0"/>
                                  </p:stCondLst>
                                  <p:childTnLst>
                                    <p:set>
                                      <p:cBhvr>
                                        <p:cTn id="15" dur="1" fill="hold">
                                          <p:stCondLst>
                                            <p:cond delay="0"/>
                                          </p:stCondLst>
                                        </p:cTn>
                                        <p:tgtEl>
                                          <p:spTgt spid="37"/>
                                        </p:tgtEl>
                                        <p:attrNameLst>
                                          <p:attrName>style.visibility</p:attrName>
                                        </p:attrNameLst>
                                      </p:cBhvr>
                                      <p:to>
                                        <p:strVal val="visible"/>
                                      </p:to>
                                    </p:set>
                                    <p:anim calcmode="lin" valueType="num">
                                      <p:cBhvr>
                                        <p:cTn id="16" dur="1000" fill="hold"/>
                                        <p:tgtEl>
                                          <p:spTgt spid="37"/>
                                        </p:tgtEl>
                                        <p:attrNameLst>
                                          <p:attrName>ppt_w</p:attrName>
                                        </p:attrNameLst>
                                      </p:cBhvr>
                                      <p:tavLst>
                                        <p:tav tm="0">
                                          <p:val>
                                            <p:fltVal val="0"/>
                                          </p:val>
                                        </p:tav>
                                        <p:tav tm="100000">
                                          <p:val>
                                            <p:strVal val="#ppt_w"/>
                                          </p:val>
                                        </p:tav>
                                      </p:tavLst>
                                    </p:anim>
                                    <p:anim calcmode="lin" valueType="num">
                                      <p:cBhvr>
                                        <p:cTn id="17" dur="1000" fill="hold"/>
                                        <p:tgtEl>
                                          <p:spTgt spid="37"/>
                                        </p:tgtEl>
                                        <p:attrNameLst>
                                          <p:attrName>ppt_h</p:attrName>
                                        </p:attrNameLst>
                                      </p:cBhvr>
                                      <p:tavLst>
                                        <p:tav tm="0">
                                          <p:val>
                                            <p:fltVal val="0"/>
                                          </p:val>
                                        </p:tav>
                                        <p:tav tm="100000">
                                          <p:val>
                                            <p:strVal val="#ppt_h"/>
                                          </p:val>
                                        </p:tav>
                                      </p:tavLst>
                                    </p:anim>
                                    <p:animEffect transition="in" filter="fade">
                                      <p:cBhvr>
                                        <p:cTn id="18" dur="1000"/>
                                        <p:tgtEl>
                                          <p:spTgt spid="37"/>
                                        </p:tgtEl>
                                      </p:cBhvr>
                                    </p:animEffect>
                                  </p:childTnLst>
                                </p:cTn>
                              </p:par>
                              <p:par>
                                <p:cTn id="19" presetID="53" presetClass="entr" presetSubtype="16" fill="hold" nodeType="withEffect">
                                  <p:stCondLst>
                                    <p:cond delay="0"/>
                                  </p:stCondLst>
                                  <p:childTnLst>
                                    <p:set>
                                      <p:cBhvr>
                                        <p:cTn id="20" dur="1" fill="hold">
                                          <p:stCondLst>
                                            <p:cond delay="0"/>
                                          </p:stCondLst>
                                        </p:cTn>
                                        <p:tgtEl>
                                          <p:spTgt spid="12"/>
                                        </p:tgtEl>
                                        <p:attrNameLst>
                                          <p:attrName>style.visibility</p:attrName>
                                        </p:attrNameLst>
                                      </p:cBhvr>
                                      <p:to>
                                        <p:strVal val="visible"/>
                                      </p:to>
                                    </p:set>
                                    <p:anim calcmode="lin" valueType="num">
                                      <p:cBhvr>
                                        <p:cTn id="21" dur="1000" fill="hold"/>
                                        <p:tgtEl>
                                          <p:spTgt spid="12"/>
                                        </p:tgtEl>
                                        <p:attrNameLst>
                                          <p:attrName>ppt_w</p:attrName>
                                        </p:attrNameLst>
                                      </p:cBhvr>
                                      <p:tavLst>
                                        <p:tav tm="0">
                                          <p:val>
                                            <p:fltVal val="0"/>
                                          </p:val>
                                        </p:tav>
                                        <p:tav tm="100000">
                                          <p:val>
                                            <p:strVal val="#ppt_w"/>
                                          </p:val>
                                        </p:tav>
                                      </p:tavLst>
                                    </p:anim>
                                    <p:anim calcmode="lin" valueType="num">
                                      <p:cBhvr>
                                        <p:cTn id="22" dur="1000" fill="hold"/>
                                        <p:tgtEl>
                                          <p:spTgt spid="12"/>
                                        </p:tgtEl>
                                        <p:attrNameLst>
                                          <p:attrName>ppt_h</p:attrName>
                                        </p:attrNameLst>
                                      </p:cBhvr>
                                      <p:tavLst>
                                        <p:tav tm="0">
                                          <p:val>
                                            <p:fltVal val="0"/>
                                          </p:val>
                                        </p:tav>
                                        <p:tav tm="100000">
                                          <p:val>
                                            <p:strVal val="#ppt_h"/>
                                          </p:val>
                                        </p:tav>
                                      </p:tavLst>
                                    </p:anim>
                                    <p:animEffect transition="in" filter="fade">
                                      <p:cBhvr>
                                        <p:cTn id="23" dur="1000"/>
                                        <p:tgtEl>
                                          <p:spTgt spid="12"/>
                                        </p:tgtEl>
                                      </p:cBhvr>
                                    </p:animEffect>
                                  </p:childTnLst>
                                </p:cTn>
                              </p:par>
                            </p:childTnLst>
                          </p:cTn>
                        </p:par>
                      </p:childTnLst>
                    </p:cTn>
                  </p:par>
                  <p:par>
                    <p:cTn id="24" fill="hold">
                      <p:stCondLst>
                        <p:cond delay="indefinite"/>
                      </p:stCondLst>
                      <p:childTnLst>
                        <p:par>
                          <p:cTn id="25" fill="hold">
                            <p:stCondLst>
                              <p:cond delay="0"/>
                            </p:stCondLst>
                            <p:childTnLst>
                              <p:par>
                                <p:cTn id="26" presetID="9" presetClass="entr" presetSubtype="0" fill="hold" grpId="0" nodeType="click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dissolve">
                                      <p:cBhvr>
                                        <p:cTn id="28" dur="500"/>
                                        <p:tgtEl>
                                          <p:spTgt spid="10"/>
                                        </p:tgtEl>
                                      </p:cBhvr>
                                    </p:animEffect>
                                  </p:childTnLst>
                                </p:cTn>
                              </p:par>
                            </p:childTnLst>
                          </p:cTn>
                        </p:par>
                      </p:childTnLst>
                    </p:cTn>
                  </p:par>
                  <p:par>
                    <p:cTn id="29" fill="hold">
                      <p:stCondLst>
                        <p:cond delay="indefinite"/>
                      </p:stCondLst>
                      <p:childTnLst>
                        <p:par>
                          <p:cTn id="30" fill="hold">
                            <p:stCondLst>
                              <p:cond delay="0"/>
                            </p:stCondLst>
                            <p:childTnLst>
                              <p:par>
                                <p:cTn id="31" presetID="9" presetClass="entr" presetSubtype="0" fill="hold" grpId="0" nodeType="clickEffect">
                                  <p:stCondLst>
                                    <p:cond delay="0"/>
                                  </p:stCondLst>
                                  <p:childTnLst>
                                    <p:set>
                                      <p:cBhvr>
                                        <p:cTn id="32" dur="1" fill="hold">
                                          <p:stCondLst>
                                            <p:cond delay="0"/>
                                          </p:stCondLst>
                                        </p:cTn>
                                        <p:tgtEl>
                                          <p:spTgt spid="24"/>
                                        </p:tgtEl>
                                        <p:attrNameLst>
                                          <p:attrName>style.visibility</p:attrName>
                                        </p:attrNameLst>
                                      </p:cBhvr>
                                      <p:to>
                                        <p:strVal val="visible"/>
                                      </p:to>
                                    </p:set>
                                    <p:animEffect transition="in" filter="dissolve">
                                      <p:cBhvr>
                                        <p:cTn id="33" dur="500"/>
                                        <p:tgtEl>
                                          <p:spTgt spid="24"/>
                                        </p:tgtEl>
                                      </p:cBhvr>
                                    </p:animEffect>
                                  </p:childTnLst>
                                </p:cTn>
                              </p:par>
                            </p:childTnLst>
                          </p:cTn>
                        </p:par>
                      </p:childTnLst>
                    </p:cTn>
                  </p:par>
                  <p:par>
                    <p:cTn id="34" fill="hold">
                      <p:stCondLst>
                        <p:cond delay="indefinite"/>
                      </p:stCondLst>
                      <p:childTnLst>
                        <p:par>
                          <p:cTn id="35" fill="hold">
                            <p:stCondLst>
                              <p:cond delay="0"/>
                            </p:stCondLst>
                            <p:childTnLst>
                              <p:par>
                                <p:cTn id="36" presetID="9" presetClass="entr" presetSubtype="0" fill="hold" grpId="0" nodeType="clickEffect">
                                  <p:stCondLst>
                                    <p:cond delay="0"/>
                                  </p:stCondLst>
                                  <p:childTnLst>
                                    <p:set>
                                      <p:cBhvr>
                                        <p:cTn id="37" dur="1" fill="hold">
                                          <p:stCondLst>
                                            <p:cond delay="0"/>
                                          </p:stCondLst>
                                        </p:cTn>
                                        <p:tgtEl>
                                          <p:spTgt spid="25"/>
                                        </p:tgtEl>
                                        <p:attrNameLst>
                                          <p:attrName>style.visibility</p:attrName>
                                        </p:attrNameLst>
                                      </p:cBhvr>
                                      <p:to>
                                        <p:strVal val="visible"/>
                                      </p:to>
                                    </p:set>
                                    <p:animEffect transition="in" filter="dissolve">
                                      <p:cBhvr>
                                        <p:cTn id="38" dur="500"/>
                                        <p:tgtEl>
                                          <p:spTgt spid="25"/>
                                        </p:tgtEl>
                                      </p:cBhvr>
                                    </p:animEffect>
                                  </p:childTnLst>
                                </p:cTn>
                              </p:par>
                            </p:childTnLst>
                          </p:cTn>
                        </p:par>
                      </p:childTnLst>
                    </p:cTn>
                  </p:par>
                  <p:par>
                    <p:cTn id="39" fill="hold">
                      <p:stCondLst>
                        <p:cond delay="indefinite"/>
                      </p:stCondLst>
                      <p:childTnLst>
                        <p:par>
                          <p:cTn id="40" fill="hold">
                            <p:stCondLst>
                              <p:cond delay="0"/>
                            </p:stCondLst>
                            <p:childTnLst>
                              <p:par>
                                <p:cTn id="41" presetID="9" presetClass="entr" presetSubtype="0" fill="hold" grpId="0" nodeType="clickEffect">
                                  <p:stCondLst>
                                    <p:cond delay="0"/>
                                  </p:stCondLst>
                                  <p:childTnLst>
                                    <p:set>
                                      <p:cBhvr>
                                        <p:cTn id="42" dur="1" fill="hold">
                                          <p:stCondLst>
                                            <p:cond delay="0"/>
                                          </p:stCondLst>
                                        </p:cTn>
                                        <p:tgtEl>
                                          <p:spTgt spid="26"/>
                                        </p:tgtEl>
                                        <p:attrNameLst>
                                          <p:attrName>style.visibility</p:attrName>
                                        </p:attrNameLst>
                                      </p:cBhvr>
                                      <p:to>
                                        <p:strVal val="visible"/>
                                      </p:to>
                                    </p:set>
                                    <p:animEffect transition="in" filter="dissolve">
                                      <p:cBhvr>
                                        <p:cTn id="43" dur="500"/>
                                        <p:tgtEl>
                                          <p:spTgt spid="26"/>
                                        </p:tgtEl>
                                      </p:cBhvr>
                                    </p:animEffect>
                                  </p:childTnLst>
                                </p:cTn>
                              </p:par>
                            </p:childTnLst>
                          </p:cTn>
                        </p:par>
                      </p:childTnLst>
                    </p:cTn>
                  </p:par>
                  <p:par>
                    <p:cTn id="44" fill="hold">
                      <p:stCondLst>
                        <p:cond delay="indefinite"/>
                      </p:stCondLst>
                      <p:childTnLst>
                        <p:par>
                          <p:cTn id="45" fill="hold">
                            <p:stCondLst>
                              <p:cond delay="0"/>
                            </p:stCondLst>
                            <p:childTnLst>
                              <p:par>
                                <p:cTn id="46" presetID="9" presetClass="entr" presetSubtype="0" fill="hold" grpId="0" nodeType="clickEffect">
                                  <p:stCondLst>
                                    <p:cond delay="0"/>
                                  </p:stCondLst>
                                  <p:childTnLst>
                                    <p:set>
                                      <p:cBhvr>
                                        <p:cTn id="47" dur="1" fill="hold">
                                          <p:stCondLst>
                                            <p:cond delay="0"/>
                                          </p:stCondLst>
                                        </p:cTn>
                                        <p:tgtEl>
                                          <p:spTgt spid="27"/>
                                        </p:tgtEl>
                                        <p:attrNameLst>
                                          <p:attrName>style.visibility</p:attrName>
                                        </p:attrNameLst>
                                      </p:cBhvr>
                                      <p:to>
                                        <p:strVal val="visible"/>
                                      </p:to>
                                    </p:set>
                                    <p:animEffect transition="in" filter="dissolve">
                                      <p:cBhvr>
                                        <p:cTn id="48"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nimBg="1"/>
      <p:bldP spid="35" grpId="0" animBg="1"/>
      <p:bldP spid="37" grpId="0"/>
      <p:bldP spid="10" grpId="0"/>
      <p:bldP spid="24" grpId="0"/>
      <p:bldP spid="25" grpId="0"/>
      <p:bldP spid="26" grpId="0"/>
      <p:bldP spid="27"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任意多边形: 形状 35"/>
          <p:cNvSpPr/>
          <p:nvPr/>
        </p:nvSpPr>
        <p:spPr>
          <a:xfrm>
            <a:off x="-121920" y="239982"/>
            <a:ext cx="896112" cy="602306"/>
          </a:xfrm>
          <a:custGeom>
            <a:avLst/>
            <a:gdLst>
              <a:gd name="connsiteX0" fmla="*/ 0 w 706054"/>
              <a:gd name="connsiteY0" fmla="*/ 0 h 474562"/>
              <a:gd name="connsiteX1" fmla="*/ 468773 w 706054"/>
              <a:gd name="connsiteY1" fmla="*/ 0 h 474562"/>
              <a:gd name="connsiteX2" fmla="*/ 706054 w 706054"/>
              <a:gd name="connsiteY2" fmla="*/ 237281 h 474562"/>
              <a:gd name="connsiteX3" fmla="*/ 468773 w 706054"/>
              <a:gd name="connsiteY3" fmla="*/ 474562 h 474562"/>
              <a:gd name="connsiteX4" fmla="*/ 0 w 706054"/>
              <a:gd name="connsiteY4" fmla="*/ 474562 h 4745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6054" h="474562">
                <a:moveTo>
                  <a:pt x="0" y="0"/>
                </a:moveTo>
                <a:lnTo>
                  <a:pt x="468773" y="0"/>
                </a:lnTo>
                <a:cubicBezTo>
                  <a:pt x="599820" y="0"/>
                  <a:pt x="706054" y="106234"/>
                  <a:pt x="706054" y="237281"/>
                </a:cubicBezTo>
                <a:cubicBezTo>
                  <a:pt x="706054" y="368328"/>
                  <a:pt x="599820" y="474562"/>
                  <a:pt x="468773" y="474562"/>
                </a:cubicBezTo>
                <a:lnTo>
                  <a:pt x="0" y="474562"/>
                </a:lnTo>
                <a:close/>
              </a:path>
            </a:pathLst>
          </a:custGeom>
          <a:noFill/>
          <a:ln w="19050">
            <a:gradFill>
              <a:gsLst>
                <a:gs pos="55000">
                  <a:schemeClr val="accent1">
                    <a:lumMod val="5000"/>
                    <a:lumOff val="95000"/>
                    <a:alpha val="0"/>
                  </a:schemeClr>
                </a:gs>
                <a:gs pos="0">
                  <a:srgbClr val="C00000"/>
                </a:gs>
              </a:gsLst>
              <a:lin ang="108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mn-ea"/>
            </a:endParaRPr>
          </a:p>
        </p:txBody>
      </p:sp>
      <p:grpSp>
        <p:nvGrpSpPr>
          <p:cNvPr id="8" name="组合 7"/>
          <p:cNvGrpSpPr/>
          <p:nvPr/>
        </p:nvGrpSpPr>
        <p:grpSpPr>
          <a:xfrm>
            <a:off x="-265471" y="-870076"/>
            <a:ext cx="12722942" cy="8598152"/>
            <a:chOff x="-5715000" y="-6019800"/>
            <a:chExt cx="25031700" cy="16916400"/>
          </a:xfrm>
        </p:grpSpPr>
        <p:grpSp>
          <p:nvGrpSpPr>
            <p:cNvPr id="4" name="组合 3"/>
            <p:cNvGrpSpPr/>
            <p:nvPr/>
          </p:nvGrpSpPr>
          <p:grpSpPr>
            <a:xfrm>
              <a:off x="-5715000" y="-6019800"/>
              <a:ext cx="419100" cy="16916400"/>
              <a:chOff x="-5715000" y="-6019800"/>
              <a:chExt cx="419100" cy="16916400"/>
            </a:xfrm>
          </p:grpSpPr>
          <p:sp>
            <p:nvSpPr>
              <p:cNvPr id="2" name="椭圆 1"/>
              <p:cNvSpPr/>
              <p:nvPr/>
            </p:nvSpPr>
            <p:spPr>
              <a:xfrm>
                <a:off x="-5715000" y="-60198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3" name="椭圆 2"/>
              <p:cNvSpPr/>
              <p:nvPr/>
            </p:nvSpPr>
            <p:spPr>
              <a:xfrm>
                <a:off x="-5715000" y="104775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grpSp>
          <p:nvGrpSpPr>
            <p:cNvPr id="5" name="组合 4"/>
            <p:cNvGrpSpPr/>
            <p:nvPr/>
          </p:nvGrpSpPr>
          <p:grpSpPr>
            <a:xfrm>
              <a:off x="18897600" y="-6019800"/>
              <a:ext cx="419100" cy="16916400"/>
              <a:chOff x="-5715000" y="-6019800"/>
              <a:chExt cx="419100" cy="16916400"/>
            </a:xfrm>
          </p:grpSpPr>
          <p:sp>
            <p:nvSpPr>
              <p:cNvPr id="6" name="椭圆 5"/>
              <p:cNvSpPr/>
              <p:nvPr/>
            </p:nvSpPr>
            <p:spPr>
              <a:xfrm>
                <a:off x="-5715000" y="-60198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7" name="椭圆 6"/>
              <p:cNvSpPr/>
              <p:nvPr/>
            </p:nvSpPr>
            <p:spPr>
              <a:xfrm>
                <a:off x="-5715000" y="104775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grpSp>
      <p:grpSp>
        <p:nvGrpSpPr>
          <p:cNvPr id="93" name="îşľïḓé"/>
          <p:cNvGrpSpPr/>
          <p:nvPr/>
        </p:nvGrpSpPr>
        <p:grpSpPr>
          <a:xfrm flipH="1">
            <a:off x="11129970" y="6341428"/>
            <a:ext cx="528630" cy="0"/>
            <a:chOff x="784958" y="2463718"/>
            <a:chExt cx="528630" cy="0"/>
          </a:xfrm>
        </p:grpSpPr>
        <p:cxnSp>
          <p:nvCxnSpPr>
            <p:cNvPr id="94" name="直接连接符 93"/>
            <p:cNvCxnSpPr/>
            <p:nvPr/>
          </p:nvCxnSpPr>
          <p:spPr>
            <a:xfrm>
              <a:off x="784958" y="2463718"/>
              <a:ext cx="360000" cy="0"/>
            </a:xfrm>
            <a:prstGeom prst="line">
              <a:avLst/>
            </a:prstGeom>
            <a:ln w="57150" cap="rnd">
              <a:gradFill>
                <a:gsLst>
                  <a:gs pos="0">
                    <a:srgbClr val="C00000"/>
                  </a:gs>
                  <a:gs pos="100000">
                    <a:srgbClr val="A11C1C"/>
                  </a:gs>
                </a:gsLst>
                <a:lin ang="5400000" scaled="1"/>
              </a:gradFill>
              <a:round/>
            </a:ln>
          </p:spPr>
          <p:style>
            <a:lnRef idx="1">
              <a:schemeClr val="accent1"/>
            </a:lnRef>
            <a:fillRef idx="0">
              <a:schemeClr val="accent1"/>
            </a:fillRef>
            <a:effectRef idx="0">
              <a:schemeClr val="accent1"/>
            </a:effectRef>
            <a:fontRef idx="minor">
              <a:schemeClr val="tx1"/>
            </a:fontRef>
          </p:style>
        </p:cxnSp>
        <p:cxnSp>
          <p:nvCxnSpPr>
            <p:cNvPr id="95" name="直接连接符 94"/>
            <p:cNvCxnSpPr/>
            <p:nvPr/>
          </p:nvCxnSpPr>
          <p:spPr>
            <a:xfrm>
              <a:off x="1242156" y="2463718"/>
              <a:ext cx="0" cy="0"/>
            </a:xfrm>
            <a:prstGeom prst="line">
              <a:avLst/>
            </a:prstGeom>
            <a:ln w="57150" cap="rnd">
              <a:gradFill>
                <a:gsLst>
                  <a:gs pos="0">
                    <a:srgbClr val="C00000"/>
                  </a:gs>
                  <a:gs pos="100000">
                    <a:srgbClr val="A11C1C"/>
                  </a:gs>
                </a:gsLst>
                <a:lin ang="5400000" scaled="1"/>
              </a:gradFill>
              <a:round/>
            </a:ln>
          </p:spPr>
          <p:style>
            <a:lnRef idx="1">
              <a:schemeClr val="accent1"/>
            </a:lnRef>
            <a:fillRef idx="0">
              <a:schemeClr val="accent1"/>
            </a:fillRef>
            <a:effectRef idx="0">
              <a:schemeClr val="accent1"/>
            </a:effectRef>
            <a:fontRef idx="minor">
              <a:schemeClr val="tx1"/>
            </a:fontRef>
          </p:style>
        </p:cxnSp>
        <p:cxnSp>
          <p:nvCxnSpPr>
            <p:cNvPr id="96" name="直接连接符 95"/>
            <p:cNvCxnSpPr/>
            <p:nvPr/>
          </p:nvCxnSpPr>
          <p:spPr>
            <a:xfrm>
              <a:off x="1313588" y="2463718"/>
              <a:ext cx="0" cy="0"/>
            </a:xfrm>
            <a:prstGeom prst="line">
              <a:avLst/>
            </a:prstGeom>
            <a:ln w="57150" cap="rnd">
              <a:gradFill>
                <a:gsLst>
                  <a:gs pos="0">
                    <a:srgbClr val="C00000"/>
                  </a:gs>
                  <a:gs pos="100000">
                    <a:srgbClr val="A11C1C"/>
                  </a:gs>
                </a:gsLst>
                <a:lin ang="5400000" scaled="1"/>
              </a:gradFill>
              <a:round/>
            </a:ln>
          </p:spPr>
          <p:style>
            <a:lnRef idx="1">
              <a:schemeClr val="accent1"/>
            </a:lnRef>
            <a:fillRef idx="0">
              <a:schemeClr val="accent1"/>
            </a:fillRef>
            <a:effectRef idx="0">
              <a:schemeClr val="accent1"/>
            </a:effectRef>
            <a:fontRef idx="minor">
              <a:schemeClr val="tx1"/>
            </a:fontRef>
          </p:style>
        </p:cxnSp>
      </p:grpSp>
      <p:sp>
        <p:nvSpPr>
          <p:cNvPr id="35" name="任意多边形: 形状 34"/>
          <p:cNvSpPr/>
          <p:nvPr/>
        </p:nvSpPr>
        <p:spPr>
          <a:xfrm>
            <a:off x="0" y="300942"/>
            <a:ext cx="706054" cy="474562"/>
          </a:xfrm>
          <a:custGeom>
            <a:avLst/>
            <a:gdLst>
              <a:gd name="connsiteX0" fmla="*/ 0 w 706054"/>
              <a:gd name="connsiteY0" fmla="*/ 0 h 474562"/>
              <a:gd name="connsiteX1" fmla="*/ 468773 w 706054"/>
              <a:gd name="connsiteY1" fmla="*/ 0 h 474562"/>
              <a:gd name="connsiteX2" fmla="*/ 706054 w 706054"/>
              <a:gd name="connsiteY2" fmla="*/ 237281 h 474562"/>
              <a:gd name="connsiteX3" fmla="*/ 468773 w 706054"/>
              <a:gd name="connsiteY3" fmla="*/ 474562 h 474562"/>
              <a:gd name="connsiteX4" fmla="*/ 0 w 706054"/>
              <a:gd name="connsiteY4" fmla="*/ 474562 h 4745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6054" h="474562">
                <a:moveTo>
                  <a:pt x="0" y="0"/>
                </a:moveTo>
                <a:lnTo>
                  <a:pt x="468773" y="0"/>
                </a:lnTo>
                <a:cubicBezTo>
                  <a:pt x="599820" y="0"/>
                  <a:pt x="706054" y="106234"/>
                  <a:pt x="706054" y="237281"/>
                </a:cubicBezTo>
                <a:cubicBezTo>
                  <a:pt x="706054" y="368328"/>
                  <a:pt x="599820" y="474562"/>
                  <a:pt x="468773" y="474562"/>
                </a:cubicBezTo>
                <a:lnTo>
                  <a:pt x="0" y="474562"/>
                </a:lnTo>
                <a:close/>
              </a:path>
            </a:pathLst>
          </a:custGeom>
          <a:gradFill>
            <a:gsLst>
              <a:gs pos="0">
                <a:srgbClr val="C00000">
                  <a:alpha val="48000"/>
                </a:srgbClr>
              </a:gs>
              <a:gs pos="94000">
                <a:srgbClr val="A11C1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微软雅黑" panose="020B0503020204020204" pitchFamily="34" charset="-122"/>
              <a:ea typeface="微软雅黑" panose="020B0503020204020204" pitchFamily="34" charset="-122"/>
            </a:endParaRPr>
          </a:p>
        </p:txBody>
      </p:sp>
      <p:sp>
        <p:nvSpPr>
          <p:cNvPr id="37" name="文本框 36"/>
          <p:cNvSpPr txBox="1"/>
          <p:nvPr/>
        </p:nvSpPr>
        <p:spPr>
          <a:xfrm>
            <a:off x="877104" y="276613"/>
            <a:ext cx="2859469" cy="523220"/>
          </a:xfrm>
          <a:prstGeom prst="rect">
            <a:avLst/>
          </a:prstGeom>
          <a:noFill/>
          <a:effectLst>
            <a:reflection blurRad="6350" stA="50000" endA="300" endPos="55000" dir="5400000" sy="-100000" algn="bl" rotWithShape="0"/>
          </a:effectLst>
        </p:spPr>
        <p:txBody>
          <a:bodyPr wrap="square" rtlCol="0">
            <a:spAutoFit/>
          </a:bodyPr>
          <a:lstStyle/>
          <a:p>
            <a:r>
              <a:rPr lang="zh-CN" altLang="en-US" sz="2800" b="1" spc="600" dirty="0">
                <a:gradFill>
                  <a:gsLst>
                    <a:gs pos="100000">
                      <a:srgbClr val="A11C1C"/>
                    </a:gs>
                    <a:gs pos="0">
                      <a:srgbClr val="C00000"/>
                    </a:gs>
                  </a:gsLst>
                  <a:lin ang="5400000" scaled="0"/>
                </a:gradFill>
                <a:latin typeface="微软雅黑" panose="020B0503020204020204" pitchFamily="34" charset="-122"/>
                <a:ea typeface="微软雅黑" panose="020B0503020204020204" pitchFamily="34" charset="-122"/>
              </a:rPr>
              <a:t>问题探究</a:t>
            </a:r>
            <a:endParaRPr lang="zh-CN" altLang="en-US" sz="2800" b="1" spc="600" dirty="0">
              <a:gradFill>
                <a:gsLst>
                  <a:gs pos="100000">
                    <a:srgbClr val="A11C1C"/>
                  </a:gs>
                  <a:gs pos="0">
                    <a:srgbClr val="C00000"/>
                  </a:gs>
                </a:gsLst>
                <a:lin ang="5400000" scaled="0"/>
              </a:gradFill>
              <a:latin typeface="微软雅黑" panose="020B0503020204020204" pitchFamily="34" charset="-122"/>
              <a:ea typeface="微软雅黑" panose="020B0503020204020204" pitchFamily="34" charset="-122"/>
            </a:endParaRPr>
          </a:p>
        </p:txBody>
      </p:sp>
      <p:grpSp>
        <p:nvGrpSpPr>
          <p:cNvPr id="12" name="组合 11"/>
          <p:cNvGrpSpPr/>
          <p:nvPr/>
        </p:nvGrpSpPr>
        <p:grpSpPr>
          <a:xfrm>
            <a:off x="2607930" y="1513651"/>
            <a:ext cx="2971067" cy="1681469"/>
            <a:chOff x="2515333" y="1603617"/>
            <a:chExt cx="2971067" cy="1681469"/>
          </a:xfrm>
        </p:grpSpPr>
        <p:sp>
          <p:nvSpPr>
            <p:cNvPr id="22" name="文本框 21"/>
            <p:cNvSpPr txBox="1"/>
            <p:nvPr/>
          </p:nvSpPr>
          <p:spPr>
            <a:xfrm>
              <a:off x="2515333" y="2136053"/>
              <a:ext cx="2971067" cy="1149033"/>
            </a:xfrm>
            <a:prstGeom prst="rect">
              <a:avLst/>
            </a:prstGeom>
            <a:noFill/>
          </p:spPr>
          <p:txBody>
            <a:bodyPr wrap="square" rtlCol="0">
              <a:spAutoFit/>
            </a:bodyPr>
            <a:lstStyle/>
            <a:p>
              <a:pPr algn="just" hangingPunct="0">
                <a:lnSpc>
                  <a:spcPct val="150000"/>
                </a:lnSpc>
              </a:pPr>
              <a:r>
                <a:rPr lang="zh-CN" altLang="en-US" sz="1600" dirty="0">
                  <a:solidFill>
                    <a:schemeClr val="bg1"/>
                  </a:solidFill>
                  <a:latin typeface="微软雅黑" panose="020B0503020204020204" pitchFamily="34" charset="-122"/>
                  <a:ea typeface="微软雅黑" panose="020B0503020204020204" pitchFamily="34" charset="-122"/>
                  <a:cs typeface="+mn-ea"/>
                  <a:sym typeface="+mn-lt"/>
                </a:rPr>
                <a:t>鼠标点击这里，输入您的文本文字，更改文字的颜色或者大小属性。</a:t>
              </a:r>
              <a:endParaRPr lang="zh-CN" altLang="en-US" sz="1600" dirty="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23" name="文本框 22"/>
            <p:cNvSpPr txBox="1"/>
            <p:nvPr/>
          </p:nvSpPr>
          <p:spPr>
            <a:xfrm>
              <a:off x="2515333" y="1603617"/>
              <a:ext cx="2971067" cy="499560"/>
            </a:xfrm>
            <a:prstGeom prst="rect">
              <a:avLst/>
            </a:prstGeom>
            <a:noFill/>
          </p:spPr>
          <p:txBody>
            <a:bodyPr wrap="square" rtlCol="0">
              <a:spAutoFit/>
            </a:bodyPr>
            <a:lstStyle/>
            <a:p>
              <a:pPr algn="just" hangingPunct="0">
                <a:lnSpc>
                  <a:spcPct val="150000"/>
                </a:lnSpc>
              </a:pPr>
              <a:r>
                <a:rPr lang="zh-CN" altLang="en-US" sz="2000" dirty="0">
                  <a:solidFill>
                    <a:schemeClr val="bg1"/>
                  </a:solidFill>
                  <a:latin typeface="微软雅黑" panose="020B0503020204020204" pitchFamily="34" charset="-122"/>
                  <a:ea typeface="微软雅黑" panose="020B0503020204020204" pitchFamily="34" charset="-122"/>
                  <a:cs typeface="+mn-ea"/>
                  <a:sym typeface="+mn-lt"/>
                </a:rPr>
                <a:t>简介</a:t>
              </a:r>
              <a:endParaRPr lang="zh-CN" altLang="en-US" sz="2000" dirty="0">
                <a:solidFill>
                  <a:schemeClr val="bg1"/>
                </a:solidFill>
                <a:latin typeface="微软雅黑" panose="020B0503020204020204" pitchFamily="34" charset="-122"/>
                <a:ea typeface="微软雅黑" panose="020B0503020204020204" pitchFamily="34" charset="-122"/>
                <a:cs typeface="+mn-ea"/>
                <a:sym typeface="+mn-lt"/>
              </a:endParaRPr>
            </a:p>
          </p:txBody>
        </p:sp>
      </p:grpSp>
      <p:sp>
        <p:nvSpPr>
          <p:cNvPr id="57" name="文本框 56"/>
          <p:cNvSpPr txBox="1"/>
          <p:nvPr/>
        </p:nvSpPr>
        <p:spPr>
          <a:xfrm>
            <a:off x="4139409" y="1627108"/>
            <a:ext cx="7439663" cy="3731214"/>
          </a:xfrm>
          <a:prstGeom prst="rect">
            <a:avLst/>
          </a:prstGeom>
          <a:noFill/>
        </p:spPr>
        <p:txBody>
          <a:bodyPr wrap="square" rtlCol="0">
            <a:spAutoFit/>
          </a:bodyPr>
          <a:lstStyle/>
          <a:p>
            <a:pPr algn="just" hangingPunct="0">
              <a:lnSpc>
                <a:spcPct val="150000"/>
              </a:lnSpc>
            </a:pPr>
            <a:r>
              <a:rPr lang="en-US" altLang="zh-CN" sz="2000" dirty="0">
                <a:latin typeface="微软雅黑" panose="020B0503020204020204" pitchFamily="34" charset="-122"/>
                <a:ea typeface="微软雅黑" panose="020B0503020204020204" pitchFamily="34" charset="-122"/>
                <a:cs typeface="+mn-ea"/>
                <a:sym typeface="+mn-lt"/>
              </a:rPr>
              <a:t>【</a:t>
            </a:r>
            <a:r>
              <a:rPr lang="zh-CN" altLang="en-US" sz="2000" dirty="0">
                <a:latin typeface="微软雅黑" panose="020B0503020204020204" pitchFamily="34" charset="-122"/>
                <a:ea typeface="微软雅黑" panose="020B0503020204020204" pitchFamily="34" charset="-122"/>
                <a:cs typeface="+mn-ea"/>
                <a:sym typeface="+mn-lt"/>
              </a:rPr>
              <a:t>思考</a:t>
            </a:r>
            <a:r>
              <a:rPr lang="en-US" altLang="zh-CN" sz="2000" dirty="0">
                <a:latin typeface="微软雅黑" panose="020B0503020204020204" pitchFamily="34" charset="-122"/>
                <a:ea typeface="微软雅黑" panose="020B0503020204020204" pitchFamily="34" charset="-122"/>
                <a:cs typeface="+mn-ea"/>
                <a:sym typeface="+mn-lt"/>
              </a:rPr>
              <a:t>7】</a:t>
            </a:r>
            <a:r>
              <a:rPr lang="zh-CN" altLang="en-US" sz="2000" dirty="0">
                <a:latin typeface="微软雅黑" panose="020B0503020204020204" pitchFamily="34" charset="-122"/>
                <a:ea typeface="微软雅黑" panose="020B0503020204020204" pitchFamily="34" charset="-122"/>
                <a:cs typeface="+mn-ea"/>
                <a:sym typeface="+mn-lt"/>
              </a:rPr>
              <a:t>总结焦裕禄精神的内涵及现实价值</a:t>
            </a:r>
            <a:endParaRPr lang="zh-CN" altLang="en-US" sz="2000" dirty="0">
              <a:latin typeface="微软雅黑" panose="020B0503020204020204" pitchFamily="34" charset="-122"/>
              <a:ea typeface="微软雅黑" panose="020B0503020204020204" pitchFamily="34" charset="-122"/>
              <a:cs typeface="+mn-ea"/>
              <a:sym typeface="+mn-lt"/>
            </a:endParaRPr>
          </a:p>
          <a:p>
            <a:pPr marL="342900" indent="-342900" algn="just" hangingPunct="0">
              <a:lnSpc>
                <a:spcPct val="150000"/>
              </a:lnSpc>
              <a:buFont typeface="Wingdings" panose="05000000000000000000" pitchFamily="2" charset="2"/>
              <a:buChar char="l"/>
            </a:pPr>
            <a:r>
              <a:rPr lang="zh-CN" altLang="en-US" sz="2000" dirty="0">
                <a:latin typeface="微软雅黑" panose="020B0503020204020204" pitchFamily="34" charset="-122"/>
                <a:ea typeface="微软雅黑" panose="020B0503020204020204" pitchFamily="34" charset="-122"/>
                <a:cs typeface="+mn-ea"/>
                <a:sym typeface="+mn-lt"/>
              </a:rPr>
              <a:t>精神内涵：</a:t>
            </a:r>
            <a:endParaRPr lang="zh-CN" altLang="en-US" sz="2000" dirty="0">
              <a:latin typeface="微软雅黑" panose="020B0503020204020204" pitchFamily="34" charset="-122"/>
              <a:ea typeface="微软雅黑" panose="020B0503020204020204" pitchFamily="34" charset="-122"/>
              <a:cs typeface="+mn-ea"/>
              <a:sym typeface="+mn-lt"/>
            </a:endParaRPr>
          </a:p>
          <a:p>
            <a:pPr algn="just" hangingPunct="0">
              <a:lnSpc>
                <a:spcPct val="150000"/>
              </a:lnSpc>
            </a:pPr>
            <a:r>
              <a:rPr lang="en-US" altLang="zh-CN" sz="2000" b="1" dirty="0">
                <a:solidFill>
                  <a:srgbClr val="C00000"/>
                </a:solidFill>
                <a:latin typeface="微软雅黑" panose="020B0503020204020204" pitchFamily="34" charset="-122"/>
                <a:ea typeface="微软雅黑" panose="020B0503020204020204" pitchFamily="34" charset="-122"/>
                <a:cs typeface="+mn-ea"/>
                <a:sym typeface="+mn-lt"/>
              </a:rPr>
              <a:t>(</a:t>
            </a:r>
            <a:r>
              <a:rPr lang="zh-CN" altLang="en-US" sz="2000" b="1" dirty="0">
                <a:solidFill>
                  <a:srgbClr val="C00000"/>
                </a:solidFill>
                <a:latin typeface="微软雅黑" panose="020B0503020204020204" pitchFamily="34" charset="-122"/>
                <a:ea typeface="微软雅黑" panose="020B0503020204020204" pitchFamily="34" charset="-122"/>
                <a:cs typeface="+mn-ea"/>
                <a:sym typeface="+mn-lt"/>
              </a:rPr>
              <a:t>一</a:t>
            </a:r>
            <a:r>
              <a:rPr lang="en-US" altLang="zh-CN" sz="2000" b="1" dirty="0">
                <a:solidFill>
                  <a:srgbClr val="C00000"/>
                </a:solidFill>
                <a:latin typeface="微软雅黑" panose="020B0503020204020204" pitchFamily="34" charset="-122"/>
                <a:ea typeface="微软雅黑" panose="020B0503020204020204" pitchFamily="34" charset="-122"/>
                <a:cs typeface="+mn-ea"/>
                <a:sym typeface="+mn-lt"/>
              </a:rPr>
              <a:t>)</a:t>
            </a:r>
            <a:r>
              <a:rPr lang="zh-CN" altLang="en-US" sz="2000" b="1" dirty="0">
                <a:solidFill>
                  <a:srgbClr val="C00000"/>
                </a:solidFill>
                <a:latin typeface="微软雅黑" panose="020B0503020204020204" pitchFamily="34" charset="-122"/>
                <a:ea typeface="微软雅黑" panose="020B0503020204020204" pitchFamily="34" charset="-122"/>
                <a:cs typeface="+mn-ea"/>
                <a:sym typeface="+mn-lt"/>
              </a:rPr>
              <a:t>服务群众的公仆情怀 </a:t>
            </a:r>
            <a:endParaRPr lang="zh-CN" altLang="en-US" sz="2000" b="1" dirty="0">
              <a:solidFill>
                <a:srgbClr val="C00000"/>
              </a:solidFill>
              <a:latin typeface="微软雅黑" panose="020B0503020204020204" pitchFamily="34" charset="-122"/>
              <a:ea typeface="微软雅黑" panose="020B0503020204020204" pitchFamily="34" charset="-122"/>
              <a:cs typeface="+mn-ea"/>
              <a:sym typeface="+mn-lt"/>
            </a:endParaRPr>
          </a:p>
          <a:p>
            <a:pPr algn="just" hangingPunct="0">
              <a:lnSpc>
                <a:spcPct val="150000"/>
              </a:lnSpc>
            </a:pPr>
            <a:r>
              <a:rPr lang="zh-CN" altLang="en-US" sz="2000" dirty="0">
                <a:latin typeface="微软雅黑" panose="020B0503020204020204" pitchFamily="34" charset="-122"/>
                <a:ea typeface="微软雅黑" panose="020B0503020204020204" pitchFamily="34" charset="-122"/>
                <a:cs typeface="+mn-ea"/>
                <a:sym typeface="+mn-lt"/>
              </a:rPr>
              <a:t>习近平指出</a:t>
            </a:r>
            <a:r>
              <a:rPr lang="en-US" altLang="zh-CN" sz="2000" dirty="0">
                <a:latin typeface="微软雅黑" panose="020B0503020204020204" pitchFamily="34" charset="-122"/>
                <a:ea typeface="微软雅黑" panose="020B0503020204020204" pitchFamily="34" charset="-122"/>
                <a:cs typeface="+mn-ea"/>
                <a:sym typeface="+mn-lt"/>
              </a:rPr>
              <a:t>:“</a:t>
            </a:r>
            <a:r>
              <a:rPr lang="zh-CN" altLang="en-US" sz="2000" dirty="0">
                <a:latin typeface="微软雅黑" panose="020B0503020204020204" pitchFamily="34" charset="-122"/>
                <a:ea typeface="微软雅黑" panose="020B0503020204020204" pitchFamily="34" charset="-122"/>
                <a:cs typeface="+mn-ea"/>
                <a:sym typeface="+mn-lt"/>
              </a:rPr>
              <a:t>全心全意为人民服务是我们党的根本宗旨，也是焦裕禄精神的本质所在。”他尽自己的最大努力探寻治理“三害”的方法，在顶风冒雪的访贫问苦中，他常对乡亲们说的一句话就是</a:t>
            </a:r>
            <a:r>
              <a:rPr lang="en-US" altLang="zh-CN" sz="2000" dirty="0">
                <a:latin typeface="微软雅黑" panose="020B0503020204020204" pitchFamily="34" charset="-122"/>
                <a:ea typeface="微软雅黑" panose="020B0503020204020204" pitchFamily="34" charset="-122"/>
                <a:cs typeface="+mn-ea"/>
                <a:sym typeface="+mn-lt"/>
              </a:rPr>
              <a:t>:“</a:t>
            </a:r>
            <a:r>
              <a:rPr lang="zh-CN" altLang="en-US" sz="2000" dirty="0">
                <a:latin typeface="微软雅黑" panose="020B0503020204020204" pitchFamily="34" charset="-122"/>
                <a:ea typeface="微软雅黑" panose="020B0503020204020204" pitchFamily="34" charset="-122"/>
                <a:cs typeface="+mn-ea"/>
                <a:sym typeface="+mn-lt"/>
              </a:rPr>
              <a:t>我是你们的儿子。”这看似简单的话，充分反映了焦裕禄“心里装着 全体人民，唯独没有他自己”的公仆情怀。</a:t>
            </a:r>
            <a:endParaRPr lang="zh-CN" altLang="en-US" sz="2000" dirty="0">
              <a:latin typeface="微软雅黑" panose="020B0503020204020204" pitchFamily="34" charset="-122"/>
              <a:ea typeface="微软雅黑" panose="020B0503020204020204" pitchFamily="34" charset="-122"/>
              <a:cs typeface="+mn-ea"/>
              <a:sym typeface="+mn-lt"/>
            </a:endParaRPr>
          </a:p>
        </p:txBody>
      </p:sp>
      <p:pic>
        <p:nvPicPr>
          <p:cNvPr id="15" name="图片 14"/>
          <p:cNvPicPr>
            <a:picLocks noChangeAspect="1"/>
          </p:cNvPicPr>
          <p:nvPr/>
        </p:nvPicPr>
        <p:blipFill>
          <a:blip r:embed="rId1">
            <a:extLst>
              <a:ext uri="{28A0092B-C50C-407E-A947-70E740481C1C}">
                <a14:useLocalDpi xmlns:a14="http://schemas.microsoft.com/office/drawing/2010/main" val="0"/>
              </a:ext>
            </a:extLst>
          </a:blip>
          <a:srcRect/>
          <a:stretch>
            <a:fillRect/>
          </a:stretch>
        </p:blipFill>
        <p:spPr>
          <a:xfrm>
            <a:off x="438852" y="2051855"/>
            <a:ext cx="3448008" cy="2792935"/>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p:spPr>
      </p:pic>
      <p:sp>
        <p:nvSpPr>
          <p:cNvPr id="41" name="矩形 40"/>
          <p:cNvSpPr/>
          <p:nvPr/>
        </p:nvSpPr>
        <p:spPr>
          <a:xfrm>
            <a:off x="130629" y="130629"/>
            <a:ext cx="11899075" cy="6590805"/>
          </a:xfrm>
          <a:prstGeom prst="rect">
            <a:avLst/>
          </a:prstGeom>
          <a:noFill/>
          <a:ln w="254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wipe(left)">
                                      <p:cBhvr>
                                        <p:cTn id="7" dur="500"/>
                                        <p:tgtEl>
                                          <p:spTgt spid="36"/>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35"/>
                                        </p:tgtEl>
                                        <p:attrNameLst>
                                          <p:attrName>style.visibility</p:attrName>
                                        </p:attrNameLst>
                                      </p:cBhvr>
                                      <p:to>
                                        <p:strVal val="visible"/>
                                      </p:to>
                                    </p:set>
                                    <p:animEffect transition="in" filter="wipe(left)">
                                      <p:cBhvr>
                                        <p:cTn id="10" dur="500"/>
                                        <p:tgtEl>
                                          <p:spTgt spid="35"/>
                                        </p:tgtEl>
                                      </p:cBhvr>
                                    </p:animEffect>
                                  </p:childTnLst>
                                </p:cTn>
                              </p:par>
                              <p:par>
                                <p:cTn id="11" presetID="22" presetClass="entr" presetSubtype="8" fill="hold" nodeType="withEffect">
                                  <p:stCondLst>
                                    <p:cond delay="0"/>
                                  </p:stCondLst>
                                  <p:childTnLst>
                                    <p:set>
                                      <p:cBhvr>
                                        <p:cTn id="12" dur="1" fill="hold">
                                          <p:stCondLst>
                                            <p:cond delay="0"/>
                                          </p:stCondLst>
                                        </p:cTn>
                                        <p:tgtEl>
                                          <p:spTgt spid="93"/>
                                        </p:tgtEl>
                                        <p:attrNameLst>
                                          <p:attrName>style.visibility</p:attrName>
                                        </p:attrNameLst>
                                      </p:cBhvr>
                                      <p:to>
                                        <p:strVal val="visible"/>
                                      </p:to>
                                    </p:set>
                                    <p:animEffect transition="in" filter="wipe(left)">
                                      <p:cBhvr>
                                        <p:cTn id="13" dur="500"/>
                                        <p:tgtEl>
                                          <p:spTgt spid="93"/>
                                        </p:tgtEl>
                                      </p:cBhvr>
                                    </p:animEffect>
                                  </p:childTnLst>
                                </p:cTn>
                              </p:par>
                              <p:par>
                                <p:cTn id="14" presetID="53" presetClass="entr" presetSubtype="16" fill="hold" grpId="0" nodeType="withEffect">
                                  <p:stCondLst>
                                    <p:cond delay="0"/>
                                  </p:stCondLst>
                                  <p:childTnLst>
                                    <p:set>
                                      <p:cBhvr>
                                        <p:cTn id="15" dur="1" fill="hold">
                                          <p:stCondLst>
                                            <p:cond delay="0"/>
                                          </p:stCondLst>
                                        </p:cTn>
                                        <p:tgtEl>
                                          <p:spTgt spid="37"/>
                                        </p:tgtEl>
                                        <p:attrNameLst>
                                          <p:attrName>style.visibility</p:attrName>
                                        </p:attrNameLst>
                                      </p:cBhvr>
                                      <p:to>
                                        <p:strVal val="visible"/>
                                      </p:to>
                                    </p:set>
                                    <p:anim calcmode="lin" valueType="num">
                                      <p:cBhvr>
                                        <p:cTn id="16" dur="1000" fill="hold"/>
                                        <p:tgtEl>
                                          <p:spTgt spid="37"/>
                                        </p:tgtEl>
                                        <p:attrNameLst>
                                          <p:attrName>ppt_w</p:attrName>
                                        </p:attrNameLst>
                                      </p:cBhvr>
                                      <p:tavLst>
                                        <p:tav tm="0">
                                          <p:val>
                                            <p:fltVal val="0"/>
                                          </p:val>
                                        </p:tav>
                                        <p:tav tm="100000">
                                          <p:val>
                                            <p:strVal val="#ppt_w"/>
                                          </p:val>
                                        </p:tav>
                                      </p:tavLst>
                                    </p:anim>
                                    <p:anim calcmode="lin" valueType="num">
                                      <p:cBhvr>
                                        <p:cTn id="17" dur="1000" fill="hold"/>
                                        <p:tgtEl>
                                          <p:spTgt spid="37"/>
                                        </p:tgtEl>
                                        <p:attrNameLst>
                                          <p:attrName>ppt_h</p:attrName>
                                        </p:attrNameLst>
                                      </p:cBhvr>
                                      <p:tavLst>
                                        <p:tav tm="0">
                                          <p:val>
                                            <p:fltVal val="0"/>
                                          </p:val>
                                        </p:tav>
                                        <p:tav tm="100000">
                                          <p:val>
                                            <p:strVal val="#ppt_h"/>
                                          </p:val>
                                        </p:tav>
                                      </p:tavLst>
                                    </p:anim>
                                    <p:animEffect transition="in" filter="fade">
                                      <p:cBhvr>
                                        <p:cTn id="18" dur="1000"/>
                                        <p:tgtEl>
                                          <p:spTgt spid="37"/>
                                        </p:tgtEl>
                                      </p:cBhvr>
                                    </p:animEffect>
                                  </p:childTnLst>
                                </p:cTn>
                              </p:par>
                              <p:par>
                                <p:cTn id="19" presetID="53" presetClass="entr" presetSubtype="16" fill="hold" nodeType="withEffect">
                                  <p:stCondLst>
                                    <p:cond delay="0"/>
                                  </p:stCondLst>
                                  <p:childTnLst>
                                    <p:set>
                                      <p:cBhvr>
                                        <p:cTn id="20" dur="1" fill="hold">
                                          <p:stCondLst>
                                            <p:cond delay="0"/>
                                          </p:stCondLst>
                                        </p:cTn>
                                        <p:tgtEl>
                                          <p:spTgt spid="12"/>
                                        </p:tgtEl>
                                        <p:attrNameLst>
                                          <p:attrName>style.visibility</p:attrName>
                                        </p:attrNameLst>
                                      </p:cBhvr>
                                      <p:to>
                                        <p:strVal val="visible"/>
                                      </p:to>
                                    </p:set>
                                    <p:anim calcmode="lin" valueType="num">
                                      <p:cBhvr>
                                        <p:cTn id="21" dur="1000" fill="hold"/>
                                        <p:tgtEl>
                                          <p:spTgt spid="12"/>
                                        </p:tgtEl>
                                        <p:attrNameLst>
                                          <p:attrName>ppt_w</p:attrName>
                                        </p:attrNameLst>
                                      </p:cBhvr>
                                      <p:tavLst>
                                        <p:tav tm="0">
                                          <p:val>
                                            <p:fltVal val="0"/>
                                          </p:val>
                                        </p:tav>
                                        <p:tav tm="100000">
                                          <p:val>
                                            <p:strVal val="#ppt_w"/>
                                          </p:val>
                                        </p:tav>
                                      </p:tavLst>
                                    </p:anim>
                                    <p:anim calcmode="lin" valueType="num">
                                      <p:cBhvr>
                                        <p:cTn id="22" dur="1000" fill="hold"/>
                                        <p:tgtEl>
                                          <p:spTgt spid="12"/>
                                        </p:tgtEl>
                                        <p:attrNameLst>
                                          <p:attrName>ppt_h</p:attrName>
                                        </p:attrNameLst>
                                      </p:cBhvr>
                                      <p:tavLst>
                                        <p:tav tm="0">
                                          <p:val>
                                            <p:fltVal val="0"/>
                                          </p:val>
                                        </p:tav>
                                        <p:tav tm="100000">
                                          <p:val>
                                            <p:strVal val="#ppt_h"/>
                                          </p:val>
                                        </p:tav>
                                      </p:tavLst>
                                    </p:anim>
                                    <p:animEffect transition="in" filter="fade">
                                      <p:cBhvr>
                                        <p:cTn id="23" dur="1000"/>
                                        <p:tgtEl>
                                          <p:spTgt spid="12"/>
                                        </p:tgtEl>
                                      </p:cBhvr>
                                    </p:animEffect>
                                  </p:childTnLst>
                                </p:cTn>
                              </p:par>
                            </p:childTnLst>
                          </p:cTn>
                        </p:par>
                      </p:childTnLst>
                    </p:cTn>
                  </p:par>
                  <p:par>
                    <p:cTn id="24" fill="hold">
                      <p:stCondLst>
                        <p:cond delay="indefinite"/>
                      </p:stCondLst>
                      <p:childTnLst>
                        <p:par>
                          <p:cTn id="25" fill="hold">
                            <p:stCondLst>
                              <p:cond delay="0"/>
                            </p:stCondLst>
                            <p:childTnLst>
                              <p:par>
                                <p:cTn id="26" presetID="9" presetClass="entr" presetSubtype="0" fill="hold" nodeType="clickEffect">
                                  <p:stCondLst>
                                    <p:cond delay="0"/>
                                  </p:stCondLst>
                                  <p:childTnLst>
                                    <p:set>
                                      <p:cBhvr>
                                        <p:cTn id="27" dur="1" fill="hold">
                                          <p:stCondLst>
                                            <p:cond delay="0"/>
                                          </p:stCondLst>
                                        </p:cTn>
                                        <p:tgtEl>
                                          <p:spTgt spid="57">
                                            <p:txEl>
                                              <p:pRg st="1" end="1"/>
                                            </p:txEl>
                                          </p:spTgt>
                                        </p:tgtEl>
                                        <p:attrNameLst>
                                          <p:attrName>style.visibility</p:attrName>
                                        </p:attrNameLst>
                                      </p:cBhvr>
                                      <p:to>
                                        <p:strVal val="visible"/>
                                      </p:to>
                                    </p:set>
                                    <p:animEffect transition="in" filter="dissolve">
                                      <p:cBhvr>
                                        <p:cTn id="28" dur="500"/>
                                        <p:tgtEl>
                                          <p:spTgt spid="57">
                                            <p:txEl>
                                              <p:pRg st="1" end="1"/>
                                            </p:txEl>
                                          </p:spTgt>
                                        </p:tgtEl>
                                      </p:cBhvr>
                                    </p:animEffect>
                                  </p:childTnLst>
                                </p:cTn>
                              </p:par>
                              <p:par>
                                <p:cTn id="29" presetID="9" presetClass="entr" presetSubtype="0" fill="hold" nodeType="withEffect">
                                  <p:stCondLst>
                                    <p:cond delay="0"/>
                                  </p:stCondLst>
                                  <p:childTnLst>
                                    <p:set>
                                      <p:cBhvr>
                                        <p:cTn id="30" dur="1" fill="hold">
                                          <p:stCondLst>
                                            <p:cond delay="0"/>
                                          </p:stCondLst>
                                        </p:cTn>
                                        <p:tgtEl>
                                          <p:spTgt spid="57">
                                            <p:txEl>
                                              <p:pRg st="2" end="2"/>
                                            </p:txEl>
                                          </p:spTgt>
                                        </p:tgtEl>
                                        <p:attrNameLst>
                                          <p:attrName>style.visibility</p:attrName>
                                        </p:attrNameLst>
                                      </p:cBhvr>
                                      <p:to>
                                        <p:strVal val="visible"/>
                                      </p:to>
                                    </p:set>
                                    <p:animEffect transition="in" filter="dissolve">
                                      <p:cBhvr>
                                        <p:cTn id="31" dur="500"/>
                                        <p:tgtEl>
                                          <p:spTgt spid="57">
                                            <p:txEl>
                                              <p:pRg st="2" end="2"/>
                                            </p:txEl>
                                          </p:spTgt>
                                        </p:tgtEl>
                                      </p:cBhvr>
                                    </p:animEffect>
                                  </p:childTnLst>
                                </p:cTn>
                              </p:par>
                              <p:par>
                                <p:cTn id="32" presetID="9" presetClass="entr" presetSubtype="0" fill="hold" nodeType="withEffect">
                                  <p:stCondLst>
                                    <p:cond delay="0"/>
                                  </p:stCondLst>
                                  <p:childTnLst>
                                    <p:set>
                                      <p:cBhvr>
                                        <p:cTn id="33" dur="1" fill="hold">
                                          <p:stCondLst>
                                            <p:cond delay="0"/>
                                          </p:stCondLst>
                                        </p:cTn>
                                        <p:tgtEl>
                                          <p:spTgt spid="57">
                                            <p:txEl>
                                              <p:pRg st="3" end="3"/>
                                            </p:txEl>
                                          </p:spTgt>
                                        </p:tgtEl>
                                        <p:attrNameLst>
                                          <p:attrName>style.visibility</p:attrName>
                                        </p:attrNameLst>
                                      </p:cBhvr>
                                      <p:to>
                                        <p:strVal val="visible"/>
                                      </p:to>
                                    </p:set>
                                    <p:animEffect transition="in" filter="dissolve">
                                      <p:cBhvr>
                                        <p:cTn id="34" dur="500"/>
                                        <p:tgtEl>
                                          <p:spTgt spid="57">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nimBg="1"/>
      <p:bldP spid="35" grpId="0" animBg="1"/>
      <p:bldP spid="37"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任意多边形: 形状 35"/>
          <p:cNvSpPr/>
          <p:nvPr/>
        </p:nvSpPr>
        <p:spPr>
          <a:xfrm>
            <a:off x="-121920" y="239982"/>
            <a:ext cx="896112" cy="602306"/>
          </a:xfrm>
          <a:custGeom>
            <a:avLst/>
            <a:gdLst>
              <a:gd name="connsiteX0" fmla="*/ 0 w 706054"/>
              <a:gd name="connsiteY0" fmla="*/ 0 h 474562"/>
              <a:gd name="connsiteX1" fmla="*/ 468773 w 706054"/>
              <a:gd name="connsiteY1" fmla="*/ 0 h 474562"/>
              <a:gd name="connsiteX2" fmla="*/ 706054 w 706054"/>
              <a:gd name="connsiteY2" fmla="*/ 237281 h 474562"/>
              <a:gd name="connsiteX3" fmla="*/ 468773 w 706054"/>
              <a:gd name="connsiteY3" fmla="*/ 474562 h 474562"/>
              <a:gd name="connsiteX4" fmla="*/ 0 w 706054"/>
              <a:gd name="connsiteY4" fmla="*/ 474562 h 4745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6054" h="474562">
                <a:moveTo>
                  <a:pt x="0" y="0"/>
                </a:moveTo>
                <a:lnTo>
                  <a:pt x="468773" y="0"/>
                </a:lnTo>
                <a:cubicBezTo>
                  <a:pt x="599820" y="0"/>
                  <a:pt x="706054" y="106234"/>
                  <a:pt x="706054" y="237281"/>
                </a:cubicBezTo>
                <a:cubicBezTo>
                  <a:pt x="706054" y="368328"/>
                  <a:pt x="599820" y="474562"/>
                  <a:pt x="468773" y="474562"/>
                </a:cubicBezTo>
                <a:lnTo>
                  <a:pt x="0" y="474562"/>
                </a:lnTo>
                <a:close/>
              </a:path>
            </a:pathLst>
          </a:custGeom>
          <a:noFill/>
          <a:ln w="19050">
            <a:gradFill>
              <a:gsLst>
                <a:gs pos="55000">
                  <a:schemeClr val="accent1">
                    <a:lumMod val="5000"/>
                    <a:lumOff val="95000"/>
                    <a:alpha val="0"/>
                  </a:schemeClr>
                </a:gs>
                <a:gs pos="0">
                  <a:srgbClr val="C00000"/>
                </a:gs>
              </a:gsLst>
              <a:lin ang="108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mn-ea"/>
            </a:endParaRPr>
          </a:p>
        </p:txBody>
      </p:sp>
      <p:grpSp>
        <p:nvGrpSpPr>
          <p:cNvPr id="8" name="组合 7"/>
          <p:cNvGrpSpPr/>
          <p:nvPr/>
        </p:nvGrpSpPr>
        <p:grpSpPr>
          <a:xfrm>
            <a:off x="-265471" y="-870076"/>
            <a:ext cx="12722942" cy="8598152"/>
            <a:chOff x="-5715000" y="-6019800"/>
            <a:chExt cx="25031700" cy="16916400"/>
          </a:xfrm>
        </p:grpSpPr>
        <p:grpSp>
          <p:nvGrpSpPr>
            <p:cNvPr id="4" name="组合 3"/>
            <p:cNvGrpSpPr/>
            <p:nvPr/>
          </p:nvGrpSpPr>
          <p:grpSpPr>
            <a:xfrm>
              <a:off x="-5715000" y="-6019800"/>
              <a:ext cx="419100" cy="16916400"/>
              <a:chOff x="-5715000" y="-6019800"/>
              <a:chExt cx="419100" cy="16916400"/>
            </a:xfrm>
          </p:grpSpPr>
          <p:sp>
            <p:nvSpPr>
              <p:cNvPr id="2" name="椭圆 1"/>
              <p:cNvSpPr/>
              <p:nvPr/>
            </p:nvSpPr>
            <p:spPr>
              <a:xfrm>
                <a:off x="-5715000" y="-60198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3" name="椭圆 2"/>
              <p:cNvSpPr/>
              <p:nvPr/>
            </p:nvSpPr>
            <p:spPr>
              <a:xfrm>
                <a:off x="-5715000" y="104775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grpSp>
          <p:nvGrpSpPr>
            <p:cNvPr id="5" name="组合 4"/>
            <p:cNvGrpSpPr/>
            <p:nvPr/>
          </p:nvGrpSpPr>
          <p:grpSpPr>
            <a:xfrm>
              <a:off x="18897600" y="-6019800"/>
              <a:ext cx="419100" cy="16916400"/>
              <a:chOff x="-5715000" y="-6019800"/>
              <a:chExt cx="419100" cy="16916400"/>
            </a:xfrm>
          </p:grpSpPr>
          <p:sp>
            <p:nvSpPr>
              <p:cNvPr id="6" name="椭圆 5"/>
              <p:cNvSpPr/>
              <p:nvPr/>
            </p:nvSpPr>
            <p:spPr>
              <a:xfrm>
                <a:off x="-5715000" y="-60198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7" name="椭圆 6"/>
              <p:cNvSpPr/>
              <p:nvPr/>
            </p:nvSpPr>
            <p:spPr>
              <a:xfrm>
                <a:off x="-5715000" y="104775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grpSp>
      <p:grpSp>
        <p:nvGrpSpPr>
          <p:cNvPr id="93" name="îşľïḓé"/>
          <p:cNvGrpSpPr/>
          <p:nvPr/>
        </p:nvGrpSpPr>
        <p:grpSpPr>
          <a:xfrm flipH="1">
            <a:off x="11129970" y="6341428"/>
            <a:ext cx="528630" cy="0"/>
            <a:chOff x="784958" y="2463718"/>
            <a:chExt cx="528630" cy="0"/>
          </a:xfrm>
        </p:grpSpPr>
        <p:cxnSp>
          <p:nvCxnSpPr>
            <p:cNvPr id="94" name="直接连接符 93"/>
            <p:cNvCxnSpPr/>
            <p:nvPr/>
          </p:nvCxnSpPr>
          <p:spPr>
            <a:xfrm>
              <a:off x="784958" y="2463718"/>
              <a:ext cx="360000" cy="0"/>
            </a:xfrm>
            <a:prstGeom prst="line">
              <a:avLst/>
            </a:prstGeom>
            <a:ln w="57150" cap="rnd">
              <a:gradFill>
                <a:gsLst>
                  <a:gs pos="0">
                    <a:srgbClr val="C00000"/>
                  </a:gs>
                  <a:gs pos="100000">
                    <a:srgbClr val="A11C1C"/>
                  </a:gs>
                </a:gsLst>
                <a:lin ang="5400000" scaled="1"/>
              </a:gradFill>
              <a:round/>
            </a:ln>
          </p:spPr>
          <p:style>
            <a:lnRef idx="1">
              <a:schemeClr val="accent1"/>
            </a:lnRef>
            <a:fillRef idx="0">
              <a:schemeClr val="accent1"/>
            </a:fillRef>
            <a:effectRef idx="0">
              <a:schemeClr val="accent1"/>
            </a:effectRef>
            <a:fontRef idx="minor">
              <a:schemeClr val="tx1"/>
            </a:fontRef>
          </p:style>
        </p:cxnSp>
        <p:cxnSp>
          <p:nvCxnSpPr>
            <p:cNvPr id="95" name="直接连接符 94"/>
            <p:cNvCxnSpPr/>
            <p:nvPr/>
          </p:nvCxnSpPr>
          <p:spPr>
            <a:xfrm>
              <a:off x="1242156" y="2463718"/>
              <a:ext cx="0" cy="0"/>
            </a:xfrm>
            <a:prstGeom prst="line">
              <a:avLst/>
            </a:prstGeom>
            <a:ln w="57150" cap="rnd">
              <a:gradFill>
                <a:gsLst>
                  <a:gs pos="0">
                    <a:srgbClr val="C00000"/>
                  </a:gs>
                  <a:gs pos="100000">
                    <a:srgbClr val="A11C1C"/>
                  </a:gs>
                </a:gsLst>
                <a:lin ang="5400000" scaled="1"/>
              </a:gradFill>
              <a:round/>
            </a:ln>
          </p:spPr>
          <p:style>
            <a:lnRef idx="1">
              <a:schemeClr val="accent1"/>
            </a:lnRef>
            <a:fillRef idx="0">
              <a:schemeClr val="accent1"/>
            </a:fillRef>
            <a:effectRef idx="0">
              <a:schemeClr val="accent1"/>
            </a:effectRef>
            <a:fontRef idx="minor">
              <a:schemeClr val="tx1"/>
            </a:fontRef>
          </p:style>
        </p:cxnSp>
        <p:cxnSp>
          <p:nvCxnSpPr>
            <p:cNvPr id="96" name="直接连接符 95"/>
            <p:cNvCxnSpPr/>
            <p:nvPr/>
          </p:nvCxnSpPr>
          <p:spPr>
            <a:xfrm>
              <a:off x="1313588" y="2463718"/>
              <a:ext cx="0" cy="0"/>
            </a:xfrm>
            <a:prstGeom prst="line">
              <a:avLst/>
            </a:prstGeom>
            <a:ln w="57150" cap="rnd">
              <a:gradFill>
                <a:gsLst>
                  <a:gs pos="0">
                    <a:srgbClr val="C00000"/>
                  </a:gs>
                  <a:gs pos="100000">
                    <a:srgbClr val="A11C1C"/>
                  </a:gs>
                </a:gsLst>
                <a:lin ang="5400000" scaled="1"/>
              </a:gradFill>
              <a:round/>
            </a:ln>
          </p:spPr>
          <p:style>
            <a:lnRef idx="1">
              <a:schemeClr val="accent1"/>
            </a:lnRef>
            <a:fillRef idx="0">
              <a:schemeClr val="accent1"/>
            </a:fillRef>
            <a:effectRef idx="0">
              <a:schemeClr val="accent1"/>
            </a:effectRef>
            <a:fontRef idx="minor">
              <a:schemeClr val="tx1"/>
            </a:fontRef>
          </p:style>
        </p:cxnSp>
      </p:grpSp>
      <p:sp>
        <p:nvSpPr>
          <p:cNvPr id="35" name="任意多边形: 形状 34"/>
          <p:cNvSpPr/>
          <p:nvPr/>
        </p:nvSpPr>
        <p:spPr>
          <a:xfrm>
            <a:off x="0" y="300942"/>
            <a:ext cx="706054" cy="474562"/>
          </a:xfrm>
          <a:custGeom>
            <a:avLst/>
            <a:gdLst>
              <a:gd name="connsiteX0" fmla="*/ 0 w 706054"/>
              <a:gd name="connsiteY0" fmla="*/ 0 h 474562"/>
              <a:gd name="connsiteX1" fmla="*/ 468773 w 706054"/>
              <a:gd name="connsiteY1" fmla="*/ 0 h 474562"/>
              <a:gd name="connsiteX2" fmla="*/ 706054 w 706054"/>
              <a:gd name="connsiteY2" fmla="*/ 237281 h 474562"/>
              <a:gd name="connsiteX3" fmla="*/ 468773 w 706054"/>
              <a:gd name="connsiteY3" fmla="*/ 474562 h 474562"/>
              <a:gd name="connsiteX4" fmla="*/ 0 w 706054"/>
              <a:gd name="connsiteY4" fmla="*/ 474562 h 4745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6054" h="474562">
                <a:moveTo>
                  <a:pt x="0" y="0"/>
                </a:moveTo>
                <a:lnTo>
                  <a:pt x="468773" y="0"/>
                </a:lnTo>
                <a:cubicBezTo>
                  <a:pt x="599820" y="0"/>
                  <a:pt x="706054" y="106234"/>
                  <a:pt x="706054" y="237281"/>
                </a:cubicBezTo>
                <a:cubicBezTo>
                  <a:pt x="706054" y="368328"/>
                  <a:pt x="599820" y="474562"/>
                  <a:pt x="468773" y="474562"/>
                </a:cubicBezTo>
                <a:lnTo>
                  <a:pt x="0" y="474562"/>
                </a:lnTo>
                <a:close/>
              </a:path>
            </a:pathLst>
          </a:custGeom>
          <a:gradFill>
            <a:gsLst>
              <a:gs pos="0">
                <a:srgbClr val="C00000">
                  <a:alpha val="48000"/>
                </a:srgbClr>
              </a:gs>
              <a:gs pos="94000">
                <a:srgbClr val="A11C1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微软雅黑" panose="020B0503020204020204" pitchFamily="34" charset="-122"/>
              <a:ea typeface="微软雅黑" panose="020B0503020204020204" pitchFamily="34" charset="-122"/>
            </a:endParaRPr>
          </a:p>
        </p:txBody>
      </p:sp>
      <p:sp>
        <p:nvSpPr>
          <p:cNvPr id="37" name="文本框 36"/>
          <p:cNvSpPr txBox="1"/>
          <p:nvPr/>
        </p:nvSpPr>
        <p:spPr>
          <a:xfrm>
            <a:off x="877104" y="276613"/>
            <a:ext cx="2859469" cy="523220"/>
          </a:xfrm>
          <a:prstGeom prst="rect">
            <a:avLst/>
          </a:prstGeom>
          <a:noFill/>
          <a:effectLst>
            <a:reflection blurRad="6350" stA="50000" endA="300" endPos="55000" dir="5400000" sy="-100000" algn="bl" rotWithShape="0"/>
          </a:effectLst>
        </p:spPr>
        <p:txBody>
          <a:bodyPr wrap="square" rtlCol="0">
            <a:spAutoFit/>
          </a:bodyPr>
          <a:lstStyle/>
          <a:p>
            <a:r>
              <a:rPr lang="zh-CN" altLang="en-US" sz="2800" b="1" spc="600" dirty="0">
                <a:gradFill>
                  <a:gsLst>
                    <a:gs pos="100000">
                      <a:srgbClr val="A11C1C"/>
                    </a:gs>
                    <a:gs pos="0">
                      <a:srgbClr val="C00000"/>
                    </a:gs>
                  </a:gsLst>
                  <a:lin ang="5400000" scaled="0"/>
                </a:gradFill>
                <a:latin typeface="微软雅黑" panose="020B0503020204020204" pitchFamily="34" charset="-122"/>
                <a:ea typeface="微软雅黑" panose="020B0503020204020204" pitchFamily="34" charset="-122"/>
              </a:rPr>
              <a:t>问题探究</a:t>
            </a:r>
            <a:endParaRPr lang="zh-CN" altLang="en-US" sz="2800" b="1" spc="600" dirty="0">
              <a:gradFill>
                <a:gsLst>
                  <a:gs pos="100000">
                    <a:srgbClr val="A11C1C"/>
                  </a:gs>
                  <a:gs pos="0">
                    <a:srgbClr val="C00000"/>
                  </a:gs>
                </a:gsLst>
                <a:lin ang="5400000" scaled="0"/>
              </a:gradFill>
              <a:latin typeface="微软雅黑" panose="020B0503020204020204" pitchFamily="34" charset="-122"/>
              <a:ea typeface="微软雅黑" panose="020B0503020204020204" pitchFamily="34" charset="-122"/>
            </a:endParaRPr>
          </a:p>
        </p:txBody>
      </p:sp>
      <p:grpSp>
        <p:nvGrpSpPr>
          <p:cNvPr id="12" name="组合 11"/>
          <p:cNvGrpSpPr/>
          <p:nvPr/>
        </p:nvGrpSpPr>
        <p:grpSpPr>
          <a:xfrm>
            <a:off x="2607930" y="1513651"/>
            <a:ext cx="2971067" cy="1681469"/>
            <a:chOff x="2515333" y="1603617"/>
            <a:chExt cx="2971067" cy="1681469"/>
          </a:xfrm>
        </p:grpSpPr>
        <p:sp>
          <p:nvSpPr>
            <p:cNvPr id="22" name="文本框 21"/>
            <p:cNvSpPr txBox="1"/>
            <p:nvPr/>
          </p:nvSpPr>
          <p:spPr>
            <a:xfrm>
              <a:off x="2515333" y="2136053"/>
              <a:ext cx="2971067" cy="1149033"/>
            </a:xfrm>
            <a:prstGeom prst="rect">
              <a:avLst/>
            </a:prstGeom>
            <a:noFill/>
          </p:spPr>
          <p:txBody>
            <a:bodyPr wrap="square" rtlCol="0">
              <a:spAutoFit/>
            </a:bodyPr>
            <a:lstStyle/>
            <a:p>
              <a:pPr algn="just" hangingPunct="0">
                <a:lnSpc>
                  <a:spcPct val="150000"/>
                </a:lnSpc>
              </a:pPr>
              <a:r>
                <a:rPr lang="zh-CN" altLang="en-US" sz="1600" dirty="0">
                  <a:solidFill>
                    <a:schemeClr val="bg1"/>
                  </a:solidFill>
                  <a:latin typeface="微软雅黑" panose="020B0503020204020204" pitchFamily="34" charset="-122"/>
                  <a:ea typeface="微软雅黑" panose="020B0503020204020204" pitchFamily="34" charset="-122"/>
                  <a:cs typeface="+mn-ea"/>
                  <a:sym typeface="+mn-lt"/>
                </a:rPr>
                <a:t>鼠标点击这里，输入您的文本文字，更改文字的颜色或者大小属性。</a:t>
              </a:r>
              <a:endParaRPr lang="zh-CN" altLang="en-US" sz="1600" dirty="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23" name="文本框 22"/>
            <p:cNvSpPr txBox="1"/>
            <p:nvPr/>
          </p:nvSpPr>
          <p:spPr>
            <a:xfrm>
              <a:off x="2515333" y="1603617"/>
              <a:ext cx="2971067" cy="499560"/>
            </a:xfrm>
            <a:prstGeom prst="rect">
              <a:avLst/>
            </a:prstGeom>
            <a:noFill/>
          </p:spPr>
          <p:txBody>
            <a:bodyPr wrap="square" rtlCol="0">
              <a:spAutoFit/>
            </a:bodyPr>
            <a:lstStyle/>
            <a:p>
              <a:pPr algn="just" hangingPunct="0">
                <a:lnSpc>
                  <a:spcPct val="150000"/>
                </a:lnSpc>
              </a:pPr>
              <a:r>
                <a:rPr lang="zh-CN" altLang="en-US" sz="2000" dirty="0">
                  <a:solidFill>
                    <a:schemeClr val="bg1"/>
                  </a:solidFill>
                  <a:latin typeface="微软雅黑" panose="020B0503020204020204" pitchFamily="34" charset="-122"/>
                  <a:ea typeface="微软雅黑" panose="020B0503020204020204" pitchFamily="34" charset="-122"/>
                  <a:cs typeface="+mn-ea"/>
                  <a:sym typeface="+mn-lt"/>
                </a:rPr>
                <a:t>简介</a:t>
              </a:r>
              <a:endParaRPr lang="zh-CN" altLang="en-US" sz="2000" dirty="0">
                <a:solidFill>
                  <a:schemeClr val="bg1"/>
                </a:solidFill>
                <a:latin typeface="微软雅黑" panose="020B0503020204020204" pitchFamily="34" charset="-122"/>
                <a:ea typeface="微软雅黑" panose="020B0503020204020204" pitchFamily="34" charset="-122"/>
                <a:cs typeface="+mn-ea"/>
                <a:sym typeface="+mn-lt"/>
              </a:endParaRPr>
            </a:p>
          </p:txBody>
        </p:sp>
      </p:grpSp>
      <p:sp>
        <p:nvSpPr>
          <p:cNvPr id="57" name="文本框 56"/>
          <p:cNvSpPr txBox="1"/>
          <p:nvPr/>
        </p:nvSpPr>
        <p:spPr>
          <a:xfrm>
            <a:off x="4139409" y="1627108"/>
            <a:ext cx="7439663" cy="4654544"/>
          </a:xfrm>
          <a:prstGeom prst="rect">
            <a:avLst/>
          </a:prstGeom>
          <a:noFill/>
        </p:spPr>
        <p:txBody>
          <a:bodyPr wrap="square" rtlCol="0">
            <a:spAutoFit/>
          </a:bodyPr>
          <a:lstStyle/>
          <a:p>
            <a:pPr algn="just" hangingPunct="0">
              <a:lnSpc>
                <a:spcPct val="150000"/>
              </a:lnSpc>
            </a:pPr>
            <a:r>
              <a:rPr lang="en-US" altLang="zh-CN" sz="2000" dirty="0">
                <a:latin typeface="微软雅黑" panose="020B0503020204020204" pitchFamily="34" charset="-122"/>
                <a:ea typeface="微软雅黑" panose="020B0503020204020204" pitchFamily="34" charset="-122"/>
                <a:cs typeface="+mn-ea"/>
                <a:sym typeface="+mn-lt"/>
              </a:rPr>
              <a:t>【</a:t>
            </a:r>
            <a:r>
              <a:rPr lang="zh-CN" altLang="en-US" sz="2000" dirty="0">
                <a:latin typeface="微软雅黑" panose="020B0503020204020204" pitchFamily="34" charset="-122"/>
                <a:ea typeface="微软雅黑" panose="020B0503020204020204" pitchFamily="34" charset="-122"/>
                <a:cs typeface="+mn-ea"/>
                <a:sym typeface="+mn-lt"/>
              </a:rPr>
              <a:t>思考</a:t>
            </a:r>
            <a:r>
              <a:rPr lang="en-US" altLang="zh-CN" sz="2000" dirty="0">
                <a:latin typeface="微软雅黑" panose="020B0503020204020204" pitchFamily="34" charset="-122"/>
                <a:ea typeface="微软雅黑" panose="020B0503020204020204" pitchFamily="34" charset="-122"/>
                <a:cs typeface="+mn-ea"/>
                <a:sym typeface="+mn-lt"/>
              </a:rPr>
              <a:t>7】</a:t>
            </a:r>
            <a:r>
              <a:rPr lang="zh-CN" altLang="en-US" sz="2000" dirty="0">
                <a:latin typeface="微软雅黑" panose="020B0503020204020204" pitchFamily="34" charset="-122"/>
                <a:ea typeface="微软雅黑" panose="020B0503020204020204" pitchFamily="34" charset="-122"/>
                <a:cs typeface="+mn-ea"/>
                <a:sym typeface="+mn-lt"/>
              </a:rPr>
              <a:t>总结焦裕禄精神的内涵及现实价值</a:t>
            </a:r>
            <a:endParaRPr lang="zh-CN" altLang="en-US" sz="2000" dirty="0">
              <a:latin typeface="微软雅黑" panose="020B0503020204020204" pitchFamily="34" charset="-122"/>
              <a:ea typeface="微软雅黑" panose="020B0503020204020204" pitchFamily="34" charset="-122"/>
              <a:cs typeface="+mn-ea"/>
              <a:sym typeface="+mn-lt"/>
            </a:endParaRPr>
          </a:p>
          <a:p>
            <a:pPr marL="342900" indent="-342900" algn="just" hangingPunct="0">
              <a:lnSpc>
                <a:spcPct val="150000"/>
              </a:lnSpc>
              <a:buFont typeface="Wingdings" panose="05000000000000000000" pitchFamily="2" charset="2"/>
              <a:buChar char="l"/>
            </a:pPr>
            <a:r>
              <a:rPr lang="zh-CN" altLang="en-US" sz="2000" dirty="0">
                <a:latin typeface="微软雅黑" panose="020B0503020204020204" pitchFamily="34" charset="-122"/>
                <a:ea typeface="微软雅黑" panose="020B0503020204020204" pitchFamily="34" charset="-122"/>
                <a:cs typeface="+mn-ea"/>
                <a:sym typeface="+mn-lt"/>
              </a:rPr>
              <a:t>精神内涵：</a:t>
            </a:r>
            <a:endParaRPr lang="zh-CN" altLang="en-US" sz="2000" dirty="0">
              <a:latin typeface="微软雅黑" panose="020B0503020204020204" pitchFamily="34" charset="-122"/>
              <a:ea typeface="微软雅黑" panose="020B0503020204020204" pitchFamily="34" charset="-122"/>
              <a:cs typeface="+mn-ea"/>
              <a:sym typeface="+mn-lt"/>
            </a:endParaRPr>
          </a:p>
          <a:p>
            <a:pPr algn="just" hangingPunct="0">
              <a:lnSpc>
                <a:spcPct val="150000"/>
              </a:lnSpc>
            </a:pPr>
            <a:r>
              <a:rPr lang="en-US" altLang="zh-CN" sz="2000" b="1" dirty="0">
                <a:solidFill>
                  <a:srgbClr val="C00000"/>
                </a:solidFill>
                <a:latin typeface="微软雅黑" panose="020B0503020204020204" pitchFamily="34" charset="-122"/>
                <a:ea typeface="微软雅黑" panose="020B0503020204020204" pitchFamily="34" charset="-122"/>
                <a:cs typeface="+mn-ea"/>
                <a:sym typeface="+mn-lt"/>
              </a:rPr>
              <a:t>(</a:t>
            </a:r>
            <a:r>
              <a:rPr lang="zh-CN" altLang="en-US" sz="2000" b="1" dirty="0">
                <a:solidFill>
                  <a:srgbClr val="C00000"/>
                </a:solidFill>
                <a:latin typeface="微软雅黑" panose="020B0503020204020204" pitchFamily="34" charset="-122"/>
                <a:ea typeface="微软雅黑" panose="020B0503020204020204" pitchFamily="34" charset="-122"/>
                <a:cs typeface="+mn-ea"/>
                <a:sym typeface="+mn-lt"/>
              </a:rPr>
              <a:t>二</a:t>
            </a:r>
            <a:r>
              <a:rPr lang="en-US" altLang="zh-CN" sz="2000" b="1" dirty="0">
                <a:solidFill>
                  <a:srgbClr val="C00000"/>
                </a:solidFill>
                <a:latin typeface="微软雅黑" panose="020B0503020204020204" pitchFamily="34" charset="-122"/>
                <a:ea typeface="微软雅黑" panose="020B0503020204020204" pitchFamily="34" charset="-122"/>
                <a:cs typeface="+mn-ea"/>
                <a:sym typeface="+mn-lt"/>
              </a:rPr>
              <a:t>)</a:t>
            </a:r>
            <a:r>
              <a:rPr lang="zh-CN" altLang="en-US" sz="2000" b="1" dirty="0">
                <a:solidFill>
                  <a:srgbClr val="C00000"/>
                </a:solidFill>
                <a:latin typeface="微软雅黑" panose="020B0503020204020204" pitchFamily="34" charset="-122"/>
                <a:ea typeface="微软雅黑" panose="020B0503020204020204" pitchFamily="34" charset="-122"/>
                <a:cs typeface="+mn-ea"/>
                <a:sym typeface="+mn-lt"/>
              </a:rPr>
              <a:t>自强不息的奋斗精神 </a:t>
            </a:r>
            <a:endParaRPr lang="zh-CN" altLang="en-US" sz="2000" b="1" dirty="0">
              <a:solidFill>
                <a:srgbClr val="C00000"/>
              </a:solidFill>
              <a:latin typeface="微软雅黑" panose="020B0503020204020204" pitchFamily="34" charset="-122"/>
              <a:ea typeface="微软雅黑" panose="020B0503020204020204" pitchFamily="34" charset="-122"/>
              <a:cs typeface="+mn-ea"/>
              <a:sym typeface="+mn-lt"/>
            </a:endParaRPr>
          </a:p>
          <a:p>
            <a:pPr algn="just" hangingPunct="0">
              <a:lnSpc>
                <a:spcPct val="150000"/>
              </a:lnSpc>
            </a:pPr>
            <a:r>
              <a:rPr lang="zh-CN" altLang="en-US" sz="2000" dirty="0">
                <a:latin typeface="微软雅黑" panose="020B0503020204020204" pitchFamily="34" charset="-122"/>
                <a:ea typeface="微软雅黑" panose="020B0503020204020204" pitchFamily="34" charset="-122"/>
                <a:cs typeface="+mn-ea"/>
                <a:sym typeface="+mn-lt"/>
              </a:rPr>
              <a:t>勤劳勇敢、自强不息的伟大民族精神鼓舞着一代又一代的中华儿女为建设美好的家园而奋斗，这也是焦裕禄精神的精髓。兰考县一直被认为是最穷、最困 难县。严重的自然灾害很大程度上打击了人民群众的生产积极性，出现了坐等救济粮等消极情绪。焦裕禄任职后，没有被已有的困难吓倒，而是实地考察去为人民寻找出路，焦裕禄表示</a:t>
            </a:r>
            <a:r>
              <a:rPr lang="en-US" altLang="zh-CN" sz="2000" dirty="0">
                <a:latin typeface="微软雅黑" panose="020B0503020204020204" pitchFamily="34" charset="-122"/>
                <a:ea typeface="微软雅黑" panose="020B0503020204020204" pitchFamily="34" charset="-122"/>
                <a:cs typeface="+mn-ea"/>
                <a:sym typeface="+mn-lt"/>
              </a:rPr>
              <a:t>:“</a:t>
            </a:r>
            <a:r>
              <a:rPr lang="zh-CN" altLang="en-US" sz="2000" dirty="0">
                <a:latin typeface="微软雅黑" panose="020B0503020204020204" pitchFamily="34" charset="-122"/>
                <a:ea typeface="微软雅黑" panose="020B0503020204020204" pitchFamily="34" charset="-122"/>
                <a:cs typeface="+mn-ea"/>
                <a:sym typeface="+mn-lt"/>
              </a:rPr>
              <a:t>坚决领导全县人民，苦战三五年，改变兰考的面貌。不达目的，我们死不瞑目。”</a:t>
            </a:r>
            <a:endParaRPr lang="zh-CN" altLang="en-US" sz="2000" dirty="0">
              <a:latin typeface="微软雅黑" panose="020B0503020204020204" pitchFamily="34" charset="-122"/>
              <a:ea typeface="微软雅黑" panose="020B0503020204020204" pitchFamily="34" charset="-122"/>
              <a:cs typeface="+mn-ea"/>
              <a:sym typeface="+mn-lt"/>
            </a:endParaRPr>
          </a:p>
        </p:txBody>
      </p:sp>
      <p:pic>
        <p:nvPicPr>
          <p:cNvPr id="15" name="图片 14"/>
          <p:cNvPicPr>
            <a:picLocks noChangeAspect="1"/>
          </p:cNvPicPr>
          <p:nvPr/>
        </p:nvPicPr>
        <p:blipFill>
          <a:blip r:embed="rId1">
            <a:extLst>
              <a:ext uri="{28A0092B-C50C-407E-A947-70E740481C1C}">
                <a14:useLocalDpi xmlns:a14="http://schemas.microsoft.com/office/drawing/2010/main" val="0"/>
              </a:ext>
            </a:extLst>
          </a:blip>
          <a:srcRect/>
          <a:stretch>
            <a:fillRect/>
          </a:stretch>
        </p:blipFill>
        <p:spPr>
          <a:xfrm>
            <a:off x="438852" y="2051855"/>
            <a:ext cx="3448008" cy="2792935"/>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p:spPr>
      </p:pic>
      <p:sp>
        <p:nvSpPr>
          <p:cNvPr id="41" name="矩形 40"/>
          <p:cNvSpPr/>
          <p:nvPr/>
        </p:nvSpPr>
        <p:spPr>
          <a:xfrm>
            <a:off x="130629" y="130629"/>
            <a:ext cx="11899075" cy="6590805"/>
          </a:xfrm>
          <a:prstGeom prst="rect">
            <a:avLst/>
          </a:prstGeom>
          <a:noFill/>
          <a:ln w="254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wipe(left)">
                                      <p:cBhvr>
                                        <p:cTn id="7" dur="500"/>
                                        <p:tgtEl>
                                          <p:spTgt spid="36"/>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35"/>
                                        </p:tgtEl>
                                        <p:attrNameLst>
                                          <p:attrName>style.visibility</p:attrName>
                                        </p:attrNameLst>
                                      </p:cBhvr>
                                      <p:to>
                                        <p:strVal val="visible"/>
                                      </p:to>
                                    </p:set>
                                    <p:animEffect transition="in" filter="wipe(left)">
                                      <p:cBhvr>
                                        <p:cTn id="10" dur="500"/>
                                        <p:tgtEl>
                                          <p:spTgt spid="35"/>
                                        </p:tgtEl>
                                      </p:cBhvr>
                                    </p:animEffect>
                                  </p:childTnLst>
                                </p:cTn>
                              </p:par>
                              <p:par>
                                <p:cTn id="11" presetID="22" presetClass="entr" presetSubtype="8" fill="hold" nodeType="withEffect">
                                  <p:stCondLst>
                                    <p:cond delay="0"/>
                                  </p:stCondLst>
                                  <p:childTnLst>
                                    <p:set>
                                      <p:cBhvr>
                                        <p:cTn id="12" dur="1" fill="hold">
                                          <p:stCondLst>
                                            <p:cond delay="0"/>
                                          </p:stCondLst>
                                        </p:cTn>
                                        <p:tgtEl>
                                          <p:spTgt spid="93"/>
                                        </p:tgtEl>
                                        <p:attrNameLst>
                                          <p:attrName>style.visibility</p:attrName>
                                        </p:attrNameLst>
                                      </p:cBhvr>
                                      <p:to>
                                        <p:strVal val="visible"/>
                                      </p:to>
                                    </p:set>
                                    <p:animEffect transition="in" filter="wipe(left)">
                                      <p:cBhvr>
                                        <p:cTn id="13" dur="500"/>
                                        <p:tgtEl>
                                          <p:spTgt spid="93"/>
                                        </p:tgtEl>
                                      </p:cBhvr>
                                    </p:animEffect>
                                  </p:childTnLst>
                                </p:cTn>
                              </p:par>
                              <p:par>
                                <p:cTn id="14" presetID="53" presetClass="entr" presetSubtype="16" fill="hold" grpId="0" nodeType="withEffect">
                                  <p:stCondLst>
                                    <p:cond delay="0"/>
                                  </p:stCondLst>
                                  <p:childTnLst>
                                    <p:set>
                                      <p:cBhvr>
                                        <p:cTn id="15" dur="1" fill="hold">
                                          <p:stCondLst>
                                            <p:cond delay="0"/>
                                          </p:stCondLst>
                                        </p:cTn>
                                        <p:tgtEl>
                                          <p:spTgt spid="37"/>
                                        </p:tgtEl>
                                        <p:attrNameLst>
                                          <p:attrName>style.visibility</p:attrName>
                                        </p:attrNameLst>
                                      </p:cBhvr>
                                      <p:to>
                                        <p:strVal val="visible"/>
                                      </p:to>
                                    </p:set>
                                    <p:anim calcmode="lin" valueType="num">
                                      <p:cBhvr>
                                        <p:cTn id="16" dur="1000" fill="hold"/>
                                        <p:tgtEl>
                                          <p:spTgt spid="37"/>
                                        </p:tgtEl>
                                        <p:attrNameLst>
                                          <p:attrName>ppt_w</p:attrName>
                                        </p:attrNameLst>
                                      </p:cBhvr>
                                      <p:tavLst>
                                        <p:tav tm="0">
                                          <p:val>
                                            <p:fltVal val="0"/>
                                          </p:val>
                                        </p:tav>
                                        <p:tav tm="100000">
                                          <p:val>
                                            <p:strVal val="#ppt_w"/>
                                          </p:val>
                                        </p:tav>
                                      </p:tavLst>
                                    </p:anim>
                                    <p:anim calcmode="lin" valueType="num">
                                      <p:cBhvr>
                                        <p:cTn id="17" dur="1000" fill="hold"/>
                                        <p:tgtEl>
                                          <p:spTgt spid="37"/>
                                        </p:tgtEl>
                                        <p:attrNameLst>
                                          <p:attrName>ppt_h</p:attrName>
                                        </p:attrNameLst>
                                      </p:cBhvr>
                                      <p:tavLst>
                                        <p:tav tm="0">
                                          <p:val>
                                            <p:fltVal val="0"/>
                                          </p:val>
                                        </p:tav>
                                        <p:tav tm="100000">
                                          <p:val>
                                            <p:strVal val="#ppt_h"/>
                                          </p:val>
                                        </p:tav>
                                      </p:tavLst>
                                    </p:anim>
                                    <p:animEffect transition="in" filter="fade">
                                      <p:cBhvr>
                                        <p:cTn id="18" dur="1000"/>
                                        <p:tgtEl>
                                          <p:spTgt spid="37"/>
                                        </p:tgtEl>
                                      </p:cBhvr>
                                    </p:animEffect>
                                  </p:childTnLst>
                                </p:cTn>
                              </p:par>
                              <p:par>
                                <p:cTn id="19" presetID="53" presetClass="entr" presetSubtype="16" fill="hold" nodeType="withEffect">
                                  <p:stCondLst>
                                    <p:cond delay="0"/>
                                  </p:stCondLst>
                                  <p:childTnLst>
                                    <p:set>
                                      <p:cBhvr>
                                        <p:cTn id="20" dur="1" fill="hold">
                                          <p:stCondLst>
                                            <p:cond delay="0"/>
                                          </p:stCondLst>
                                        </p:cTn>
                                        <p:tgtEl>
                                          <p:spTgt spid="12"/>
                                        </p:tgtEl>
                                        <p:attrNameLst>
                                          <p:attrName>style.visibility</p:attrName>
                                        </p:attrNameLst>
                                      </p:cBhvr>
                                      <p:to>
                                        <p:strVal val="visible"/>
                                      </p:to>
                                    </p:set>
                                    <p:anim calcmode="lin" valueType="num">
                                      <p:cBhvr>
                                        <p:cTn id="21" dur="1000" fill="hold"/>
                                        <p:tgtEl>
                                          <p:spTgt spid="12"/>
                                        </p:tgtEl>
                                        <p:attrNameLst>
                                          <p:attrName>ppt_w</p:attrName>
                                        </p:attrNameLst>
                                      </p:cBhvr>
                                      <p:tavLst>
                                        <p:tav tm="0">
                                          <p:val>
                                            <p:fltVal val="0"/>
                                          </p:val>
                                        </p:tav>
                                        <p:tav tm="100000">
                                          <p:val>
                                            <p:strVal val="#ppt_w"/>
                                          </p:val>
                                        </p:tav>
                                      </p:tavLst>
                                    </p:anim>
                                    <p:anim calcmode="lin" valueType="num">
                                      <p:cBhvr>
                                        <p:cTn id="22" dur="1000" fill="hold"/>
                                        <p:tgtEl>
                                          <p:spTgt spid="12"/>
                                        </p:tgtEl>
                                        <p:attrNameLst>
                                          <p:attrName>ppt_h</p:attrName>
                                        </p:attrNameLst>
                                      </p:cBhvr>
                                      <p:tavLst>
                                        <p:tav tm="0">
                                          <p:val>
                                            <p:fltVal val="0"/>
                                          </p:val>
                                        </p:tav>
                                        <p:tav tm="100000">
                                          <p:val>
                                            <p:strVal val="#ppt_h"/>
                                          </p:val>
                                        </p:tav>
                                      </p:tavLst>
                                    </p:anim>
                                    <p:animEffect transition="in" filter="fade">
                                      <p:cBhvr>
                                        <p:cTn id="23" dur="1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nimBg="1"/>
      <p:bldP spid="35" grpId="0" animBg="1"/>
      <p:bldP spid="37"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265471" y="-870076"/>
            <a:ext cx="12722942" cy="8598152"/>
            <a:chOff x="-5715000" y="-6019800"/>
            <a:chExt cx="25031700" cy="16916400"/>
          </a:xfrm>
        </p:grpSpPr>
        <p:grpSp>
          <p:nvGrpSpPr>
            <p:cNvPr id="4" name="组合 3"/>
            <p:cNvGrpSpPr/>
            <p:nvPr/>
          </p:nvGrpSpPr>
          <p:grpSpPr>
            <a:xfrm>
              <a:off x="-5715000" y="-6019800"/>
              <a:ext cx="419100" cy="16916400"/>
              <a:chOff x="-5715000" y="-6019800"/>
              <a:chExt cx="419100" cy="16916400"/>
            </a:xfrm>
          </p:grpSpPr>
          <p:sp>
            <p:nvSpPr>
              <p:cNvPr id="2" name="椭圆 1"/>
              <p:cNvSpPr/>
              <p:nvPr/>
            </p:nvSpPr>
            <p:spPr>
              <a:xfrm>
                <a:off x="-5715000" y="-60198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3" name="椭圆 2"/>
              <p:cNvSpPr/>
              <p:nvPr/>
            </p:nvSpPr>
            <p:spPr>
              <a:xfrm>
                <a:off x="-5715000" y="104775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grpSp>
          <p:nvGrpSpPr>
            <p:cNvPr id="5" name="组合 4"/>
            <p:cNvGrpSpPr/>
            <p:nvPr/>
          </p:nvGrpSpPr>
          <p:grpSpPr>
            <a:xfrm>
              <a:off x="18897600" y="-6019800"/>
              <a:ext cx="419100" cy="16916400"/>
              <a:chOff x="-5715000" y="-6019800"/>
              <a:chExt cx="419100" cy="16916400"/>
            </a:xfrm>
          </p:grpSpPr>
          <p:sp>
            <p:nvSpPr>
              <p:cNvPr id="6" name="椭圆 5"/>
              <p:cNvSpPr/>
              <p:nvPr/>
            </p:nvSpPr>
            <p:spPr>
              <a:xfrm>
                <a:off x="-5715000" y="-60198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7" name="椭圆 6"/>
              <p:cNvSpPr/>
              <p:nvPr/>
            </p:nvSpPr>
            <p:spPr>
              <a:xfrm>
                <a:off x="-5715000" y="104775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grpSp>
      <p:grpSp>
        <p:nvGrpSpPr>
          <p:cNvPr id="27" name="组合 26"/>
          <p:cNvGrpSpPr/>
          <p:nvPr/>
        </p:nvGrpSpPr>
        <p:grpSpPr>
          <a:xfrm>
            <a:off x="2073797" y="1965403"/>
            <a:ext cx="8044406" cy="0"/>
            <a:chOff x="1736202" y="879676"/>
            <a:chExt cx="8044406" cy="0"/>
          </a:xfrm>
        </p:grpSpPr>
        <p:cxnSp>
          <p:nvCxnSpPr>
            <p:cNvPr id="25" name="直接连接符 24"/>
            <p:cNvCxnSpPr/>
            <p:nvPr/>
          </p:nvCxnSpPr>
          <p:spPr>
            <a:xfrm flipH="1">
              <a:off x="7048982" y="879676"/>
              <a:ext cx="2731626" cy="0"/>
            </a:xfrm>
            <a:prstGeom prst="line">
              <a:avLst/>
            </a:prstGeom>
            <a:ln>
              <a:gradFill>
                <a:gsLst>
                  <a:gs pos="0">
                    <a:schemeClr val="bg1"/>
                  </a:gs>
                  <a:gs pos="100000">
                    <a:schemeClr val="bg1">
                      <a:alpha val="0"/>
                    </a:schemeClr>
                  </a:gs>
                </a:gsLst>
                <a:lin ang="10800000" scaled="0"/>
              </a:gra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1736202" y="879676"/>
              <a:ext cx="2731626" cy="0"/>
            </a:xfrm>
            <a:prstGeom prst="line">
              <a:avLst/>
            </a:prstGeom>
            <a:ln>
              <a:gradFill>
                <a:gsLst>
                  <a:gs pos="0">
                    <a:schemeClr val="bg1"/>
                  </a:gs>
                  <a:gs pos="100000">
                    <a:schemeClr val="bg1">
                      <a:alpha val="0"/>
                    </a:schemeClr>
                  </a:gs>
                </a:gsLst>
                <a:lin ang="10800000" scaled="0"/>
              </a:gradFill>
            </a:ln>
          </p:spPr>
          <p:style>
            <a:lnRef idx="1">
              <a:schemeClr val="accent1"/>
            </a:lnRef>
            <a:fillRef idx="0">
              <a:schemeClr val="accent1"/>
            </a:fillRef>
            <a:effectRef idx="0">
              <a:schemeClr val="accent1"/>
            </a:effectRef>
            <a:fontRef idx="minor">
              <a:schemeClr val="tx1"/>
            </a:fontRef>
          </p:style>
        </p:cxnSp>
      </p:grpSp>
      <p:sp>
        <p:nvSpPr>
          <p:cNvPr id="42" name="文本框 41"/>
          <p:cNvSpPr txBox="1"/>
          <p:nvPr/>
        </p:nvSpPr>
        <p:spPr>
          <a:xfrm>
            <a:off x="1925256" y="6102173"/>
            <a:ext cx="8341488" cy="307777"/>
          </a:xfrm>
          <a:prstGeom prst="rect">
            <a:avLst/>
          </a:prstGeom>
          <a:noFill/>
        </p:spPr>
        <p:txBody>
          <a:bodyPr wrap="square" rtlCol="0">
            <a:spAutoFit/>
          </a:bodyPr>
          <a:lstStyle/>
          <a:p>
            <a:pPr algn="ctr"/>
            <a:r>
              <a:rPr lang="zh-CN" altLang="en-US" sz="1400" spc="600" dirty="0">
                <a:solidFill>
                  <a:srgbClr val="A11C1C"/>
                </a:solidFill>
                <a:latin typeface="楷体" panose="02010609060101010101" pitchFamily="49" charset="-122"/>
                <a:ea typeface="楷体" panose="02010609060101010101" pitchFamily="49" charset="-122"/>
              </a:rPr>
              <a:t>中华民族伟大复兴</a:t>
            </a:r>
            <a:endParaRPr lang="zh-CN" altLang="en-US" sz="1400" spc="600" dirty="0">
              <a:solidFill>
                <a:srgbClr val="A11C1C"/>
              </a:solidFill>
              <a:latin typeface="楷体" panose="02010609060101010101" pitchFamily="49" charset="-122"/>
              <a:ea typeface="楷体" panose="02010609060101010101" pitchFamily="49" charset="-122"/>
            </a:endParaRPr>
          </a:p>
        </p:txBody>
      </p:sp>
      <p:grpSp>
        <p:nvGrpSpPr>
          <p:cNvPr id="9" name="组合 8"/>
          <p:cNvGrpSpPr/>
          <p:nvPr/>
        </p:nvGrpSpPr>
        <p:grpSpPr>
          <a:xfrm>
            <a:off x="-52454" y="-1924099"/>
            <a:ext cx="12192000" cy="5405377"/>
            <a:chOff x="0" y="-1924099"/>
            <a:chExt cx="12192000" cy="5405377"/>
          </a:xfrm>
        </p:grpSpPr>
        <p:grpSp>
          <p:nvGrpSpPr>
            <p:cNvPr id="20" name="组合 19"/>
            <p:cNvGrpSpPr/>
            <p:nvPr/>
          </p:nvGrpSpPr>
          <p:grpSpPr>
            <a:xfrm flipV="1">
              <a:off x="0" y="-1924099"/>
              <a:ext cx="12192000" cy="5405377"/>
              <a:chOff x="0" y="3344697"/>
              <a:chExt cx="12192000" cy="5405377"/>
            </a:xfrm>
          </p:grpSpPr>
          <p:sp>
            <p:nvSpPr>
              <p:cNvPr id="22" name="任意多边形: 形状 21"/>
              <p:cNvSpPr/>
              <p:nvPr/>
            </p:nvSpPr>
            <p:spPr>
              <a:xfrm flipV="1">
                <a:off x="0" y="3344697"/>
                <a:ext cx="12192000" cy="5405377"/>
              </a:xfrm>
              <a:custGeom>
                <a:avLst/>
                <a:gdLst>
                  <a:gd name="connsiteX0" fmla="*/ 0 w 12192000"/>
                  <a:gd name="connsiteY0" fmla="*/ 0 h 5254907"/>
                  <a:gd name="connsiteX1" fmla="*/ 12192000 w 12192000"/>
                  <a:gd name="connsiteY1" fmla="*/ 0 h 5254907"/>
                  <a:gd name="connsiteX2" fmla="*/ 12192000 w 12192000"/>
                  <a:gd name="connsiteY2" fmla="*/ 254645 h 5254907"/>
                  <a:gd name="connsiteX3" fmla="*/ 12192000 w 12192000"/>
                  <a:gd name="connsiteY3" fmla="*/ 1188720 h 5254907"/>
                  <a:gd name="connsiteX4" fmla="*/ 12192000 w 12192000"/>
                  <a:gd name="connsiteY4" fmla="*/ 3823296 h 5254907"/>
                  <a:gd name="connsiteX5" fmla="*/ 11895750 w 12192000"/>
                  <a:gd name="connsiteY5" fmla="*/ 3986550 h 5254907"/>
                  <a:gd name="connsiteX6" fmla="*/ 6096000 w 12192000"/>
                  <a:gd name="connsiteY6" fmla="*/ 5254907 h 5254907"/>
                  <a:gd name="connsiteX7" fmla="*/ 296251 w 12192000"/>
                  <a:gd name="connsiteY7" fmla="*/ 3986550 h 5254907"/>
                  <a:gd name="connsiteX8" fmla="*/ 0 w 12192000"/>
                  <a:gd name="connsiteY8" fmla="*/ 3823296 h 5254907"/>
                  <a:gd name="connsiteX9" fmla="*/ 0 w 12192000"/>
                  <a:gd name="connsiteY9" fmla="*/ 1188720 h 5254907"/>
                  <a:gd name="connsiteX10" fmla="*/ 0 w 12192000"/>
                  <a:gd name="connsiteY10" fmla="*/ 254645 h 5254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192000" h="5254907">
                    <a:moveTo>
                      <a:pt x="0" y="0"/>
                    </a:moveTo>
                    <a:lnTo>
                      <a:pt x="12192000" y="0"/>
                    </a:lnTo>
                    <a:lnTo>
                      <a:pt x="12192000" y="254645"/>
                    </a:lnTo>
                    <a:lnTo>
                      <a:pt x="12192000" y="1188720"/>
                    </a:lnTo>
                    <a:lnTo>
                      <a:pt x="12192000" y="3823296"/>
                    </a:lnTo>
                    <a:lnTo>
                      <a:pt x="11895750" y="3986550"/>
                    </a:lnTo>
                    <a:cubicBezTo>
                      <a:pt x="10369689" y="4774057"/>
                      <a:pt x="8332940" y="5254907"/>
                      <a:pt x="6096000" y="5254907"/>
                    </a:cubicBezTo>
                    <a:cubicBezTo>
                      <a:pt x="3859061" y="5254907"/>
                      <a:pt x="1822312" y="4774057"/>
                      <a:pt x="296251" y="3986550"/>
                    </a:cubicBezTo>
                    <a:lnTo>
                      <a:pt x="0" y="3823296"/>
                    </a:lnTo>
                    <a:lnTo>
                      <a:pt x="0" y="1188720"/>
                    </a:lnTo>
                    <a:lnTo>
                      <a:pt x="0" y="254645"/>
                    </a:lnTo>
                    <a:close/>
                  </a:path>
                </a:pathLst>
              </a:custGeom>
              <a:noFill/>
              <a:ln w="19050">
                <a:gradFill>
                  <a:gsLst>
                    <a:gs pos="58000">
                      <a:schemeClr val="accent1">
                        <a:lumMod val="5000"/>
                        <a:lumOff val="95000"/>
                        <a:alpha val="0"/>
                      </a:schemeClr>
                    </a:gs>
                    <a:gs pos="100000">
                      <a:srgbClr val="C00000">
                        <a:alpha val="24000"/>
                      </a:srgb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mn-ea"/>
                </a:endParaRPr>
              </a:p>
            </p:txBody>
          </p:sp>
          <p:sp>
            <p:nvSpPr>
              <p:cNvPr id="35" name="任意多边形: 形状 34"/>
              <p:cNvSpPr/>
              <p:nvPr/>
            </p:nvSpPr>
            <p:spPr>
              <a:xfrm flipV="1">
                <a:off x="0" y="3703514"/>
                <a:ext cx="12192000" cy="3154486"/>
              </a:xfrm>
              <a:custGeom>
                <a:avLst/>
                <a:gdLst>
                  <a:gd name="connsiteX0" fmla="*/ 6096000 w 12192000"/>
                  <a:gd name="connsiteY0" fmla="*/ 3154486 h 3154486"/>
                  <a:gd name="connsiteX1" fmla="*/ 11895750 w 12192000"/>
                  <a:gd name="connsiteY1" fmla="*/ 1886129 h 3154486"/>
                  <a:gd name="connsiteX2" fmla="*/ 12192000 w 12192000"/>
                  <a:gd name="connsiteY2" fmla="*/ 1722875 h 3154486"/>
                  <a:gd name="connsiteX3" fmla="*/ 12192000 w 12192000"/>
                  <a:gd name="connsiteY3" fmla="*/ 0 h 3154486"/>
                  <a:gd name="connsiteX4" fmla="*/ 0 w 12192000"/>
                  <a:gd name="connsiteY4" fmla="*/ 0 h 3154486"/>
                  <a:gd name="connsiteX5" fmla="*/ 0 w 12192000"/>
                  <a:gd name="connsiteY5" fmla="*/ 1722875 h 3154486"/>
                  <a:gd name="connsiteX6" fmla="*/ 296251 w 12192000"/>
                  <a:gd name="connsiteY6" fmla="*/ 1886129 h 3154486"/>
                  <a:gd name="connsiteX7" fmla="*/ 6096000 w 12192000"/>
                  <a:gd name="connsiteY7" fmla="*/ 3154486 h 31544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3154486">
                    <a:moveTo>
                      <a:pt x="6096000" y="3154486"/>
                    </a:moveTo>
                    <a:cubicBezTo>
                      <a:pt x="8332940" y="3154486"/>
                      <a:pt x="10369689" y="2673636"/>
                      <a:pt x="11895750" y="1886129"/>
                    </a:cubicBezTo>
                    <a:lnTo>
                      <a:pt x="12192000" y="1722875"/>
                    </a:lnTo>
                    <a:lnTo>
                      <a:pt x="12192000" y="0"/>
                    </a:lnTo>
                    <a:lnTo>
                      <a:pt x="0" y="0"/>
                    </a:lnTo>
                    <a:lnTo>
                      <a:pt x="0" y="1722875"/>
                    </a:lnTo>
                    <a:lnTo>
                      <a:pt x="296251" y="1886129"/>
                    </a:lnTo>
                    <a:cubicBezTo>
                      <a:pt x="1822312" y="2673636"/>
                      <a:pt x="3859061" y="3154486"/>
                      <a:pt x="6096000" y="3154486"/>
                    </a:cubicBez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微软雅黑" panose="020B0503020204020204" pitchFamily="34" charset="-122"/>
                  <a:ea typeface="微软雅黑" panose="020B0503020204020204" pitchFamily="34" charset="-122"/>
                </a:endParaRPr>
              </a:p>
            </p:txBody>
          </p:sp>
          <p:sp>
            <p:nvSpPr>
              <p:cNvPr id="37" name="任意多边形: 形状 36"/>
              <p:cNvSpPr/>
              <p:nvPr/>
            </p:nvSpPr>
            <p:spPr>
              <a:xfrm flipH="1" flipV="1">
                <a:off x="0" y="3703514"/>
                <a:ext cx="12192000" cy="3154486"/>
              </a:xfrm>
              <a:custGeom>
                <a:avLst/>
                <a:gdLst>
                  <a:gd name="connsiteX0" fmla="*/ 6096000 w 12192000"/>
                  <a:gd name="connsiteY0" fmla="*/ 3154486 h 3154486"/>
                  <a:gd name="connsiteX1" fmla="*/ 296251 w 12192000"/>
                  <a:gd name="connsiteY1" fmla="*/ 1886129 h 3154486"/>
                  <a:gd name="connsiteX2" fmla="*/ 0 w 12192000"/>
                  <a:gd name="connsiteY2" fmla="*/ 1722875 h 3154486"/>
                  <a:gd name="connsiteX3" fmla="*/ 0 w 12192000"/>
                  <a:gd name="connsiteY3" fmla="*/ 0 h 3154486"/>
                  <a:gd name="connsiteX4" fmla="*/ 12192000 w 12192000"/>
                  <a:gd name="connsiteY4" fmla="*/ 0 h 3154486"/>
                  <a:gd name="connsiteX5" fmla="*/ 12192000 w 12192000"/>
                  <a:gd name="connsiteY5" fmla="*/ 1722875 h 3154486"/>
                  <a:gd name="connsiteX6" fmla="*/ 11895750 w 12192000"/>
                  <a:gd name="connsiteY6" fmla="*/ 1886129 h 3154486"/>
                  <a:gd name="connsiteX7" fmla="*/ 6096000 w 12192000"/>
                  <a:gd name="connsiteY7" fmla="*/ 3154486 h 31544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3154486">
                    <a:moveTo>
                      <a:pt x="6096000" y="3154486"/>
                    </a:moveTo>
                    <a:cubicBezTo>
                      <a:pt x="3859061" y="3154486"/>
                      <a:pt x="1822312" y="2673636"/>
                      <a:pt x="296251" y="1886129"/>
                    </a:cubicBezTo>
                    <a:lnTo>
                      <a:pt x="0" y="1722875"/>
                    </a:lnTo>
                    <a:lnTo>
                      <a:pt x="0" y="0"/>
                    </a:lnTo>
                    <a:lnTo>
                      <a:pt x="12192000" y="0"/>
                    </a:lnTo>
                    <a:lnTo>
                      <a:pt x="12192000" y="1722875"/>
                    </a:lnTo>
                    <a:lnTo>
                      <a:pt x="11895750" y="1886129"/>
                    </a:lnTo>
                    <a:cubicBezTo>
                      <a:pt x="10369689" y="2673636"/>
                      <a:pt x="8332940" y="3154486"/>
                      <a:pt x="6096000" y="3154486"/>
                    </a:cubicBezTo>
                    <a:close/>
                  </a:path>
                </a:pathLst>
              </a:custGeom>
              <a:blipFill dpi="0" rotWithShape="0">
                <a:blip r:embed="rId1" cstate="screen"/>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微软雅黑" panose="020B0503020204020204" pitchFamily="34" charset="-122"/>
                  <a:ea typeface="微软雅黑" panose="020B0503020204020204" pitchFamily="34" charset="-122"/>
                </a:endParaRPr>
              </a:p>
            </p:txBody>
          </p:sp>
          <p:sp>
            <p:nvSpPr>
              <p:cNvPr id="31" name="任意多边形: 形状 30"/>
              <p:cNvSpPr/>
              <p:nvPr/>
            </p:nvSpPr>
            <p:spPr>
              <a:xfrm flipV="1">
                <a:off x="0" y="3719523"/>
                <a:ext cx="12192000" cy="3138477"/>
              </a:xfrm>
              <a:custGeom>
                <a:avLst/>
                <a:gdLst>
                  <a:gd name="connsiteX0" fmla="*/ 6096000 w 12192000"/>
                  <a:gd name="connsiteY0" fmla="*/ 3138477 h 3138477"/>
                  <a:gd name="connsiteX1" fmla="*/ 11895750 w 12192000"/>
                  <a:gd name="connsiteY1" fmla="*/ 1870120 h 3138477"/>
                  <a:gd name="connsiteX2" fmla="*/ 12192000 w 12192000"/>
                  <a:gd name="connsiteY2" fmla="*/ 1706866 h 3138477"/>
                  <a:gd name="connsiteX3" fmla="*/ 12192000 w 12192000"/>
                  <a:gd name="connsiteY3" fmla="*/ 0 h 3138477"/>
                  <a:gd name="connsiteX4" fmla="*/ 0 w 12192000"/>
                  <a:gd name="connsiteY4" fmla="*/ 0 h 3138477"/>
                  <a:gd name="connsiteX5" fmla="*/ 0 w 12192000"/>
                  <a:gd name="connsiteY5" fmla="*/ 1706866 h 3138477"/>
                  <a:gd name="connsiteX6" fmla="*/ 296251 w 12192000"/>
                  <a:gd name="connsiteY6" fmla="*/ 1870120 h 3138477"/>
                  <a:gd name="connsiteX7" fmla="*/ 6096000 w 12192000"/>
                  <a:gd name="connsiteY7" fmla="*/ 3138477 h 3138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3138477">
                    <a:moveTo>
                      <a:pt x="6096000" y="3138477"/>
                    </a:moveTo>
                    <a:cubicBezTo>
                      <a:pt x="8332940" y="3138477"/>
                      <a:pt x="10369689" y="2657627"/>
                      <a:pt x="11895750" y="1870120"/>
                    </a:cubicBezTo>
                    <a:lnTo>
                      <a:pt x="12192000" y="1706866"/>
                    </a:lnTo>
                    <a:lnTo>
                      <a:pt x="12192000" y="0"/>
                    </a:lnTo>
                    <a:lnTo>
                      <a:pt x="0" y="0"/>
                    </a:lnTo>
                    <a:lnTo>
                      <a:pt x="0" y="1706866"/>
                    </a:lnTo>
                    <a:lnTo>
                      <a:pt x="296251" y="1870120"/>
                    </a:lnTo>
                    <a:cubicBezTo>
                      <a:pt x="1822312" y="2657627"/>
                      <a:pt x="3859061" y="3138477"/>
                      <a:pt x="6096000" y="3138477"/>
                    </a:cubicBezTo>
                    <a:close/>
                  </a:path>
                </a:pathLst>
              </a:custGeom>
              <a:gradFill flip="none" rotWithShape="1">
                <a:gsLst>
                  <a:gs pos="0">
                    <a:srgbClr val="C00000"/>
                  </a:gs>
                  <a:gs pos="100000">
                    <a:srgbClr val="C00000">
                      <a:alpha val="58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微软雅黑" panose="020B0503020204020204" pitchFamily="34" charset="-122"/>
                  <a:ea typeface="微软雅黑" panose="020B0503020204020204" pitchFamily="34" charset="-122"/>
                </a:endParaRPr>
              </a:p>
            </p:txBody>
          </p:sp>
          <p:sp>
            <p:nvSpPr>
              <p:cNvPr id="32" name="任意多边形: 形状 31"/>
              <p:cNvSpPr/>
              <p:nvPr/>
            </p:nvSpPr>
            <p:spPr>
              <a:xfrm flipV="1">
                <a:off x="0" y="4005034"/>
                <a:ext cx="12192000" cy="2852967"/>
              </a:xfrm>
              <a:custGeom>
                <a:avLst/>
                <a:gdLst>
                  <a:gd name="connsiteX0" fmla="*/ 6096000 w 12192000"/>
                  <a:gd name="connsiteY0" fmla="*/ 2761912 h 2761912"/>
                  <a:gd name="connsiteX1" fmla="*/ 11895750 w 12192000"/>
                  <a:gd name="connsiteY1" fmla="*/ 1493555 h 2761912"/>
                  <a:gd name="connsiteX2" fmla="*/ 12192000 w 12192000"/>
                  <a:gd name="connsiteY2" fmla="*/ 1330301 h 2761912"/>
                  <a:gd name="connsiteX3" fmla="*/ 12192000 w 12192000"/>
                  <a:gd name="connsiteY3" fmla="*/ 0 h 2761912"/>
                  <a:gd name="connsiteX4" fmla="*/ 0 w 12192000"/>
                  <a:gd name="connsiteY4" fmla="*/ 0 h 2761912"/>
                  <a:gd name="connsiteX5" fmla="*/ 0 w 12192000"/>
                  <a:gd name="connsiteY5" fmla="*/ 1330301 h 2761912"/>
                  <a:gd name="connsiteX6" fmla="*/ 296251 w 12192000"/>
                  <a:gd name="connsiteY6" fmla="*/ 1493555 h 2761912"/>
                  <a:gd name="connsiteX7" fmla="*/ 6096000 w 12192000"/>
                  <a:gd name="connsiteY7" fmla="*/ 2761912 h 2761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2761912">
                    <a:moveTo>
                      <a:pt x="6096000" y="2761912"/>
                    </a:moveTo>
                    <a:cubicBezTo>
                      <a:pt x="8332940" y="2761912"/>
                      <a:pt x="10369689" y="2281062"/>
                      <a:pt x="11895750" y="1493555"/>
                    </a:cubicBezTo>
                    <a:lnTo>
                      <a:pt x="12192000" y="1330301"/>
                    </a:lnTo>
                    <a:lnTo>
                      <a:pt x="12192000" y="0"/>
                    </a:lnTo>
                    <a:lnTo>
                      <a:pt x="0" y="0"/>
                    </a:lnTo>
                    <a:lnTo>
                      <a:pt x="0" y="1330301"/>
                    </a:lnTo>
                    <a:lnTo>
                      <a:pt x="296251" y="1493555"/>
                    </a:lnTo>
                    <a:cubicBezTo>
                      <a:pt x="1822312" y="2281062"/>
                      <a:pt x="3859061" y="2761912"/>
                      <a:pt x="6096000" y="2761912"/>
                    </a:cubicBezTo>
                    <a:close/>
                  </a:path>
                </a:pathLst>
              </a:custGeom>
              <a:solidFill>
                <a:srgbClr val="C00000">
                  <a:alpha val="5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微软雅黑" panose="020B0503020204020204" pitchFamily="34" charset="-122"/>
                  <a:ea typeface="微软雅黑" panose="020B0503020204020204" pitchFamily="34" charset="-122"/>
                </a:endParaRPr>
              </a:p>
            </p:txBody>
          </p:sp>
        </p:grpSp>
        <p:grpSp>
          <p:nvGrpSpPr>
            <p:cNvPr id="39" name="组合 38"/>
            <p:cNvGrpSpPr/>
            <p:nvPr/>
          </p:nvGrpSpPr>
          <p:grpSpPr>
            <a:xfrm>
              <a:off x="4994738" y="485547"/>
              <a:ext cx="2202525" cy="1323439"/>
              <a:chOff x="11000333" y="-254406"/>
              <a:chExt cx="2334904" cy="1323439"/>
            </a:xfrm>
            <a:effectLst>
              <a:outerShdw blurRad="50800" dist="38100" dir="2700000" algn="tl" rotWithShape="0">
                <a:prstClr val="black">
                  <a:alpha val="40000"/>
                </a:prstClr>
              </a:outerShdw>
            </a:effectLst>
          </p:grpSpPr>
          <p:sp>
            <p:nvSpPr>
              <p:cNvPr id="40" name="文本框 39"/>
              <p:cNvSpPr txBox="1"/>
              <p:nvPr/>
            </p:nvSpPr>
            <p:spPr>
              <a:xfrm>
                <a:off x="11000333" y="-254406"/>
                <a:ext cx="1364917" cy="1323439"/>
              </a:xfrm>
              <a:prstGeom prst="rect">
                <a:avLst/>
              </a:prstGeom>
              <a:noFill/>
            </p:spPr>
            <p:txBody>
              <a:bodyPr wrap="none" rtlCol="0">
                <a:spAutoFit/>
              </a:bodyPr>
              <a:lstStyle/>
              <a:p>
                <a:pPr algn="ctr"/>
                <a:r>
                  <a:rPr lang="zh-CN" altLang="en-US" sz="8000" spc="600" dirty="0">
                    <a:solidFill>
                      <a:schemeClr val="bg1"/>
                    </a:solidFill>
                    <a:latin typeface="微软雅黑" panose="020B0503020204020204" pitchFamily="34" charset="-122"/>
                    <a:ea typeface="微软雅黑" panose="020B0503020204020204" pitchFamily="34" charset="-122"/>
                  </a:rPr>
                  <a:t>目</a:t>
                </a:r>
                <a:endParaRPr lang="zh-CN" altLang="en-US" sz="8000" spc="600" dirty="0">
                  <a:solidFill>
                    <a:schemeClr val="bg1"/>
                  </a:solidFill>
                  <a:latin typeface="微软雅黑" panose="020B0503020204020204" pitchFamily="34" charset="-122"/>
                  <a:ea typeface="微软雅黑" panose="020B0503020204020204" pitchFamily="34" charset="-122"/>
                </a:endParaRPr>
              </a:p>
            </p:txBody>
          </p:sp>
          <p:sp>
            <p:nvSpPr>
              <p:cNvPr id="41" name="文本框 40"/>
              <p:cNvSpPr txBox="1"/>
              <p:nvPr/>
            </p:nvSpPr>
            <p:spPr>
              <a:xfrm>
                <a:off x="11970320" y="-254406"/>
                <a:ext cx="1364917" cy="1323439"/>
              </a:xfrm>
              <a:prstGeom prst="rect">
                <a:avLst/>
              </a:prstGeom>
              <a:noFill/>
            </p:spPr>
            <p:txBody>
              <a:bodyPr wrap="none" rtlCol="0">
                <a:spAutoFit/>
              </a:bodyPr>
              <a:lstStyle/>
              <a:p>
                <a:pPr algn="ctr"/>
                <a:r>
                  <a:rPr lang="zh-CN" altLang="en-US" sz="8000" spc="600" dirty="0">
                    <a:solidFill>
                      <a:schemeClr val="bg1"/>
                    </a:solidFill>
                    <a:latin typeface="微软雅黑" panose="020B0503020204020204" pitchFamily="34" charset="-122"/>
                    <a:ea typeface="微软雅黑" panose="020B0503020204020204" pitchFamily="34" charset="-122"/>
                  </a:rPr>
                  <a:t>录</a:t>
                </a:r>
                <a:endParaRPr lang="zh-CN" altLang="en-US" sz="8000" spc="600" dirty="0">
                  <a:solidFill>
                    <a:schemeClr val="bg1"/>
                  </a:solidFill>
                  <a:latin typeface="微软雅黑" panose="020B0503020204020204" pitchFamily="34" charset="-122"/>
                  <a:ea typeface="微软雅黑" panose="020B0503020204020204" pitchFamily="34" charset="-122"/>
                </a:endParaRPr>
              </a:p>
            </p:txBody>
          </p:sp>
        </p:grpSp>
      </p:grpSp>
      <p:sp>
        <p:nvSpPr>
          <p:cNvPr id="36" name="矩形: 圆角 35"/>
          <p:cNvSpPr/>
          <p:nvPr/>
        </p:nvSpPr>
        <p:spPr>
          <a:xfrm>
            <a:off x="2092696" y="3646305"/>
            <a:ext cx="3236521" cy="768370"/>
          </a:xfrm>
          <a:prstGeom prst="roundRect">
            <a:avLst>
              <a:gd name="adj" fmla="val 50000"/>
            </a:avLst>
          </a:prstGeom>
          <a:gradFill flip="none" rotWithShape="1">
            <a:gsLst>
              <a:gs pos="0">
                <a:srgbClr val="C00000"/>
              </a:gs>
              <a:gs pos="100000">
                <a:srgbClr val="A11C1C"/>
              </a:gs>
            </a:gsLst>
            <a:lin ang="27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zh-CN" altLang="en-US" sz="3200" spc="600" dirty="0">
                <a:latin typeface="微软雅黑" panose="020B0503020204020204" pitchFamily="34" charset="-122"/>
                <a:ea typeface="微软雅黑" panose="020B0503020204020204" pitchFamily="34" charset="-122"/>
              </a:rPr>
              <a:t>知人论世</a:t>
            </a:r>
            <a:endParaRPr lang="zh-CN" altLang="en-US" sz="3200" spc="600" dirty="0">
              <a:latin typeface="微软雅黑" panose="020B0503020204020204" pitchFamily="34" charset="-122"/>
              <a:ea typeface="微软雅黑" panose="020B0503020204020204" pitchFamily="34" charset="-122"/>
            </a:endParaRPr>
          </a:p>
        </p:txBody>
      </p:sp>
      <p:sp>
        <p:nvSpPr>
          <p:cNvPr id="38" name="椭圆 37"/>
          <p:cNvSpPr/>
          <p:nvPr/>
        </p:nvSpPr>
        <p:spPr>
          <a:xfrm>
            <a:off x="1272211" y="3646029"/>
            <a:ext cx="768922" cy="768922"/>
          </a:xfrm>
          <a:prstGeom prst="ellipse">
            <a:avLst/>
          </a:prstGeom>
          <a:gradFill flip="none" rotWithShape="1">
            <a:gsLst>
              <a:gs pos="0">
                <a:srgbClr val="C00000"/>
              </a:gs>
              <a:gs pos="100000">
                <a:srgbClr val="A11C1C"/>
              </a:gs>
            </a:gsLst>
            <a:lin ang="27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en-US" altLang="zh-CN" sz="2400" dirty="0">
                <a:latin typeface="微软雅黑" panose="020B0503020204020204" pitchFamily="34" charset="-122"/>
                <a:ea typeface="微软雅黑" panose="020B0503020204020204" pitchFamily="34" charset="-122"/>
              </a:rPr>
              <a:t>01</a:t>
            </a:r>
            <a:endParaRPr lang="zh-CN" altLang="en-US" sz="2400" dirty="0">
              <a:latin typeface="微软雅黑" panose="020B0503020204020204" pitchFamily="34" charset="-122"/>
              <a:ea typeface="微软雅黑" panose="020B0503020204020204" pitchFamily="34" charset="-122"/>
            </a:endParaRPr>
          </a:p>
        </p:txBody>
      </p:sp>
      <p:sp>
        <p:nvSpPr>
          <p:cNvPr id="51" name="矩形: 圆角 50"/>
          <p:cNvSpPr/>
          <p:nvPr/>
        </p:nvSpPr>
        <p:spPr>
          <a:xfrm>
            <a:off x="2092696" y="4850072"/>
            <a:ext cx="3236521" cy="768370"/>
          </a:xfrm>
          <a:prstGeom prst="roundRect">
            <a:avLst>
              <a:gd name="adj" fmla="val 50000"/>
            </a:avLst>
          </a:prstGeom>
          <a:gradFill flip="none" rotWithShape="1">
            <a:gsLst>
              <a:gs pos="0">
                <a:srgbClr val="C00000"/>
              </a:gs>
              <a:gs pos="100000">
                <a:srgbClr val="A11C1C"/>
              </a:gs>
            </a:gsLst>
            <a:lin ang="27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zh-CN" altLang="en-US" sz="3200" spc="600" dirty="0">
                <a:latin typeface="微软雅黑" panose="020B0503020204020204" pitchFamily="34" charset="-122"/>
                <a:ea typeface="微软雅黑" panose="020B0503020204020204" pitchFamily="34" charset="-122"/>
              </a:rPr>
              <a:t>文本探究</a:t>
            </a:r>
            <a:endParaRPr lang="zh-CN" altLang="en-US" sz="3200" spc="600" dirty="0">
              <a:latin typeface="微软雅黑" panose="020B0503020204020204" pitchFamily="34" charset="-122"/>
              <a:ea typeface="微软雅黑" panose="020B0503020204020204" pitchFamily="34" charset="-122"/>
            </a:endParaRPr>
          </a:p>
        </p:txBody>
      </p:sp>
      <p:sp>
        <p:nvSpPr>
          <p:cNvPr id="52" name="椭圆 51"/>
          <p:cNvSpPr/>
          <p:nvPr/>
        </p:nvSpPr>
        <p:spPr>
          <a:xfrm>
            <a:off x="1272211" y="4849796"/>
            <a:ext cx="768922" cy="768922"/>
          </a:xfrm>
          <a:prstGeom prst="ellipse">
            <a:avLst/>
          </a:prstGeom>
          <a:gradFill flip="none" rotWithShape="1">
            <a:gsLst>
              <a:gs pos="0">
                <a:srgbClr val="C00000"/>
              </a:gs>
              <a:gs pos="100000">
                <a:srgbClr val="A11C1C"/>
              </a:gs>
            </a:gsLst>
            <a:lin ang="27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en-US" altLang="zh-CN" sz="2400" dirty="0">
                <a:latin typeface="微软雅黑" panose="020B0503020204020204" pitchFamily="34" charset="-122"/>
                <a:ea typeface="微软雅黑" panose="020B0503020204020204" pitchFamily="34" charset="-122"/>
              </a:rPr>
              <a:t>03</a:t>
            </a:r>
            <a:endParaRPr lang="zh-CN" altLang="en-US" sz="2400" dirty="0">
              <a:latin typeface="微软雅黑" panose="020B0503020204020204" pitchFamily="34" charset="-122"/>
              <a:ea typeface="微软雅黑" panose="020B0503020204020204" pitchFamily="34" charset="-122"/>
            </a:endParaRPr>
          </a:p>
        </p:txBody>
      </p:sp>
      <p:sp>
        <p:nvSpPr>
          <p:cNvPr id="54" name="矩形: 圆角 53"/>
          <p:cNvSpPr/>
          <p:nvPr/>
        </p:nvSpPr>
        <p:spPr>
          <a:xfrm>
            <a:off x="7683269" y="3646305"/>
            <a:ext cx="3236521" cy="768370"/>
          </a:xfrm>
          <a:prstGeom prst="roundRect">
            <a:avLst>
              <a:gd name="adj" fmla="val 50000"/>
            </a:avLst>
          </a:prstGeom>
          <a:gradFill flip="none" rotWithShape="1">
            <a:gsLst>
              <a:gs pos="0">
                <a:srgbClr val="C00000"/>
              </a:gs>
              <a:gs pos="100000">
                <a:srgbClr val="A11C1C"/>
              </a:gs>
            </a:gsLst>
            <a:lin ang="27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zh-CN" altLang="en-US" sz="3200" spc="600" dirty="0">
                <a:latin typeface="微软雅黑" panose="020B0503020204020204" pitchFamily="34" charset="-122"/>
                <a:ea typeface="微软雅黑" panose="020B0503020204020204" pitchFamily="34" charset="-122"/>
              </a:rPr>
              <a:t>初读感悟</a:t>
            </a:r>
            <a:endParaRPr lang="zh-CN" altLang="en-US" sz="3200" spc="600" dirty="0">
              <a:latin typeface="微软雅黑" panose="020B0503020204020204" pitchFamily="34" charset="-122"/>
              <a:ea typeface="微软雅黑" panose="020B0503020204020204" pitchFamily="34" charset="-122"/>
            </a:endParaRPr>
          </a:p>
        </p:txBody>
      </p:sp>
      <p:sp>
        <p:nvSpPr>
          <p:cNvPr id="55" name="椭圆 54"/>
          <p:cNvSpPr/>
          <p:nvPr/>
        </p:nvSpPr>
        <p:spPr>
          <a:xfrm>
            <a:off x="6862784" y="3646029"/>
            <a:ext cx="768922" cy="768922"/>
          </a:xfrm>
          <a:prstGeom prst="ellipse">
            <a:avLst/>
          </a:prstGeom>
          <a:gradFill flip="none" rotWithShape="1">
            <a:gsLst>
              <a:gs pos="0">
                <a:srgbClr val="C00000"/>
              </a:gs>
              <a:gs pos="100000">
                <a:srgbClr val="A11C1C"/>
              </a:gs>
            </a:gsLst>
            <a:lin ang="27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en-US" altLang="zh-CN" sz="2400" dirty="0">
                <a:latin typeface="微软雅黑" panose="020B0503020204020204" pitchFamily="34" charset="-122"/>
                <a:ea typeface="微软雅黑" panose="020B0503020204020204" pitchFamily="34" charset="-122"/>
              </a:rPr>
              <a:t>02</a:t>
            </a:r>
            <a:endParaRPr lang="zh-CN" altLang="en-US" sz="2400" dirty="0">
              <a:latin typeface="微软雅黑" panose="020B0503020204020204" pitchFamily="34" charset="-122"/>
              <a:ea typeface="微软雅黑" panose="020B0503020204020204" pitchFamily="34" charset="-122"/>
            </a:endParaRPr>
          </a:p>
        </p:txBody>
      </p:sp>
      <p:sp>
        <p:nvSpPr>
          <p:cNvPr id="57" name="矩形: 圆角 56"/>
          <p:cNvSpPr/>
          <p:nvPr/>
        </p:nvSpPr>
        <p:spPr>
          <a:xfrm>
            <a:off x="7683269" y="4850072"/>
            <a:ext cx="3236521" cy="768370"/>
          </a:xfrm>
          <a:prstGeom prst="roundRect">
            <a:avLst>
              <a:gd name="adj" fmla="val 50000"/>
            </a:avLst>
          </a:prstGeom>
          <a:gradFill flip="none" rotWithShape="1">
            <a:gsLst>
              <a:gs pos="0">
                <a:srgbClr val="C00000"/>
              </a:gs>
              <a:gs pos="100000">
                <a:srgbClr val="A11C1C"/>
              </a:gs>
            </a:gsLst>
            <a:lin ang="27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zh-CN" altLang="en-US" sz="3200" spc="600" dirty="0">
                <a:latin typeface="微软雅黑" panose="020B0503020204020204" pitchFamily="34" charset="-122"/>
                <a:ea typeface="微软雅黑" panose="020B0503020204020204" pitchFamily="34" charset="-122"/>
              </a:rPr>
              <a:t>技巧点拨</a:t>
            </a:r>
            <a:endParaRPr lang="zh-CN" altLang="en-US" sz="3200" spc="600" dirty="0">
              <a:latin typeface="微软雅黑" panose="020B0503020204020204" pitchFamily="34" charset="-122"/>
              <a:ea typeface="微软雅黑" panose="020B0503020204020204" pitchFamily="34" charset="-122"/>
            </a:endParaRPr>
          </a:p>
        </p:txBody>
      </p:sp>
      <p:sp>
        <p:nvSpPr>
          <p:cNvPr id="58" name="椭圆 57"/>
          <p:cNvSpPr/>
          <p:nvPr/>
        </p:nvSpPr>
        <p:spPr>
          <a:xfrm>
            <a:off x="6862784" y="4849796"/>
            <a:ext cx="768922" cy="768922"/>
          </a:xfrm>
          <a:prstGeom prst="ellipse">
            <a:avLst/>
          </a:prstGeom>
          <a:gradFill flip="none" rotWithShape="1">
            <a:gsLst>
              <a:gs pos="0">
                <a:srgbClr val="C00000"/>
              </a:gs>
              <a:gs pos="100000">
                <a:srgbClr val="A11C1C"/>
              </a:gs>
            </a:gsLst>
            <a:lin ang="27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en-US" altLang="zh-CN" sz="2400" spc="-150" dirty="0">
                <a:latin typeface="微软雅黑" panose="020B0503020204020204" pitchFamily="34" charset="-122"/>
                <a:ea typeface="微软雅黑" panose="020B0503020204020204" pitchFamily="34" charset="-122"/>
              </a:rPr>
              <a:t>04</a:t>
            </a:r>
            <a:endParaRPr lang="zh-CN" altLang="en-US" sz="2400" spc="-150" dirty="0">
              <a:latin typeface="微软雅黑" panose="020B0503020204020204" pitchFamily="34" charset="-122"/>
              <a:ea typeface="微软雅黑" panose="020B0503020204020204" pitchFamily="34" charset="-122"/>
            </a:endParaRPr>
          </a:p>
        </p:txBody>
      </p:sp>
      <p:grpSp>
        <p:nvGrpSpPr>
          <p:cNvPr id="68" name="组合 67"/>
          <p:cNvGrpSpPr/>
          <p:nvPr/>
        </p:nvGrpSpPr>
        <p:grpSpPr>
          <a:xfrm>
            <a:off x="524393" y="778590"/>
            <a:ext cx="11134207" cy="0"/>
            <a:chOff x="524393" y="778590"/>
            <a:chExt cx="11134207" cy="0"/>
          </a:xfrm>
        </p:grpSpPr>
        <p:grpSp>
          <p:nvGrpSpPr>
            <p:cNvPr id="60" name="îşľïḓé"/>
            <p:cNvGrpSpPr/>
            <p:nvPr/>
          </p:nvGrpSpPr>
          <p:grpSpPr>
            <a:xfrm>
              <a:off x="524393" y="778590"/>
              <a:ext cx="528630" cy="0"/>
              <a:chOff x="784958" y="2463718"/>
              <a:chExt cx="528630" cy="0"/>
            </a:xfrm>
          </p:grpSpPr>
          <p:cxnSp>
            <p:nvCxnSpPr>
              <p:cNvPr id="61" name="直接连接符 60"/>
              <p:cNvCxnSpPr/>
              <p:nvPr/>
            </p:nvCxnSpPr>
            <p:spPr>
              <a:xfrm>
                <a:off x="784958" y="2463718"/>
                <a:ext cx="360000" cy="0"/>
              </a:xfrm>
              <a:prstGeom prst="line">
                <a:avLst/>
              </a:prstGeom>
              <a:ln w="57150" cap="rnd">
                <a:solidFill>
                  <a:schemeClr val="bg1"/>
                </a:solidFill>
                <a:round/>
              </a:ln>
            </p:spPr>
            <p:style>
              <a:lnRef idx="1">
                <a:schemeClr val="accent1"/>
              </a:lnRef>
              <a:fillRef idx="0">
                <a:schemeClr val="accent1"/>
              </a:fillRef>
              <a:effectRef idx="0">
                <a:schemeClr val="accent1"/>
              </a:effectRef>
              <a:fontRef idx="minor">
                <a:schemeClr val="tx1"/>
              </a:fontRef>
            </p:style>
          </p:cxnSp>
          <p:cxnSp>
            <p:nvCxnSpPr>
              <p:cNvPr id="62" name="直接连接符 61"/>
              <p:cNvCxnSpPr/>
              <p:nvPr/>
            </p:nvCxnSpPr>
            <p:spPr>
              <a:xfrm>
                <a:off x="1242156" y="2463718"/>
                <a:ext cx="0" cy="0"/>
              </a:xfrm>
              <a:prstGeom prst="line">
                <a:avLst/>
              </a:prstGeom>
              <a:ln w="57150" cap="rnd">
                <a:solidFill>
                  <a:schemeClr val="bg1"/>
                </a:solidFill>
                <a:round/>
              </a:ln>
            </p:spPr>
            <p:style>
              <a:lnRef idx="1">
                <a:schemeClr val="accent1"/>
              </a:lnRef>
              <a:fillRef idx="0">
                <a:schemeClr val="accent1"/>
              </a:fillRef>
              <a:effectRef idx="0">
                <a:schemeClr val="accent1"/>
              </a:effectRef>
              <a:fontRef idx="minor">
                <a:schemeClr val="tx1"/>
              </a:fontRef>
            </p:style>
          </p:cxnSp>
          <p:cxnSp>
            <p:nvCxnSpPr>
              <p:cNvPr id="63" name="直接连接符 62"/>
              <p:cNvCxnSpPr/>
              <p:nvPr/>
            </p:nvCxnSpPr>
            <p:spPr>
              <a:xfrm>
                <a:off x="1313588" y="2463718"/>
                <a:ext cx="0" cy="0"/>
              </a:xfrm>
              <a:prstGeom prst="line">
                <a:avLst/>
              </a:prstGeom>
              <a:ln w="57150" cap="rnd">
                <a:solidFill>
                  <a:schemeClr val="bg1"/>
                </a:solidFill>
                <a:round/>
              </a:ln>
            </p:spPr>
            <p:style>
              <a:lnRef idx="1">
                <a:schemeClr val="accent1"/>
              </a:lnRef>
              <a:fillRef idx="0">
                <a:schemeClr val="accent1"/>
              </a:fillRef>
              <a:effectRef idx="0">
                <a:schemeClr val="accent1"/>
              </a:effectRef>
              <a:fontRef idx="minor">
                <a:schemeClr val="tx1"/>
              </a:fontRef>
            </p:style>
          </p:cxnSp>
        </p:grpSp>
        <p:grpSp>
          <p:nvGrpSpPr>
            <p:cNvPr id="64" name="îşľïḓé"/>
            <p:cNvGrpSpPr/>
            <p:nvPr/>
          </p:nvGrpSpPr>
          <p:grpSpPr>
            <a:xfrm flipH="1">
              <a:off x="11129970" y="778590"/>
              <a:ext cx="528630" cy="0"/>
              <a:chOff x="784958" y="2463718"/>
              <a:chExt cx="528630" cy="0"/>
            </a:xfrm>
          </p:grpSpPr>
          <p:cxnSp>
            <p:nvCxnSpPr>
              <p:cNvPr id="65" name="直接连接符 64"/>
              <p:cNvCxnSpPr/>
              <p:nvPr/>
            </p:nvCxnSpPr>
            <p:spPr>
              <a:xfrm>
                <a:off x="784958" y="2463718"/>
                <a:ext cx="360000" cy="0"/>
              </a:xfrm>
              <a:prstGeom prst="line">
                <a:avLst/>
              </a:prstGeom>
              <a:ln w="57150" cap="rnd">
                <a:solidFill>
                  <a:schemeClr val="bg1"/>
                </a:solidFill>
                <a:round/>
              </a:ln>
            </p:spPr>
            <p:style>
              <a:lnRef idx="1">
                <a:schemeClr val="accent1"/>
              </a:lnRef>
              <a:fillRef idx="0">
                <a:schemeClr val="accent1"/>
              </a:fillRef>
              <a:effectRef idx="0">
                <a:schemeClr val="accent1"/>
              </a:effectRef>
              <a:fontRef idx="minor">
                <a:schemeClr val="tx1"/>
              </a:fontRef>
            </p:style>
          </p:cxnSp>
          <p:cxnSp>
            <p:nvCxnSpPr>
              <p:cNvPr id="66" name="直接连接符 65"/>
              <p:cNvCxnSpPr/>
              <p:nvPr/>
            </p:nvCxnSpPr>
            <p:spPr>
              <a:xfrm>
                <a:off x="1242156" y="2463718"/>
                <a:ext cx="0" cy="0"/>
              </a:xfrm>
              <a:prstGeom prst="line">
                <a:avLst/>
              </a:prstGeom>
              <a:ln w="57150" cap="rnd">
                <a:solidFill>
                  <a:schemeClr val="bg1"/>
                </a:solidFill>
                <a:round/>
              </a:ln>
            </p:spPr>
            <p:style>
              <a:lnRef idx="1">
                <a:schemeClr val="accent1"/>
              </a:lnRef>
              <a:fillRef idx="0">
                <a:schemeClr val="accent1"/>
              </a:fillRef>
              <a:effectRef idx="0">
                <a:schemeClr val="accent1"/>
              </a:effectRef>
              <a:fontRef idx="minor">
                <a:schemeClr val="tx1"/>
              </a:fontRef>
            </p:style>
          </p:cxnSp>
          <p:cxnSp>
            <p:nvCxnSpPr>
              <p:cNvPr id="67" name="直接连接符 66"/>
              <p:cNvCxnSpPr/>
              <p:nvPr/>
            </p:nvCxnSpPr>
            <p:spPr>
              <a:xfrm>
                <a:off x="1313588" y="2463718"/>
                <a:ext cx="0" cy="0"/>
              </a:xfrm>
              <a:prstGeom prst="line">
                <a:avLst/>
              </a:prstGeom>
              <a:ln w="57150" cap="rnd">
                <a:solidFill>
                  <a:schemeClr val="bg1"/>
                </a:solidFill>
                <a:round/>
              </a:ln>
            </p:spPr>
            <p:style>
              <a:lnRef idx="1">
                <a:schemeClr val="accent1"/>
              </a:lnRef>
              <a:fillRef idx="0">
                <a:schemeClr val="accent1"/>
              </a:fillRef>
              <a:effectRef idx="0">
                <a:schemeClr val="accent1"/>
              </a:effectRef>
              <a:fontRef idx="minor">
                <a:schemeClr val="tx1"/>
              </a:fontRef>
            </p:style>
          </p:cxnSp>
        </p:grpSp>
      </p:gr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任意多边形: 形状 35"/>
          <p:cNvSpPr/>
          <p:nvPr/>
        </p:nvSpPr>
        <p:spPr>
          <a:xfrm>
            <a:off x="-121920" y="239982"/>
            <a:ext cx="896112" cy="602306"/>
          </a:xfrm>
          <a:custGeom>
            <a:avLst/>
            <a:gdLst>
              <a:gd name="connsiteX0" fmla="*/ 0 w 706054"/>
              <a:gd name="connsiteY0" fmla="*/ 0 h 474562"/>
              <a:gd name="connsiteX1" fmla="*/ 468773 w 706054"/>
              <a:gd name="connsiteY1" fmla="*/ 0 h 474562"/>
              <a:gd name="connsiteX2" fmla="*/ 706054 w 706054"/>
              <a:gd name="connsiteY2" fmla="*/ 237281 h 474562"/>
              <a:gd name="connsiteX3" fmla="*/ 468773 w 706054"/>
              <a:gd name="connsiteY3" fmla="*/ 474562 h 474562"/>
              <a:gd name="connsiteX4" fmla="*/ 0 w 706054"/>
              <a:gd name="connsiteY4" fmla="*/ 474562 h 4745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6054" h="474562">
                <a:moveTo>
                  <a:pt x="0" y="0"/>
                </a:moveTo>
                <a:lnTo>
                  <a:pt x="468773" y="0"/>
                </a:lnTo>
                <a:cubicBezTo>
                  <a:pt x="599820" y="0"/>
                  <a:pt x="706054" y="106234"/>
                  <a:pt x="706054" y="237281"/>
                </a:cubicBezTo>
                <a:cubicBezTo>
                  <a:pt x="706054" y="368328"/>
                  <a:pt x="599820" y="474562"/>
                  <a:pt x="468773" y="474562"/>
                </a:cubicBezTo>
                <a:lnTo>
                  <a:pt x="0" y="474562"/>
                </a:lnTo>
                <a:close/>
              </a:path>
            </a:pathLst>
          </a:custGeom>
          <a:noFill/>
          <a:ln w="19050">
            <a:gradFill>
              <a:gsLst>
                <a:gs pos="55000">
                  <a:schemeClr val="accent1">
                    <a:lumMod val="5000"/>
                    <a:lumOff val="95000"/>
                    <a:alpha val="0"/>
                  </a:schemeClr>
                </a:gs>
                <a:gs pos="0">
                  <a:srgbClr val="C00000"/>
                </a:gs>
              </a:gsLst>
              <a:lin ang="108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mn-ea"/>
            </a:endParaRPr>
          </a:p>
        </p:txBody>
      </p:sp>
      <p:grpSp>
        <p:nvGrpSpPr>
          <p:cNvPr id="8" name="组合 7"/>
          <p:cNvGrpSpPr/>
          <p:nvPr/>
        </p:nvGrpSpPr>
        <p:grpSpPr>
          <a:xfrm>
            <a:off x="-265471" y="-870076"/>
            <a:ext cx="12722942" cy="8598152"/>
            <a:chOff x="-5715000" y="-6019800"/>
            <a:chExt cx="25031700" cy="16916400"/>
          </a:xfrm>
        </p:grpSpPr>
        <p:grpSp>
          <p:nvGrpSpPr>
            <p:cNvPr id="4" name="组合 3"/>
            <p:cNvGrpSpPr/>
            <p:nvPr/>
          </p:nvGrpSpPr>
          <p:grpSpPr>
            <a:xfrm>
              <a:off x="-5715000" y="-6019800"/>
              <a:ext cx="419100" cy="16916400"/>
              <a:chOff x="-5715000" y="-6019800"/>
              <a:chExt cx="419100" cy="16916400"/>
            </a:xfrm>
          </p:grpSpPr>
          <p:sp>
            <p:nvSpPr>
              <p:cNvPr id="2" name="椭圆 1"/>
              <p:cNvSpPr/>
              <p:nvPr/>
            </p:nvSpPr>
            <p:spPr>
              <a:xfrm>
                <a:off x="-5715000" y="-60198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3" name="椭圆 2"/>
              <p:cNvSpPr/>
              <p:nvPr/>
            </p:nvSpPr>
            <p:spPr>
              <a:xfrm>
                <a:off x="-5715000" y="104775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grpSp>
          <p:nvGrpSpPr>
            <p:cNvPr id="5" name="组合 4"/>
            <p:cNvGrpSpPr/>
            <p:nvPr/>
          </p:nvGrpSpPr>
          <p:grpSpPr>
            <a:xfrm>
              <a:off x="18897600" y="-6019800"/>
              <a:ext cx="419100" cy="16916400"/>
              <a:chOff x="-5715000" y="-6019800"/>
              <a:chExt cx="419100" cy="16916400"/>
            </a:xfrm>
          </p:grpSpPr>
          <p:sp>
            <p:nvSpPr>
              <p:cNvPr id="6" name="椭圆 5"/>
              <p:cNvSpPr/>
              <p:nvPr/>
            </p:nvSpPr>
            <p:spPr>
              <a:xfrm>
                <a:off x="-5715000" y="-60198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7" name="椭圆 6"/>
              <p:cNvSpPr/>
              <p:nvPr/>
            </p:nvSpPr>
            <p:spPr>
              <a:xfrm>
                <a:off x="-5715000" y="104775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grpSp>
      <p:grpSp>
        <p:nvGrpSpPr>
          <p:cNvPr id="93" name="îşľïḓé"/>
          <p:cNvGrpSpPr/>
          <p:nvPr/>
        </p:nvGrpSpPr>
        <p:grpSpPr>
          <a:xfrm flipH="1">
            <a:off x="11129970" y="6341428"/>
            <a:ext cx="528630" cy="0"/>
            <a:chOff x="784958" y="2463718"/>
            <a:chExt cx="528630" cy="0"/>
          </a:xfrm>
        </p:grpSpPr>
        <p:cxnSp>
          <p:nvCxnSpPr>
            <p:cNvPr id="94" name="直接连接符 93"/>
            <p:cNvCxnSpPr/>
            <p:nvPr/>
          </p:nvCxnSpPr>
          <p:spPr>
            <a:xfrm>
              <a:off x="784958" y="2463718"/>
              <a:ext cx="360000" cy="0"/>
            </a:xfrm>
            <a:prstGeom prst="line">
              <a:avLst/>
            </a:prstGeom>
            <a:ln w="57150" cap="rnd">
              <a:gradFill>
                <a:gsLst>
                  <a:gs pos="0">
                    <a:srgbClr val="C00000"/>
                  </a:gs>
                  <a:gs pos="100000">
                    <a:srgbClr val="A11C1C"/>
                  </a:gs>
                </a:gsLst>
                <a:lin ang="5400000" scaled="1"/>
              </a:gradFill>
              <a:round/>
            </a:ln>
          </p:spPr>
          <p:style>
            <a:lnRef idx="1">
              <a:schemeClr val="accent1"/>
            </a:lnRef>
            <a:fillRef idx="0">
              <a:schemeClr val="accent1"/>
            </a:fillRef>
            <a:effectRef idx="0">
              <a:schemeClr val="accent1"/>
            </a:effectRef>
            <a:fontRef idx="minor">
              <a:schemeClr val="tx1"/>
            </a:fontRef>
          </p:style>
        </p:cxnSp>
        <p:cxnSp>
          <p:nvCxnSpPr>
            <p:cNvPr id="95" name="直接连接符 94"/>
            <p:cNvCxnSpPr/>
            <p:nvPr/>
          </p:nvCxnSpPr>
          <p:spPr>
            <a:xfrm>
              <a:off x="1242156" y="2463718"/>
              <a:ext cx="0" cy="0"/>
            </a:xfrm>
            <a:prstGeom prst="line">
              <a:avLst/>
            </a:prstGeom>
            <a:ln w="57150" cap="rnd">
              <a:gradFill>
                <a:gsLst>
                  <a:gs pos="0">
                    <a:srgbClr val="C00000"/>
                  </a:gs>
                  <a:gs pos="100000">
                    <a:srgbClr val="A11C1C"/>
                  </a:gs>
                </a:gsLst>
                <a:lin ang="5400000" scaled="1"/>
              </a:gradFill>
              <a:round/>
            </a:ln>
          </p:spPr>
          <p:style>
            <a:lnRef idx="1">
              <a:schemeClr val="accent1"/>
            </a:lnRef>
            <a:fillRef idx="0">
              <a:schemeClr val="accent1"/>
            </a:fillRef>
            <a:effectRef idx="0">
              <a:schemeClr val="accent1"/>
            </a:effectRef>
            <a:fontRef idx="minor">
              <a:schemeClr val="tx1"/>
            </a:fontRef>
          </p:style>
        </p:cxnSp>
        <p:cxnSp>
          <p:nvCxnSpPr>
            <p:cNvPr id="96" name="直接连接符 95"/>
            <p:cNvCxnSpPr/>
            <p:nvPr/>
          </p:nvCxnSpPr>
          <p:spPr>
            <a:xfrm>
              <a:off x="1313588" y="2463718"/>
              <a:ext cx="0" cy="0"/>
            </a:xfrm>
            <a:prstGeom prst="line">
              <a:avLst/>
            </a:prstGeom>
            <a:ln w="57150" cap="rnd">
              <a:gradFill>
                <a:gsLst>
                  <a:gs pos="0">
                    <a:srgbClr val="C00000"/>
                  </a:gs>
                  <a:gs pos="100000">
                    <a:srgbClr val="A11C1C"/>
                  </a:gs>
                </a:gsLst>
                <a:lin ang="5400000" scaled="1"/>
              </a:gradFill>
              <a:round/>
            </a:ln>
          </p:spPr>
          <p:style>
            <a:lnRef idx="1">
              <a:schemeClr val="accent1"/>
            </a:lnRef>
            <a:fillRef idx="0">
              <a:schemeClr val="accent1"/>
            </a:fillRef>
            <a:effectRef idx="0">
              <a:schemeClr val="accent1"/>
            </a:effectRef>
            <a:fontRef idx="minor">
              <a:schemeClr val="tx1"/>
            </a:fontRef>
          </p:style>
        </p:cxnSp>
      </p:grpSp>
      <p:sp>
        <p:nvSpPr>
          <p:cNvPr id="35" name="任意多边形: 形状 34"/>
          <p:cNvSpPr/>
          <p:nvPr/>
        </p:nvSpPr>
        <p:spPr>
          <a:xfrm>
            <a:off x="0" y="300942"/>
            <a:ext cx="706054" cy="474562"/>
          </a:xfrm>
          <a:custGeom>
            <a:avLst/>
            <a:gdLst>
              <a:gd name="connsiteX0" fmla="*/ 0 w 706054"/>
              <a:gd name="connsiteY0" fmla="*/ 0 h 474562"/>
              <a:gd name="connsiteX1" fmla="*/ 468773 w 706054"/>
              <a:gd name="connsiteY1" fmla="*/ 0 h 474562"/>
              <a:gd name="connsiteX2" fmla="*/ 706054 w 706054"/>
              <a:gd name="connsiteY2" fmla="*/ 237281 h 474562"/>
              <a:gd name="connsiteX3" fmla="*/ 468773 w 706054"/>
              <a:gd name="connsiteY3" fmla="*/ 474562 h 474562"/>
              <a:gd name="connsiteX4" fmla="*/ 0 w 706054"/>
              <a:gd name="connsiteY4" fmla="*/ 474562 h 4745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6054" h="474562">
                <a:moveTo>
                  <a:pt x="0" y="0"/>
                </a:moveTo>
                <a:lnTo>
                  <a:pt x="468773" y="0"/>
                </a:lnTo>
                <a:cubicBezTo>
                  <a:pt x="599820" y="0"/>
                  <a:pt x="706054" y="106234"/>
                  <a:pt x="706054" y="237281"/>
                </a:cubicBezTo>
                <a:cubicBezTo>
                  <a:pt x="706054" y="368328"/>
                  <a:pt x="599820" y="474562"/>
                  <a:pt x="468773" y="474562"/>
                </a:cubicBezTo>
                <a:lnTo>
                  <a:pt x="0" y="474562"/>
                </a:lnTo>
                <a:close/>
              </a:path>
            </a:pathLst>
          </a:custGeom>
          <a:gradFill>
            <a:gsLst>
              <a:gs pos="0">
                <a:srgbClr val="C00000">
                  <a:alpha val="48000"/>
                </a:srgbClr>
              </a:gs>
              <a:gs pos="94000">
                <a:srgbClr val="A11C1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微软雅黑" panose="020B0503020204020204" pitchFamily="34" charset="-122"/>
              <a:ea typeface="微软雅黑" panose="020B0503020204020204" pitchFamily="34" charset="-122"/>
            </a:endParaRPr>
          </a:p>
        </p:txBody>
      </p:sp>
      <p:sp>
        <p:nvSpPr>
          <p:cNvPr id="37" name="文本框 36"/>
          <p:cNvSpPr txBox="1"/>
          <p:nvPr/>
        </p:nvSpPr>
        <p:spPr>
          <a:xfrm>
            <a:off x="877104" y="276613"/>
            <a:ext cx="2859469" cy="523220"/>
          </a:xfrm>
          <a:prstGeom prst="rect">
            <a:avLst/>
          </a:prstGeom>
          <a:noFill/>
          <a:effectLst>
            <a:reflection blurRad="6350" stA="50000" endA="300" endPos="55000" dir="5400000" sy="-100000" algn="bl" rotWithShape="0"/>
          </a:effectLst>
        </p:spPr>
        <p:txBody>
          <a:bodyPr wrap="square" rtlCol="0">
            <a:spAutoFit/>
          </a:bodyPr>
          <a:lstStyle/>
          <a:p>
            <a:r>
              <a:rPr lang="zh-CN" altLang="en-US" sz="2800" b="1" spc="600" dirty="0">
                <a:gradFill>
                  <a:gsLst>
                    <a:gs pos="100000">
                      <a:srgbClr val="A11C1C"/>
                    </a:gs>
                    <a:gs pos="0">
                      <a:srgbClr val="C00000"/>
                    </a:gs>
                  </a:gsLst>
                  <a:lin ang="5400000" scaled="0"/>
                </a:gradFill>
                <a:latin typeface="微软雅黑" panose="020B0503020204020204" pitchFamily="34" charset="-122"/>
                <a:ea typeface="微软雅黑" panose="020B0503020204020204" pitchFamily="34" charset="-122"/>
              </a:rPr>
              <a:t>问题探究</a:t>
            </a:r>
            <a:endParaRPr lang="zh-CN" altLang="en-US" sz="2800" b="1" spc="600" dirty="0">
              <a:gradFill>
                <a:gsLst>
                  <a:gs pos="100000">
                    <a:srgbClr val="A11C1C"/>
                  </a:gs>
                  <a:gs pos="0">
                    <a:srgbClr val="C00000"/>
                  </a:gs>
                </a:gsLst>
                <a:lin ang="5400000" scaled="0"/>
              </a:gradFill>
              <a:latin typeface="微软雅黑" panose="020B0503020204020204" pitchFamily="34" charset="-122"/>
              <a:ea typeface="微软雅黑" panose="020B0503020204020204" pitchFamily="34" charset="-122"/>
            </a:endParaRPr>
          </a:p>
        </p:txBody>
      </p:sp>
      <p:grpSp>
        <p:nvGrpSpPr>
          <p:cNvPr id="12" name="组合 11"/>
          <p:cNvGrpSpPr/>
          <p:nvPr/>
        </p:nvGrpSpPr>
        <p:grpSpPr>
          <a:xfrm>
            <a:off x="2607930" y="1513651"/>
            <a:ext cx="2971067" cy="1681469"/>
            <a:chOff x="2515333" y="1603617"/>
            <a:chExt cx="2971067" cy="1681469"/>
          </a:xfrm>
        </p:grpSpPr>
        <p:sp>
          <p:nvSpPr>
            <p:cNvPr id="22" name="文本框 21"/>
            <p:cNvSpPr txBox="1"/>
            <p:nvPr/>
          </p:nvSpPr>
          <p:spPr>
            <a:xfrm>
              <a:off x="2515333" y="2136053"/>
              <a:ext cx="2971067" cy="1149033"/>
            </a:xfrm>
            <a:prstGeom prst="rect">
              <a:avLst/>
            </a:prstGeom>
            <a:noFill/>
          </p:spPr>
          <p:txBody>
            <a:bodyPr wrap="square" rtlCol="0">
              <a:spAutoFit/>
            </a:bodyPr>
            <a:lstStyle/>
            <a:p>
              <a:pPr algn="just" hangingPunct="0">
                <a:lnSpc>
                  <a:spcPct val="150000"/>
                </a:lnSpc>
              </a:pPr>
              <a:r>
                <a:rPr lang="zh-CN" altLang="en-US" sz="1600" dirty="0">
                  <a:solidFill>
                    <a:schemeClr val="bg1"/>
                  </a:solidFill>
                  <a:latin typeface="微软雅黑" panose="020B0503020204020204" pitchFamily="34" charset="-122"/>
                  <a:ea typeface="微软雅黑" panose="020B0503020204020204" pitchFamily="34" charset="-122"/>
                  <a:cs typeface="+mn-ea"/>
                  <a:sym typeface="+mn-lt"/>
                </a:rPr>
                <a:t>鼠标点击这里，输入您的文本文字，更改文字的颜色或者大小属性。</a:t>
              </a:r>
              <a:endParaRPr lang="zh-CN" altLang="en-US" sz="1600" dirty="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23" name="文本框 22"/>
            <p:cNvSpPr txBox="1"/>
            <p:nvPr/>
          </p:nvSpPr>
          <p:spPr>
            <a:xfrm>
              <a:off x="2515333" y="1603617"/>
              <a:ext cx="2971067" cy="499560"/>
            </a:xfrm>
            <a:prstGeom prst="rect">
              <a:avLst/>
            </a:prstGeom>
            <a:noFill/>
          </p:spPr>
          <p:txBody>
            <a:bodyPr wrap="square" rtlCol="0">
              <a:spAutoFit/>
            </a:bodyPr>
            <a:lstStyle/>
            <a:p>
              <a:pPr algn="just" hangingPunct="0">
                <a:lnSpc>
                  <a:spcPct val="150000"/>
                </a:lnSpc>
              </a:pPr>
              <a:r>
                <a:rPr lang="zh-CN" altLang="en-US" sz="2000" dirty="0">
                  <a:solidFill>
                    <a:schemeClr val="bg1"/>
                  </a:solidFill>
                  <a:latin typeface="微软雅黑" panose="020B0503020204020204" pitchFamily="34" charset="-122"/>
                  <a:ea typeface="微软雅黑" panose="020B0503020204020204" pitchFamily="34" charset="-122"/>
                  <a:cs typeface="+mn-ea"/>
                  <a:sym typeface="+mn-lt"/>
                </a:rPr>
                <a:t>简介</a:t>
              </a:r>
              <a:endParaRPr lang="zh-CN" altLang="en-US" sz="2000" dirty="0">
                <a:solidFill>
                  <a:schemeClr val="bg1"/>
                </a:solidFill>
                <a:latin typeface="微软雅黑" panose="020B0503020204020204" pitchFamily="34" charset="-122"/>
                <a:ea typeface="微软雅黑" panose="020B0503020204020204" pitchFamily="34" charset="-122"/>
                <a:cs typeface="+mn-ea"/>
                <a:sym typeface="+mn-lt"/>
              </a:endParaRPr>
            </a:p>
          </p:txBody>
        </p:sp>
      </p:grpSp>
      <p:sp>
        <p:nvSpPr>
          <p:cNvPr id="57" name="文本框 56"/>
          <p:cNvSpPr txBox="1"/>
          <p:nvPr/>
        </p:nvSpPr>
        <p:spPr>
          <a:xfrm>
            <a:off x="4139409" y="1627108"/>
            <a:ext cx="7439663" cy="4192879"/>
          </a:xfrm>
          <a:prstGeom prst="rect">
            <a:avLst/>
          </a:prstGeom>
          <a:noFill/>
        </p:spPr>
        <p:txBody>
          <a:bodyPr wrap="square" rtlCol="0">
            <a:spAutoFit/>
          </a:bodyPr>
          <a:lstStyle/>
          <a:p>
            <a:pPr algn="just" hangingPunct="0">
              <a:lnSpc>
                <a:spcPct val="150000"/>
              </a:lnSpc>
            </a:pPr>
            <a:r>
              <a:rPr lang="en-US" altLang="zh-CN" sz="2000" dirty="0">
                <a:latin typeface="微软雅黑" panose="020B0503020204020204" pitchFamily="34" charset="-122"/>
                <a:ea typeface="微软雅黑" panose="020B0503020204020204" pitchFamily="34" charset="-122"/>
                <a:cs typeface="+mn-ea"/>
                <a:sym typeface="+mn-lt"/>
              </a:rPr>
              <a:t>【</a:t>
            </a:r>
            <a:r>
              <a:rPr lang="zh-CN" altLang="en-US" sz="2000" dirty="0">
                <a:latin typeface="微软雅黑" panose="020B0503020204020204" pitchFamily="34" charset="-122"/>
                <a:ea typeface="微软雅黑" panose="020B0503020204020204" pitchFamily="34" charset="-122"/>
                <a:cs typeface="+mn-ea"/>
                <a:sym typeface="+mn-lt"/>
              </a:rPr>
              <a:t>思考</a:t>
            </a:r>
            <a:r>
              <a:rPr lang="en-US" altLang="zh-CN" sz="2000" dirty="0">
                <a:latin typeface="微软雅黑" panose="020B0503020204020204" pitchFamily="34" charset="-122"/>
                <a:ea typeface="微软雅黑" panose="020B0503020204020204" pitchFamily="34" charset="-122"/>
                <a:cs typeface="+mn-ea"/>
                <a:sym typeface="+mn-lt"/>
              </a:rPr>
              <a:t>7】</a:t>
            </a:r>
            <a:r>
              <a:rPr lang="zh-CN" altLang="en-US" sz="2000" dirty="0">
                <a:latin typeface="微软雅黑" panose="020B0503020204020204" pitchFamily="34" charset="-122"/>
                <a:ea typeface="微软雅黑" panose="020B0503020204020204" pitchFamily="34" charset="-122"/>
                <a:cs typeface="+mn-ea"/>
                <a:sym typeface="+mn-lt"/>
              </a:rPr>
              <a:t>总结焦裕禄精神的内涵及现实价值</a:t>
            </a:r>
            <a:endParaRPr lang="zh-CN" altLang="en-US" sz="2000" dirty="0">
              <a:latin typeface="微软雅黑" panose="020B0503020204020204" pitchFamily="34" charset="-122"/>
              <a:ea typeface="微软雅黑" panose="020B0503020204020204" pitchFamily="34" charset="-122"/>
              <a:cs typeface="+mn-ea"/>
              <a:sym typeface="+mn-lt"/>
            </a:endParaRPr>
          </a:p>
          <a:p>
            <a:pPr marL="342900" indent="-342900" algn="just" hangingPunct="0">
              <a:lnSpc>
                <a:spcPct val="150000"/>
              </a:lnSpc>
              <a:buFont typeface="Wingdings" panose="05000000000000000000" pitchFamily="2" charset="2"/>
              <a:buChar char="l"/>
            </a:pPr>
            <a:r>
              <a:rPr lang="zh-CN" altLang="en-US" sz="2000" dirty="0">
                <a:latin typeface="微软雅黑" panose="020B0503020204020204" pitchFamily="34" charset="-122"/>
                <a:ea typeface="微软雅黑" panose="020B0503020204020204" pitchFamily="34" charset="-122"/>
                <a:cs typeface="+mn-ea"/>
                <a:sym typeface="+mn-lt"/>
              </a:rPr>
              <a:t>精神内涵：</a:t>
            </a:r>
            <a:endParaRPr lang="zh-CN" altLang="en-US" sz="2000" dirty="0">
              <a:latin typeface="微软雅黑" panose="020B0503020204020204" pitchFamily="34" charset="-122"/>
              <a:ea typeface="微软雅黑" panose="020B0503020204020204" pitchFamily="34" charset="-122"/>
              <a:cs typeface="+mn-ea"/>
              <a:sym typeface="+mn-lt"/>
            </a:endParaRPr>
          </a:p>
          <a:p>
            <a:pPr algn="just" hangingPunct="0">
              <a:lnSpc>
                <a:spcPct val="150000"/>
              </a:lnSpc>
            </a:pPr>
            <a:r>
              <a:rPr lang="en-US" altLang="zh-CN" sz="2000" b="1" dirty="0">
                <a:solidFill>
                  <a:srgbClr val="C00000"/>
                </a:solidFill>
                <a:latin typeface="微软雅黑" panose="020B0503020204020204" pitchFamily="34" charset="-122"/>
                <a:ea typeface="微软雅黑" panose="020B0503020204020204" pitchFamily="34" charset="-122"/>
                <a:cs typeface="+mn-ea"/>
                <a:sym typeface="+mn-lt"/>
              </a:rPr>
              <a:t>(</a:t>
            </a:r>
            <a:r>
              <a:rPr lang="zh-CN" altLang="en-US" sz="2000" b="1" dirty="0">
                <a:solidFill>
                  <a:srgbClr val="C00000"/>
                </a:solidFill>
                <a:latin typeface="微软雅黑" panose="020B0503020204020204" pitchFamily="34" charset="-122"/>
                <a:ea typeface="微软雅黑" panose="020B0503020204020204" pitchFamily="34" charset="-122"/>
                <a:cs typeface="+mn-ea"/>
                <a:sym typeface="+mn-lt"/>
              </a:rPr>
              <a:t>三</a:t>
            </a:r>
            <a:r>
              <a:rPr lang="en-US" altLang="zh-CN" sz="2000" b="1" dirty="0">
                <a:solidFill>
                  <a:srgbClr val="C00000"/>
                </a:solidFill>
                <a:latin typeface="微软雅黑" panose="020B0503020204020204" pitchFamily="34" charset="-122"/>
                <a:ea typeface="微软雅黑" panose="020B0503020204020204" pitchFamily="34" charset="-122"/>
                <a:cs typeface="+mn-ea"/>
                <a:sym typeface="+mn-lt"/>
              </a:rPr>
              <a:t>)</a:t>
            </a:r>
            <a:r>
              <a:rPr lang="zh-CN" altLang="en-US" sz="2000" b="1" dirty="0">
                <a:solidFill>
                  <a:srgbClr val="C00000"/>
                </a:solidFill>
                <a:latin typeface="微软雅黑" panose="020B0503020204020204" pitchFamily="34" charset="-122"/>
                <a:ea typeface="微软雅黑" panose="020B0503020204020204" pitchFamily="34" charset="-122"/>
                <a:cs typeface="+mn-ea"/>
                <a:sym typeface="+mn-lt"/>
              </a:rPr>
              <a:t>探求就里的求实作风 </a:t>
            </a:r>
            <a:endParaRPr lang="zh-CN" altLang="en-US" sz="2000" b="1" dirty="0">
              <a:solidFill>
                <a:srgbClr val="C00000"/>
              </a:solidFill>
              <a:latin typeface="微软雅黑" panose="020B0503020204020204" pitchFamily="34" charset="-122"/>
              <a:ea typeface="微软雅黑" panose="020B0503020204020204" pitchFamily="34" charset="-122"/>
              <a:cs typeface="+mn-ea"/>
              <a:sym typeface="+mn-lt"/>
            </a:endParaRPr>
          </a:p>
          <a:p>
            <a:pPr algn="just" hangingPunct="0">
              <a:lnSpc>
                <a:spcPct val="150000"/>
              </a:lnSpc>
            </a:pPr>
            <a:r>
              <a:rPr lang="zh-CN" altLang="en-US" sz="2000" dirty="0">
                <a:latin typeface="微软雅黑" panose="020B0503020204020204" pitchFamily="34" charset="-122"/>
                <a:ea typeface="微软雅黑" panose="020B0503020204020204" pitchFamily="34" charset="-122"/>
                <a:cs typeface="+mn-ea"/>
                <a:sym typeface="+mn-lt"/>
              </a:rPr>
              <a:t>焦裕禄精神的灵魂就是实事求是。如何改变兰考贫困的面貌</a:t>
            </a:r>
            <a:r>
              <a:rPr lang="en-US" altLang="zh-CN" sz="2000" dirty="0">
                <a:latin typeface="微软雅黑" panose="020B0503020204020204" pitchFamily="34" charset="-122"/>
                <a:ea typeface="微软雅黑" panose="020B0503020204020204" pitchFamily="34" charset="-122"/>
                <a:cs typeface="+mn-ea"/>
                <a:sym typeface="+mn-lt"/>
              </a:rPr>
              <a:t>?</a:t>
            </a:r>
            <a:r>
              <a:rPr lang="zh-CN" altLang="en-US" sz="2000" dirty="0">
                <a:latin typeface="微软雅黑" panose="020B0503020204020204" pitchFamily="34" charset="-122"/>
                <a:ea typeface="微软雅黑" panose="020B0503020204020204" pitchFamily="34" charset="-122"/>
                <a:cs typeface="+mn-ea"/>
                <a:sym typeface="+mn-lt"/>
              </a:rPr>
              <a:t>焦裕禄始终贯彻实事求是的做事理念，一切从实际出发，从兰考的基本情况出发，寻找解决问题的路径。大风中实地考察，根据风向找到</a:t>
            </a:r>
            <a:r>
              <a:rPr lang="en-US" altLang="zh-CN" sz="2000" dirty="0">
                <a:latin typeface="微软雅黑" panose="020B0503020204020204" pitchFamily="34" charset="-122"/>
                <a:ea typeface="微软雅黑" panose="020B0503020204020204" pitchFamily="34" charset="-122"/>
                <a:cs typeface="+mn-ea"/>
                <a:sym typeface="+mn-lt"/>
              </a:rPr>
              <a:t>84</a:t>
            </a:r>
            <a:r>
              <a:rPr lang="zh-CN" altLang="en-US" sz="2000" dirty="0">
                <a:latin typeface="微软雅黑" panose="020B0503020204020204" pitchFamily="34" charset="-122"/>
                <a:ea typeface="微软雅黑" panose="020B0503020204020204" pitchFamily="34" charset="-122"/>
                <a:cs typeface="+mn-ea"/>
                <a:sym typeface="+mn-lt"/>
              </a:rPr>
              <a:t>个风口以建设防风墙</a:t>
            </a:r>
            <a:r>
              <a:rPr lang="en-US" altLang="zh-CN" sz="2000" dirty="0">
                <a:latin typeface="微软雅黑" panose="020B0503020204020204" pitchFamily="34" charset="-122"/>
                <a:ea typeface="微软雅黑" panose="020B0503020204020204" pitchFamily="34" charset="-122"/>
                <a:cs typeface="+mn-ea"/>
                <a:sym typeface="+mn-lt"/>
              </a:rPr>
              <a:t>;</a:t>
            </a:r>
            <a:r>
              <a:rPr lang="zh-CN" altLang="en-US" sz="2000" dirty="0">
                <a:latin typeface="微软雅黑" panose="020B0503020204020204" pitchFamily="34" charset="-122"/>
                <a:ea typeface="微软雅黑" panose="020B0503020204020204" pitchFamily="34" charset="-122"/>
                <a:cs typeface="+mn-ea"/>
                <a:sym typeface="+mn-lt"/>
              </a:rPr>
              <a:t>面对严重涝情以实地绘制的地图为准挖出排水渠，使得</a:t>
            </a:r>
            <a:r>
              <a:rPr lang="en-US" altLang="zh-CN" sz="2000" dirty="0">
                <a:latin typeface="微软雅黑" panose="020B0503020204020204" pitchFamily="34" charset="-122"/>
                <a:ea typeface="微软雅黑" panose="020B0503020204020204" pitchFamily="34" charset="-122"/>
                <a:cs typeface="+mn-ea"/>
                <a:sym typeface="+mn-lt"/>
              </a:rPr>
              <a:t>30</a:t>
            </a:r>
            <a:r>
              <a:rPr lang="zh-CN" altLang="en-US" sz="2000" dirty="0">
                <a:latin typeface="微软雅黑" panose="020B0503020204020204" pitchFamily="34" charset="-122"/>
                <a:ea typeface="微软雅黑" panose="020B0503020204020204" pitchFamily="34" charset="-122"/>
                <a:cs typeface="+mn-ea"/>
                <a:sym typeface="+mn-lt"/>
              </a:rPr>
              <a:t>多万亩庄稼在暴雨中幸存，充分体现了共产党员脚踏实地干事业的求实精神和尊重客观规律的科学态度。 </a:t>
            </a:r>
            <a:endParaRPr lang="zh-CN" altLang="en-US" sz="2000" dirty="0">
              <a:latin typeface="微软雅黑" panose="020B0503020204020204" pitchFamily="34" charset="-122"/>
              <a:ea typeface="微软雅黑" panose="020B0503020204020204" pitchFamily="34" charset="-122"/>
              <a:cs typeface="+mn-ea"/>
              <a:sym typeface="+mn-lt"/>
            </a:endParaRPr>
          </a:p>
        </p:txBody>
      </p:sp>
      <p:pic>
        <p:nvPicPr>
          <p:cNvPr id="15" name="图片 14"/>
          <p:cNvPicPr>
            <a:picLocks noChangeAspect="1"/>
          </p:cNvPicPr>
          <p:nvPr/>
        </p:nvPicPr>
        <p:blipFill>
          <a:blip r:embed="rId1">
            <a:extLst>
              <a:ext uri="{28A0092B-C50C-407E-A947-70E740481C1C}">
                <a14:useLocalDpi xmlns:a14="http://schemas.microsoft.com/office/drawing/2010/main" val="0"/>
              </a:ext>
            </a:extLst>
          </a:blip>
          <a:srcRect/>
          <a:stretch>
            <a:fillRect/>
          </a:stretch>
        </p:blipFill>
        <p:spPr>
          <a:xfrm>
            <a:off x="438852" y="2051855"/>
            <a:ext cx="3448008" cy="2792935"/>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p:spPr>
      </p:pic>
      <p:sp>
        <p:nvSpPr>
          <p:cNvPr id="41" name="矩形 40"/>
          <p:cNvSpPr/>
          <p:nvPr/>
        </p:nvSpPr>
        <p:spPr>
          <a:xfrm>
            <a:off x="130629" y="130629"/>
            <a:ext cx="11899075" cy="6590805"/>
          </a:xfrm>
          <a:prstGeom prst="rect">
            <a:avLst/>
          </a:prstGeom>
          <a:noFill/>
          <a:ln w="254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wipe(left)">
                                      <p:cBhvr>
                                        <p:cTn id="7" dur="500"/>
                                        <p:tgtEl>
                                          <p:spTgt spid="36"/>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35"/>
                                        </p:tgtEl>
                                        <p:attrNameLst>
                                          <p:attrName>style.visibility</p:attrName>
                                        </p:attrNameLst>
                                      </p:cBhvr>
                                      <p:to>
                                        <p:strVal val="visible"/>
                                      </p:to>
                                    </p:set>
                                    <p:animEffect transition="in" filter="wipe(left)">
                                      <p:cBhvr>
                                        <p:cTn id="10" dur="500"/>
                                        <p:tgtEl>
                                          <p:spTgt spid="35"/>
                                        </p:tgtEl>
                                      </p:cBhvr>
                                    </p:animEffect>
                                  </p:childTnLst>
                                </p:cTn>
                              </p:par>
                              <p:par>
                                <p:cTn id="11" presetID="22" presetClass="entr" presetSubtype="8" fill="hold" nodeType="withEffect">
                                  <p:stCondLst>
                                    <p:cond delay="0"/>
                                  </p:stCondLst>
                                  <p:childTnLst>
                                    <p:set>
                                      <p:cBhvr>
                                        <p:cTn id="12" dur="1" fill="hold">
                                          <p:stCondLst>
                                            <p:cond delay="0"/>
                                          </p:stCondLst>
                                        </p:cTn>
                                        <p:tgtEl>
                                          <p:spTgt spid="93"/>
                                        </p:tgtEl>
                                        <p:attrNameLst>
                                          <p:attrName>style.visibility</p:attrName>
                                        </p:attrNameLst>
                                      </p:cBhvr>
                                      <p:to>
                                        <p:strVal val="visible"/>
                                      </p:to>
                                    </p:set>
                                    <p:animEffect transition="in" filter="wipe(left)">
                                      <p:cBhvr>
                                        <p:cTn id="13" dur="500"/>
                                        <p:tgtEl>
                                          <p:spTgt spid="93"/>
                                        </p:tgtEl>
                                      </p:cBhvr>
                                    </p:animEffect>
                                  </p:childTnLst>
                                </p:cTn>
                              </p:par>
                              <p:par>
                                <p:cTn id="14" presetID="53" presetClass="entr" presetSubtype="16" fill="hold" grpId="0" nodeType="withEffect">
                                  <p:stCondLst>
                                    <p:cond delay="0"/>
                                  </p:stCondLst>
                                  <p:childTnLst>
                                    <p:set>
                                      <p:cBhvr>
                                        <p:cTn id="15" dur="1" fill="hold">
                                          <p:stCondLst>
                                            <p:cond delay="0"/>
                                          </p:stCondLst>
                                        </p:cTn>
                                        <p:tgtEl>
                                          <p:spTgt spid="37"/>
                                        </p:tgtEl>
                                        <p:attrNameLst>
                                          <p:attrName>style.visibility</p:attrName>
                                        </p:attrNameLst>
                                      </p:cBhvr>
                                      <p:to>
                                        <p:strVal val="visible"/>
                                      </p:to>
                                    </p:set>
                                    <p:anim calcmode="lin" valueType="num">
                                      <p:cBhvr>
                                        <p:cTn id="16" dur="1000" fill="hold"/>
                                        <p:tgtEl>
                                          <p:spTgt spid="37"/>
                                        </p:tgtEl>
                                        <p:attrNameLst>
                                          <p:attrName>ppt_w</p:attrName>
                                        </p:attrNameLst>
                                      </p:cBhvr>
                                      <p:tavLst>
                                        <p:tav tm="0">
                                          <p:val>
                                            <p:fltVal val="0"/>
                                          </p:val>
                                        </p:tav>
                                        <p:tav tm="100000">
                                          <p:val>
                                            <p:strVal val="#ppt_w"/>
                                          </p:val>
                                        </p:tav>
                                      </p:tavLst>
                                    </p:anim>
                                    <p:anim calcmode="lin" valueType="num">
                                      <p:cBhvr>
                                        <p:cTn id="17" dur="1000" fill="hold"/>
                                        <p:tgtEl>
                                          <p:spTgt spid="37"/>
                                        </p:tgtEl>
                                        <p:attrNameLst>
                                          <p:attrName>ppt_h</p:attrName>
                                        </p:attrNameLst>
                                      </p:cBhvr>
                                      <p:tavLst>
                                        <p:tav tm="0">
                                          <p:val>
                                            <p:fltVal val="0"/>
                                          </p:val>
                                        </p:tav>
                                        <p:tav tm="100000">
                                          <p:val>
                                            <p:strVal val="#ppt_h"/>
                                          </p:val>
                                        </p:tav>
                                      </p:tavLst>
                                    </p:anim>
                                    <p:animEffect transition="in" filter="fade">
                                      <p:cBhvr>
                                        <p:cTn id="18" dur="1000"/>
                                        <p:tgtEl>
                                          <p:spTgt spid="37"/>
                                        </p:tgtEl>
                                      </p:cBhvr>
                                    </p:animEffect>
                                  </p:childTnLst>
                                </p:cTn>
                              </p:par>
                              <p:par>
                                <p:cTn id="19" presetID="53" presetClass="entr" presetSubtype="16" fill="hold" nodeType="withEffect">
                                  <p:stCondLst>
                                    <p:cond delay="0"/>
                                  </p:stCondLst>
                                  <p:childTnLst>
                                    <p:set>
                                      <p:cBhvr>
                                        <p:cTn id="20" dur="1" fill="hold">
                                          <p:stCondLst>
                                            <p:cond delay="0"/>
                                          </p:stCondLst>
                                        </p:cTn>
                                        <p:tgtEl>
                                          <p:spTgt spid="12"/>
                                        </p:tgtEl>
                                        <p:attrNameLst>
                                          <p:attrName>style.visibility</p:attrName>
                                        </p:attrNameLst>
                                      </p:cBhvr>
                                      <p:to>
                                        <p:strVal val="visible"/>
                                      </p:to>
                                    </p:set>
                                    <p:anim calcmode="lin" valueType="num">
                                      <p:cBhvr>
                                        <p:cTn id="21" dur="1000" fill="hold"/>
                                        <p:tgtEl>
                                          <p:spTgt spid="12"/>
                                        </p:tgtEl>
                                        <p:attrNameLst>
                                          <p:attrName>ppt_w</p:attrName>
                                        </p:attrNameLst>
                                      </p:cBhvr>
                                      <p:tavLst>
                                        <p:tav tm="0">
                                          <p:val>
                                            <p:fltVal val="0"/>
                                          </p:val>
                                        </p:tav>
                                        <p:tav tm="100000">
                                          <p:val>
                                            <p:strVal val="#ppt_w"/>
                                          </p:val>
                                        </p:tav>
                                      </p:tavLst>
                                    </p:anim>
                                    <p:anim calcmode="lin" valueType="num">
                                      <p:cBhvr>
                                        <p:cTn id="22" dur="1000" fill="hold"/>
                                        <p:tgtEl>
                                          <p:spTgt spid="12"/>
                                        </p:tgtEl>
                                        <p:attrNameLst>
                                          <p:attrName>ppt_h</p:attrName>
                                        </p:attrNameLst>
                                      </p:cBhvr>
                                      <p:tavLst>
                                        <p:tav tm="0">
                                          <p:val>
                                            <p:fltVal val="0"/>
                                          </p:val>
                                        </p:tav>
                                        <p:tav tm="100000">
                                          <p:val>
                                            <p:strVal val="#ppt_h"/>
                                          </p:val>
                                        </p:tav>
                                      </p:tavLst>
                                    </p:anim>
                                    <p:animEffect transition="in" filter="fade">
                                      <p:cBhvr>
                                        <p:cTn id="23" dur="1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nimBg="1"/>
      <p:bldP spid="35" grpId="0" animBg="1"/>
      <p:bldP spid="37"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任意多边形: 形状 35"/>
          <p:cNvSpPr/>
          <p:nvPr/>
        </p:nvSpPr>
        <p:spPr>
          <a:xfrm>
            <a:off x="-121920" y="239982"/>
            <a:ext cx="896112" cy="602306"/>
          </a:xfrm>
          <a:custGeom>
            <a:avLst/>
            <a:gdLst>
              <a:gd name="connsiteX0" fmla="*/ 0 w 706054"/>
              <a:gd name="connsiteY0" fmla="*/ 0 h 474562"/>
              <a:gd name="connsiteX1" fmla="*/ 468773 w 706054"/>
              <a:gd name="connsiteY1" fmla="*/ 0 h 474562"/>
              <a:gd name="connsiteX2" fmla="*/ 706054 w 706054"/>
              <a:gd name="connsiteY2" fmla="*/ 237281 h 474562"/>
              <a:gd name="connsiteX3" fmla="*/ 468773 w 706054"/>
              <a:gd name="connsiteY3" fmla="*/ 474562 h 474562"/>
              <a:gd name="connsiteX4" fmla="*/ 0 w 706054"/>
              <a:gd name="connsiteY4" fmla="*/ 474562 h 4745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6054" h="474562">
                <a:moveTo>
                  <a:pt x="0" y="0"/>
                </a:moveTo>
                <a:lnTo>
                  <a:pt x="468773" y="0"/>
                </a:lnTo>
                <a:cubicBezTo>
                  <a:pt x="599820" y="0"/>
                  <a:pt x="706054" y="106234"/>
                  <a:pt x="706054" y="237281"/>
                </a:cubicBezTo>
                <a:cubicBezTo>
                  <a:pt x="706054" y="368328"/>
                  <a:pt x="599820" y="474562"/>
                  <a:pt x="468773" y="474562"/>
                </a:cubicBezTo>
                <a:lnTo>
                  <a:pt x="0" y="474562"/>
                </a:lnTo>
                <a:close/>
              </a:path>
            </a:pathLst>
          </a:custGeom>
          <a:noFill/>
          <a:ln w="19050">
            <a:gradFill>
              <a:gsLst>
                <a:gs pos="55000">
                  <a:schemeClr val="accent1">
                    <a:lumMod val="5000"/>
                    <a:lumOff val="95000"/>
                    <a:alpha val="0"/>
                  </a:schemeClr>
                </a:gs>
                <a:gs pos="0">
                  <a:srgbClr val="C00000"/>
                </a:gs>
              </a:gsLst>
              <a:lin ang="108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mn-ea"/>
            </a:endParaRPr>
          </a:p>
        </p:txBody>
      </p:sp>
      <p:grpSp>
        <p:nvGrpSpPr>
          <p:cNvPr id="8" name="组合 7"/>
          <p:cNvGrpSpPr/>
          <p:nvPr/>
        </p:nvGrpSpPr>
        <p:grpSpPr>
          <a:xfrm>
            <a:off x="-265471" y="-870076"/>
            <a:ext cx="12722942" cy="8598152"/>
            <a:chOff x="-5715000" y="-6019800"/>
            <a:chExt cx="25031700" cy="16916400"/>
          </a:xfrm>
        </p:grpSpPr>
        <p:grpSp>
          <p:nvGrpSpPr>
            <p:cNvPr id="4" name="组合 3"/>
            <p:cNvGrpSpPr/>
            <p:nvPr/>
          </p:nvGrpSpPr>
          <p:grpSpPr>
            <a:xfrm>
              <a:off x="-5715000" y="-6019800"/>
              <a:ext cx="419100" cy="16916400"/>
              <a:chOff x="-5715000" y="-6019800"/>
              <a:chExt cx="419100" cy="16916400"/>
            </a:xfrm>
          </p:grpSpPr>
          <p:sp>
            <p:nvSpPr>
              <p:cNvPr id="2" name="椭圆 1"/>
              <p:cNvSpPr/>
              <p:nvPr/>
            </p:nvSpPr>
            <p:spPr>
              <a:xfrm>
                <a:off x="-5715000" y="-60198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3" name="椭圆 2"/>
              <p:cNvSpPr/>
              <p:nvPr/>
            </p:nvSpPr>
            <p:spPr>
              <a:xfrm>
                <a:off x="-5715000" y="104775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grpSp>
          <p:nvGrpSpPr>
            <p:cNvPr id="5" name="组合 4"/>
            <p:cNvGrpSpPr/>
            <p:nvPr/>
          </p:nvGrpSpPr>
          <p:grpSpPr>
            <a:xfrm>
              <a:off x="18897600" y="-6019800"/>
              <a:ext cx="419100" cy="16916400"/>
              <a:chOff x="-5715000" y="-6019800"/>
              <a:chExt cx="419100" cy="16916400"/>
            </a:xfrm>
          </p:grpSpPr>
          <p:sp>
            <p:nvSpPr>
              <p:cNvPr id="6" name="椭圆 5"/>
              <p:cNvSpPr/>
              <p:nvPr/>
            </p:nvSpPr>
            <p:spPr>
              <a:xfrm>
                <a:off x="-5715000" y="-60198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7" name="椭圆 6"/>
              <p:cNvSpPr/>
              <p:nvPr/>
            </p:nvSpPr>
            <p:spPr>
              <a:xfrm>
                <a:off x="-5715000" y="104775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grpSp>
      <p:grpSp>
        <p:nvGrpSpPr>
          <p:cNvPr id="93" name="îşľïḓé"/>
          <p:cNvGrpSpPr/>
          <p:nvPr/>
        </p:nvGrpSpPr>
        <p:grpSpPr>
          <a:xfrm flipH="1">
            <a:off x="11129970" y="6341428"/>
            <a:ext cx="528630" cy="0"/>
            <a:chOff x="784958" y="2463718"/>
            <a:chExt cx="528630" cy="0"/>
          </a:xfrm>
        </p:grpSpPr>
        <p:cxnSp>
          <p:nvCxnSpPr>
            <p:cNvPr id="94" name="直接连接符 93"/>
            <p:cNvCxnSpPr/>
            <p:nvPr/>
          </p:nvCxnSpPr>
          <p:spPr>
            <a:xfrm>
              <a:off x="784958" y="2463718"/>
              <a:ext cx="360000" cy="0"/>
            </a:xfrm>
            <a:prstGeom prst="line">
              <a:avLst/>
            </a:prstGeom>
            <a:ln w="57150" cap="rnd">
              <a:gradFill>
                <a:gsLst>
                  <a:gs pos="0">
                    <a:srgbClr val="C00000"/>
                  </a:gs>
                  <a:gs pos="100000">
                    <a:srgbClr val="A11C1C"/>
                  </a:gs>
                </a:gsLst>
                <a:lin ang="5400000" scaled="1"/>
              </a:gradFill>
              <a:round/>
            </a:ln>
          </p:spPr>
          <p:style>
            <a:lnRef idx="1">
              <a:schemeClr val="accent1"/>
            </a:lnRef>
            <a:fillRef idx="0">
              <a:schemeClr val="accent1"/>
            </a:fillRef>
            <a:effectRef idx="0">
              <a:schemeClr val="accent1"/>
            </a:effectRef>
            <a:fontRef idx="minor">
              <a:schemeClr val="tx1"/>
            </a:fontRef>
          </p:style>
        </p:cxnSp>
        <p:cxnSp>
          <p:nvCxnSpPr>
            <p:cNvPr id="95" name="直接连接符 94"/>
            <p:cNvCxnSpPr/>
            <p:nvPr/>
          </p:nvCxnSpPr>
          <p:spPr>
            <a:xfrm>
              <a:off x="1242156" y="2463718"/>
              <a:ext cx="0" cy="0"/>
            </a:xfrm>
            <a:prstGeom prst="line">
              <a:avLst/>
            </a:prstGeom>
            <a:ln w="57150" cap="rnd">
              <a:gradFill>
                <a:gsLst>
                  <a:gs pos="0">
                    <a:srgbClr val="C00000"/>
                  </a:gs>
                  <a:gs pos="100000">
                    <a:srgbClr val="A11C1C"/>
                  </a:gs>
                </a:gsLst>
                <a:lin ang="5400000" scaled="1"/>
              </a:gradFill>
              <a:round/>
            </a:ln>
          </p:spPr>
          <p:style>
            <a:lnRef idx="1">
              <a:schemeClr val="accent1"/>
            </a:lnRef>
            <a:fillRef idx="0">
              <a:schemeClr val="accent1"/>
            </a:fillRef>
            <a:effectRef idx="0">
              <a:schemeClr val="accent1"/>
            </a:effectRef>
            <a:fontRef idx="minor">
              <a:schemeClr val="tx1"/>
            </a:fontRef>
          </p:style>
        </p:cxnSp>
        <p:cxnSp>
          <p:nvCxnSpPr>
            <p:cNvPr id="96" name="直接连接符 95"/>
            <p:cNvCxnSpPr/>
            <p:nvPr/>
          </p:nvCxnSpPr>
          <p:spPr>
            <a:xfrm>
              <a:off x="1313588" y="2463718"/>
              <a:ext cx="0" cy="0"/>
            </a:xfrm>
            <a:prstGeom prst="line">
              <a:avLst/>
            </a:prstGeom>
            <a:ln w="57150" cap="rnd">
              <a:gradFill>
                <a:gsLst>
                  <a:gs pos="0">
                    <a:srgbClr val="C00000"/>
                  </a:gs>
                  <a:gs pos="100000">
                    <a:srgbClr val="A11C1C"/>
                  </a:gs>
                </a:gsLst>
                <a:lin ang="5400000" scaled="1"/>
              </a:gradFill>
              <a:round/>
            </a:ln>
          </p:spPr>
          <p:style>
            <a:lnRef idx="1">
              <a:schemeClr val="accent1"/>
            </a:lnRef>
            <a:fillRef idx="0">
              <a:schemeClr val="accent1"/>
            </a:fillRef>
            <a:effectRef idx="0">
              <a:schemeClr val="accent1"/>
            </a:effectRef>
            <a:fontRef idx="minor">
              <a:schemeClr val="tx1"/>
            </a:fontRef>
          </p:style>
        </p:cxnSp>
      </p:grpSp>
      <p:sp>
        <p:nvSpPr>
          <p:cNvPr id="35" name="任意多边形: 形状 34"/>
          <p:cNvSpPr/>
          <p:nvPr/>
        </p:nvSpPr>
        <p:spPr>
          <a:xfrm>
            <a:off x="0" y="300942"/>
            <a:ext cx="706054" cy="474562"/>
          </a:xfrm>
          <a:custGeom>
            <a:avLst/>
            <a:gdLst>
              <a:gd name="connsiteX0" fmla="*/ 0 w 706054"/>
              <a:gd name="connsiteY0" fmla="*/ 0 h 474562"/>
              <a:gd name="connsiteX1" fmla="*/ 468773 w 706054"/>
              <a:gd name="connsiteY1" fmla="*/ 0 h 474562"/>
              <a:gd name="connsiteX2" fmla="*/ 706054 w 706054"/>
              <a:gd name="connsiteY2" fmla="*/ 237281 h 474562"/>
              <a:gd name="connsiteX3" fmla="*/ 468773 w 706054"/>
              <a:gd name="connsiteY3" fmla="*/ 474562 h 474562"/>
              <a:gd name="connsiteX4" fmla="*/ 0 w 706054"/>
              <a:gd name="connsiteY4" fmla="*/ 474562 h 4745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6054" h="474562">
                <a:moveTo>
                  <a:pt x="0" y="0"/>
                </a:moveTo>
                <a:lnTo>
                  <a:pt x="468773" y="0"/>
                </a:lnTo>
                <a:cubicBezTo>
                  <a:pt x="599820" y="0"/>
                  <a:pt x="706054" y="106234"/>
                  <a:pt x="706054" y="237281"/>
                </a:cubicBezTo>
                <a:cubicBezTo>
                  <a:pt x="706054" y="368328"/>
                  <a:pt x="599820" y="474562"/>
                  <a:pt x="468773" y="474562"/>
                </a:cubicBezTo>
                <a:lnTo>
                  <a:pt x="0" y="474562"/>
                </a:lnTo>
                <a:close/>
              </a:path>
            </a:pathLst>
          </a:custGeom>
          <a:gradFill>
            <a:gsLst>
              <a:gs pos="0">
                <a:srgbClr val="C00000">
                  <a:alpha val="48000"/>
                </a:srgbClr>
              </a:gs>
              <a:gs pos="94000">
                <a:srgbClr val="A11C1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微软雅黑" panose="020B0503020204020204" pitchFamily="34" charset="-122"/>
              <a:ea typeface="微软雅黑" panose="020B0503020204020204" pitchFamily="34" charset="-122"/>
            </a:endParaRPr>
          </a:p>
        </p:txBody>
      </p:sp>
      <p:sp>
        <p:nvSpPr>
          <p:cNvPr id="37" name="文本框 36"/>
          <p:cNvSpPr txBox="1"/>
          <p:nvPr/>
        </p:nvSpPr>
        <p:spPr>
          <a:xfrm>
            <a:off x="877104" y="276613"/>
            <a:ext cx="2859469" cy="523220"/>
          </a:xfrm>
          <a:prstGeom prst="rect">
            <a:avLst/>
          </a:prstGeom>
          <a:noFill/>
          <a:effectLst>
            <a:reflection blurRad="6350" stA="50000" endA="300" endPos="55000" dir="5400000" sy="-100000" algn="bl" rotWithShape="0"/>
          </a:effectLst>
        </p:spPr>
        <p:txBody>
          <a:bodyPr wrap="square" rtlCol="0">
            <a:spAutoFit/>
          </a:bodyPr>
          <a:lstStyle/>
          <a:p>
            <a:r>
              <a:rPr lang="zh-CN" altLang="en-US" sz="2800" b="1" spc="600" dirty="0">
                <a:gradFill>
                  <a:gsLst>
                    <a:gs pos="100000">
                      <a:srgbClr val="A11C1C"/>
                    </a:gs>
                    <a:gs pos="0">
                      <a:srgbClr val="C00000"/>
                    </a:gs>
                  </a:gsLst>
                  <a:lin ang="5400000" scaled="0"/>
                </a:gradFill>
                <a:latin typeface="微软雅黑" panose="020B0503020204020204" pitchFamily="34" charset="-122"/>
                <a:ea typeface="微软雅黑" panose="020B0503020204020204" pitchFamily="34" charset="-122"/>
              </a:rPr>
              <a:t>问题探究</a:t>
            </a:r>
            <a:endParaRPr lang="zh-CN" altLang="en-US" sz="2800" b="1" spc="600" dirty="0">
              <a:gradFill>
                <a:gsLst>
                  <a:gs pos="100000">
                    <a:srgbClr val="A11C1C"/>
                  </a:gs>
                  <a:gs pos="0">
                    <a:srgbClr val="C00000"/>
                  </a:gs>
                </a:gsLst>
                <a:lin ang="5400000" scaled="0"/>
              </a:gradFill>
              <a:latin typeface="微软雅黑" panose="020B0503020204020204" pitchFamily="34" charset="-122"/>
              <a:ea typeface="微软雅黑" panose="020B0503020204020204" pitchFamily="34" charset="-122"/>
            </a:endParaRPr>
          </a:p>
        </p:txBody>
      </p:sp>
      <p:grpSp>
        <p:nvGrpSpPr>
          <p:cNvPr id="12" name="组合 11"/>
          <p:cNvGrpSpPr/>
          <p:nvPr/>
        </p:nvGrpSpPr>
        <p:grpSpPr>
          <a:xfrm>
            <a:off x="2607930" y="1513651"/>
            <a:ext cx="2971067" cy="1681469"/>
            <a:chOff x="2515333" y="1603617"/>
            <a:chExt cx="2971067" cy="1681469"/>
          </a:xfrm>
        </p:grpSpPr>
        <p:sp>
          <p:nvSpPr>
            <p:cNvPr id="22" name="文本框 21"/>
            <p:cNvSpPr txBox="1"/>
            <p:nvPr/>
          </p:nvSpPr>
          <p:spPr>
            <a:xfrm>
              <a:off x="2515333" y="2136053"/>
              <a:ext cx="2971067" cy="1149033"/>
            </a:xfrm>
            <a:prstGeom prst="rect">
              <a:avLst/>
            </a:prstGeom>
            <a:noFill/>
          </p:spPr>
          <p:txBody>
            <a:bodyPr wrap="square" rtlCol="0">
              <a:spAutoFit/>
            </a:bodyPr>
            <a:lstStyle/>
            <a:p>
              <a:pPr algn="just" hangingPunct="0">
                <a:lnSpc>
                  <a:spcPct val="150000"/>
                </a:lnSpc>
              </a:pPr>
              <a:r>
                <a:rPr lang="zh-CN" altLang="en-US" sz="1600" dirty="0">
                  <a:solidFill>
                    <a:schemeClr val="bg1"/>
                  </a:solidFill>
                  <a:latin typeface="微软雅黑" panose="020B0503020204020204" pitchFamily="34" charset="-122"/>
                  <a:ea typeface="微软雅黑" panose="020B0503020204020204" pitchFamily="34" charset="-122"/>
                  <a:cs typeface="+mn-ea"/>
                  <a:sym typeface="+mn-lt"/>
                </a:rPr>
                <a:t>鼠标点击这里，输入您的文本文字，更改文字的颜色或者大小属性。</a:t>
              </a:r>
              <a:endParaRPr lang="zh-CN" altLang="en-US" sz="1600" dirty="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23" name="文本框 22"/>
            <p:cNvSpPr txBox="1"/>
            <p:nvPr/>
          </p:nvSpPr>
          <p:spPr>
            <a:xfrm>
              <a:off x="2515333" y="1603617"/>
              <a:ext cx="2971067" cy="499560"/>
            </a:xfrm>
            <a:prstGeom prst="rect">
              <a:avLst/>
            </a:prstGeom>
            <a:noFill/>
          </p:spPr>
          <p:txBody>
            <a:bodyPr wrap="square" rtlCol="0">
              <a:spAutoFit/>
            </a:bodyPr>
            <a:lstStyle/>
            <a:p>
              <a:pPr algn="just" hangingPunct="0">
                <a:lnSpc>
                  <a:spcPct val="150000"/>
                </a:lnSpc>
              </a:pPr>
              <a:r>
                <a:rPr lang="zh-CN" altLang="en-US" sz="2000" dirty="0">
                  <a:solidFill>
                    <a:schemeClr val="bg1"/>
                  </a:solidFill>
                  <a:latin typeface="微软雅黑" panose="020B0503020204020204" pitchFamily="34" charset="-122"/>
                  <a:ea typeface="微软雅黑" panose="020B0503020204020204" pitchFamily="34" charset="-122"/>
                  <a:cs typeface="+mn-ea"/>
                  <a:sym typeface="+mn-lt"/>
                </a:rPr>
                <a:t>简介</a:t>
              </a:r>
              <a:endParaRPr lang="zh-CN" altLang="en-US" sz="2000" dirty="0">
                <a:solidFill>
                  <a:schemeClr val="bg1"/>
                </a:solidFill>
                <a:latin typeface="微软雅黑" panose="020B0503020204020204" pitchFamily="34" charset="-122"/>
                <a:ea typeface="微软雅黑" panose="020B0503020204020204" pitchFamily="34" charset="-122"/>
                <a:cs typeface="+mn-ea"/>
                <a:sym typeface="+mn-lt"/>
              </a:endParaRPr>
            </a:p>
          </p:txBody>
        </p:sp>
      </p:grpSp>
      <p:sp>
        <p:nvSpPr>
          <p:cNvPr id="57" name="文本框 56"/>
          <p:cNvSpPr txBox="1"/>
          <p:nvPr/>
        </p:nvSpPr>
        <p:spPr>
          <a:xfrm>
            <a:off x="4139409" y="1627108"/>
            <a:ext cx="7439663" cy="3269549"/>
          </a:xfrm>
          <a:prstGeom prst="rect">
            <a:avLst/>
          </a:prstGeom>
          <a:noFill/>
        </p:spPr>
        <p:txBody>
          <a:bodyPr wrap="square" rtlCol="0">
            <a:spAutoFit/>
          </a:bodyPr>
          <a:lstStyle/>
          <a:p>
            <a:pPr algn="just" hangingPunct="0">
              <a:lnSpc>
                <a:spcPct val="150000"/>
              </a:lnSpc>
            </a:pPr>
            <a:r>
              <a:rPr lang="en-US" altLang="zh-CN" sz="2000" dirty="0">
                <a:latin typeface="微软雅黑" panose="020B0503020204020204" pitchFamily="34" charset="-122"/>
                <a:ea typeface="微软雅黑" panose="020B0503020204020204" pitchFamily="34" charset="-122"/>
                <a:cs typeface="+mn-ea"/>
                <a:sym typeface="+mn-lt"/>
              </a:rPr>
              <a:t>【</a:t>
            </a:r>
            <a:r>
              <a:rPr lang="zh-CN" altLang="en-US" sz="2000" dirty="0">
                <a:latin typeface="微软雅黑" panose="020B0503020204020204" pitchFamily="34" charset="-122"/>
                <a:ea typeface="微软雅黑" panose="020B0503020204020204" pitchFamily="34" charset="-122"/>
                <a:cs typeface="+mn-ea"/>
                <a:sym typeface="+mn-lt"/>
              </a:rPr>
              <a:t>思考</a:t>
            </a:r>
            <a:r>
              <a:rPr lang="en-US" altLang="zh-CN" sz="2000" dirty="0">
                <a:latin typeface="微软雅黑" panose="020B0503020204020204" pitchFamily="34" charset="-122"/>
                <a:ea typeface="微软雅黑" panose="020B0503020204020204" pitchFamily="34" charset="-122"/>
                <a:cs typeface="+mn-ea"/>
                <a:sym typeface="+mn-lt"/>
              </a:rPr>
              <a:t>7】</a:t>
            </a:r>
            <a:r>
              <a:rPr lang="zh-CN" altLang="en-US" sz="2000" dirty="0">
                <a:latin typeface="微软雅黑" panose="020B0503020204020204" pitchFamily="34" charset="-122"/>
                <a:ea typeface="微软雅黑" panose="020B0503020204020204" pitchFamily="34" charset="-122"/>
                <a:cs typeface="+mn-ea"/>
                <a:sym typeface="+mn-lt"/>
              </a:rPr>
              <a:t>总结焦裕禄精神的内涵及现实价值</a:t>
            </a:r>
            <a:endParaRPr lang="zh-CN" altLang="en-US" sz="2000" dirty="0">
              <a:latin typeface="微软雅黑" panose="020B0503020204020204" pitchFamily="34" charset="-122"/>
              <a:ea typeface="微软雅黑" panose="020B0503020204020204" pitchFamily="34" charset="-122"/>
              <a:cs typeface="+mn-ea"/>
              <a:sym typeface="+mn-lt"/>
            </a:endParaRPr>
          </a:p>
          <a:p>
            <a:pPr marL="342900" indent="-342900" algn="just" hangingPunct="0">
              <a:lnSpc>
                <a:spcPct val="150000"/>
              </a:lnSpc>
              <a:buFont typeface="Wingdings" panose="05000000000000000000" pitchFamily="2" charset="2"/>
              <a:buChar char="l"/>
            </a:pPr>
            <a:r>
              <a:rPr lang="zh-CN" altLang="en-US" sz="2000" dirty="0">
                <a:latin typeface="微软雅黑" panose="020B0503020204020204" pitchFamily="34" charset="-122"/>
                <a:ea typeface="微软雅黑" panose="020B0503020204020204" pitchFamily="34" charset="-122"/>
                <a:cs typeface="+mn-ea"/>
                <a:sym typeface="+mn-lt"/>
              </a:rPr>
              <a:t>精神内涵：</a:t>
            </a:r>
            <a:endParaRPr lang="zh-CN" altLang="en-US" sz="2000" dirty="0">
              <a:latin typeface="微软雅黑" panose="020B0503020204020204" pitchFamily="34" charset="-122"/>
              <a:ea typeface="微软雅黑" panose="020B0503020204020204" pitchFamily="34" charset="-122"/>
              <a:cs typeface="+mn-ea"/>
              <a:sym typeface="+mn-lt"/>
            </a:endParaRPr>
          </a:p>
          <a:p>
            <a:pPr algn="just" hangingPunct="0">
              <a:lnSpc>
                <a:spcPct val="150000"/>
              </a:lnSpc>
            </a:pPr>
            <a:r>
              <a:rPr lang="en-US" altLang="zh-CN" sz="2000" b="1" dirty="0">
                <a:solidFill>
                  <a:srgbClr val="C00000"/>
                </a:solidFill>
                <a:latin typeface="微软雅黑" panose="020B0503020204020204" pitchFamily="34" charset="-122"/>
                <a:ea typeface="微软雅黑" panose="020B0503020204020204" pitchFamily="34" charset="-122"/>
                <a:cs typeface="+mn-ea"/>
                <a:sym typeface="+mn-lt"/>
              </a:rPr>
              <a:t>(</a:t>
            </a:r>
            <a:r>
              <a:rPr lang="zh-CN" altLang="en-US" sz="2000" b="1" dirty="0">
                <a:solidFill>
                  <a:srgbClr val="C00000"/>
                </a:solidFill>
                <a:latin typeface="微软雅黑" panose="020B0503020204020204" pitchFamily="34" charset="-122"/>
                <a:ea typeface="微软雅黑" panose="020B0503020204020204" pitchFamily="34" charset="-122"/>
                <a:cs typeface="+mn-ea"/>
                <a:sym typeface="+mn-lt"/>
              </a:rPr>
              <a:t>四</a:t>
            </a:r>
            <a:r>
              <a:rPr lang="en-US" altLang="zh-CN" sz="2000" b="1" dirty="0">
                <a:solidFill>
                  <a:srgbClr val="C00000"/>
                </a:solidFill>
                <a:latin typeface="微软雅黑" panose="020B0503020204020204" pitchFamily="34" charset="-122"/>
                <a:ea typeface="微软雅黑" panose="020B0503020204020204" pitchFamily="34" charset="-122"/>
                <a:cs typeface="+mn-ea"/>
                <a:sym typeface="+mn-lt"/>
              </a:rPr>
              <a:t>)</a:t>
            </a:r>
            <a:r>
              <a:rPr lang="zh-CN" altLang="en-US" sz="2000" b="1" dirty="0">
                <a:solidFill>
                  <a:srgbClr val="C00000"/>
                </a:solidFill>
                <a:latin typeface="微软雅黑" panose="020B0503020204020204" pitchFamily="34" charset="-122"/>
                <a:ea typeface="微软雅黑" panose="020B0503020204020204" pitchFamily="34" charset="-122"/>
                <a:cs typeface="+mn-ea"/>
                <a:sym typeface="+mn-lt"/>
              </a:rPr>
              <a:t>知难而进的无畏品质 </a:t>
            </a:r>
            <a:endParaRPr lang="zh-CN" altLang="en-US" sz="2000" b="1" dirty="0">
              <a:solidFill>
                <a:srgbClr val="C00000"/>
              </a:solidFill>
              <a:latin typeface="微软雅黑" panose="020B0503020204020204" pitchFamily="34" charset="-122"/>
              <a:ea typeface="微软雅黑" panose="020B0503020204020204" pitchFamily="34" charset="-122"/>
              <a:cs typeface="+mn-ea"/>
              <a:sym typeface="+mn-lt"/>
            </a:endParaRPr>
          </a:p>
          <a:p>
            <a:pPr algn="just" hangingPunct="0">
              <a:lnSpc>
                <a:spcPct val="150000"/>
              </a:lnSpc>
            </a:pPr>
            <a:r>
              <a:rPr lang="zh-CN" altLang="en-US" sz="2000" dirty="0">
                <a:latin typeface="微软雅黑" panose="020B0503020204020204" pitchFamily="34" charset="-122"/>
                <a:ea typeface="微软雅黑" panose="020B0503020204020204" pitchFamily="34" charset="-122"/>
                <a:cs typeface="+mn-ea"/>
                <a:sym typeface="+mn-lt"/>
              </a:rPr>
              <a:t>“知难而进、迎难而上是中国共产党人的宝贵品质，也是焦裕禄精神的重要内容。”他没有半点畏惧，反而讲“兰考是重灾区，穷，困难多，但灾区有个好处，它能锻炼人的革命意志，培养人的革命品格” 。</a:t>
            </a:r>
            <a:endParaRPr lang="zh-CN" altLang="en-US" sz="2000" dirty="0">
              <a:latin typeface="微软雅黑" panose="020B0503020204020204" pitchFamily="34" charset="-122"/>
              <a:ea typeface="微软雅黑" panose="020B0503020204020204" pitchFamily="34" charset="-122"/>
              <a:cs typeface="+mn-ea"/>
              <a:sym typeface="+mn-lt"/>
            </a:endParaRPr>
          </a:p>
        </p:txBody>
      </p:sp>
      <p:pic>
        <p:nvPicPr>
          <p:cNvPr id="15" name="图片 14"/>
          <p:cNvPicPr>
            <a:picLocks noChangeAspect="1"/>
          </p:cNvPicPr>
          <p:nvPr/>
        </p:nvPicPr>
        <p:blipFill>
          <a:blip r:embed="rId1">
            <a:extLst>
              <a:ext uri="{28A0092B-C50C-407E-A947-70E740481C1C}">
                <a14:useLocalDpi xmlns:a14="http://schemas.microsoft.com/office/drawing/2010/main" val="0"/>
              </a:ext>
            </a:extLst>
          </a:blip>
          <a:srcRect/>
          <a:stretch>
            <a:fillRect/>
          </a:stretch>
        </p:blipFill>
        <p:spPr>
          <a:xfrm>
            <a:off x="438852" y="2051855"/>
            <a:ext cx="3448008" cy="2792935"/>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p:spPr>
      </p:pic>
      <p:sp>
        <p:nvSpPr>
          <p:cNvPr id="41" name="矩形 40"/>
          <p:cNvSpPr/>
          <p:nvPr/>
        </p:nvSpPr>
        <p:spPr>
          <a:xfrm>
            <a:off x="130629" y="130629"/>
            <a:ext cx="11899075" cy="6590805"/>
          </a:xfrm>
          <a:prstGeom prst="rect">
            <a:avLst/>
          </a:prstGeom>
          <a:noFill/>
          <a:ln w="254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wipe(left)">
                                      <p:cBhvr>
                                        <p:cTn id="7" dur="500"/>
                                        <p:tgtEl>
                                          <p:spTgt spid="36"/>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35"/>
                                        </p:tgtEl>
                                        <p:attrNameLst>
                                          <p:attrName>style.visibility</p:attrName>
                                        </p:attrNameLst>
                                      </p:cBhvr>
                                      <p:to>
                                        <p:strVal val="visible"/>
                                      </p:to>
                                    </p:set>
                                    <p:animEffect transition="in" filter="wipe(left)">
                                      <p:cBhvr>
                                        <p:cTn id="10" dur="500"/>
                                        <p:tgtEl>
                                          <p:spTgt spid="35"/>
                                        </p:tgtEl>
                                      </p:cBhvr>
                                    </p:animEffect>
                                  </p:childTnLst>
                                </p:cTn>
                              </p:par>
                              <p:par>
                                <p:cTn id="11" presetID="22" presetClass="entr" presetSubtype="8" fill="hold" nodeType="withEffect">
                                  <p:stCondLst>
                                    <p:cond delay="0"/>
                                  </p:stCondLst>
                                  <p:childTnLst>
                                    <p:set>
                                      <p:cBhvr>
                                        <p:cTn id="12" dur="1" fill="hold">
                                          <p:stCondLst>
                                            <p:cond delay="0"/>
                                          </p:stCondLst>
                                        </p:cTn>
                                        <p:tgtEl>
                                          <p:spTgt spid="93"/>
                                        </p:tgtEl>
                                        <p:attrNameLst>
                                          <p:attrName>style.visibility</p:attrName>
                                        </p:attrNameLst>
                                      </p:cBhvr>
                                      <p:to>
                                        <p:strVal val="visible"/>
                                      </p:to>
                                    </p:set>
                                    <p:animEffect transition="in" filter="wipe(left)">
                                      <p:cBhvr>
                                        <p:cTn id="13" dur="500"/>
                                        <p:tgtEl>
                                          <p:spTgt spid="93"/>
                                        </p:tgtEl>
                                      </p:cBhvr>
                                    </p:animEffect>
                                  </p:childTnLst>
                                </p:cTn>
                              </p:par>
                              <p:par>
                                <p:cTn id="14" presetID="53" presetClass="entr" presetSubtype="16" fill="hold" grpId="0" nodeType="withEffect">
                                  <p:stCondLst>
                                    <p:cond delay="0"/>
                                  </p:stCondLst>
                                  <p:childTnLst>
                                    <p:set>
                                      <p:cBhvr>
                                        <p:cTn id="15" dur="1" fill="hold">
                                          <p:stCondLst>
                                            <p:cond delay="0"/>
                                          </p:stCondLst>
                                        </p:cTn>
                                        <p:tgtEl>
                                          <p:spTgt spid="37"/>
                                        </p:tgtEl>
                                        <p:attrNameLst>
                                          <p:attrName>style.visibility</p:attrName>
                                        </p:attrNameLst>
                                      </p:cBhvr>
                                      <p:to>
                                        <p:strVal val="visible"/>
                                      </p:to>
                                    </p:set>
                                    <p:anim calcmode="lin" valueType="num">
                                      <p:cBhvr>
                                        <p:cTn id="16" dur="1000" fill="hold"/>
                                        <p:tgtEl>
                                          <p:spTgt spid="37"/>
                                        </p:tgtEl>
                                        <p:attrNameLst>
                                          <p:attrName>ppt_w</p:attrName>
                                        </p:attrNameLst>
                                      </p:cBhvr>
                                      <p:tavLst>
                                        <p:tav tm="0">
                                          <p:val>
                                            <p:fltVal val="0"/>
                                          </p:val>
                                        </p:tav>
                                        <p:tav tm="100000">
                                          <p:val>
                                            <p:strVal val="#ppt_w"/>
                                          </p:val>
                                        </p:tav>
                                      </p:tavLst>
                                    </p:anim>
                                    <p:anim calcmode="lin" valueType="num">
                                      <p:cBhvr>
                                        <p:cTn id="17" dur="1000" fill="hold"/>
                                        <p:tgtEl>
                                          <p:spTgt spid="37"/>
                                        </p:tgtEl>
                                        <p:attrNameLst>
                                          <p:attrName>ppt_h</p:attrName>
                                        </p:attrNameLst>
                                      </p:cBhvr>
                                      <p:tavLst>
                                        <p:tav tm="0">
                                          <p:val>
                                            <p:fltVal val="0"/>
                                          </p:val>
                                        </p:tav>
                                        <p:tav tm="100000">
                                          <p:val>
                                            <p:strVal val="#ppt_h"/>
                                          </p:val>
                                        </p:tav>
                                      </p:tavLst>
                                    </p:anim>
                                    <p:animEffect transition="in" filter="fade">
                                      <p:cBhvr>
                                        <p:cTn id="18" dur="1000"/>
                                        <p:tgtEl>
                                          <p:spTgt spid="37"/>
                                        </p:tgtEl>
                                      </p:cBhvr>
                                    </p:animEffect>
                                  </p:childTnLst>
                                </p:cTn>
                              </p:par>
                              <p:par>
                                <p:cTn id="19" presetID="53" presetClass="entr" presetSubtype="16" fill="hold" nodeType="withEffect">
                                  <p:stCondLst>
                                    <p:cond delay="0"/>
                                  </p:stCondLst>
                                  <p:childTnLst>
                                    <p:set>
                                      <p:cBhvr>
                                        <p:cTn id="20" dur="1" fill="hold">
                                          <p:stCondLst>
                                            <p:cond delay="0"/>
                                          </p:stCondLst>
                                        </p:cTn>
                                        <p:tgtEl>
                                          <p:spTgt spid="12"/>
                                        </p:tgtEl>
                                        <p:attrNameLst>
                                          <p:attrName>style.visibility</p:attrName>
                                        </p:attrNameLst>
                                      </p:cBhvr>
                                      <p:to>
                                        <p:strVal val="visible"/>
                                      </p:to>
                                    </p:set>
                                    <p:anim calcmode="lin" valueType="num">
                                      <p:cBhvr>
                                        <p:cTn id="21" dur="1000" fill="hold"/>
                                        <p:tgtEl>
                                          <p:spTgt spid="12"/>
                                        </p:tgtEl>
                                        <p:attrNameLst>
                                          <p:attrName>ppt_w</p:attrName>
                                        </p:attrNameLst>
                                      </p:cBhvr>
                                      <p:tavLst>
                                        <p:tav tm="0">
                                          <p:val>
                                            <p:fltVal val="0"/>
                                          </p:val>
                                        </p:tav>
                                        <p:tav tm="100000">
                                          <p:val>
                                            <p:strVal val="#ppt_w"/>
                                          </p:val>
                                        </p:tav>
                                      </p:tavLst>
                                    </p:anim>
                                    <p:anim calcmode="lin" valueType="num">
                                      <p:cBhvr>
                                        <p:cTn id="22" dur="1000" fill="hold"/>
                                        <p:tgtEl>
                                          <p:spTgt spid="12"/>
                                        </p:tgtEl>
                                        <p:attrNameLst>
                                          <p:attrName>ppt_h</p:attrName>
                                        </p:attrNameLst>
                                      </p:cBhvr>
                                      <p:tavLst>
                                        <p:tav tm="0">
                                          <p:val>
                                            <p:fltVal val="0"/>
                                          </p:val>
                                        </p:tav>
                                        <p:tav tm="100000">
                                          <p:val>
                                            <p:strVal val="#ppt_h"/>
                                          </p:val>
                                        </p:tav>
                                      </p:tavLst>
                                    </p:anim>
                                    <p:animEffect transition="in" filter="fade">
                                      <p:cBhvr>
                                        <p:cTn id="23" dur="1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nimBg="1"/>
      <p:bldP spid="35" grpId="0" animBg="1"/>
      <p:bldP spid="37"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任意多边形: 形状 35"/>
          <p:cNvSpPr/>
          <p:nvPr/>
        </p:nvSpPr>
        <p:spPr>
          <a:xfrm>
            <a:off x="-121920" y="239982"/>
            <a:ext cx="896112" cy="602306"/>
          </a:xfrm>
          <a:custGeom>
            <a:avLst/>
            <a:gdLst>
              <a:gd name="connsiteX0" fmla="*/ 0 w 706054"/>
              <a:gd name="connsiteY0" fmla="*/ 0 h 474562"/>
              <a:gd name="connsiteX1" fmla="*/ 468773 w 706054"/>
              <a:gd name="connsiteY1" fmla="*/ 0 h 474562"/>
              <a:gd name="connsiteX2" fmla="*/ 706054 w 706054"/>
              <a:gd name="connsiteY2" fmla="*/ 237281 h 474562"/>
              <a:gd name="connsiteX3" fmla="*/ 468773 w 706054"/>
              <a:gd name="connsiteY3" fmla="*/ 474562 h 474562"/>
              <a:gd name="connsiteX4" fmla="*/ 0 w 706054"/>
              <a:gd name="connsiteY4" fmla="*/ 474562 h 4745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6054" h="474562">
                <a:moveTo>
                  <a:pt x="0" y="0"/>
                </a:moveTo>
                <a:lnTo>
                  <a:pt x="468773" y="0"/>
                </a:lnTo>
                <a:cubicBezTo>
                  <a:pt x="599820" y="0"/>
                  <a:pt x="706054" y="106234"/>
                  <a:pt x="706054" y="237281"/>
                </a:cubicBezTo>
                <a:cubicBezTo>
                  <a:pt x="706054" y="368328"/>
                  <a:pt x="599820" y="474562"/>
                  <a:pt x="468773" y="474562"/>
                </a:cubicBezTo>
                <a:lnTo>
                  <a:pt x="0" y="474562"/>
                </a:lnTo>
                <a:close/>
              </a:path>
            </a:pathLst>
          </a:custGeom>
          <a:noFill/>
          <a:ln w="19050">
            <a:gradFill>
              <a:gsLst>
                <a:gs pos="55000">
                  <a:schemeClr val="accent1">
                    <a:lumMod val="5000"/>
                    <a:lumOff val="95000"/>
                    <a:alpha val="0"/>
                  </a:schemeClr>
                </a:gs>
                <a:gs pos="0">
                  <a:srgbClr val="C00000"/>
                </a:gs>
              </a:gsLst>
              <a:lin ang="108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mn-ea"/>
            </a:endParaRPr>
          </a:p>
        </p:txBody>
      </p:sp>
      <p:grpSp>
        <p:nvGrpSpPr>
          <p:cNvPr id="8" name="组合 7"/>
          <p:cNvGrpSpPr/>
          <p:nvPr/>
        </p:nvGrpSpPr>
        <p:grpSpPr>
          <a:xfrm>
            <a:off x="-265471" y="-870076"/>
            <a:ext cx="12722942" cy="8598152"/>
            <a:chOff x="-5715000" y="-6019800"/>
            <a:chExt cx="25031700" cy="16916400"/>
          </a:xfrm>
        </p:grpSpPr>
        <p:grpSp>
          <p:nvGrpSpPr>
            <p:cNvPr id="4" name="组合 3"/>
            <p:cNvGrpSpPr/>
            <p:nvPr/>
          </p:nvGrpSpPr>
          <p:grpSpPr>
            <a:xfrm>
              <a:off x="-5715000" y="-6019800"/>
              <a:ext cx="419100" cy="16916400"/>
              <a:chOff x="-5715000" y="-6019800"/>
              <a:chExt cx="419100" cy="16916400"/>
            </a:xfrm>
          </p:grpSpPr>
          <p:sp>
            <p:nvSpPr>
              <p:cNvPr id="2" name="椭圆 1"/>
              <p:cNvSpPr/>
              <p:nvPr/>
            </p:nvSpPr>
            <p:spPr>
              <a:xfrm>
                <a:off x="-5715000" y="-60198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3" name="椭圆 2"/>
              <p:cNvSpPr/>
              <p:nvPr/>
            </p:nvSpPr>
            <p:spPr>
              <a:xfrm>
                <a:off x="-5715000" y="104775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grpSp>
          <p:nvGrpSpPr>
            <p:cNvPr id="5" name="组合 4"/>
            <p:cNvGrpSpPr/>
            <p:nvPr/>
          </p:nvGrpSpPr>
          <p:grpSpPr>
            <a:xfrm>
              <a:off x="18897600" y="-6019800"/>
              <a:ext cx="419100" cy="16916400"/>
              <a:chOff x="-5715000" y="-6019800"/>
              <a:chExt cx="419100" cy="16916400"/>
            </a:xfrm>
          </p:grpSpPr>
          <p:sp>
            <p:nvSpPr>
              <p:cNvPr id="6" name="椭圆 5"/>
              <p:cNvSpPr/>
              <p:nvPr/>
            </p:nvSpPr>
            <p:spPr>
              <a:xfrm>
                <a:off x="-5715000" y="-60198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7" name="椭圆 6"/>
              <p:cNvSpPr/>
              <p:nvPr/>
            </p:nvSpPr>
            <p:spPr>
              <a:xfrm>
                <a:off x="-5715000" y="104775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grpSp>
      <p:grpSp>
        <p:nvGrpSpPr>
          <p:cNvPr id="93" name="îşľïḓé"/>
          <p:cNvGrpSpPr/>
          <p:nvPr/>
        </p:nvGrpSpPr>
        <p:grpSpPr>
          <a:xfrm flipH="1">
            <a:off x="11129970" y="6341428"/>
            <a:ext cx="528630" cy="0"/>
            <a:chOff x="784958" y="2463718"/>
            <a:chExt cx="528630" cy="0"/>
          </a:xfrm>
        </p:grpSpPr>
        <p:cxnSp>
          <p:nvCxnSpPr>
            <p:cNvPr id="94" name="直接连接符 93"/>
            <p:cNvCxnSpPr/>
            <p:nvPr/>
          </p:nvCxnSpPr>
          <p:spPr>
            <a:xfrm>
              <a:off x="784958" y="2463718"/>
              <a:ext cx="360000" cy="0"/>
            </a:xfrm>
            <a:prstGeom prst="line">
              <a:avLst/>
            </a:prstGeom>
            <a:ln w="57150" cap="rnd">
              <a:gradFill>
                <a:gsLst>
                  <a:gs pos="0">
                    <a:srgbClr val="C00000"/>
                  </a:gs>
                  <a:gs pos="100000">
                    <a:srgbClr val="A11C1C"/>
                  </a:gs>
                </a:gsLst>
                <a:lin ang="5400000" scaled="1"/>
              </a:gradFill>
              <a:round/>
            </a:ln>
          </p:spPr>
          <p:style>
            <a:lnRef idx="1">
              <a:schemeClr val="accent1"/>
            </a:lnRef>
            <a:fillRef idx="0">
              <a:schemeClr val="accent1"/>
            </a:fillRef>
            <a:effectRef idx="0">
              <a:schemeClr val="accent1"/>
            </a:effectRef>
            <a:fontRef idx="minor">
              <a:schemeClr val="tx1"/>
            </a:fontRef>
          </p:style>
        </p:cxnSp>
        <p:cxnSp>
          <p:nvCxnSpPr>
            <p:cNvPr id="95" name="直接连接符 94"/>
            <p:cNvCxnSpPr/>
            <p:nvPr/>
          </p:nvCxnSpPr>
          <p:spPr>
            <a:xfrm>
              <a:off x="1242156" y="2463718"/>
              <a:ext cx="0" cy="0"/>
            </a:xfrm>
            <a:prstGeom prst="line">
              <a:avLst/>
            </a:prstGeom>
            <a:ln w="57150" cap="rnd">
              <a:gradFill>
                <a:gsLst>
                  <a:gs pos="0">
                    <a:srgbClr val="C00000"/>
                  </a:gs>
                  <a:gs pos="100000">
                    <a:srgbClr val="A11C1C"/>
                  </a:gs>
                </a:gsLst>
                <a:lin ang="5400000" scaled="1"/>
              </a:gradFill>
              <a:round/>
            </a:ln>
          </p:spPr>
          <p:style>
            <a:lnRef idx="1">
              <a:schemeClr val="accent1"/>
            </a:lnRef>
            <a:fillRef idx="0">
              <a:schemeClr val="accent1"/>
            </a:fillRef>
            <a:effectRef idx="0">
              <a:schemeClr val="accent1"/>
            </a:effectRef>
            <a:fontRef idx="minor">
              <a:schemeClr val="tx1"/>
            </a:fontRef>
          </p:style>
        </p:cxnSp>
        <p:cxnSp>
          <p:nvCxnSpPr>
            <p:cNvPr id="96" name="直接连接符 95"/>
            <p:cNvCxnSpPr/>
            <p:nvPr/>
          </p:nvCxnSpPr>
          <p:spPr>
            <a:xfrm>
              <a:off x="1313588" y="2463718"/>
              <a:ext cx="0" cy="0"/>
            </a:xfrm>
            <a:prstGeom prst="line">
              <a:avLst/>
            </a:prstGeom>
            <a:ln w="57150" cap="rnd">
              <a:gradFill>
                <a:gsLst>
                  <a:gs pos="0">
                    <a:srgbClr val="C00000"/>
                  </a:gs>
                  <a:gs pos="100000">
                    <a:srgbClr val="A11C1C"/>
                  </a:gs>
                </a:gsLst>
                <a:lin ang="5400000" scaled="1"/>
              </a:gradFill>
              <a:round/>
            </a:ln>
          </p:spPr>
          <p:style>
            <a:lnRef idx="1">
              <a:schemeClr val="accent1"/>
            </a:lnRef>
            <a:fillRef idx="0">
              <a:schemeClr val="accent1"/>
            </a:fillRef>
            <a:effectRef idx="0">
              <a:schemeClr val="accent1"/>
            </a:effectRef>
            <a:fontRef idx="minor">
              <a:schemeClr val="tx1"/>
            </a:fontRef>
          </p:style>
        </p:cxnSp>
      </p:grpSp>
      <p:sp>
        <p:nvSpPr>
          <p:cNvPr id="35" name="任意多边形: 形状 34"/>
          <p:cNvSpPr/>
          <p:nvPr/>
        </p:nvSpPr>
        <p:spPr>
          <a:xfrm>
            <a:off x="0" y="300942"/>
            <a:ext cx="706054" cy="474562"/>
          </a:xfrm>
          <a:custGeom>
            <a:avLst/>
            <a:gdLst>
              <a:gd name="connsiteX0" fmla="*/ 0 w 706054"/>
              <a:gd name="connsiteY0" fmla="*/ 0 h 474562"/>
              <a:gd name="connsiteX1" fmla="*/ 468773 w 706054"/>
              <a:gd name="connsiteY1" fmla="*/ 0 h 474562"/>
              <a:gd name="connsiteX2" fmla="*/ 706054 w 706054"/>
              <a:gd name="connsiteY2" fmla="*/ 237281 h 474562"/>
              <a:gd name="connsiteX3" fmla="*/ 468773 w 706054"/>
              <a:gd name="connsiteY3" fmla="*/ 474562 h 474562"/>
              <a:gd name="connsiteX4" fmla="*/ 0 w 706054"/>
              <a:gd name="connsiteY4" fmla="*/ 474562 h 4745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6054" h="474562">
                <a:moveTo>
                  <a:pt x="0" y="0"/>
                </a:moveTo>
                <a:lnTo>
                  <a:pt x="468773" y="0"/>
                </a:lnTo>
                <a:cubicBezTo>
                  <a:pt x="599820" y="0"/>
                  <a:pt x="706054" y="106234"/>
                  <a:pt x="706054" y="237281"/>
                </a:cubicBezTo>
                <a:cubicBezTo>
                  <a:pt x="706054" y="368328"/>
                  <a:pt x="599820" y="474562"/>
                  <a:pt x="468773" y="474562"/>
                </a:cubicBezTo>
                <a:lnTo>
                  <a:pt x="0" y="474562"/>
                </a:lnTo>
                <a:close/>
              </a:path>
            </a:pathLst>
          </a:custGeom>
          <a:gradFill>
            <a:gsLst>
              <a:gs pos="0">
                <a:srgbClr val="C00000">
                  <a:alpha val="48000"/>
                </a:srgbClr>
              </a:gs>
              <a:gs pos="94000">
                <a:srgbClr val="A11C1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微软雅黑" panose="020B0503020204020204" pitchFamily="34" charset="-122"/>
              <a:ea typeface="微软雅黑" panose="020B0503020204020204" pitchFamily="34" charset="-122"/>
            </a:endParaRPr>
          </a:p>
        </p:txBody>
      </p:sp>
      <p:sp>
        <p:nvSpPr>
          <p:cNvPr id="37" name="文本框 36"/>
          <p:cNvSpPr txBox="1"/>
          <p:nvPr/>
        </p:nvSpPr>
        <p:spPr>
          <a:xfrm>
            <a:off x="877104" y="276613"/>
            <a:ext cx="2859469" cy="523220"/>
          </a:xfrm>
          <a:prstGeom prst="rect">
            <a:avLst/>
          </a:prstGeom>
          <a:noFill/>
          <a:effectLst>
            <a:reflection blurRad="6350" stA="50000" endA="300" endPos="55000" dir="5400000" sy="-100000" algn="bl" rotWithShape="0"/>
          </a:effectLst>
        </p:spPr>
        <p:txBody>
          <a:bodyPr wrap="square" rtlCol="0">
            <a:spAutoFit/>
          </a:bodyPr>
          <a:lstStyle/>
          <a:p>
            <a:r>
              <a:rPr lang="zh-CN" altLang="en-US" sz="2800" b="1" spc="600" dirty="0">
                <a:gradFill>
                  <a:gsLst>
                    <a:gs pos="100000">
                      <a:srgbClr val="A11C1C"/>
                    </a:gs>
                    <a:gs pos="0">
                      <a:srgbClr val="C00000"/>
                    </a:gs>
                  </a:gsLst>
                  <a:lin ang="5400000" scaled="0"/>
                </a:gradFill>
                <a:latin typeface="微软雅黑" panose="020B0503020204020204" pitchFamily="34" charset="-122"/>
                <a:ea typeface="微软雅黑" panose="020B0503020204020204" pitchFamily="34" charset="-122"/>
              </a:rPr>
              <a:t>问题探究</a:t>
            </a:r>
            <a:endParaRPr lang="zh-CN" altLang="en-US" sz="2800" b="1" spc="600" dirty="0">
              <a:gradFill>
                <a:gsLst>
                  <a:gs pos="100000">
                    <a:srgbClr val="A11C1C"/>
                  </a:gs>
                  <a:gs pos="0">
                    <a:srgbClr val="C00000"/>
                  </a:gs>
                </a:gsLst>
                <a:lin ang="5400000" scaled="0"/>
              </a:gradFill>
              <a:latin typeface="微软雅黑" panose="020B0503020204020204" pitchFamily="34" charset="-122"/>
              <a:ea typeface="微软雅黑" panose="020B0503020204020204" pitchFamily="34" charset="-122"/>
            </a:endParaRPr>
          </a:p>
        </p:txBody>
      </p:sp>
      <p:grpSp>
        <p:nvGrpSpPr>
          <p:cNvPr id="12" name="组合 11"/>
          <p:cNvGrpSpPr/>
          <p:nvPr/>
        </p:nvGrpSpPr>
        <p:grpSpPr>
          <a:xfrm>
            <a:off x="2607930" y="1513651"/>
            <a:ext cx="2971067" cy="1681469"/>
            <a:chOff x="2515333" y="1603617"/>
            <a:chExt cx="2971067" cy="1681469"/>
          </a:xfrm>
        </p:grpSpPr>
        <p:sp>
          <p:nvSpPr>
            <p:cNvPr id="22" name="文本框 21"/>
            <p:cNvSpPr txBox="1"/>
            <p:nvPr/>
          </p:nvSpPr>
          <p:spPr>
            <a:xfrm>
              <a:off x="2515333" y="2136053"/>
              <a:ext cx="2971067" cy="1149033"/>
            </a:xfrm>
            <a:prstGeom prst="rect">
              <a:avLst/>
            </a:prstGeom>
            <a:noFill/>
          </p:spPr>
          <p:txBody>
            <a:bodyPr wrap="square" rtlCol="0">
              <a:spAutoFit/>
            </a:bodyPr>
            <a:lstStyle/>
            <a:p>
              <a:pPr algn="just" hangingPunct="0">
                <a:lnSpc>
                  <a:spcPct val="150000"/>
                </a:lnSpc>
              </a:pPr>
              <a:r>
                <a:rPr lang="zh-CN" altLang="en-US" sz="1600" dirty="0">
                  <a:solidFill>
                    <a:schemeClr val="bg1"/>
                  </a:solidFill>
                  <a:latin typeface="微软雅黑" panose="020B0503020204020204" pitchFamily="34" charset="-122"/>
                  <a:ea typeface="微软雅黑" panose="020B0503020204020204" pitchFamily="34" charset="-122"/>
                  <a:cs typeface="+mn-ea"/>
                  <a:sym typeface="+mn-lt"/>
                </a:rPr>
                <a:t>鼠标点击这里，输入您的文本文字，更改文字的颜色或者大小属性。</a:t>
              </a:r>
              <a:endParaRPr lang="zh-CN" altLang="en-US" sz="1600" dirty="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23" name="文本框 22"/>
            <p:cNvSpPr txBox="1"/>
            <p:nvPr/>
          </p:nvSpPr>
          <p:spPr>
            <a:xfrm>
              <a:off x="2515333" y="1603617"/>
              <a:ext cx="2971067" cy="499560"/>
            </a:xfrm>
            <a:prstGeom prst="rect">
              <a:avLst/>
            </a:prstGeom>
            <a:noFill/>
          </p:spPr>
          <p:txBody>
            <a:bodyPr wrap="square" rtlCol="0">
              <a:spAutoFit/>
            </a:bodyPr>
            <a:lstStyle/>
            <a:p>
              <a:pPr algn="just" hangingPunct="0">
                <a:lnSpc>
                  <a:spcPct val="150000"/>
                </a:lnSpc>
              </a:pPr>
              <a:r>
                <a:rPr lang="zh-CN" altLang="en-US" sz="2000" dirty="0">
                  <a:solidFill>
                    <a:schemeClr val="bg1"/>
                  </a:solidFill>
                  <a:latin typeface="微软雅黑" panose="020B0503020204020204" pitchFamily="34" charset="-122"/>
                  <a:ea typeface="微软雅黑" panose="020B0503020204020204" pitchFamily="34" charset="-122"/>
                  <a:cs typeface="+mn-ea"/>
                  <a:sym typeface="+mn-lt"/>
                </a:rPr>
                <a:t>简介</a:t>
              </a:r>
              <a:endParaRPr lang="zh-CN" altLang="en-US" sz="2000" dirty="0">
                <a:solidFill>
                  <a:schemeClr val="bg1"/>
                </a:solidFill>
                <a:latin typeface="微软雅黑" panose="020B0503020204020204" pitchFamily="34" charset="-122"/>
                <a:ea typeface="微软雅黑" panose="020B0503020204020204" pitchFamily="34" charset="-122"/>
                <a:cs typeface="+mn-ea"/>
                <a:sym typeface="+mn-lt"/>
              </a:endParaRPr>
            </a:p>
          </p:txBody>
        </p:sp>
      </p:grpSp>
      <p:sp>
        <p:nvSpPr>
          <p:cNvPr id="57" name="文本框 56"/>
          <p:cNvSpPr txBox="1"/>
          <p:nvPr/>
        </p:nvSpPr>
        <p:spPr>
          <a:xfrm>
            <a:off x="4139409" y="1627108"/>
            <a:ext cx="7439663" cy="4192879"/>
          </a:xfrm>
          <a:prstGeom prst="rect">
            <a:avLst/>
          </a:prstGeom>
          <a:noFill/>
        </p:spPr>
        <p:txBody>
          <a:bodyPr wrap="square" rtlCol="0">
            <a:spAutoFit/>
          </a:bodyPr>
          <a:lstStyle/>
          <a:p>
            <a:pPr algn="just" hangingPunct="0">
              <a:lnSpc>
                <a:spcPct val="150000"/>
              </a:lnSpc>
            </a:pPr>
            <a:r>
              <a:rPr lang="en-US" altLang="zh-CN" sz="2000" dirty="0">
                <a:latin typeface="微软雅黑" panose="020B0503020204020204" pitchFamily="34" charset="-122"/>
                <a:ea typeface="微软雅黑" panose="020B0503020204020204" pitchFamily="34" charset="-122"/>
                <a:cs typeface="+mn-ea"/>
                <a:sym typeface="+mn-lt"/>
              </a:rPr>
              <a:t>【</a:t>
            </a:r>
            <a:r>
              <a:rPr lang="zh-CN" altLang="en-US" sz="2000" dirty="0">
                <a:latin typeface="微软雅黑" panose="020B0503020204020204" pitchFamily="34" charset="-122"/>
                <a:ea typeface="微软雅黑" panose="020B0503020204020204" pitchFamily="34" charset="-122"/>
                <a:cs typeface="+mn-ea"/>
                <a:sym typeface="+mn-lt"/>
              </a:rPr>
              <a:t>思考</a:t>
            </a:r>
            <a:r>
              <a:rPr lang="en-US" altLang="zh-CN" sz="2000" dirty="0">
                <a:latin typeface="微软雅黑" panose="020B0503020204020204" pitchFamily="34" charset="-122"/>
                <a:ea typeface="微软雅黑" panose="020B0503020204020204" pitchFamily="34" charset="-122"/>
                <a:cs typeface="+mn-ea"/>
                <a:sym typeface="+mn-lt"/>
              </a:rPr>
              <a:t>7】</a:t>
            </a:r>
            <a:r>
              <a:rPr lang="zh-CN" altLang="en-US" sz="2000" dirty="0">
                <a:latin typeface="微软雅黑" panose="020B0503020204020204" pitchFamily="34" charset="-122"/>
                <a:ea typeface="微软雅黑" panose="020B0503020204020204" pitchFamily="34" charset="-122"/>
                <a:cs typeface="+mn-ea"/>
                <a:sym typeface="+mn-lt"/>
              </a:rPr>
              <a:t>总结焦裕禄精神的内涵及现实价值</a:t>
            </a:r>
            <a:endParaRPr lang="zh-CN" altLang="en-US" sz="2000" dirty="0">
              <a:latin typeface="微软雅黑" panose="020B0503020204020204" pitchFamily="34" charset="-122"/>
              <a:ea typeface="微软雅黑" panose="020B0503020204020204" pitchFamily="34" charset="-122"/>
              <a:cs typeface="+mn-ea"/>
              <a:sym typeface="+mn-lt"/>
            </a:endParaRPr>
          </a:p>
          <a:p>
            <a:pPr marL="342900" indent="-342900" algn="just" hangingPunct="0">
              <a:lnSpc>
                <a:spcPct val="150000"/>
              </a:lnSpc>
              <a:buFont typeface="Wingdings" panose="05000000000000000000" pitchFamily="2" charset="2"/>
              <a:buChar char="l"/>
            </a:pPr>
            <a:r>
              <a:rPr lang="zh-CN" altLang="en-US" sz="2000" dirty="0">
                <a:latin typeface="微软雅黑" panose="020B0503020204020204" pitchFamily="34" charset="-122"/>
                <a:ea typeface="微软雅黑" panose="020B0503020204020204" pitchFamily="34" charset="-122"/>
                <a:cs typeface="+mn-ea"/>
                <a:sym typeface="+mn-lt"/>
              </a:rPr>
              <a:t>精神内涵：</a:t>
            </a:r>
            <a:endParaRPr lang="zh-CN" altLang="en-US" sz="2000" dirty="0">
              <a:latin typeface="微软雅黑" panose="020B0503020204020204" pitchFamily="34" charset="-122"/>
              <a:ea typeface="微软雅黑" panose="020B0503020204020204" pitchFamily="34" charset="-122"/>
              <a:cs typeface="+mn-ea"/>
              <a:sym typeface="+mn-lt"/>
            </a:endParaRPr>
          </a:p>
          <a:p>
            <a:pPr algn="just" hangingPunct="0">
              <a:lnSpc>
                <a:spcPct val="150000"/>
              </a:lnSpc>
            </a:pPr>
            <a:r>
              <a:rPr lang="en-US" altLang="zh-CN" sz="2000" b="1" dirty="0">
                <a:solidFill>
                  <a:srgbClr val="C00000"/>
                </a:solidFill>
                <a:latin typeface="微软雅黑" panose="020B0503020204020204" pitchFamily="34" charset="-122"/>
                <a:ea typeface="微软雅黑" panose="020B0503020204020204" pitchFamily="34" charset="-122"/>
                <a:cs typeface="+mn-ea"/>
                <a:sym typeface="+mn-lt"/>
              </a:rPr>
              <a:t>(</a:t>
            </a:r>
            <a:r>
              <a:rPr lang="zh-CN" altLang="en-US" sz="2000" b="1" dirty="0">
                <a:solidFill>
                  <a:srgbClr val="C00000"/>
                </a:solidFill>
                <a:latin typeface="微软雅黑" panose="020B0503020204020204" pitchFamily="34" charset="-122"/>
                <a:ea typeface="微软雅黑" panose="020B0503020204020204" pitchFamily="34" charset="-122"/>
                <a:cs typeface="+mn-ea"/>
                <a:sym typeface="+mn-lt"/>
              </a:rPr>
              <a:t>五</a:t>
            </a:r>
            <a:r>
              <a:rPr lang="en-US" altLang="zh-CN" sz="2000" b="1" dirty="0">
                <a:solidFill>
                  <a:srgbClr val="C00000"/>
                </a:solidFill>
                <a:latin typeface="微软雅黑" panose="020B0503020204020204" pitchFamily="34" charset="-122"/>
                <a:ea typeface="微软雅黑" panose="020B0503020204020204" pitchFamily="34" charset="-122"/>
                <a:cs typeface="+mn-ea"/>
                <a:sym typeface="+mn-lt"/>
              </a:rPr>
              <a:t>)</a:t>
            </a:r>
            <a:r>
              <a:rPr lang="zh-CN" altLang="en-US" sz="2000" b="1" dirty="0">
                <a:solidFill>
                  <a:srgbClr val="C00000"/>
                </a:solidFill>
                <a:latin typeface="微软雅黑" panose="020B0503020204020204" pitchFamily="34" charset="-122"/>
                <a:ea typeface="微软雅黑" panose="020B0503020204020204" pitchFamily="34" charset="-122"/>
                <a:cs typeface="+mn-ea"/>
                <a:sym typeface="+mn-lt"/>
              </a:rPr>
              <a:t>鞠躬尽瘁的奉献精神 </a:t>
            </a:r>
            <a:endParaRPr lang="zh-CN" altLang="en-US" sz="2000" b="1" dirty="0">
              <a:solidFill>
                <a:srgbClr val="C00000"/>
              </a:solidFill>
              <a:latin typeface="微软雅黑" panose="020B0503020204020204" pitchFamily="34" charset="-122"/>
              <a:ea typeface="微软雅黑" panose="020B0503020204020204" pitchFamily="34" charset="-122"/>
              <a:cs typeface="+mn-ea"/>
              <a:sym typeface="+mn-lt"/>
            </a:endParaRPr>
          </a:p>
          <a:p>
            <a:pPr algn="just" hangingPunct="0">
              <a:lnSpc>
                <a:spcPct val="150000"/>
              </a:lnSpc>
            </a:pPr>
            <a:r>
              <a:rPr lang="zh-CN" altLang="en-US" sz="2000" dirty="0">
                <a:latin typeface="微软雅黑" panose="020B0503020204020204" pitchFamily="34" charset="-122"/>
                <a:ea typeface="微软雅黑" panose="020B0503020204020204" pitchFamily="34" charset="-122"/>
                <a:cs typeface="+mn-ea"/>
                <a:sym typeface="+mn-lt"/>
              </a:rPr>
              <a:t>“清正廉洁、无私奉献，是共产党人先进性的重要体现，也是焦裕禄精神的鲜明特点。”焦裕禄的一生都献给了党、献给了人民。作为一名县委书记，他从来没有为自己争取过半点为官的名利，在工作生活中从来不搞特殊，在家庭困难、身体状况欠佳的情况下坚决拒绝接受额外的救济，争取把每一斤粮食、每一分钱都用在其他基层干部和老百姓身上。 </a:t>
            </a:r>
            <a:endParaRPr lang="zh-CN" altLang="en-US" sz="2000" dirty="0">
              <a:latin typeface="微软雅黑" panose="020B0503020204020204" pitchFamily="34" charset="-122"/>
              <a:ea typeface="微软雅黑" panose="020B0503020204020204" pitchFamily="34" charset="-122"/>
              <a:cs typeface="+mn-ea"/>
              <a:sym typeface="+mn-lt"/>
            </a:endParaRPr>
          </a:p>
        </p:txBody>
      </p:sp>
      <p:pic>
        <p:nvPicPr>
          <p:cNvPr id="15" name="图片 14"/>
          <p:cNvPicPr>
            <a:picLocks noChangeAspect="1"/>
          </p:cNvPicPr>
          <p:nvPr/>
        </p:nvPicPr>
        <p:blipFill>
          <a:blip r:embed="rId1">
            <a:extLst>
              <a:ext uri="{28A0092B-C50C-407E-A947-70E740481C1C}">
                <a14:useLocalDpi xmlns:a14="http://schemas.microsoft.com/office/drawing/2010/main" val="0"/>
              </a:ext>
            </a:extLst>
          </a:blip>
          <a:srcRect/>
          <a:stretch>
            <a:fillRect/>
          </a:stretch>
        </p:blipFill>
        <p:spPr>
          <a:xfrm>
            <a:off x="438852" y="2051855"/>
            <a:ext cx="3448008" cy="2792935"/>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p:spPr>
      </p:pic>
      <p:sp>
        <p:nvSpPr>
          <p:cNvPr id="41" name="矩形 40"/>
          <p:cNvSpPr/>
          <p:nvPr/>
        </p:nvSpPr>
        <p:spPr>
          <a:xfrm>
            <a:off x="130629" y="130629"/>
            <a:ext cx="11899075" cy="6590805"/>
          </a:xfrm>
          <a:prstGeom prst="rect">
            <a:avLst/>
          </a:prstGeom>
          <a:noFill/>
          <a:ln w="254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wipe(left)">
                                      <p:cBhvr>
                                        <p:cTn id="7" dur="500"/>
                                        <p:tgtEl>
                                          <p:spTgt spid="36"/>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35"/>
                                        </p:tgtEl>
                                        <p:attrNameLst>
                                          <p:attrName>style.visibility</p:attrName>
                                        </p:attrNameLst>
                                      </p:cBhvr>
                                      <p:to>
                                        <p:strVal val="visible"/>
                                      </p:to>
                                    </p:set>
                                    <p:animEffect transition="in" filter="wipe(left)">
                                      <p:cBhvr>
                                        <p:cTn id="10" dur="500"/>
                                        <p:tgtEl>
                                          <p:spTgt spid="35"/>
                                        </p:tgtEl>
                                      </p:cBhvr>
                                    </p:animEffect>
                                  </p:childTnLst>
                                </p:cTn>
                              </p:par>
                              <p:par>
                                <p:cTn id="11" presetID="22" presetClass="entr" presetSubtype="8" fill="hold" nodeType="withEffect">
                                  <p:stCondLst>
                                    <p:cond delay="0"/>
                                  </p:stCondLst>
                                  <p:childTnLst>
                                    <p:set>
                                      <p:cBhvr>
                                        <p:cTn id="12" dur="1" fill="hold">
                                          <p:stCondLst>
                                            <p:cond delay="0"/>
                                          </p:stCondLst>
                                        </p:cTn>
                                        <p:tgtEl>
                                          <p:spTgt spid="93"/>
                                        </p:tgtEl>
                                        <p:attrNameLst>
                                          <p:attrName>style.visibility</p:attrName>
                                        </p:attrNameLst>
                                      </p:cBhvr>
                                      <p:to>
                                        <p:strVal val="visible"/>
                                      </p:to>
                                    </p:set>
                                    <p:animEffect transition="in" filter="wipe(left)">
                                      <p:cBhvr>
                                        <p:cTn id="13" dur="500"/>
                                        <p:tgtEl>
                                          <p:spTgt spid="93"/>
                                        </p:tgtEl>
                                      </p:cBhvr>
                                    </p:animEffect>
                                  </p:childTnLst>
                                </p:cTn>
                              </p:par>
                              <p:par>
                                <p:cTn id="14" presetID="53" presetClass="entr" presetSubtype="16" fill="hold" grpId="0" nodeType="withEffect">
                                  <p:stCondLst>
                                    <p:cond delay="0"/>
                                  </p:stCondLst>
                                  <p:childTnLst>
                                    <p:set>
                                      <p:cBhvr>
                                        <p:cTn id="15" dur="1" fill="hold">
                                          <p:stCondLst>
                                            <p:cond delay="0"/>
                                          </p:stCondLst>
                                        </p:cTn>
                                        <p:tgtEl>
                                          <p:spTgt spid="37"/>
                                        </p:tgtEl>
                                        <p:attrNameLst>
                                          <p:attrName>style.visibility</p:attrName>
                                        </p:attrNameLst>
                                      </p:cBhvr>
                                      <p:to>
                                        <p:strVal val="visible"/>
                                      </p:to>
                                    </p:set>
                                    <p:anim calcmode="lin" valueType="num">
                                      <p:cBhvr>
                                        <p:cTn id="16" dur="1000" fill="hold"/>
                                        <p:tgtEl>
                                          <p:spTgt spid="37"/>
                                        </p:tgtEl>
                                        <p:attrNameLst>
                                          <p:attrName>ppt_w</p:attrName>
                                        </p:attrNameLst>
                                      </p:cBhvr>
                                      <p:tavLst>
                                        <p:tav tm="0">
                                          <p:val>
                                            <p:fltVal val="0"/>
                                          </p:val>
                                        </p:tav>
                                        <p:tav tm="100000">
                                          <p:val>
                                            <p:strVal val="#ppt_w"/>
                                          </p:val>
                                        </p:tav>
                                      </p:tavLst>
                                    </p:anim>
                                    <p:anim calcmode="lin" valueType="num">
                                      <p:cBhvr>
                                        <p:cTn id="17" dur="1000" fill="hold"/>
                                        <p:tgtEl>
                                          <p:spTgt spid="37"/>
                                        </p:tgtEl>
                                        <p:attrNameLst>
                                          <p:attrName>ppt_h</p:attrName>
                                        </p:attrNameLst>
                                      </p:cBhvr>
                                      <p:tavLst>
                                        <p:tav tm="0">
                                          <p:val>
                                            <p:fltVal val="0"/>
                                          </p:val>
                                        </p:tav>
                                        <p:tav tm="100000">
                                          <p:val>
                                            <p:strVal val="#ppt_h"/>
                                          </p:val>
                                        </p:tav>
                                      </p:tavLst>
                                    </p:anim>
                                    <p:animEffect transition="in" filter="fade">
                                      <p:cBhvr>
                                        <p:cTn id="18" dur="1000"/>
                                        <p:tgtEl>
                                          <p:spTgt spid="37"/>
                                        </p:tgtEl>
                                      </p:cBhvr>
                                    </p:animEffect>
                                  </p:childTnLst>
                                </p:cTn>
                              </p:par>
                              <p:par>
                                <p:cTn id="19" presetID="53" presetClass="entr" presetSubtype="16" fill="hold" nodeType="withEffect">
                                  <p:stCondLst>
                                    <p:cond delay="0"/>
                                  </p:stCondLst>
                                  <p:childTnLst>
                                    <p:set>
                                      <p:cBhvr>
                                        <p:cTn id="20" dur="1" fill="hold">
                                          <p:stCondLst>
                                            <p:cond delay="0"/>
                                          </p:stCondLst>
                                        </p:cTn>
                                        <p:tgtEl>
                                          <p:spTgt spid="12"/>
                                        </p:tgtEl>
                                        <p:attrNameLst>
                                          <p:attrName>style.visibility</p:attrName>
                                        </p:attrNameLst>
                                      </p:cBhvr>
                                      <p:to>
                                        <p:strVal val="visible"/>
                                      </p:to>
                                    </p:set>
                                    <p:anim calcmode="lin" valueType="num">
                                      <p:cBhvr>
                                        <p:cTn id="21" dur="1000" fill="hold"/>
                                        <p:tgtEl>
                                          <p:spTgt spid="12"/>
                                        </p:tgtEl>
                                        <p:attrNameLst>
                                          <p:attrName>ppt_w</p:attrName>
                                        </p:attrNameLst>
                                      </p:cBhvr>
                                      <p:tavLst>
                                        <p:tav tm="0">
                                          <p:val>
                                            <p:fltVal val="0"/>
                                          </p:val>
                                        </p:tav>
                                        <p:tav tm="100000">
                                          <p:val>
                                            <p:strVal val="#ppt_w"/>
                                          </p:val>
                                        </p:tav>
                                      </p:tavLst>
                                    </p:anim>
                                    <p:anim calcmode="lin" valueType="num">
                                      <p:cBhvr>
                                        <p:cTn id="22" dur="1000" fill="hold"/>
                                        <p:tgtEl>
                                          <p:spTgt spid="12"/>
                                        </p:tgtEl>
                                        <p:attrNameLst>
                                          <p:attrName>ppt_h</p:attrName>
                                        </p:attrNameLst>
                                      </p:cBhvr>
                                      <p:tavLst>
                                        <p:tav tm="0">
                                          <p:val>
                                            <p:fltVal val="0"/>
                                          </p:val>
                                        </p:tav>
                                        <p:tav tm="100000">
                                          <p:val>
                                            <p:strVal val="#ppt_h"/>
                                          </p:val>
                                        </p:tav>
                                      </p:tavLst>
                                    </p:anim>
                                    <p:animEffect transition="in" filter="fade">
                                      <p:cBhvr>
                                        <p:cTn id="23" dur="1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nimBg="1"/>
      <p:bldP spid="35" grpId="0" animBg="1"/>
      <p:bldP spid="37"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任意多边形: 形状 35"/>
          <p:cNvSpPr/>
          <p:nvPr/>
        </p:nvSpPr>
        <p:spPr>
          <a:xfrm>
            <a:off x="-121920" y="239982"/>
            <a:ext cx="896112" cy="602306"/>
          </a:xfrm>
          <a:custGeom>
            <a:avLst/>
            <a:gdLst>
              <a:gd name="connsiteX0" fmla="*/ 0 w 706054"/>
              <a:gd name="connsiteY0" fmla="*/ 0 h 474562"/>
              <a:gd name="connsiteX1" fmla="*/ 468773 w 706054"/>
              <a:gd name="connsiteY1" fmla="*/ 0 h 474562"/>
              <a:gd name="connsiteX2" fmla="*/ 706054 w 706054"/>
              <a:gd name="connsiteY2" fmla="*/ 237281 h 474562"/>
              <a:gd name="connsiteX3" fmla="*/ 468773 w 706054"/>
              <a:gd name="connsiteY3" fmla="*/ 474562 h 474562"/>
              <a:gd name="connsiteX4" fmla="*/ 0 w 706054"/>
              <a:gd name="connsiteY4" fmla="*/ 474562 h 4745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6054" h="474562">
                <a:moveTo>
                  <a:pt x="0" y="0"/>
                </a:moveTo>
                <a:lnTo>
                  <a:pt x="468773" y="0"/>
                </a:lnTo>
                <a:cubicBezTo>
                  <a:pt x="599820" y="0"/>
                  <a:pt x="706054" y="106234"/>
                  <a:pt x="706054" y="237281"/>
                </a:cubicBezTo>
                <a:cubicBezTo>
                  <a:pt x="706054" y="368328"/>
                  <a:pt x="599820" y="474562"/>
                  <a:pt x="468773" y="474562"/>
                </a:cubicBezTo>
                <a:lnTo>
                  <a:pt x="0" y="474562"/>
                </a:lnTo>
                <a:close/>
              </a:path>
            </a:pathLst>
          </a:custGeom>
          <a:noFill/>
          <a:ln w="19050">
            <a:gradFill>
              <a:gsLst>
                <a:gs pos="55000">
                  <a:schemeClr val="accent1">
                    <a:lumMod val="5000"/>
                    <a:lumOff val="95000"/>
                    <a:alpha val="0"/>
                  </a:schemeClr>
                </a:gs>
                <a:gs pos="0">
                  <a:srgbClr val="C00000"/>
                </a:gs>
              </a:gsLst>
              <a:lin ang="108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mn-ea"/>
            </a:endParaRPr>
          </a:p>
        </p:txBody>
      </p:sp>
      <p:grpSp>
        <p:nvGrpSpPr>
          <p:cNvPr id="8" name="组合 7"/>
          <p:cNvGrpSpPr/>
          <p:nvPr/>
        </p:nvGrpSpPr>
        <p:grpSpPr>
          <a:xfrm>
            <a:off x="-265471" y="-870076"/>
            <a:ext cx="12722942" cy="8598152"/>
            <a:chOff x="-5715000" y="-6019800"/>
            <a:chExt cx="25031700" cy="16916400"/>
          </a:xfrm>
        </p:grpSpPr>
        <p:grpSp>
          <p:nvGrpSpPr>
            <p:cNvPr id="4" name="组合 3"/>
            <p:cNvGrpSpPr/>
            <p:nvPr/>
          </p:nvGrpSpPr>
          <p:grpSpPr>
            <a:xfrm>
              <a:off x="-5715000" y="-6019800"/>
              <a:ext cx="419100" cy="16916400"/>
              <a:chOff x="-5715000" y="-6019800"/>
              <a:chExt cx="419100" cy="16916400"/>
            </a:xfrm>
          </p:grpSpPr>
          <p:sp>
            <p:nvSpPr>
              <p:cNvPr id="2" name="椭圆 1"/>
              <p:cNvSpPr/>
              <p:nvPr/>
            </p:nvSpPr>
            <p:spPr>
              <a:xfrm>
                <a:off x="-5715000" y="-60198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3" name="椭圆 2"/>
              <p:cNvSpPr/>
              <p:nvPr/>
            </p:nvSpPr>
            <p:spPr>
              <a:xfrm>
                <a:off x="-5715000" y="104775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grpSp>
          <p:nvGrpSpPr>
            <p:cNvPr id="5" name="组合 4"/>
            <p:cNvGrpSpPr/>
            <p:nvPr/>
          </p:nvGrpSpPr>
          <p:grpSpPr>
            <a:xfrm>
              <a:off x="18897600" y="-6019800"/>
              <a:ext cx="419100" cy="16916400"/>
              <a:chOff x="-5715000" y="-6019800"/>
              <a:chExt cx="419100" cy="16916400"/>
            </a:xfrm>
          </p:grpSpPr>
          <p:sp>
            <p:nvSpPr>
              <p:cNvPr id="6" name="椭圆 5"/>
              <p:cNvSpPr/>
              <p:nvPr/>
            </p:nvSpPr>
            <p:spPr>
              <a:xfrm>
                <a:off x="-5715000" y="-60198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7" name="椭圆 6"/>
              <p:cNvSpPr/>
              <p:nvPr/>
            </p:nvSpPr>
            <p:spPr>
              <a:xfrm>
                <a:off x="-5715000" y="104775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grpSp>
      <p:grpSp>
        <p:nvGrpSpPr>
          <p:cNvPr id="93" name="îşľïḓé"/>
          <p:cNvGrpSpPr/>
          <p:nvPr/>
        </p:nvGrpSpPr>
        <p:grpSpPr>
          <a:xfrm flipH="1">
            <a:off x="11129970" y="6341428"/>
            <a:ext cx="528630" cy="0"/>
            <a:chOff x="784958" y="2463718"/>
            <a:chExt cx="528630" cy="0"/>
          </a:xfrm>
        </p:grpSpPr>
        <p:cxnSp>
          <p:nvCxnSpPr>
            <p:cNvPr id="94" name="直接连接符 93"/>
            <p:cNvCxnSpPr/>
            <p:nvPr/>
          </p:nvCxnSpPr>
          <p:spPr>
            <a:xfrm>
              <a:off x="784958" y="2463718"/>
              <a:ext cx="360000" cy="0"/>
            </a:xfrm>
            <a:prstGeom prst="line">
              <a:avLst/>
            </a:prstGeom>
            <a:ln w="57150" cap="rnd">
              <a:gradFill>
                <a:gsLst>
                  <a:gs pos="0">
                    <a:srgbClr val="C00000"/>
                  </a:gs>
                  <a:gs pos="100000">
                    <a:srgbClr val="A11C1C"/>
                  </a:gs>
                </a:gsLst>
                <a:lin ang="5400000" scaled="1"/>
              </a:gradFill>
              <a:round/>
            </a:ln>
          </p:spPr>
          <p:style>
            <a:lnRef idx="1">
              <a:schemeClr val="accent1"/>
            </a:lnRef>
            <a:fillRef idx="0">
              <a:schemeClr val="accent1"/>
            </a:fillRef>
            <a:effectRef idx="0">
              <a:schemeClr val="accent1"/>
            </a:effectRef>
            <a:fontRef idx="minor">
              <a:schemeClr val="tx1"/>
            </a:fontRef>
          </p:style>
        </p:cxnSp>
        <p:cxnSp>
          <p:nvCxnSpPr>
            <p:cNvPr id="95" name="直接连接符 94"/>
            <p:cNvCxnSpPr/>
            <p:nvPr/>
          </p:nvCxnSpPr>
          <p:spPr>
            <a:xfrm>
              <a:off x="1242156" y="2463718"/>
              <a:ext cx="0" cy="0"/>
            </a:xfrm>
            <a:prstGeom prst="line">
              <a:avLst/>
            </a:prstGeom>
            <a:ln w="57150" cap="rnd">
              <a:gradFill>
                <a:gsLst>
                  <a:gs pos="0">
                    <a:srgbClr val="C00000"/>
                  </a:gs>
                  <a:gs pos="100000">
                    <a:srgbClr val="A11C1C"/>
                  </a:gs>
                </a:gsLst>
                <a:lin ang="5400000" scaled="1"/>
              </a:gradFill>
              <a:round/>
            </a:ln>
          </p:spPr>
          <p:style>
            <a:lnRef idx="1">
              <a:schemeClr val="accent1"/>
            </a:lnRef>
            <a:fillRef idx="0">
              <a:schemeClr val="accent1"/>
            </a:fillRef>
            <a:effectRef idx="0">
              <a:schemeClr val="accent1"/>
            </a:effectRef>
            <a:fontRef idx="minor">
              <a:schemeClr val="tx1"/>
            </a:fontRef>
          </p:style>
        </p:cxnSp>
        <p:cxnSp>
          <p:nvCxnSpPr>
            <p:cNvPr id="96" name="直接连接符 95"/>
            <p:cNvCxnSpPr/>
            <p:nvPr/>
          </p:nvCxnSpPr>
          <p:spPr>
            <a:xfrm>
              <a:off x="1313588" y="2463718"/>
              <a:ext cx="0" cy="0"/>
            </a:xfrm>
            <a:prstGeom prst="line">
              <a:avLst/>
            </a:prstGeom>
            <a:ln w="57150" cap="rnd">
              <a:gradFill>
                <a:gsLst>
                  <a:gs pos="0">
                    <a:srgbClr val="C00000"/>
                  </a:gs>
                  <a:gs pos="100000">
                    <a:srgbClr val="A11C1C"/>
                  </a:gs>
                </a:gsLst>
                <a:lin ang="5400000" scaled="1"/>
              </a:gradFill>
              <a:round/>
            </a:ln>
          </p:spPr>
          <p:style>
            <a:lnRef idx="1">
              <a:schemeClr val="accent1"/>
            </a:lnRef>
            <a:fillRef idx="0">
              <a:schemeClr val="accent1"/>
            </a:fillRef>
            <a:effectRef idx="0">
              <a:schemeClr val="accent1"/>
            </a:effectRef>
            <a:fontRef idx="minor">
              <a:schemeClr val="tx1"/>
            </a:fontRef>
          </p:style>
        </p:cxnSp>
      </p:grpSp>
      <p:sp>
        <p:nvSpPr>
          <p:cNvPr id="35" name="任意多边形: 形状 34"/>
          <p:cNvSpPr/>
          <p:nvPr/>
        </p:nvSpPr>
        <p:spPr>
          <a:xfrm>
            <a:off x="0" y="300942"/>
            <a:ext cx="706054" cy="474562"/>
          </a:xfrm>
          <a:custGeom>
            <a:avLst/>
            <a:gdLst>
              <a:gd name="connsiteX0" fmla="*/ 0 w 706054"/>
              <a:gd name="connsiteY0" fmla="*/ 0 h 474562"/>
              <a:gd name="connsiteX1" fmla="*/ 468773 w 706054"/>
              <a:gd name="connsiteY1" fmla="*/ 0 h 474562"/>
              <a:gd name="connsiteX2" fmla="*/ 706054 w 706054"/>
              <a:gd name="connsiteY2" fmla="*/ 237281 h 474562"/>
              <a:gd name="connsiteX3" fmla="*/ 468773 w 706054"/>
              <a:gd name="connsiteY3" fmla="*/ 474562 h 474562"/>
              <a:gd name="connsiteX4" fmla="*/ 0 w 706054"/>
              <a:gd name="connsiteY4" fmla="*/ 474562 h 4745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6054" h="474562">
                <a:moveTo>
                  <a:pt x="0" y="0"/>
                </a:moveTo>
                <a:lnTo>
                  <a:pt x="468773" y="0"/>
                </a:lnTo>
                <a:cubicBezTo>
                  <a:pt x="599820" y="0"/>
                  <a:pt x="706054" y="106234"/>
                  <a:pt x="706054" y="237281"/>
                </a:cubicBezTo>
                <a:cubicBezTo>
                  <a:pt x="706054" y="368328"/>
                  <a:pt x="599820" y="474562"/>
                  <a:pt x="468773" y="474562"/>
                </a:cubicBezTo>
                <a:lnTo>
                  <a:pt x="0" y="474562"/>
                </a:lnTo>
                <a:close/>
              </a:path>
            </a:pathLst>
          </a:custGeom>
          <a:gradFill>
            <a:gsLst>
              <a:gs pos="0">
                <a:srgbClr val="C00000">
                  <a:alpha val="48000"/>
                </a:srgbClr>
              </a:gs>
              <a:gs pos="94000">
                <a:srgbClr val="A11C1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微软雅黑" panose="020B0503020204020204" pitchFamily="34" charset="-122"/>
              <a:ea typeface="微软雅黑" panose="020B0503020204020204" pitchFamily="34" charset="-122"/>
            </a:endParaRPr>
          </a:p>
        </p:txBody>
      </p:sp>
      <p:sp>
        <p:nvSpPr>
          <p:cNvPr id="37" name="文本框 36"/>
          <p:cNvSpPr txBox="1"/>
          <p:nvPr/>
        </p:nvSpPr>
        <p:spPr>
          <a:xfrm>
            <a:off x="877104" y="276613"/>
            <a:ext cx="2859469" cy="523220"/>
          </a:xfrm>
          <a:prstGeom prst="rect">
            <a:avLst/>
          </a:prstGeom>
          <a:noFill/>
          <a:effectLst>
            <a:reflection blurRad="6350" stA="50000" endA="300" endPos="55000" dir="5400000" sy="-100000" algn="bl" rotWithShape="0"/>
          </a:effectLst>
        </p:spPr>
        <p:txBody>
          <a:bodyPr wrap="square" rtlCol="0">
            <a:spAutoFit/>
          </a:bodyPr>
          <a:lstStyle/>
          <a:p>
            <a:r>
              <a:rPr lang="zh-CN" altLang="en-US" sz="2800" b="1" spc="600" dirty="0">
                <a:gradFill>
                  <a:gsLst>
                    <a:gs pos="100000">
                      <a:srgbClr val="A11C1C"/>
                    </a:gs>
                    <a:gs pos="0">
                      <a:srgbClr val="C00000"/>
                    </a:gs>
                  </a:gsLst>
                  <a:lin ang="5400000" scaled="0"/>
                </a:gradFill>
                <a:latin typeface="微软雅黑" panose="020B0503020204020204" pitchFamily="34" charset="-122"/>
                <a:ea typeface="微软雅黑" panose="020B0503020204020204" pitchFamily="34" charset="-122"/>
              </a:rPr>
              <a:t>问题探究</a:t>
            </a:r>
            <a:endParaRPr lang="zh-CN" altLang="en-US" sz="2800" b="1" spc="600" dirty="0">
              <a:gradFill>
                <a:gsLst>
                  <a:gs pos="100000">
                    <a:srgbClr val="A11C1C"/>
                  </a:gs>
                  <a:gs pos="0">
                    <a:srgbClr val="C00000"/>
                  </a:gs>
                </a:gsLst>
                <a:lin ang="5400000" scaled="0"/>
              </a:gradFill>
              <a:latin typeface="微软雅黑" panose="020B0503020204020204" pitchFamily="34" charset="-122"/>
              <a:ea typeface="微软雅黑" panose="020B0503020204020204" pitchFamily="34" charset="-122"/>
            </a:endParaRPr>
          </a:p>
        </p:txBody>
      </p:sp>
      <p:grpSp>
        <p:nvGrpSpPr>
          <p:cNvPr id="12" name="组合 11"/>
          <p:cNvGrpSpPr/>
          <p:nvPr/>
        </p:nvGrpSpPr>
        <p:grpSpPr>
          <a:xfrm>
            <a:off x="2607930" y="1513651"/>
            <a:ext cx="2971067" cy="1681469"/>
            <a:chOff x="2515333" y="1603617"/>
            <a:chExt cx="2971067" cy="1681469"/>
          </a:xfrm>
        </p:grpSpPr>
        <p:sp>
          <p:nvSpPr>
            <p:cNvPr id="22" name="文本框 21"/>
            <p:cNvSpPr txBox="1"/>
            <p:nvPr/>
          </p:nvSpPr>
          <p:spPr>
            <a:xfrm>
              <a:off x="2515333" y="2136053"/>
              <a:ext cx="2971067" cy="1149033"/>
            </a:xfrm>
            <a:prstGeom prst="rect">
              <a:avLst/>
            </a:prstGeom>
            <a:noFill/>
          </p:spPr>
          <p:txBody>
            <a:bodyPr wrap="square" rtlCol="0">
              <a:spAutoFit/>
            </a:bodyPr>
            <a:lstStyle/>
            <a:p>
              <a:pPr algn="just" hangingPunct="0">
                <a:lnSpc>
                  <a:spcPct val="150000"/>
                </a:lnSpc>
              </a:pPr>
              <a:r>
                <a:rPr lang="zh-CN" altLang="en-US" sz="1600" dirty="0">
                  <a:solidFill>
                    <a:schemeClr val="bg1"/>
                  </a:solidFill>
                  <a:latin typeface="微软雅黑" panose="020B0503020204020204" pitchFamily="34" charset="-122"/>
                  <a:ea typeface="微软雅黑" panose="020B0503020204020204" pitchFamily="34" charset="-122"/>
                  <a:cs typeface="+mn-ea"/>
                  <a:sym typeface="+mn-lt"/>
                </a:rPr>
                <a:t>鼠标点击这里，输入您的文本文字，更改文字的颜色或者大小属性。</a:t>
              </a:r>
              <a:endParaRPr lang="zh-CN" altLang="en-US" sz="1600" dirty="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23" name="文本框 22"/>
            <p:cNvSpPr txBox="1"/>
            <p:nvPr/>
          </p:nvSpPr>
          <p:spPr>
            <a:xfrm>
              <a:off x="2515333" y="1603617"/>
              <a:ext cx="2971067" cy="499560"/>
            </a:xfrm>
            <a:prstGeom prst="rect">
              <a:avLst/>
            </a:prstGeom>
            <a:noFill/>
          </p:spPr>
          <p:txBody>
            <a:bodyPr wrap="square" rtlCol="0">
              <a:spAutoFit/>
            </a:bodyPr>
            <a:lstStyle/>
            <a:p>
              <a:pPr algn="just" hangingPunct="0">
                <a:lnSpc>
                  <a:spcPct val="150000"/>
                </a:lnSpc>
              </a:pPr>
              <a:r>
                <a:rPr lang="zh-CN" altLang="en-US" sz="2000" dirty="0">
                  <a:solidFill>
                    <a:schemeClr val="bg1"/>
                  </a:solidFill>
                  <a:latin typeface="微软雅黑" panose="020B0503020204020204" pitchFamily="34" charset="-122"/>
                  <a:ea typeface="微软雅黑" panose="020B0503020204020204" pitchFamily="34" charset="-122"/>
                  <a:cs typeface="+mn-ea"/>
                  <a:sym typeface="+mn-lt"/>
                </a:rPr>
                <a:t>简介</a:t>
              </a:r>
              <a:endParaRPr lang="zh-CN" altLang="en-US" sz="2000" dirty="0">
                <a:solidFill>
                  <a:schemeClr val="bg1"/>
                </a:solidFill>
                <a:latin typeface="微软雅黑" panose="020B0503020204020204" pitchFamily="34" charset="-122"/>
                <a:ea typeface="微软雅黑" panose="020B0503020204020204" pitchFamily="34" charset="-122"/>
                <a:cs typeface="+mn-ea"/>
                <a:sym typeface="+mn-lt"/>
              </a:endParaRPr>
            </a:p>
          </p:txBody>
        </p:sp>
      </p:grpSp>
      <p:sp>
        <p:nvSpPr>
          <p:cNvPr id="57" name="文本框 56"/>
          <p:cNvSpPr txBox="1"/>
          <p:nvPr/>
        </p:nvSpPr>
        <p:spPr>
          <a:xfrm>
            <a:off x="4139409" y="1627108"/>
            <a:ext cx="7439663" cy="3731214"/>
          </a:xfrm>
          <a:prstGeom prst="rect">
            <a:avLst/>
          </a:prstGeom>
          <a:noFill/>
        </p:spPr>
        <p:txBody>
          <a:bodyPr wrap="square" rtlCol="0">
            <a:spAutoFit/>
          </a:bodyPr>
          <a:lstStyle/>
          <a:p>
            <a:pPr algn="just" hangingPunct="0">
              <a:lnSpc>
                <a:spcPct val="150000"/>
              </a:lnSpc>
            </a:pPr>
            <a:r>
              <a:rPr lang="en-US" altLang="zh-CN" sz="2000" dirty="0">
                <a:latin typeface="微软雅黑" panose="020B0503020204020204" pitchFamily="34" charset="-122"/>
                <a:ea typeface="微软雅黑" panose="020B0503020204020204" pitchFamily="34" charset="-122"/>
                <a:cs typeface="+mn-ea"/>
                <a:sym typeface="+mn-lt"/>
              </a:rPr>
              <a:t>【</a:t>
            </a:r>
            <a:r>
              <a:rPr lang="zh-CN" altLang="en-US" sz="2000" dirty="0">
                <a:latin typeface="微软雅黑" panose="020B0503020204020204" pitchFamily="34" charset="-122"/>
                <a:ea typeface="微软雅黑" panose="020B0503020204020204" pitchFamily="34" charset="-122"/>
                <a:cs typeface="+mn-ea"/>
                <a:sym typeface="+mn-lt"/>
              </a:rPr>
              <a:t>思考</a:t>
            </a:r>
            <a:r>
              <a:rPr lang="en-US" altLang="zh-CN" sz="2000" dirty="0">
                <a:latin typeface="微软雅黑" panose="020B0503020204020204" pitchFamily="34" charset="-122"/>
                <a:ea typeface="微软雅黑" panose="020B0503020204020204" pitchFamily="34" charset="-122"/>
                <a:cs typeface="+mn-ea"/>
                <a:sym typeface="+mn-lt"/>
              </a:rPr>
              <a:t>7】</a:t>
            </a:r>
            <a:r>
              <a:rPr lang="zh-CN" altLang="en-US" sz="2000" dirty="0">
                <a:latin typeface="微软雅黑" panose="020B0503020204020204" pitchFamily="34" charset="-122"/>
                <a:ea typeface="微软雅黑" panose="020B0503020204020204" pitchFamily="34" charset="-122"/>
                <a:cs typeface="+mn-ea"/>
                <a:sym typeface="+mn-lt"/>
              </a:rPr>
              <a:t>总结焦裕禄精神的内涵及现实价值</a:t>
            </a:r>
            <a:endParaRPr lang="zh-CN" altLang="en-US" sz="2000" dirty="0">
              <a:latin typeface="微软雅黑" panose="020B0503020204020204" pitchFamily="34" charset="-122"/>
              <a:ea typeface="微软雅黑" panose="020B0503020204020204" pitchFamily="34" charset="-122"/>
              <a:cs typeface="+mn-ea"/>
              <a:sym typeface="+mn-lt"/>
            </a:endParaRPr>
          </a:p>
          <a:p>
            <a:pPr marL="342900" indent="-342900" algn="just" hangingPunct="0">
              <a:lnSpc>
                <a:spcPct val="150000"/>
              </a:lnSpc>
              <a:buFont typeface="Wingdings" panose="05000000000000000000" pitchFamily="2" charset="2"/>
              <a:buChar char="l"/>
            </a:pPr>
            <a:r>
              <a:rPr lang="zh-CN" altLang="en-US" sz="2000" dirty="0">
                <a:latin typeface="微软雅黑" panose="020B0503020204020204" pitchFamily="34" charset="-122"/>
                <a:ea typeface="微软雅黑" panose="020B0503020204020204" pitchFamily="34" charset="-122"/>
                <a:cs typeface="+mn-ea"/>
                <a:sym typeface="+mn-lt"/>
              </a:rPr>
              <a:t>现实价值：</a:t>
            </a:r>
            <a:endParaRPr lang="en-US" altLang="zh-CN" sz="2000" dirty="0">
              <a:latin typeface="微软雅黑" panose="020B0503020204020204" pitchFamily="34" charset="-122"/>
              <a:ea typeface="微软雅黑" panose="020B0503020204020204" pitchFamily="34" charset="-122"/>
              <a:cs typeface="+mn-ea"/>
              <a:sym typeface="+mn-lt"/>
            </a:endParaRPr>
          </a:p>
          <a:p>
            <a:pPr algn="just" hangingPunct="0">
              <a:lnSpc>
                <a:spcPct val="150000"/>
              </a:lnSpc>
            </a:pPr>
            <a:r>
              <a:rPr lang="zh-CN" altLang="en-US" sz="2000" dirty="0">
                <a:latin typeface="微软雅黑" panose="020B0503020204020204" pitchFamily="34" charset="-122"/>
                <a:ea typeface="微软雅黑" panose="020B0503020204020204" pitchFamily="34" charset="-122"/>
                <a:cs typeface="+mn-ea"/>
                <a:sym typeface="+mn-lt"/>
              </a:rPr>
              <a:t>      </a:t>
            </a:r>
            <a:r>
              <a:rPr lang="zh-CN" altLang="en-US" sz="2000" b="1" dirty="0">
                <a:solidFill>
                  <a:srgbClr val="C00000"/>
                </a:solidFill>
                <a:latin typeface="微软雅黑" panose="020B0503020204020204" pitchFamily="34" charset="-122"/>
                <a:ea typeface="微软雅黑" panose="020B0503020204020204" pitchFamily="34" charset="-122"/>
                <a:cs typeface="+mn-ea"/>
                <a:sym typeface="+mn-lt"/>
              </a:rPr>
              <a:t>树立典型，发挥焦裕禄式干部的榜样示范作用。 </a:t>
            </a:r>
            <a:endParaRPr lang="zh-CN" altLang="en-US" sz="2000" b="1" dirty="0">
              <a:solidFill>
                <a:srgbClr val="C00000"/>
              </a:solidFill>
              <a:latin typeface="微软雅黑" panose="020B0503020204020204" pitchFamily="34" charset="-122"/>
              <a:ea typeface="微软雅黑" panose="020B0503020204020204" pitchFamily="34" charset="-122"/>
              <a:cs typeface="+mn-ea"/>
              <a:sym typeface="+mn-lt"/>
            </a:endParaRPr>
          </a:p>
          <a:p>
            <a:pPr algn="just" hangingPunct="0">
              <a:lnSpc>
                <a:spcPct val="150000"/>
              </a:lnSpc>
            </a:pPr>
            <a:r>
              <a:rPr lang="zh-CN" altLang="en-US" sz="2000" dirty="0">
                <a:latin typeface="微软雅黑" panose="020B0503020204020204" pitchFamily="34" charset="-122"/>
                <a:ea typeface="微软雅黑" panose="020B0503020204020204" pitchFamily="34" charset="-122"/>
                <a:cs typeface="+mn-ea"/>
                <a:sym typeface="+mn-lt"/>
              </a:rPr>
              <a:t>      榜样的力量是无穷的。焦裕禄精神所承载的作为一个基层干部应有的精神和品质，使得焦裕禄同志不仅成了县委书记的榜样，更成了全党的榜样。同时，这种榜样的力量也会在普通群众间，起到振奋人心，熏陶教化的作用。提高全民的奋斗精神，为实现中国民族的伟大复兴贡献一份力量。 </a:t>
            </a:r>
            <a:endParaRPr lang="zh-CN" altLang="en-US" sz="2000" dirty="0">
              <a:latin typeface="微软雅黑" panose="020B0503020204020204" pitchFamily="34" charset="-122"/>
              <a:ea typeface="微软雅黑" panose="020B0503020204020204" pitchFamily="34" charset="-122"/>
              <a:cs typeface="+mn-ea"/>
              <a:sym typeface="+mn-lt"/>
            </a:endParaRPr>
          </a:p>
        </p:txBody>
      </p:sp>
      <p:pic>
        <p:nvPicPr>
          <p:cNvPr id="15" name="图片 14"/>
          <p:cNvPicPr>
            <a:picLocks noChangeAspect="1"/>
          </p:cNvPicPr>
          <p:nvPr/>
        </p:nvPicPr>
        <p:blipFill>
          <a:blip r:embed="rId1">
            <a:extLst>
              <a:ext uri="{28A0092B-C50C-407E-A947-70E740481C1C}">
                <a14:useLocalDpi xmlns:a14="http://schemas.microsoft.com/office/drawing/2010/main" val="0"/>
              </a:ext>
            </a:extLst>
          </a:blip>
          <a:srcRect/>
          <a:stretch>
            <a:fillRect/>
          </a:stretch>
        </p:blipFill>
        <p:spPr>
          <a:xfrm>
            <a:off x="438852" y="2051855"/>
            <a:ext cx="3448008" cy="2792935"/>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p:spPr>
      </p:pic>
      <p:sp>
        <p:nvSpPr>
          <p:cNvPr id="41" name="矩形 40"/>
          <p:cNvSpPr/>
          <p:nvPr/>
        </p:nvSpPr>
        <p:spPr>
          <a:xfrm>
            <a:off x="130629" y="130629"/>
            <a:ext cx="11899075" cy="6590805"/>
          </a:xfrm>
          <a:prstGeom prst="rect">
            <a:avLst/>
          </a:prstGeom>
          <a:noFill/>
          <a:ln w="254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wipe(left)">
                                      <p:cBhvr>
                                        <p:cTn id="7" dur="500"/>
                                        <p:tgtEl>
                                          <p:spTgt spid="36"/>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35"/>
                                        </p:tgtEl>
                                        <p:attrNameLst>
                                          <p:attrName>style.visibility</p:attrName>
                                        </p:attrNameLst>
                                      </p:cBhvr>
                                      <p:to>
                                        <p:strVal val="visible"/>
                                      </p:to>
                                    </p:set>
                                    <p:animEffect transition="in" filter="wipe(left)">
                                      <p:cBhvr>
                                        <p:cTn id="10" dur="500"/>
                                        <p:tgtEl>
                                          <p:spTgt spid="35"/>
                                        </p:tgtEl>
                                      </p:cBhvr>
                                    </p:animEffect>
                                  </p:childTnLst>
                                </p:cTn>
                              </p:par>
                              <p:par>
                                <p:cTn id="11" presetID="22" presetClass="entr" presetSubtype="8" fill="hold" nodeType="withEffect">
                                  <p:stCondLst>
                                    <p:cond delay="0"/>
                                  </p:stCondLst>
                                  <p:childTnLst>
                                    <p:set>
                                      <p:cBhvr>
                                        <p:cTn id="12" dur="1" fill="hold">
                                          <p:stCondLst>
                                            <p:cond delay="0"/>
                                          </p:stCondLst>
                                        </p:cTn>
                                        <p:tgtEl>
                                          <p:spTgt spid="93"/>
                                        </p:tgtEl>
                                        <p:attrNameLst>
                                          <p:attrName>style.visibility</p:attrName>
                                        </p:attrNameLst>
                                      </p:cBhvr>
                                      <p:to>
                                        <p:strVal val="visible"/>
                                      </p:to>
                                    </p:set>
                                    <p:animEffect transition="in" filter="wipe(left)">
                                      <p:cBhvr>
                                        <p:cTn id="13" dur="500"/>
                                        <p:tgtEl>
                                          <p:spTgt spid="93"/>
                                        </p:tgtEl>
                                      </p:cBhvr>
                                    </p:animEffect>
                                  </p:childTnLst>
                                </p:cTn>
                              </p:par>
                              <p:par>
                                <p:cTn id="14" presetID="53" presetClass="entr" presetSubtype="16" fill="hold" grpId="0" nodeType="withEffect">
                                  <p:stCondLst>
                                    <p:cond delay="0"/>
                                  </p:stCondLst>
                                  <p:childTnLst>
                                    <p:set>
                                      <p:cBhvr>
                                        <p:cTn id="15" dur="1" fill="hold">
                                          <p:stCondLst>
                                            <p:cond delay="0"/>
                                          </p:stCondLst>
                                        </p:cTn>
                                        <p:tgtEl>
                                          <p:spTgt spid="37"/>
                                        </p:tgtEl>
                                        <p:attrNameLst>
                                          <p:attrName>style.visibility</p:attrName>
                                        </p:attrNameLst>
                                      </p:cBhvr>
                                      <p:to>
                                        <p:strVal val="visible"/>
                                      </p:to>
                                    </p:set>
                                    <p:anim calcmode="lin" valueType="num">
                                      <p:cBhvr>
                                        <p:cTn id="16" dur="1000" fill="hold"/>
                                        <p:tgtEl>
                                          <p:spTgt spid="37"/>
                                        </p:tgtEl>
                                        <p:attrNameLst>
                                          <p:attrName>ppt_w</p:attrName>
                                        </p:attrNameLst>
                                      </p:cBhvr>
                                      <p:tavLst>
                                        <p:tav tm="0">
                                          <p:val>
                                            <p:fltVal val="0"/>
                                          </p:val>
                                        </p:tav>
                                        <p:tav tm="100000">
                                          <p:val>
                                            <p:strVal val="#ppt_w"/>
                                          </p:val>
                                        </p:tav>
                                      </p:tavLst>
                                    </p:anim>
                                    <p:anim calcmode="lin" valueType="num">
                                      <p:cBhvr>
                                        <p:cTn id="17" dur="1000" fill="hold"/>
                                        <p:tgtEl>
                                          <p:spTgt spid="37"/>
                                        </p:tgtEl>
                                        <p:attrNameLst>
                                          <p:attrName>ppt_h</p:attrName>
                                        </p:attrNameLst>
                                      </p:cBhvr>
                                      <p:tavLst>
                                        <p:tav tm="0">
                                          <p:val>
                                            <p:fltVal val="0"/>
                                          </p:val>
                                        </p:tav>
                                        <p:tav tm="100000">
                                          <p:val>
                                            <p:strVal val="#ppt_h"/>
                                          </p:val>
                                        </p:tav>
                                      </p:tavLst>
                                    </p:anim>
                                    <p:animEffect transition="in" filter="fade">
                                      <p:cBhvr>
                                        <p:cTn id="18" dur="1000"/>
                                        <p:tgtEl>
                                          <p:spTgt spid="37"/>
                                        </p:tgtEl>
                                      </p:cBhvr>
                                    </p:animEffect>
                                  </p:childTnLst>
                                </p:cTn>
                              </p:par>
                              <p:par>
                                <p:cTn id="19" presetID="53" presetClass="entr" presetSubtype="16" fill="hold" nodeType="withEffect">
                                  <p:stCondLst>
                                    <p:cond delay="0"/>
                                  </p:stCondLst>
                                  <p:childTnLst>
                                    <p:set>
                                      <p:cBhvr>
                                        <p:cTn id="20" dur="1" fill="hold">
                                          <p:stCondLst>
                                            <p:cond delay="0"/>
                                          </p:stCondLst>
                                        </p:cTn>
                                        <p:tgtEl>
                                          <p:spTgt spid="12"/>
                                        </p:tgtEl>
                                        <p:attrNameLst>
                                          <p:attrName>style.visibility</p:attrName>
                                        </p:attrNameLst>
                                      </p:cBhvr>
                                      <p:to>
                                        <p:strVal val="visible"/>
                                      </p:to>
                                    </p:set>
                                    <p:anim calcmode="lin" valueType="num">
                                      <p:cBhvr>
                                        <p:cTn id="21" dur="1000" fill="hold"/>
                                        <p:tgtEl>
                                          <p:spTgt spid="12"/>
                                        </p:tgtEl>
                                        <p:attrNameLst>
                                          <p:attrName>ppt_w</p:attrName>
                                        </p:attrNameLst>
                                      </p:cBhvr>
                                      <p:tavLst>
                                        <p:tav tm="0">
                                          <p:val>
                                            <p:fltVal val="0"/>
                                          </p:val>
                                        </p:tav>
                                        <p:tav tm="100000">
                                          <p:val>
                                            <p:strVal val="#ppt_w"/>
                                          </p:val>
                                        </p:tav>
                                      </p:tavLst>
                                    </p:anim>
                                    <p:anim calcmode="lin" valueType="num">
                                      <p:cBhvr>
                                        <p:cTn id="22" dur="1000" fill="hold"/>
                                        <p:tgtEl>
                                          <p:spTgt spid="12"/>
                                        </p:tgtEl>
                                        <p:attrNameLst>
                                          <p:attrName>ppt_h</p:attrName>
                                        </p:attrNameLst>
                                      </p:cBhvr>
                                      <p:tavLst>
                                        <p:tav tm="0">
                                          <p:val>
                                            <p:fltVal val="0"/>
                                          </p:val>
                                        </p:tav>
                                        <p:tav tm="100000">
                                          <p:val>
                                            <p:strVal val="#ppt_h"/>
                                          </p:val>
                                        </p:tav>
                                      </p:tavLst>
                                    </p:anim>
                                    <p:animEffect transition="in" filter="fade">
                                      <p:cBhvr>
                                        <p:cTn id="23" dur="1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nimBg="1"/>
      <p:bldP spid="35" grpId="0" animBg="1"/>
      <p:bldP spid="37"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任意多边形: 形状 35"/>
          <p:cNvSpPr/>
          <p:nvPr/>
        </p:nvSpPr>
        <p:spPr>
          <a:xfrm>
            <a:off x="-121920" y="239982"/>
            <a:ext cx="896112" cy="602306"/>
          </a:xfrm>
          <a:custGeom>
            <a:avLst/>
            <a:gdLst>
              <a:gd name="connsiteX0" fmla="*/ 0 w 706054"/>
              <a:gd name="connsiteY0" fmla="*/ 0 h 474562"/>
              <a:gd name="connsiteX1" fmla="*/ 468773 w 706054"/>
              <a:gd name="connsiteY1" fmla="*/ 0 h 474562"/>
              <a:gd name="connsiteX2" fmla="*/ 706054 w 706054"/>
              <a:gd name="connsiteY2" fmla="*/ 237281 h 474562"/>
              <a:gd name="connsiteX3" fmla="*/ 468773 w 706054"/>
              <a:gd name="connsiteY3" fmla="*/ 474562 h 474562"/>
              <a:gd name="connsiteX4" fmla="*/ 0 w 706054"/>
              <a:gd name="connsiteY4" fmla="*/ 474562 h 4745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6054" h="474562">
                <a:moveTo>
                  <a:pt x="0" y="0"/>
                </a:moveTo>
                <a:lnTo>
                  <a:pt x="468773" y="0"/>
                </a:lnTo>
                <a:cubicBezTo>
                  <a:pt x="599820" y="0"/>
                  <a:pt x="706054" y="106234"/>
                  <a:pt x="706054" y="237281"/>
                </a:cubicBezTo>
                <a:cubicBezTo>
                  <a:pt x="706054" y="368328"/>
                  <a:pt x="599820" y="474562"/>
                  <a:pt x="468773" y="474562"/>
                </a:cubicBezTo>
                <a:lnTo>
                  <a:pt x="0" y="474562"/>
                </a:lnTo>
                <a:close/>
              </a:path>
            </a:pathLst>
          </a:custGeom>
          <a:noFill/>
          <a:ln w="19050">
            <a:gradFill>
              <a:gsLst>
                <a:gs pos="55000">
                  <a:schemeClr val="accent1">
                    <a:lumMod val="5000"/>
                    <a:lumOff val="95000"/>
                    <a:alpha val="0"/>
                  </a:schemeClr>
                </a:gs>
                <a:gs pos="0">
                  <a:srgbClr val="C00000"/>
                </a:gs>
              </a:gsLst>
              <a:lin ang="108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mn-ea"/>
            </a:endParaRPr>
          </a:p>
        </p:txBody>
      </p:sp>
      <p:grpSp>
        <p:nvGrpSpPr>
          <p:cNvPr id="8" name="组合 7"/>
          <p:cNvGrpSpPr/>
          <p:nvPr/>
        </p:nvGrpSpPr>
        <p:grpSpPr>
          <a:xfrm>
            <a:off x="-265471" y="-870076"/>
            <a:ext cx="12722942" cy="8598152"/>
            <a:chOff x="-5715000" y="-6019800"/>
            <a:chExt cx="25031700" cy="16916400"/>
          </a:xfrm>
        </p:grpSpPr>
        <p:grpSp>
          <p:nvGrpSpPr>
            <p:cNvPr id="4" name="组合 3"/>
            <p:cNvGrpSpPr/>
            <p:nvPr/>
          </p:nvGrpSpPr>
          <p:grpSpPr>
            <a:xfrm>
              <a:off x="-5715000" y="-6019800"/>
              <a:ext cx="419100" cy="16916400"/>
              <a:chOff x="-5715000" y="-6019800"/>
              <a:chExt cx="419100" cy="16916400"/>
            </a:xfrm>
          </p:grpSpPr>
          <p:sp>
            <p:nvSpPr>
              <p:cNvPr id="2" name="椭圆 1"/>
              <p:cNvSpPr/>
              <p:nvPr/>
            </p:nvSpPr>
            <p:spPr>
              <a:xfrm>
                <a:off x="-5715000" y="-60198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3" name="椭圆 2"/>
              <p:cNvSpPr/>
              <p:nvPr/>
            </p:nvSpPr>
            <p:spPr>
              <a:xfrm>
                <a:off x="-5715000" y="104775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grpSp>
          <p:nvGrpSpPr>
            <p:cNvPr id="5" name="组合 4"/>
            <p:cNvGrpSpPr/>
            <p:nvPr/>
          </p:nvGrpSpPr>
          <p:grpSpPr>
            <a:xfrm>
              <a:off x="18897600" y="-6019800"/>
              <a:ext cx="419100" cy="16916400"/>
              <a:chOff x="-5715000" y="-6019800"/>
              <a:chExt cx="419100" cy="16916400"/>
            </a:xfrm>
          </p:grpSpPr>
          <p:sp>
            <p:nvSpPr>
              <p:cNvPr id="6" name="椭圆 5"/>
              <p:cNvSpPr/>
              <p:nvPr/>
            </p:nvSpPr>
            <p:spPr>
              <a:xfrm>
                <a:off x="-5715000" y="-60198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7" name="椭圆 6"/>
              <p:cNvSpPr/>
              <p:nvPr/>
            </p:nvSpPr>
            <p:spPr>
              <a:xfrm>
                <a:off x="-5715000" y="104775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grpSp>
      <p:grpSp>
        <p:nvGrpSpPr>
          <p:cNvPr id="93" name="îşľïḓé"/>
          <p:cNvGrpSpPr/>
          <p:nvPr/>
        </p:nvGrpSpPr>
        <p:grpSpPr>
          <a:xfrm flipH="1">
            <a:off x="11129970" y="6341428"/>
            <a:ext cx="528630" cy="0"/>
            <a:chOff x="784958" y="2463718"/>
            <a:chExt cx="528630" cy="0"/>
          </a:xfrm>
        </p:grpSpPr>
        <p:cxnSp>
          <p:nvCxnSpPr>
            <p:cNvPr id="94" name="直接连接符 93"/>
            <p:cNvCxnSpPr/>
            <p:nvPr/>
          </p:nvCxnSpPr>
          <p:spPr>
            <a:xfrm>
              <a:off x="784958" y="2463718"/>
              <a:ext cx="360000" cy="0"/>
            </a:xfrm>
            <a:prstGeom prst="line">
              <a:avLst/>
            </a:prstGeom>
            <a:ln w="57150" cap="rnd">
              <a:gradFill>
                <a:gsLst>
                  <a:gs pos="0">
                    <a:srgbClr val="C00000"/>
                  </a:gs>
                  <a:gs pos="100000">
                    <a:srgbClr val="A11C1C"/>
                  </a:gs>
                </a:gsLst>
                <a:lin ang="5400000" scaled="1"/>
              </a:gradFill>
              <a:round/>
            </a:ln>
          </p:spPr>
          <p:style>
            <a:lnRef idx="1">
              <a:schemeClr val="accent1"/>
            </a:lnRef>
            <a:fillRef idx="0">
              <a:schemeClr val="accent1"/>
            </a:fillRef>
            <a:effectRef idx="0">
              <a:schemeClr val="accent1"/>
            </a:effectRef>
            <a:fontRef idx="minor">
              <a:schemeClr val="tx1"/>
            </a:fontRef>
          </p:style>
        </p:cxnSp>
        <p:cxnSp>
          <p:nvCxnSpPr>
            <p:cNvPr id="95" name="直接连接符 94"/>
            <p:cNvCxnSpPr/>
            <p:nvPr/>
          </p:nvCxnSpPr>
          <p:spPr>
            <a:xfrm>
              <a:off x="1242156" y="2463718"/>
              <a:ext cx="0" cy="0"/>
            </a:xfrm>
            <a:prstGeom prst="line">
              <a:avLst/>
            </a:prstGeom>
            <a:ln w="57150" cap="rnd">
              <a:gradFill>
                <a:gsLst>
                  <a:gs pos="0">
                    <a:srgbClr val="C00000"/>
                  </a:gs>
                  <a:gs pos="100000">
                    <a:srgbClr val="A11C1C"/>
                  </a:gs>
                </a:gsLst>
                <a:lin ang="5400000" scaled="1"/>
              </a:gradFill>
              <a:round/>
            </a:ln>
          </p:spPr>
          <p:style>
            <a:lnRef idx="1">
              <a:schemeClr val="accent1"/>
            </a:lnRef>
            <a:fillRef idx="0">
              <a:schemeClr val="accent1"/>
            </a:fillRef>
            <a:effectRef idx="0">
              <a:schemeClr val="accent1"/>
            </a:effectRef>
            <a:fontRef idx="minor">
              <a:schemeClr val="tx1"/>
            </a:fontRef>
          </p:style>
        </p:cxnSp>
        <p:cxnSp>
          <p:nvCxnSpPr>
            <p:cNvPr id="96" name="直接连接符 95"/>
            <p:cNvCxnSpPr/>
            <p:nvPr/>
          </p:nvCxnSpPr>
          <p:spPr>
            <a:xfrm>
              <a:off x="1313588" y="2463718"/>
              <a:ext cx="0" cy="0"/>
            </a:xfrm>
            <a:prstGeom prst="line">
              <a:avLst/>
            </a:prstGeom>
            <a:ln w="57150" cap="rnd">
              <a:gradFill>
                <a:gsLst>
                  <a:gs pos="0">
                    <a:srgbClr val="C00000"/>
                  </a:gs>
                  <a:gs pos="100000">
                    <a:srgbClr val="A11C1C"/>
                  </a:gs>
                </a:gsLst>
                <a:lin ang="5400000" scaled="1"/>
              </a:gradFill>
              <a:round/>
            </a:ln>
          </p:spPr>
          <p:style>
            <a:lnRef idx="1">
              <a:schemeClr val="accent1"/>
            </a:lnRef>
            <a:fillRef idx="0">
              <a:schemeClr val="accent1"/>
            </a:fillRef>
            <a:effectRef idx="0">
              <a:schemeClr val="accent1"/>
            </a:effectRef>
            <a:fontRef idx="minor">
              <a:schemeClr val="tx1"/>
            </a:fontRef>
          </p:style>
        </p:cxnSp>
      </p:grpSp>
      <p:sp>
        <p:nvSpPr>
          <p:cNvPr id="35" name="任意多边形: 形状 34"/>
          <p:cNvSpPr/>
          <p:nvPr/>
        </p:nvSpPr>
        <p:spPr>
          <a:xfrm>
            <a:off x="0" y="300942"/>
            <a:ext cx="706054" cy="474562"/>
          </a:xfrm>
          <a:custGeom>
            <a:avLst/>
            <a:gdLst>
              <a:gd name="connsiteX0" fmla="*/ 0 w 706054"/>
              <a:gd name="connsiteY0" fmla="*/ 0 h 474562"/>
              <a:gd name="connsiteX1" fmla="*/ 468773 w 706054"/>
              <a:gd name="connsiteY1" fmla="*/ 0 h 474562"/>
              <a:gd name="connsiteX2" fmla="*/ 706054 w 706054"/>
              <a:gd name="connsiteY2" fmla="*/ 237281 h 474562"/>
              <a:gd name="connsiteX3" fmla="*/ 468773 w 706054"/>
              <a:gd name="connsiteY3" fmla="*/ 474562 h 474562"/>
              <a:gd name="connsiteX4" fmla="*/ 0 w 706054"/>
              <a:gd name="connsiteY4" fmla="*/ 474562 h 4745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6054" h="474562">
                <a:moveTo>
                  <a:pt x="0" y="0"/>
                </a:moveTo>
                <a:lnTo>
                  <a:pt x="468773" y="0"/>
                </a:lnTo>
                <a:cubicBezTo>
                  <a:pt x="599820" y="0"/>
                  <a:pt x="706054" y="106234"/>
                  <a:pt x="706054" y="237281"/>
                </a:cubicBezTo>
                <a:cubicBezTo>
                  <a:pt x="706054" y="368328"/>
                  <a:pt x="599820" y="474562"/>
                  <a:pt x="468773" y="474562"/>
                </a:cubicBezTo>
                <a:lnTo>
                  <a:pt x="0" y="474562"/>
                </a:lnTo>
                <a:close/>
              </a:path>
            </a:pathLst>
          </a:custGeom>
          <a:gradFill>
            <a:gsLst>
              <a:gs pos="0">
                <a:srgbClr val="C00000">
                  <a:alpha val="48000"/>
                </a:srgbClr>
              </a:gs>
              <a:gs pos="94000">
                <a:srgbClr val="A11C1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微软雅黑" panose="020B0503020204020204" pitchFamily="34" charset="-122"/>
              <a:ea typeface="微软雅黑" panose="020B0503020204020204" pitchFamily="34" charset="-122"/>
            </a:endParaRPr>
          </a:p>
        </p:txBody>
      </p:sp>
      <p:sp>
        <p:nvSpPr>
          <p:cNvPr id="37" name="文本框 36"/>
          <p:cNvSpPr txBox="1"/>
          <p:nvPr/>
        </p:nvSpPr>
        <p:spPr>
          <a:xfrm>
            <a:off x="896112" y="319068"/>
            <a:ext cx="2859469" cy="523220"/>
          </a:xfrm>
          <a:prstGeom prst="rect">
            <a:avLst/>
          </a:prstGeom>
          <a:noFill/>
          <a:effectLst>
            <a:reflection blurRad="6350" stA="50000" endA="300" endPos="55000" dir="5400000" sy="-100000" algn="bl" rotWithShape="0"/>
          </a:effectLst>
        </p:spPr>
        <p:txBody>
          <a:bodyPr wrap="square" rtlCol="0">
            <a:spAutoFit/>
          </a:bodyPr>
          <a:lstStyle/>
          <a:p>
            <a:r>
              <a:rPr lang="zh-CN" altLang="en-US" sz="2800" b="1" spc="600" dirty="0">
                <a:gradFill>
                  <a:gsLst>
                    <a:gs pos="100000">
                      <a:srgbClr val="A11C1C"/>
                    </a:gs>
                    <a:gs pos="0">
                      <a:srgbClr val="C00000"/>
                    </a:gs>
                  </a:gsLst>
                  <a:lin ang="5400000" scaled="0"/>
                </a:gradFill>
                <a:latin typeface="微软雅黑" panose="020B0503020204020204" pitchFamily="34" charset="-122"/>
                <a:ea typeface="微软雅黑" panose="020B0503020204020204" pitchFamily="34" charset="-122"/>
              </a:rPr>
              <a:t>明晰主旨</a:t>
            </a:r>
            <a:endParaRPr lang="zh-CN" altLang="en-US" sz="2800" b="1" spc="600" dirty="0">
              <a:gradFill>
                <a:gsLst>
                  <a:gs pos="100000">
                    <a:srgbClr val="A11C1C"/>
                  </a:gs>
                  <a:gs pos="0">
                    <a:srgbClr val="C00000"/>
                  </a:gs>
                </a:gsLst>
                <a:lin ang="5400000" scaled="0"/>
              </a:gradFill>
              <a:latin typeface="微软雅黑" panose="020B0503020204020204" pitchFamily="34" charset="-122"/>
              <a:ea typeface="微软雅黑" panose="020B0503020204020204" pitchFamily="34" charset="-122"/>
            </a:endParaRPr>
          </a:p>
        </p:txBody>
      </p:sp>
      <p:sp>
        <p:nvSpPr>
          <p:cNvPr id="24" name="文本框 23"/>
          <p:cNvSpPr txBox="1"/>
          <p:nvPr/>
        </p:nvSpPr>
        <p:spPr>
          <a:xfrm>
            <a:off x="954192" y="4037505"/>
            <a:ext cx="10524408" cy="1689052"/>
          </a:xfrm>
          <a:prstGeom prst="rect">
            <a:avLst/>
          </a:prstGeom>
          <a:noFill/>
        </p:spPr>
        <p:txBody>
          <a:bodyPr wrap="square" rtlCol="0">
            <a:spAutoFit/>
          </a:bodyPr>
          <a:lstStyle/>
          <a:p>
            <a:pPr algn="just" hangingPunct="0">
              <a:lnSpc>
                <a:spcPct val="150000"/>
              </a:lnSpc>
            </a:pPr>
            <a:r>
              <a:rPr lang="zh-CN" altLang="en-US" sz="2400" dirty="0">
                <a:latin typeface="微软雅黑" panose="020B0503020204020204" pitchFamily="34" charset="-122"/>
                <a:ea typeface="微软雅黑" panose="020B0503020204020204" pitchFamily="34" charset="-122"/>
                <a:cs typeface="+mn-ea"/>
                <a:sym typeface="+mn-lt"/>
              </a:rPr>
              <a:t>通过记录焦裕禄同志在兰考县的事迹，铸就了亲民爱民、艰苦奋斗、迎难而上、无私奉献的焦裕禄精神，塑造了一个优秀的共产党员的光辉形象。同时，也点出了这种精神的价值及其影响。</a:t>
            </a:r>
            <a:endParaRPr lang="zh-CN" altLang="en-US" sz="2400" dirty="0">
              <a:latin typeface="微软雅黑" panose="020B0503020204020204" pitchFamily="34" charset="-122"/>
              <a:ea typeface="微软雅黑" panose="020B0503020204020204" pitchFamily="34" charset="-122"/>
              <a:cs typeface="+mn-ea"/>
              <a:sym typeface="+mn-lt"/>
            </a:endParaRPr>
          </a:p>
        </p:txBody>
      </p:sp>
      <p:sp>
        <p:nvSpPr>
          <p:cNvPr id="13" name="矩形 12"/>
          <p:cNvSpPr/>
          <p:nvPr/>
        </p:nvSpPr>
        <p:spPr>
          <a:xfrm>
            <a:off x="0" y="1535960"/>
            <a:ext cx="12192000" cy="1886674"/>
          </a:xfrm>
          <a:prstGeom prst="rect">
            <a:avLst/>
          </a:prstGeom>
          <a:blipFill>
            <a:blip r:embed="rId1">
              <a:extLst>
                <a:ext uri="{28A0092B-C50C-407E-A947-70E740481C1C}">
                  <a14:useLocalDpi xmlns:a14="http://schemas.microsoft.com/office/drawing/2010/main" val="0"/>
                </a:ext>
              </a:extLst>
            </a:blip>
            <a:stretch>
              <a:fillRect/>
            </a:stretch>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wipe(left)">
                                      <p:cBhvr>
                                        <p:cTn id="7" dur="500"/>
                                        <p:tgtEl>
                                          <p:spTgt spid="36"/>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35"/>
                                        </p:tgtEl>
                                        <p:attrNameLst>
                                          <p:attrName>style.visibility</p:attrName>
                                        </p:attrNameLst>
                                      </p:cBhvr>
                                      <p:to>
                                        <p:strVal val="visible"/>
                                      </p:to>
                                    </p:set>
                                    <p:animEffect transition="in" filter="wipe(left)">
                                      <p:cBhvr>
                                        <p:cTn id="11" dur="500"/>
                                        <p:tgtEl>
                                          <p:spTgt spid="35"/>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93"/>
                                        </p:tgtEl>
                                        <p:attrNameLst>
                                          <p:attrName>style.visibility</p:attrName>
                                        </p:attrNameLst>
                                      </p:cBhvr>
                                      <p:to>
                                        <p:strVal val="visible"/>
                                      </p:to>
                                    </p:set>
                                    <p:animEffect transition="in" filter="wipe(left)">
                                      <p:cBhvr>
                                        <p:cTn id="15" dur="500"/>
                                        <p:tgtEl>
                                          <p:spTgt spid="93"/>
                                        </p:tgtEl>
                                      </p:cBhvr>
                                    </p:animEffect>
                                  </p:childTnLst>
                                </p:cTn>
                              </p:par>
                            </p:childTnLst>
                          </p:cTn>
                        </p:par>
                        <p:par>
                          <p:cTn id="16" fill="hold">
                            <p:stCondLst>
                              <p:cond delay="1500"/>
                            </p:stCondLst>
                            <p:childTnLst>
                              <p:par>
                                <p:cTn id="17" presetID="53" presetClass="entr" presetSubtype="16" fill="hold" grpId="0" nodeType="afterEffect">
                                  <p:stCondLst>
                                    <p:cond delay="0"/>
                                  </p:stCondLst>
                                  <p:childTnLst>
                                    <p:set>
                                      <p:cBhvr>
                                        <p:cTn id="18" dur="1" fill="hold">
                                          <p:stCondLst>
                                            <p:cond delay="0"/>
                                          </p:stCondLst>
                                        </p:cTn>
                                        <p:tgtEl>
                                          <p:spTgt spid="37"/>
                                        </p:tgtEl>
                                        <p:attrNameLst>
                                          <p:attrName>style.visibility</p:attrName>
                                        </p:attrNameLst>
                                      </p:cBhvr>
                                      <p:to>
                                        <p:strVal val="visible"/>
                                      </p:to>
                                    </p:set>
                                    <p:anim calcmode="lin" valueType="num">
                                      <p:cBhvr>
                                        <p:cTn id="19" dur="500" fill="hold"/>
                                        <p:tgtEl>
                                          <p:spTgt spid="37"/>
                                        </p:tgtEl>
                                        <p:attrNameLst>
                                          <p:attrName>ppt_w</p:attrName>
                                        </p:attrNameLst>
                                      </p:cBhvr>
                                      <p:tavLst>
                                        <p:tav tm="0">
                                          <p:val>
                                            <p:fltVal val="0"/>
                                          </p:val>
                                        </p:tav>
                                        <p:tav tm="100000">
                                          <p:val>
                                            <p:strVal val="#ppt_w"/>
                                          </p:val>
                                        </p:tav>
                                      </p:tavLst>
                                    </p:anim>
                                    <p:anim calcmode="lin" valueType="num">
                                      <p:cBhvr>
                                        <p:cTn id="20" dur="500" fill="hold"/>
                                        <p:tgtEl>
                                          <p:spTgt spid="37"/>
                                        </p:tgtEl>
                                        <p:attrNameLst>
                                          <p:attrName>ppt_h</p:attrName>
                                        </p:attrNameLst>
                                      </p:cBhvr>
                                      <p:tavLst>
                                        <p:tav tm="0">
                                          <p:val>
                                            <p:fltVal val="0"/>
                                          </p:val>
                                        </p:tav>
                                        <p:tav tm="100000">
                                          <p:val>
                                            <p:strVal val="#ppt_h"/>
                                          </p:val>
                                        </p:tav>
                                      </p:tavLst>
                                    </p:anim>
                                    <p:animEffect transition="in" filter="fade">
                                      <p:cBhvr>
                                        <p:cTn id="21" dur="500"/>
                                        <p:tgtEl>
                                          <p:spTgt spid="37"/>
                                        </p:tgtEl>
                                      </p:cBhvr>
                                    </p:animEffect>
                                  </p:childTnLst>
                                </p:cTn>
                              </p:par>
                            </p:childTnLst>
                          </p:cTn>
                        </p:par>
                        <p:par>
                          <p:cTn id="22" fill="hold">
                            <p:stCondLst>
                              <p:cond delay="2000"/>
                            </p:stCondLst>
                            <p:childTnLst>
                              <p:par>
                                <p:cTn id="23" presetID="22" presetClass="entr" presetSubtype="4" fill="hold" grpId="0" nodeType="after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wipe(down)">
                                      <p:cBhvr>
                                        <p:cTn id="25" dur="500"/>
                                        <p:tgtEl>
                                          <p:spTgt spid="13"/>
                                        </p:tgtEl>
                                      </p:cBhvr>
                                    </p:animEffect>
                                  </p:childTnLst>
                                </p:cTn>
                              </p:par>
                            </p:childTnLst>
                          </p:cTn>
                        </p:par>
                        <p:par>
                          <p:cTn id="26" fill="hold">
                            <p:stCondLst>
                              <p:cond delay="2500"/>
                            </p:stCondLst>
                            <p:childTnLst>
                              <p:par>
                                <p:cTn id="27" presetID="42" presetClass="entr" presetSubtype="0" fill="hold" grpId="0" nodeType="afterEffect">
                                  <p:stCondLst>
                                    <p:cond delay="0"/>
                                  </p:stCondLst>
                                  <p:childTnLst>
                                    <p:set>
                                      <p:cBhvr>
                                        <p:cTn id="28" dur="1" fill="hold">
                                          <p:stCondLst>
                                            <p:cond delay="0"/>
                                          </p:stCondLst>
                                        </p:cTn>
                                        <p:tgtEl>
                                          <p:spTgt spid="24"/>
                                        </p:tgtEl>
                                        <p:attrNameLst>
                                          <p:attrName>style.visibility</p:attrName>
                                        </p:attrNameLst>
                                      </p:cBhvr>
                                      <p:to>
                                        <p:strVal val="visible"/>
                                      </p:to>
                                    </p:set>
                                    <p:animEffect transition="in" filter="fade">
                                      <p:cBhvr>
                                        <p:cTn id="29" dur="500"/>
                                        <p:tgtEl>
                                          <p:spTgt spid="24"/>
                                        </p:tgtEl>
                                      </p:cBhvr>
                                    </p:animEffect>
                                    <p:anim calcmode="lin" valueType="num">
                                      <p:cBhvr>
                                        <p:cTn id="30" dur="500" fill="hold"/>
                                        <p:tgtEl>
                                          <p:spTgt spid="24"/>
                                        </p:tgtEl>
                                        <p:attrNameLst>
                                          <p:attrName>ppt_x</p:attrName>
                                        </p:attrNameLst>
                                      </p:cBhvr>
                                      <p:tavLst>
                                        <p:tav tm="0">
                                          <p:val>
                                            <p:strVal val="#ppt_x"/>
                                          </p:val>
                                        </p:tav>
                                        <p:tav tm="100000">
                                          <p:val>
                                            <p:strVal val="#ppt_x"/>
                                          </p:val>
                                        </p:tav>
                                      </p:tavLst>
                                    </p:anim>
                                    <p:anim calcmode="lin" valueType="num">
                                      <p:cBhvr>
                                        <p:cTn id="31" dur="500" fill="hold"/>
                                        <p:tgtEl>
                                          <p:spTgt spid="2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nimBg="1"/>
      <p:bldP spid="35" grpId="0" animBg="1"/>
      <p:bldP spid="37" grpId="0"/>
      <p:bldP spid="24" grpId="0"/>
      <p:bldP spid="13" grpId="0" animBg="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 name="任意多边形: 形状 71"/>
          <p:cNvSpPr/>
          <p:nvPr/>
        </p:nvSpPr>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a:blipFill>
            <a:blip r:embed="rId1">
              <a:extLst>
                <a:ext uri="{28A0092B-C50C-407E-A947-70E740481C1C}">
                  <a14:useLocalDpi xmlns:a14="http://schemas.microsoft.com/office/drawing/2010/main" val="0"/>
                </a:ext>
              </a:extLst>
            </a:blip>
            <a:stretch>
              <a:fillRect/>
            </a:stretch>
          </a:blipFill>
          <a:ln w="0" cap="flat" cmpd="sng" algn="ctr">
            <a:solidFill>
              <a:schemeClr val="accent1">
                <a:shade val="50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任意多边形: 形状 84"/>
          <p:cNvSpPr/>
          <p:nvPr/>
        </p:nvSpPr>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a:gradFill flip="none" rotWithShape="1">
            <a:gsLst>
              <a:gs pos="0">
                <a:srgbClr val="C00000"/>
              </a:gs>
              <a:gs pos="100000">
                <a:srgbClr val="C00000">
                  <a:alpha val="58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8" name="组合 7"/>
          <p:cNvGrpSpPr/>
          <p:nvPr/>
        </p:nvGrpSpPr>
        <p:grpSpPr>
          <a:xfrm>
            <a:off x="-265471" y="-870076"/>
            <a:ext cx="12722942" cy="8598152"/>
            <a:chOff x="-5715000" y="-6019800"/>
            <a:chExt cx="25031700" cy="16916400"/>
          </a:xfrm>
        </p:grpSpPr>
        <p:grpSp>
          <p:nvGrpSpPr>
            <p:cNvPr id="4" name="组合 3"/>
            <p:cNvGrpSpPr/>
            <p:nvPr/>
          </p:nvGrpSpPr>
          <p:grpSpPr>
            <a:xfrm>
              <a:off x="-5715000" y="-6019800"/>
              <a:ext cx="419100" cy="16916400"/>
              <a:chOff x="-5715000" y="-6019800"/>
              <a:chExt cx="419100" cy="16916400"/>
            </a:xfrm>
          </p:grpSpPr>
          <p:sp>
            <p:nvSpPr>
              <p:cNvPr id="2" name="椭圆 1"/>
              <p:cNvSpPr/>
              <p:nvPr/>
            </p:nvSpPr>
            <p:spPr>
              <a:xfrm>
                <a:off x="-5715000" y="-60198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椭圆 2"/>
              <p:cNvSpPr/>
              <p:nvPr/>
            </p:nvSpPr>
            <p:spPr>
              <a:xfrm>
                <a:off x="-5715000" y="104775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 name="组合 4"/>
            <p:cNvGrpSpPr/>
            <p:nvPr/>
          </p:nvGrpSpPr>
          <p:grpSpPr>
            <a:xfrm>
              <a:off x="18897600" y="-6019800"/>
              <a:ext cx="419100" cy="16916400"/>
              <a:chOff x="-5715000" y="-6019800"/>
              <a:chExt cx="419100" cy="16916400"/>
            </a:xfrm>
          </p:grpSpPr>
          <p:sp>
            <p:nvSpPr>
              <p:cNvPr id="6" name="椭圆 5"/>
              <p:cNvSpPr/>
              <p:nvPr/>
            </p:nvSpPr>
            <p:spPr>
              <a:xfrm>
                <a:off x="-5715000" y="-60198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p:nvSpPr>
            <p:spPr>
              <a:xfrm>
                <a:off x="-5715000" y="104775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91" name="组合 90"/>
          <p:cNvGrpSpPr/>
          <p:nvPr/>
        </p:nvGrpSpPr>
        <p:grpSpPr>
          <a:xfrm>
            <a:off x="524393" y="758141"/>
            <a:ext cx="11134207" cy="0"/>
            <a:chOff x="524393" y="778590"/>
            <a:chExt cx="11134207" cy="0"/>
          </a:xfrm>
        </p:grpSpPr>
        <p:grpSp>
          <p:nvGrpSpPr>
            <p:cNvPr id="92" name="îşľïḓé"/>
            <p:cNvGrpSpPr/>
            <p:nvPr/>
          </p:nvGrpSpPr>
          <p:grpSpPr>
            <a:xfrm>
              <a:off x="524393" y="778590"/>
              <a:ext cx="528630" cy="0"/>
              <a:chOff x="784958" y="2463718"/>
              <a:chExt cx="528630" cy="0"/>
            </a:xfrm>
          </p:grpSpPr>
          <p:cxnSp>
            <p:nvCxnSpPr>
              <p:cNvPr id="97" name="直接连接符 96"/>
              <p:cNvCxnSpPr/>
              <p:nvPr/>
            </p:nvCxnSpPr>
            <p:spPr>
              <a:xfrm>
                <a:off x="784958" y="2463718"/>
                <a:ext cx="360000" cy="0"/>
              </a:xfrm>
              <a:prstGeom prst="line">
                <a:avLst/>
              </a:prstGeom>
              <a:ln w="57150" cap="rnd">
                <a:solidFill>
                  <a:schemeClr val="bg1"/>
                </a:solidFill>
                <a:round/>
              </a:ln>
            </p:spPr>
            <p:style>
              <a:lnRef idx="1">
                <a:schemeClr val="accent1"/>
              </a:lnRef>
              <a:fillRef idx="0">
                <a:schemeClr val="accent1"/>
              </a:fillRef>
              <a:effectRef idx="0">
                <a:schemeClr val="accent1"/>
              </a:effectRef>
              <a:fontRef idx="minor">
                <a:schemeClr val="tx1"/>
              </a:fontRef>
            </p:style>
          </p:cxnSp>
          <p:cxnSp>
            <p:nvCxnSpPr>
              <p:cNvPr id="98" name="直接连接符 97"/>
              <p:cNvCxnSpPr/>
              <p:nvPr/>
            </p:nvCxnSpPr>
            <p:spPr>
              <a:xfrm>
                <a:off x="1242156" y="2463718"/>
                <a:ext cx="0" cy="0"/>
              </a:xfrm>
              <a:prstGeom prst="line">
                <a:avLst/>
              </a:prstGeom>
              <a:ln w="57150" cap="rnd">
                <a:solidFill>
                  <a:schemeClr val="bg1"/>
                </a:solidFill>
                <a:round/>
              </a:ln>
            </p:spPr>
            <p:style>
              <a:lnRef idx="1">
                <a:schemeClr val="accent1"/>
              </a:lnRef>
              <a:fillRef idx="0">
                <a:schemeClr val="accent1"/>
              </a:fillRef>
              <a:effectRef idx="0">
                <a:schemeClr val="accent1"/>
              </a:effectRef>
              <a:fontRef idx="minor">
                <a:schemeClr val="tx1"/>
              </a:fontRef>
            </p:style>
          </p:cxnSp>
          <p:cxnSp>
            <p:nvCxnSpPr>
              <p:cNvPr id="99" name="直接连接符 98"/>
              <p:cNvCxnSpPr/>
              <p:nvPr/>
            </p:nvCxnSpPr>
            <p:spPr>
              <a:xfrm>
                <a:off x="1313588" y="2463718"/>
                <a:ext cx="0" cy="0"/>
              </a:xfrm>
              <a:prstGeom prst="line">
                <a:avLst/>
              </a:prstGeom>
              <a:ln w="57150" cap="rnd">
                <a:solidFill>
                  <a:schemeClr val="bg1"/>
                </a:solidFill>
                <a:round/>
              </a:ln>
            </p:spPr>
            <p:style>
              <a:lnRef idx="1">
                <a:schemeClr val="accent1"/>
              </a:lnRef>
              <a:fillRef idx="0">
                <a:schemeClr val="accent1"/>
              </a:fillRef>
              <a:effectRef idx="0">
                <a:schemeClr val="accent1"/>
              </a:effectRef>
              <a:fontRef idx="minor">
                <a:schemeClr val="tx1"/>
              </a:fontRef>
            </p:style>
          </p:cxnSp>
        </p:grpSp>
        <p:grpSp>
          <p:nvGrpSpPr>
            <p:cNvPr id="93" name="îşľïḓé"/>
            <p:cNvGrpSpPr/>
            <p:nvPr/>
          </p:nvGrpSpPr>
          <p:grpSpPr>
            <a:xfrm flipH="1">
              <a:off x="11129970" y="778590"/>
              <a:ext cx="528630" cy="0"/>
              <a:chOff x="784958" y="2463718"/>
              <a:chExt cx="528630" cy="0"/>
            </a:xfrm>
          </p:grpSpPr>
          <p:cxnSp>
            <p:nvCxnSpPr>
              <p:cNvPr id="94" name="直接连接符 93"/>
              <p:cNvCxnSpPr/>
              <p:nvPr/>
            </p:nvCxnSpPr>
            <p:spPr>
              <a:xfrm>
                <a:off x="784958" y="2463718"/>
                <a:ext cx="360000" cy="0"/>
              </a:xfrm>
              <a:prstGeom prst="line">
                <a:avLst/>
              </a:prstGeom>
              <a:ln w="57150" cap="rnd">
                <a:solidFill>
                  <a:schemeClr val="bg1"/>
                </a:solidFill>
                <a:round/>
              </a:ln>
            </p:spPr>
            <p:style>
              <a:lnRef idx="1">
                <a:schemeClr val="accent1"/>
              </a:lnRef>
              <a:fillRef idx="0">
                <a:schemeClr val="accent1"/>
              </a:fillRef>
              <a:effectRef idx="0">
                <a:schemeClr val="accent1"/>
              </a:effectRef>
              <a:fontRef idx="minor">
                <a:schemeClr val="tx1"/>
              </a:fontRef>
            </p:style>
          </p:cxnSp>
          <p:cxnSp>
            <p:nvCxnSpPr>
              <p:cNvPr id="95" name="直接连接符 94"/>
              <p:cNvCxnSpPr/>
              <p:nvPr/>
            </p:nvCxnSpPr>
            <p:spPr>
              <a:xfrm>
                <a:off x="1242156" y="2463718"/>
                <a:ext cx="0" cy="0"/>
              </a:xfrm>
              <a:prstGeom prst="line">
                <a:avLst/>
              </a:prstGeom>
              <a:ln w="57150" cap="rnd">
                <a:solidFill>
                  <a:schemeClr val="bg1"/>
                </a:solidFill>
                <a:round/>
              </a:ln>
            </p:spPr>
            <p:style>
              <a:lnRef idx="1">
                <a:schemeClr val="accent1"/>
              </a:lnRef>
              <a:fillRef idx="0">
                <a:schemeClr val="accent1"/>
              </a:fillRef>
              <a:effectRef idx="0">
                <a:schemeClr val="accent1"/>
              </a:effectRef>
              <a:fontRef idx="minor">
                <a:schemeClr val="tx1"/>
              </a:fontRef>
            </p:style>
          </p:cxnSp>
          <p:cxnSp>
            <p:nvCxnSpPr>
              <p:cNvPr id="96" name="直接连接符 95"/>
              <p:cNvCxnSpPr/>
              <p:nvPr/>
            </p:nvCxnSpPr>
            <p:spPr>
              <a:xfrm>
                <a:off x="1313588" y="2463718"/>
                <a:ext cx="0" cy="0"/>
              </a:xfrm>
              <a:prstGeom prst="line">
                <a:avLst/>
              </a:prstGeom>
              <a:ln w="57150" cap="rnd">
                <a:solidFill>
                  <a:schemeClr val="bg1"/>
                </a:solidFill>
                <a:round/>
              </a:ln>
            </p:spPr>
            <p:style>
              <a:lnRef idx="1">
                <a:schemeClr val="accent1"/>
              </a:lnRef>
              <a:fillRef idx="0">
                <a:schemeClr val="accent1"/>
              </a:fillRef>
              <a:effectRef idx="0">
                <a:schemeClr val="accent1"/>
              </a:effectRef>
              <a:fontRef idx="minor">
                <a:schemeClr val="tx1"/>
              </a:fontRef>
            </p:style>
          </p:cxnSp>
        </p:grpSp>
      </p:grpSp>
      <p:grpSp>
        <p:nvGrpSpPr>
          <p:cNvPr id="10" name="组合 9"/>
          <p:cNvGrpSpPr/>
          <p:nvPr/>
        </p:nvGrpSpPr>
        <p:grpSpPr>
          <a:xfrm>
            <a:off x="-26227" y="819583"/>
            <a:ext cx="12192000" cy="6038417"/>
            <a:chOff x="-26227" y="819583"/>
            <a:chExt cx="12192000" cy="6038417"/>
          </a:xfrm>
        </p:grpSpPr>
        <p:sp>
          <p:nvSpPr>
            <p:cNvPr id="114" name="任意多边形: 形状 113"/>
            <p:cNvSpPr/>
            <p:nvPr/>
          </p:nvSpPr>
          <p:spPr>
            <a:xfrm flipV="1">
              <a:off x="-26227" y="4493466"/>
              <a:ext cx="12192000" cy="2364534"/>
            </a:xfrm>
            <a:custGeom>
              <a:avLst/>
              <a:gdLst>
                <a:gd name="connsiteX0" fmla="*/ 6068756 w 12192000"/>
                <a:gd name="connsiteY0" fmla="*/ 2364534 h 2364534"/>
                <a:gd name="connsiteX1" fmla="*/ 12093371 w 12192000"/>
                <a:gd name="connsiteY1" fmla="*/ 1003564 h 2364534"/>
                <a:gd name="connsiteX2" fmla="*/ 12192000 w 12192000"/>
                <a:gd name="connsiteY2" fmla="*/ 947421 h 2364534"/>
                <a:gd name="connsiteX3" fmla="*/ 12192000 w 12192000"/>
                <a:gd name="connsiteY3" fmla="*/ 0 h 2364534"/>
                <a:gd name="connsiteX4" fmla="*/ 0 w 12192000"/>
                <a:gd name="connsiteY4" fmla="*/ 0 h 2364534"/>
                <a:gd name="connsiteX5" fmla="*/ 0 w 12192000"/>
                <a:gd name="connsiteY5" fmla="*/ 978437 h 2364534"/>
                <a:gd name="connsiteX6" fmla="*/ 44143 w 12192000"/>
                <a:gd name="connsiteY6" fmla="*/ 1003564 h 2364534"/>
                <a:gd name="connsiteX7" fmla="*/ 6068756 w 12192000"/>
                <a:gd name="connsiteY7" fmla="*/ 2364534 h 23645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2364534">
                  <a:moveTo>
                    <a:pt x="6068756" y="2364534"/>
                  </a:moveTo>
                  <a:cubicBezTo>
                    <a:pt x="8392426" y="2364534"/>
                    <a:pt x="10508142" y="1848573"/>
                    <a:pt x="12093371" y="1003564"/>
                  </a:cubicBezTo>
                  <a:lnTo>
                    <a:pt x="12192000" y="947421"/>
                  </a:lnTo>
                  <a:lnTo>
                    <a:pt x="12192000" y="0"/>
                  </a:lnTo>
                  <a:lnTo>
                    <a:pt x="0" y="0"/>
                  </a:lnTo>
                  <a:lnTo>
                    <a:pt x="0" y="978437"/>
                  </a:lnTo>
                  <a:lnTo>
                    <a:pt x="44143" y="1003564"/>
                  </a:lnTo>
                  <a:cubicBezTo>
                    <a:pt x="1629371" y="1848573"/>
                    <a:pt x="3745088" y="2364534"/>
                    <a:pt x="6068756" y="2364534"/>
                  </a:cubicBezTo>
                  <a:close/>
                </a:path>
              </a:pathLst>
            </a:custGeom>
            <a:solidFill>
              <a:schemeClr val="bg1"/>
            </a:solidFill>
            <a:ln>
              <a:noFill/>
            </a:ln>
            <a:effectLst>
              <a:outerShdw blurRad="1270000" dist="647700" dir="2700000" sx="89000" sy="89000" algn="tl" rotWithShape="0">
                <a:schemeClr val="tx1">
                  <a:alpha val="1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Autofit/>
            </a:bodyPr>
            <a:lstStyle/>
            <a:p>
              <a:pPr algn="ctr"/>
              <a:endParaRPr lang="zh-CN" altLang="en-US" dirty="0">
                <a:latin typeface="+mj-ea"/>
                <a:ea typeface="+mj-ea"/>
              </a:endParaRPr>
            </a:p>
          </p:txBody>
        </p:sp>
        <p:sp>
          <p:nvSpPr>
            <p:cNvPr id="102" name="文本框 101"/>
            <p:cNvSpPr txBox="1"/>
            <p:nvPr/>
          </p:nvSpPr>
          <p:spPr>
            <a:xfrm>
              <a:off x="2642335" y="3041633"/>
              <a:ext cx="7207956" cy="1015663"/>
            </a:xfrm>
            <a:prstGeom prst="rect">
              <a:avLst/>
            </a:prstGeom>
            <a:noFill/>
            <a:effectLst>
              <a:outerShdw blurRad="50800" dist="38100" dir="2700000" algn="tl" rotWithShape="0">
                <a:prstClr val="black">
                  <a:alpha val="40000"/>
                </a:prstClr>
              </a:outerShdw>
            </a:effectLst>
          </p:spPr>
          <p:txBody>
            <a:bodyPr wrap="square" rtlCol="0">
              <a:spAutoFit/>
            </a:bodyPr>
            <a:lstStyle/>
            <a:p>
              <a:pPr algn="ctr"/>
              <a:r>
                <a:rPr lang="zh-CN" altLang="en-US" sz="6000" b="1" spc="600" dirty="0">
                  <a:solidFill>
                    <a:schemeClr val="bg1"/>
                  </a:solidFill>
                  <a:latin typeface="微软雅黑" panose="020B0503020204020204" pitchFamily="34" charset="-122"/>
                  <a:ea typeface="微软雅黑" panose="020B0503020204020204" pitchFamily="34" charset="-122"/>
                </a:rPr>
                <a:t>技巧点拨</a:t>
              </a:r>
              <a:endParaRPr lang="zh-CN" altLang="en-US" sz="6000" b="1" spc="600" dirty="0">
                <a:solidFill>
                  <a:schemeClr val="bg1"/>
                </a:solidFill>
                <a:latin typeface="微软雅黑" panose="020B0503020204020204" pitchFamily="34" charset="-122"/>
                <a:ea typeface="微软雅黑" panose="020B0503020204020204" pitchFamily="34" charset="-122"/>
              </a:endParaRPr>
            </a:p>
          </p:txBody>
        </p:sp>
        <p:grpSp>
          <p:nvGrpSpPr>
            <p:cNvPr id="107" name="组合 106"/>
            <p:cNvGrpSpPr/>
            <p:nvPr/>
          </p:nvGrpSpPr>
          <p:grpSpPr>
            <a:xfrm>
              <a:off x="5154592" y="819583"/>
              <a:ext cx="1882816" cy="1882816"/>
              <a:chOff x="5358596" y="954139"/>
              <a:chExt cx="1474808" cy="1474808"/>
            </a:xfrm>
          </p:grpSpPr>
          <p:sp>
            <p:nvSpPr>
              <p:cNvPr id="78" name="任意多边形: 形状 77"/>
              <p:cNvSpPr/>
              <p:nvPr/>
            </p:nvSpPr>
            <p:spPr>
              <a:xfrm>
                <a:off x="5358596" y="954139"/>
                <a:ext cx="1474808" cy="1474808"/>
              </a:xfrm>
              <a:custGeom>
                <a:avLst/>
                <a:gdLst>
                  <a:gd name="connsiteX0" fmla="*/ 737404 w 1474808"/>
                  <a:gd name="connsiteY0" fmla="*/ 0 h 1474808"/>
                  <a:gd name="connsiteX1" fmla="*/ 1474808 w 1474808"/>
                  <a:gd name="connsiteY1" fmla="*/ 737404 h 1474808"/>
                  <a:gd name="connsiteX2" fmla="*/ 737404 w 1474808"/>
                  <a:gd name="connsiteY2" fmla="*/ 1474808 h 1474808"/>
                  <a:gd name="connsiteX3" fmla="*/ 0 w 1474808"/>
                  <a:gd name="connsiteY3" fmla="*/ 737404 h 1474808"/>
                  <a:gd name="connsiteX4" fmla="*/ 737404 w 1474808"/>
                  <a:gd name="connsiteY4" fmla="*/ 0 h 14748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74808" h="1474808">
                    <a:moveTo>
                      <a:pt x="737404" y="0"/>
                    </a:moveTo>
                    <a:cubicBezTo>
                      <a:pt x="1144661" y="0"/>
                      <a:pt x="1474808" y="330147"/>
                      <a:pt x="1474808" y="737404"/>
                    </a:cubicBezTo>
                    <a:cubicBezTo>
                      <a:pt x="1474808" y="1144661"/>
                      <a:pt x="1144661" y="1474808"/>
                      <a:pt x="737404" y="1474808"/>
                    </a:cubicBezTo>
                    <a:cubicBezTo>
                      <a:pt x="330147" y="1474808"/>
                      <a:pt x="0" y="1144661"/>
                      <a:pt x="0" y="737404"/>
                    </a:cubicBezTo>
                    <a:cubicBezTo>
                      <a:pt x="0" y="330147"/>
                      <a:pt x="330147" y="0"/>
                      <a:pt x="737404" y="0"/>
                    </a:cubicBezTo>
                    <a:close/>
                  </a:path>
                </a:pathLst>
              </a:custGeom>
              <a:solidFill>
                <a:srgbClr val="C00000">
                  <a:alpha val="5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3200"/>
              </a:p>
            </p:txBody>
          </p:sp>
          <p:sp>
            <p:nvSpPr>
              <p:cNvPr id="106" name="椭圆 105"/>
              <p:cNvSpPr/>
              <p:nvPr/>
            </p:nvSpPr>
            <p:spPr>
              <a:xfrm>
                <a:off x="5582856" y="1178399"/>
                <a:ext cx="1026288" cy="102628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en-US" altLang="zh-CN" sz="4000" dirty="0">
                    <a:gradFill>
                      <a:gsLst>
                        <a:gs pos="0">
                          <a:srgbClr val="C00000"/>
                        </a:gs>
                        <a:gs pos="100000">
                          <a:srgbClr val="A11C1C"/>
                        </a:gs>
                      </a:gsLst>
                      <a:lin ang="2700000" scaled="0"/>
                    </a:gradFill>
                    <a:latin typeface="字魂105号-简雅黑" panose="00000500000000000000" pitchFamily="2" charset="-122"/>
                    <a:ea typeface="字魂105号-简雅黑" panose="00000500000000000000" pitchFamily="2" charset="-122"/>
                  </a:rPr>
                  <a:t>04</a:t>
                </a:r>
                <a:endParaRPr lang="zh-CN" altLang="en-US" sz="4000" dirty="0">
                  <a:gradFill>
                    <a:gsLst>
                      <a:gs pos="0">
                        <a:srgbClr val="C00000"/>
                      </a:gs>
                      <a:gs pos="100000">
                        <a:srgbClr val="A11C1C"/>
                      </a:gs>
                    </a:gsLst>
                    <a:lin ang="2700000" scaled="0"/>
                  </a:gradFill>
                  <a:latin typeface="字魂105号-简雅黑" panose="00000500000000000000" pitchFamily="2" charset="-122"/>
                  <a:ea typeface="字魂105号-简雅黑" panose="00000500000000000000" pitchFamily="2" charset="-122"/>
                </a:endParaRPr>
              </a:p>
            </p:txBody>
          </p:sp>
        </p:grpSp>
      </p:grpSp>
      <p:grpSp>
        <p:nvGrpSpPr>
          <p:cNvPr id="118" name="组合 117"/>
          <p:cNvGrpSpPr/>
          <p:nvPr/>
        </p:nvGrpSpPr>
        <p:grpSpPr>
          <a:xfrm>
            <a:off x="2073797" y="1760991"/>
            <a:ext cx="8044406" cy="0"/>
            <a:chOff x="1736202" y="879676"/>
            <a:chExt cx="8044406" cy="0"/>
          </a:xfrm>
        </p:grpSpPr>
        <p:cxnSp>
          <p:nvCxnSpPr>
            <p:cNvPr id="120" name="直接连接符 119"/>
            <p:cNvCxnSpPr/>
            <p:nvPr/>
          </p:nvCxnSpPr>
          <p:spPr>
            <a:xfrm flipH="1">
              <a:off x="7048982" y="879676"/>
              <a:ext cx="2731626" cy="0"/>
            </a:xfrm>
            <a:prstGeom prst="line">
              <a:avLst/>
            </a:prstGeom>
            <a:ln>
              <a:gradFill>
                <a:gsLst>
                  <a:gs pos="0">
                    <a:schemeClr val="bg1"/>
                  </a:gs>
                  <a:gs pos="100000">
                    <a:schemeClr val="bg1">
                      <a:alpha val="0"/>
                    </a:schemeClr>
                  </a:gs>
                </a:gsLst>
                <a:lin ang="10800000" scaled="0"/>
              </a:gradFill>
            </a:ln>
          </p:spPr>
          <p:style>
            <a:lnRef idx="1">
              <a:schemeClr val="accent1"/>
            </a:lnRef>
            <a:fillRef idx="0">
              <a:schemeClr val="accent1"/>
            </a:fillRef>
            <a:effectRef idx="0">
              <a:schemeClr val="accent1"/>
            </a:effectRef>
            <a:fontRef idx="minor">
              <a:schemeClr val="tx1"/>
            </a:fontRef>
          </p:style>
        </p:cxnSp>
        <p:cxnSp>
          <p:nvCxnSpPr>
            <p:cNvPr id="121" name="直接连接符 120"/>
            <p:cNvCxnSpPr/>
            <p:nvPr/>
          </p:nvCxnSpPr>
          <p:spPr>
            <a:xfrm>
              <a:off x="1736202" y="879676"/>
              <a:ext cx="2731626" cy="0"/>
            </a:xfrm>
            <a:prstGeom prst="line">
              <a:avLst/>
            </a:prstGeom>
            <a:ln>
              <a:gradFill>
                <a:gsLst>
                  <a:gs pos="0">
                    <a:schemeClr val="bg1"/>
                  </a:gs>
                  <a:gs pos="100000">
                    <a:schemeClr val="bg1">
                      <a:alpha val="0"/>
                    </a:schemeClr>
                  </a:gs>
                </a:gsLst>
                <a:lin ang="10800000" scaled="0"/>
              </a:gradFill>
            </a:ln>
          </p:spPr>
          <p:style>
            <a:lnRef idx="1">
              <a:schemeClr val="accent1"/>
            </a:lnRef>
            <a:fillRef idx="0">
              <a:schemeClr val="accent1"/>
            </a:fillRef>
            <a:effectRef idx="0">
              <a:schemeClr val="accent1"/>
            </a:effectRef>
            <a:fontRef idx="minor">
              <a:schemeClr val="tx1"/>
            </a:fontRef>
          </p:style>
        </p:cxn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85"/>
                                        </p:tgtEl>
                                        <p:attrNameLst>
                                          <p:attrName>style.visibility</p:attrName>
                                        </p:attrNameLst>
                                      </p:cBhvr>
                                      <p:to>
                                        <p:strVal val="visible"/>
                                      </p:to>
                                    </p:set>
                                    <p:animEffect transition="in" filter="fade">
                                      <p:cBhvr>
                                        <p:cTn id="7" dur="1000"/>
                                        <p:tgtEl>
                                          <p:spTgt spid="85"/>
                                        </p:tgtEl>
                                      </p:cBhvr>
                                    </p:animEffect>
                                    <p:anim calcmode="lin" valueType="num">
                                      <p:cBhvr>
                                        <p:cTn id="8" dur="1000" fill="hold"/>
                                        <p:tgtEl>
                                          <p:spTgt spid="85"/>
                                        </p:tgtEl>
                                        <p:attrNameLst>
                                          <p:attrName>ppt_x</p:attrName>
                                        </p:attrNameLst>
                                      </p:cBhvr>
                                      <p:tavLst>
                                        <p:tav tm="0">
                                          <p:val>
                                            <p:strVal val="#ppt_x"/>
                                          </p:val>
                                        </p:tav>
                                        <p:tav tm="100000">
                                          <p:val>
                                            <p:strVal val="#ppt_x"/>
                                          </p:val>
                                        </p:tav>
                                      </p:tavLst>
                                    </p:anim>
                                    <p:anim calcmode="lin" valueType="num">
                                      <p:cBhvr>
                                        <p:cTn id="9" dur="1000" fill="hold"/>
                                        <p:tgtEl>
                                          <p:spTgt spid="85"/>
                                        </p:tgtEl>
                                        <p:attrNameLst>
                                          <p:attrName>ppt_y</p:attrName>
                                        </p:attrNameLst>
                                      </p:cBhvr>
                                      <p:tavLst>
                                        <p:tav tm="0">
                                          <p:val>
                                            <p:strVal val="#ppt_y-.1"/>
                                          </p:val>
                                        </p:tav>
                                        <p:tav tm="100000">
                                          <p:val>
                                            <p:strVal val="#ppt_y"/>
                                          </p:val>
                                        </p:tav>
                                      </p:tavLst>
                                    </p:anim>
                                  </p:childTnLst>
                                </p:cTn>
                              </p:par>
                              <p:par>
                                <p:cTn id="10" presetID="53" presetClass="entr" presetSubtype="16" fill="hold" nodeType="withEffect">
                                  <p:stCondLst>
                                    <p:cond delay="0"/>
                                  </p:stCondLst>
                                  <p:childTnLst>
                                    <p:set>
                                      <p:cBhvr>
                                        <p:cTn id="11" dur="1" fill="hold">
                                          <p:stCondLst>
                                            <p:cond delay="0"/>
                                          </p:stCondLst>
                                        </p:cTn>
                                        <p:tgtEl>
                                          <p:spTgt spid="91"/>
                                        </p:tgtEl>
                                        <p:attrNameLst>
                                          <p:attrName>style.visibility</p:attrName>
                                        </p:attrNameLst>
                                      </p:cBhvr>
                                      <p:to>
                                        <p:strVal val="visible"/>
                                      </p:to>
                                    </p:set>
                                    <p:anim calcmode="lin" valueType="num">
                                      <p:cBhvr>
                                        <p:cTn id="12" dur="1000" fill="hold"/>
                                        <p:tgtEl>
                                          <p:spTgt spid="91"/>
                                        </p:tgtEl>
                                        <p:attrNameLst>
                                          <p:attrName>ppt_w</p:attrName>
                                        </p:attrNameLst>
                                      </p:cBhvr>
                                      <p:tavLst>
                                        <p:tav tm="0">
                                          <p:val>
                                            <p:fltVal val="0"/>
                                          </p:val>
                                        </p:tav>
                                        <p:tav tm="100000">
                                          <p:val>
                                            <p:strVal val="#ppt_w"/>
                                          </p:val>
                                        </p:tav>
                                      </p:tavLst>
                                    </p:anim>
                                    <p:anim calcmode="lin" valueType="num">
                                      <p:cBhvr>
                                        <p:cTn id="13" dur="1000" fill="hold"/>
                                        <p:tgtEl>
                                          <p:spTgt spid="91"/>
                                        </p:tgtEl>
                                        <p:attrNameLst>
                                          <p:attrName>ppt_h</p:attrName>
                                        </p:attrNameLst>
                                      </p:cBhvr>
                                      <p:tavLst>
                                        <p:tav tm="0">
                                          <p:val>
                                            <p:fltVal val="0"/>
                                          </p:val>
                                        </p:tav>
                                        <p:tav tm="100000">
                                          <p:val>
                                            <p:strVal val="#ppt_h"/>
                                          </p:val>
                                        </p:tav>
                                      </p:tavLst>
                                    </p:anim>
                                    <p:animEffect transition="in" filter="fade">
                                      <p:cBhvr>
                                        <p:cTn id="14" dur="1000"/>
                                        <p:tgtEl>
                                          <p:spTgt spid="91"/>
                                        </p:tgtEl>
                                      </p:cBhvr>
                                    </p:animEffect>
                                  </p:childTnLst>
                                </p:cTn>
                              </p:par>
                              <p:par>
                                <p:cTn id="15" presetID="42" presetClass="entr" presetSubtype="0" fill="hold" nodeType="withEffect">
                                  <p:stCondLst>
                                    <p:cond delay="0"/>
                                  </p:stCondLst>
                                  <p:childTnLst>
                                    <p:set>
                                      <p:cBhvr>
                                        <p:cTn id="16" dur="1" fill="hold">
                                          <p:stCondLst>
                                            <p:cond delay="0"/>
                                          </p:stCondLst>
                                        </p:cTn>
                                        <p:tgtEl>
                                          <p:spTgt spid="118"/>
                                        </p:tgtEl>
                                        <p:attrNameLst>
                                          <p:attrName>style.visibility</p:attrName>
                                        </p:attrNameLst>
                                      </p:cBhvr>
                                      <p:to>
                                        <p:strVal val="visible"/>
                                      </p:to>
                                    </p:set>
                                    <p:animEffect transition="in" filter="fade">
                                      <p:cBhvr>
                                        <p:cTn id="17" dur="1000"/>
                                        <p:tgtEl>
                                          <p:spTgt spid="118"/>
                                        </p:tgtEl>
                                      </p:cBhvr>
                                    </p:animEffect>
                                    <p:anim calcmode="lin" valueType="num">
                                      <p:cBhvr>
                                        <p:cTn id="18" dur="1000" fill="hold"/>
                                        <p:tgtEl>
                                          <p:spTgt spid="118"/>
                                        </p:tgtEl>
                                        <p:attrNameLst>
                                          <p:attrName>ppt_x</p:attrName>
                                        </p:attrNameLst>
                                      </p:cBhvr>
                                      <p:tavLst>
                                        <p:tav tm="0">
                                          <p:val>
                                            <p:strVal val="#ppt_x"/>
                                          </p:val>
                                        </p:tav>
                                        <p:tav tm="100000">
                                          <p:val>
                                            <p:strVal val="#ppt_x"/>
                                          </p:val>
                                        </p:tav>
                                      </p:tavLst>
                                    </p:anim>
                                    <p:anim calcmode="lin" valueType="num">
                                      <p:cBhvr>
                                        <p:cTn id="19" dur="1000" fill="hold"/>
                                        <p:tgtEl>
                                          <p:spTgt spid="1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5" grpId="0" animBg="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任意多边形: 形状 35"/>
          <p:cNvSpPr/>
          <p:nvPr/>
        </p:nvSpPr>
        <p:spPr>
          <a:xfrm>
            <a:off x="-121920" y="239982"/>
            <a:ext cx="896112" cy="602306"/>
          </a:xfrm>
          <a:custGeom>
            <a:avLst/>
            <a:gdLst>
              <a:gd name="connsiteX0" fmla="*/ 0 w 706054"/>
              <a:gd name="connsiteY0" fmla="*/ 0 h 474562"/>
              <a:gd name="connsiteX1" fmla="*/ 468773 w 706054"/>
              <a:gd name="connsiteY1" fmla="*/ 0 h 474562"/>
              <a:gd name="connsiteX2" fmla="*/ 706054 w 706054"/>
              <a:gd name="connsiteY2" fmla="*/ 237281 h 474562"/>
              <a:gd name="connsiteX3" fmla="*/ 468773 w 706054"/>
              <a:gd name="connsiteY3" fmla="*/ 474562 h 474562"/>
              <a:gd name="connsiteX4" fmla="*/ 0 w 706054"/>
              <a:gd name="connsiteY4" fmla="*/ 474562 h 4745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6054" h="474562">
                <a:moveTo>
                  <a:pt x="0" y="0"/>
                </a:moveTo>
                <a:lnTo>
                  <a:pt x="468773" y="0"/>
                </a:lnTo>
                <a:cubicBezTo>
                  <a:pt x="599820" y="0"/>
                  <a:pt x="706054" y="106234"/>
                  <a:pt x="706054" y="237281"/>
                </a:cubicBezTo>
                <a:cubicBezTo>
                  <a:pt x="706054" y="368328"/>
                  <a:pt x="599820" y="474562"/>
                  <a:pt x="468773" y="474562"/>
                </a:cubicBezTo>
                <a:lnTo>
                  <a:pt x="0" y="474562"/>
                </a:lnTo>
                <a:close/>
              </a:path>
            </a:pathLst>
          </a:custGeom>
          <a:noFill/>
          <a:ln w="19050">
            <a:gradFill>
              <a:gsLst>
                <a:gs pos="55000">
                  <a:schemeClr val="accent1">
                    <a:lumMod val="5000"/>
                    <a:lumOff val="95000"/>
                    <a:alpha val="0"/>
                  </a:schemeClr>
                </a:gs>
                <a:gs pos="0">
                  <a:srgbClr val="C00000"/>
                </a:gs>
              </a:gsLst>
              <a:lin ang="108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mn-ea"/>
            </a:endParaRPr>
          </a:p>
        </p:txBody>
      </p:sp>
      <p:grpSp>
        <p:nvGrpSpPr>
          <p:cNvPr id="8" name="组合 7"/>
          <p:cNvGrpSpPr/>
          <p:nvPr/>
        </p:nvGrpSpPr>
        <p:grpSpPr>
          <a:xfrm>
            <a:off x="-265471" y="-870076"/>
            <a:ext cx="12722942" cy="8598152"/>
            <a:chOff x="-5715000" y="-6019800"/>
            <a:chExt cx="25031700" cy="16916400"/>
          </a:xfrm>
        </p:grpSpPr>
        <p:grpSp>
          <p:nvGrpSpPr>
            <p:cNvPr id="4" name="组合 3"/>
            <p:cNvGrpSpPr/>
            <p:nvPr/>
          </p:nvGrpSpPr>
          <p:grpSpPr>
            <a:xfrm>
              <a:off x="-5715000" y="-6019800"/>
              <a:ext cx="419100" cy="16916400"/>
              <a:chOff x="-5715000" y="-6019800"/>
              <a:chExt cx="419100" cy="16916400"/>
            </a:xfrm>
          </p:grpSpPr>
          <p:sp>
            <p:nvSpPr>
              <p:cNvPr id="2" name="椭圆 1"/>
              <p:cNvSpPr/>
              <p:nvPr/>
            </p:nvSpPr>
            <p:spPr>
              <a:xfrm>
                <a:off x="-5715000" y="-60198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3" name="椭圆 2"/>
              <p:cNvSpPr/>
              <p:nvPr/>
            </p:nvSpPr>
            <p:spPr>
              <a:xfrm>
                <a:off x="-5715000" y="104775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grpSp>
          <p:nvGrpSpPr>
            <p:cNvPr id="5" name="组合 4"/>
            <p:cNvGrpSpPr/>
            <p:nvPr/>
          </p:nvGrpSpPr>
          <p:grpSpPr>
            <a:xfrm>
              <a:off x="18897600" y="-6019800"/>
              <a:ext cx="419100" cy="16916400"/>
              <a:chOff x="-5715000" y="-6019800"/>
              <a:chExt cx="419100" cy="16916400"/>
            </a:xfrm>
          </p:grpSpPr>
          <p:sp>
            <p:nvSpPr>
              <p:cNvPr id="6" name="椭圆 5"/>
              <p:cNvSpPr/>
              <p:nvPr/>
            </p:nvSpPr>
            <p:spPr>
              <a:xfrm>
                <a:off x="-5715000" y="-60198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7" name="椭圆 6"/>
              <p:cNvSpPr/>
              <p:nvPr/>
            </p:nvSpPr>
            <p:spPr>
              <a:xfrm>
                <a:off x="-5715000" y="104775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grpSp>
      <p:grpSp>
        <p:nvGrpSpPr>
          <p:cNvPr id="93" name="îşľïḓé"/>
          <p:cNvGrpSpPr/>
          <p:nvPr/>
        </p:nvGrpSpPr>
        <p:grpSpPr>
          <a:xfrm flipH="1">
            <a:off x="11129970" y="6341428"/>
            <a:ext cx="528630" cy="0"/>
            <a:chOff x="784958" y="2463718"/>
            <a:chExt cx="528630" cy="0"/>
          </a:xfrm>
        </p:grpSpPr>
        <p:cxnSp>
          <p:nvCxnSpPr>
            <p:cNvPr id="94" name="直接连接符 93"/>
            <p:cNvCxnSpPr/>
            <p:nvPr/>
          </p:nvCxnSpPr>
          <p:spPr>
            <a:xfrm>
              <a:off x="784958" y="2463718"/>
              <a:ext cx="360000" cy="0"/>
            </a:xfrm>
            <a:prstGeom prst="line">
              <a:avLst/>
            </a:prstGeom>
            <a:ln w="57150" cap="rnd">
              <a:gradFill>
                <a:gsLst>
                  <a:gs pos="0">
                    <a:srgbClr val="C00000"/>
                  </a:gs>
                  <a:gs pos="100000">
                    <a:srgbClr val="A11C1C"/>
                  </a:gs>
                </a:gsLst>
                <a:lin ang="5400000" scaled="1"/>
              </a:gradFill>
              <a:round/>
            </a:ln>
          </p:spPr>
          <p:style>
            <a:lnRef idx="1">
              <a:schemeClr val="accent1"/>
            </a:lnRef>
            <a:fillRef idx="0">
              <a:schemeClr val="accent1"/>
            </a:fillRef>
            <a:effectRef idx="0">
              <a:schemeClr val="accent1"/>
            </a:effectRef>
            <a:fontRef idx="minor">
              <a:schemeClr val="tx1"/>
            </a:fontRef>
          </p:style>
        </p:cxnSp>
        <p:cxnSp>
          <p:nvCxnSpPr>
            <p:cNvPr id="95" name="直接连接符 94"/>
            <p:cNvCxnSpPr/>
            <p:nvPr/>
          </p:nvCxnSpPr>
          <p:spPr>
            <a:xfrm>
              <a:off x="1242156" y="2463718"/>
              <a:ext cx="0" cy="0"/>
            </a:xfrm>
            <a:prstGeom prst="line">
              <a:avLst/>
            </a:prstGeom>
            <a:ln w="57150" cap="rnd">
              <a:gradFill>
                <a:gsLst>
                  <a:gs pos="0">
                    <a:srgbClr val="C00000"/>
                  </a:gs>
                  <a:gs pos="100000">
                    <a:srgbClr val="A11C1C"/>
                  </a:gs>
                </a:gsLst>
                <a:lin ang="5400000" scaled="1"/>
              </a:gradFill>
              <a:round/>
            </a:ln>
          </p:spPr>
          <p:style>
            <a:lnRef idx="1">
              <a:schemeClr val="accent1"/>
            </a:lnRef>
            <a:fillRef idx="0">
              <a:schemeClr val="accent1"/>
            </a:fillRef>
            <a:effectRef idx="0">
              <a:schemeClr val="accent1"/>
            </a:effectRef>
            <a:fontRef idx="minor">
              <a:schemeClr val="tx1"/>
            </a:fontRef>
          </p:style>
        </p:cxnSp>
        <p:cxnSp>
          <p:nvCxnSpPr>
            <p:cNvPr id="96" name="直接连接符 95"/>
            <p:cNvCxnSpPr/>
            <p:nvPr/>
          </p:nvCxnSpPr>
          <p:spPr>
            <a:xfrm>
              <a:off x="1313588" y="2463718"/>
              <a:ext cx="0" cy="0"/>
            </a:xfrm>
            <a:prstGeom prst="line">
              <a:avLst/>
            </a:prstGeom>
            <a:ln w="57150" cap="rnd">
              <a:gradFill>
                <a:gsLst>
                  <a:gs pos="0">
                    <a:srgbClr val="C00000"/>
                  </a:gs>
                  <a:gs pos="100000">
                    <a:srgbClr val="A11C1C"/>
                  </a:gs>
                </a:gsLst>
                <a:lin ang="5400000" scaled="1"/>
              </a:gradFill>
              <a:round/>
            </a:ln>
          </p:spPr>
          <p:style>
            <a:lnRef idx="1">
              <a:schemeClr val="accent1"/>
            </a:lnRef>
            <a:fillRef idx="0">
              <a:schemeClr val="accent1"/>
            </a:fillRef>
            <a:effectRef idx="0">
              <a:schemeClr val="accent1"/>
            </a:effectRef>
            <a:fontRef idx="minor">
              <a:schemeClr val="tx1"/>
            </a:fontRef>
          </p:style>
        </p:cxnSp>
      </p:grpSp>
      <p:sp>
        <p:nvSpPr>
          <p:cNvPr id="35" name="任意多边形: 形状 34"/>
          <p:cNvSpPr/>
          <p:nvPr/>
        </p:nvSpPr>
        <p:spPr>
          <a:xfrm>
            <a:off x="0" y="300942"/>
            <a:ext cx="706054" cy="474562"/>
          </a:xfrm>
          <a:custGeom>
            <a:avLst/>
            <a:gdLst>
              <a:gd name="connsiteX0" fmla="*/ 0 w 706054"/>
              <a:gd name="connsiteY0" fmla="*/ 0 h 474562"/>
              <a:gd name="connsiteX1" fmla="*/ 468773 w 706054"/>
              <a:gd name="connsiteY1" fmla="*/ 0 h 474562"/>
              <a:gd name="connsiteX2" fmla="*/ 706054 w 706054"/>
              <a:gd name="connsiteY2" fmla="*/ 237281 h 474562"/>
              <a:gd name="connsiteX3" fmla="*/ 468773 w 706054"/>
              <a:gd name="connsiteY3" fmla="*/ 474562 h 474562"/>
              <a:gd name="connsiteX4" fmla="*/ 0 w 706054"/>
              <a:gd name="connsiteY4" fmla="*/ 474562 h 4745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6054" h="474562">
                <a:moveTo>
                  <a:pt x="0" y="0"/>
                </a:moveTo>
                <a:lnTo>
                  <a:pt x="468773" y="0"/>
                </a:lnTo>
                <a:cubicBezTo>
                  <a:pt x="599820" y="0"/>
                  <a:pt x="706054" y="106234"/>
                  <a:pt x="706054" y="237281"/>
                </a:cubicBezTo>
                <a:cubicBezTo>
                  <a:pt x="706054" y="368328"/>
                  <a:pt x="599820" y="474562"/>
                  <a:pt x="468773" y="474562"/>
                </a:cubicBezTo>
                <a:lnTo>
                  <a:pt x="0" y="474562"/>
                </a:lnTo>
                <a:close/>
              </a:path>
            </a:pathLst>
          </a:custGeom>
          <a:gradFill>
            <a:gsLst>
              <a:gs pos="0">
                <a:srgbClr val="C00000">
                  <a:alpha val="48000"/>
                </a:srgbClr>
              </a:gs>
              <a:gs pos="94000">
                <a:srgbClr val="A11C1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微软雅黑" panose="020B0503020204020204" pitchFamily="34" charset="-122"/>
              <a:ea typeface="微软雅黑" panose="020B0503020204020204" pitchFamily="34" charset="-122"/>
            </a:endParaRPr>
          </a:p>
        </p:txBody>
      </p:sp>
      <p:sp>
        <p:nvSpPr>
          <p:cNvPr id="37" name="文本框 36"/>
          <p:cNvSpPr txBox="1"/>
          <p:nvPr/>
        </p:nvSpPr>
        <p:spPr>
          <a:xfrm>
            <a:off x="896112" y="410400"/>
            <a:ext cx="4627866" cy="400110"/>
          </a:xfrm>
          <a:prstGeom prst="rect">
            <a:avLst/>
          </a:prstGeom>
          <a:noFill/>
          <a:effectLst>
            <a:reflection blurRad="6350" stA="50000" endA="300" endPos="55000" dir="5400000" sy="-100000" algn="bl" rotWithShape="0"/>
          </a:effectLst>
        </p:spPr>
        <p:txBody>
          <a:bodyPr wrap="square" rtlCol="0">
            <a:spAutoFit/>
          </a:bodyPr>
          <a:lstStyle/>
          <a:p>
            <a:r>
              <a:rPr lang="zh-CN" altLang="en-US" sz="2000" b="1" spc="600" dirty="0">
                <a:gradFill>
                  <a:gsLst>
                    <a:gs pos="100000">
                      <a:srgbClr val="A11C1C"/>
                    </a:gs>
                    <a:gs pos="0">
                      <a:srgbClr val="C00000"/>
                    </a:gs>
                  </a:gsLst>
                  <a:lin ang="5400000" scaled="0"/>
                </a:gradFill>
                <a:latin typeface="微软雅黑" panose="020B0503020204020204" pitchFamily="34" charset="-122"/>
                <a:ea typeface="微软雅黑" panose="020B0503020204020204" pitchFamily="34" charset="-122"/>
              </a:rPr>
              <a:t>人物通讯的特点</a:t>
            </a:r>
            <a:endParaRPr lang="zh-CN" altLang="en-US" sz="2000" b="1" spc="600" dirty="0">
              <a:gradFill>
                <a:gsLst>
                  <a:gs pos="100000">
                    <a:srgbClr val="A11C1C"/>
                  </a:gs>
                  <a:gs pos="0">
                    <a:srgbClr val="C00000"/>
                  </a:gs>
                </a:gsLst>
                <a:lin ang="5400000" scaled="0"/>
              </a:gradFill>
              <a:latin typeface="微软雅黑" panose="020B0503020204020204" pitchFamily="34" charset="-122"/>
              <a:ea typeface="微软雅黑" panose="020B0503020204020204" pitchFamily="34" charset="-122"/>
            </a:endParaRPr>
          </a:p>
        </p:txBody>
      </p:sp>
      <p:sp>
        <p:nvSpPr>
          <p:cNvPr id="29" name="文本框 28"/>
          <p:cNvSpPr txBox="1"/>
          <p:nvPr/>
        </p:nvSpPr>
        <p:spPr>
          <a:xfrm>
            <a:off x="4046954" y="1750331"/>
            <a:ext cx="7655574" cy="3731214"/>
          </a:xfrm>
          <a:prstGeom prst="rect">
            <a:avLst/>
          </a:prstGeom>
          <a:noFill/>
        </p:spPr>
        <p:txBody>
          <a:bodyPr wrap="square" rtlCol="0">
            <a:spAutoFit/>
          </a:bodyPr>
          <a:lstStyle/>
          <a:p>
            <a:pPr algn="just" hangingPunct="0">
              <a:lnSpc>
                <a:spcPct val="150000"/>
              </a:lnSpc>
            </a:pPr>
            <a:r>
              <a:rPr lang="en-US" altLang="zh-CN" sz="2000" b="1" dirty="0">
                <a:latin typeface="微软雅黑" panose="020B0503020204020204" pitchFamily="34" charset="-122"/>
                <a:ea typeface="微软雅黑" panose="020B0503020204020204" pitchFamily="34" charset="-122"/>
                <a:cs typeface="+mn-ea"/>
                <a:sym typeface="+mn-lt"/>
              </a:rPr>
              <a:t>【</a:t>
            </a:r>
            <a:r>
              <a:rPr lang="zh-CN" altLang="en-US" sz="2000" b="1" dirty="0">
                <a:latin typeface="微软雅黑" panose="020B0503020204020204" pitchFamily="34" charset="-122"/>
                <a:ea typeface="微软雅黑" panose="020B0503020204020204" pitchFamily="34" charset="-122"/>
                <a:cs typeface="+mn-ea"/>
                <a:sym typeface="+mn-lt"/>
              </a:rPr>
              <a:t>技法指导</a:t>
            </a:r>
            <a:r>
              <a:rPr lang="en-US" altLang="zh-CN" sz="2000" b="1" dirty="0">
                <a:latin typeface="微软雅黑" panose="020B0503020204020204" pitchFamily="34" charset="-122"/>
                <a:ea typeface="微软雅黑" panose="020B0503020204020204" pitchFamily="34" charset="-122"/>
                <a:cs typeface="+mn-ea"/>
                <a:sym typeface="+mn-lt"/>
              </a:rPr>
              <a:t>】</a:t>
            </a:r>
            <a:r>
              <a:rPr lang="zh-CN" altLang="en-US" sz="2000" dirty="0">
                <a:latin typeface="微软雅黑" panose="020B0503020204020204" pitchFamily="34" charset="-122"/>
                <a:ea typeface="微软雅黑" panose="020B0503020204020204" pitchFamily="34" charset="-122"/>
                <a:cs typeface="+mn-ea"/>
                <a:sym typeface="+mn-lt"/>
              </a:rPr>
              <a:t>人物通讯用来报道特定人物的一种新闻体裁。以写人物的思想和事迹为主的通讯。一般有一个或几个中心人物。人物通讯的关键是抓住人物的特点，揭示出具有鲜明个性特征的人物的情怀和思想境界。要求写作中既见事，又见人，通过典型事例表现人物的精神风貌。常见的写法有</a:t>
            </a:r>
            <a:r>
              <a:rPr lang="en-US" altLang="zh-CN" sz="2000" dirty="0">
                <a:latin typeface="微软雅黑" panose="020B0503020204020204" pitchFamily="34" charset="-122"/>
                <a:ea typeface="微软雅黑" panose="020B0503020204020204" pitchFamily="34" charset="-122"/>
                <a:cs typeface="+mn-ea"/>
                <a:sym typeface="+mn-lt"/>
              </a:rPr>
              <a:t>: </a:t>
            </a:r>
            <a:endParaRPr lang="en-US" altLang="zh-CN" sz="2000" dirty="0">
              <a:latin typeface="微软雅黑" panose="020B0503020204020204" pitchFamily="34" charset="-122"/>
              <a:ea typeface="微软雅黑" panose="020B0503020204020204" pitchFamily="34" charset="-122"/>
              <a:cs typeface="+mn-ea"/>
              <a:sym typeface="+mn-lt"/>
            </a:endParaRPr>
          </a:p>
          <a:p>
            <a:pPr lvl="1" algn="just" hangingPunct="0">
              <a:lnSpc>
                <a:spcPct val="150000"/>
              </a:lnSpc>
            </a:pPr>
            <a:r>
              <a:rPr lang="en-US" altLang="zh-CN" sz="2000" dirty="0">
                <a:solidFill>
                  <a:srgbClr val="C00000"/>
                </a:solidFill>
                <a:latin typeface="微软雅黑" panose="020B0503020204020204" pitchFamily="34" charset="-122"/>
                <a:ea typeface="微软雅黑" panose="020B0503020204020204" pitchFamily="34" charset="-122"/>
                <a:cs typeface="+mn-ea"/>
                <a:sym typeface="+mn-lt"/>
              </a:rPr>
              <a:t>①</a:t>
            </a:r>
            <a:r>
              <a:rPr lang="zh-CN" altLang="en-US" sz="2000" dirty="0">
                <a:solidFill>
                  <a:srgbClr val="C00000"/>
                </a:solidFill>
                <a:latin typeface="微软雅黑" panose="020B0503020204020204" pitchFamily="34" charset="-122"/>
                <a:ea typeface="微软雅黑" panose="020B0503020204020204" pitchFamily="34" charset="-122"/>
                <a:cs typeface="+mn-ea"/>
                <a:sym typeface="+mn-lt"/>
              </a:rPr>
              <a:t>通过矛盾冲突表现人物的思想境界</a:t>
            </a:r>
            <a:r>
              <a:rPr lang="en-US" altLang="zh-CN" sz="2000" dirty="0">
                <a:solidFill>
                  <a:srgbClr val="C00000"/>
                </a:solidFill>
                <a:latin typeface="微软雅黑" panose="020B0503020204020204" pitchFamily="34" charset="-122"/>
                <a:ea typeface="微软雅黑" panose="020B0503020204020204" pitchFamily="34" charset="-122"/>
                <a:cs typeface="+mn-ea"/>
                <a:sym typeface="+mn-lt"/>
              </a:rPr>
              <a:t>;</a:t>
            </a:r>
            <a:endParaRPr lang="en-US" altLang="zh-CN" sz="2000" dirty="0">
              <a:solidFill>
                <a:srgbClr val="C00000"/>
              </a:solidFill>
              <a:latin typeface="微软雅黑" panose="020B0503020204020204" pitchFamily="34" charset="-122"/>
              <a:ea typeface="微软雅黑" panose="020B0503020204020204" pitchFamily="34" charset="-122"/>
              <a:cs typeface="+mn-ea"/>
              <a:sym typeface="+mn-lt"/>
            </a:endParaRPr>
          </a:p>
          <a:p>
            <a:pPr lvl="1" algn="just" hangingPunct="0">
              <a:lnSpc>
                <a:spcPct val="150000"/>
              </a:lnSpc>
            </a:pPr>
            <a:r>
              <a:rPr lang="en-US" altLang="zh-CN" sz="2000" dirty="0">
                <a:solidFill>
                  <a:srgbClr val="C00000"/>
                </a:solidFill>
                <a:latin typeface="微软雅黑" panose="020B0503020204020204" pitchFamily="34" charset="-122"/>
                <a:ea typeface="微软雅黑" panose="020B0503020204020204" pitchFamily="34" charset="-122"/>
                <a:cs typeface="+mn-ea"/>
                <a:sym typeface="+mn-lt"/>
              </a:rPr>
              <a:t>②</a:t>
            </a:r>
            <a:r>
              <a:rPr lang="zh-CN" altLang="en-US" sz="2000" dirty="0">
                <a:solidFill>
                  <a:srgbClr val="C00000"/>
                </a:solidFill>
                <a:latin typeface="微软雅黑" panose="020B0503020204020204" pitchFamily="34" charset="-122"/>
                <a:ea typeface="微软雅黑" panose="020B0503020204020204" pitchFamily="34" charset="-122"/>
                <a:cs typeface="+mn-ea"/>
                <a:sym typeface="+mn-lt"/>
              </a:rPr>
              <a:t>通过人物的行动、对话等表现人物活生生的性格特征</a:t>
            </a:r>
            <a:r>
              <a:rPr lang="en-US" altLang="zh-CN" sz="2000" dirty="0">
                <a:solidFill>
                  <a:srgbClr val="C00000"/>
                </a:solidFill>
                <a:latin typeface="微软雅黑" panose="020B0503020204020204" pitchFamily="34" charset="-122"/>
                <a:ea typeface="微软雅黑" panose="020B0503020204020204" pitchFamily="34" charset="-122"/>
                <a:cs typeface="+mn-ea"/>
                <a:sym typeface="+mn-lt"/>
              </a:rPr>
              <a:t>;</a:t>
            </a:r>
            <a:endParaRPr lang="en-US" altLang="zh-CN" sz="2000" dirty="0">
              <a:solidFill>
                <a:srgbClr val="C00000"/>
              </a:solidFill>
              <a:latin typeface="微软雅黑" panose="020B0503020204020204" pitchFamily="34" charset="-122"/>
              <a:ea typeface="微软雅黑" panose="020B0503020204020204" pitchFamily="34" charset="-122"/>
              <a:cs typeface="+mn-ea"/>
              <a:sym typeface="+mn-lt"/>
            </a:endParaRPr>
          </a:p>
          <a:p>
            <a:pPr lvl="1" algn="just" hangingPunct="0">
              <a:lnSpc>
                <a:spcPct val="150000"/>
              </a:lnSpc>
            </a:pPr>
            <a:r>
              <a:rPr lang="en-US" altLang="zh-CN" sz="2000" dirty="0">
                <a:solidFill>
                  <a:srgbClr val="C00000"/>
                </a:solidFill>
                <a:latin typeface="微软雅黑" panose="020B0503020204020204" pitchFamily="34" charset="-122"/>
                <a:ea typeface="微软雅黑" panose="020B0503020204020204" pitchFamily="34" charset="-122"/>
                <a:cs typeface="+mn-ea"/>
                <a:sym typeface="+mn-lt"/>
              </a:rPr>
              <a:t>③</a:t>
            </a:r>
            <a:r>
              <a:rPr lang="zh-CN" altLang="en-US" sz="2000" dirty="0">
                <a:solidFill>
                  <a:srgbClr val="C00000"/>
                </a:solidFill>
                <a:latin typeface="微软雅黑" panose="020B0503020204020204" pitchFamily="34" charset="-122"/>
                <a:ea typeface="微软雅黑" panose="020B0503020204020204" pitchFamily="34" charset="-122"/>
                <a:cs typeface="+mn-ea"/>
                <a:sym typeface="+mn-lt"/>
              </a:rPr>
              <a:t>通过细节描写、心理刻画等展示人物的内心世界。</a:t>
            </a:r>
            <a:endParaRPr lang="zh-CN" altLang="en-US" sz="2000" dirty="0">
              <a:solidFill>
                <a:srgbClr val="C00000"/>
              </a:solidFill>
              <a:latin typeface="微软雅黑" panose="020B0503020204020204" pitchFamily="34" charset="-122"/>
              <a:ea typeface="微软雅黑" panose="020B0503020204020204" pitchFamily="34" charset="-122"/>
              <a:cs typeface="+mn-ea"/>
              <a:sym typeface="+mn-lt"/>
            </a:endParaRPr>
          </a:p>
        </p:txBody>
      </p:sp>
      <p:grpSp>
        <p:nvGrpSpPr>
          <p:cNvPr id="13" name="组合 12"/>
          <p:cNvGrpSpPr/>
          <p:nvPr/>
        </p:nvGrpSpPr>
        <p:grpSpPr>
          <a:xfrm>
            <a:off x="489472" y="2061945"/>
            <a:ext cx="3282285" cy="3691642"/>
            <a:chOff x="668766" y="1767182"/>
            <a:chExt cx="4194432" cy="4327001"/>
          </a:xfrm>
        </p:grpSpPr>
        <p:sp>
          <p:nvSpPr>
            <p:cNvPr id="10" name="矩形: 圆角 9"/>
            <p:cNvSpPr/>
            <p:nvPr/>
          </p:nvSpPr>
          <p:spPr>
            <a:xfrm>
              <a:off x="668766" y="1767182"/>
              <a:ext cx="2915322" cy="3689873"/>
            </a:xfrm>
            <a:prstGeom prst="roundRect">
              <a:avLst>
                <a:gd name="adj" fmla="val 4815"/>
              </a:avLst>
            </a:prstGeom>
            <a:blipFill>
              <a:blip r:embed="rId1">
                <a:extLst>
                  <a:ext uri="{28A0092B-C50C-407E-A947-70E740481C1C}">
                    <a14:useLocalDpi xmlns:a14="http://schemas.microsoft.com/office/drawing/2010/main" val="0"/>
                  </a:ext>
                </a:extLst>
              </a:blip>
              <a:stretch>
                <a:fillRect/>
              </a:stretch>
            </a:blip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p>
              <a:pPr algn="ctr"/>
              <a:endParaRPr lang="zh-CN" altLang="en-US">
                <a:latin typeface="微软雅黑" panose="020B0503020204020204" pitchFamily="34" charset="-122"/>
                <a:ea typeface="微软雅黑" panose="020B0503020204020204" pitchFamily="34" charset="-122"/>
              </a:endParaRPr>
            </a:p>
          </p:txBody>
        </p:sp>
        <p:sp>
          <p:nvSpPr>
            <p:cNvPr id="31" name="矩形: 圆角 30"/>
            <p:cNvSpPr/>
            <p:nvPr/>
          </p:nvSpPr>
          <p:spPr>
            <a:xfrm>
              <a:off x="2528790" y="3139563"/>
              <a:ext cx="2334408" cy="2954620"/>
            </a:xfrm>
            <a:prstGeom prst="roundRect">
              <a:avLst>
                <a:gd name="adj" fmla="val 4815"/>
              </a:avLst>
            </a:prstGeom>
            <a:blipFill>
              <a:blip r:embed="rId1">
                <a:extLst>
                  <a:ext uri="{28A0092B-C50C-407E-A947-70E740481C1C}">
                    <a14:useLocalDpi xmlns:a14="http://schemas.microsoft.com/office/drawing/2010/main" val="0"/>
                  </a:ext>
                </a:extLst>
              </a:blip>
              <a:stretch>
                <a:fillRect/>
              </a:stretch>
            </a:blip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p>
              <a:pPr algn="ctr"/>
              <a:endParaRPr lang="zh-CN" altLang="en-US">
                <a:latin typeface="微软雅黑" panose="020B0503020204020204" pitchFamily="34" charset="-122"/>
                <a:ea typeface="微软雅黑" panose="020B0503020204020204" pitchFamily="34" charset="-122"/>
              </a:endParaRPr>
            </a:p>
          </p:txBody>
        </p:sp>
      </p:grpSp>
      <p:sp>
        <p:nvSpPr>
          <p:cNvPr id="39" name="矩形 38"/>
          <p:cNvSpPr/>
          <p:nvPr/>
        </p:nvSpPr>
        <p:spPr>
          <a:xfrm>
            <a:off x="130629" y="130629"/>
            <a:ext cx="11899075" cy="6590805"/>
          </a:xfrm>
          <a:prstGeom prst="rect">
            <a:avLst/>
          </a:prstGeom>
          <a:noFill/>
          <a:ln w="254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wipe(left)">
                                      <p:cBhvr>
                                        <p:cTn id="7" dur="500"/>
                                        <p:tgtEl>
                                          <p:spTgt spid="36"/>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35"/>
                                        </p:tgtEl>
                                        <p:attrNameLst>
                                          <p:attrName>style.visibility</p:attrName>
                                        </p:attrNameLst>
                                      </p:cBhvr>
                                      <p:to>
                                        <p:strVal val="visible"/>
                                      </p:to>
                                    </p:set>
                                    <p:animEffect transition="in" filter="wipe(left)">
                                      <p:cBhvr>
                                        <p:cTn id="10" dur="500"/>
                                        <p:tgtEl>
                                          <p:spTgt spid="35"/>
                                        </p:tgtEl>
                                      </p:cBhvr>
                                    </p:animEffect>
                                  </p:childTnLst>
                                </p:cTn>
                              </p:par>
                              <p:par>
                                <p:cTn id="11" presetID="22" presetClass="entr" presetSubtype="8" fill="hold" nodeType="withEffect">
                                  <p:stCondLst>
                                    <p:cond delay="0"/>
                                  </p:stCondLst>
                                  <p:childTnLst>
                                    <p:set>
                                      <p:cBhvr>
                                        <p:cTn id="12" dur="1" fill="hold">
                                          <p:stCondLst>
                                            <p:cond delay="0"/>
                                          </p:stCondLst>
                                        </p:cTn>
                                        <p:tgtEl>
                                          <p:spTgt spid="93"/>
                                        </p:tgtEl>
                                        <p:attrNameLst>
                                          <p:attrName>style.visibility</p:attrName>
                                        </p:attrNameLst>
                                      </p:cBhvr>
                                      <p:to>
                                        <p:strVal val="visible"/>
                                      </p:to>
                                    </p:set>
                                    <p:animEffect transition="in" filter="wipe(left)">
                                      <p:cBhvr>
                                        <p:cTn id="13" dur="500"/>
                                        <p:tgtEl>
                                          <p:spTgt spid="93"/>
                                        </p:tgtEl>
                                      </p:cBhvr>
                                    </p:animEffect>
                                  </p:childTnLst>
                                </p:cTn>
                              </p:par>
                              <p:par>
                                <p:cTn id="14" presetID="53" presetClass="entr" presetSubtype="16" fill="hold" grpId="0" nodeType="withEffect">
                                  <p:stCondLst>
                                    <p:cond delay="0"/>
                                  </p:stCondLst>
                                  <p:childTnLst>
                                    <p:set>
                                      <p:cBhvr>
                                        <p:cTn id="15" dur="1" fill="hold">
                                          <p:stCondLst>
                                            <p:cond delay="0"/>
                                          </p:stCondLst>
                                        </p:cTn>
                                        <p:tgtEl>
                                          <p:spTgt spid="37"/>
                                        </p:tgtEl>
                                        <p:attrNameLst>
                                          <p:attrName>style.visibility</p:attrName>
                                        </p:attrNameLst>
                                      </p:cBhvr>
                                      <p:to>
                                        <p:strVal val="visible"/>
                                      </p:to>
                                    </p:set>
                                    <p:anim calcmode="lin" valueType="num">
                                      <p:cBhvr>
                                        <p:cTn id="16" dur="1000" fill="hold"/>
                                        <p:tgtEl>
                                          <p:spTgt spid="37"/>
                                        </p:tgtEl>
                                        <p:attrNameLst>
                                          <p:attrName>ppt_w</p:attrName>
                                        </p:attrNameLst>
                                      </p:cBhvr>
                                      <p:tavLst>
                                        <p:tav tm="0">
                                          <p:val>
                                            <p:fltVal val="0"/>
                                          </p:val>
                                        </p:tav>
                                        <p:tav tm="100000">
                                          <p:val>
                                            <p:strVal val="#ppt_w"/>
                                          </p:val>
                                        </p:tav>
                                      </p:tavLst>
                                    </p:anim>
                                    <p:anim calcmode="lin" valueType="num">
                                      <p:cBhvr>
                                        <p:cTn id="17" dur="1000" fill="hold"/>
                                        <p:tgtEl>
                                          <p:spTgt spid="37"/>
                                        </p:tgtEl>
                                        <p:attrNameLst>
                                          <p:attrName>ppt_h</p:attrName>
                                        </p:attrNameLst>
                                      </p:cBhvr>
                                      <p:tavLst>
                                        <p:tav tm="0">
                                          <p:val>
                                            <p:fltVal val="0"/>
                                          </p:val>
                                        </p:tav>
                                        <p:tav tm="100000">
                                          <p:val>
                                            <p:strVal val="#ppt_h"/>
                                          </p:val>
                                        </p:tav>
                                      </p:tavLst>
                                    </p:anim>
                                    <p:animEffect transition="in" filter="fade">
                                      <p:cBhvr>
                                        <p:cTn id="18" dur="1000"/>
                                        <p:tgtEl>
                                          <p:spTgt spid="37"/>
                                        </p:tgtEl>
                                      </p:cBhvr>
                                    </p:animEffect>
                                  </p:childTnLst>
                                </p:cTn>
                              </p:par>
                            </p:childTnLst>
                          </p:cTn>
                        </p:par>
                        <p:par>
                          <p:cTn id="19" fill="hold">
                            <p:stCondLst>
                              <p:cond delay="500"/>
                            </p:stCondLst>
                            <p:childTnLst>
                              <p:par>
                                <p:cTn id="20" presetID="22" presetClass="entr" presetSubtype="8" fill="hold" grpId="0" nodeType="afterEffect">
                                  <p:stCondLst>
                                    <p:cond delay="0"/>
                                  </p:stCondLst>
                                  <p:childTnLst>
                                    <p:set>
                                      <p:cBhvr>
                                        <p:cTn id="21" dur="1" fill="hold">
                                          <p:stCondLst>
                                            <p:cond delay="0"/>
                                          </p:stCondLst>
                                        </p:cTn>
                                        <p:tgtEl>
                                          <p:spTgt spid="29"/>
                                        </p:tgtEl>
                                        <p:attrNameLst>
                                          <p:attrName>style.visibility</p:attrName>
                                        </p:attrNameLst>
                                      </p:cBhvr>
                                      <p:to>
                                        <p:strVal val="visible"/>
                                      </p:to>
                                    </p:set>
                                    <p:animEffect transition="in" filter="wipe(left)">
                                      <p:cBhvr>
                                        <p:cTn id="22" dur="500"/>
                                        <p:tgtEl>
                                          <p:spTgt spid="29"/>
                                        </p:tgtEl>
                                      </p:cBhvr>
                                    </p:animEffect>
                                  </p:childTnLst>
                                </p:cTn>
                              </p:par>
                            </p:childTnLst>
                          </p:cTn>
                        </p:par>
                      </p:childTnLst>
                    </p:cTn>
                  </p:par>
                  <p:par>
                    <p:cTn id="23" fill="hold">
                      <p:stCondLst>
                        <p:cond delay="indefinite"/>
                      </p:stCondLst>
                      <p:childTnLst>
                        <p:par>
                          <p:cTn id="24" fill="hold">
                            <p:stCondLst>
                              <p:cond delay="0"/>
                            </p:stCondLst>
                            <p:childTnLst>
                              <p:par>
                                <p:cTn id="25" presetID="9" presetClass="entr" presetSubtype="0" fill="hold" nodeType="clickEffect">
                                  <p:stCondLst>
                                    <p:cond delay="0"/>
                                  </p:stCondLst>
                                  <p:childTnLst>
                                    <p:set>
                                      <p:cBhvr>
                                        <p:cTn id="26" dur="1" fill="hold">
                                          <p:stCondLst>
                                            <p:cond delay="0"/>
                                          </p:stCondLst>
                                        </p:cTn>
                                        <p:tgtEl>
                                          <p:spTgt spid="29">
                                            <p:txEl>
                                              <p:pRg st="1" end="1"/>
                                            </p:txEl>
                                          </p:spTgt>
                                        </p:tgtEl>
                                        <p:attrNameLst>
                                          <p:attrName>style.visibility</p:attrName>
                                        </p:attrNameLst>
                                      </p:cBhvr>
                                      <p:to>
                                        <p:strVal val="visible"/>
                                      </p:to>
                                    </p:set>
                                    <p:animEffect transition="in" filter="dissolve">
                                      <p:cBhvr>
                                        <p:cTn id="27" dur="500"/>
                                        <p:tgtEl>
                                          <p:spTgt spid="29">
                                            <p:txEl>
                                              <p:pRg st="1" end="1"/>
                                            </p:txEl>
                                          </p:spTgt>
                                        </p:tgtEl>
                                      </p:cBhvr>
                                    </p:animEffect>
                                  </p:childTnLst>
                                </p:cTn>
                              </p:par>
                              <p:par>
                                <p:cTn id="28" presetID="9" presetClass="entr" presetSubtype="0" fill="hold" nodeType="withEffect">
                                  <p:stCondLst>
                                    <p:cond delay="0"/>
                                  </p:stCondLst>
                                  <p:childTnLst>
                                    <p:set>
                                      <p:cBhvr>
                                        <p:cTn id="29" dur="1" fill="hold">
                                          <p:stCondLst>
                                            <p:cond delay="0"/>
                                          </p:stCondLst>
                                        </p:cTn>
                                        <p:tgtEl>
                                          <p:spTgt spid="29">
                                            <p:txEl>
                                              <p:pRg st="2" end="2"/>
                                            </p:txEl>
                                          </p:spTgt>
                                        </p:tgtEl>
                                        <p:attrNameLst>
                                          <p:attrName>style.visibility</p:attrName>
                                        </p:attrNameLst>
                                      </p:cBhvr>
                                      <p:to>
                                        <p:strVal val="visible"/>
                                      </p:to>
                                    </p:set>
                                    <p:animEffect transition="in" filter="dissolve">
                                      <p:cBhvr>
                                        <p:cTn id="30" dur="500"/>
                                        <p:tgtEl>
                                          <p:spTgt spid="29">
                                            <p:txEl>
                                              <p:pRg st="2" end="2"/>
                                            </p:txEl>
                                          </p:spTgt>
                                        </p:tgtEl>
                                      </p:cBhvr>
                                    </p:animEffect>
                                  </p:childTnLst>
                                </p:cTn>
                              </p:par>
                              <p:par>
                                <p:cTn id="31" presetID="9" presetClass="entr" presetSubtype="0" fill="hold" nodeType="withEffect">
                                  <p:stCondLst>
                                    <p:cond delay="0"/>
                                  </p:stCondLst>
                                  <p:childTnLst>
                                    <p:set>
                                      <p:cBhvr>
                                        <p:cTn id="32" dur="1" fill="hold">
                                          <p:stCondLst>
                                            <p:cond delay="0"/>
                                          </p:stCondLst>
                                        </p:cTn>
                                        <p:tgtEl>
                                          <p:spTgt spid="29">
                                            <p:txEl>
                                              <p:pRg st="3" end="3"/>
                                            </p:txEl>
                                          </p:spTgt>
                                        </p:tgtEl>
                                        <p:attrNameLst>
                                          <p:attrName>style.visibility</p:attrName>
                                        </p:attrNameLst>
                                      </p:cBhvr>
                                      <p:to>
                                        <p:strVal val="visible"/>
                                      </p:to>
                                    </p:set>
                                    <p:animEffect transition="in" filter="dissolve">
                                      <p:cBhvr>
                                        <p:cTn id="33" dur="500"/>
                                        <p:tgtEl>
                                          <p:spTgt spid="29">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nimBg="1"/>
      <p:bldP spid="35" grpId="0" animBg="1"/>
      <p:bldP spid="37" grpId="0"/>
      <p:bldP spid="29"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任意多边形: 形状 35"/>
          <p:cNvSpPr/>
          <p:nvPr/>
        </p:nvSpPr>
        <p:spPr>
          <a:xfrm>
            <a:off x="-121920" y="239982"/>
            <a:ext cx="896112" cy="602306"/>
          </a:xfrm>
          <a:custGeom>
            <a:avLst/>
            <a:gdLst>
              <a:gd name="connsiteX0" fmla="*/ 0 w 706054"/>
              <a:gd name="connsiteY0" fmla="*/ 0 h 474562"/>
              <a:gd name="connsiteX1" fmla="*/ 468773 w 706054"/>
              <a:gd name="connsiteY1" fmla="*/ 0 h 474562"/>
              <a:gd name="connsiteX2" fmla="*/ 706054 w 706054"/>
              <a:gd name="connsiteY2" fmla="*/ 237281 h 474562"/>
              <a:gd name="connsiteX3" fmla="*/ 468773 w 706054"/>
              <a:gd name="connsiteY3" fmla="*/ 474562 h 474562"/>
              <a:gd name="connsiteX4" fmla="*/ 0 w 706054"/>
              <a:gd name="connsiteY4" fmla="*/ 474562 h 4745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6054" h="474562">
                <a:moveTo>
                  <a:pt x="0" y="0"/>
                </a:moveTo>
                <a:lnTo>
                  <a:pt x="468773" y="0"/>
                </a:lnTo>
                <a:cubicBezTo>
                  <a:pt x="599820" y="0"/>
                  <a:pt x="706054" y="106234"/>
                  <a:pt x="706054" y="237281"/>
                </a:cubicBezTo>
                <a:cubicBezTo>
                  <a:pt x="706054" y="368328"/>
                  <a:pt x="599820" y="474562"/>
                  <a:pt x="468773" y="474562"/>
                </a:cubicBezTo>
                <a:lnTo>
                  <a:pt x="0" y="474562"/>
                </a:lnTo>
                <a:close/>
              </a:path>
            </a:pathLst>
          </a:custGeom>
          <a:noFill/>
          <a:ln w="19050">
            <a:gradFill>
              <a:gsLst>
                <a:gs pos="55000">
                  <a:schemeClr val="accent1">
                    <a:lumMod val="5000"/>
                    <a:lumOff val="95000"/>
                    <a:alpha val="0"/>
                  </a:schemeClr>
                </a:gs>
                <a:gs pos="0">
                  <a:srgbClr val="C00000"/>
                </a:gs>
              </a:gsLst>
              <a:lin ang="108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mn-ea"/>
            </a:endParaRPr>
          </a:p>
        </p:txBody>
      </p:sp>
      <p:grpSp>
        <p:nvGrpSpPr>
          <p:cNvPr id="8" name="组合 7"/>
          <p:cNvGrpSpPr/>
          <p:nvPr/>
        </p:nvGrpSpPr>
        <p:grpSpPr>
          <a:xfrm>
            <a:off x="-265471" y="-870076"/>
            <a:ext cx="12722942" cy="8598152"/>
            <a:chOff x="-5715000" y="-6019800"/>
            <a:chExt cx="25031700" cy="16916400"/>
          </a:xfrm>
        </p:grpSpPr>
        <p:grpSp>
          <p:nvGrpSpPr>
            <p:cNvPr id="4" name="组合 3"/>
            <p:cNvGrpSpPr/>
            <p:nvPr/>
          </p:nvGrpSpPr>
          <p:grpSpPr>
            <a:xfrm>
              <a:off x="-5715000" y="-6019800"/>
              <a:ext cx="419100" cy="16916400"/>
              <a:chOff x="-5715000" y="-6019800"/>
              <a:chExt cx="419100" cy="16916400"/>
            </a:xfrm>
          </p:grpSpPr>
          <p:sp>
            <p:nvSpPr>
              <p:cNvPr id="2" name="椭圆 1"/>
              <p:cNvSpPr/>
              <p:nvPr/>
            </p:nvSpPr>
            <p:spPr>
              <a:xfrm>
                <a:off x="-5715000" y="-60198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3" name="椭圆 2"/>
              <p:cNvSpPr/>
              <p:nvPr/>
            </p:nvSpPr>
            <p:spPr>
              <a:xfrm>
                <a:off x="-5715000" y="104775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grpSp>
          <p:nvGrpSpPr>
            <p:cNvPr id="5" name="组合 4"/>
            <p:cNvGrpSpPr/>
            <p:nvPr/>
          </p:nvGrpSpPr>
          <p:grpSpPr>
            <a:xfrm>
              <a:off x="18897600" y="-6019800"/>
              <a:ext cx="419100" cy="16916400"/>
              <a:chOff x="-5715000" y="-6019800"/>
              <a:chExt cx="419100" cy="16916400"/>
            </a:xfrm>
          </p:grpSpPr>
          <p:sp>
            <p:nvSpPr>
              <p:cNvPr id="6" name="椭圆 5"/>
              <p:cNvSpPr/>
              <p:nvPr/>
            </p:nvSpPr>
            <p:spPr>
              <a:xfrm>
                <a:off x="-5715000" y="-60198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7" name="椭圆 6"/>
              <p:cNvSpPr/>
              <p:nvPr/>
            </p:nvSpPr>
            <p:spPr>
              <a:xfrm>
                <a:off x="-5715000" y="104775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grpSp>
      <p:grpSp>
        <p:nvGrpSpPr>
          <p:cNvPr id="93" name="îşľïḓé"/>
          <p:cNvGrpSpPr/>
          <p:nvPr/>
        </p:nvGrpSpPr>
        <p:grpSpPr>
          <a:xfrm flipH="1">
            <a:off x="11129970" y="6341428"/>
            <a:ext cx="528630" cy="0"/>
            <a:chOff x="784958" y="2463718"/>
            <a:chExt cx="528630" cy="0"/>
          </a:xfrm>
        </p:grpSpPr>
        <p:cxnSp>
          <p:nvCxnSpPr>
            <p:cNvPr id="94" name="直接连接符 93"/>
            <p:cNvCxnSpPr/>
            <p:nvPr/>
          </p:nvCxnSpPr>
          <p:spPr>
            <a:xfrm>
              <a:off x="784958" y="2463718"/>
              <a:ext cx="360000" cy="0"/>
            </a:xfrm>
            <a:prstGeom prst="line">
              <a:avLst/>
            </a:prstGeom>
            <a:ln w="57150" cap="rnd">
              <a:gradFill>
                <a:gsLst>
                  <a:gs pos="0">
                    <a:srgbClr val="C00000"/>
                  </a:gs>
                  <a:gs pos="100000">
                    <a:srgbClr val="A11C1C"/>
                  </a:gs>
                </a:gsLst>
                <a:lin ang="5400000" scaled="1"/>
              </a:gradFill>
              <a:round/>
            </a:ln>
          </p:spPr>
          <p:style>
            <a:lnRef idx="1">
              <a:schemeClr val="accent1"/>
            </a:lnRef>
            <a:fillRef idx="0">
              <a:schemeClr val="accent1"/>
            </a:fillRef>
            <a:effectRef idx="0">
              <a:schemeClr val="accent1"/>
            </a:effectRef>
            <a:fontRef idx="minor">
              <a:schemeClr val="tx1"/>
            </a:fontRef>
          </p:style>
        </p:cxnSp>
        <p:cxnSp>
          <p:nvCxnSpPr>
            <p:cNvPr id="95" name="直接连接符 94"/>
            <p:cNvCxnSpPr/>
            <p:nvPr/>
          </p:nvCxnSpPr>
          <p:spPr>
            <a:xfrm>
              <a:off x="1242156" y="2463718"/>
              <a:ext cx="0" cy="0"/>
            </a:xfrm>
            <a:prstGeom prst="line">
              <a:avLst/>
            </a:prstGeom>
            <a:ln w="57150" cap="rnd">
              <a:gradFill>
                <a:gsLst>
                  <a:gs pos="0">
                    <a:srgbClr val="C00000"/>
                  </a:gs>
                  <a:gs pos="100000">
                    <a:srgbClr val="A11C1C"/>
                  </a:gs>
                </a:gsLst>
                <a:lin ang="5400000" scaled="1"/>
              </a:gradFill>
              <a:round/>
            </a:ln>
          </p:spPr>
          <p:style>
            <a:lnRef idx="1">
              <a:schemeClr val="accent1"/>
            </a:lnRef>
            <a:fillRef idx="0">
              <a:schemeClr val="accent1"/>
            </a:fillRef>
            <a:effectRef idx="0">
              <a:schemeClr val="accent1"/>
            </a:effectRef>
            <a:fontRef idx="minor">
              <a:schemeClr val="tx1"/>
            </a:fontRef>
          </p:style>
        </p:cxnSp>
        <p:cxnSp>
          <p:nvCxnSpPr>
            <p:cNvPr id="96" name="直接连接符 95"/>
            <p:cNvCxnSpPr/>
            <p:nvPr/>
          </p:nvCxnSpPr>
          <p:spPr>
            <a:xfrm>
              <a:off x="1313588" y="2463718"/>
              <a:ext cx="0" cy="0"/>
            </a:xfrm>
            <a:prstGeom prst="line">
              <a:avLst/>
            </a:prstGeom>
            <a:ln w="57150" cap="rnd">
              <a:gradFill>
                <a:gsLst>
                  <a:gs pos="0">
                    <a:srgbClr val="C00000"/>
                  </a:gs>
                  <a:gs pos="100000">
                    <a:srgbClr val="A11C1C"/>
                  </a:gs>
                </a:gsLst>
                <a:lin ang="5400000" scaled="1"/>
              </a:gradFill>
              <a:round/>
            </a:ln>
          </p:spPr>
          <p:style>
            <a:lnRef idx="1">
              <a:schemeClr val="accent1"/>
            </a:lnRef>
            <a:fillRef idx="0">
              <a:schemeClr val="accent1"/>
            </a:fillRef>
            <a:effectRef idx="0">
              <a:schemeClr val="accent1"/>
            </a:effectRef>
            <a:fontRef idx="minor">
              <a:schemeClr val="tx1"/>
            </a:fontRef>
          </p:style>
        </p:cxnSp>
      </p:grpSp>
      <p:sp>
        <p:nvSpPr>
          <p:cNvPr id="35" name="任意多边形: 形状 34"/>
          <p:cNvSpPr/>
          <p:nvPr/>
        </p:nvSpPr>
        <p:spPr>
          <a:xfrm>
            <a:off x="0" y="300942"/>
            <a:ext cx="706054" cy="474562"/>
          </a:xfrm>
          <a:custGeom>
            <a:avLst/>
            <a:gdLst>
              <a:gd name="connsiteX0" fmla="*/ 0 w 706054"/>
              <a:gd name="connsiteY0" fmla="*/ 0 h 474562"/>
              <a:gd name="connsiteX1" fmla="*/ 468773 w 706054"/>
              <a:gd name="connsiteY1" fmla="*/ 0 h 474562"/>
              <a:gd name="connsiteX2" fmla="*/ 706054 w 706054"/>
              <a:gd name="connsiteY2" fmla="*/ 237281 h 474562"/>
              <a:gd name="connsiteX3" fmla="*/ 468773 w 706054"/>
              <a:gd name="connsiteY3" fmla="*/ 474562 h 474562"/>
              <a:gd name="connsiteX4" fmla="*/ 0 w 706054"/>
              <a:gd name="connsiteY4" fmla="*/ 474562 h 4745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6054" h="474562">
                <a:moveTo>
                  <a:pt x="0" y="0"/>
                </a:moveTo>
                <a:lnTo>
                  <a:pt x="468773" y="0"/>
                </a:lnTo>
                <a:cubicBezTo>
                  <a:pt x="599820" y="0"/>
                  <a:pt x="706054" y="106234"/>
                  <a:pt x="706054" y="237281"/>
                </a:cubicBezTo>
                <a:cubicBezTo>
                  <a:pt x="706054" y="368328"/>
                  <a:pt x="599820" y="474562"/>
                  <a:pt x="468773" y="474562"/>
                </a:cubicBezTo>
                <a:lnTo>
                  <a:pt x="0" y="474562"/>
                </a:lnTo>
                <a:close/>
              </a:path>
            </a:pathLst>
          </a:custGeom>
          <a:gradFill>
            <a:gsLst>
              <a:gs pos="0">
                <a:srgbClr val="C00000">
                  <a:alpha val="48000"/>
                </a:srgbClr>
              </a:gs>
              <a:gs pos="94000">
                <a:srgbClr val="A11C1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微软雅黑" panose="020B0503020204020204" pitchFamily="34" charset="-122"/>
              <a:ea typeface="微软雅黑" panose="020B0503020204020204" pitchFamily="34" charset="-122"/>
            </a:endParaRPr>
          </a:p>
        </p:txBody>
      </p:sp>
      <p:sp>
        <p:nvSpPr>
          <p:cNvPr id="37" name="文本框 36"/>
          <p:cNvSpPr txBox="1"/>
          <p:nvPr/>
        </p:nvSpPr>
        <p:spPr>
          <a:xfrm>
            <a:off x="896112" y="410400"/>
            <a:ext cx="4627866" cy="400110"/>
          </a:xfrm>
          <a:prstGeom prst="rect">
            <a:avLst/>
          </a:prstGeom>
          <a:noFill/>
          <a:effectLst>
            <a:reflection blurRad="6350" stA="50000" endA="300" endPos="55000" dir="5400000" sy="-100000" algn="bl" rotWithShape="0"/>
          </a:effectLst>
        </p:spPr>
        <p:txBody>
          <a:bodyPr wrap="square" rtlCol="0">
            <a:spAutoFit/>
          </a:bodyPr>
          <a:lstStyle/>
          <a:p>
            <a:r>
              <a:rPr lang="zh-CN" altLang="en-US" sz="2000" b="1" spc="600" dirty="0">
                <a:gradFill>
                  <a:gsLst>
                    <a:gs pos="100000">
                      <a:srgbClr val="A11C1C"/>
                    </a:gs>
                    <a:gs pos="0">
                      <a:srgbClr val="C00000"/>
                    </a:gs>
                  </a:gsLst>
                  <a:lin ang="5400000" scaled="0"/>
                </a:gradFill>
                <a:latin typeface="微软雅黑" panose="020B0503020204020204" pitchFamily="34" charset="-122"/>
                <a:ea typeface="微软雅黑" panose="020B0503020204020204" pitchFamily="34" charset="-122"/>
              </a:rPr>
              <a:t>人物通讯的特点</a:t>
            </a:r>
            <a:endParaRPr lang="zh-CN" altLang="en-US" sz="2000" b="1" spc="600" dirty="0">
              <a:gradFill>
                <a:gsLst>
                  <a:gs pos="100000">
                    <a:srgbClr val="A11C1C"/>
                  </a:gs>
                  <a:gs pos="0">
                    <a:srgbClr val="C00000"/>
                  </a:gs>
                </a:gsLst>
                <a:lin ang="5400000" scaled="0"/>
              </a:gradFill>
              <a:latin typeface="微软雅黑" panose="020B0503020204020204" pitchFamily="34" charset="-122"/>
              <a:ea typeface="微软雅黑" panose="020B0503020204020204" pitchFamily="34" charset="-122"/>
            </a:endParaRPr>
          </a:p>
        </p:txBody>
      </p:sp>
      <p:sp>
        <p:nvSpPr>
          <p:cNvPr id="29" name="文本框 28"/>
          <p:cNvSpPr txBox="1"/>
          <p:nvPr/>
        </p:nvSpPr>
        <p:spPr>
          <a:xfrm>
            <a:off x="4874604" y="2929440"/>
            <a:ext cx="7655574" cy="499560"/>
          </a:xfrm>
          <a:prstGeom prst="rect">
            <a:avLst/>
          </a:prstGeom>
          <a:noFill/>
        </p:spPr>
        <p:txBody>
          <a:bodyPr wrap="square" rtlCol="0">
            <a:spAutoFit/>
          </a:bodyPr>
          <a:lstStyle/>
          <a:p>
            <a:pPr algn="just" hangingPunct="0">
              <a:lnSpc>
                <a:spcPct val="150000"/>
              </a:lnSpc>
            </a:pPr>
            <a:r>
              <a:rPr lang="en-US" altLang="zh-CN" sz="2000" b="1" dirty="0">
                <a:latin typeface="微软雅黑" panose="020B0503020204020204" pitchFamily="34" charset="-122"/>
                <a:ea typeface="微软雅黑" panose="020B0503020204020204" pitchFamily="34" charset="-122"/>
                <a:cs typeface="+mn-ea"/>
                <a:sym typeface="+mn-lt"/>
              </a:rPr>
              <a:t>【</a:t>
            </a:r>
            <a:r>
              <a:rPr lang="zh-CN" altLang="en-US" sz="2000" b="1" dirty="0">
                <a:latin typeface="微软雅黑" panose="020B0503020204020204" pitchFamily="34" charset="-122"/>
                <a:ea typeface="微软雅黑" panose="020B0503020204020204" pitchFamily="34" charset="-122"/>
                <a:cs typeface="+mn-ea"/>
                <a:sym typeface="+mn-lt"/>
              </a:rPr>
              <a:t>任务活动</a:t>
            </a:r>
            <a:r>
              <a:rPr lang="en-US" altLang="zh-CN" sz="2000" b="1" dirty="0">
                <a:latin typeface="微软雅黑" panose="020B0503020204020204" pitchFamily="34" charset="-122"/>
                <a:ea typeface="微软雅黑" panose="020B0503020204020204" pitchFamily="34" charset="-122"/>
                <a:cs typeface="+mn-ea"/>
                <a:sym typeface="+mn-lt"/>
              </a:rPr>
              <a:t>】</a:t>
            </a:r>
            <a:r>
              <a:rPr lang="zh-CN" altLang="en-US" sz="2000" b="1" dirty="0">
                <a:latin typeface="微软雅黑" panose="020B0503020204020204" pitchFamily="34" charset="-122"/>
                <a:ea typeface="微软雅黑" panose="020B0503020204020204" pitchFamily="34" charset="-122"/>
                <a:cs typeface="+mn-ea"/>
                <a:sym typeface="+mn-lt"/>
              </a:rPr>
              <a:t>分析本篇文章的写作特色</a:t>
            </a:r>
            <a:endParaRPr lang="zh-CN" altLang="en-US" sz="2000" b="1" dirty="0">
              <a:latin typeface="微软雅黑" panose="020B0503020204020204" pitchFamily="34" charset="-122"/>
              <a:ea typeface="微软雅黑" panose="020B0503020204020204" pitchFamily="34" charset="-122"/>
              <a:cs typeface="+mn-ea"/>
              <a:sym typeface="+mn-lt"/>
            </a:endParaRPr>
          </a:p>
        </p:txBody>
      </p:sp>
      <p:grpSp>
        <p:nvGrpSpPr>
          <p:cNvPr id="13" name="组合 12"/>
          <p:cNvGrpSpPr/>
          <p:nvPr/>
        </p:nvGrpSpPr>
        <p:grpSpPr>
          <a:xfrm>
            <a:off x="489472" y="2061945"/>
            <a:ext cx="3282285" cy="3691642"/>
            <a:chOff x="668766" y="1767182"/>
            <a:chExt cx="4194432" cy="4327001"/>
          </a:xfrm>
        </p:grpSpPr>
        <p:sp>
          <p:nvSpPr>
            <p:cNvPr id="10" name="矩形: 圆角 9"/>
            <p:cNvSpPr/>
            <p:nvPr/>
          </p:nvSpPr>
          <p:spPr>
            <a:xfrm>
              <a:off x="668766" y="1767182"/>
              <a:ext cx="2915322" cy="3689873"/>
            </a:xfrm>
            <a:prstGeom prst="roundRect">
              <a:avLst>
                <a:gd name="adj" fmla="val 4815"/>
              </a:avLst>
            </a:prstGeom>
            <a:blipFill>
              <a:blip r:embed="rId1">
                <a:extLst>
                  <a:ext uri="{28A0092B-C50C-407E-A947-70E740481C1C}">
                    <a14:useLocalDpi xmlns:a14="http://schemas.microsoft.com/office/drawing/2010/main" val="0"/>
                  </a:ext>
                </a:extLst>
              </a:blip>
              <a:stretch>
                <a:fillRect/>
              </a:stretch>
            </a:blip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p>
              <a:pPr algn="ctr"/>
              <a:endParaRPr lang="zh-CN" altLang="en-US">
                <a:latin typeface="微软雅黑" panose="020B0503020204020204" pitchFamily="34" charset="-122"/>
                <a:ea typeface="微软雅黑" panose="020B0503020204020204" pitchFamily="34" charset="-122"/>
              </a:endParaRPr>
            </a:p>
          </p:txBody>
        </p:sp>
        <p:sp>
          <p:nvSpPr>
            <p:cNvPr id="31" name="矩形: 圆角 30"/>
            <p:cNvSpPr/>
            <p:nvPr/>
          </p:nvSpPr>
          <p:spPr>
            <a:xfrm>
              <a:off x="2528790" y="3139563"/>
              <a:ext cx="2334408" cy="2954620"/>
            </a:xfrm>
            <a:prstGeom prst="roundRect">
              <a:avLst>
                <a:gd name="adj" fmla="val 4815"/>
              </a:avLst>
            </a:prstGeom>
            <a:blipFill>
              <a:blip r:embed="rId1">
                <a:extLst>
                  <a:ext uri="{28A0092B-C50C-407E-A947-70E740481C1C}">
                    <a14:useLocalDpi xmlns:a14="http://schemas.microsoft.com/office/drawing/2010/main" val="0"/>
                  </a:ext>
                </a:extLst>
              </a:blip>
              <a:stretch>
                <a:fillRect/>
              </a:stretch>
            </a:blip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p>
              <a:pPr algn="ctr"/>
              <a:endParaRPr lang="zh-CN" altLang="en-US">
                <a:latin typeface="微软雅黑" panose="020B0503020204020204" pitchFamily="34" charset="-122"/>
                <a:ea typeface="微软雅黑" panose="020B0503020204020204" pitchFamily="34" charset="-122"/>
              </a:endParaRPr>
            </a:p>
          </p:txBody>
        </p:sp>
      </p:grpSp>
      <p:sp>
        <p:nvSpPr>
          <p:cNvPr id="39" name="矩形 38"/>
          <p:cNvSpPr/>
          <p:nvPr/>
        </p:nvSpPr>
        <p:spPr>
          <a:xfrm>
            <a:off x="130629" y="130629"/>
            <a:ext cx="11899075" cy="6590805"/>
          </a:xfrm>
          <a:prstGeom prst="rect">
            <a:avLst/>
          </a:prstGeom>
          <a:noFill/>
          <a:ln w="254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wipe(left)">
                                      <p:cBhvr>
                                        <p:cTn id="7" dur="500"/>
                                        <p:tgtEl>
                                          <p:spTgt spid="36"/>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35"/>
                                        </p:tgtEl>
                                        <p:attrNameLst>
                                          <p:attrName>style.visibility</p:attrName>
                                        </p:attrNameLst>
                                      </p:cBhvr>
                                      <p:to>
                                        <p:strVal val="visible"/>
                                      </p:to>
                                    </p:set>
                                    <p:animEffect transition="in" filter="wipe(left)">
                                      <p:cBhvr>
                                        <p:cTn id="10" dur="500"/>
                                        <p:tgtEl>
                                          <p:spTgt spid="35"/>
                                        </p:tgtEl>
                                      </p:cBhvr>
                                    </p:animEffect>
                                  </p:childTnLst>
                                </p:cTn>
                              </p:par>
                              <p:par>
                                <p:cTn id="11" presetID="22" presetClass="entr" presetSubtype="8" fill="hold" nodeType="withEffect">
                                  <p:stCondLst>
                                    <p:cond delay="0"/>
                                  </p:stCondLst>
                                  <p:childTnLst>
                                    <p:set>
                                      <p:cBhvr>
                                        <p:cTn id="12" dur="1" fill="hold">
                                          <p:stCondLst>
                                            <p:cond delay="0"/>
                                          </p:stCondLst>
                                        </p:cTn>
                                        <p:tgtEl>
                                          <p:spTgt spid="93"/>
                                        </p:tgtEl>
                                        <p:attrNameLst>
                                          <p:attrName>style.visibility</p:attrName>
                                        </p:attrNameLst>
                                      </p:cBhvr>
                                      <p:to>
                                        <p:strVal val="visible"/>
                                      </p:to>
                                    </p:set>
                                    <p:animEffect transition="in" filter="wipe(left)">
                                      <p:cBhvr>
                                        <p:cTn id="13" dur="500"/>
                                        <p:tgtEl>
                                          <p:spTgt spid="93"/>
                                        </p:tgtEl>
                                      </p:cBhvr>
                                    </p:animEffect>
                                  </p:childTnLst>
                                </p:cTn>
                              </p:par>
                              <p:par>
                                <p:cTn id="14" presetID="53" presetClass="entr" presetSubtype="16" fill="hold" grpId="0" nodeType="withEffect">
                                  <p:stCondLst>
                                    <p:cond delay="0"/>
                                  </p:stCondLst>
                                  <p:childTnLst>
                                    <p:set>
                                      <p:cBhvr>
                                        <p:cTn id="15" dur="1" fill="hold">
                                          <p:stCondLst>
                                            <p:cond delay="0"/>
                                          </p:stCondLst>
                                        </p:cTn>
                                        <p:tgtEl>
                                          <p:spTgt spid="37"/>
                                        </p:tgtEl>
                                        <p:attrNameLst>
                                          <p:attrName>style.visibility</p:attrName>
                                        </p:attrNameLst>
                                      </p:cBhvr>
                                      <p:to>
                                        <p:strVal val="visible"/>
                                      </p:to>
                                    </p:set>
                                    <p:anim calcmode="lin" valueType="num">
                                      <p:cBhvr>
                                        <p:cTn id="16" dur="1000" fill="hold"/>
                                        <p:tgtEl>
                                          <p:spTgt spid="37"/>
                                        </p:tgtEl>
                                        <p:attrNameLst>
                                          <p:attrName>ppt_w</p:attrName>
                                        </p:attrNameLst>
                                      </p:cBhvr>
                                      <p:tavLst>
                                        <p:tav tm="0">
                                          <p:val>
                                            <p:fltVal val="0"/>
                                          </p:val>
                                        </p:tav>
                                        <p:tav tm="100000">
                                          <p:val>
                                            <p:strVal val="#ppt_w"/>
                                          </p:val>
                                        </p:tav>
                                      </p:tavLst>
                                    </p:anim>
                                    <p:anim calcmode="lin" valueType="num">
                                      <p:cBhvr>
                                        <p:cTn id="17" dur="1000" fill="hold"/>
                                        <p:tgtEl>
                                          <p:spTgt spid="37"/>
                                        </p:tgtEl>
                                        <p:attrNameLst>
                                          <p:attrName>ppt_h</p:attrName>
                                        </p:attrNameLst>
                                      </p:cBhvr>
                                      <p:tavLst>
                                        <p:tav tm="0">
                                          <p:val>
                                            <p:fltVal val="0"/>
                                          </p:val>
                                        </p:tav>
                                        <p:tav tm="100000">
                                          <p:val>
                                            <p:strVal val="#ppt_h"/>
                                          </p:val>
                                        </p:tav>
                                      </p:tavLst>
                                    </p:anim>
                                    <p:animEffect transition="in" filter="fade">
                                      <p:cBhvr>
                                        <p:cTn id="18" dur="1000"/>
                                        <p:tgtEl>
                                          <p:spTgt spid="37"/>
                                        </p:tgtEl>
                                      </p:cBhvr>
                                    </p:animEffect>
                                  </p:childTnLst>
                                </p:cTn>
                              </p:par>
                            </p:childTnLst>
                          </p:cTn>
                        </p:par>
                        <p:par>
                          <p:cTn id="19" fill="hold">
                            <p:stCondLst>
                              <p:cond delay="500"/>
                            </p:stCondLst>
                            <p:childTnLst>
                              <p:par>
                                <p:cTn id="20" presetID="22" presetClass="entr" presetSubtype="8" fill="hold" grpId="0" nodeType="afterEffect">
                                  <p:stCondLst>
                                    <p:cond delay="0"/>
                                  </p:stCondLst>
                                  <p:childTnLst>
                                    <p:set>
                                      <p:cBhvr>
                                        <p:cTn id="21" dur="1" fill="hold">
                                          <p:stCondLst>
                                            <p:cond delay="0"/>
                                          </p:stCondLst>
                                        </p:cTn>
                                        <p:tgtEl>
                                          <p:spTgt spid="29"/>
                                        </p:tgtEl>
                                        <p:attrNameLst>
                                          <p:attrName>style.visibility</p:attrName>
                                        </p:attrNameLst>
                                      </p:cBhvr>
                                      <p:to>
                                        <p:strVal val="visible"/>
                                      </p:to>
                                    </p:set>
                                    <p:animEffect transition="in" filter="wipe(left)">
                                      <p:cBhvr>
                                        <p:cTn id="22"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nimBg="1"/>
      <p:bldP spid="35" grpId="0" animBg="1"/>
      <p:bldP spid="37" grpId="0"/>
      <p:bldP spid="29"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任意多边形: 形状 35"/>
          <p:cNvSpPr/>
          <p:nvPr/>
        </p:nvSpPr>
        <p:spPr>
          <a:xfrm>
            <a:off x="-121920" y="239982"/>
            <a:ext cx="896112" cy="602306"/>
          </a:xfrm>
          <a:custGeom>
            <a:avLst/>
            <a:gdLst>
              <a:gd name="connsiteX0" fmla="*/ 0 w 706054"/>
              <a:gd name="connsiteY0" fmla="*/ 0 h 474562"/>
              <a:gd name="connsiteX1" fmla="*/ 468773 w 706054"/>
              <a:gd name="connsiteY1" fmla="*/ 0 h 474562"/>
              <a:gd name="connsiteX2" fmla="*/ 706054 w 706054"/>
              <a:gd name="connsiteY2" fmla="*/ 237281 h 474562"/>
              <a:gd name="connsiteX3" fmla="*/ 468773 w 706054"/>
              <a:gd name="connsiteY3" fmla="*/ 474562 h 474562"/>
              <a:gd name="connsiteX4" fmla="*/ 0 w 706054"/>
              <a:gd name="connsiteY4" fmla="*/ 474562 h 4745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6054" h="474562">
                <a:moveTo>
                  <a:pt x="0" y="0"/>
                </a:moveTo>
                <a:lnTo>
                  <a:pt x="468773" y="0"/>
                </a:lnTo>
                <a:cubicBezTo>
                  <a:pt x="599820" y="0"/>
                  <a:pt x="706054" y="106234"/>
                  <a:pt x="706054" y="237281"/>
                </a:cubicBezTo>
                <a:cubicBezTo>
                  <a:pt x="706054" y="368328"/>
                  <a:pt x="599820" y="474562"/>
                  <a:pt x="468773" y="474562"/>
                </a:cubicBezTo>
                <a:lnTo>
                  <a:pt x="0" y="474562"/>
                </a:lnTo>
                <a:close/>
              </a:path>
            </a:pathLst>
          </a:custGeom>
          <a:noFill/>
          <a:ln w="19050">
            <a:gradFill>
              <a:gsLst>
                <a:gs pos="55000">
                  <a:schemeClr val="accent1">
                    <a:lumMod val="5000"/>
                    <a:lumOff val="95000"/>
                    <a:alpha val="0"/>
                  </a:schemeClr>
                </a:gs>
                <a:gs pos="0">
                  <a:srgbClr val="C00000"/>
                </a:gs>
              </a:gsLst>
              <a:lin ang="108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mn-ea"/>
            </a:endParaRPr>
          </a:p>
        </p:txBody>
      </p:sp>
      <p:grpSp>
        <p:nvGrpSpPr>
          <p:cNvPr id="8" name="组合 7"/>
          <p:cNvGrpSpPr/>
          <p:nvPr/>
        </p:nvGrpSpPr>
        <p:grpSpPr>
          <a:xfrm>
            <a:off x="-265471" y="-870076"/>
            <a:ext cx="12722942" cy="8598152"/>
            <a:chOff x="-5715000" y="-6019800"/>
            <a:chExt cx="25031700" cy="16916400"/>
          </a:xfrm>
        </p:grpSpPr>
        <p:grpSp>
          <p:nvGrpSpPr>
            <p:cNvPr id="4" name="组合 3"/>
            <p:cNvGrpSpPr/>
            <p:nvPr/>
          </p:nvGrpSpPr>
          <p:grpSpPr>
            <a:xfrm>
              <a:off x="-5715000" y="-6019800"/>
              <a:ext cx="419100" cy="16916400"/>
              <a:chOff x="-5715000" y="-6019800"/>
              <a:chExt cx="419100" cy="16916400"/>
            </a:xfrm>
          </p:grpSpPr>
          <p:sp>
            <p:nvSpPr>
              <p:cNvPr id="2" name="椭圆 1"/>
              <p:cNvSpPr/>
              <p:nvPr/>
            </p:nvSpPr>
            <p:spPr>
              <a:xfrm>
                <a:off x="-5715000" y="-60198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3" name="椭圆 2"/>
              <p:cNvSpPr/>
              <p:nvPr/>
            </p:nvSpPr>
            <p:spPr>
              <a:xfrm>
                <a:off x="-5715000" y="104775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grpSp>
          <p:nvGrpSpPr>
            <p:cNvPr id="5" name="组合 4"/>
            <p:cNvGrpSpPr/>
            <p:nvPr/>
          </p:nvGrpSpPr>
          <p:grpSpPr>
            <a:xfrm>
              <a:off x="18897600" y="-6019800"/>
              <a:ext cx="419100" cy="16916400"/>
              <a:chOff x="-5715000" y="-6019800"/>
              <a:chExt cx="419100" cy="16916400"/>
            </a:xfrm>
          </p:grpSpPr>
          <p:sp>
            <p:nvSpPr>
              <p:cNvPr id="6" name="椭圆 5"/>
              <p:cNvSpPr/>
              <p:nvPr/>
            </p:nvSpPr>
            <p:spPr>
              <a:xfrm>
                <a:off x="-5715000" y="-60198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7" name="椭圆 6"/>
              <p:cNvSpPr/>
              <p:nvPr/>
            </p:nvSpPr>
            <p:spPr>
              <a:xfrm>
                <a:off x="-5715000" y="104775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grpSp>
      <p:grpSp>
        <p:nvGrpSpPr>
          <p:cNvPr id="93" name="îşľïḓé"/>
          <p:cNvGrpSpPr/>
          <p:nvPr/>
        </p:nvGrpSpPr>
        <p:grpSpPr>
          <a:xfrm flipH="1">
            <a:off x="11129970" y="6341428"/>
            <a:ext cx="528630" cy="0"/>
            <a:chOff x="784958" y="2463718"/>
            <a:chExt cx="528630" cy="0"/>
          </a:xfrm>
        </p:grpSpPr>
        <p:cxnSp>
          <p:nvCxnSpPr>
            <p:cNvPr id="94" name="直接连接符 93"/>
            <p:cNvCxnSpPr/>
            <p:nvPr/>
          </p:nvCxnSpPr>
          <p:spPr>
            <a:xfrm>
              <a:off x="784958" y="2463718"/>
              <a:ext cx="360000" cy="0"/>
            </a:xfrm>
            <a:prstGeom prst="line">
              <a:avLst/>
            </a:prstGeom>
            <a:ln w="57150" cap="rnd">
              <a:gradFill>
                <a:gsLst>
                  <a:gs pos="0">
                    <a:srgbClr val="C00000"/>
                  </a:gs>
                  <a:gs pos="100000">
                    <a:srgbClr val="A11C1C"/>
                  </a:gs>
                </a:gsLst>
                <a:lin ang="5400000" scaled="1"/>
              </a:gradFill>
              <a:round/>
            </a:ln>
          </p:spPr>
          <p:style>
            <a:lnRef idx="1">
              <a:schemeClr val="accent1"/>
            </a:lnRef>
            <a:fillRef idx="0">
              <a:schemeClr val="accent1"/>
            </a:fillRef>
            <a:effectRef idx="0">
              <a:schemeClr val="accent1"/>
            </a:effectRef>
            <a:fontRef idx="minor">
              <a:schemeClr val="tx1"/>
            </a:fontRef>
          </p:style>
        </p:cxnSp>
        <p:cxnSp>
          <p:nvCxnSpPr>
            <p:cNvPr id="95" name="直接连接符 94"/>
            <p:cNvCxnSpPr/>
            <p:nvPr/>
          </p:nvCxnSpPr>
          <p:spPr>
            <a:xfrm>
              <a:off x="1242156" y="2463718"/>
              <a:ext cx="0" cy="0"/>
            </a:xfrm>
            <a:prstGeom prst="line">
              <a:avLst/>
            </a:prstGeom>
            <a:ln w="57150" cap="rnd">
              <a:gradFill>
                <a:gsLst>
                  <a:gs pos="0">
                    <a:srgbClr val="C00000"/>
                  </a:gs>
                  <a:gs pos="100000">
                    <a:srgbClr val="A11C1C"/>
                  </a:gs>
                </a:gsLst>
                <a:lin ang="5400000" scaled="1"/>
              </a:gradFill>
              <a:round/>
            </a:ln>
          </p:spPr>
          <p:style>
            <a:lnRef idx="1">
              <a:schemeClr val="accent1"/>
            </a:lnRef>
            <a:fillRef idx="0">
              <a:schemeClr val="accent1"/>
            </a:fillRef>
            <a:effectRef idx="0">
              <a:schemeClr val="accent1"/>
            </a:effectRef>
            <a:fontRef idx="minor">
              <a:schemeClr val="tx1"/>
            </a:fontRef>
          </p:style>
        </p:cxnSp>
        <p:cxnSp>
          <p:nvCxnSpPr>
            <p:cNvPr id="96" name="直接连接符 95"/>
            <p:cNvCxnSpPr/>
            <p:nvPr/>
          </p:nvCxnSpPr>
          <p:spPr>
            <a:xfrm>
              <a:off x="1313588" y="2463718"/>
              <a:ext cx="0" cy="0"/>
            </a:xfrm>
            <a:prstGeom prst="line">
              <a:avLst/>
            </a:prstGeom>
            <a:ln w="57150" cap="rnd">
              <a:gradFill>
                <a:gsLst>
                  <a:gs pos="0">
                    <a:srgbClr val="C00000"/>
                  </a:gs>
                  <a:gs pos="100000">
                    <a:srgbClr val="A11C1C"/>
                  </a:gs>
                </a:gsLst>
                <a:lin ang="5400000" scaled="1"/>
              </a:gradFill>
              <a:round/>
            </a:ln>
          </p:spPr>
          <p:style>
            <a:lnRef idx="1">
              <a:schemeClr val="accent1"/>
            </a:lnRef>
            <a:fillRef idx="0">
              <a:schemeClr val="accent1"/>
            </a:fillRef>
            <a:effectRef idx="0">
              <a:schemeClr val="accent1"/>
            </a:effectRef>
            <a:fontRef idx="minor">
              <a:schemeClr val="tx1"/>
            </a:fontRef>
          </p:style>
        </p:cxnSp>
      </p:grpSp>
      <p:sp>
        <p:nvSpPr>
          <p:cNvPr id="35" name="任意多边形: 形状 34"/>
          <p:cNvSpPr/>
          <p:nvPr/>
        </p:nvSpPr>
        <p:spPr>
          <a:xfrm>
            <a:off x="0" y="300942"/>
            <a:ext cx="706054" cy="474562"/>
          </a:xfrm>
          <a:custGeom>
            <a:avLst/>
            <a:gdLst>
              <a:gd name="connsiteX0" fmla="*/ 0 w 706054"/>
              <a:gd name="connsiteY0" fmla="*/ 0 h 474562"/>
              <a:gd name="connsiteX1" fmla="*/ 468773 w 706054"/>
              <a:gd name="connsiteY1" fmla="*/ 0 h 474562"/>
              <a:gd name="connsiteX2" fmla="*/ 706054 w 706054"/>
              <a:gd name="connsiteY2" fmla="*/ 237281 h 474562"/>
              <a:gd name="connsiteX3" fmla="*/ 468773 w 706054"/>
              <a:gd name="connsiteY3" fmla="*/ 474562 h 474562"/>
              <a:gd name="connsiteX4" fmla="*/ 0 w 706054"/>
              <a:gd name="connsiteY4" fmla="*/ 474562 h 4745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6054" h="474562">
                <a:moveTo>
                  <a:pt x="0" y="0"/>
                </a:moveTo>
                <a:lnTo>
                  <a:pt x="468773" y="0"/>
                </a:lnTo>
                <a:cubicBezTo>
                  <a:pt x="599820" y="0"/>
                  <a:pt x="706054" y="106234"/>
                  <a:pt x="706054" y="237281"/>
                </a:cubicBezTo>
                <a:cubicBezTo>
                  <a:pt x="706054" y="368328"/>
                  <a:pt x="599820" y="474562"/>
                  <a:pt x="468773" y="474562"/>
                </a:cubicBezTo>
                <a:lnTo>
                  <a:pt x="0" y="474562"/>
                </a:lnTo>
                <a:close/>
              </a:path>
            </a:pathLst>
          </a:custGeom>
          <a:gradFill>
            <a:gsLst>
              <a:gs pos="0">
                <a:srgbClr val="C00000">
                  <a:alpha val="48000"/>
                </a:srgbClr>
              </a:gs>
              <a:gs pos="94000">
                <a:srgbClr val="A11C1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微软雅黑" panose="020B0503020204020204" pitchFamily="34" charset="-122"/>
              <a:ea typeface="微软雅黑" panose="020B0503020204020204" pitchFamily="34" charset="-122"/>
            </a:endParaRPr>
          </a:p>
        </p:txBody>
      </p:sp>
      <p:sp>
        <p:nvSpPr>
          <p:cNvPr id="37" name="文本框 36"/>
          <p:cNvSpPr txBox="1"/>
          <p:nvPr/>
        </p:nvSpPr>
        <p:spPr>
          <a:xfrm>
            <a:off x="896112" y="410400"/>
            <a:ext cx="4627866" cy="400110"/>
          </a:xfrm>
          <a:prstGeom prst="rect">
            <a:avLst/>
          </a:prstGeom>
          <a:noFill/>
          <a:effectLst>
            <a:reflection blurRad="6350" stA="50000" endA="300" endPos="55000" dir="5400000" sy="-100000" algn="bl" rotWithShape="0"/>
          </a:effectLst>
        </p:spPr>
        <p:txBody>
          <a:bodyPr wrap="square" rtlCol="0">
            <a:spAutoFit/>
          </a:bodyPr>
          <a:lstStyle/>
          <a:p>
            <a:r>
              <a:rPr lang="zh-CN" altLang="en-US" sz="2000" b="1" spc="600" dirty="0">
                <a:gradFill>
                  <a:gsLst>
                    <a:gs pos="100000">
                      <a:srgbClr val="A11C1C"/>
                    </a:gs>
                    <a:gs pos="0">
                      <a:srgbClr val="C00000"/>
                    </a:gs>
                  </a:gsLst>
                  <a:lin ang="5400000" scaled="0"/>
                </a:gradFill>
                <a:latin typeface="微软雅黑" panose="020B0503020204020204" pitchFamily="34" charset="-122"/>
                <a:ea typeface="微软雅黑" panose="020B0503020204020204" pitchFamily="34" charset="-122"/>
              </a:rPr>
              <a:t>人物通讯的特点</a:t>
            </a:r>
            <a:endParaRPr lang="zh-CN" altLang="en-US" sz="2000" b="1" spc="600" dirty="0">
              <a:gradFill>
                <a:gsLst>
                  <a:gs pos="100000">
                    <a:srgbClr val="A11C1C"/>
                  </a:gs>
                  <a:gs pos="0">
                    <a:srgbClr val="C00000"/>
                  </a:gs>
                </a:gsLst>
                <a:lin ang="5400000" scaled="0"/>
              </a:gradFill>
              <a:latin typeface="微软雅黑" panose="020B0503020204020204" pitchFamily="34" charset="-122"/>
              <a:ea typeface="微软雅黑" panose="020B0503020204020204" pitchFamily="34" charset="-122"/>
            </a:endParaRPr>
          </a:p>
        </p:txBody>
      </p:sp>
      <p:sp>
        <p:nvSpPr>
          <p:cNvPr id="29" name="文本框 28"/>
          <p:cNvSpPr txBox="1"/>
          <p:nvPr/>
        </p:nvSpPr>
        <p:spPr>
          <a:xfrm>
            <a:off x="5195922" y="1560424"/>
            <a:ext cx="6217060" cy="3731214"/>
          </a:xfrm>
          <a:prstGeom prst="rect">
            <a:avLst/>
          </a:prstGeom>
          <a:noFill/>
        </p:spPr>
        <p:txBody>
          <a:bodyPr wrap="square" rtlCol="0">
            <a:spAutoFit/>
          </a:bodyPr>
          <a:lstStyle/>
          <a:p>
            <a:pPr algn="just" hangingPunct="0">
              <a:lnSpc>
                <a:spcPct val="150000"/>
              </a:lnSpc>
            </a:pPr>
            <a:r>
              <a:rPr lang="zh-CN" altLang="en-US" sz="2000" b="1" dirty="0">
                <a:solidFill>
                  <a:srgbClr val="C00000"/>
                </a:solidFill>
                <a:latin typeface="微软雅黑" panose="020B0503020204020204" pitchFamily="34" charset="-122"/>
                <a:ea typeface="微软雅黑" panose="020B0503020204020204" pitchFamily="34" charset="-122"/>
                <a:cs typeface="+mn-ea"/>
                <a:sym typeface="+mn-lt"/>
              </a:rPr>
              <a:t>①运用典型的语言、神态和动作描写，生动真实地刻画人物形象。</a:t>
            </a:r>
            <a:endParaRPr lang="zh-CN" altLang="en-US" sz="2000" b="1" dirty="0">
              <a:solidFill>
                <a:srgbClr val="C00000"/>
              </a:solidFill>
              <a:latin typeface="微软雅黑" panose="020B0503020204020204" pitchFamily="34" charset="-122"/>
              <a:ea typeface="微软雅黑" panose="020B0503020204020204" pitchFamily="34" charset="-122"/>
              <a:cs typeface="+mn-ea"/>
              <a:sym typeface="+mn-lt"/>
            </a:endParaRPr>
          </a:p>
          <a:p>
            <a:pPr algn="just" hangingPunct="0">
              <a:lnSpc>
                <a:spcPct val="150000"/>
              </a:lnSpc>
            </a:pPr>
            <a:r>
              <a:rPr lang="zh-CN" altLang="en-US" sz="2000" dirty="0">
                <a:latin typeface="微软雅黑" panose="020B0503020204020204" pitchFamily="34" charset="-122"/>
                <a:ea typeface="微软雅黑" panose="020B0503020204020204" pitchFamily="34" charset="-122"/>
                <a:cs typeface="+mn-ea"/>
                <a:sym typeface="+mn-lt"/>
              </a:rPr>
              <a:t>如：典型的语言描写，“兰考是个大有作为的地方，问题是要干，要革命。兰考是灾区，穷，困难多，但灾区有个好处，它能锻炼人的革命意志，培养人的革命品格。革命者要在困难面前逞英雄。”</a:t>
            </a:r>
            <a:endParaRPr lang="zh-CN" altLang="en-US" sz="2000" dirty="0">
              <a:latin typeface="微软雅黑" panose="020B0503020204020204" pitchFamily="34" charset="-122"/>
              <a:ea typeface="微软雅黑" panose="020B0503020204020204" pitchFamily="34" charset="-122"/>
              <a:cs typeface="+mn-ea"/>
              <a:sym typeface="+mn-lt"/>
            </a:endParaRPr>
          </a:p>
          <a:p>
            <a:pPr algn="just" hangingPunct="0">
              <a:lnSpc>
                <a:spcPct val="150000"/>
              </a:lnSpc>
            </a:pPr>
            <a:r>
              <a:rPr lang="zh-CN" altLang="en-US" sz="2000" dirty="0">
                <a:solidFill>
                  <a:srgbClr val="C00000"/>
                </a:solidFill>
                <a:latin typeface="微软雅黑" panose="020B0503020204020204" pitchFamily="34" charset="-122"/>
                <a:ea typeface="微软雅黑" panose="020B0503020204020204" pitchFamily="34" charset="-122"/>
                <a:cs typeface="+mn-ea"/>
                <a:sym typeface="+mn-lt"/>
              </a:rPr>
              <a:t>明确    这几句写出了焦裕禄的勇于担当、迎难而上的精神。</a:t>
            </a:r>
            <a:endParaRPr lang="zh-CN" altLang="en-US" sz="2000" dirty="0">
              <a:solidFill>
                <a:srgbClr val="C00000"/>
              </a:solidFill>
              <a:latin typeface="微软雅黑" panose="020B0503020204020204" pitchFamily="34" charset="-122"/>
              <a:ea typeface="微软雅黑" panose="020B0503020204020204" pitchFamily="34" charset="-122"/>
              <a:cs typeface="+mn-ea"/>
              <a:sym typeface="+mn-lt"/>
            </a:endParaRPr>
          </a:p>
        </p:txBody>
      </p:sp>
      <p:sp>
        <p:nvSpPr>
          <p:cNvPr id="39" name="矩形 38"/>
          <p:cNvSpPr/>
          <p:nvPr/>
        </p:nvSpPr>
        <p:spPr>
          <a:xfrm>
            <a:off x="130629" y="130629"/>
            <a:ext cx="11899075" cy="6590805"/>
          </a:xfrm>
          <a:prstGeom prst="rect">
            <a:avLst/>
          </a:prstGeom>
          <a:noFill/>
          <a:ln w="254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11" name="图片 10"/>
          <p:cNvPicPr>
            <a:picLocks noChangeAspect="1"/>
          </p:cNvPicPr>
          <p:nvPr/>
        </p:nvPicPr>
        <p:blipFill>
          <a:blip r:embed="rId1">
            <a:extLst>
              <a:ext uri="{28A0092B-C50C-407E-A947-70E740481C1C}">
                <a14:useLocalDpi xmlns:a14="http://schemas.microsoft.com/office/drawing/2010/main" val="0"/>
              </a:ext>
            </a:extLst>
          </a:blip>
          <a:srcRect/>
          <a:stretch>
            <a:fillRect/>
          </a:stretch>
        </p:blipFill>
        <p:spPr>
          <a:xfrm>
            <a:off x="706054" y="1929731"/>
            <a:ext cx="3873146" cy="2705199"/>
          </a:xfrm>
          <a:prstGeom prst="roundRect">
            <a:avLst>
              <a:gd name="adj" fmla="val 4167"/>
            </a:avLst>
          </a:prstGeom>
          <a:solidFill>
            <a:srgbClr val="FFFFFF"/>
          </a:solidFill>
          <a:ln w="76200" cap="sq">
            <a:solidFill>
              <a:srgbClr val="292929"/>
            </a:solidFill>
            <a:miter lim="800000"/>
            <a:headEnd/>
            <a:tailEnd/>
          </a:ln>
          <a:effectLst>
            <a:reflection blurRad="12700" stA="28000" endPos="28000" dist="5000" dir="5400000" sy="-100000" algn="bl" rotWithShape="0"/>
          </a:effectLst>
          <a:scene3d>
            <a:camera prst="orthographicFront"/>
            <a:lightRig rig="threePt" dir="t">
              <a:rot lat="0" lon="0" rev="2700000"/>
            </a:lightRig>
          </a:scene3d>
          <a:sp3d>
            <a:bevelT h="38100"/>
            <a:contourClr>
              <a:srgbClr val="C0C0C0"/>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wipe(left)">
                                      <p:cBhvr>
                                        <p:cTn id="7" dur="500"/>
                                        <p:tgtEl>
                                          <p:spTgt spid="36"/>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35"/>
                                        </p:tgtEl>
                                        <p:attrNameLst>
                                          <p:attrName>style.visibility</p:attrName>
                                        </p:attrNameLst>
                                      </p:cBhvr>
                                      <p:to>
                                        <p:strVal val="visible"/>
                                      </p:to>
                                    </p:set>
                                    <p:animEffect transition="in" filter="wipe(left)">
                                      <p:cBhvr>
                                        <p:cTn id="10" dur="500"/>
                                        <p:tgtEl>
                                          <p:spTgt spid="35"/>
                                        </p:tgtEl>
                                      </p:cBhvr>
                                    </p:animEffect>
                                  </p:childTnLst>
                                </p:cTn>
                              </p:par>
                              <p:par>
                                <p:cTn id="11" presetID="22" presetClass="entr" presetSubtype="8" fill="hold" nodeType="withEffect">
                                  <p:stCondLst>
                                    <p:cond delay="0"/>
                                  </p:stCondLst>
                                  <p:childTnLst>
                                    <p:set>
                                      <p:cBhvr>
                                        <p:cTn id="12" dur="1" fill="hold">
                                          <p:stCondLst>
                                            <p:cond delay="0"/>
                                          </p:stCondLst>
                                        </p:cTn>
                                        <p:tgtEl>
                                          <p:spTgt spid="93"/>
                                        </p:tgtEl>
                                        <p:attrNameLst>
                                          <p:attrName>style.visibility</p:attrName>
                                        </p:attrNameLst>
                                      </p:cBhvr>
                                      <p:to>
                                        <p:strVal val="visible"/>
                                      </p:to>
                                    </p:set>
                                    <p:animEffect transition="in" filter="wipe(left)">
                                      <p:cBhvr>
                                        <p:cTn id="13" dur="500"/>
                                        <p:tgtEl>
                                          <p:spTgt spid="93"/>
                                        </p:tgtEl>
                                      </p:cBhvr>
                                    </p:animEffect>
                                  </p:childTnLst>
                                </p:cTn>
                              </p:par>
                              <p:par>
                                <p:cTn id="14" presetID="53" presetClass="entr" presetSubtype="16" fill="hold" grpId="0" nodeType="withEffect">
                                  <p:stCondLst>
                                    <p:cond delay="0"/>
                                  </p:stCondLst>
                                  <p:childTnLst>
                                    <p:set>
                                      <p:cBhvr>
                                        <p:cTn id="15" dur="1" fill="hold">
                                          <p:stCondLst>
                                            <p:cond delay="0"/>
                                          </p:stCondLst>
                                        </p:cTn>
                                        <p:tgtEl>
                                          <p:spTgt spid="37"/>
                                        </p:tgtEl>
                                        <p:attrNameLst>
                                          <p:attrName>style.visibility</p:attrName>
                                        </p:attrNameLst>
                                      </p:cBhvr>
                                      <p:to>
                                        <p:strVal val="visible"/>
                                      </p:to>
                                    </p:set>
                                    <p:anim calcmode="lin" valueType="num">
                                      <p:cBhvr>
                                        <p:cTn id="16" dur="1000" fill="hold"/>
                                        <p:tgtEl>
                                          <p:spTgt spid="37"/>
                                        </p:tgtEl>
                                        <p:attrNameLst>
                                          <p:attrName>ppt_w</p:attrName>
                                        </p:attrNameLst>
                                      </p:cBhvr>
                                      <p:tavLst>
                                        <p:tav tm="0">
                                          <p:val>
                                            <p:fltVal val="0"/>
                                          </p:val>
                                        </p:tav>
                                        <p:tav tm="100000">
                                          <p:val>
                                            <p:strVal val="#ppt_w"/>
                                          </p:val>
                                        </p:tav>
                                      </p:tavLst>
                                    </p:anim>
                                    <p:anim calcmode="lin" valueType="num">
                                      <p:cBhvr>
                                        <p:cTn id="17" dur="1000" fill="hold"/>
                                        <p:tgtEl>
                                          <p:spTgt spid="37"/>
                                        </p:tgtEl>
                                        <p:attrNameLst>
                                          <p:attrName>ppt_h</p:attrName>
                                        </p:attrNameLst>
                                      </p:cBhvr>
                                      <p:tavLst>
                                        <p:tav tm="0">
                                          <p:val>
                                            <p:fltVal val="0"/>
                                          </p:val>
                                        </p:tav>
                                        <p:tav tm="100000">
                                          <p:val>
                                            <p:strVal val="#ppt_h"/>
                                          </p:val>
                                        </p:tav>
                                      </p:tavLst>
                                    </p:anim>
                                    <p:animEffect transition="in" filter="fade">
                                      <p:cBhvr>
                                        <p:cTn id="18" dur="1000"/>
                                        <p:tgtEl>
                                          <p:spTgt spid="37"/>
                                        </p:tgtEl>
                                      </p:cBhvr>
                                    </p:animEffect>
                                  </p:childTnLst>
                                </p:cTn>
                              </p:par>
                            </p:childTnLst>
                          </p:cTn>
                        </p:par>
                        <p:par>
                          <p:cTn id="19" fill="hold">
                            <p:stCondLst>
                              <p:cond delay="500"/>
                            </p:stCondLst>
                            <p:childTnLst>
                              <p:par>
                                <p:cTn id="20" presetID="22" presetClass="entr" presetSubtype="8" fill="hold" grpId="0" nodeType="afterEffect">
                                  <p:stCondLst>
                                    <p:cond delay="0"/>
                                  </p:stCondLst>
                                  <p:childTnLst>
                                    <p:set>
                                      <p:cBhvr>
                                        <p:cTn id="21" dur="1" fill="hold">
                                          <p:stCondLst>
                                            <p:cond delay="0"/>
                                          </p:stCondLst>
                                        </p:cTn>
                                        <p:tgtEl>
                                          <p:spTgt spid="29"/>
                                        </p:tgtEl>
                                        <p:attrNameLst>
                                          <p:attrName>style.visibility</p:attrName>
                                        </p:attrNameLst>
                                      </p:cBhvr>
                                      <p:to>
                                        <p:strVal val="visible"/>
                                      </p:to>
                                    </p:set>
                                    <p:animEffect transition="in" filter="wipe(left)">
                                      <p:cBhvr>
                                        <p:cTn id="22" dur="500"/>
                                        <p:tgtEl>
                                          <p:spTgt spid="29"/>
                                        </p:tgtEl>
                                      </p:cBhvr>
                                    </p:animEffect>
                                  </p:childTnLst>
                                </p:cTn>
                              </p:par>
                            </p:childTnLst>
                          </p:cTn>
                        </p:par>
                      </p:childTnLst>
                    </p:cTn>
                  </p:par>
                  <p:par>
                    <p:cTn id="23" fill="hold">
                      <p:stCondLst>
                        <p:cond delay="indefinite"/>
                      </p:stCondLst>
                      <p:childTnLst>
                        <p:par>
                          <p:cTn id="24" fill="hold">
                            <p:stCondLst>
                              <p:cond delay="0"/>
                            </p:stCondLst>
                            <p:childTnLst>
                              <p:par>
                                <p:cTn id="25" presetID="9" presetClass="entr" presetSubtype="0" fill="hold" nodeType="clickEffect">
                                  <p:stCondLst>
                                    <p:cond delay="0"/>
                                  </p:stCondLst>
                                  <p:childTnLst>
                                    <p:set>
                                      <p:cBhvr>
                                        <p:cTn id="26" dur="1" fill="hold">
                                          <p:stCondLst>
                                            <p:cond delay="0"/>
                                          </p:stCondLst>
                                        </p:cTn>
                                        <p:tgtEl>
                                          <p:spTgt spid="29">
                                            <p:txEl>
                                              <p:pRg st="2" end="2"/>
                                            </p:txEl>
                                          </p:spTgt>
                                        </p:tgtEl>
                                        <p:attrNameLst>
                                          <p:attrName>style.visibility</p:attrName>
                                        </p:attrNameLst>
                                      </p:cBhvr>
                                      <p:to>
                                        <p:strVal val="visible"/>
                                      </p:to>
                                    </p:set>
                                    <p:animEffect transition="in" filter="dissolve">
                                      <p:cBhvr>
                                        <p:cTn id="27" dur="500"/>
                                        <p:tgtEl>
                                          <p:spTgt spid="29">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nimBg="1"/>
      <p:bldP spid="35" grpId="0" animBg="1"/>
      <p:bldP spid="37" grpId="0"/>
      <p:bldP spid="29"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任意多边形: 形状 35"/>
          <p:cNvSpPr/>
          <p:nvPr/>
        </p:nvSpPr>
        <p:spPr>
          <a:xfrm>
            <a:off x="-121920" y="239982"/>
            <a:ext cx="896112" cy="602306"/>
          </a:xfrm>
          <a:custGeom>
            <a:avLst/>
            <a:gdLst>
              <a:gd name="connsiteX0" fmla="*/ 0 w 706054"/>
              <a:gd name="connsiteY0" fmla="*/ 0 h 474562"/>
              <a:gd name="connsiteX1" fmla="*/ 468773 w 706054"/>
              <a:gd name="connsiteY1" fmla="*/ 0 h 474562"/>
              <a:gd name="connsiteX2" fmla="*/ 706054 w 706054"/>
              <a:gd name="connsiteY2" fmla="*/ 237281 h 474562"/>
              <a:gd name="connsiteX3" fmla="*/ 468773 w 706054"/>
              <a:gd name="connsiteY3" fmla="*/ 474562 h 474562"/>
              <a:gd name="connsiteX4" fmla="*/ 0 w 706054"/>
              <a:gd name="connsiteY4" fmla="*/ 474562 h 4745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6054" h="474562">
                <a:moveTo>
                  <a:pt x="0" y="0"/>
                </a:moveTo>
                <a:lnTo>
                  <a:pt x="468773" y="0"/>
                </a:lnTo>
                <a:cubicBezTo>
                  <a:pt x="599820" y="0"/>
                  <a:pt x="706054" y="106234"/>
                  <a:pt x="706054" y="237281"/>
                </a:cubicBezTo>
                <a:cubicBezTo>
                  <a:pt x="706054" y="368328"/>
                  <a:pt x="599820" y="474562"/>
                  <a:pt x="468773" y="474562"/>
                </a:cubicBezTo>
                <a:lnTo>
                  <a:pt x="0" y="474562"/>
                </a:lnTo>
                <a:close/>
              </a:path>
            </a:pathLst>
          </a:custGeom>
          <a:noFill/>
          <a:ln w="19050">
            <a:gradFill>
              <a:gsLst>
                <a:gs pos="55000">
                  <a:schemeClr val="accent1">
                    <a:lumMod val="5000"/>
                    <a:lumOff val="95000"/>
                    <a:alpha val="0"/>
                  </a:schemeClr>
                </a:gs>
                <a:gs pos="0">
                  <a:srgbClr val="C00000"/>
                </a:gs>
              </a:gsLst>
              <a:lin ang="108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mn-ea"/>
            </a:endParaRPr>
          </a:p>
        </p:txBody>
      </p:sp>
      <p:grpSp>
        <p:nvGrpSpPr>
          <p:cNvPr id="8" name="组合 7"/>
          <p:cNvGrpSpPr/>
          <p:nvPr/>
        </p:nvGrpSpPr>
        <p:grpSpPr>
          <a:xfrm>
            <a:off x="-265471" y="-870076"/>
            <a:ext cx="12722942" cy="8598152"/>
            <a:chOff x="-5715000" y="-6019800"/>
            <a:chExt cx="25031700" cy="16916400"/>
          </a:xfrm>
        </p:grpSpPr>
        <p:grpSp>
          <p:nvGrpSpPr>
            <p:cNvPr id="4" name="组合 3"/>
            <p:cNvGrpSpPr/>
            <p:nvPr/>
          </p:nvGrpSpPr>
          <p:grpSpPr>
            <a:xfrm>
              <a:off x="-5715000" y="-6019800"/>
              <a:ext cx="419100" cy="16916400"/>
              <a:chOff x="-5715000" y="-6019800"/>
              <a:chExt cx="419100" cy="16916400"/>
            </a:xfrm>
          </p:grpSpPr>
          <p:sp>
            <p:nvSpPr>
              <p:cNvPr id="2" name="椭圆 1"/>
              <p:cNvSpPr/>
              <p:nvPr/>
            </p:nvSpPr>
            <p:spPr>
              <a:xfrm>
                <a:off x="-5715000" y="-60198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3" name="椭圆 2"/>
              <p:cNvSpPr/>
              <p:nvPr/>
            </p:nvSpPr>
            <p:spPr>
              <a:xfrm>
                <a:off x="-5715000" y="104775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grpSp>
          <p:nvGrpSpPr>
            <p:cNvPr id="5" name="组合 4"/>
            <p:cNvGrpSpPr/>
            <p:nvPr/>
          </p:nvGrpSpPr>
          <p:grpSpPr>
            <a:xfrm>
              <a:off x="18897600" y="-6019800"/>
              <a:ext cx="419100" cy="16916400"/>
              <a:chOff x="-5715000" y="-6019800"/>
              <a:chExt cx="419100" cy="16916400"/>
            </a:xfrm>
          </p:grpSpPr>
          <p:sp>
            <p:nvSpPr>
              <p:cNvPr id="6" name="椭圆 5"/>
              <p:cNvSpPr/>
              <p:nvPr/>
            </p:nvSpPr>
            <p:spPr>
              <a:xfrm>
                <a:off x="-5715000" y="-60198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7" name="椭圆 6"/>
              <p:cNvSpPr/>
              <p:nvPr/>
            </p:nvSpPr>
            <p:spPr>
              <a:xfrm>
                <a:off x="-5715000" y="104775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grpSp>
      <p:grpSp>
        <p:nvGrpSpPr>
          <p:cNvPr id="93" name="îşľïḓé"/>
          <p:cNvGrpSpPr/>
          <p:nvPr/>
        </p:nvGrpSpPr>
        <p:grpSpPr>
          <a:xfrm flipH="1">
            <a:off x="11129970" y="6341428"/>
            <a:ext cx="528630" cy="0"/>
            <a:chOff x="784958" y="2463718"/>
            <a:chExt cx="528630" cy="0"/>
          </a:xfrm>
        </p:grpSpPr>
        <p:cxnSp>
          <p:nvCxnSpPr>
            <p:cNvPr id="94" name="直接连接符 93"/>
            <p:cNvCxnSpPr/>
            <p:nvPr/>
          </p:nvCxnSpPr>
          <p:spPr>
            <a:xfrm>
              <a:off x="784958" y="2463718"/>
              <a:ext cx="360000" cy="0"/>
            </a:xfrm>
            <a:prstGeom prst="line">
              <a:avLst/>
            </a:prstGeom>
            <a:ln w="57150" cap="rnd">
              <a:gradFill>
                <a:gsLst>
                  <a:gs pos="0">
                    <a:srgbClr val="C00000"/>
                  </a:gs>
                  <a:gs pos="100000">
                    <a:srgbClr val="A11C1C"/>
                  </a:gs>
                </a:gsLst>
                <a:lin ang="5400000" scaled="1"/>
              </a:gradFill>
              <a:round/>
            </a:ln>
          </p:spPr>
          <p:style>
            <a:lnRef idx="1">
              <a:schemeClr val="accent1"/>
            </a:lnRef>
            <a:fillRef idx="0">
              <a:schemeClr val="accent1"/>
            </a:fillRef>
            <a:effectRef idx="0">
              <a:schemeClr val="accent1"/>
            </a:effectRef>
            <a:fontRef idx="minor">
              <a:schemeClr val="tx1"/>
            </a:fontRef>
          </p:style>
        </p:cxnSp>
        <p:cxnSp>
          <p:nvCxnSpPr>
            <p:cNvPr id="95" name="直接连接符 94"/>
            <p:cNvCxnSpPr/>
            <p:nvPr/>
          </p:nvCxnSpPr>
          <p:spPr>
            <a:xfrm>
              <a:off x="1242156" y="2463718"/>
              <a:ext cx="0" cy="0"/>
            </a:xfrm>
            <a:prstGeom prst="line">
              <a:avLst/>
            </a:prstGeom>
            <a:ln w="57150" cap="rnd">
              <a:gradFill>
                <a:gsLst>
                  <a:gs pos="0">
                    <a:srgbClr val="C00000"/>
                  </a:gs>
                  <a:gs pos="100000">
                    <a:srgbClr val="A11C1C"/>
                  </a:gs>
                </a:gsLst>
                <a:lin ang="5400000" scaled="1"/>
              </a:gradFill>
              <a:round/>
            </a:ln>
          </p:spPr>
          <p:style>
            <a:lnRef idx="1">
              <a:schemeClr val="accent1"/>
            </a:lnRef>
            <a:fillRef idx="0">
              <a:schemeClr val="accent1"/>
            </a:fillRef>
            <a:effectRef idx="0">
              <a:schemeClr val="accent1"/>
            </a:effectRef>
            <a:fontRef idx="minor">
              <a:schemeClr val="tx1"/>
            </a:fontRef>
          </p:style>
        </p:cxnSp>
        <p:cxnSp>
          <p:nvCxnSpPr>
            <p:cNvPr id="96" name="直接连接符 95"/>
            <p:cNvCxnSpPr/>
            <p:nvPr/>
          </p:nvCxnSpPr>
          <p:spPr>
            <a:xfrm>
              <a:off x="1313588" y="2463718"/>
              <a:ext cx="0" cy="0"/>
            </a:xfrm>
            <a:prstGeom prst="line">
              <a:avLst/>
            </a:prstGeom>
            <a:ln w="57150" cap="rnd">
              <a:gradFill>
                <a:gsLst>
                  <a:gs pos="0">
                    <a:srgbClr val="C00000"/>
                  </a:gs>
                  <a:gs pos="100000">
                    <a:srgbClr val="A11C1C"/>
                  </a:gs>
                </a:gsLst>
                <a:lin ang="5400000" scaled="1"/>
              </a:gradFill>
              <a:round/>
            </a:ln>
          </p:spPr>
          <p:style>
            <a:lnRef idx="1">
              <a:schemeClr val="accent1"/>
            </a:lnRef>
            <a:fillRef idx="0">
              <a:schemeClr val="accent1"/>
            </a:fillRef>
            <a:effectRef idx="0">
              <a:schemeClr val="accent1"/>
            </a:effectRef>
            <a:fontRef idx="minor">
              <a:schemeClr val="tx1"/>
            </a:fontRef>
          </p:style>
        </p:cxnSp>
      </p:grpSp>
      <p:sp>
        <p:nvSpPr>
          <p:cNvPr id="35" name="任意多边形: 形状 34"/>
          <p:cNvSpPr/>
          <p:nvPr/>
        </p:nvSpPr>
        <p:spPr>
          <a:xfrm>
            <a:off x="0" y="300942"/>
            <a:ext cx="706054" cy="474562"/>
          </a:xfrm>
          <a:custGeom>
            <a:avLst/>
            <a:gdLst>
              <a:gd name="connsiteX0" fmla="*/ 0 w 706054"/>
              <a:gd name="connsiteY0" fmla="*/ 0 h 474562"/>
              <a:gd name="connsiteX1" fmla="*/ 468773 w 706054"/>
              <a:gd name="connsiteY1" fmla="*/ 0 h 474562"/>
              <a:gd name="connsiteX2" fmla="*/ 706054 w 706054"/>
              <a:gd name="connsiteY2" fmla="*/ 237281 h 474562"/>
              <a:gd name="connsiteX3" fmla="*/ 468773 w 706054"/>
              <a:gd name="connsiteY3" fmla="*/ 474562 h 474562"/>
              <a:gd name="connsiteX4" fmla="*/ 0 w 706054"/>
              <a:gd name="connsiteY4" fmla="*/ 474562 h 4745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6054" h="474562">
                <a:moveTo>
                  <a:pt x="0" y="0"/>
                </a:moveTo>
                <a:lnTo>
                  <a:pt x="468773" y="0"/>
                </a:lnTo>
                <a:cubicBezTo>
                  <a:pt x="599820" y="0"/>
                  <a:pt x="706054" y="106234"/>
                  <a:pt x="706054" y="237281"/>
                </a:cubicBezTo>
                <a:cubicBezTo>
                  <a:pt x="706054" y="368328"/>
                  <a:pt x="599820" y="474562"/>
                  <a:pt x="468773" y="474562"/>
                </a:cubicBezTo>
                <a:lnTo>
                  <a:pt x="0" y="474562"/>
                </a:lnTo>
                <a:close/>
              </a:path>
            </a:pathLst>
          </a:custGeom>
          <a:gradFill>
            <a:gsLst>
              <a:gs pos="0">
                <a:srgbClr val="C00000">
                  <a:alpha val="48000"/>
                </a:srgbClr>
              </a:gs>
              <a:gs pos="94000">
                <a:srgbClr val="A11C1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微软雅黑" panose="020B0503020204020204" pitchFamily="34" charset="-122"/>
              <a:ea typeface="微软雅黑" panose="020B0503020204020204" pitchFamily="34" charset="-122"/>
            </a:endParaRPr>
          </a:p>
        </p:txBody>
      </p:sp>
      <p:sp>
        <p:nvSpPr>
          <p:cNvPr id="37" name="文本框 36"/>
          <p:cNvSpPr txBox="1"/>
          <p:nvPr/>
        </p:nvSpPr>
        <p:spPr>
          <a:xfrm>
            <a:off x="896112" y="410400"/>
            <a:ext cx="4627866" cy="400110"/>
          </a:xfrm>
          <a:prstGeom prst="rect">
            <a:avLst/>
          </a:prstGeom>
          <a:noFill/>
          <a:effectLst>
            <a:reflection blurRad="6350" stA="50000" endA="300" endPos="55000" dir="5400000" sy="-100000" algn="bl" rotWithShape="0"/>
          </a:effectLst>
        </p:spPr>
        <p:txBody>
          <a:bodyPr wrap="square" rtlCol="0">
            <a:spAutoFit/>
          </a:bodyPr>
          <a:lstStyle/>
          <a:p>
            <a:r>
              <a:rPr lang="zh-CN" altLang="en-US" sz="2000" b="1" spc="600" dirty="0">
                <a:gradFill>
                  <a:gsLst>
                    <a:gs pos="100000">
                      <a:srgbClr val="A11C1C"/>
                    </a:gs>
                    <a:gs pos="0">
                      <a:srgbClr val="C00000"/>
                    </a:gs>
                  </a:gsLst>
                  <a:lin ang="5400000" scaled="0"/>
                </a:gradFill>
                <a:latin typeface="微软雅黑" panose="020B0503020204020204" pitchFamily="34" charset="-122"/>
                <a:ea typeface="微软雅黑" panose="020B0503020204020204" pitchFamily="34" charset="-122"/>
              </a:rPr>
              <a:t>人物通讯的特点</a:t>
            </a:r>
            <a:endParaRPr lang="zh-CN" altLang="en-US" sz="2000" b="1" spc="600" dirty="0">
              <a:gradFill>
                <a:gsLst>
                  <a:gs pos="100000">
                    <a:srgbClr val="A11C1C"/>
                  </a:gs>
                  <a:gs pos="0">
                    <a:srgbClr val="C00000"/>
                  </a:gs>
                </a:gsLst>
                <a:lin ang="5400000" scaled="0"/>
              </a:gradFill>
              <a:latin typeface="微软雅黑" panose="020B0503020204020204" pitchFamily="34" charset="-122"/>
              <a:ea typeface="微软雅黑" panose="020B0503020204020204" pitchFamily="34" charset="-122"/>
            </a:endParaRPr>
          </a:p>
        </p:txBody>
      </p:sp>
      <p:sp>
        <p:nvSpPr>
          <p:cNvPr id="29" name="文本框 28"/>
          <p:cNvSpPr txBox="1"/>
          <p:nvPr/>
        </p:nvSpPr>
        <p:spPr>
          <a:xfrm>
            <a:off x="4939200" y="977035"/>
            <a:ext cx="6730504" cy="5116209"/>
          </a:xfrm>
          <a:prstGeom prst="rect">
            <a:avLst/>
          </a:prstGeom>
          <a:noFill/>
        </p:spPr>
        <p:txBody>
          <a:bodyPr wrap="square" rtlCol="0">
            <a:spAutoFit/>
          </a:bodyPr>
          <a:lstStyle/>
          <a:p>
            <a:pPr algn="just" hangingPunct="0">
              <a:lnSpc>
                <a:spcPct val="150000"/>
              </a:lnSpc>
            </a:pPr>
            <a:r>
              <a:rPr lang="zh-CN" altLang="en-US" sz="2000" b="1" dirty="0">
                <a:solidFill>
                  <a:srgbClr val="C00000"/>
                </a:solidFill>
                <a:latin typeface="微软雅黑" panose="020B0503020204020204" pitchFamily="34" charset="-122"/>
                <a:ea typeface="微软雅黑" panose="020B0503020204020204" pitchFamily="34" charset="-122"/>
                <a:cs typeface="+mn-ea"/>
                <a:sym typeface="+mn-lt"/>
              </a:rPr>
              <a:t>①运用典型的语言、神态和动作描写，生动真实地刻画人物形象。</a:t>
            </a:r>
            <a:endParaRPr lang="zh-CN" altLang="en-US" sz="2000" b="1" dirty="0">
              <a:solidFill>
                <a:srgbClr val="C00000"/>
              </a:solidFill>
              <a:latin typeface="微软雅黑" panose="020B0503020204020204" pitchFamily="34" charset="-122"/>
              <a:ea typeface="微软雅黑" panose="020B0503020204020204" pitchFamily="34" charset="-122"/>
              <a:cs typeface="+mn-ea"/>
              <a:sym typeface="+mn-lt"/>
            </a:endParaRPr>
          </a:p>
          <a:p>
            <a:pPr algn="just" hangingPunct="0">
              <a:lnSpc>
                <a:spcPct val="150000"/>
              </a:lnSpc>
            </a:pPr>
            <a:r>
              <a:rPr lang="zh-CN" altLang="en-US" sz="2000" dirty="0">
                <a:latin typeface="微软雅黑" panose="020B0503020204020204" pitchFamily="34" charset="-122"/>
                <a:ea typeface="微软雅黑" panose="020B0503020204020204" pitchFamily="34" charset="-122"/>
                <a:cs typeface="+mn-ea"/>
                <a:sym typeface="+mn-lt"/>
              </a:rPr>
              <a:t>如：典型的动作描写，“他经常把右腿踩在椅子上，用右膝顶住肝部。他棉袄上的第二和第三个扣子是不扣的，左手经常揣在怀里。人们留心观察，原来他越来越多地用左手着时时作痛的肝部，或者用一根硬东西顶在右边的椅靠上。日子久了，他办公坐的藤椅上，右边被顶出了一个大窟窿。他对自己的病，是从来不在意的。”</a:t>
            </a:r>
            <a:endParaRPr lang="zh-CN" altLang="en-US" sz="2000" dirty="0">
              <a:latin typeface="微软雅黑" panose="020B0503020204020204" pitchFamily="34" charset="-122"/>
              <a:ea typeface="微软雅黑" panose="020B0503020204020204" pitchFamily="34" charset="-122"/>
              <a:cs typeface="+mn-ea"/>
              <a:sym typeface="+mn-lt"/>
            </a:endParaRPr>
          </a:p>
          <a:p>
            <a:pPr algn="just" hangingPunct="0">
              <a:lnSpc>
                <a:spcPct val="150000"/>
              </a:lnSpc>
            </a:pPr>
            <a:r>
              <a:rPr lang="zh-CN" altLang="en-US" sz="2000" dirty="0">
                <a:solidFill>
                  <a:srgbClr val="C00000"/>
                </a:solidFill>
                <a:latin typeface="微软雅黑" panose="020B0503020204020204" pitchFamily="34" charset="-122"/>
                <a:ea typeface="微软雅黑" panose="020B0503020204020204" pitchFamily="34" charset="-122"/>
                <a:cs typeface="+mn-ea"/>
                <a:sym typeface="+mn-lt"/>
              </a:rPr>
              <a:t>明确   “踩、顶、揣、顶”这几个动作的描写表现出他为了兰考人民而忘记了自己的病痛，坚持带病工作的无私精神。</a:t>
            </a:r>
            <a:endParaRPr lang="zh-CN" altLang="en-US" sz="2000" dirty="0">
              <a:solidFill>
                <a:srgbClr val="C00000"/>
              </a:solidFill>
              <a:latin typeface="微软雅黑" panose="020B0503020204020204" pitchFamily="34" charset="-122"/>
              <a:ea typeface="微软雅黑" panose="020B0503020204020204" pitchFamily="34" charset="-122"/>
              <a:cs typeface="+mn-ea"/>
              <a:sym typeface="+mn-lt"/>
            </a:endParaRPr>
          </a:p>
        </p:txBody>
      </p:sp>
      <p:sp>
        <p:nvSpPr>
          <p:cNvPr id="39" name="矩形 38"/>
          <p:cNvSpPr/>
          <p:nvPr/>
        </p:nvSpPr>
        <p:spPr>
          <a:xfrm>
            <a:off x="130629" y="130629"/>
            <a:ext cx="11899075" cy="6590805"/>
          </a:xfrm>
          <a:prstGeom prst="rect">
            <a:avLst/>
          </a:prstGeom>
          <a:noFill/>
          <a:ln w="254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11" name="图片 10"/>
          <p:cNvPicPr>
            <a:picLocks noChangeAspect="1"/>
          </p:cNvPicPr>
          <p:nvPr/>
        </p:nvPicPr>
        <p:blipFill>
          <a:blip r:embed="rId1">
            <a:extLst>
              <a:ext uri="{28A0092B-C50C-407E-A947-70E740481C1C}">
                <a14:useLocalDpi xmlns:a14="http://schemas.microsoft.com/office/drawing/2010/main" val="0"/>
              </a:ext>
            </a:extLst>
          </a:blip>
          <a:srcRect/>
          <a:stretch>
            <a:fillRect/>
          </a:stretch>
        </p:blipFill>
        <p:spPr>
          <a:xfrm>
            <a:off x="706054" y="1929731"/>
            <a:ext cx="3873146" cy="2705199"/>
          </a:xfrm>
          <a:prstGeom prst="roundRect">
            <a:avLst>
              <a:gd name="adj" fmla="val 4167"/>
            </a:avLst>
          </a:prstGeom>
          <a:solidFill>
            <a:srgbClr val="FFFFFF"/>
          </a:solidFill>
          <a:ln w="76200" cap="sq">
            <a:solidFill>
              <a:srgbClr val="292929"/>
            </a:solidFill>
            <a:miter lim="800000"/>
            <a:headEnd/>
            <a:tailEnd/>
          </a:ln>
          <a:effectLst>
            <a:reflection blurRad="12700" stA="28000" endPos="28000" dist="5000" dir="5400000" sy="-100000" algn="bl" rotWithShape="0"/>
          </a:effectLst>
          <a:scene3d>
            <a:camera prst="orthographicFront"/>
            <a:lightRig rig="threePt" dir="t">
              <a:rot lat="0" lon="0" rev="2700000"/>
            </a:lightRig>
          </a:scene3d>
          <a:sp3d>
            <a:bevelT h="38100"/>
            <a:contourClr>
              <a:srgbClr val="C0C0C0"/>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wipe(left)">
                                      <p:cBhvr>
                                        <p:cTn id="7" dur="500"/>
                                        <p:tgtEl>
                                          <p:spTgt spid="36"/>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35"/>
                                        </p:tgtEl>
                                        <p:attrNameLst>
                                          <p:attrName>style.visibility</p:attrName>
                                        </p:attrNameLst>
                                      </p:cBhvr>
                                      <p:to>
                                        <p:strVal val="visible"/>
                                      </p:to>
                                    </p:set>
                                    <p:animEffect transition="in" filter="wipe(left)">
                                      <p:cBhvr>
                                        <p:cTn id="10" dur="500"/>
                                        <p:tgtEl>
                                          <p:spTgt spid="35"/>
                                        </p:tgtEl>
                                      </p:cBhvr>
                                    </p:animEffect>
                                  </p:childTnLst>
                                </p:cTn>
                              </p:par>
                              <p:par>
                                <p:cTn id="11" presetID="22" presetClass="entr" presetSubtype="8" fill="hold" nodeType="withEffect">
                                  <p:stCondLst>
                                    <p:cond delay="0"/>
                                  </p:stCondLst>
                                  <p:childTnLst>
                                    <p:set>
                                      <p:cBhvr>
                                        <p:cTn id="12" dur="1" fill="hold">
                                          <p:stCondLst>
                                            <p:cond delay="0"/>
                                          </p:stCondLst>
                                        </p:cTn>
                                        <p:tgtEl>
                                          <p:spTgt spid="93"/>
                                        </p:tgtEl>
                                        <p:attrNameLst>
                                          <p:attrName>style.visibility</p:attrName>
                                        </p:attrNameLst>
                                      </p:cBhvr>
                                      <p:to>
                                        <p:strVal val="visible"/>
                                      </p:to>
                                    </p:set>
                                    <p:animEffect transition="in" filter="wipe(left)">
                                      <p:cBhvr>
                                        <p:cTn id="13" dur="500"/>
                                        <p:tgtEl>
                                          <p:spTgt spid="93"/>
                                        </p:tgtEl>
                                      </p:cBhvr>
                                    </p:animEffect>
                                  </p:childTnLst>
                                </p:cTn>
                              </p:par>
                              <p:par>
                                <p:cTn id="14" presetID="53" presetClass="entr" presetSubtype="16" fill="hold" grpId="0" nodeType="withEffect">
                                  <p:stCondLst>
                                    <p:cond delay="0"/>
                                  </p:stCondLst>
                                  <p:childTnLst>
                                    <p:set>
                                      <p:cBhvr>
                                        <p:cTn id="15" dur="1" fill="hold">
                                          <p:stCondLst>
                                            <p:cond delay="0"/>
                                          </p:stCondLst>
                                        </p:cTn>
                                        <p:tgtEl>
                                          <p:spTgt spid="37"/>
                                        </p:tgtEl>
                                        <p:attrNameLst>
                                          <p:attrName>style.visibility</p:attrName>
                                        </p:attrNameLst>
                                      </p:cBhvr>
                                      <p:to>
                                        <p:strVal val="visible"/>
                                      </p:to>
                                    </p:set>
                                    <p:anim calcmode="lin" valueType="num">
                                      <p:cBhvr>
                                        <p:cTn id="16" dur="1000" fill="hold"/>
                                        <p:tgtEl>
                                          <p:spTgt spid="37"/>
                                        </p:tgtEl>
                                        <p:attrNameLst>
                                          <p:attrName>ppt_w</p:attrName>
                                        </p:attrNameLst>
                                      </p:cBhvr>
                                      <p:tavLst>
                                        <p:tav tm="0">
                                          <p:val>
                                            <p:fltVal val="0"/>
                                          </p:val>
                                        </p:tav>
                                        <p:tav tm="100000">
                                          <p:val>
                                            <p:strVal val="#ppt_w"/>
                                          </p:val>
                                        </p:tav>
                                      </p:tavLst>
                                    </p:anim>
                                    <p:anim calcmode="lin" valueType="num">
                                      <p:cBhvr>
                                        <p:cTn id="17" dur="1000" fill="hold"/>
                                        <p:tgtEl>
                                          <p:spTgt spid="37"/>
                                        </p:tgtEl>
                                        <p:attrNameLst>
                                          <p:attrName>ppt_h</p:attrName>
                                        </p:attrNameLst>
                                      </p:cBhvr>
                                      <p:tavLst>
                                        <p:tav tm="0">
                                          <p:val>
                                            <p:fltVal val="0"/>
                                          </p:val>
                                        </p:tav>
                                        <p:tav tm="100000">
                                          <p:val>
                                            <p:strVal val="#ppt_h"/>
                                          </p:val>
                                        </p:tav>
                                      </p:tavLst>
                                    </p:anim>
                                    <p:animEffect transition="in" filter="fade">
                                      <p:cBhvr>
                                        <p:cTn id="18" dur="1000"/>
                                        <p:tgtEl>
                                          <p:spTgt spid="37"/>
                                        </p:tgtEl>
                                      </p:cBhvr>
                                    </p:animEffect>
                                  </p:childTnLst>
                                </p:cTn>
                              </p:par>
                            </p:childTnLst>
                          </p:cTn>
                        </p:par>
                        <p:par>
                          <p:cTn id="19" fill="hold">
                            <p:stCondLst>
                              <p:cond delay="500"/>
                            </p:stCondLst>
                            <p:childTnLst>
                              <p:par>
                                <p:cTn id="20" presetID="22" presetClass="entr" presetSubtype="8" fill="hold" grpId="0" nodeType="afterEffect">
                                  <p:stCondLst>
                                    <p:cond delay="0"/>
                                  </p:stCondLst>
                                  <p:childTnLst>
                                    <p:set>
                                      <p:cBhvr>
                                        <p:cTn id="21" dur="1" fill="hold">
                                          <p:stCondLst>
                                            <p:cond delay="0"/>
                                          </p:stCondLst>
                                        </p:cTn>
                                        <p:tgtEl>
                                          <p:spTgt spid="29"/>
                                        </p:tgtEl>
                                        <p:attrNameLst>
                                          <p:attrName>style.visibility</p:attrName>
                                        </p:attrNameLst>
                                      </p:cBhvr>
                                      <p:to>
                                        <p:strVal val="visible"/>
                                      </p:to>
                                    </p:set>
                                    <p:animEffect transition="in" filter="wipe(left)">
                                      <p:cBhvr>
                                        <p:cTn id="22" dur="500"/>
                                        <p:tgtEl>
                                          <p:spTgt spid="29"/>
                                        </p:tgtEl>
                                      </p:cBhvr>
                                    </p:animEffect>
                                  </p:childTnLst>
                                </p:cTn>
                              </p:par>
                            </p:childTnLst>
                          </p:cTn>
                        </p:par>
                      </p:childTnLst>
                    </p:cTn>
                  </p:par>
                  <p:par>
                    <p:cTn id="23" fill="hold">
                      <p:stCondLst>
                        <p:cond delay="indefinite"/>
                      </p:stCondLst>
                      <p:childTnLst>
                        <p:par>
                          <p:cTn id="24" fill="hold">
                            <p:stCondLst>
                              <p:cond delay="0"/>
                            </p:stCondLst>
                            <p:childTnLst>
                              <p:par>
                                <p:cTn id="25" presetID="9" presetClass="entr" presetSubtype="0" fill="hold" nodeType="clickEffect">
                                  <p:stCondLst>
                                    <p:cond delay="0"/>
                                  </p:stCondLst>
                                  <p:childTnLst>
                                    <p:set>
                                      <p:cBhvr>
                                        <p:cTn id="26" dur="1" fill="hold">
                                          <p:stCondLst>
                                            <p:cond delay="0"/>
                                          </p:stCondLst>
                                        </p:cTn>
                                        <p:tgtEl>
                                          <p:spTgt spid="29">
                                            <p:txEl>
                                              <p:pRg st="2" end="2"/>
                                            </p:txEl>
                                          </p:spTgt>
                                        </p:tgtEl>
                                        <p:attrNameLst>
                                          <p:attrName>style.visibility</p:attrName>
                                        </p:attrNameLst>
                                      </p:cBhvr>
                                      <p:to>
                                        <p:strVal val="visible"/>
                                      </p:to>
                                    </p:set>
                                    <p:animEffect transition="in" filter="dissolve">
                                      <p:cBhvr>
                                        <p:cTn id="27" dur="500"/>
                                        <p:tgtEl>
                                          <p:spTgt spid="29">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nimBg="1"/>
      <p:bldP spid="35" grpId="0" animBg="1"/>
      <p:bldP spid="37" grpId="0"/>
      <p:bldP spid="29"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 name="任意多边形: 形状 71"/>
          <p:cNvSpPr/>
          <p:nvPr/>
        </p:nvSpPr>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a:blipFill>
            <a:blip r:embed="rId1">
              <a:extLst>
                <a:ext uri="{28A0092B-C50C-407E-A947-70E740481C1C}">
                  <a14:useLocalDpi xmlns:a14="http://schemas.microsoft.com/office/drawing/2010/main" val="0"/>
                </a:ext>
              </a:extLst>
            </a:blip>
            <a:stretch>
              <a:fillRect/>
            </a:stretch>
          </a:blipFill>
          <a:ln w="0" cap="flat" cmpd="sng" algn="ctr">
            <a:solidFill>
              <a:schemeClr val="accent1">
                <a:shade val="50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任意多边形: 形状 84"/>
          <p:cNvSpPr/>
          <p:nvPr/>
        </p:nvSpPr>
        <p:spPr>
          <a:xfrm>
            <a:off x="26227" y="-2885"/>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a:gradFill flip="none" rotWithShape="1">
            <a:gsLst>
              <a:gs pos="0">
                <a:srgbClr val="C00000"/>
              </a:gs>
              <a:gs pos="100000">
                <a:srgbClr val="C00000">
                  <a:alpha val="58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8" name="组合 7"/>
          <p:cNvGrpSpPr/>
          <p:nvPr/>
        </p:nvGrpSpPr>
        <p:grpSpPr>
          <a:xfrm>
            <a:off x="-265471" y="-870076"/>
            <a:ext cx="12722942" cy="8598152"/>
            <a:chOff x="-5715000" y="-6019800"/>
            <a:chExt cx="25031700" cy="16916400"/>
          </a:xfrm>
        </p:grpSpPr>
        <p:grpSp>
          <p:nvGrpSpPr>
            <p:cNvPr id="4" name="组合 3"/>
            <p:cNvGrpSpPr/>
            <p:nvPr/>
          </p:nvGrpSpPr>
          <p:grpSpPr>
            <a:xfrm>
              <a:off x="-5715000" y="-6019800"/>
              <a:ext cx="419100" cy="16916400"/>
              <a:chOff x="-5715000" y="-6019800"/>
              <a:chExt cx="419100" cy="16916400"/>
            </a:xfrm>
          </p:grpSpPr>
          <p:sp>
            <p:nvSpPr>
              <p:cNvPr id="2" name="椭圆 1"/>
              <p:cNvSpPr/>
              <p:nvPr/>
            </p:nvSpPr>
            <p:spPr>
              <a:xfrm>
                <a:off x="-5715000" y="-60198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椭圆 2"/>
              <p:cNvSpPr/>
              <p:nvPr/>
            </p:nvSpPr>
            <p:spPr>
              <a:xfrm>
                <a:off x="-5715000" y="104775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 name="组合 4"/>
            <p:cNvGrpSpPr/>
            <p:nvPr/>
          </p:nvGrpSpPr>
          <p:grpSpPr>
            <a:xfrm>
              <a:off x="18897600" y="-6019800"/>
              <a:ext cx="419100" cy="16916400"/>
              <a:chOff x="-5715000" y="-6019800"/>
              <a:chExt cx="419100" cy="16916400"/>
            </a:xfrm>
          </p:grpSpPr>
          <p:sp>
            <p:nvSpPr>
              <p:cNvPr id="6" name="椭圆 5"/>
              <p:cNvSpPr/>
              <p:nvPr/>
            </p:nvSpPr>
            <p:spPr>
              <a:xfrm>
                <a:off x="-5715000" y="-60198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p:nvSpPr>
            <p:spPr>
              <a:xfrm>
                <a:off x="-5715000" y="104775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91" name="组合 90"/>
          <p:cNvGrpSpPr/>
          <p:nvPr/>
        </p:nvGrpSpPr>
        <p:grpSpPr>
          <a:xfrm>
            <a:off x="524393" y="758141"/>
            <a:ext cx="11134207" cy="0"/>
            <a:chOff x="524393" y="778590"/>
            <a:chExt cx="11134207" cy="0"/>
          </a:xfrm>
        </p:grpSpPr>
        <p:grpSp>
          <p:nvGrpSpPr>
            <p:cNvPr id="92" name="îşľïḓé"/>
            <p:cNvGrpSpPr/>
            <p:nvPr/>
          </p:nvGrpSpPr>
          <p:grpSpPr>
            <a:xfrm>
              <a:off x="524393" y="778590"/>
              <a:ext cx="528630" cy="0"/>
              <a:chOff x="784958" y="2463718"/>
              <a:chExt cx="528630" cy="0"/>
            </a:xfrm>
          </p:grpSpPr>
          <p:cxnSp>
            <p:nvCxnSpPr>
              <p:cNvPr id="97" name="直接连接符 96"/>
              <p:cNvCxnSpPr/>
              <p:nvPr/>
            </p:nvCxnSpPr>
            <p:spPr>
              <a:xfrm>
                <a:off x="784958" y="2463718"/>
                <a:ext cx="360000" cy="0"/>
              </a:xfrm>
              <a:prstGeom prst="line">
                <a:avLst/>
              </a:prstGeom>
              <a:ln w="57150" cap="rnd">
                <a:solidFill>
                  <a:schemeClr val="bg1"/>
                </a:solidFill>
                <a:round/>
              </a:ln>
            </p:spPr>
            <p:style>
              <a:lnRef idx="1">
                <a:schemeClr val="accent1"/>
              </a:lnRef>
              <a:fillRef idx="0">
                <a:schemeClr val="accent1"/>
              </a:fillRef>
              <a:effectRef idx="0">
                <a:schemeClr val="accent1"/>
              </a:effectRef>
              <a:fontRef idx="minor">
                <a:schemeClr val="tx1"/>
              </a:fontRef>
            </p:style>
          </p:cxnSp>
          <p:cxnSp>
            <p:nvCxnSpPr>
              <p:cNvPr id="98" name="直接连接符 97"/>
              <p:cNvCxnSpPr/>
              <p:nvPr/>
            </p:nvCxnSpPr>
            <p:spPr>
              <a:xfrm>
                <a:off x="1242156" y="2463718"/>
                <a:ext cx="0" cy="0"/>
              </a:xfrm>
              <a:prstGeom prst="line">
                <a:avLst/>
              </a:prstGeom>
              <a:ln w="57150" cap="rnd">
                <a:solidFill>
                  <a:schemeClr val="bg1"/>
                </a:solidFill>
                <a:round/>
              </a:ln>
            </p:spPr>
            <p:style>
              <a:lnRef idx="1">
                <a:schemeClr val="accent1"/>
              </a:lnRef>
              <a:fillRef idx="0">
                <a:schemeClr val="accent1"/>
              </a:fillRef>
              <a:effectRef idx="0">
                <a:schemeClr val="accent1"/>
              </a:effectRef>
              <a:fontRef idx="minor">
                <a:schemeClr val="tx1"/>
              </a:fontRef>
            </p:style>
          </p:cxnSp>
          <p:cxnSp>
            <p:nvCxnSpPr>
              <p:cNvPr id="99" name="直接连接符 98"/>
              <p:cNvCxnSpPr/>
              <p:nvPr/>
            </p:nvCxnSpPr>
            <p:spPr>
              <a:xfrm>
                <a:off x="1313588" y="2463718"/>
                <a:ext cx="0" cy="0"/>
              </a:xfrm>
              <a:prstGeom prst="line">
                <a:avLst/>
              </a:prstGeom>
              <a:ln w="57150" cap="rnd">
                <a:solidFill>
                  <a:schemeClr val="bg1"/>
                </a:solidFill>
                <a:round/>
              </a:ln>
            </p:spPr>
            <p:style>
              <a:lnRef idx="1">
                <a:schemeClr val="accent1"/>
              </a:lnRef>
              <a:fillRef idx="0">
                <a:schemeClr val="accent1"/>
              </a:fillRef>
              <a:effectRef idx="0">
                <a:schemeClr val="accent1"/>
              </a:effectRef>
              <a:fontRef idx="minor">
                <a:schemeClr val="tx1"/>
              </a:fontRef>
            </p:style>
          </p:cxnSp>
        </p:grpSp>
        <p:grpSp>
          <p:nvGrpSpPr>
            <p:cNvPr id="93" name="îşľïḓé"/>
            <p:cNvGrpSpPr/>
            <p:nvPr/>
          </p:nvGrpSpPr>
          <p:grpSpPr>
            <a:xfrm flipH="1">
              <a:off x="11129970" y="778590"/>
              <a:ext cx="528630" cy="0"/>
              <a:chOff x="784958" y="2463718"/>
              <a:chExt cx="528630" cy="0"/>
            </a:xfrm>
          </p:grpSpPr>
          <p:cxnSp>
            <p:nvCxnSpPr>
              <p:cNvPr id="94" name="直接连接符 93"/>
              <p:cNvCxnSpPr/>
              <p:nvPr/>
            </p:nvCxnSpPr>
            <p:spPr>
              <a:xfrm>
                <a:off x="784958" y="2463718"/>
                <a:ext cx="360000" cy="0"/>
              </a:xfrm>
              <a:prstGeom prst="line">
                <a:avLst/>
              </a:prstGeom>
              <a:ln w="57150" cap="rnd">
                <a:solidFill>
                  <a:schemeClr val="bg1"/>
                </a:solidFill>
                <a:round/>
              </a:ln>
            </p:spPr>
            <p:style>
              <a:lnRef idx="1">
                <a:schemeClr val="accent1"/>
              </a:lnRef>
              <a:fillRef idx="0">
                <a:schemeClr val="accent1"/>
              </a:fillRef>
              <a:effectRef idx="0">
                <a:schemeClr val="accent1"/>
              </a:effectRef>
              <a:fontRef idx="minor">
                <a:schemeClr val="tx1"/>
              </a:fontRef>
            </p:style>
          </p:cxnSp>
          <p:cxnSp>
            <p:nvCxnSpPr>
              <p:cNvPr id="95" name="直接连接符 94"/>
              <p:cNvCxnSpPr/>
              <p:nvPr/>
            </p:nvCxnSpPr>
            <p:spPr>
              <a:xfrm>
                <a:off x="1242156" y="2463718"/>
                <a:ext cx="0" cy="0"/>
              </a:xfrm>
              <a:prstGeom prst="line">
                <a:avLst/>
              </a:prstGeom>
              <a:ln w="57150" cap="rnd">
                <a:solidFill>
                  <a:schemeClr val="bg1"/>
                </a:solidFill>
                <a:round/>
              </a:ln>
            </p:spPr>
            <p:style>
              <a:lnRef idx="1">
                <a:schemeClr val="accent1"/>
              </a:lnRef>
              <a:fillRef idx="0">
                <a:schemeClr val="accent1"/>
              </a:fillRef>
              <a:effectRef idx="0">
                <a:schemeClr val="accent1"/>
              </a:effectRef>
              <a:fontRef idx="minor">
                <a:schemeClr val="tx1"/>
              </a:fontRef>
            </p:style>
          </p:cxnSp>
          <p:cxnSp>
            <p:nvCxnSpPr>
              <p:cNvPr id="96" name="直接连接符 95"/>
              <p:cNvCxnSpPr/>
              <p:nvPr/>
            </p:nvCxnSpPr>
            <p:spPr>
              <a:xfrm>
                <a:off x="1313588" y="2463718"/>
                <a:ext cx="0" cy="0"/>
              </a:xfrm>
              <a:prstGeom prst="line">
                <a:avLst/>
              </a:prstGeom>
              <a:ln w="57150" cap="rnd">
                <a:solidFill>
                  <a:schemeClr val="bg1"/>
                </a:solidFill>
                <a:round/>
              </a:ln>
            </p:spPr>
            <p:style>
              <a:lnRef idx="1">
                <a:schemeClr val="accent1"/>
              </a:lnRef>
              <a:fillRef idx="0">
                <a:schemeClr val="accent1"/>
              </a:fillRef>
              <a:effectRef idx="0">
                <a:schemeClr val="accent1"/>
              </a:effectRef>
              <a:fontRef idx="minor">
                <a:schemeClr val="tx1"/>
              </a:fontRef>
            </p:style>
          </p:cxnSp>
        </p:grpSp>
      </p:grpSp>
      <p:grpSp>
        <p:nvGrpSpPr>
          <p:cNvPr id="10" name="组合 9"/>
          <p:cNvGrpSpPr/>
          <p:nvPr/>
        </p:nvGrpSpPr>
        <p:grpSpPr>
          <a:xfrm>
            <a:off x="-26227" y="819583"/>
            <a:ext cx="12192000" cy="6038417"/>
            <a:chOff x="-26227" y="819583"/>
            <a:chExt cx="12192000" cy="6038417"/>
          </a:xfrm>
        </p:grpSpPr>
        <p:sp>
          <p:nvSpPr>
            <p:cNvPr id="114" name="任意多边形: 形状 113"/>
            <p:cNvSpPr/>
            <p:nvPr/>
          </p:nvSpPr>
          <p:spPr>
            <a:xfrm flipV="1">
              <a:off x="-26227" y="4493466"/>
              <a:ext cx="12192000" cy="2364534"/>
            </a:xfrm>
            <a:custGeom>
              <a:avLst/>
              <a:gdLst>
                <a:gd name="connsiteX0" fmla="*/ 6068756 w 12192000"/>
                <a:gd name="connsiteY0" fmla="*/ 2364534 h 2364534"/>
                <a:gd name="connsiteX1" fmla="*/ 12093371 w 12192000"/>
                <a:gd name="connsiteY1" fmla="*/ 1003564 h 2364534"/>
                <a:gd name="connsiteX2" fmla="*/ 12192000 w 12192000"/>
                <a:gd name="connsiteY2" fmla="*/ 947421 h 2364534"/>
                <a:gd name="connsiteX3" fmla="*/ 12192000 w 12192000"/>
                <a:gd name="connsiteY3" fmla="*/ 0 h 2364534"/>
                <a:gd name="connsiteX4" fmla="*/ 0 w 12192000"/>
                <a:gd name="connsiteY4" fmla="*/ 0 h 2364534"/>
                <a:gd name="connsiteX5" fmla="*/ 0 w 12192000"/>
                <a:gd name="connsiteY5" fmla="*/ 978437 h 2364534"/>
                <a:gd name="connsiteX6" fmla="*/ 44143 w 12192000"/>
                <a:gd name="connsiteY6" fmla="*/ 1003564 h 2364534"/>
                <a:gd name="connsiteX7" fmla="*/ 6068756 w 12192000"/>
                <a:gd name="connsiteY7" fmla="*/ 2364534 h 23645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2364534">
                  <a:moveTo>
                    <a:pt x="6068756" y="2364534"/>
                  </a:moveTo>
                  <a:cubicBezTo>
                    <a:pt x="8392426" y="2364534"/>
                    <a:pt x="10508142" y="1848573"/>
                    <a:pt x="12093371" y="1003564"/>
                  </a:cubicBezTo>
                  <a:lnTo>
                    <a:pt x="12192000" y="947421"/>
                  </a:lnTo>
                  <a:lnTo>
                    <a:pt x="12192000" y="0"/>
                  </a:lnTo>
                  <a:lnTo>
                    <a:pt x="0" y="0"/>
                  </a:lnTo>
                  <a:lnTo>
                    <a:pt x="0" y="978437"/>
                  </a:lnTo>
                  <a:lnTo>
                    <a:pt x="44143" y="1003564"/>
                  </a:lnTo>
                  <a:cubicBezTo>
                    <a:pt x="1629371" y="1848573"/>
                    <a:pt x="3745088" y="2364534"/>
                    <a:pt x="6068756" y="2364534"/>
                  </a:cubicBezTo>
                  <a:close/>
                </a:path>
              </a:pathLst>
            </a:custGeom>
            <a:solidFill>
              <a:schemeClr val="bg1"/>
            </a:solidFill>
            <a:ln>
              <a:noFill/>
            </a:ln>
            <a:effectLst>
              <a:outerShdw blurRad="1270000" dist="647700" dir="2700000" sx="89000" sy="89000" algn="tl" rotWithShape="0">
                <a:schemeClr val="tx1">
                  <a:alpha val="1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Autofit/>
            </a:bodyPr>
            <a:lstStyle/>
            <a:p>
              <a:pPr algn="ctr"/>
              <a:endParaRPr lang="zh-CN" altLang="en-US" dirty="0">
                <a:latin typeface="+mj-ea"/>
                <a:ea typeface="+mj-ea"/>
              </a:endParaRPr>
            </a:p>
          </p:txBody>
        </p:sp>
        <p:sp>
          <p:nvSpPr>
            <p:cNvPr id="102" name="文本框 101"/>
            <p:cNvSpPr txBox="1"/>
            <p:nvPr/>
          </p:nvSpPr>
          <p:spPr>
            <a:xfrm>
              <a:off x="2642335" y="3041633"/>
              <a:ext cx="7207956" cy="1015663"/>
            </a:xfrm>
            <a:prstGeom prst="rect">
              <a:avLst/>
            </a:prstGeom>
            <a:noFill/>
            <a:effectLst>
              <a:outerShdw blurRad="50800" dist="38100" dir="2700000" algn="tl" rotWithShape="0">
                <a:prstClr val="black">
                  <a:alpha val="40000"/>
                </a:prstClr>
              </a:outerShdw>
            </a:effectLst>
          </p:spPr>
          <p:txBody>
            <a:bodyPr wrap="square" rtlCol="0">
              <a:spAutoFit/>
            </a:bodyPr>
            <a:lstStyle/>
            <a:p>
              <a:pPr algn="ctr"/>
              <a:r>
                <a:rPr lang="zh-CN" altLang="en-US" sz="6000" b="1" spc="600" dirty="0">
                  <a:solidFill>
                    <a:schemeClr val="bg1"/>
                  </a:solidFill>
                  <a:latin typeface="微软雅黑" panose="020B0503020204020204" pitchFamily="34" charset="-122"/>
                  <a:ea typeface="微软雅黑" panose="020B0503020204020204" pitchFamily="34" charset="-122"/>
                </a:rPr>
                <a:t>知人论世</a:t>
              </a:r>
              <a:endParaRPr lang="zh-CN" altLang="en-US" sz="6000" b="1" spc="600" dirty="0">
                <a:solidFill>
                  <a:schemeClr val="bg1"/>
                </a:solidFill>
                <a:latin typeface="微软雅黑" panose="020B0503020204020204" pitchFamily="34" charset="-122"/>
                <a:ea typeface="微软雅黑" panose="020B0503020204020204" pitchFamily="34" charset="-122"/>
              </a:endParaRPr>
            </a:p>
          </p:txBody>
        </p:sp>
        <p:grpSp>
          <p:nvGrpSpPr>
            <p:cNvPr id="107" name="组合 106"/>
            <p:cNvGrpSpPr/>
            <p:nvPr/>
          </p:nvGrpSpPr>
          <p:grpSpPr>
            <a:xfrm>
              <a:off x="5154592" y="819583"/>
              <a:ext cx="1882816" cy="1882816"/>
              <a:chOff x="5358596" y="954139"/>
              <a:chExt cx="1474808" cy="1474808"/>
            </a:xfrm>
          </p:grpSpPr>
          <p:sp>
            <p:nvSpPr>
              <p:cNvPr id="78" name="任意多边形: 形状 77"/>
              <p:cNvSpPr/>
              <p:nvPr/>
            </p:nvSpPr>
            <p:spPr>
              <a:xfrm>
                <a:off x="5358596" y="954139"/>
                <a:ext cx="1474808" cy="1474808"/>
              </a:xfrm>
              <a:custGeom>
                <a:avLst/>
                <a:gdLst>
                  <a:gd name="connsiteX0" fmla="*/ 737404 w 1474808"/>
                  <a:gd name="connsiteY0" fmla="*/ 0 h 1474808"/>
                  <a:gd name="connsiteX1" fmla="*/ 1474808 w 1474808"/>
                  <a:gd name="connsiteY1" fmla="*/ 737404 h 1474808"/>
                  <a:gd name="connsiteX2" fmla="*/ 737404 w 1474808"/>
                  <a:gd name="connsiteY2" fmla="*/ 1474808 h 1474808"/>
                  <a:gd name="connsiteX3" fmla="*/ 0 w 1474808"/>
                  <a:gd name="connsiteY3" fmla="*/ 737404 h 1474808"/>
                  <a:gd name="connsiteX4" fmla="*/ 737404 w 1474808"/>
                  <a:gd name="connsiteY4" fmla="*/ 0 h 14748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74808" h="1474808">
                    <a:moveTo>
                      <a:pt x="737404" y="0"/>
                    </a:moveTo>
                    <a:cubicBezTo>
                      <a:pt x="1144661" y="0"/>
                      <a:pt x="1474808" y="330147"/>
                      <a:pt x="1474808" y="737404"/>
                    </a:cubicBezTo>
                    <a:cubicBezTo>
                      <a:pt x="1474808" y="1144661"/>
                      <a:pt x="1144661" y="1474808"/>
                      <a:pt x="737404" y="1474808"/>
                    </a:cubicBezTo>
                    <a:cubicBezTo>
                      <a:pt x="330147" y="1474808"/>
                      <a:pt x="0" y="1144661"/>
                      <a:pt x="0" y="737404"/>
                    </a:cubicBezTo>
                    <a:cubicBezTo>
                      <a:pt x="0" y="330147"/>
                      <a:pt x="330147" y="0"/>
                      <a:pt x="737404" y="0"/>
                    </a:cubicBezTo>
                    <a:close/>
                  </a:path>
                </a:pathLst>
              </a:custGeom>
              <a:solidFill>
                <a:srgbClr val="C00000">
                  <a:alpha val="5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3200"/>
              </a:p>
            </p:txBody>
          </p:sp>
          <p:sp>
            <p:nvSpPr>
              <p:cNvPr id="106" name="椭圆 105"/>
              <p:cNvSpPr/>
              <p:nvPr/>
            </p:nvSpPr>
            <p:spPr>
              <a:xfrm>
                <a:off x="5582856" y="1178399"/>
                <a:ext cx="1026288" cy="102628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en-US" altLang="zh-CN" sz="4000" dirty="0">
                    <a:gradFill>
                      <a:gsLst>
                        <a:gs pos="0">
                          <a:srgbClr val="C00000"/>
                        </a:gs>
                        <a:gs pos="100000">
                          <a:srgbClr val="A11C1C"/>
                        </a:gs>
                      </a:gsLst>
                      <a:lin ang="2700000" scaled="0"/>
                    </a:gradFill>
                    <a:latin typeface="字魂105号-简雅黑" panose="00000500000000000000" pitchFamily="2" charset="-122"/>
                    <a:ea typeface="字魂105号-简雅黑" panose="00000500000000000000" pitchFamily="2" charset="-122"/>
                  </a:rPr>
                  <a:t>01</a:t>
                </a:r>
                <a:endParaRPr lang="zh-CN" altLang="en-US" sz="4000" dirty="0">
                  <a:gradFill>
                    <a:gsLst>
                      <a:gs pos="0">
                        <a:srgbClr val="C00000"/>
                      </a:gs>
                      <a:gs pos="100000">
                        <a:srgbClr val="A11C1C"/>
                      </a:gs>
                    </a:gsLst>
                    <a:lin ang="2700000" scaled="0"/>
                  </a:gradFill>
                  <a:latin typeface="字魂105号-简雅黑" panose="00000500000000000000" pitchFamily="2" charset="-122"/>
                  <a:ea typeface="字魂105号-简雅黑" panose="00000500000000000000" pitchFamily="2" charset="-122"/>
                </a:endParaRPr>
              </a:p>
            </p:txBody>
          </p:sp>
        </p:grpSp>
      </p:grpSp>
      <p:grpSp>
        <p:nvGrpSpPr>
          <p:cNvPr id="118" name="组合 117"/>
          <p:cNvGrpSpPr/>
          <p:nvPr/>
        </p:nvGrpSpPr>
        <p:grpSpPr>
          <a:xfrm>
            <a:off x="2073797" y="1760991"/>
            <a:ext cx="8044406" cy="0"/>
            <a:chOff x="1736202" y="879676"/>
            <a:chExt cx="8044406" cy="0"/>
          </a:xfrm>
        </p:grpSpPr>
        <p:cxnSp>
          <p:nvCxnSpPr>
            <p:cNvPr id="120" name="直接连接符 119"/>
            <p:cNvCxnSpPr/>
            <p:nvPr/>
          </p:nvCxnSpPr>
          <p:spPr>
            <a:xfrm flipH="1">
              <a:off x="7048982" y="879676"/>
              <a:ext cx="2731626" cy="0"/>
            </a:xfrm>
            <a:prstGeom prst="line">
              <a:avLst/>
            </a:prstGeom>
            <a:ln>
              <a:gradFill>
                <a:gsLst>
                  <a:gs pos="0">
                    <a:schemeClr val="bg1"/>
                  </a:gs>
                  <a:gs pos="100000">
                    <a:schemeClr val="bg1">
                      <a:alpha val="0"/>
                    </a:schemeClr>
                  </a:gs>
                </a:gsLst>
                <a:lin ang="10800000" scaled="0"/>
              </a:gradFill>
            </a:ln>
          </p:spPr>
          <p:style>
            <a:lnRef idx="1">
              <a:schemeClr val="accent1"/>
            </a:lnRef>
            <a:fillRef idx="0">
              <a:schemeClr val="accent1"/>
            </a:fillRef>
            <a:effectRef idx="0">
              <a:schemeClr val="accent1"/>
            </a:effectRef>
            <a:fontRef idx="minor">
              <a:schemeClr val="tx1"/>
            </a:fontRef>
          </p:style>
        </p:cxnSp>
        <p:cxnSp>
          <p:nvCxnSpPr>
            <p:cNvPr id="121" name="直接连接符 120"/>
            <p:cNvCxnSpPr/>
            <p:nvPr/>
          </p:nvCxnSpPr>
          <p:spPr>
            <a:xfrm>
              <a:off x="1736202" y="879676"/>
              <a:ext cx="2731626" cy="0"/>
            </a:xfrm>
            <a:prstGeom prst="line">
              <a:avLst/>
            </a:prstGeom>
            <a:ln>
              <a:gradFill>
                <a:gsLst>
                  <a:gs pos="0">
                    <a:schemeClr val="bg1"/>
                  </a:gs>
                  <a:gs pos="100000">
                    <a:schemeClr val="bg1">
                      <a:alpha val="0"/>
                    </a:schemeClr>
                  </a:gs>
                </a:gsLst>
                <a:lin ang="10800000" scaled="0"/>
              </a:gradFill>
            </a:ln>
          </p:spPr>
          <p:style>
            <a:lnRef idx="1">
              <a:schemeClr val="accent1"/>
            </a:lnRef>
            <a:fillRef idx="0">
              <a:schemeClr val="accent1"/>
            </a:fillRef>
            <a:effectRef idx="0">
              <a:schemeClr val="accent1"/>
            </a:effectRef>
            <a:fontRef idx="minor">
              <a:schemeClr val="tx1"/>
            </a:fontRef>
          </p:style>
        </p:cxn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85"/>
                                        </p:tgtEl>
                                        <p:attrNameLst>
                                          <p:attrName>style.visibility</p:attrName>
                                        </p:attrNameLst>
                                      </p:cBhvr>
                                      <p:to>
                                        <p:strVal val="visible"/>
                                      </p:to>
                                    </p:set>
                                    <p:animEffect transition="in" filter="fade">
                                      <p:cBhvr>
                                        <p:cTn id="7" dur="1000"/>
                                        <p:tgtEl>
                                          <p:spTgt spid="85"/>
                                        </p:tgtEl>
                                      </p:cBhvr>
                                    </p:animEffect>
                                    <p:anim calcmode="lin" valueType="num">
                                      <p:cBhvr>
                                        <p:cTn id="8" dur="1000" fill="hold"/>
                                        <p:tgtEl>
                                          <p:spTgt spid="85"/>
                                        </p:tgtEl>
                                        <p:attrNameLst>
                                          <p:attrName>ppt_x</p:attrName>
                                        </p:attrNameLst>
                                      </p:cBhvr>
                                      <p:tavLst>
                                        <p:tav tm="0">
                                          <p:val>
                                            <p:strVal val="#ppt_x"/>
                                          </p:val>
                                        </p:tav>
                                        <p:tav tm="100000">
                                          <p:val>
                                            <p:strVal val="#ppt_x"/>
                                          </p:val>
                                        </p:tav>
                                      </p:tavLst>
                                    </p:anim>
                                    <p:anim calcmode="lin" valueType="num">
                                      <p:cBhvr>
                                        <p:cTn id="9" dur="1000" fill="hold"/>
                                        <p:tgtEl>
                                          <p:spTgt spid="85"/>
                                        </p:tgtEl>
                                        <p:attrNameLst>
                                          <p:attrName>ppt_y</p:attrName>
                                        </p:attrNameLst>
                                      </p:cBhvr>
                                      <p:tavLst>
                                        <p:tav tm="0">
                                          <p:val>
                                            <p:strVal val="#ppt_y-.1"/>
                                          </p:val>
                                        </p:tav>
                                        <p:tav tm="100000">
                                          <p:val>
                                            <p:strVal val="#ppt_y"/>
                                          </p:val>
                                        </p:tav>
                                      </p:tavLst>
                                    </p:anim>
                                  </p:childTnLst>
                                </p:cTn>
                              </p:par>
                              <p:par>
                                <p:cTn id="10" presetID="53" presetClass="entr" presetSubtype="16" fill="hold" nodeType="withEffect">
                                  <p:stCondLst>
                                    <p:cond delay="0"/>
                                  </p:stCondLst>
                                  <p:childTnLst>
                                    <p:set>
                                      <p:cBhvr>
                                        <p:cTn id="11" dur="1" fill="hold">
                                          <p:stCondLst>
                                            <p:cond delay="0"/>
                                          </p:stCondLst>
                                        </p:cTn>
                                        <p:tgtEl>
                                          <p:spTgt spid="91"/>
                                        </p:tgtEl>
                                        <p:attrNameLst>
                                          <p:attrName>style.visibility</p:attrName>
                                        </p:attrNameLst>
                                      </p:cBhvr>
                                      <p:to>
                                        <p:strVal val="visible"/>
                                      </p:to>
                                    </p:set>
                                    <p:anim calcmode="lin" valueType="num">
                                      <p:cBhvr>
                                        <p:cTn id="12" dur="1000" fill="hold"/>
                                        <p:tgtEl>
                                          <p:spTgt spid="91"/>
                                        </p:tgtEl>
                                        <p:attrNameLst>
                                          <p:attrName>ppt_w</p:attrName>
                                        </p:attrNameLst>
                                      </p:cBhvr>
                                      <p:tavLst>
                                        <p:tav tm="0">
                                          <p:val>
                                            <p:fltVal val="0"/>
                                          </p:val>
                                        </p:tav>
                                        <p:tav tm="100000">
                                          <p:val>
                                            <p:strVal val="#ppt_w"/>
                                          </p:val>
                                        </p:tav>
                                      </p:tavLst>
                                    </p:anim>
                                    <p:anim calcmode="lin" valueType="num">
                                      <p:cBhvr>
                                        <p:cTn id="13" dur="1000" fill="hold"/>
                                        <p:tgtEl>
                                          <p:spTgt spid="91"/>
                                        </p:tgtEl>
                                        <p:attrNameLst>
                                          <p:attrName>ppt_h</p:attrName>
                                        </p:attrNameLst>
                                      </p:cBhvr>
                                      <p:tavLst>
                                        <p:tav tm="0">
                                          <p:val>
                                            <p:fltVal val="0"/>
                                          </p:val>
                                        </p:tav>
                                        <p:tav tm="100000">
                                          <p:val>
                                            <p:strVal val="#ppt_h"/>
                                          </p:val>
                                        </p:tav>
                                      </p:tavLst>
                                    </p:anim>
                                    <p:animEffect transition="in" filter="fade">
                                      <p:cBhvr>
                                        <p:cTn id="14" dur="1000"/>
                                        <p:tgtEl>
                                          <p:spTgt spid="91"/>
                                        </p:tgtEl>
                                      </p:cBhvr>
                                    </p:animEffect>
                                  </p:childTnLst>
                                </p:cTn>
                              </p:par>
                              <p:par>
                                <p:cTn id="15" presetID="42" presetClass="entr" presetSubtype="0" fill="hold" nodeType="withEffect">
                                  <p:stCondLst>
                                    <p:cond delay="0"/>
                                  </p:stCondLst>
                                  <p:childTnLst>
                                    <p:set>
                                      <p:cBhvr>
                                        <p:cTn id="16" dur="1" fill="hold">
                                          <p:stCondLst>
                                            <p:cond delay="0"/>
                                          </p:stCondLst>
                                        </p:cTn>
                                        <p:tgtEl>
                                          <p:spTgt spid="118"/>
                                        </p:tgtEl>
                                        <p:attrNameLst>
                                          <p:attrName>style.visibility</p:attrName>
                                        </p:attrNameLst>
                                      </p:cBhvr>
                                      <p:to>
                                        <p:strVal val="visible"/>
                                      </p:to>
                                    </p:set>
                                    <p:animEffect transition="in" filter="fade">
                                      <p:cBhvr>
                                        <p:cTn id="17" dur="1000"/>
                                        <p:tgtEl>
                                          <p:spTgt spid="118"/>
                                        </p:tgtEl>
                                      </p:cBhvr>
                                    </p:animEffect>
                                    <p:anim calcmode="lin" valueType="num">
                                      <p:cBhvr>
                                        <p:cTn id="18" dur="1000" fill="hold"/>
                                        <p:tgtEl>
                                          <p:spTgt spid="118"/>
                                        </p:tgtEl>
                                        <p:attrNameLst>
                                          <p:attrName>ppt_x</p:attrName>
                                        </p:attrNameLst>
                                      </p:cBhvr>
                                      <p:tavLst>
                                        <p:tav tm="0">
                                          <p:val>
                                            <p:strVal val="#ppt_x"/>
                                          </p:val>
                                        </p:tav>
                                        <p:tav tm="100000">
                                          <p:val>
                                            <p:strVal val="#ppt_x"/>
                                          </p:val>
                                        </p:tav>
                                      </p:tavLst>
                                    </p:anim>
                                    <p:anim calcmode="lin" valueType="num">
                                      <p:cBhvr>
                                        <p:cTn id="19" dur="1000" fill="hold"/>
                                        <p:tgtEl>
                                          <p:spTgt spid="1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5" grpId="0" animBg="1"/>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任意多边形: 形状 35"/>
          <p:cNvSpPr/>
          <p:nvPr/>
        </p:nvSpPr>
        <p:spPr>
          <a:xfrm>
            <a:off x="-121920" y="239982"/>
            <a:ext cx="896112" cy="602306"/>
          </a:xfrm>
          <a:custGeom>
            <a:avLst/>
            <a:gdLst>
              <a:gd name="connsiteX0" fmla="*/ 0 w 706054"/>
              <a:gd name="connsiteY0" fmla="*/ 0 h 474562"/>
              <a:gd name="connsiteX1" fmla="*/ 468773 w 706054"/>
              <a:gd name="connsiteY1" fmla="*/ 0 h 474562"/>
              <a:gd name="connsiteX2" fmla="*/ 706054 w 706054"/>
              <a:gd name="connsiteY2" fmla="*/ 237281 h 474562"/>
              <a:gd name="connsiteX3" fmla="*/ 468773 w 706054"/>
              <a:gd name="connsiteY3" fmla="*/ 474562 h 474562"/>
              <a:gd name="connsiteX4" fmla="*/ 0 w 706054"/>
              <a:gd name="connsiteY4" fmla="*/ 474562 h 4745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6054" h="474562">
                <a:moveTo>
                  <a:pt x="0" y="0"/>
                </a:moveTo>
                <a:lnTo>
                  <a:pt x="468773" y="0"/>
                </a:lnTo>
                <a:cubicBezTo>
                  <a:pt x="599820" y="0"/>
                  <a:pt x="706054" y="106234"/>
                  <a:pt x="706054" y="237281"/>
                </a:cubicBezTo>
                <a:cubicBezTo>
                  <a:pt x="706054" y="368328"/>
                  <a:pt x="599820" y="474562"/>
                  <a:pt x="468773" y="474562"/>
                </a:cubicBezTo>
                <a:lnTo>
                  <a:pt x="0" y="474562"/>
                </a:lnTo>
                <a:close/>
              </a:path>
            </a:pathLst>
          </a:custGeom>
          <a:noFill/>
          <a:ln w="19050">
            <a:gradFill>
              <a:gsLst>
                <a:gs pos="55000">
                  <a:schemeClr val="accent1">
                    <a:lumMod val="5000"/>
                    <a:lumOff val="95000"/>
                    <a:alpha val="0"/>
                  </a:schemeClr>
                </a:gs>
                <a:gs pos="0">
                  <a:srgbClr val="C00000"/>
                </a:gs>
              </a:gsLst>
              <a:lin ang="108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mn-ea"/>
            </a:endParaRPr>
          </a:p>
        </p:txBody>
      </p:sp>
      <p:grpSp>
        <p:nvGrpSpPr>
          <p:cNvPr id="8" name="组合 7"/>
          <p:cNvGrpSpPr/>
          <p:nvPr/>
        </p:nvGrpSpPr>
        <p:grpSpPr>
          <a:xfrm>
            <a:off x="-265471" y="-870076"/>
            <a:ext cx="12722942" cy="8598152"/>
            <a:chOff x="-5715000" y="-6019800"/>
            <a:chExt cx="25031700" cy="16916400"/>
          </a:xfrm>
        </p:grpSpPr>
        <p:grpSp>
          <p:nvGrpSpPr>
            <p:cNvPr id="4" name="组合 3"/>
            <p:cNvGrpSpPr/>
            <p:nvPr/>
          </p:nvGrpSpPr>
          <p:grpSpPr>
            <a:xfrm>
              <a:off x="-5715000" y="-6019800"/>
              <a:ext cx="419100" cy="16916400"/>
              <a:chOff x="-5715000" y="-6019800"/>
              <a:chExt cx="419100" cy="16916400"/>
            </a:xfrm>
          </p:grpSpPr>
          <p:sp>
            <p:nvSpPr>
              <p:cNvPr id="2" name="椭圆 1"/>
              <p:cNvSpPr/>
              <p:nvPr/>
            </p:nvSpPr>
            <p:spPr>
              <a:xfrm>
                <a:off x="-5715000" y="-60198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3" name="椭圆 2"/>
              <p:cNvSpPr/>
              <p:nvPr/>
            </p:nvSpPr>
            <p:spPr>
              <a:xfrm>
                <a:off x="-5715000" y="104775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grpSp>
          <p:nvGrpSpPr>
            <p:cNvPr id="5" name="组合 4"/>
            <p:cNvGrpSpPr/>
            <p:nvPr/>
          </p:nvGrpSpPr>
          <p:grpSpPr>
            <a:xfrm>
              <a:off x="18897600" y="-6019800"/>
              <a:ext cx="419100" cy="16916400"/>
              <a:chOff x="-5715000" y="-6019800"/>
              <a:chExt cx="419100" cy="16916400"/>
            </a:xfrm>
          </p:grpSpPr>
          <p:sp>
            <p:nvSpPr>
              <p:cNvPr id="6" name="椭圆 5"/>
              <p:cNvSpPr/>
              <p:nvPr/>
            </p:nvSpPr>
            <p:spPr>
              <a:xfrm>
                <a:off x="-5715000" y="-60198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7" name="椭圆 6"/>
              <p:cNvSpPr/>
              <p:nvPr/>
            </p:nvSpPr>
            <p:spPr>
              <a:xfrm>
                <a:off x="-5715000" y="104775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grpSp>
      <p:grpSp>
        <p:nvGrpSpPr>
          <p:cNvPr id="93" name="îşľïḓé"/>
          <p:cNvGrpSpPr/>
          <p:nvPr/>
        </p:nvGrpSpPr>
        <p:grpSpPr>
          <a:xfrm flipH="1">
            <a:off x="11129970" y="6341428"/>
            <a:ext cx="528630" cy="0"/>
            <a:chOff x="784958" y="2463718"/>
            <a:chExt cx="528630" cy="0"/>
          </a:xfrm>
        </p:grpSpPr>
        <p:cxnSp>
          <p:nvCxnSpPr>
            <p:cNvPr id="94" name="直接连接符 93"/>
            <p:cNvCxnSpPr/>
            <p:nvPr/>
          </p:nvCxnSpPr>
          <p:spPr>
            <a:xfrm>
              <a:off x="784958" y="2463718"/>
              <a:ext cx="360000" cy="0"/>
            </a:xfrm>
            <a:prstGeom prst="line">
              <a:avLst/>
            </a:prstGeom>
            <a:ln w="57150" cap="rnd">
              <a:gradFill>
                <a:gsLst>
                  <a:gs pos="0">
                    <a:srgbClr val="C00000"/>
                  </a:gs>
                  <a:gs pos="100000">
                    <a:srgbClr val="A11C1C"/>
                  </a:gs>
                </a:gsLst>
                <a:lin ang="5400000" scaled="1"/>
              </a:gradFill>
              <a:round/>
            </a:ln>
          </p:spPr>
          <p:style>
            <a:lnRef idx="1">
              <a:schemeClr val="accent1"/>
            </a:lnRef>
            <a:fillRef idx="0">
              <a:schemeClr val="accent1"/>
            </a:fillRef>
            <a:effectRef idx="0">
              <a:schemeClr val="accent1"/>
            </a:effectRef>
            <a:fontRef idx="minor">
              <a:schemeClr val="tx1"/>
            </a:fontRef>
          </p:style>
        </p:cxnSp>
        <p:cxnSp>
          <p:nvCxnSpPr>
            <p:cNvPr id="95" name="直接连接符 94"/>
            <p:cNvCxnSpPr/>
            <p:nvPr/>
          </p:nvCxnSpPr>
          <p:spPr>
            <a:xfrm>
              <a:off x="1242156" y="2463718"/>
              <a:ext cx="0" cy="0"/>
            </a:xfrm>
            <a:prstGeom prst="line">
              <a:avLst/>
            </a:prstGeom>
            <a:ln w="57150" cap="rnd">
              <a:gradFill>
                <a:gsLst>
                  <a:gs pos="0">
                    <a:srgbClr val="C00000"/>
                  </a:gs>
                  <a:gs pos="100000">
                    <a:srgbClr val="A11C1C"/>
                  </a:gs>
                </a:gsLst>
                <a:lin ang="5400000" scaled="1"/>
              </a:gradFill>
              <a:round/>
            </a:ln>
          </p:spPr>
          <p:style>
            <a:lnRef idx="1">
              <a:schemeClr val="accent1"/>
            </a:lnRef>
            <a:fillRef idx="0">
              <a:schemeClr val="accent1"/>
            </a:fillRef>
            <a:effectRef idx="0">
              <a:schemeClr val="accent1"/>
            </a:effectRef>
            <a:fontRef idx="minor">
              <a:schemeClr val="tx1"/>
            </a:fontRef>
          </p:style>
        </p:cxnSp>
        <p:cxnSp>
          <p:nvCxnSpPr>
            <p:cNvPr id="96" name="直接连接符 95"/>
            <p:cNvCxnSpPr/>
            <p:nvPr/>
          </p:nvCxnSpPr>
          <p:spPr>
            <a:xfrm>
              <a:off x="1313588" y="2463718"/>
              <a:ext cx="0" cy="0"/>
            </a:xfrm>
            <a:prstGeom prst="line">
              <a:avLst/>
            </a:prstGeom>
            <a:ln w="57150" cap="rnd">
              <a:gradFill>
                <a:gsLst>
                  <a:gs pos="0">
                    <a:srgbClr val="C00000"/>
                  </a:gs>
                  <a:gs pos="100000">
                    <a:srgbClr val="A11C1C"/>
                  </a:gs>
                </a:gsLst>
                <a:lin ang="5400000" scaled="1"/>
              </a:gradFill>
              <a:round/>
            </a:ln>
          </p:spPr>
          <p:style>
            <a:lnRef idx="1">
              <a:schemeClr val="accent1"/>
            </a:lnRef>
            <a:fillRef idx="0">
              <a:schemeClr val="accent1"/>
            </a:fillRef>
            <a:effectRef idx="0">
              <a:schemeClr val="accent1"/>
            </a:effectRef>
            <a:fontRef idx="minor">
              <a:schemeClr val="tx1"/>
            </a:fontRef>
          </p:style>
        </p:cxnSp>
      </p:grpSp>
      <p:sp>
        <p:nvSpPr>
          <p:cNvPr id="35" name="任意多边形: 形状 34"/>
          <p:cNvSpPr/>
          <p:nvPr/>
        </p:nvSpPr>
        <p:spPr>
          <a:xfrm>
            <a:off x="0" y="300942"/>
            <a:ext cx="706054" cy="474562"/>
          </a:xfrm>
          <a:custGeom>
            <a:avLst/>
            <a:gdLst>
              <a:gd name="connsiteX0" fmla="*/ 0 w 706054"/>
              <a:gd name="connsiteY0" fmla="*/ 0 h 474562"/>
              <a:gd name="connsiteX1" fmla="*/ 468773 w 706054"/>
              <a:gd name="connsiteY1" fmla="*/ 0 h 474562"/>
              <a:gd name="connsiteX2" fmla="*/ 706054 w 706054"/>
              <a:gd name="connsiteY2" fmla="*/ 237281 h 474562"/>
              <a:gd name="connsiteX3" fmla="*/ 468773 w 706054"/>
              <a:gd name="connsiteY3" fmla="*/ 474562 h 474562"/>
              <a:gd name="connsiteX4" fmla="*/ 0 w 706054"/>
              <a:gd name="connsiteY4" fmla="*/ 474562 h 4745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6054" h="474562">
                <a:moveTo>
                  <a:pt x="0" y="0"/>
                </a:moveTo>
                <a:lnTo>
                  <a:pt x="468773" y="0"/>
                </a:lnTo>
                <a:cubicBezTo>
                  <a:pt x="599820" y="0"/>
                  <a:pt x="706054" y="106234"/>
                  <a:pt x="706054" y="237281"/>
                </a:cubicBezTo>
                <a:cubicBezTo>
                  <a:pt x="706054" y="368328"/>
                  <a:pt x="599820" y="474562"/>
                  <a:pt x="468773" y="474562"/>
                </a:cubicBezTo>
                <a:lnTo>
                  <a:pt x="0" y="474562"/>
                </a:lnTo>
                <a:close/>
              </a:path>
            </a:pathLst>
          </a:custGeom>
          <a:gradFill>
            <a:gsLst>
              <a:gs pos="0">
                <a:srgbClr val="C00000">
                  <a:alpha val="48000"/>
                </a:srgbClr>
              </a:gs>
              <a:gs pos="94000">
                <a:srgbClr val="A11C1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微软雅黑" panose="020B0503020204020204" pitchFamily="34" charset="-122"/>
              <a:ea typeface="微软雅黑" panose="020B0503020204020204" pitchFamily="34" charset="-122"/>
            </a:endParaRPr>
          </a:p>
        </p:txBody>
      </p:sp>
      <p:sp>
        <p:nvSpPr>
          <p:cNvPr id="37" name="文本框 36"/>
          <p:cNvSpPr txBox="1"/>
          <p:nvPr/>
        </p:nvSpPr>
        <p:spPr>
          <a:xfrm>
            <a:off x="896112" y="410400"/>
            <a:ext cx="4627866" cy="400110"/>
          </a:xfrm>
          <a:prstGeom prst="rect">
            <a:avLst/>
          </a:prstGeom>
          <a:noFill/>
          <a:effectLst>
            <a:reflection blurRad="6350" stA="50000" endA="300" endPos="55000" dir="5400000" sy="-100000" algn="bl" rotWithShape="0"/>
          </a:effectLst>
        </p:spPr>
        <p:txBody>
          <a:bodyPr wrap="square" rtlCol="0">
            <a:spAutoFit/>
          </a:bodyPr>
          <a:lstStyle/>
          <a:p>
            <a:r>
              <a:rPr lang="zh-CN" altLang="en-US" sz="2000" b="1" spc="600" dirty="0">
                <a:gradFill>
                  <a:gsLst>
                    <a:gs pos="100000">
                      <a:srgbClr val="A11C1C"/>
                    </a:gs>
                    <a:gs pos="0">
                      <a:srgbClr val="C00000"/>
                    </a:gs>
                  </a:gsLst>
                  <a:lin ang="5400000" scaled="0"/>
                </a:gradFill>
                <a:latin typeface="微软雅黑" panose="020B0503020204020204" pitchFamily="34" charset="-122"/>
                <a:ea typeface="微软雅黑" panose="020B0503020204020204" pitchFamily="34" charset="-122"/>
              </a:rPr>
              <a:t>人物通讯的特点</a:t>
            </a:r>
            <a:endParaRPr lang="zh-CN" altLang="en-US" sz="2000" b="1" spc="600" dirty="0">
              <a:gradFill>
                <a:gsLst>
                  <a:gs pos="100000">
                    <a:srgbClr val="A11C1C"/>
                  </a:gs>
                  <a:gs pos="0">
                    <a:srgbClr val="C00000"/>
                  </a:gs>
                </a:gsLst>
                <a:lin ang="5400000" scaled="0"/>
              </a:gradFill>
              <a:latin typeface="微软雅黑" panose="020B0503020204020204" pitchFamily="34" charset="-122"/>
              <a:ea typeface="微软雅黑" panose="020B0503020204020204" pitchFamily="34" charset="-122"/>
            </a:endParaRPr>
          </a:p>
        </p:txBody>
      </p:sp>
      <p:sp>
        <p:nvSpPr>
          <p:cNvPr id="29" name="文本框 28"/>
          <p:cNvSpPr txBox="1"/>
          <p:nvPr/>
        </p:nvSpPr>
        <p:spPr>
          <a:xfrm>
            <a:off x="4939200" y="977035"/>
            <a:ext cx="6730504" cy="5116209"/>
          </a:xfrm>
          <a:prstGeom prst="rect">
            <a:avLst/>
          </a:prstGeom>
          <a:noFill/>
        </p:spPr>
        <p:txBody>
          <a:bodyPr wrap="square" rtlCol="0">
            <a:spAutoFit/>
          </a:bodyPr>
          <a:lstStyle/>
          <a:p>
            <a:pPr algn="just" hangingPunct="0">
              <a:lnSpc>
                <a:spcPct val="150000"/>
              </a:lnSpc>
            </a:pPr>
            <a:r>
              <a:rPr lang="zh-CN" altLang="en-US" sz="2000" b="1" dirty="0">
                <a:solidFill>
                  <a:srgbClr val="C00000"/>
                </a:solidFill>
                <a:latin typeface="微软雅黑" panose="020B0503020204020204" pitchFamily="34" charset="-122"/>
                <a:ea typeface="微软雅黑" panose="020B0503020204020204" pitchFamily="34" charset="-122"/>
                <a:cs typeface="+mn-ea"/>
                <a:sym typeface="+mn-lt"/>
              </a:rPr>
              <a:t>②多种表达方式相结合，将记叙、议论和抒情融为一体，内容更加的丰富，更富感染力。</a:t>
            </a:r>
            <a:endParaRPr lang="zh-CN" altLang="en-US" sz="2000" b="1" dirty="0">
              <a:solidFill>
                <a:srgbClr val="C00000"/>
              </a:solidFill>
              <a:latin typeface="微软雅黑" panose="020B0503020204020204" pitchFamily="34" charset="-122"/>
              <a:ea typeface="微软雅黑" panose="020B0503020204020204" pitchFamily="34" charset="-122"/>
              <a:cs typeface="+mn-ea"/>
              <a:sym typeface="+mn-lt"/>
            </a:endParaRPr>
          </a:p>
          <a:p>
            <a:pPr algn="just" hangingPunct="0">
              <a:lnSpc>
                <a:spcPct val="150000"/>
              </a:lnSpc>
            </a:pPr>
            <a:r>
              <a:rPr lang="zh-CN" altLang="en-US" sz="2000" dirty="0">
                <a:latin typeface="微软雅黑" panose="020B0503020204020204" pitchFamily="34" charset="-122"/>
                <a:ea typeface="微软雅黑" panose="020B0503020204020204" pitchFamily="34" charset="-122"/>
                <a:cs typeface="+mn-ea"/>
                <a:sym typeface="+mn-lt"/>
              </a:rPr>
              <a:t>如：第</a:t>
            </a:r>
            <a:r>
              <a:rPr lang="en-US" altLang="zh-CN" sz="2000" dirty="0">
                <a:latin typeface="微软雅黑" panose="020B0503020204020204" pitchFamily="34" charset="-122"/>
                <a:ea typeface="微软雅黑" panose="020B0503020204020204" pitchFamily="34" charset="-122"/>
                <a:cs typeface="+mn-ea"/>
                <a:sym typeface="+mn-lt"/>
              </a:rPr>
              <a:t>70</a:t>
            </a:r>
            <a:r>
              <a:rPr lang="zh-CN" altLang="en-US" sz="2000" dirty="0">
                <a:latin typeface="微软雅黑" panose="020B0503020204020204" pitchFamily="34" charset="-122"/>
                <a:ea typeface="微软雅黑" panose="020B0503020204020204" pitchFamily="34" charset="-122"/>
                <a:cs typeface="+mn-ea"/>
                <a:sym typeface="+mn-lt"/>
              </a:rPr>
              <a:t>段，焦裕禄虽然去世了，但他在兰考土地上播下的自力更生的革命种子，正在发芽成长，他带给兰考人民的毛泽东思想的红灯，愈来愈发出耀眼的光芒。他一心为革命，一心为群众的高贵品德，已成为全县干部和群众学习的榜样。</a:t>
            </a:r>
            <a:endParaRPr lang="zh-CN" altLang="en-US" sz="2000" dirty="0">
              <a:latin typeface="微软雅黑" panose="020B0503020204020204" pitchFamily="34" charset="-122"/>
              <a:ea typeface="微软雅黑" panose="020B0503020204020204" pitchFamily="34" charset="-122"/>
              <a:cs typeface="+mn-ea"/>
              <a:sym typeface="+mn-lt"/>
            </a:endParaRPr>
          </a:p>
          <a:p>
            <a:pPr algn="just" hangingPunct="0">
              <a:lnSpc>
                <a:spcPct val="150000"/>
              </a:lnSpc>
            </a:pPr>
            <a:r>
              <a:rPr lang="zh-CN" altLang="en-US" sz="2000" dirty="0">
                <a:solidFill>
                  <a:srgbClr val="C00000"/>
                </a:solidFill>
                <a:latin typeface="微软雅黑" panose="020B0503020204020204" pitchFamily="34" charset="-122"/>
                <a:ea typeface="微软雅黑" panose="020B0503020204020204" pitchFamily="34" charset="-122"/>
                <a:cs typeface="+mn-ea"/>
                <a:sym typeface="+mn-lt"/>
              </a:rPr>
              <a:t>明确   这一段文字使用的是议论的表达方式，它讴歌了焦裕禄的精神不仅改变了兰考人民的生活现状，重要的是他的精神越来越绽放出耀眼的光芒，让兰考人民继续自力更生、奋发图强！</a:t>
            </a:r>
            <a:endParaRPr lang="zh-CN" altLang="en-US" sz="2000" dirty="0">
              <a:solidFill>
                <a:srgbClr val="C00000"/>
              </a:solidFill>
              <a:latin typeface="微软雅黑" panose="020B0503020204020204" pitchFamily="34" charset="-122"/>
              <a:ea typeface="微软雅黑" panose="020B0503020204020204" pitchFamily="34" charset="-122"/>
              <a:cs typeface="+mn-ea"/>
              <a:sym typeface="+mn-lt"/>
            </a:endParaRPr>
          </a:p>
        </p:txBody>
      </p:sp>
      <p:sp>
        <p:nvSpPr>
          <p:cNvPr id="39" name="矩形 38"/>
          <p:cNvSpPr/>
          <p:nvPr/>
        </p:nvSpPr>
        <p:spPr>
          <a:xfrm>
            <a:off x="130629" y="130629"/>
            <a:ext cx="11899075" cy="6590805"/>
          </a:xfrm>
          <a:prstGeom prst="rect">
            <a:avLst/>
          </a:prstGeom>
          <a:noFill/>
          <a:ln w="254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11" name="图片 10"/>
          <p:cNvPicPr>
            <a:picLocks noChangeAspect="1"/>
          </p:cNvPicPr>
          <p:nvPr/>
        </p:nvPicPr>
        <p:blipFill>
          <a:blip r:embed="rId1">
            <a:extLst>
              <a:ext uri="{28A0092B-C50C-407E-A947-70E740481C1C}">
                <a14:useLocalDpi xmlns:a14="http://schemas.microsoft.com/office/drawing/2010/main" val="0"/>
              </a:ext>
            </a:extLst>
          </a:blip>
          <a:srcRect/>
          <a:stretch>
            <a:fillRect/>
          </a:stretch>
        </p:blipFill>
        <p:spPr>
          <a:xfrm>
            <a:off x="706054" y="1929731"/>
            <a:ext cx="3873146" cy="2705199"/>
          </a:xfrm>
          <a:prstGeom prst="roundRect">
            <a:avLst>
              <a:gd name="adj" fmla="val 4167"/>
            </a:avLst>
          </a:prstGeom>
          <a:solidFill>
            <a:srgbClr val="FFFFFF"/>
          </a:solidFill>
          <a:ln w="76200" cap="sq">
            <a:solidFill>
              <a:srgbClr val="292929"/>
            </a:solidFill>
            <a:miter lim="800000"/>
            <a:headEnd/>
            <a:tailEnd/>
          </a:ln>
          <a:effectLst>
            <a:reflection blurRad="12700" stA="28000" endPos="28000" dist="5000" dir="5400000" sy="-100000" algn="bl" rotWithShape="0"/>
          </a:effectLst>
          <a:scene3d>
            <a:camera prst="orthographicFront"/>
            <a:lightRig rig="threePt" dir="t">
              <a:rot lat="0" lon="0" rev="2700000"/>
            </a:lightRig>
          </a:scene3d>
          <a:sp3d>
            <a:bevelT h="38100"/>
            <a:contourClr>
              <a:srgbClr val="C0C0C0"/>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wipe(left)">
                                      <p:cBhvr>
                                        <p:cTn id="7" dur="500"/>
                                        <p:tgtEl>
                                          <p:spTgt spid="36"/>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35"/>
                                        </p:tgtEl>
                                        <p:attrNameLst>
                                          <p:attrName>style.visibility</p:attrName>
                                        </p:attrNameLst>
                                      </p:cBhvr>
                                      <p:to>
                                        <p:strVal val="visible"/>
                                      </p:to>
                                    </p:set>
                                    <p:animEffect transition="in" filter="wipe(left)">
                                      <p:cBhvr>
                                        <p:cTn id="10" dur="500"/>
                                        <p:tgtEl>
                                          <p:spTgt spid="35"/>
                                        </p:tgtEl>
                                      </p:cBhvr>
                                    </p:animEffect>
                                  </p:childTnLst>
                                </p:cTn>
                              </p:par>
                              <p:par>
                                <p:cTn id="11" presetID="22" presetClass="entr" presetSubtype="8" fill="hold" nodeType="withEffect">
                                  <p:stCondLst>
                                    <p:cond delay="0"/>
                                  </p:stCondLst>
                                  <p:childTnLst>
                                    <p:set>
                                      <p:cBhvr>
                                        <p:cTn id="12" dur="1" fill="hold">
                                          <p:stCondLst>
                                            <p:cond delay="0"/>
                                          </p:stCondLst>
                                        </p:cTn>
                                        <p:tgtEl>
                                          <p:spTgt spid="93"/>
                                        </p:tgtEl>
                                        <p:attrNameLst>
                                          <p:attrName>style.visibility</p:attrName>
                                        </p:attrNameLst>
                                      </p:cBhvr>
                                      <p:to>
                                        <p:strVal val="visible"/>
                                      </p:to>
                                    </p:set>
                                    <p:animEffect transition="in" filter="wipe(left)">
                                      <p:cBhvr>
                                        <p:cTn id="13" dur="500"/>
                                        <p:tgtEl>
                                          <p:spTgt spid="93"/>
                                        </p:tgtEl>
                                      </p:cBhvr>
                                    </p:animEffect>
                                  </p:childTnLst>
                                </p:cTn>
                              </p:par>
                              <p:par>
                                <p:cTn id="14" presetID="53" presetClass="entr" presetSubtype="16" fill="hold" grpId="0" nodeType="withEffect">
                                  <p:stCondLst>
                                    <p:cond delay="0"/>
                                  </p:stCondLst>
                                  <p:childTnLst>
                                    <p:set>
                                      <p:cBhvr>
                                        <p:cTn id="15" dur="1" fill="hold">
                                          <p:stCondLst>
                                            <p:cond delay="0"/>
                                          </p:stCondLst>
                                        </p:cTn>
                                        <p:tgtEl>
                                          <p:spTgt spid="37"/>
                                        </p:tgtEl>
                                        <p:attrNameLst>
                                          <p:attrName>style.visibility</p:attrName>
                                        </p:attrNameLst>
                                      </p:cBhvr>
                                      <p:to>
                                        <p:strVal val="visible"/>
                                      </p:to>
                                    </p:set>
                                    <p:anim calcmode="lin" valueType="num">
                                      <p:cBhvr>
                                        <p:cTn id="16" dur="1000" fill="hold"/>
                                        <p:tgtEl>
                                          <p:spTgt spid="37"/>
                                        </p:tgtEl>
                                        <p:attrNameLst>
                                          <p:attrName>ppt_w</p:attrName>
                                        </p:attrNameLst>
                                      </p:cBhvr>
                                      <p:tavLst>
                                        <p:tav tm="0">
                                          <p:val>
                                            <p:fltVal val="0"/>
                                          </p:val>
                                        </p:tav>
                                        <p:tav tm="100000">
                                          <p:val>
                                            <p:strVal val="#ppt_w"/>
                                          </p:val>
                                        </p:tav>
                                      </p:tavLst>
                                    </p:anim>
                                    <p:anim calcmode="lin" valueType="num">
                                      <p:cBhvr>
                                        <p:cTn id="17" dur="1000" fill="hold"/>
                                        <p:tgtEl>
                                          <p:spTgt spid="37"/>
                                        </p:tgtEl>
                                        <p:attrNameLst>
                                          <p:attrName>ppt_h</p:attrName>
                                        </p:attrNameLst>
                                      </p:cBhvr>
                                      <p:tavLst>
                                        <p:tav tm="0">
                                          <p:val>
                                            <p:fltVal val="0"/>
                                          </p:val>
                                        </p:tav>
                                        <p:tav tm="100000">
                                          <p:val>
                                            <p:strVal val="#ppt_h"/>
                                          </p:val>
                                        </p:tav>
                                      </p:tavLst>
                                    </p:anim>
                                    <p:animEffect transition="in" filter="fade">
                                      <p:cBhvr>
                                        <p:cTn id="18" dur="1000"/>
                                        <p:tgtEl>
                                          <p:spTgt spid="37"/>
                                        </p:tgtEl>
                                      </p:cBhvr>
                                    </p:animEffect>
                                  </p:childTnLst>
                                </p:cTn>
                              </p:par>
                            </p:childTnLst>
                          </p:cTn>
                        </p:par>
                        <p:par>
                          <p:cTn id="19" fill="hold">
                            <p:stCondLst>
                              <p:cond delay="500"/>
                            </p:stCondLst>
                            <p:childTnLst>
                              <p:par>
                                <p:cTn id="20" presetID="22" presetClass="entr" presetSubtype="8" fill="hold" grpId="0" nodeType="afterEffect">
                                  <p:stCondLst>
                                    <p:cond delay="0"/>
                                  </p:stCondLst>
                                  <p:childTnLst>
                                    <p:set>
                                      <p:cBhvr>
                                        <p:cTn id="21" dur="1" fill="hold">
                                          <p:stCondLst>
                                            <p:cond delay="0"/>
                                          </p:stCondLst>
                                        </p:cTn>
                                        <p:tgtEl>
                                          <p:spTgt spid="29"/>
                                        </p:tgtEl>
                                        <p:attrNameLst>
                                          <p:attrName>style.visibility</p:attrName>
                                        </p:attrNameLst>
                                      </p:cBhvr>
                                      <p:to>
                                        <p:strVal val="visible"/>
                                      </p:to>
                                    </p:set>
                                    <p:animEffect transition="in" filter="wipe(left)">
                                      <p:cBhvr>
                                        <p:cTn id="22" dur="500"/>
                                        <p:tgtEl>
                                          <p:spTgt spid="29"/>
                                        </p:tgtEl>
                                      </p:cBhvr>
                                    </p:animEffect>
                                  </p:childTnLst>
                                </p:cTn>
                              </p:par>
                            </p:childTnLst>
                          </p:cTn>
                        </p:par>
                      </p:childTnLst>
                    </p:cTn>
                  </p:par>
                  <p:par>
                    <p:cTn id="23" fill="hold">
                      <p:stCondLst>
                        <p:cond delay="indefinite"/>
                      </p:stCondLst>
                      <p:childTnLst>
                        <p:par>
                          <p:cTn id="24" fill="hold">
                            <p:stCondLst>
                              <p:cond delay="0"/>
                            </p:stCondLst>
                            <p:childTnLst>
                              <p:par>
                                <p:cTn id="25" presetID="9" presetClass="entr" presetSubtype="0" fill="hold" nodeType="clickEffect">
                                  <p:stCondLst>
                                    <p:cond delay="0"/>
                                  </p:stCondLst>
                                  <p:childTnLst>
                                    <p:set>
                                      <p:cBhvr>
                                        <p:cTn id="26" dur="1" fill="hold">
                                          <p:stCondLst>
                                            <p:cond delay="0"/>
                                          </p:stCondLst>
                                        </p:cTn>
                                        <p:tgtEl>
                                          <p:spTgt spid="29">
                                            <p:txEl>
                                              <p:pRg st="2" end="2"/>
                                            </p:txEl>
                                          </p:spTgt>
                                        </p:tgtEl>
                                        <p:attrNameLst>
                                          <p:attrName>style.visibility</p:attrName>
                                        </p:attrNameLst>
                                      </p:cBhvr>
                                      <p:to>
                                        <p:strVal val="visible"/>
                                      </p:to>
                                    </p:set>
                                    <p:animEffect transition="in" filter="dissolve">
                                      <p:cBhvr>
                                        <p:cTn id="27" dur="500"/>
                                        <p:tgtEl>
                                          <p:spTgt spid="29">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nimBg="1"/>
      <p:bldP spid="35" grpId="0" animBg="1"/>
      <p:bldP spid="37" grpId="0"/>
      <p:bldP spid="29"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任意多边形: 形状 35"/>
          <p:cNvSpPr/>
          <p:nvPr/>
        </p:nvSpPr>
        <p:spPr>
          <a:xfrm>
            <a:off x="-121920" y="239982"/>
            <a:ext cx="896112" cy="602306"/>
          </a:xfrm>
          <a:custGeom>
            <a:avLst/>
            <a:gdLst>
              <a:gd name="connsiteX0" fmla="*/ 0 w 706054"/>
              <a:gd name="connsiteY0" fmla="*/ 0 h 474562"/>
              <a:gd name="connsiteX1" fmla="*/ 468773 w 706054"/>
              <a:gd name="connsiteY1" fmla="*/ 0 h 474562"/>
              <a:gd name="connsiteX2" fmla="*/ 706054 w 706054"/>
              <a:gd name="connsiteY2" fmla="*/ 237281 h 474562"/>
              <a:gd name="connsiteX3" fmla="*/ 468773 w 706054"/>
              <a:gd name="connsiteY3" fmla="*/ 474562 h 474562"/>
              <a:gd name="connsiteX4" fmla="*/ 0 w 706054"/>
              <a:gd name="connsiteY4" fmla="*/ 474562 h 4745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6054" h="474562">
                <a:moveTo>
                  <a:pt x="0" y="0"/>
                </a:moveTo>
                <a:lnTo>
                  <a:pt x="468773" y="0"/>
                </a:lnTo>
                <a:cubicBezTo>
                  <a:pt x="599820" y="0"/>
                  <a:pt x="706054" y="106234"/>
                  <a:pt x="706054" y="237281"/>
                </a:cubicBezTo>
                <a:cubicBezTo>
                  <a:pt x="706054" y="368328"/>
                  <a:pt x="599820" y="474562"/>
                  <a:pt x="468773" y="474562"/>
                </a:cubicBezTo>
                <a:lnTo>
                  <a:pt x="0" y="474562"/>
                </a:lnTo>
                <a:close/>
              </a:path>
            </a:pathLst>
          </a:custGeom>
          <a:noFill/>
          <a:ln w="19050">
            <a:gradFill>
              <a:gsLst>
                <a:gs pos="55000">
                  <a:schemeClr val="accent1">
                    <a:lumMod val="5000"/>
                    <a:lumOff val="95000"/>
                    <a:alpha val="0"/>
                  </a:schemeClr>
                </a:gs>
                <a:gs pos="0">
                  <a:srgbClr val="C00000"/>
                </a:gs>
              </a:gsLst>
              <a:lin ang="108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mn-ea"/>
            </a:endParaRPr>
          </a:p>
        </p:txBody>
      </p:sp>
      <p:grpSp>
        <p:nvGrpSpPr>
          <p:cNvPr id="8" name="组合 7"/>
          <p:cNvGrpSpPr/>
          <p:nvPr/>
        </p:nvGrpSpPr>
        <p:grpSpPr>
          <a:xfrm>
            <a:off x="-265471" y="-870076"/>
            <a:ext cx="12722942" cy="8598152"/>
            <a:chOff x="-5715000" y="-6019800"/>
            <a:chExt cx="25031700" cy="16916400"/>
          </a:xfrm>
        </p:grpSpPr>
        <p:grpSp>
          <p:nvGrpSpPr>
            <p:cNvPr id="4" name="组合 3"/>
            <p:cNvGrpSpPr/>
            <p:nvPr/>
          </p:nvGrpSpPr>
          <p:grpSpPr>
            <a:xfrm>
              <a:off x="-5715000" y="-6019800"/>
              <a:ext cx="419100" cy="16916400"/>
              <a:chOff x="-5715000" y="-6019800"/>
              <a:chExt cx="419100" cy="16916400"/>
            </a:xfrm>
          </p:grpSpPr>
          <p:sp>
            <p:nvSpPr>
              <p:cNvPr id="2" name="椭圆 1"/>
              <p:cNvSpPr/>
              <p:nvPr/>
            </p:nvSpPr>
            <p:spPr>
              <a:xfrm>
                <a:off x="-5715000" y="-60198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3" name="椭圆 2"/>
              <p:cNvSpPr/>
              <p:nvPr/>
            </p:nvSpPr>
            <p:spPr>
              <a:xfrm>
                <a:off x="-5715000" y="104775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grpSp>
          <p:nvGrpSpPr>
            <p:cNvPr id="5" name="组合 4"/>
            <p:cNvGrpSpPr/>
            <p:nvPr/>
          </p:nvGrpSpPr>
          <p:grpSpPr>
            <a:xfrm>
              <a:off x="18897600" y="-6019800"/>
              <a:ext cx="419100" cy="16916400"/>
              <a:chOff x="-5715000" y="-6019800"/>
              <a:chExt cx="419100" cy="16916400"/>
            </a:xfrm>
          </p:grpSpPr>
          <p:sp>
            <p:nvSpPr>
              <p:cNvPr id="6" name="椭圆 5"/>
              <p:cNvSpPr/>
              <p:nvPr/>
            </p:nvSpPr>
            <p:spPr>
              <a:xfrm>
                <a:off x="-5715000" y="-60198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7" name="椭圆 6"/>
              <p:cNvSpPr/>
              <p:nvPr/>
            </p:nvSpPr>
            <p:spPr>
              <a:xfrm>
                <a:off x="-5715000" y="104775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grpSp>
      <p:grpSp>
        <p:nvGrpSpPr>
          <p:cNvPr id="93" name="îşľïḓé"/>
          <p:cNvGrpSpPr/>
          <p:nvPr/>
        </p:nvGrpSpPr>
        <p:grpSpPr>
          <a:xfrm flipH="1">
            <a:off x="11129970" y="6341428"/>
            <a:ext cx="528630" cy="0"/>
            <a:chOff x="784958" y="2463718"/>
            <a:chExt cx="528630" cy="0"/>
          </a:xfrm>
        </p:grpSpPr>
        <p:cxnSp>
          <p:nvCxnSpPr>
            <p:cNvPr id="94" name="直接连接符 93"/>
            <p:cNvCxnSpPr/>
            <p:nvPr/>
          </p:nvCxnSpPr>
          <p:spPr>
            <a:xfrm>
              <a:off x="784958" y="2463718"/>
              <a:ext cx="360000" cy="0"/>
            </a:xfrm>
            <a:prstGeom prst="line">
              <a:avLst/>
            </a:prstGeom>
            <a:ln w="57150" cap="rnd">
              <a:gradFill>
                <a:gsLst>
                  <a:gs pos="0">
                    <a:srgbClr val="C00000"/>
                  </a:gs>
                  <a:gs pos="100000">
                    <a:srgbClr val="A11C1C"/>
                  </a:gs>
                </a:gsLst>
                <a:lin ang="5400000" scaled="1"/>
              </a:gradFill>
              <a:round/>
            </a:ln>
          </p:spPr>
          <p:style>
            <a:lnRef idx="1">
              <a:schemeClr val="accent1"/>
            </a:lnRef>
            <a:fillRef idx="0">
              <a:schemeClr val="accent1"/>
            </a:fillRef>
            <a:effectRef idx="0">
              <a:schemeClr val="accent1"/>
            </a:effectRef>
            <a:fontRef idx="minor">
              <a:schemeClr val="tx1"/>
            </a:fontRef>
          </p:style>
        </p:cxnSp>
        <p:cxnSp>
          <p:nvCxnSpPr>
            <p:cNvPr id="95" name="直接连接符 94"/>
            <p:cNvCxnSpPr/>
            <p:nvPr/>
          </p:nvCxnSpPr>
          <p:spPr>
            <a:xfrm>
              <a:off x="1242156" y="2463718"/>
              <a:ext cx="0" cy="0"/>
            </a:xfrm>
            <a:prstGeom prst="line">
              <a:avLst/>
            </a:prstGeom>
            <a:ln w="57150" cap="rnd">
              <a:gradFill>
                <a:gsLst>
                  <a:gs pos="0">
                    <a:srgbClr val="C00000"/>
                  </a:gs>
                  <a:gs pos="100000">
                    <a:srgbClr val="A11C1C"/>
                  </a:gs>
                </a:gsLst>
                <a:lin ang="5400000" scaled="1"/>
              </a:gradFill>
              <a:round/>
            </a:ln>
          </p:spPr>
          <p:style>
            <a:lnRef idx="1">
              <a:schemeClr val="accent1"/>
            </a:lnRef>
            <a:fillRef idx="0">
              <a:schemeClr val="accent1"/>
            </a:fillRef>
            <a:effectRef idx="0">
              <a:schemeClr val="accent1"/>
            </a:effectRef>
            <a:fontRef idx="minor">
              <a:schemeClr val="tx1"/>
            </a:fontRef>
          </p:style>
        </p:cxnSp>
        <p:cxnSp>
          <p:nvCxnSpPr>
            <p:cNvPr id="96" name="直接连接符 95"/>
            <p:cNvCxnSpPr/>
            <p:nvPr/>
          </p:nvCxnSpPr>
          <p:spPr>
            <a:xfrm>
              <a:off x="1313588" y="2463718"/>
              <a:ext cx="0" cy="0"/>
            </a:xfrm>
            <a:prstGeom prst="line">
              <a:avLst/>
            </a:prstGeom>
            <a:ln w="57150" cap="rnd">
              <a:gradFill>
                <a:gsLst>
                  <a:gs pos="0">
                    <a:srgbClr val="C00000"/>
                  </a:gs>
                  <a:gs pos="100000">
                    <a:srgbClr val="A11C1C"/>
                  </a:gs>
                </a:gsLst>
                <a:lin ang="5400000" scaled="1"/>
              </a:gradFill>
              <a:round/>
            </a:ln>
          </p:spPr>
          <p:style>
            <a:lnRef idx="1">
              <a:schemeClr val="accent1"/>
            </a:lnRef>
            <a:fillRef idx="0">
              <a:schemeClr val="accent1"/>
            </a:fillRef>
            <a:effectRef idx="0">
              <a:schemeClr val="accent1"/>
            </a:effectRef>
            <a:fontRef idx="minor">
              <a:schemeClr val="tx1"/>
            </a:fontRef>
          </p:style>
        </p:cxnSp>
      </p:grpSp>
      <p:sp>
        <p:nvSpPr>
          <p:cNvPr id="35" name="任意多边形: 形状 34"/>
          <p:cNvSpPr/>
          <p:nvPr/>
        </p:nvSpPr>
        <p:spPr>
          <a:xfrm>
            <a:off x="0" y="300942"/>
            <a:ext cx="706054" cy="474562"/>
          </a:xfrm>
          <a:custGeom>
            <a:avLst/>
            <a:gdLst>
              <a:gd name="connsiteX0" fmla="*/ 0 w 706054"/>
              <a:gd name="connsiteY0" fmla="*/ 0 h 474562"/>
              <a:gd name="connsiteX1" fmla="*/ 468773 w 706054"/>
              <a:gd name="connsiteY1" fmla="*/ 0 h 474562"/>
              <a:gd name="connsiteX2" fmla="*/ 706054 w 706054"/>
              <a:gd name="connsiteY2" fmla="*/ 237281 h 474562"/>
              <a:gd name="connsiteX3" fmla="*/ 468773 w 706054"/>
              <a:gd name="connsiteY3" fmla="*/ 474562 h 474562"/>
              <a:gd name="connsiteX4" fmla="*/ 0 w 706054"/>
              <a:gd name="connsiteY4" fmla="*/ 474562 h 4745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6054" h="474562">
                <a:moveTo>
                  <a:pt x="0" y="0"/>
                </a:moveTo>
                <a:lnTo>
                  <a:pt x="468773" y="0"/>
                </a:lnTo>
                <a:cubicBezTo>
                  <a:pt x="599820" y="0"/>
                  <a:pt x="706054" y="106234"/>
                  <a:pt x="706054" y="237281"/>
                </a:cubicBezTo>
                <a:cubicBezTo>
                  <a:pt x="706054" y="368328"/>
                  <a:pt x="599820" y="474562"/>
                  <a:pt x="468773" y="474562"/>
                </a:cubicBezTo>
                <a:lnTo>
                  <a:pt x="0" y="474562"/>
                </a:lnTo>
                <a:close/>
              </a:path>
            </a:pathLst>
          </a:custGeom>
          <a:gradFill>
            <a:gsLst>
              <a:gs pos="0">
                <a:srgbClr val="C00000">
                  <a:alpha val="48000"/>
                </a:srgbClr>
              </a:gs>
              <a:gs pos="94000">
                <a:srgbClr val="A11C1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微软雅黑" panose="020B0503020204020204" pitchFamily="34" charset="-122"/>
              <a:ea typeface="微软雅黑" panose="020B0503020204020204" pitchFamily="34" charset="-122"/>
            </a:endParaRPr>
          </a:p>
        </p:txBody>
      </p:sp>
      <p:sp>
        <p:nvSpPr>
          <p:cNvPr id="37" name="文本框 36"/>
          <p:cNvSpPr txBox="1"/>
          <p:nvPr/>
        </p:nvSpPr>
        <p:spPr>
          <a:xfrm>
            <a:off x="896112" y="410400"/>
            <a:ext cx="4627866" cy="400110"/>
          </a:xfrm>
          <a:prstGeom prst="rect">
            <a:avLst/>
          </a:prstGeom>
          <a:noFill/>
          <a:effectLst>
            <a:reflection blurRad="6350" stA="50000" endA="300" endPos="55000" dir="5400000" sy="-100000" algn="bl" rotWithShape="0"/>
          </a:effectLst>
        </p:spPr>
        <p:txBody>
          <a:bodyPr wrap="square" rtlCol="0">
            <a:spAutoFit/>
          </a:bodyPr>
          <a:lstStyle/>
          <a:p>
            <a:r>
              <a:rPr lang="zh-CN" altLang="en-US" sz="2000" b="1" spc="600" dirty="0">
                <a:gradFill>
                  <a:gsLst>
                    <a:gs pos="100000">
                      <a:srgbClr val="A11C1C"/>
                    </a:gs>
                    <a:gs pos="0">
                      <a:srgbClr val="C00000"/>
                    </a:gs>
                  </a:gsLst>
                  <a:lin ang="5400000" scaled="0"/>
                </a:gradFill>
                <a:latin typeface="微软雅黑" panose="020B0503020204020204" pitchFamily="34" charset="-122"/>
                <a:ea typeface="微软雅黑" panose="020B0503020204020204" pitchFamily="34" charset="-122"/>
              </a:rPr>
              <a:t>人物通讯的特点</a:t>
            </a:r>
            <a:endParaRPr lang="zh-CN" altLang="en-US" sz="2000" b="1" spc="600" dirty="0">
              <a:gradFill>
                <a:gsLst>
                  <a:gs pos="100000">
                    <a:srgbClr val="A11C1C"/>
                  </a:gs>
                  <a:gs pos="0">
                    <a:srgbClr val="C00000"/>
                  </a:gs>
                </a:gsLst>
                <a:lin ang="5400000" scaled="0"/>
              </a:gradFill>
              <a:latin typeface="微软雅黑" panose="020B0503020204020204" pitchFamily="34" charset="-122"/>
              <a:ea typeface="微软雅黑" panose="020B0503020204020204" pitchFamily="34" charset="-122"/>
            </a:endParaRPr>
          </a:p>
        </p:txBody>
      </p:sp>
      <p:sp>
        <p:nvSpPr>
          <p:cNvPr id="29" name="文本框 28"/>
          <p:cNvSpPr txBox="1"/>
          <p:nvPr/>
        </p:nvSpPr>
        <p:spPr>
          <a:xfrm>
            <a:off x="4939200" y="977035"/>
            <a:ext cx="6730504" cy="4192879"/>
          </a:xfrm>
          <a:prstGeom prst="rect">
            <a:avLst/>
          </a:prstGeom>
          <a:noFill/>
        </p:spPr>
        <p:txBody>
          <a:bodyPr wrap="square" rtlCol="0">
            <a:spAutoFit/>
          </a:bodyPr>
          <a:lstStyle/>
          <a:p>
            <a:pPr algn="just" hangingPunct="0">
              <a:lnSpc>
                <a:spcPct val="150000"/>
              </a:lnSpc>
            </a:pPr>
            <a:r>
              <a:rPr lang="zh-CN" altLang="en-US" sz="2000" b="1" dirty="0">
                <a:solidFill>
                  <a:srgbClr val="C00000"/>
                </a:solidFill>
                <a:latin typeface="微软雅黑" panose="020B0503020204020204" pitchFamily="34" charset="-122"/>
                <a:ea typeface="微软雅黑" panose="020B0503020204020204" pitchFamily="34" charset="-122"/>
                <a:cs typeface="+mn-ea"/>
                <a:sym typeface="+mn-lt"/>
              </a:rPr>
              <a:t>②多种表达方式相结合，将记叙、议论和抒情融为一体，内容更加的丰富，更富感染力。</a:t>
            </a:r>
            <a:endParaRPr lang="zh-CN" altLang="en-US" sz="2000" b="1" dirty="0">
              <a:solidFill>
                <a:srgbClr val="C00000"/>
              </a:solidFill>
              <a:latin typeface="微软雅黑" panose="020B0503020204020204" pitchFamily="34" charset="-122"/>
              <a:ea typeface="微软雅黑" panose="020B0503020204020204" pitchFamily="34" charset="-122"/>
              <a:cs typeface="+mn-ea"/>
              <a:sym typeface="+mn-lt"/>
            </a:endParaRPr>
          </a:p>
          <a:p>
            <a:pPr algn="just" hangingPunct="0">
              <a:lnSpc>
                <a:spcPct val="150000"/>
              </a:lnSpc>
            </a:pPr>
            <a:r>
              <a:rPr lang="zh-CN" altLang="en-US" sz="2000" dirty="0">
                <a:latin typeface="微软雅黑" panose="020B0503020204020204" pitchFamily="34" charset="-122"/>
                <a:ea typeface="微软雅黑" panose="020B0503020204020204" pitchFamily="34" charset="-122"/>
                <a:cs typeface="+mn-ea"/>
                <a:sym typeface="+mn-lt"/>
              </a:rPr>
              <a:t>如：第</a:t>
            </a:r>
            <a:r>
              <a:rPr lang="en-US" altLang="zh-CN" sz="2000" dirty="0">
                <a:latin typeface="微软雅黑" panose="020B0503020204020204" pitchFamily="34" charset="-122"/>
                <a:ea typeface="微软雅黑" panose="020B0503020204020204" pitchFamily="34" charset="-122"/>
                <a:cs typeface="+mn-ea"/>
                <a:sym typeface="+mn-lt"/>
              </a:rPr>
              <a:t>71</a:t>
            </a:r>
            <a:r>
              <a:rPr lang="zh-CN" altLang="en-US" sz="2000" dirty="0">
                <a:latin typeface="微软雅黑" panose="020B0503020204020204" pitchFamily="34" charset="-122"/>
                <a:ea typeface="微软雅黑" panose="020B0503020204020204" pitchFamily="34" charset="-122"/>
                <a:cs typeface="+mn-ea"/>
                <a:sym typeface="+mn-lt"/>
              </a:rPr>
              <a:t>段：焦裕禄同志，你没有辜负党的希望，你出色地完成了党交给你的任务，兰考人民将永远忘不了你。</a:t>
            </a:r>
            <a:endParaRPr lang="zh-CN" altLang="en-US" sz="2000" dirty="0">
              <a:latin typeface="微软雅黑" panose="020B0503020204020204" pitchFamily="34" charset="-122"/>
              <a:ea typeface="微软雅黑" panose="020B0503020204020204" pitchFamily="34" charset="-122"/>
              <a:cs typeface="+mn-ea"/>
              <a:sym typeface="+mn-lt"/>
            </a:endParaRPr>
          </a:p>
          <a:p>
            <a:pPr algn="just" hangingPunct="0">
              <a:lnSpc>
                <a:spcPct val="150000"/>
              </a:lnSpc>
            </a:pPr>
            <a:r>
              <a:rPr lang="zh-CN" altLang="en-US" sz="2000" dirty="0">
                <a:solidFill>
                  <a:srgbClr val="C00000"/>
                </a:solidFill>
                <a:latin typeface="微软雅黑" panose="020B0503020204020204" pitchFamily="34" charset="-122"/>
                <a:ea typeface="微软雅黑" panose="020B0503020204020204" pitchFamily="34" charset="-122"/>
                <a:cs typeface="+mn-ea"/>
                <a:sym typeface="+mn-lt"/>
              </a:rPr>
              <a:t>明确    这段采用了抒情的表达方式，使用第二人称，直接与人物对话，赞誉了焦裕禄的精神给后继者以极大的精神鼓舞，正如臧克家所说：有的人活着，他已经死了；有的人死了，他还活着。焦裕禄属于后者，他的精神永放光芒，值得中国人永远铭记，值得所有共产党人学习！</a:t>
            </a:r>
            <a:endParaRPr lang="zh-CN" altLang="en-US" sz="2000" dirty="0">
              <a:solidFill>
                <a:srgbClr val="C00000"/>
              </a:solidFill>
              <a:latin typeface="微软雅黑" panose="020B0503020204020204" pitchFamily="34" charset="-122"/>
              <a:ea typeface="微软雅黑" panose="020B0503020204020204" pitchFamily="34" charset="-122"/>
              <a:cs typeface="+mn-ea"/>
              <a:sym typeface="+mn-lt"/>
            </a:endParaRPr>
          </a:p>
        </p:txBody>
      </p:sp>
      <p:sp>
        <p:nvSpPr>
          <p:cNvPr id="39" name="矩形 38"/>
          <p:cNvSpPr/>
          <p:nvPr/>
        </p:nvSpPr>
        <p:spPr>
          <a:xfrm>
            <a:off x="130629" y="130629"/>
            <a:ext cx="11899075" cy="6590805"/>
          </a:xfrm>
          <a:prstGeom prst="rect">
            <a:avLst/>
          </a:prstGeom>
          <a:noFill/>
          <a:ln w="254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11" name="图片 10"/>
          <p:cNvPicPr>
            <a:picLocks noChangeAspect="1"/>
          </p:cNvPicPr>
          <p:nvPr/>
        </p:nvPicPr>
        <p:blipFill>
          <a:blip r:embed="rId1">
            <a:extLst>
              <a:ext uri="{28A0092B-C50C-407E-A947-70E740481C1C}">
                <a14:useLocalDpi xmlns:a14="http://schemas.microsoft.com/office/drawing/2010/main" val="0"/>
              </a:ext>
            </a:extLst>
          </a:blip>
          <a:srcRect/>
          <a:stretch>
            <a:fillRect/>
          </a:stretch>
        </p:blipFill>
        <p:spPr>
          <a:xfrm>
            <a:off x="706054" y="1929731"/>
            <a:ext cx="3873146" cy="2705199"/>
          </a:xfrm>
          <a:prstGeom prst="roundRect">
            <a:avLst>
              <a:gd name="adj" fmla="val 4167"/>
            </a:avLst>
          </a:prstGeom>
          <a:solidFill>
            <a:srgbClr val="FFFFFF"/>
          </a:solidFill>
          <a:ln w="76200" cap="sq">
            <a:solidFill>
              <a:srgbClr val="292929"/>
            </a:solidFill>
            <a:miter lim="800000"/>
            <a:headEnd/>
            <a:tailEnd/>
          </a:ln>
          <a:effectLst>
            <a:reflection blurRad="12700" stA="28000" endPos="28000" dist="5000" dir="5400000" sy="-100000" algn="bl" rotWithShape="0"/>
          </a:effectLst>
          <a:scene3d>
            <a:camera prst="orthographicFront"/>
            <a:lightRig rig="threePt" dir="t">
              <a:rot lat="0" lon="0" rev="2700000"/>
            </a:lightRig>
          </a:scene3d>
          <a:sp3d>
            <a:bevelT h="38100"/>
            <a:contourClr>
              <a:srgbClr val="C0C0C0"/>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wipe(left)">
                                      <p:cBhvr>
                                        <p:cTn id="7" dur="500"/>
                                        <p:tgtEl>
                                          <p:spTgt spid="36"/>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35"/>
                                        </p:tgtEl>
                                        <p:attrNameLst>
                                          <p:attrName>style.visibility</p:attrName>
                                        </p:attrNameLst>
                                      </p:cBhvr>
                                      <p:to>
                                        <p:strVal val="visible"/>
                                      </p:to>
                                    </p:set>
                                    <p:animEffect transition="in" filter="wipe(left)">
                                      <p:cBhvr>
                                        <p:cTn id="10" dur="500"/>
                                        <p:tgtEl>
                                          <p:spTgt spid="35"/>
                                        </p:tgtEl>
                                      </p:cBhvr>
                                    </p:animEffect>
                                  </p:childTnLst>
                                </p:cTn>
                              </p:par>
                              <p:par>
                                <p:cTn id="11" presetID="22" presetClass="entr" presetSubtype="8" fill="hold" nodeType="withEffect">
                                  <p:stCondLst>
                                    <p:cond delay="0"/>
                                  </p:stCondLst>
                                  <p:childTnLst>
                                    <p:set>
                                      <p:cBhvr>
                                        <p:cTn id="12" dur="1" fill="hold">
                                          <p:stCondLst>
                                            <p:cond delay="0"/>
                                          </p:stCondLst>
                                        </p:cTn>
                                        <p:tgtEl>
                                          <p:spTgt spid="93"/>
                                        </p:tgtEl>
                                        <p:attrNameLst>
                                          <p:attrName>style.visibility</p:attrName>
                                        </p:attrNameLst>
                                      </p:cBhvr>
                                      <p:to>
                                        <p:strVal val="visible"/>
                                      </p:to>
                                    </p:set>
                                    <p:animEffect transition="in" filter="wipe(left)">
                                      <p:cBhvr>
                                        <p:cTn id="13" dur="500"/>
                                        <p:tgtEl>
                                          <p:spTgt spid="93"/>
                                        </p:tgtEl>
                                      </p:cBhvr>
                                    </p:animEffect>
                                  </p:childTnLst>
                                </p:cTn>
                              </p:par>
                              <p:par>
                                <p:cTn id="14" presetID="53" presetClass="entr" presetSubtype="16" fill="hold" grpId="0" nodeType="withEffect">
                                  <p:stCondLst>
                                    <p:cond delay="0"/>
                                  </p:stCondLst>
                                  <p:childTnLst>
                                    <p:set>
                                      <p:cBhvr>
                                        <p:cTn id="15" dur="1" fill="hold">
                                          <p:stCondLst>
                                            <p:cond delay="0"/>
                                          </p:stCondLst>
                                        </p:cTn>
                                        <p:tgtEl>
                                          <p:spTgt spid="37"/>
                                        </p:tgtEl>
                                        <p:attrNameLst>
                                          <p:attrName>style.visibility</p:attrName>
                                        </p:attrNameLst>
                                      </p:cBhvr>
                                      <p:to>
                                        <p:strVal val="visible"/>
                                      </p:to>
                                    </p:set>
                                    <p:anim calcmode="lin" valueType="num">
                                      <p:cBhvr>
                                        <p:cTn id="16" dur="1000" fill="hold"/>
                                        <p:tgtEl>
                                          <p:spTgt spid="37"/>
                                        </p:tgtEl>
                                        <p:attrNameLst>
                                          <p:attrName>ppt_w</p:attrName>
                                        </p:attrNameLst>
                                      </p:cBhvr>
                                      <p:tavLst>
                                        <p:tav tm="0">
                                          <p:val>
                                            <p:fltVal val="0"/>
                                          </p:val>
                                        </p:tav>
                                        <p:tav tm="100000">
                                          <p:val>
                                            <p:strVal val="#ppt_w"/>
                                          </p:val>
                                        </p:tav>
                                      </p:tavLst>
                                    </p:anim>
                                    <p:anim calcmode="lin" valueType="num">
                                      <p:cBhvr>
                                        <p:cTn id="17" dur="1000" fill="hold"/>
                                        <p:tgtEl>
                                          <p:spTgt spid="37"/>
                                        </p:tgtEl>
                                        <p:attrNameLst>
                                          <p:attrName>ppt_h</p:attrName>
                                        </p:attrNameLst>
                                      </p:cBhvr>
                                      <p:tavLst>
                                        <p:tav tm="0">
                                          <p:val>
                                            <p:fltVal val="0"/>
                                          </p:val>
                                        </p:tav>
                                        <p:tav tm="100000">
                                          <p:val>
                                            <p:strVal val="#ppt_h"/>
                                          </p:val>
                                        </p:tav>
                                      </p:tavLst>
                                    </p:anim>
                                    <p:animEffect transition="in" filter="fade">
                                      <p:cBhvr>
                                        <p:cTn id="18" dur="1000"/>
                                        <p:tgtEl>
                                          <p:spTgt spid="37"/>
                                        </p:tgtEl>
                                      </p:cBhvr>
                                    </p:animEffect>
                                  </p:childTnLst>
                                </p:cTn>
                              </p:par>
                            </p:childTnLst>
                          </p:cTn>
                        </p:par>
                        <p:par>
                          <p:cTn id="19" fill="hold">
                            <p:stCondLst>
                              <p:cond delay="500"/>
                            </p:stCondLst>
                            <p:childTnLst>
                              <p:par>
                                <p:cTn id="20" presetID="22" presetClass="entr" presetSubtype="8" fill="hold" grpId="0" nodeType="afterEffect">
                                  <p:stCondLst>
                                    <p:cond delay="0"/>
                                  </p:stCondLst>
                                  <p:childTnLst>
                                    <p:set>
                                      <p:cBhvr>
                                        <p:cTn id="21" dur="1" fill="hold">
                                          <p:stCondLst>
                                            <p:cond delay="0"/>
                                          </p:stCondLst>
                                        </p:cTn>
                                        <p:tgtEl>
                                          <p:spTgt spid="29"/>
                                        </p:tgtEl>
                                        <p:attrNameLst>
                                          <p:attrName>style.visibility</p:attrName>
                                        </p:attrNameLst>
                                      </p:cBhvr>
                                      <p:to>
                                        <p:strVal val="visible"/>
                                      </p:to>
                                    </p:set>
                                    <p:animEffect transition="in" filter="wipe(left)">
                                      <p:cBhvr>
                                        <p:cTn id="22" dur="500"/>
                                        <p:tgtEl>
                                          <p:spTgt spid="29"/>
                                        </p:tgtEl>
                                      </p:cBhvr>
                                    </p:animEffect>
                                  </p:childTnLst>
                                </p:cTn>
                              </p:par>
                            </p:childTnLst>
                          </p:cTn>
                        </p:par>
                      </p:childTnLst>
                    </p:cTn>
                  </p:par>
                  <p:par>
                    <p:cTn id="23" fill="hold">
                      <p:stCondLst>
                        <p:cond delay="indefinite"/>
                      </p:stCondLst>
                      <p:childTnLst>
                        <p:par>
                          <p:cTn id="24" fill="hold">
                            <p:stCondLst>
                              <p:cond delay="0"/>
                            </p:stCondLst>
                            <p:childTnLst>
                              <p:par>
                                <p:cTn id="25" presetID="9" presetClass="entr" presetSubtype="0" fill="hold" nodeType="clickEffect">
                                  <p:stCondLst>
                                    <p:cond delay="0"/>
                                  </p:stCondLst>
                                  <p:childTnLst>
                                    <p:set>
                                      <p:cBhvr>
                                        <p:cTn id="26" dur="1" fill="hold">
                                          <p:stCondLst>
                                            <p:cond delay="0"/>
                                          </p:stCondLst>
                                        </p:cTn>
                                        <p:tgtEl>
                                          <p:spTgt spid="29">
                                            <p:txEl>
                                              <p:charRg st="91" end="217"/>
                                            </p:txEl>
                                          </p:spTgt>
                                        </p:tgtEl>
                                        <p:attrNameLst>
                                          <p:attrName>style.visibility</p:attrName>
                                        </p:attrNameLst>
                                      </p:cBhvr>
                                      <p:to>
                                        <p:strVal val="visible"/>
                                      </p:to>
                                    </p:set>
                                    <p:animEffect transition="in" filter="dissolve">
                                      <p:cBhvr>
                                        <p:cTn id="27" dur="500"/>
                                        <p:tgtEl>
                                          <p:spTgt spid="29">
                                            <p:txEl>
                                              <p:charRg st="91" end="21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nimBg="1"/>
      <p:bldP spid="35" grpId="0" animBg="1"/>
      <p:bldP spid="37" grpId="0"/>
      <p:bldP spid="29"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任意多边形: 形状 35"/>
          <p:cNvSpPr/>
          <p:nvPr/>
        </p:nvSpPr>
        <p:spPr>
          <a:xfrm>
            <a:off x="-121920" y="239982"/>
            <a:ext cx="896112" cy="602306"/>
          </a:xfrm>
          <a:custGeom>
            <a:avLst/>
            <a:gdLst>
              <a:gd name="connsiteX0" fmla="*/ 0 w 706054"/>
              <a:gd name="connsiteY0" fmla="*/ 0 h 474562"/>
              <a:gd name="connsiteX1" fmla="*/ 468773 w 706054"/>
              <a:gd name="connsiteY1" fmla="*/ 0 h 474562"/>
              <a:gd name="connsiteX2" fmla="*/ 706054 w 706054"/>
              <a:gd name="connsiteY2" fmla="*/ 237281 h 474562"/>
              <a:gd name="connsiteX3" fmla="*/ 468773 w 706054"/>
              <a:gd name="connsiteY3" fmla="*/ 474562 h 474562"/>
              <a:gd name="connsiteX4" fmla="*/ 0 w 706054"/>
              <a:gd name="connsiteY4" fmla="*/ 474562 h 4745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6054" h="474562">
                <a:moveTo>
                  <a:pt x="0" y="0"/>
                </a:moveTo>
                <a:lnTo>
                  <a:pt x="468773" y="0"/>
                </a:lnTo>
                <a:cubicBezTo>
                  <a:pt x="599820" y="0"/>
                  <a:pt x="706054" y="106234"/>
                  <a:pt x="706054" y="237281"/>
                </a:cubicBezTo>
                <a:cubicBezTo>
                  <a:pt x="706054" y="368328"/>
                  <a:pt x="599820" y="474562"/>
                  <a:pt x="468773" y="474562"/>
                </a:cubicBezTo>
                <a:lnTo>
                  <a:pt x="0" y="474562"/>
                </a:lnTo>
                <a:close/>
              </a:path>
            </a:pathLst>
          </a:custGeom>
          <a:noFill/>
          <a:ln w="19050">
            <a:gradFill>
              <a:gsLst>
                <a:gs pos="55000">
                  <a:schemeClr val="accent1">
                    <a:lumMod val="5000"/>
                    <a:lumOff val="95000"/>
                    <a:alpha val="0"/>
                  </a:schemeClr>
                </a:gs>
                <a:gs pos="0">
                  <a:srgbClr val="C00000"/>
                </a:gs>
              </a:gsLst>
              <a:lin ang="108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mn-ea"/>
            </a:endParaRPr>
          </a:p>
        </p:txBody>
      </p:sp>
      <p:grpSp>
        <p:nvGrpSpPr>
          <p:cNvPr id="8" name="组合 7"/>
          <p:cNvGrpSpPr/>
          <p:nvPr/>
        </p:nvGrpSpPr>
        <p:grpSpPr>
          <a:xfrm>
            <a:off x="-265471" y="-870076"/>
            <a:ext cx="12722942" cy="8598152"/>
            <a:chOff x="-5715000" y="-6019800"/>
            <a:chExt cx="25031700" cy="16916400"/>
          </a:xfrm>
        </p:grpSpPr>
        <p:grpSp>
          <p:nvGrpSpPr>
            <p:cNvPr id="4" name="组合 3"/>
            <p:cNvGrpSpPr/>
            <p:nvPr/>
          </p:nvGrpSpPr>
          <p:grpSpPr>
            <a:xfrm>
              <a:off x="-5715000" y="-6019800"/>
              <a:ext cx="419100" cy="16916400"/>
              <a:chOff x="-5715000" y="-6019800"/>
              <a:chExt cx="419100" cy="16916400"/>
            </a:xfrm>
          </p:grpSpPr>
          <p:sp>
            <p:nvSpPr>
              <p:cNvPr id="2" name="椭圆 1"/>
              <p:cNvSpPr/>
              <p:nvPr/>
            </p:nvSpPr>
            <p:spPr>
              <a:xfrm>
                <a:off x="-5715000" y="-60198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3" name="椭圆 2"/>
              <p:cNvSpPr/>
              <p:nvPr/>
            </p:nvSpPr>
            <p:spPr>
              <a:xfrm>
                <a:off x="-5715000" y="104775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grpSp>
          <p:nvGrpSpPr>
            <p:cNvPr id="5" name="组合 4"/>
            <p:cNvGrpSpPr/>
            <p:nvPr/>
          </p:nvGrpSpPr>
          <p:grpSpPr>
            <a:xfrm>
              <a:off x="18897600" y="-6019800"/>
              <a:ext cx="419100" cy="16916400"/>
              <a:chOff x="-5715000" y="-6019800"/>
              <a:chExt cx="419100" cy="16916400"/>
            </a:xfrm>
          </p:grpSpPr>
          <p:sp>
            <p:nvSpPr>
              <p:cNvPr id="6" name="椭圆 5"/>
              <p:cNvSpPr/>
              <p:nvPr/>
            </p:nvSpPr>
            <p:spPr>
              <a:xfrm>
                <a:off x="-5715000" y="-60198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7" name="椭圆 6"/>
              <p:cNvSpPr/>
              <p:nvPr/>
            </p:nvSpPr>
            <p:spPr>
              <a:xfrm>
                <a:off x="-5715000" y="104775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grpSp>
      <p:grpSp>
        <p:nvGrpSpPr>
          <p:cNvPr id="93" name="îşľïḓé"/>
          <p:cNvGrpSpPr/>
          <p:nvPr/>
        </p:nvGrpSpPr>
        <p:grpSpPr>
          <a:xfrm flipH="1">
            <a:off x="11129970" y="6341428"/>
            <a:ext cx="528630" cy="0"/>
            <a:chOff x="784958" y="2463718"/>
            <a:chExt cx="528630" cy="0"/>
          </a:xfrm>
        </p:grpSpPr>
        <p:cxnSp>
          <p:nvCxnSpPr>
            <p:cNvPr id="94" name="直接连接符 93"/>
            <p:cNvCxnSpPr/>
            <p:nvPr/>
          </p:nvCxnSpPr>
          <p:spPr>
            <a:xfrm>
              <a:off x="784958" y="2463718"/>
              <a:ext cx="360000" cy="0"/>
            </a:xfrm>
            <a:prstGeom prst="line">
              <a:avLst/>
            </a:prstGeom>
            <a:ln w="57150" cap="rnd">
              <a:gradFill>
                <a:gsLst>
                  <a:gs pos="0">
                    <a:srgbClr val="C00000"/>
                  </a:gs>
                  <a:gs pos="100000">
                    <a:srgbClr val="A11C1C"/>
                  </a:gs>
                </a:gsLst>
                <a:lin ang="5400000" scaled="1"/>
              </a:gradFill>
              <a:round/>
            </a:ln>
          </p:spPr>
          <p:style>
            <a:lnRef idx="1">
              <a:schemeClr val="accent1"/>
            </a:lnRef>
            <a:fillRef idx="0">
              <a:schemeClr val="accent1"/>
            </a:fillRef>
            <a:effectRef idx="0">
              <a:schemeClr val="accent1"/>
            </a:effectRef>
            <a:fontRef idx="minor">
              <a:schemeClr val="tx1"/>
            </a:fontRef>
          </p:style>
        </p:cxnSp>
        <p:cxnSp>
          <p:nvCxnSpPr>
            <p:cNvPr id="95" name="直接连接符 94"/>
            <p:cNvCxnSpPr/>
            <p:nvPr/>
          </p:nvCxnSpPr>
          <p:spPr>
            <a:xfrm>
              <a:off x="1242156" y="2463718"/>
              <a:ext cx="0" cy="0"/>
            </a:xfrm>
            <a:prstGeom prst="line">
              <a:avLst/>
            </a:prstGeom>
            <a:ln w="57150" cap="rnd">
              <a:gradFill>
                <a:gsLst>
                  <a:gs pos="0">
                    <a:srgbClr val="C00000"/>
                  </a:gs>
                  <a:gs pos="100000">
                    <a:srgbClr val="A11C1C"/>
                  </a:gs>
                </a:gsLst>
                <a:lin ang="5400000" scaled="1"/>
              </a:gradFill>
              <a:round/>
            </a:ln>
          </p:spPr>
          <p:style>
            <a:lnRef idx="1">
              <a:schemeClr val="accent1"/>
            </a:lnRef>
            <a:fillRef idx="0">
              <a:schemeClr val="accent1"/>
            </a:fillRef>
            <a:effectRef idx="0">
              <a:schemeClr val="accent1"/>
            </a:effectRef>
            <a:fontRef idx="minor">
              <a:schemeClr val="tx1"/>
            </a:fontRef>
          </p:style>
        </p:cxnSp>
        <p:cxnSp>
          <p:nvCxnSpPr>
            <p:cNvPr id="96" name="直接连接符 95"/>
            <p:cNvCxnSpPr/>
            <p:nvPr/>
          </p:nvCxnSpPr>
          <p:spPr>
            <a:xfrm>
              <a:off x="1313588" y="2463718"/>
              <a:ext cx="0" cy="0"/>
            </a:xfrm>
            <a:prstGeom prst="line">
              <a:avLst/>
            </a:prstGeom>
            <a:ln w="57150" cap="rnd">
              <a:gradFill>
                <a:gsLst>
                  <a:gs pos="0">
                    <a:srgbClr val="C00000"/>
                  </a:gs>
                  <a:gs pos="100000">
                    <a:srgbClr val="A11C1C"/>
                  </a:gs>
                </a:gsLst>
                <a:lin ang="5400000" scaled="1"/>
              </a:gradFill>
              <a:round/>
            </a:ln>
          </p:spPr>
          <p:style>
            <a:lnRef idx="1">
              <a:schemeClr val="accent1"/>
            </a:lnRef>
            <a:fillRef idx="0">
              <a:schemeClr val="accent1"/>
            </a:fillRef>
            <a:effectRef idx="0">
              <a:schemeClr val="accent1"/>
            </a:effectRef>
            <a:fontRef idx="minor">
              <a:schemeClr val="tx1"/>
            </a:fontRef>
          </p:style>
        </p:cxnSp>
      </p:grpSp>
      <p:sp>
        <p:nvSpPr>
          <p:cNvPr id="35" name="任意多边形: 形状 34"/>
          <p:cNvSpPr/>
          <p:nvPr/>
        </p:nvSpPr>
        <p:spPr>
          <a:xfrm>
            <a:off x="0" y="300942"/>
            <a:ext cx="706054" cy="474562"/>
          </a:xfrm>
          <a:custGeom>
            <a:avLst/>
            <a:gdLst>
              <a:gd name="connsiteX0" fmla="*/ 0 w 706054"/>
              <a:gd name="connsiteY0" fmla="*/ 0 h 474562"/>
              <a:gd name="connsiteX1" fmla="*/ 468773 w 706054"/>
              <a:gd name="connsiteY1" fmla="*/ 0 h 474562"/>
              <a:gd name="connsiteX2" fmla="*/ 706054 w 706054"/>
              <a:gd name="connsiteY2" fmla="*/ 237281 h 474562"/>
              <a:gd name="connsiteX3" fmla="*/ 468773 w 706054"/>
              <a:gd name="connsiteY3" fmla="*/ 474562 h 474562"/>
              <a:gd name="connsiteX4" fmla="*/ 0 w 706054"/>
              <a:gd name="connsiteY4" fmla="*/ 474562 h 4745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6054" h="474562">
                <a:moveTo>
                  <a:pt x="0" y="0"/>
                </a:moveTo>
                <a:lnTo>
                  <a:pt x="468773" y="0"/>
                </a:lnTo>
                <a:cubicBezTo>
                  <a:pt x="599820" y="0"/>
                  <a:pt x="706054" y="106234"/>
                  <a:pt x="706054" y="237281"/>
                </a:cubicBezTo>
                <a:cubicBezTo>
                  <a:pt x="706054" y="368328"/>
                  <a:pt x="599820" y="474562"/>
                  <a:pt x="468773" y="474562"/>
                </a:cubicBezTo>
                <a:lnTo>
                  <a:pt x="0" y="474562"/>
                </a:lnTo>
                <a:close/>
              </a:path>
            </a:pathLst>
          </a:custGeom>
          <a:gradFill>
            <a:gsLst>
              <a:gs pos="0">
                <a:srgbClr val="C00000">
                  <a:alpha val="48000"/>
                </a:srgbClr>
              </a:gs>
              <a:gs pos="94000">
                <a:srgbClr val="A11C1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微软雅黑" panose="020B0503020204020204" pitchFamily="34" charset="-122"/>
              <a:ea typeface="微软雅黑" panose="020B0503020204020204" pitchFamily="34" charset="-122"/>
            </a:endParaRPr>
          </a:p>
        </p:txBody>
      </p:sp>
      <p:sp>
        <p:nvSpPr>
          <p:cNvPr id="37" name="文本框 36"/>
          <p:cNvSpPr txBox="1"/>
          <p:nvPr/>
        </p:nvSpPr>
        <p:spPr>
          <a:xfrm>
            <a:off x="896112" y="410400"/>
            <a:ext cx="4627866" cy="400110"/>
          </a:xfrm>
          <a:prstGeom prst="rect">
            <a:avLst/>
          </a:prstGeom>
          <a:noFill/>
          <a:effectLst>
            <a:reflection blurRad="6350" stA="50000" endA="300" endPos="55000" dir="5400000" sy="-100000" algn="bl" rotWithShape="0"/>
          </a:effectLst>
        </p:spPr>
        <p:txBody>
          <a:bodyPr wrap="square" rtlCol="0">
            <a:spAutoFit/>
          </a:bodyPr>
          <a:lstStyle/>
          <a:p>
            <a:r>
              <a:rPr lang="zh-CN" altLang="en-US" sz="2000" b="1" spc="600" dirty="0">
                <a:gradFill>
                  <a:gsLst>
                    <a:gs pos="100000">
                      <a:srgbClr val="A11C1C"/>
                    </a:gs>
                    <a:gs pos="0">
                      <a:srgbClr val="C00000"/>
                    </a:gs>
                  </a:gsLst>
                  <a:lin ang="5400000" scaled="0"/>
                </a:gradFill>
                <a:latin typeface="微软雅黑" panose="020B0503020204020204" pitchFamily="34" charset="-122"/>
                <a:ea typeface="微软雅黑" panose="020B0503020204020204" pitchFamily="34" charset="-122"/>
              </a:rPr>
              <a:t>素材积累</a:t>
            </a:r>
            <a:endParaRPr lang="zh-CN" altLang="en-US" sz="2000" b="1" spc="600" dirty="0">
              <a:gradFill>
                <a:gsLst>
                  <a:gs pos="100000">
                    <a:srgbClr val="A11C1C"/>
                  </a:gs>
                  <a:gs pos="0">
                    <a:srgbClr val="C00000"/>
                  </a:gs>
                </a:gsLst>
                <a:lin ang="5400000" scaled="0"/>
              </a:gradFill>
              <a:latin typeface="微软雅黑" panose="020B0503020204020204" pitchFamily="34" charset="-122"/>
              <a:ea typeface="微软雅黑" panose="020B0503020204020204" pitchFamily="34" charset="-122"/>
            </a:endParaRPr>
          </a:p>
        </p:txBody>
      </p:sp>
      <p:sp>
        <p:nvSpPr>
          <p:cNvPr id="29" name="文本框 28"/>
          <p:cNvSpPr txBox="1"/>
          <p:nvPr/>
        </p:nvSpPr>
        <p:spPr>
          <a:xfrm>
            <a:off x="896112" y="1937972"/>
            <a:ext cx="10772546" cy="2797048"/>
          </a:xfrm>
          <a:prstGeom prst="rect">
            <a:avLst/>
          </a:prstGeom>
          <a:noFill/>
        </p:spPr>
        <p:txBody>
          <a:bodyPr wrap="square" rtlCol="0">
            <a:spAutoFit/>
          </a:bodyPr>
          <a:lstStyle/>
          <a:p>
            <a:pPr lvl="0">
              <a:lnSpc>
                <a:spcPct val="150000"/>
              </a:lnSpc>
            </a:pPr>
            <a:r>
              <a:rPr lang="en-US" altLang="zh-CN" sz="2400" dirty="0">
                <a:latin typeface="微软雅黑" panose="020B0503020204020204" pitchFamily="34" charset="-122"/>
                <a:ea typeface="微软雅黑" panose="020B0503020204020204" pitchFamily="34" charset="-122"/>
              </a:rPr>
              <a:t>1.</a:t>
            </a:r>
            <a:r>
              <a:rPr lang="zh-CN" altLang="en-US" sz="2400" dirty="0">
                <a:latin typeface="微软雅黑" panose="020B0503020204020204" pitchFamily="34" charset="-122"/>
                <a:ea typeface="微软雅黑" panose="020B0503020204020204" pitchFamily="34" charset="-122"/>
              </a:rPr>
              <a:t>奉献乃生活的真正意义。 </a:t>
            </a:r>
            <a:r>
              <a:rPr lang="en-US" altLang="zh-CN" sz="2400" dirty="0">
                <a:latin typeface="微软雅黑" panose="020B0503020204020204" pitchFamily="34" charset="-122"/>
                <a:ea typeface="微软雅黑" panose="020B0503020204020204" pitchFamily="34" charset="-122"/>
              </a:rPr>
              <a:t>——(</a:t>
            </a:r>
            <a:r>
              <a:rPr lang="zh-CN" altLang="en-US" sz="2400" dirty="0">
                <a:latin typeface="微软雅黑" panose="020B0503020204020204" pitchFamily="34" charset="-122"/>
                <a:ea typeface="微软雅黑" panose="020B0503020204020204" pitchFamily="34" charset="-122"/>
              </a:rPr>
              <a:t>奥地利</a:t>
            </a:r>
            <a:r>
              <a:rPr lang="en-US" altLang="zh-CN" sz="2400" dirty="0">
                <a:latin typeface="微软雅黑" panose="020B0503020204020204" pitchFamily="34" charset="-122"/>
                <a:ea typeface="微软雅黑" panose="020B0503020204020204" pitchFamily="34" charset="-122"/>
              </a:rPr>
              <a:t>)</a:t>
            </a:r>
            <a:r>
              <a:rPr lang="zh-CN" altLang="en-US" sz="2400" dirty="0">
                <a:latin typeface="微软雅黑" panose="020B0503020204020204" pitchFamily="34" charset="-122"/>
                <a:ea typeface="微软雅黑" panose="020B0503020204020204" pitchFamily="34" charset="-122"/>
              </a:rPr>
              <a:t>阿德勒</a:t>
            </a:r>
            <a:endParaRPr lang="zh-CN" altLang="en-US" sz="2400" dirty="0">
              <a:latin typeface="微软雅黑" panose="020B0503020204020204" pitchFamily="34" charset="-122"/>
              <a:ea typeface="微软雅黑" panose="020B0503020204020204" pitchFamily="34" charset="-122"/>
            </a:endParaRPr>
          </a:p>
          <a:p>
            <a:pPr lvl="0">
              <a:lnSpc>
                <a:spcPct val="150000"/>
              </a:lnSpc>
            </a:pPr>
            <a:r>
              <a:rPr lang="en-US" altLang="zh-CN" sz="2400" dirty="0">
                <a:latin typeface="微软雅黑" panose="020B0503020204020204" pitchFamily="34" charset="-122"/>
                <a:ea typeface="微软雅黑" panose="020B0503020204020204" pitchFamily="34" charset="-122"/>
              </a:rPr>
              <a:t>2.</a:t>
            </a:r>
            <a:r>
              <a:rPr lang="zh-CN" altLang="en-US" sz="2400" dirty="0">
                <a:latin typeface="微软雅黑" panose="020B0503020204020204" pitchFamily="34" charset="-122"/>
                <a:ea typeface="微软雅黑" panose="020B0503020204020204" pitchFamily="34" charset="-122"/>
              </a:rPr>
              <a:t>要重返生活就须有所奉献。 </a:t>
            </a:r>
            <a:r>
              <a:rPr lang="en-US" altLang="zh-CN" sz="2400" dirty="0">
                <a:latin typeface="微软雅黑" panose="020B0503020204020204" pitchFamily="34" charset="-122"/>
                <a:ea typeface="微软雅黑" panose="020B0503020204020204" pitchFamily="34" charset="-122"/>
              </a:rPr>
              <a:t>—— (</a:t>
            </a:r>
            <a:r>
              <a:rPr lang="zh-CN" altLang="en-US" sz="2400" dirty="0">
                <a:latin typeface="微软雅黑" panose="020B0503020204020204" pitchFamily="34" charset="-122"/>
                <a:ea typeface="微软雅黑" panose="020B0503020204020204" pitchFamily="34" charset="-122"/>
              </a:rPr>
              <a:t>前苏联</a:t>
            </a:r>
            <a:r>
              <a:rPr lang="en-US" altLang="zh-CN" sz="2400" dirty="0">
                <a:latin typeface="微软雅黑" panose="020B0503020204020204" pitchFamily="34" charset="-122"/>
                <a:ea typeface="微软雅黑" panose="020B0503020204020204" pitchFamily="34" charset="-122"/>
              </a:rPr>
              <a:t>)</a:t>
            </a:r>
            <a:r>
              <a:rPr lang="zh-CN" altLang="en-US" sz="2400" dirty="0">
                <a:latin typeface="微软雅黑" panose="020B0503020204020204" pitchFamily="34" charset="-122"/>
                <a:ea typeface="微软雅黑" panose="020B0503020204020204" pitchFamily="34" charset="-122"/>
              </a:rPr>
              <a:t>高尔基</a:t>
            </a:r>
            <a:endParaRPr lang="zh-CN" altLang="en-US" sz="2400" dirty="0">
              <a:latin typeface="微软雅黑" panose="020B0503020204020204" pitchFamily="34" charset="-122"/>
              <a:ea typeface="微软雅黑" panose="020B0503020204020204" pitchFamily="34" charset="-122"/>
            </a:endParaRPr>
          </a:p>
          <a:p>
            <a:pPr lvl="0">
              <a:lnSpc>
                <a:spcPct val="150000"/>
              </a:lnSpc>
            </a:pPr>
            <a:r>
              <a:rPr lang="en-US" altLang="zh-CN" sz="2400" dirty="0">
                <a:latin typeface="微软雅黑" panose="020B0503020204020204" pitchFamily="34" charset="-122"/>
                <a:ea typeface="微软雅黑" panose="020B0503020204020204" pitchFamily="34" charset="-122"/>
              </a:rPr>
              <a:t>3.</a:t>
            </a:r>
            <a:r>
              <a:rPr lang="zh-CN" altLang="en-US" sz="2400" dirty="0">
                <a:latin typeface="微软雅黑" panose="020B0503020204020204" pitchFamily="34" charset="-122"/>
                <a:ea typeface="微软雅黑" panose="020B0503020204020204" pitchFamily="34" charset="-122"/>
              </a:rPr>
              <a:t>我们应当在不同的岗位上</a:t>
            </a:r>
            <a:r>
              <a:rPr lang="en-US" altLang="zh-CN" sz="2400" dirty="0">
                <a:latin typeface="微软雅黑" panose="020B0503020204020204" pitchFamily="34" charset="-122"/>
                <a:ea typeface="微软雅黑" panose="020B0503020204020204" pitchFamily="34" charset="-122"/>
              </a:rPr>
              <a:t>,</a:t>
            </a:r>
            <a:r>
              <a:rPr lang="zh-CN" altLang="en-US" sz="2400" dirty="0">
                <a:latin typeface="微软雅黑" panose="020B0503020204020204" pitchFamily="34" charset="-122"/>
                <a:ea typeface="微软雅黑" panose="020B0503020204020204" pitchFamily="34" charset="-122"/>
              </a:rPr>
              <a:t>随时奉献自己。 </a:t>
            </a:r>
            <a:r>
              <a:rPr lang="en-US" altLang="zh-CN" sz="2400" dirty="0">
                <a:latin typeface="微软雅黑" panose="020B0503020204020204" pitchFamily="34" charset="-122"/>
                <a:ea typeface="微软雅黑" panose="020B0503020204020204" pitchFamily="34" charset="-122"/>
              </a:rPr>
              <a:t>—— (</a:t>
            </a:r>
            <a:r>
              <a:rPr lang="zh-CN" altLang="en-US" sz="2400" dirty="0">
                <a:latin typeface="微软雅黑" panose="020B0503020204020204" pitchFamily="34" charset="-122"/>
                <a:ea typeface="微软雅黑" panose="020B0503020204020204" pitchFamily="34" charset="-122"/>
              </a:rPr>
              <a:t>德国</a:t>
            </a:r>
            <a:r>
              <a:rPr lang="en-US" altLang="zh-CN" sz="2400" dirty="0">
                <a:latin typeface="微软雅黑" panose="020B0503020204020204" pitchFamily="34" charset="-122"/>
                <a:ea typeface="微软雅黑" panose="020B0503020204020204" pitchFamily="34" charset="-122"/>
              </a:rPr>
              <a:t>)</a:t>
            </a:r>
            <a:r>
              <a:rPr lang="zh-CN" altLang="en-US" sz="2400" dirty="0">
                <a:latin typeface="微软雅黑" panose="020B0503020204020204" pitchFamily="34" charset="-122"/>
                <a:ea typeface="微软雅黑" panose="020B0503020204020204" pitchFamily="34" charset="-122"/>
              </a:rPr>
              <a:t>海塞</a:t>
            </a:r>
            <a:endParaRPr lang="zh-CN" altLang="en-US" sz="2400" dirty="0">
              <a:latin typeface="微软雅黑" panose="020B0503020204020204" pitchFamily="34" charset="-122"/>
              <a:ea typeface="微软雅黑" panose="020B0503020204020204" pitchFamily="34" charset="-122"/>
            </a:endParaRPr>
          </a:p>
          <a:p>
            <a:pPr lvl="0">
              <a:lnSpc>
                <a:spcPct val="150000"/>
              </a:lnSpc>
            </a:pPr>
            <a:r>
              <a:rPr lang="en-US" altLang="zh-CN" sz="2400" dirty="0">
                <a:latin typeface="微软雅黑" panose="020B0503020204020204" pitchFamily="34" charset="-122"/>
                <a:ea typeface="微软雅黑" panose="020B0503020204020204" pitchFamily="34" charset="-122"/>
              </a:rPr>
              <a:t>4.</a:t>
            </a:r>
            <a:r>
              <a:rPr lang="zh-CN" altLang="en-US" sz="2400" dirty="0">
                <a:latin typeface="微软雅黑" panose="020B0503020204020204" pitchFamily="34" charset="-122"/>
                <a:ea typeface="微软雅黑" panose="020B0503020204020204" pitchFamily="34" charset="-122"/>
              </a:rPr>
              <a:t>我没有别的东西奉献</a:t>
            </a:r>
            <a:r>
              <a:rPr lang="en-US" altLang="zh-CN" sz="2400" dirty="0">
                <a:latin typeface="微软雅黑" panose="020B0503020204020204" pitchFamily="34" charset="-122"/>
                <a:ea typeface="微软雅黑" panose="020B0503020204020204" pitchFamily="34" charset="-122"/>
              </a:rPr>
              <a:t>,</a:t>
            </a:r>
            <a:r>
              <a:rPr lang="zh-CN" altLang="en-US" sz="2400" dirty="0">
                <a:latin typeface="微软雅黑" panose="020B0503020204020204" pitchFamily="34" charset="-122"/>
                <a:ea typeface="微软雅黑" panose="020B0503020204020204" pitchFamily="34" charset="-122"/>
              </a:rPr>
              <a:t>唯有辛劳泪水和血汗。</a:t>
            </a:r>
            <a:r>
              <a:rPr lang="en-US" altLang="zh-CN" sz="2400" dirty="0">
                <a:latin typeface="微软雅黑" panose="020B0503020204020204" pitchFamily="34" charset="-122"/>
                <a:ea typeface="微软雅黑" panose="020B0503020204020204" pitchFamily="34" charset="-122"/>
              </a:rPr>
              <a:t>——(</a:t>
            </a:r>
            <a:r>
              <a:rPr lang="zh-CN" altLang="en-US" sz="2400" dirty="0">
                <a:latin typeface="微软雅黑" panose="020B0503020204020204" pitchFamily="34" charset="-122"/>
                <a:ea typeface="微软雅黑" panose="020B0503020204020204" pitchFamily="34" charset="-122"/>
              </a:rPr>
              <a:t>英国</a:t>
            </a:r>
            <a:r>
              <a:rPr lang="en-US" altLang="zh-CN" sz="2400" dirty="0">
                <a:latin typeface="微软雅黑" panose="020B0503020204020204" pitchFamily="34" charset="-122"/>
                <a:ea typeface="微软雅黑" panose="020B0503020204020204" pitchFamily="34" charset="-122"/>
              </a:rPr>
              <a:t>)</a:t>
            </a:r>
            <a:r>
              <a:rPr lang="zh-CN" altLang="en-US" sz="2400" dirty="0">
                <a:latin typeface="微软雅黑" panose="020B0503020204020204" pitchFamily="34" charset="-122"/>
                <a:ea typeface="微软雅黑" panose="020B0503020204020204" pitchFamily="34" charset="-122"/>
              </a:rPr>
              <a:t>丘吉尔</a:t>
            </a:r>
            <a:endParaRPr lang="zh-CN" altLang="en-US" sz="2400" dirty="0">
              <a:latin typeface="微软雅黑" panose="020B0503020204020204" pitchFamily="34" charset="-122"/>
              <a:ea typeface="微软雅黑" panose="020B0503020204020204" pitchFamily="34" charset="-122"/>
            </a:endParaRPr>
          </a:p>
          <a:p>
            <a:pPr lvl="0">
              <a:lnSpc>
                <a:spcPct val="150000"/>
              </a:lnSpc>
            </a:pPr>
            <a:r>
              <a:rPr lang="en-US" altLang="zh-CN" sz="2400" dirty="0">
                <a:latin typeface="微软雅黑" panose="020B0503020204020204" pitchFamily="34" charset="-122"/>
                <a:ea typeface="微软雅黑" panose="020B0503020204020204" pitchFamily="34" charset="-122"/>
              </a:rPr>
              <a:t>5.</a:t>
            </a:r>
            <a:r>
              <a:rPr lang="zh-CN" altLang="en-US" sz="2400" dirty="0">
                <a:latin typeface="微软雅黑" panose="020B0503020204020204" pitchFamily="34" charset="-122"/>
                <a:ea typeface="微软雅黑" panose="020B0503020204020204" pitchFamily="34" charset="-122"/>
              </a:rPr>
              <a:t>你要记得</a:t>
            </a:r>
            <a:r>
              <a:rPr lang="en-US" altLang="zh-CN" sz="2400" dirty="0">
                <a:latin typeface="微软雅黑" panose="020B0503020204020204" pitchFamily="34" charset="-122"/>
                <a:ea typeface="微软雅黑" panose="020B0503020204020204" pitchFamily="34" charset="-122"/>
              </a:rPr>
              <a:t>,</a:t>
            </a:r>
            <a:r>
              <a:rPr lang="zh-CN" altLang="en-US" sz="2400" dirty="0">
                <a:latin typeface="微软雅黑" panose="020B0503020204020204" pitchFamily="34" charset="-122"/>
                <a:ea typeface="微软雅黑" panose="020B0503020204020204" pitchFamily="34" charset="-122"/>
              </a:rPr>
              <a:t>永远要愉快地多给别人</a:t>
            </a:r>
            <a:r>
              <a:rPr lang="en-US" altLang="zh-CN" sz="2400" dirty="0">
                <a:latin typeface="微软雅黑" panose="020B0503020204020204" pitchFamily="34" charset="-122"/>
                <a:ea typeface="微软雅黑" panose="020B0503020204020204" pitchFamily="34" charset="-122"/>
              </a:rPr>
              <a:t>,</a:t>
            </a:r>
            <a:r>
              <a:rPr lang="zh-CN" altLang="en-US" sz="2400" dirty="0">
                <a:latin typeface="微软雅黑" panose="020B0503020204020204" pitchFamily="34" charset="-122"/>
                <a:ea typeface="微软雅黑" panose="020B0503020204020204" pitchFamily="34" charset="-122"/>
              </a:rPr>
              <a:t>少从别人那里拿取。</a:t>
            </a:r>
            <a:r>
              <a:rPr lang="en-US" altLang="zh-CN" sz="2400" dirty="0">
                <a:latin typeface="微软雅黑" panose="020B0503020204020204" pitchFamily="34" charset="-122"/>
                <a:ea typeface="微软雅黑" panose="020B0503020204020204" pitchFamily="34" charset="-122"/>
              </a:rPr>
              <a:t>——(</a:t>
            </a:r>
            <a:r>
              <a:rPr lang="zh-CN" altLang="en-US" sz="2400" dirty="0">
                <a:latin typeface="微软雅黑" panose="020B0503020204020204" pitchFamily="34" charset="-122"/>
                <a:ea typeface="微软雅黑" panose="020B0503020204020204" pitchFamily="34" charset="-122"/>
              </a:rPr>
              <a:t>前苏联</a:t>
            </a:r>
            <a:r>
              <a:rPr lang="en-US" altLang="zh-CN" sz="2400" dirty="0">
                <a:latin typeface="微软雅黑" panose="020B0503020204020204" pitchFamily="34" charset="-122"/>
                <a:ea typeface="微软雅黑" panose="020B0503020204020204" pitchFamily="34" charset="-122"/>
              </a:rPr>
              <a:t>)</a:t>
            </a:r>
            <a:r>
              <a:rPr lang="zh-CN" altLang="en-US" sz="2400" dirty="0">
                <a:latin typeface="微软雅黑" panose="020B0503020204020204" pitchFamily="34" charset="-122"/>
                <a:ea typeface="微软雅黑" panose="020B0503020204020204" pitchFamily="34" charset="-122"/>
              </a:rPr>
              <a:t>高尔基</a:t>
            </a:r>
            <a:endParaRPr lang="zh-CN" altLang="en-US" sz="2400" dirty="0">
              <a:latin typeface="微软雅黑" panose="020B0503020204020204" pitchFamily="34" charset="-122"/>
              <a:ea typeface="微软雅黑" panose="020B0503020204020204" pitchFamily="34" charset="-122"/>
            </a:endParaRPr>
          </a:p>
        </p:txBody>
      </p:sp>
      <p:sp>
        <p:nvSpPr>
          <p:cNvPr id="39" name="矩形 38"/>
          <p:cNvSpPr/>
          <p:nvPr/>
        </p:nvSpPr>
        <p:spPr>
          <a:xfrm>
            <a:off x="130629" y="130629"/>
            <a:ext cx="11899075" cy="6590805"/>
          </a:xfrm>
          <a:prstGeom prst="rect">
            <a:avLst/>
          </a:prstGeom>
          <a:noFill/>
          <a:ln w="254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wipe(left)">
                                      <p:cBhvr>
                                        <p:cTn id="7" dur="500"/>
                                        <p:tgtEl>
                                          <p:spTgt spid="36"/>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35"/>
                                        </p:tgtEl>
                                        <p:attrNameLst>
                                          <p:attrName>style.visibility</p:attrName>
                                        </p:attrNameLst>
                                      </p:cBhvr>
                                      <p:to>
                                        <p:strVal val="visible"/>
                                      </p:to>
                                    </p:set>
                                    <p:animEffect transition="in" filter="wipe(left)">
                                      <p:cBhvr>
                                        <p:cTn id="10" dur="500"/>
                                        <p:tgtEl>
                                          <p:spTgt spid="35"/>
                                        </p:tgtEl>
                                      </p:cBhvr>
                                    </p:animEffect>
                                  </p:childTnLst>
                                </p:cTn>
                              </p:par>
                              <p:par>
                                <p:cTn id="11" presetID="22" presetClass="entr" presetSubtype="8" fill="hold" nodeType="withEffect">
                                  <p:stCondLst>
                                    <p:cond delay="0"/>
                                  </p:stCondLst>
                                  <p:childTnLst>
                                    <p:set>
                                      <p:cBhvr>
                                        <p:cTn id="12" dur="1" fill="hold">
                                          <p:stCondLst>
                                            <p:cond delay="0"/>
                                          </p:stCondLst>
                                        </p:cTn>
                                        <p:tgtEl>
                                          <p:spTgt spid="93"/>
                                        </p:tgtEl>
                                        <p:attrNameLst>
                                          <p:attrName>style.visibility</p:attrName>
                                        </p:attrNameLst>
                                      </p:cBhvr>
                                      <p:to>
                                        <p:strVal val="visible"/>
                                      </p:to>
                                    </p:set>
                                    <p:animEffect transition="in" filter="wipe(left)">
                                      <p:cBhvr>
                                        <p:cTn id="13" dur="500"/>
                                        <p:tgtEl>
                                          <p:spTgt spid="93"/>
                                        </p:tgtEl>
                                      </p:cBhvr>
                                    </p:animEffect>
                                  </p:childTnLst>
                                </p:cTn>
                              </p:par>
                              <p:par>
                                <p:cTn id="14" presetID="53" presetClass="entr" presetSubtype="16" fill="hold" grpId="0" nodeType="withEffect">
                                  <p:stCondLst>
                                    <p:cond delay="0"/>
                                  </p:stCondLst>
                                  <p:childTnLst>
                                    <p:set>
                                      <p:cBhvr>
                                        <p:cTn id="15" dur="1" fill="hold">
                                          <p:stCondLst>
                                            <p:cond delay="0"/>
                                          </p:stCondLst>
                                        </p:cTn>
                                        <p:tgtEl>
                                          <p:spTgt spid="37"/>
                                        </p:tgtEl>
                                        <p:attrNameLst>
                                          <p:attrName>style.visibility</p:attrName>
                                        </p:attrNameLst>
                                      </p:cBhvr>
                                      <p:to>
                                        <p:strVal val="visible"/>
                                      </p:to>
                                    </p:set>
                                    <p:anim calcmode="lin" valueType="num">
                                      <p:cBhvr>
                                        <p:cTn id="16" dur="1000" fill="hold"/>
                                        <p:tgtEl>
                                          <p:spTgt spid="37"/>
                                        </p:tgtEl>
                                        <p:attrNameLst>
                                          <p:attrName>ppt_w</p:attrName>
                                        </p:attrNameLst>
                                      </p:cBhvr>
                                      <p:tavLst>
                                        <p:tav tm="0">
                                          <p:val>
                                            <p:fltVal val="0"/>
                                          </p:val>
                                        </p:tav>
                                        <p:tav tm="100000">
                                          <p:val>
                                            <p:strVal val="#ppt_w"/>
                                          </p:val>
                                        </p:tav>
                                      </p:tavLst>
                                    </p:anim>
                                    <p:anim calcmode="lin" valueType="num">
                                      <p:cBhvr>
                                        <p:cTn id="17" dur="1000" fill="hold"/>
                                        <p:tgtEl>
                                          <p:spTgt spid="37"/>
                                        </p:tgtEl>
                                        <p:attrNameLst>
                                          <p:attrName>ppt_h</p:attrName>
                                        </p:attrNameLst>
                                      </p:cBhvr>
                                      <p:tavLst>
                                        <p:tav tm="0">
                                          <p:val>
                                            <p:fltVal val="0"/>
                                          </p:val>
                                        </p:tav>
                                        <p:tav tm="100000">
                                          <p:val>
                                            <p:strVal val="#ppt_h"/>
                                          </p:val>
                                        </p:tav>
                                      </p:tavLst>
                                    </p:anim>
                                    <p:animEffect transition="in" filter="fade">
                                      <p:cBhvr>
                                        <p:cTn id="18" dur="1000"/>
                                        <p:tgtEl>
                                          <p:spTgt spid="37"/>
                                        </p:tgtEl>
                                      </p:cBhvr>
                                    </p:animEffect>
                                  </p:childTnLst>
                                </p:cTn>
                              </p:par>
                            </p:childTnLst>
                          </p:cTn>
                        </p:par>
                        <p:par>
                          <p:cTn id="19" fill="hold">
                            <p:stCondLst>
                              <p:cond delay="500"/>
                            </p:stCondLst>
                            <p:childTnLst>
                              <p:par>
                                <p:cTn id="20" presetID="22" presetClass="entr" presetSubtype="8" fill="hold" grpId="0" nodeType="afterEffect">
                                  <p:stCondLst>
                                    <p:cond delay="0"/>
                                  </p:stCondLst>
                                  <p:childTnLst>
                                    <p:set>
                                      <p:cBhvr>
                                        <p:cTn id="21" dur="1" fill="hold">
                                          <p:stCondLst>
                                            <p:cond delay="0"/>
                                          </p:stCondLst>
                                        </p:cTn>
                                        <p:tgtEl>
                                          <p:spTgt spid="29"/>
                                        </p:tgtEl>
                                        <p:attrNameLst>
                                          <p:attrName>style.visibility</p:attrName>
                                        </p:attrNameLst>
                                      </p:cBhvr>
                                      <p:to>
                                        <p:strVal val="visible"/>
                                      </p:to>
                                    </p:set>
                                    <p:animEffect transition="in" filter="wipe(left)">
                                      <p:cBhvr>
                                        <p:cTn id="22"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nimBg="1"/>
      <p:bldP spid="35" grpId="0" animBg="1"/>
      <p:bldP spid="37" grpId="0"/>
      <p:bldP spid="29"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任意多边形: 形状 21"/>
          <p:cNvSpPr/>
          <p:nvPr/>
        </p:nvSpPr>
        <p:spPr>
          <a:xfrm>
            <a:off x="0" y="231493"/>
            <a:ext cx="12192000" cy="5405377"/>
          </a:xfrm>
          <a:custGeom>
            <a:avLst/>
            <a:gdLst>
              <a:gd name="connsiteX0" fmla="*/ 0 w 12192000"/>
              <a:gd name="connsiteY0" fmla="*/ 0 h 5254907"/>
              <a:gd name="connsiteX1" fmla="*/ 12192000 w 12192000"/>
              <a:gd name="connsiteY1" fmla="*/ 0 h 5254907"/>
              <a:gd name="connsiteX2" fmla="*/ 12192000 w 12192000"/>
              <a:gd name="connsiteY2" fmla="*/ 254645 h 5254907"/>
              <a:gd name="connsiteX3" fmla="*/ 12192000 w 12192000"/>
              <a:gd name="connsiteY3" fmla="*/ 1188720 h 5254907"/>
              <a:gd name="connsiteX4" fmla="*/ 12192000 w 12192000"/>
              <a:gd name="connsiteY4" fmla="*/ 3823296 h 5254907"/>
              <a:gd name="connsiteX5" fmla="*/ 11895750 w 12192000"/>
              <a:gd name="connsiteY5" fmla="*/ 3986550 h 5254907"/>
              <a:gd name="connsiteX6" fmla="*/ 6096000 w 12192000"/>
              <a:gd name="connsiteY6" fmla="*/ 5254907 h 5254907"/>
              <a:gd name="connsiteX7" fmla="*/ 296251 w 12192000"/>
              <a:gd name="connsiteY7" fmla="*/ 3986550 h 5254907"/>
              <a:gd name="connsiteX8" fmla="*/ 0 w 12192000"/>
              <a:gd name="connsiteY8" fmla="*/ 3823296 h 5254907"/>
              <a:gd name="connsiteX9" fmla="*/ 0 w 12192000"/>
              <a:gd name="connsiteY9" fmla="*/ 1188720 h 5254907"/>
              <a:gd name="connsiteX10" fmla="*/ 0 w 12192000"/>
              <a:gd name="connsiteY10" fmla="*/ 254645 h 5254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192000" h="5254907">
                <a:moveTo>
                  <a:pt x="0" y="0"/>
                </a:moveTo>
                <a:lnTo>
                  <a:pt x="12192000" y="0"/>
                </a:lnTo>
                <a:lnTo>
                  <a:pt x="12192000" y="254645"/>
                </a:lnTo>
                <a:lnTo>
                  <a:pt x="12192000" y="1188720"/>
                </a:lnTo>
                <a:lnTo>
                  <a:pt x="12192000" y="3823296"/>
                </a:lnTo>
                <a:lnTo>
                  <a:pt x="11895750" y="3986550"/>
                </a:lnTo>
                <a:cubicBezTo>
                  <a:pt x="10369689" y="4774057"/>
                  <a:pt x="8332940" y="5254907"/>
                  <a:pt x="6096000" y="5254907"/>
                </a:cubicBezTo>
                <a:cubicBezTo>
                  <a:pt x="3859061" y="5254907"/>
                  <a:pt x="1822312" y="4774057"/>
                  <a:pt x="296251" y="3986550"/>
                </a:cubicBezTo>
                <a:lnTo>
                  <a:pt x="0" y="3823296"/>
                </a:lnTo>
                <a:lnTo>
                  <a:pt x="0" y="1188720"/>
                </a:lnTo>
                <a:lnTo>
                  <a:pt x="0" y="254645"/>
                </a:lnTo>
                <a:close/>
              </a:path>
            </a:pathLst>
          </a:custGeom>
          <a:noFill/>
          <a:ln w="19050">
            <a:gradFill>
              <a:gsLst>
                <a:gs pos="58000">
                  <a:schemeClr val="accent1">
                    <a:lumMod val="5000"/>
                    <a:lumOff val="95000"/>
                    <a:alpha val="0"/>
                  </a:schemeClr>
                </a:gs>
                <a:gs pos="100000">
                  <a:srgbClr val="C00000">
                    <a:alpha val="24000"/>
                  </a:srgb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endParaRPr>
          </a:p>
        </p:txBody>
      </p:sp>
      <p:sp>
        <p:nvSpPr>
          <p:cNvPr id="17" name="任意多边形: 形状 16"/>
          <p:cNvSpPr/>
          <p:nvPr/>
        </p:nvSpPr>
        <p:spPr>
          <a:xfrm>
            <a:off x="0" y="0"/>
            <a:ext cx="12192000" cy="5000262"/>
          </a:xfrm>
          <a:custGeom>
            <a:avLst/>
            <a:gdLst>
              <a:gd name="connsiteX0" fmla="*/ 0 w 12192000"/>
              <a:gd name="connsiteY0" fmla="*/ 0 h 6099859"/>
              <a:gd name="connsiteX1" fmla="*/ 12192000 w 12192000"/>
              <a:gd name="connsiteY1" fmla="*/ 0 h 6099859"/>
              <a:gd name="connsiteX2" fmla="*/ 12192000 w 12192000"/>
              <a:gd name="connsiteY2" fmla="*/ 4353425 h 6099859"/>
              <a:gd name="connsiteX3" fmla="*/ 11895750 w 12192000"/>
              <a:gd name="connsiteY3" fmla="*/ 4552580 h 6099859"/>
              <a:gd name="connsiteX4" fmla="*/ 6096000 w 12192000"/>
              <a:gd name="connsiteY4" fmla="*/ 6099859 h 6099859"/>
              <a:gd name="connsiteX5" fmla="*/ 296251 w 12192000"/>
              <a:gd name="connsiteY5" fmla="*/ 4552580 h 6099859"/>
              <a:gd name="connsiteX6" fmla="*/ 0 w 12192000"/>
              <a:gd name="connsiteY6" fmla="*/ 4353425 h 6099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6099859">
                <a:moveTo>
                  <a:pt x="0" y="0"/>
                </a:moveTo>
                <a:lnTo>
                  <a:pt x="12192000" y="0"/>
                </a:lnTo>
                <a:lnTo>
                  <a:pt x="12192000" y="4353425"/>
                </a:lnTo>
                <a:lnTo>
                  <a:pt x="11895750" y="4552580"/>
                </a:lnTo>
                <a:cubicBezTo>
                  <a:pt x="10369689" y="5513266"/>
                  <a:pt x="8332940" y="6099859"/>
                  <a:pt x="6096000" y="6099859"/>
                </a:cubicBezTo>
                <a:cubicBezTo>
                  <a:pt x="3859061" y="6099859"/>
                  <a:pt x="1822312" y="5513266"/>
                  <a:pt x="296251" y="4552580"/>
                </a:cubicBezTo>
                <a:lnTo>
                  <a:pt x="0" y="4353425"/>
                </a:ln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6" name="任意多边形: 形状 15"/>
          <p:cNvSpPr/>
          <p:nvPr/>
        </p:nvSpPr>
        <p:spPr>
          <a:xfrm>
            <a:off x="0" y="0"/>
            <a:ext cx="12192000" cy="5000262"/>
          </a:xfrm>
          <a:custGeom>
            <a:avLst/>
            <a:gdLst>
              <a:gd name="connsiteX0" fmla="*/ 0 w 12192000"/>
              <a:gd name="connsiteY0" fmla="*/ 0 h 6099859"/>
              <a:gd name="connsiteX1" fmla="*/ 12192000 w 12192000"/>
              <a:gd name="connsiteY1" fmla="*/ 0 h 6099859"/>
              <a:gd name="connsiteX2" fmla="*/ 12192000 w 12192000"/>
              <a:gd name="connsiteY2" fmla="*/ 4353425 h 6099859"/>
              <a:gd name="connsiteX3" fmla="*/ 11895750 w 12192000"/>
              <a:gd name="connsiteY3" fmla="*/ 4552580 h 6099859"/>
              <a:gd name="connsiteX4" fmla="*/ 6096000 w 12192000"/>
              <a:gd name="connsiteY4" fmla="*/ 6099859 h 6099859"/>
              <a:gd name="connsiteX5" fmla="*/ 296251 w 12192000"/>
              <a:gd name="connsiteY5" fmla="*/ 4552580 h 6099859"/>
              <a:gd name="connsiteX6" fmla="*/ 0 w 12192000"/>
              <a:gd name="connsiteY6" fmla="*/ 4353425 h 6099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6099859">
                <a:moveTo>
                  <a:pt x="0" y="0"/>
                </a:moveTo>
                <a:lnTo>
                  <a:pt x="12192000" y="0"/>
                </a:lnTo>
                <a:lnTo>
                  <a:pt x="12192000" y="4353425"/>
                </a:lnTo>
                <a:lnTo>
                  <a:pt x="11895750" y="4552580"/>
                </a:lnTo>
                <a:cubicBezTo>
                  <a:pt x="10369689" y="5513266"/>
                  <a:pt x="8332940" y="6099859"/>
                  <a:pt x="6096000" y="6099859"/>
                </a:cubicBezTo>
                <a:cubicBezTo>
                  <a:pt x="3859061" y="6099859"/>
                  <a:pt x="1822312" y="5513266"/>
                  <a:pt x="296251" y="4552580"/>
                </a:cubicBezTo>
                <a:lnTo>
                  <a:pt x="0" y="4353425"/>
                </a:lnTo>
                <a:close/>
              </a:path>
            </a:pathLst>
          </a:custGeom>
          <a:blipFill>
            <a:blip r:embed="rId1">
              <a:extLst>
                <a:ext uri="{28A0092B-C50C-407E-A947-70E740481C1C}">
                  <a14:useLocalDpi xmlns:a14="http://schemas.microsoft.com/office/drawing/2010/main" val="0"/>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8" name="组合 7"/>
          <p:cNvGrpSpPr/>
          <p:nvPr/>
        </p:nvGrpSpPr>
        <p:grpSpPr>
          <a:xfrm>
            <a:off x="-265471" y="-870076"/>
            <a:ext cx="12722942" cy="8598152"/>
            <a:chOff x="-5715000" y="-6019800"/>
            <a:chExt cx="25031700" cy="16916400"/>
          </a:xfrm>
        </p:grpSpPr>
        <p:grpSp>
          <p:nvGrpSpPr>
            <p:cNvPr id="4" name="组合 3"/>
            <p:cNvGrpSpPr/>
            <p:nvPr/>
          </p:nvGrpSpPr>
          <p:grpSpPr>
            <a:xfrm>
              <a:off x="-5715000" y="-6019800"/>
              <a:ext cx="419100" cy="16916400"/>
              <a:chOff x="-5715000" y="-6019800"/>
              <a:chExt cx="419100" cy="16916400"/>
            </a:xfrm>
          </p:grpSpPr>
          <p:sp>
            <p:nvSpPr>
              <p:cNvPr id="2" name="椭圆 1"/>
              <p:cNvSpPr/>
              <p:nvPr/>
            </p:nvSpPr>
            <p:spPr>
              <a:xfrm>
                <a:off x="-5715000" y="-60198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椭圆 2"/>
              <p:cNvSpPr/>
              <p:nvPr/>
            </p:nvSpPr>
            <p:spPr>
              <a:xfrm>
                <a:off x="-5715000" y="104775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 name="组合 4"/>
            <p:cNvGrpSpPr/>
            <p:nvPr/>
          </p:nvGrpSpPr>
          <p:grpSpPr>
            <a:xfrm>
              <a:off x="18897600" y="-6019800"/>
              <a:ext cx="419100" cy="16916400"/>
              <a:chOff x="-5715000" y="-6019800"/>
              <a:chExt cx="419100" cy="16916400"/>
            </a:xfrm>
          </p:grpSpPr>
          <p:sp>
            <p:nvSpPr>
              <p:cNvPr id="6" name="椭圆 5"/>
              <p:cNvSpPr/>
              <p:nvPr/>
            </p:nvSpPr>
            <p:spPr>
              <a:xfrm>
                <a:off x="-5715000" y="-60198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p:nvSpPr>
            <p:spPr>
              <a:xfrm>
                <a:off x="-5715000" y="104775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27" name="组合 26"/>
          <p:cNvGrpSpPr/>
          <p:nvPr/>
        </p:nvGrpSpPr>
        <p:grpSpPr>
          <a:xfrm>
            <a:off x="2073797" y="857707"/>
            <a:ext cx="8044406" cy="0"/>
            <a:chOff x="1736202" y="879676"/>
            <a:chExt cx="8044406" cy="0"/>
          </a:xfrm>
        </p:grpSpPr>
        <p:cxnSp>
          <p:nvCxnSpPr>
            <p:cNvPr id="25" name="直接连接符 24"/>
            <p:cNvCxnSpPr/>
            <p:nvPr/>
          </p:nvCxnSpPr>
          <p:spPr>
            <a:xfrm flipH="1">
              <a:off x="7048982" y="879676"/>
              <a:ext cx="2731626" cy="0"/>
            </a:xfrm>
            <a:prstGeom prst="line">
              <a:avLst/>
            </a:prstGeom>
            <a:ln>
              <a:gradFill>
                <a:gsLst>
                  <a:gs pos="0">
                    <a:schemeClr val="bg1"/>
                  </a:gs>
                  <a:gs pos="100000">
                    <a:schemeClr val="bg1">
                      <a:alpha val="0"/>
                    </a:schemeClr>
                  </a:gs>
                </a:gsLst>
                <a:lin ang="10800000" scaled="0"/>
              </a:gra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1736202" y="879676"/>
              <a:ext cx="2731626" cy="0"/>
            </a:xfrm>
            <a:prstGeom prst="line">
              <a:avLst/>
            </a:prstGeom>
            <a:ln>
              <a:gradFill>
                <a:gsLst>
                  <a:gs pos="0">
                    <a:schemeClr val="bg1"/>
                  </a:gs>
                  <a:gs pos="100000">
                    <a:schemeClr val="bg1">
                      <a:alpha val="0"/>
                    </a:schemeClr>
                  </a:gs>
                </a:gsLst>
                <a:lin ang="10800000" scaled="0"/>
              </a:gradFill>
            </a:ln>
          </p:spPr>
          <p:style>
            <a:lnRef idx="1">
              <a:schemeClr val="accent1"/>
            </a:lnRef>
            <a:fillRef idx="0">
              <a:schemeClr val="accent1"/>
            </a:fillRef>
            <a:effectRef idx="0">
              <a:schemeClr val="accent1"/>
            </a:effectRef>
            <a:fontRef idx="minor">
              <a:schemeClr val="tx1"/>
            </a:fontRef>
          </p:style>
        </p:cxnSp>
      </p:grpSp>
      <p:sp>
        <p:nvSpPr>
          <p:cNvPr id="19" name="任意多边形: 形状 18"/>
          <p:cNvSpPr/>
          <p:nvPr/>
        </p:nvSpPr>
        <p:spPr>
          <a:xfrm>
            <a:off x="0" y="0"/>
            <a:ext cx="12192000" cy="5254907"/>
          </a:xfrm>
          <a:custGeom>
            <a:avLst/>
            <a:gdLst>
              <a:gd name="connsiteX0" fmla="*/ 0 w 12192000"/>
              <a:gd name="connsiteY0" fmla="*/ 0 h 5254907"/>
              <a:gd name="connsiteX1" fmla="*/ 12192000 w 12192000"/>
              <a:gd name="connsiteY1" fmla="*/ 0 h 5254907"/>
              <a:gd name="connsiteX2" fmla="*/ 12192000 w 12192000"/>
              <a:gd name="connsiteY2" fmla="*/ 254645 h 5254907"/>
              <a:gd name="connsiteX3" fmla="*/ 12192000 w 12192000"/>
              <a:gd name="connsiteY3" fmla="*/ 1188720 h 5254907"/>
              <a:gd name="connsiteX4" fmla="*/ 12192000 w 12192000"/>
              <a:gd name="connsiteY4" fmla="*/ 3823296 h 5254907"/>
              <a:gd name="connsiteX5" fmla="*/ 11895750 w 12192000"/>
              <a:gd name="connsiteY5" fmla="*/ 3986550 h 5254907"/>
              <a:gd name="connsiteX6" fmla="*/ 6096000 w 12192000"/>
              <a:gd name="connsiteY6" fmla="*/ 5254907 h 5254907"/>
              <a:gd name="connsiteX7" fmla="*/ 296251 w 12192000"/>
              <a:gd name="connsiteY7" fmla="*/ 3986550 h 5254907"/>
              <a:gd name="connsiteX8" fmla="*/ 0 w 12192000"/>
              <a:gd name="connsiteY8" fmla="*/ 3823296 h 5254907"/>
              <a:gd name="connsiteX9" fmla="*/ 0 w 12192000"/>
              <a:gd name="connsiteY9" fmla="*/ 1188720 h 5254907"/>
              <a:gd name="connsiteX10" fmla="*/ 0 w 12192000"/>
              <a:gd name="connsiteY10" fmla="*/ 254645 h 5254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192000" h="5254907">
                <a:moveTo>
                  <a:pt x="0" y="0"/>
                </a:moveTo>
                <a:lnTo>
                  <a:pt x="12192000" y="0"/>
                </a:lnTo>
                <a:lnTo>
                  <a:pt x="12192000" y="254645"/>
                </a:lnTo>
                <a:lnTo>
                  <a:pt x="12192000" y="1188720"/>
                </a:lnTo>
                <a:lnTo>
                  <a:pt x="12192000" y="3823296"/>
                </a:lnTo>
                <a:lnTo>
                  <a:pt x="11895750" y="3986550"/>
                </a:lnTo>
                <a:cubicBezTo>
                  <a:pt x="10369689" y="4774057"/>
                  <a:pt x="8332940" y="5254907"/>
                  <a:pt x="6096000" y="5254907"/>
                </a:cubicBezTo>
                <a:cubicBezTo>
                  <a:pt x="3859061" y="5254907"/>
                  <a:pt x="1822312" y="4774057"/>
                  <a:pt x="296251" y="3986550"/>
                </a:cubicBezTo>
                <a:lnTo>
                  <a:pt x="0" y="3823296"/>
                </a:lnTo>
                <a:lnTo>
                  <a:pt x="0" y="1188720"/>
                </a:lnTo>
                <a:lnTo>
                  <a:pt x="0" y="254645"/>
                </a:lnTo>
                <a:close/>
              </a:path>
            </a:pathLst>
          </a:custGeom>
          <a:gradFill flip="none" rotWithShape="1">
            <a:gsLst>
              <a:gs pos="18000">
                <a:srgbClr val="C00000"/>
              </a:gs>
              <a:gs pos="100000">
                <a:srgbClr val="C00000">
                  <a:alpha val="20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cxnSp>
        <p:nvCxnSpPr>
          <p:cNvPr id="12" name="直线连接符 11"/>
          <p:cNvCxnSpPr/>
          <p:nvPr/>
        </p:nvCxnSpPr>
        <p:spPr>
          <a:xfrm flipV="1">
            <a:off x="4053493" y="857635"/>
            <a:ext cx="1005367" cy="4788"/>
          </a:xfrm>
          <a:prstGeom prst="line">
            <a:avLst/>
          </a:prstGeom>
          <a:ln w="635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1" name="直线连接符 30"/>
          <p:cNvCxnSpPr/>
          <p:nvPr/>
        </p:nvCxnSpPr>
        <p:spPr>
          <a:xfrm flipV="1">
            <a:off x="7082576" y="852919"/>
            <a:ext cx="1005367" cy="4788"/>
          </a:xfrm>
          <a:prstGeom prst="line">
            <a:avLst/>
          </a:prstGeom>
          <a:ln w="63500">
            <a:solidFill>
              <a:schemeClr val="bg1"/>
            </a:solidFill>
          </a:ln>
        </p:spPr>
        <p:style>
          <a:lnRef idx="1">
            <a:schemeClr val="accent1"/>
          </a:lnRef>
          <a:fillRef idx="0">
            <a:schemeClr val="accent1"/>
          </a:fillRef>
          <a:effectRef idx="0">
            <a:schemeClr val="accent1"/>
          </a:effectRef>
          <a:fontRef idx="minor">
            <a:schemeClr val="tx1"/>
          </a:fontRef>
        </p:style>
      </p:cxnSp>
      <p:sp>
        <p:nvSpPr>
          <p:cNvPr id="23" name="文本框 22"/>
          <p:cNvSpPr txBox="1"/>
          <p:nvPr/>
        </p:nvSpPr>
        <p:spPr>
          <a:xfrm>
            <a:off x="5058748" y="596025"/>
            <a:ext cx="1939843" cy="523220"/>
          </a:xfrm>
          <a:prstGeom prst="rect">
            <a:avLst/>
          </a:prstGeom>
          <a:noFill/>
        </p:spPr>
        <p:txBody>
          <a:bodyPr wrap="square" rtlCol="0">
            <a:spAutoFit/>
          </a:bodyPr>
          <a:lstStyle/>
          <a:p>
            <a:pPr algn="ctr"/>
            <a:r>
              <a:rPr lang="zh-CN" altLang="en-US" sz="2800" spc="300" dirty="0">
                <a:solidFill>
                  <a:schemeClr val="bg1"/>
                </a:solidFill>
                <a:latin typeface="微软雅黑" panose="020B0503020204020204" pitchFamily="34" charset="-122"/>
                <a:ea typeface="微软雅黑" panose="020B0503020204020204" pitchFamily="34" charset="-122"/>
              </a:rPr>
              <a:t>第三课</a:t>
            </a:r>
            <a:endParaRPr lang="zh-CN" altLang="en-US" sz="2800" spc="300" dirty="0">
              <a:solidFill>
                <a:schemeClr val="bg1"/>
              </a:solidFill>
              <a:latin typeface="微软雅黑" panose="020B0503020204020204" pitchFamily="34" charset="-122"/>
              <a:ea typeface="微软雅黑" panose="020B0503020204020204" pitchFamily="34" charset="-122"/>
            </a:endParaRPr>
          </a:p>
        </p:txBody>
      </p:sp>
      <p:sp>
        <p:nvSpPr>
          <p:cNvPr id="24" name="文本框 23"/>
          <p:cNvSpPr txBox="1"/>
          <p:nvPr/>
        </p:nvSpPr>
        <p:spPr>
          <a:xfrm>
            <a:off x="2757089" y="2345801"/>
            <a:ext cx="6543158" cy="988347"/>
          </a:xfrm>
          <a:prstGeom prst="rect">
            <a:avLst/>
          </a:prstGeom>
          <a:noFill/>
        </p:spPr>
        <p:txBody>
          <a:bodyPr wrap="square" rtlCol="0">
            <a:spAutoFit/>
          </a:bodyPr>
          <a:lstStyle/>
          <a:p>
            <a:pPr algn="ctr">
              <a:lnSpc>
                <a:spcPct val="150000"/>
              </a:lnSpc>
            </a:pPr>
            <a:r>
              <a:rPr kumimoji="1" lang="zh-CN" altLang="en-US" sz="4400" b="1" dirty="0">
                <a:solidFill>
                  <a:schemeClr val="bg1"/>
                </a:solidFill>
                <a:latin typeface="微软雅黑" panose="020B0503020204020204" pitchFamily="34" charset="-122"/>
                <a:ea typeface="微软雅黑" panose="020B0503020204020204" pitchFamily="34" charset="-122"/>
              </a:rPr>
              <a:t>结    束</a:t>
            </a:r>
            <a:endParaRPr kumimoji="1" lang="zh-CN" altLang="en-US" sz="6000" b="1"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up)">
                                      <p:cBhvr>
                                        <p:cTn id="7" dur="1250"/>
                                        <p:tgtEl>
                                          <p:spTgt spid="22"/>
                                        </p:tgtEl>
                                      </p:cBhvr>
                                    </p:animEffect>
                                  </p:childTnLst>
                                </p:cTn>
                              </p:par>
                              <p:par>
                                <p:cTn id="8" presetID="22" presetClass="entr" presetSubtype="1" fill="hold" grpId="0" nodeType="withEffect">
                                  <p:stCondLst>
                                    <p:cond delay="500"/>
                                  </p:stCondLst>
                                  <p:childTnLst>
                                    <p:set>
                                      <p:cBhvr>
                                        <p:cTn id="9" dur="1" fill="hold">
                                          <p:stCondLst>
                                            <p:cond delay="0"/>
                                          </p:stCondLst>
                                        </p:cTn>
                                        <p:tgtEl>
                                          <p:spTgt spid="17"/>
                                        </p:tgtEl>
                                        <p:attrNameLst>
                                          <p:attrName>style.visibility</p:attrName>
                                        </p:attrNameLst>
                                      </p:cBhvr>
                                      <p:to>
                                        <p:strVal val="visible"/>
                                      </p:to>
                                    </p:set>
                                    <p:animEffect transition="in" filter="wipe(up)">
                                      <p:cBhvr>
                                        <p:cTn id="10" dur="1250"/>
                                        <p:tgtEl>
                                          <p:spTgt spid="17"/>
                                        </p:tgtEl>
                                      </p:cBhvr>
                                    </p:animEffect>
                                  </p:childTnLst>
                                </p:cTn>
                              </p:par>
                              <p:par>
                                <p:cTn id="11" presetID="22" presetClass="entr" presetSubtype="1" fill="hold" grpId="0" nodeType="withEffect">
                                  <p:stCondLst>
                                    <p:cond delay="1300"/>
                                  </p:stCondLst>
                                  <p:childTnLst>
                                    <p:set>
                                      <p:cBhvr>
                                        <p:cTn id="12" dur="1" fill="hold">
                                          <p:stCondLst>
                                            <p:cond delay="0"/>
                                          </p:stCondLst>
                                        </p:cTn>
                                        <p:tgtEl>
                                          <p:spTgt spid="16"/>
                                        </p:tgtEl>
                                        <p:attrNameLst>
                                          <p:attrName>style.visibility</p:attrName>
                                        </p:attrNameLst>
                                      </p:cBhvr>
                                      <p:to>
                                        <p:strVal val="visible"/>
                                      </p:to>
                                    </p:set>
                                    <p:animEffect transition="in" filter="wipe(up)">
                                      <p:cBhvr>
                                        <p:cTn id="13" dur="950"/>
                                        <p:tgtEl>
                                          <p:spTgt spid="16"/>
                                        </p:tgtEl>
                                      </p:cBhvr>
                                    </p:animEffect>
                                  </p:childTnLst>
                                </p:cTn>
                              </p:par>
                            </p:childTnLst>
                          </p:cTn>
                        </p:par>
                      </p:childTnLst>
                    </p:cTn>
                  </p:par>
                  <p:par>
                    <p:cTn id="14" fill="hold">
                      <p:stCondLst>
                        <p:cond delay="indefinite"/>
                      </p:stCondLst>
                      <p:childTnLst>
                        <p:par>
                          <p:cTn id="15" fill="hold">
                            <p:stCondLst>
                              <p:cond delay="0"/>
                            </p:stCondLst>
                            <p:childTnLst>
                              <p:par>
                                <p:cTn id="16" presetID="16" presetClass="entr" presetSubtype="21" fill="hold" nodeType="clickEffect">
                                  <p:stCondLst>
                                    <p:cond delay="0"/>
                                  </p:stCondLst>
                                  <p:childTnLst>
                                    <p:set>
                                      <p:cBhvr>
                                        <p:cTn id="17" dur="1" fill="hold">
                                          <p:stCondLst>
                                            <p:cond delay="0"/>
                                          </p:stCondLst>
                                        </p:cTn>
                                        <p:tgtEl>
                                          <p:spTgt spid="27"/>
                                        </p:tgtEl>
                                        <p:attrNameLst>
                                          <p:attrName>style.visibility</p:attrName>
                                        </p:attrNameLst>
                                      </p:cBhvr>
                                      <p:to>
                                        <p:strVal val="visible"/>
                                      </p:to>
                                    </p:set>
                                    <p:animEffect transition="in" filter="barn(inVertical)">
                                      <p:cBhvr>
                                        <p:cTn id="18"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17" grpId="0" animBg="1"/>
      <p:bldP spid="16"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0" y="3784922"/>
            <a:ext cx="12192000" cy="3073078"/>
          </a:xfrm>
          <a:prstGeom prst="rect">
            <a:avLst/>
          </a:prstGeom>
          <a:gradFill>
            <a:gsLst>
              <a:gs pos="100000">
                <a:srgbClr val="A11C1C"/>
              </a:gs>
              <a:gs pos="0">
                <a:srgbClr val="C00000"/>
              </a:gs>
            </a:gsLst>
            <a:lin ang="2700000" scaled="0"/>
          </a:gradFill>
          <a:ln>
            <a:noFill/>
          </a:ln>
          <a:effectLst>
            <a:outerShdw blurRad="1270000" dist="647700" dir="2700000" sx="89000" sy="89000" algn="tl" rotWithShape="0">
              <a:schemeClr val="tx1">
                <a:alpha val="1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p>
            <a:pPr algn="ctr"/>
            <a:endParaRPr lang="zh-CN" altLang="en-US" sz="2400">
              <a:latin typeface="微软雅黑" panose="020B0503020204020204" pitchFamily="34" charset="-122"/>
              <a:ea typeface="微软雅黑" panose="020B0503020204020204" pitchFamily="34" charset="-122"/>
            </a:endParaRPr>
          </a:p>
        </p:txBody>
      </p:sp>
      <p:sp>
        <p:nvSpPr>
          <p:cNvPr id="36" name="任意多边形: 形状 35"/>
          <p:cNvSpPr/>
          <p:nvPr/>
        </p:nvSpPr>
        <p:spPr>
          <a:xfrm>
            <a:off x="-121920" y="239982"/>
            <a:ext cx="896112" cy="602306"/>
          </a:xfrm>
          <a:custGeom>
            <a:avLst/>
            <a:gdLst>
              <a:gd name="connsiteX0" fmla="*/ 0 w 706054"/>
              <a:gd name="connsiteY0" fmla="*/ 0 h 474562"/>
              <a:gd name="connsiteX1" fmla="*/ 468773 w 706054"/>
              <a:gd name="connsiteY1" fmla="*/ 0 h 474562"/>
              <a:gd name="connsiteX2" fmla="*/ 706054 w 706054"/>
              <a:gd name="connsiteY2" fmla="*/ 237281 h 474562"/>
              <a:gd name="connsiteX3" fmla="*/ 468773 w 706054"/>
              <a:gd name="connsiteY3" fmla="*/ 474562 h 474562"/>
              <a:gd name="connsiteX4" fmla="*/ 0 w 706054"/>
              <a:gd name="connsiteY4" fmla="*/ 474562 h 4745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6054" h="474562">
                <a:moveTo>
                  <a:pt x="0" y="0"/>
                </a:moveTo>
                <a:lnTo>
                  <a:pt x="468773" y="0"/>
                </a:lnTo>
                <a:cubicBezTo>
                  <a:pt x="599820" y="0"/>
                  <a:pt x="706054" y="106234"/>
                  <a:pt x="706054" y="237281"/>
                </a:cubicBezTo>
                <a:cubicBezTo>
                  <a:pt x="706054" y="368328"/>
                  <a:pt x="599820" y="474562"/>
                  <a:pt x="468773" y="474562"/>
                </a:cubicBezTo>
                <a:lnTo>
                  <a:pt x="0" y="474562"/>
                </a:lnTo>
                <a:close/>
              </a:path>
            </a:pathLst>
          </a:custGeom>
          <a:noFill/>
          <a:ln w="19050">
            <a:gradFill>
              <a:gsLst>
                <a:gs pos="55000">
                  <a:schemeClr val="accent1">
                    <a:lumMod val="5000"/>
                    <a:lumOff val="95000"/>
                    <a:alpha val="0"/>
                  </a:schemeClr>
                </a:gs>
                <a:gs pos="0">
                  <a:srgbClr val="C00000"/>
                </a:gs>
              </a:gsLst>
              <a:lin ang="108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mn-ea"/>
            </a:endParaRPr>
          </a:p>
        </p:txBody>
      </p:sp>
      <p:grpSp>
        <p:nvGrpSpPr>
          <p:cNvPr id="8" name="组合 7"/>
          <p:cNvGrpSpPr/>
          <p:nvPr/>
        </p:nvGrpSpPr>
        <p:grpSpPr>
          <a:xfrm>
            <a:off x="-265471" y="-870076"/>
            <a:ext cx="12722942" cy="8598152"/>
            <a:chOff x="-5715000" y="-6019800"/>
            <a:chExt cx="25031700" cy="16916400"/>
          </a:xfrm>
        </p:grpSpPr>
        <p:grpSp>
          <p:nvGrpSpPr>
            <p:cNvPr id="4" name="组合 3"/>
            <p:cNvGrpSpPr/>
            <p:nvPr/>
          </p:nvGrpSpPr>
          <p:grpSpPr>
            <a:xfrm>
              <a:off x="-5715000" y="-6019800"/>
              <a:ext cx="419100" cy="16916400"/>
              <a:chOff x="-5715000" y="-6019800"/>
              <a:chExt cx="419100" cy="16916400"/>
            </a:xfrm>
          </p:grpSpPr>
          <p:sp>
            <p:nvSpPr>
              <p:cNvPr id="2" name="椭圆 1"/>
              <p:cNvSpPr/>
              <p:nvPr/>
            </p:nvSpPr>
            <p:spPr>
              <a:xfrm>
                <a:off x="-5715000" y="-60198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3" name="椭圆 2"/>
              <p:cNvSpPr/>
              <p:nvPr/>
            </p:nvSpPr>
            <p:spPr>
              <a:xfrm>
                <a:off x="-5715000" y="104775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grpSp>
          <p:nvGrpSpPr>
            <p:cNvPr id="5" name="组合 4"/>
            <p:cNvGrpSpPr/>
            <p:nvPr/>
          </p:nvGrpSpPr>
          <p:grpSpPr>
            <a:xfrm>
              <a:off x="18897600" y="-6019800"/>
              <a:ext cx="419100" cy="16916400"/>
              <a:chOff x="-5715000" y="-6019800"/>
              <a:chExt cx="419100" cy="16916400"/>
            </a:xfrm>
          </p:grpSpPr>
          <p:sp>
            <p:nvSpPr>
              <p:cNvPr id="6" name="椭圆 5"/>
              <p:cNvSpPr/>
              <p:nvPr/>
            </p:nvSpPr>
            <p:spPr>
              <a:xfrm>
                <a:off x="-5715000" y="-60198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7" name="椭圆 6"/>
              <p:cNvSpPr/>
              <p:nvPr/>
            </p:nvSpPr>
            <p:spPr>
              <a:xfrm>
                <a:off x="-5715000" y="104775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grpSp>
      <p:grpSp>
        <p:nvGrpSpPr>
          <p:cNvPr id="93" name="îşľïḓé"/>
          <p:cNvGrpSpPr/>
          <p:nvPr/>
        </p:nvGrpSpPr>
        <p:grpSpPr>
          <a:xfrm flipH="1">
            <a:off x="11129970" y="6341428"/>
            <a:ext cx="528630" cy="0"/>
            <a:chOff x="784958" y="2463718"/>
            <a:chExt cx="528630" cy="0"/>
          </a:xfrm>
        </p:grpSpPr>
        <p:cxnSp>
          <p:nvCxnSpPr>
            <p:cNvPr id="94" name="直接连接符 93"/>
            <p:cNvCxnSpPr/>
            <p:nvPr/>
          </p:nvCxnSpPr>
          <p:spPr>
            <a:xfrm>
              <a:off x="784958" y="2463718"/>
              <a:ext cx="360000" cy="0"/>
            </a:xfrm>
            <a:prstGeom prst="line">
              <a:avLst/>
            </a:prstGeom>
            <a:ln w="57150" cap="rnd">
              <a:solidFill>
                <a:schemeClr val="bg1"/>
              </a:solidFill>
              <a:round/>
            </a:ln>
          </p:spPr>
          <p:style>
            <a:lnRef idx="1">
              <a:schemeClr val="accent1"/>
            </a:lnRef>
            <a:fillRef idx="0">
              <a:schemeClr val="accent1"/>
            </a:fillRef>
            <a:effectRef idx="0">
              <a:schemeClr val="accent1"/>
            </a:effectRef>
            <a:fontRef idx="minor">
              <a:schemeClr val="tx1"/>
            </a:fontRef>
          </p:style>
        </p:cxnSp>
        <p:cxnSp>
          <p:nvCxnSpPr>
            <p:cNvPr id="95" name="直接连接符 94"/>
            <p:cNvCxnSpPr/>
            <p:nvPr/>
          </p:nvCxnSpPr>
          <p:spPr>
            <a:xfrm>
              <a:off x="1242156" y="2463718"/>
              <a:ext cx="0" cy="0"/>
            </a:xfrm>
            <a:prstGeom prst="line">
              <a:avLst/>
            </a:prstGeom>
            <a:ln w="57150" cap="rnd">
              <a:solidFill>
                <a:schemeClr val="bg1"/>
              </a:solidFill>
              <a:round/>
            </a:ln>
          </p:spPr>
          <p:style>
            <a:lnRef idx="1">
              <a:schemeClr val="accent1"/>
            </a:lnRef>
            <a:fillRef idx="0">
              <a:schemeClr val="accent1"/>
            </a:fillRef>
            <a:effectRef idx="0">
              <a:schemeClr val="accent1"/>
            </a:effectRef>
            <a:fontRef idx="minor">
              <a:schemeClr val="tx1"/>
            </a:fontRef>
          </p:style>
        </p:cxnSp>
        <p:cxnSp>
          <p:nvCxnSpPr>
            <p:cNvPr id="96" name="直接连接符 95"/>
            <p:cNvCxnSpPr/>
            <p:nvPr/>
          </p:nvCxnSpPr>
          <p:spPr>
            <a:xfrm>
              <a:off x="1313588" y="2463718"/>
              <a:ext cx="0" cy="0"/>
            </a:xfrm>
            <a:prstGeom prst="line">
              <a:avLst/>
            </a:prstGeom>
            <a:ln w="57150" cap="rnd">
              <a:solidFill>
                <a:schemeClr val="bg1"/>
              </a:solidFill>
              <a:round/>
            </a:ln>
          </p:spPr>
          <p:style>
            <a:lnRef idx="1">
              <a:schemeClr val="accent1"/>
            </a:lnRef>
            <a:fillRef idx="0">
              <a:schemeClr val="accent1"/>
            </a:fillRef>
            <a:effectRef idx="0">
              <a:schemeClr val="accent1"/>
            </a:effectRef>
            <a:fontRef idx="minor">
              <a:schemeClr val="tx1"/>
            </a:fontRef>
          </p:style>
        </p:cxnSp>
      </p:grpSp>
      <p:sp>
        <p:nvSpPr>
          <p:cNvPr id="35" name="任意多边形: 形状 34"/>
          <p:cNvSpPr/>
          <p:nvPr/>
        </p:nvSpPr>
        <p:spPr>
          <a:xfrm>
            <a:off x="0" y="300942"/>
            <a:ext cx="706054" cy="474562"/>
          </a:xfrm>
          <a:custGeom>
            <a:avLst/>
            <a:gdLst>
              <a:gd name="connsiteX0" fmla="*/ 0 w 706054"/>
              <a:gd name="connsiteY0" fmla="*/ 0 h 474562"/>
              <a:gd name="connsiteX1" fmla="*/ 468773 w 706054"/>
              <a:gd name="connsiteY1" fmla="*/ 0 h 474562"/>
              <a:gd name="connsiteX2" fmla="*/ 706054 w 706054"/>
              <a:gd name="connsiteY2" fmla="*/ 237281 h 474562"/>
              <a:gd name="connsiteX3" fmla="*/ 468773 w 706054"/>
              <a:gd name="connsiteY3" fmla="*/ 474562 h 474562"/>
              <a:gd name="connsiteX4" fmla="*/ 0 w 706054"/>
              <a:gd name="connsiteY4" fmla="*/ 474562 h 4745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6054" h="474562">
                <a:moveTo>
                  <a:pt x="0" y="0"/>
                </a:moveTo>
                <a:lnTo>
                  <a:pt x="468773" y="0"/>
                </a:lnTo>
                <a:cubicBezTo>
                  <a:pt x="599820" y="0"/>
                  <a:pt x="706054" y="106234"/>
                  <a:pt x="706054" y="237281"/>
                </a:cubicBezTo>
                <a:cubicBezTo>
                  <a:pt x="706054" y="368328"/>
                  <a:pt x="599820" y="474562"/>
                  <a:pt x="468773" y="474562"/>
                </a:cubicBezTo>
                <a:lnTo>
                  <a:pt x="0" y="474562"/>
                </a:lnTo>
                <a:close/>
              </a:path>
            </a:pathLst>
          </a:custGeom>
          <a:gradFill>
            <a:gsLst>
              <a:gs pos="0">
                <a:srgbClr val="C00000">
                  <a:alpha val="48000"/>
                </a:srgbClr>
              </a:gs>
              <a:gs pos="94000">
                <a:srgbClr val="A11C1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微软雅黑" panose="020B0503020204020204" pitchFamily="34" charset="-122"/>
              <a:ea typeface="微软雅黑" panose="020B0503020204020204" pitchFamily="34" charset="-122"/>
            </a:endParaRPr>
          </a:p>
        </p:txBody>
      </p:sp>
      <p:sp>
        <p:nvSpPr>
          <p:cNvPr id="37" name="文本框 36"/>
          <p:cNvSpPr txBox="1"/>
          <p:nvPr/>
        </p:nvSpPr>
        <p:spPr>
          <a:xfrm>
            <a:off x="891250" y="300942"/>
            <a:ext cx="2859469" cy="523220"/>
          </a:xfrm>
          <a:prstGeom prst="rect">
            <a:avLst/>
          </a:prstGeom>
          <a:noFill/>
          <a:effectLst>
            <a:reflection blurRad="6350" stA="50000" endA="300" endPos="55000" dir="5400000" sy="-100000" algn="bl" rotWithShape="0"/>
          </a:effectLst>
        </p:spPr>
        <p:txBody>
          <a:bodyPr wrap="square" rtlCol="0">
            <a:spAutoFit/>
          </a:bodyPr>
          <a:lstStyle/>
          <a:p>
            <a:r>
              <a:rPr lang="zh-CN" altLang="en-US" sz="2800" b="1" spc="600" dirty="0">
                <a:gradFill>
                  <a:gsLst>
                    <a:gs pos="100000">
                      <a:srgbClr val="A11C1C"/>
                    </a:gs>
                    <a:gs pos="0">
                      <a:srgbClr val="C00000"/>
                    </a:gs>
                  </a:gsLst>
                  <a:lin ang="5400000" scaled="0"/>
                </a:gradFill>
                <a:latin typeface="微软雅黑" panose="020B0503020204020204" pitchFamily="34" charset="-122"/>
                <a:ea typeface="微软雅黑" panose="020B0503020204020204" pitchFamily="34" charset="-122"/>
              </a:rPr>
              <a:t>了解作者</a:t>
            </a:r>
            <a:endParaRPr lang="zh-CN" altLang="en-US" sz="2800" b="1" spc="600" dirty="0">
              <a:gradFill>
                <a:gsLst>
                  <a:gs pos="100000">
                    <a:srgbClr val="A11C1C"/>
                  </a:gs>
                  <a:gs pos="0">
                    <a:srgbClr val="C00000"/>
                  </a:gs>
                </a:gsLst>
                <a:lin ang="5400000" scaled="0"/>
              </a:gradFill>
              <a:latin typeface="微软雅黑" panose="020B0503020204020204" pitchFamily="34" charset="-122"/>
              <a:ea typeface="微软雅黑" panose="020B0503020204020204" pitchFamily="34" charset="-122"/>
            </a:endParaRPr>
          </a:p>
        </p:txBody>
      </p:sp>
      <p:sp>
        <p:nvSpPr>
          <p:cNvPr id="10" name="椭圆 9"/>
          <p:cNvSpPr/>
          <p:nvPr/>
        </p:nvSpPr>
        <p:spPr>
          <a:xfrm>
            <a:off x="717630" y="1597307"/>
            <a:ext cx="347241" cy="347241"/>
          </a:xfrm>
          <a:prstGeom prst="ellipse">
            <a:avLst/>
          </a:prstGeom>
          <a:gradFill>
            <a:gsLst>
              <a:gs pos="100000">
                <a:srgbClr val="A11C1C"/>
              </a:gs>
              <a:gs pos="0">
                <a:srgbClr val="C00000"/>
              </a:gs>
            </a:gsLst>
            <a:lin ang="2700000" scaled="0"/>
          </a:gradFill>
          <a:ln>
            <a:noFill/>
          </a:ln>
          <a:effectLst>
            <a:outerShdw blurRad="1270000" dist="647700" dir="2700000" sx="89000" sy="89000" algn="tl" rotWithShape="0">
              <a:schemeClr val="tx1">
                <a:alpha val="1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fontScale="47500" lnSpcReduction="20000"/>
          </a:bodyPr>
          <a:lstStyle/>
          <a:p>
            <a:pPr algn="ctr"/>
            <a:endParaRPr lang="zh-CN" altLang="en-US" sz="2400">
              <a:latin typeface="微软雅黑" panose="020B0503020204020204" pitchFamily="34" charset="-122"/>
              <a:ea typeface="微软雅黑" panose="020B0503020204020204" pitchFamily="34" charset="-122"/>
            </a:endParaRPr>
          </a:p>
        </p:txBody>
      </p:sp>
      <p:sp>
        <p:nvSpPr>
          <p:cNvPr id="19" name="椭圆 18"/>
          <p:cNvSpPr/>
          <p:nvPr/>
        </p:nvSpPr>
        <p:spPr>
          <a:xfrm>
            <a:off x="141920" y="1597307"/>
            <a:ext cx="4358129" cy="4074290"/>
          </a:xfrm>
          <a:prstGeom prst="ellipse">
            <a:avLst/>
          </a:prstGeom>
          <a:blipFill>
            <a:blip r:embed="rId1">
              <a:extLst>
                <a:ext uri="{28A0092B-C50C-407E-A947-70E740481C1C}">
                  <a14:useLocalDpi xmlns:a14="http://schemas.microsoft.com/office/drawing/2010/main" val="0"/>
                </a:ext>
              </a:extLst>
            </a:blip>
            <a:stretch>
              <a:fillRect/>
            </a:stretch>
          </a:blipFill>
          <a:ln w="76200">
            <a:solidFill>
              <a:schemeClr val="bg1"/>
            </a:solidFill>
          </a:ln>
          <a:effectLst>
            <a:outerShdw blurRad="1270000" dist="647700" dir="2700000" sx="89000" sy="89000" algn="tl" rotWithShape="0">
              <a:schemeClr val="tx1">
                <a:alpha val="1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p>
            <a:pPr algn="ctr"/>
            <a:endParaRPr lang="zh-CN" altLang="en-US" sz="2400">
              <a:latin typeface="微软雅黑" panose="020B0503020204020204" pitchFamily="34" charset="-122"/>
              <a:ea typeface="微软雅黑" panose="020B0503020204020204" pitchFamily="34" charset="-122"/>
            </a:endParaRPr>
          </a:p>
        </p:txBody>
      </p:sp>
      <p:sp>
        <p:nvSpPr>
          <p:cNvPr id="12" name="矩形: 圆角 11"/>
          <p:cNvSpPr/>
          <p:nvPr/>
        </p:nvSpPr>
        <p:spPr>
          <a:xfrm>
            <a:off x="4641968" y="1597307"/>
            <a:ext cx="7293144" cy="3983761"/>
          </a:xfrm>
          <a:prstGeom prst="roundRect">
            <a:avLst>
              <a:gd name="adj" fmla="val 6098"/>
            </a:avLst>
          </a:prstGeom>
          <a:solidFill>
            <a:schemeClr val="bg1"/>
          </a:solidFill>
          <a:ln>
            <a:noFill/>
          </a:ln>
          <a:effectLst>
            <a:outerShdw blurRad="1270000" dist="647700" dir="2700000" sx="89000" sy="89000" algn="tl" rotWithShape="0">
              <a:schemeClr val="tx1">
                <a:alpha val="1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Autofit/>
          </a:bodyPr>
          <a:lstStyle/>
          <a:p>
            <a:pPr>
              <a:lnSpc>
                <a:spcPct val="150000"/>
              </a:lnSpc>
            </a:pPr>
            <a:r>
              <a:rPr lang="zh-CN" altLang="en-US" sz="2400" b="1" dirty="0">
                <a:solidFill>
                  <a:srgbClr val="C00000"/>
                </a:solidFill>
                <a:latin typeface="微软雅黑" panose="020B0503020204020204" pitchFamily="34" charset="-122"/>
                <a:ea typeface="微软雅黑" panose="020B0503020204020204" pitchFamily="34" charset="-122"/>
              </a:rPr>
              <a:t>穆青（</a:t>
            </a:r>
            <a:r>
              <a:rPr lang="en-US" altLang="zh-CN" sz="2400" b="1" dirty="0">
                <a:solidFill>
                  <a:srgbClr val="C00000"/>
                </a:solidFill>
                <a:latin typeface="微软雅黑" panose="020B0503020204020204" pitchFamily="34" charset="-122"/>
                <a:ea typeface="微软雅黑" panose="020B0503020204020204" pitchFamily="34" charset="-122"/>
              </a:rPr>
              <a:t>1921—2003</a:t>
            </a:r>
            <a:r>
              <a:rPr lang="zh-CN" altLang="en-US" sz="2400" b="1" dirty="0">
                <a:solidFill>
                  <a:srgbClr val="C00000"/>
                </a:solidFill>
                <a:latin typeface="微软雅黑" panose="020B0503020204020204" pitchFamily="34" charset="-122"/>
                <a:ea typeface="微软雅黑" panose="020B0503020204020204" pitchFamily="34" charset="-122"/>
              </a:rPr>
              <a:t>），当代著名新闻记者，原名穆亚才，祖籍河南开封杞县。 </a:t>
            </a:r>
            <a:r>
              <a:rPr lang="zh-CN" altLang="en-US" sz="2400" dirty="0">
                <a:solidFill>
                  <a:schemeClr val="tx1"/>
                </a:solidFill>
                <a:latin typeface="微软雅黑" panose="020B0503020204020204" pitchFamily="34" charset="-122"/>
                <a:ea typeface="微软雅黑" panose="020B0503020204020204" pitchFamily="34" charset="-122"/>
              </a:rPr>
              <a:t>“七七“事变爆发后，</a:t>
            </a:r>
            <a:r>
              <a:rPr lang="en-US" altLang="zh-CN" sz="2400" dirty="0">
                <a:solidFill>
                  <a:schemeClr val="tx1"/>
                </a:solidFill>
                <a:latin typeface="微软雅黑" panose="020B0503020204020204" pitchFamily="34" charset="-122"/>
                <a:ea typeface="微软雅黑" panose="020B0503020204020204" pitchFamily="34" charset="-122"/>
              </a:rPr>
              <a:t>16</a:t>
            </a:r>
            <a:r>
              <a:rPr lang="zh-CN" altLang="en-US" sz="2400" dirty="0">
                <a:solidFill>
                  <a:schemeClr val="tx1"/>
                </a:solidFill>
                <a:latin typeface="微软雅黑" panose="020B0503020204020204" pitchFamily="34" charset="-122"/>
                <a:ea typeface="微软雅黑" panose="020B0503020204020204" pitchFamily="34" charset="-122"/>
              </a:rPr>
              <a:t>岁的穆青到山西临汾，进了八路军学兵队学习，后留师部宣传做宣传工作。穆青所写的作品有：</a:t>
            </a:r>
            <a:r>
              <a:rPr lang="en-US" altLang="zh-CN" sz="2400" dirty="0">
                <a:solidFill>
                  <a:schemeClr val="tx1"/>
                </a:solidFill>
                <a:latin typeface="微软雅黑" panose="020B0503020204020204" pitchFamily="34" charset="-122"/>
                <a:ea typeface="微软雅黑" panose="020B0503020204020204" pitchFamily="34" charset="-122"/>
              </a:rPr>
              <a:t>《</a:t>
            </a:r>
            <a:r>
              <a:rPr lang="zh-CN" altLang="en-US" sz="2400" dirty="0">
                <a:solidFill>
                  <a:schemeClr val="tx1"/>
                </a:solidFill>
                <a:latin typeface="微软雅黑" panose="020B0503020204020204" pitchFamily="34" charset="-122"/>
                <a:ea typeface="微软雅黑" panose="020B0503020204020204" pitchFamily="34" charset="-122"/>
              </a:rPr>
              <a:t>管得宽</a:t>
            </a:r>
            <a:r>
              <a:rPr lang="en-US" altLang="zh-CN" sz="2400" dirty="0">
                <a:solidFill>
                  <a:schemeClr val="tx1"/>
                </a:solidFill>
                <a:latin typeface="微软雅黑" panose="020B0503020204020204" pitchFamily="34" charset="-122"/>
                <a:ea typeface="微软雅黑" panose="020B0503020204020204" pitchFamily="34" charset="-122"/>
              </a:rPr>
              <a:t>》《</a:t>
            </a:r>
            <a:r>
              <a:rPr lang="zh-CN" altLang="en-US" sz="2400" dirty="0">
                <a:solidFill>
                  <a:schemeClr val="tx1"/>
                </a:solidFill>
                <a:latin typeface="微软雅黑" panose="020B0503020204020204" pitchFamily="34" charset="-122"/>
                <a:ea typeface="微软雅黑" panose="020B0503020204020204" pitchFamily="34" charset="-122"/>
              </a:rPr>
              <a:t>一厘钱精神</a:t>
            </a:r>
            <a:r>
              <a:rPr lang="en-US" altLang="zh-CN" sz="2400" dirty="0">
                <a:solidFill>
                  <a:schemeClr val="tx1"/>
                </a:solidFill>
                <a:latin typeface="微软雅黑" panose="020B0503020204020204" pitchFamily="34" charset="-122"/>
                <a:ea typeface="微软雅黑" panose="020B0503020204020204" pitchFamily="34" charset="-122"/>
              </a:rPr>
              <a:t>》《</a:t>
            </a:r>
            <a:r>
              <a:rPr lang="zh-CN" altLang="en-US" sz="2400" dirty="0">
                <a:solidFill>
                  <a:schemeClr val="tx1"/>
                </a:solidFill>
                <a:latin typeface="微软雅黑" panose="020B0503020204020204" pitchFamily="34" charset="-122"/>
                <a:ea typeface="微软雅黑" panose="020B0503020204020204" pitchFamily="34" charset="-122"/>
              </a:rPr>
              <a:t>驯水记</a:t>
            </a:r>
            <a:r>
              <a:rPr lang="en-US" altLang="zh-CN" sz="2400" dirty="0">
                <a:solidFill>
                  <a:schemeClr val="tx1"/>
                </a:solidFill>
                <a:latin typeface="微软雅黑" panose="020B0503020204020204" pitchFamily="34" charset="-122"/>
                <a:ea typeface="微软雅黑" panose="020B0503020204020204" pitchFamily="34" charset="-122"/>
              </a:rPr>
              <a:t>》</a:t>
            </a:r>
            <a:r>
              <a:rPr lang="zh-CN" altLang="en-US" sz="2400" dirty="0">
                <a:solidFill>
                  <a:schemeClr val="tx1"/>
                </a:solidFill>
                <a:latin typeface="微软雅黑" panose="020B0503020204020204" pitchFamily="34" charset="-122"/>
                <a:ea typeface="微软雅黑" panose="020B0503020204020204" pitchFamily="34" charset="-122"/>
              </a:rPr>
              <a:t>等。</a:t>
            </a:r>
            <a:endParaRPr lang="zh-CN" altLang="en-US" sz="2400" dirty="0">
              <a:solidFill>
                <a:schemeClr val="tx1"/>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wipe(left)">
                                      <p:cBhvr>
                                        <p:cTn id="7" dur="500"/>
                                        <p:tgtEl>
                                          <p:spTgt spid="36"/>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35"/>
                                        </p:tgtEl>
                                        <p:attrNameLst>
                                          <p:attrName>style.visibility</p:attrName>
                                        </p:attrNameLst>
                                      </p:cBhvr>
                                      <p:to>
                                        <p:strVal val="visible"/>
                                      </p:to>
                                    </p:set>
                                    <p:animEffect transition="in" filter="wipe(left)">
                                      <p:cBhvr>
                                        <p:cTn id="11" dur="500"/>
                                        <p:tgtEl>
                                          <p:spTgt spid="35"/>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93"/>
                                        </p:tgtEl>
                                        <p:attrNameLst>
                                          <p:attrName>style.visibility</p:attrName>
                                        </p:attrNameLst>
                                      </p:cBhvr>
                                      <p:to>
                                        <p:strVal val="visible"/>
                                      </p:to>
                                    </p:set>
                                    <p:animEffect transition="in" filter="wipe(left)">
                                      <p:cBhvr>
                                        <p:cTn id="15" dur="500"/>
                                        <p:tgtEl>
                                          <p:spTgt spid="93"/>
                                        </p:tgtEl>
                                      </p:cBhvr>
                                    </p:animEffect>
                                  </p:childTnLst>
                                </p:cTn>
                              </p:par>
                            </p:childTnLst>
                          </p:cTn>
                        </p:par>
                        <p:par>
                          <p:cTn id="16" fill="hold">
                            <p:stCondLst>
                              <p:cond delay="1500"/>
                            </p:stCondLst>
                            <p:childTnLst>
                              <p:par>
                                <p:cTn id="17" presetID="53" presetClass="entr" presetSubtype="16" fill="hold" grpId="0" nodeType="afterEffect">
                                  <p:stCondLst>
                                    <p:cond delay="0"/>
                                  </p:stCondLst>
                                  <p:childTnLst>
                                    <p:set>
                                      <p:cBhvr>
                                        <p:cTn id="18" dur="1" fill="hold">
                                          <p:stCondLst>
                                            <p:cond delay="0"/>
                                          </p:stCondLst>
                                        </p:cTn>
                                        <p:tgtEl>
                                          <p:spTgt spid="37"/>
                                        </p:tgtEl>
                                        <p:attrNameLst>
                                          <p:attrName>style.visibility</p:attrName>
                                        </p:attrNameLst>
                                      </p:cBhvr>
                                      <p:to>
                                        <p:strVal val="visible"/>
                                      </p:to>
                                    </p:set>
                                    <p:anim calcmode="lin" valueType="num">
                                      <p:cBhvr>
                                        <p:cTn id="19" dur="1000" fill="hold"/>
                                        <p:tgtEl>
                                          <p:spTgt spid="37"/>
                                        </p:tgtEl>
                                        <p:attrNameLst>
                                          <p:attrName>ppt_w</p:attrName>
                                        </p:attrNameLst>
                                      </p:cBhvr>
                                      <p:tavLst>
                                        <p:tav tm="0">
                                          <p:val>
                                            <p:fltVal val="0"/>
                                          </p:val>
                                        </p:tav>
                                        <p:tav tm="100000">
                                          <p:val>
                                            <p:strVal val="#ppt_w"/>
                                          </p:val>
                                        </p:tav>
                                      </p:tavLst>
                                    </p:anim>
                                    <p:anim calcmode="lin" valueType="num">
                                      <p:cBhvr>
                                        <p:cTn id="20" dur="1000" fill="hold"/>
                                        <p:tgtEl>
                                          <p:spTgt spid="37"/>
                                        </p:tgtEl>
                                        <p:attrNameLst>
                                          <p:attrName>ppt_h</p:attrName>
                                        </p:attrNameLst>
                                      </p:cBhvr>
                                      <p:tavLst>
                                        <p:tav tm="0">
                                          <p:val>
                                            <p:fltVal val="0"/>
                                          </p:val>
                                        </p:tav>
                                        <p:tav tm="100000">
                                          <p:val>
                                            <p:strVal val="#ppt_h"/>
                                          </p:val>
                                        </p:tav>
                                      </p:tavLst>
                                    </p:anim>
                                    <p:animEffect transition="in" filter="fade">
                                      <p:cBhvr>
                                        <p:cTn id="21" dur="1000"/>
                                        <p:tgtEl>
                                          <p:spTgt spid="37"/>
                                        </p:tgtEl>
                                      </p:cBhvr>
                                    </p:animEffect>
                                  </p:childTnLst>
                                </p:cTn>
                              </p:par>
                            </p:childTnLst>
                          </p:cTn>
                        </p:par>
                        <p:par>
                          <p:cTn id="22" fill="hold">
                            <p:stCondLst>
                              <p:cond delay="2500"/>
                            </p:stCondLst>
                            <p:childTnLst>
                              <p:par>
                                <p:cTn id="23" presetID="53" presetClass="entr" presetSubtype="16" fill="hold" grpId="0" nodeType="afterEffect">
                                  <p:stCondLst>
                                    <p:cond delay="0"/>
                                  </p:stCondLst>
                                  <p:childTnLst>
                                    <p:set>
                                      <p:cBhvr>
                                        <p:cTn id="24" dur="1" fill="hold">
                                          <p:stCondLst>
                                            <p:cond delay="0"/>
                                          </p:stCondLst>
                                        </p:cTn>
                                        <p:tgtEl>
                                          <p:spTgt spid="9"/>
                                        </p:tgtEl>
                                        <p:attrNameLst>
                                          <p:attrName>style.visibility</p:attrName>
                                        </p:attrNameLst>
                                      </p:cBhvr>
                                      <p:to>
                                        <p:strVal val="visible"/>
                                      </p:to>
                                    </p:set>
                                    <p:anim calcmode="lin" valueType="num">
                                      <p:cBhvr>
                                        <p:cTn id="25" dur="500" fill="hold"/>
                                        <p:tgtEl>
                                          <p:spTgt spid="9"/>
                                        </p:tgtEl>
                                        <p:attrNameLst>
                                          <p:attrName>ppt_w</p:attrName>
                                        </p:attrNameLst>
                                      </p:cBhvr>
                                      <p:tavLst>
                                        <p:tav tm="0">
                                          <p:val>
                                            <p:fltVal val="0"/>
                                          </p:val>
                                        </p:tav>
                                        <p:tav tm="100000">
                                          <p:val>
                                            <p:strVal val="#ppt_w"/>
                                          </p:val>
                                        </p:tav>
                                      </p:tavLst>
                                    </p:anim>
                                    <p:anim calcmode="lin" valueType="num">
                                      <p:cBhvr>
                                        <p:cTn id="26" dur="500" fill="hold"/>
                                        <p:tgtEl>
                                          <p:spTgt spid="9"/>
                                        </p:tgtEl>
                                        <p:attrNameLst>
                                          <p:attrName>ppt_h</p:attrName>
                                        </p:attrNameLst>
                                      </p:cBhvr>
                                      <p:tavLst>
                                        <p:tav tm="0">
                                          <p:val>
                                            <p:fltVal val="0"/>
                                          </p:val>
                                        </p:tav>
                                        <p:tav tm="100000">
                                          <p:val>
                                            <p:strVal val="#ppt_h"/>
                                          </p:val>
                                        </p:tav>
                                      </p:tavLst>
                                    </p:anim>
                                    <p:animEffect transition="in" filter="fade">
                                      <p:cBhvr>
                                        <p:cTn id="27" dur="500"/>
                                        <p:tgtEl>
                                          <p:spTgt spid="9"/>
                                        </p:tgtEl>
                                      </p:cBhvr>
                                    </p:animEffect>
                                  </p:childTnLst>
                                </p:cTn>
                              </p:par>
                            </p:childTnLst>
                          </p:cTn>
                        </p:par>
                        <p:par>
                          <p:cTn id="28" fill="hold">
                            <p:stCondLst>
                              <p:cond delay="3000"/>
                            </p:stCondLst>
                            <p:childTnLst>
                              <p:par>
                                <p:cTn id="29" presetID="53" presetClass="entr" presetSubtype="16" fill="hold" grpId="0" nodeType="afterEffect">
                                  <p:stCondLst>
                                    <p:cond delay="0"/>
                                  </p:stCondLst>
                                  <p:childTnLst>
                                    <p:set>
                                      <p:cBhvr>
                                        <p:cTn id="30" dur="1" fill="hold">
                                          <p:stCondLst>
                                            <p:cond delay="0"/>
                                          </p:stCondLst>
                                        </p:cTn>
                                        <p:tgtEl>
                                          <p:spTgt spid="10"/>
                                        </p:tgtEl>
                                        <p:attrNameLst>
                                          <p:attrName>style.visibility</p:attrName>
                                        </p:attrNameLst>
                                      </p:cBhvr>
                                      <p:to>
                                        <p:strVal val="visible"/>
                                      </p:to>
                                    </p:set>
                                    <p:anim calcmode="lin" valueType="num">
                                      <p:cBhvr>
                                        <p:cTn id="31" dur="500" fill="hold"/>
                                        <p:tgtEl>
                                          <p:spTgt spid="10"/>
                                        </p:tgtEl>
                                        <p:attrNameLst>
                                          <p:attrName>ppt_w</p:attrName>
                                        </p:attrNameLst>
                                      </p:cBhvr>
                                      <p:tavLst>
                                        <p:tav tm="0">
                                          <p:val>
                                            <p:fltVal val="0"/>
                                          </p:val>
                                        </p:tav>
                                        <p:tav tm="100000">
                                          <p:val>
                                            <p:strVal val="#ppt_w"/>
                                          </p:val>
                                        </p:tav>
                                      </p:tavLst>
                                    </p:anim>
                                    <p:anim calcmode="lin" valueType="num">
                                      <p:cBhvr>
                                        <p:cTn id="32" dur="500" fill="hold"/>
                                        <p:tgtEl>
                                          <p:spTgt spid="10"/>
                                        </p:tgtEl>
                                        <p:attrNameLst>
                                          <p:attrName>ppt_h</p:attrName>
                                        </p:attrNameLst>
                                      </p:cBhvr>
                                      <p:tavLst>
                                        <p:tav tm="0">
                                          <p:val>
                                            <p:fltVal val="0"/>
                                          </p:val>
                                        </p:tav>
                                        <p:tav tm="100000">
                                          <p:val>
                                            <p:strVal val="#ppt_h"/>
                                          </p:val>
                                        </p:tav>
                                      </p:tavLst>
                                    </p:anim>
                                    <p:animEffect transition="in" filter="fade">
                                      <p:cBhvr>
                                        <p:cTn id="33" dur="500"/>
                                        <p:tgtEl>
                                          <p:spTgt spid="10"/>
                                        </p:tgtEl>
                                      </p:cBhvr>
                                    </p:animEffect>
                                  </p:childTnLst>
                                </p:cTn>
                              </p:par>
                            </p:childTnLst>
                          </p:cTn>
                        </p:par>
                        <p:par>
                          <p:cTn id="34" fill="hold">
                            <p:stCondLst>
                              <p:cond delay="3500"/>
                            </p:stCondLst>
                            <p:childTnLst>
                              <p:par>
                                <p:cTn id="35" presetID="53" presetClass="entr" presetSubtype="16" fill="hold" grpId="0" nodeType="afterEffect">
                                  <p:stCondLst>
                                    <p:cond delay="0"/>
                                  </p:stCondLst>
                                  <p:childTnLst>
                                    <p:set>
                                      <p:cBhvr>
                                        <p:cTn id="36" dur="1" fill="hold">
                                          <p:stCondLst>
                                            <p:cond delay="0"/>
                                          </p:stCondLst>
                                        </p:cTn>
                                        <p:tgtEl>
                                          <p:spTgt spid="19"/>
                                        </p:tgtEl>
                                        <p:attrNameLst>
                                          <p:attrName>style.visibility</p:attrName>
                                        </p:attrNameLst>
                                      </p:cBhvr>
                                      <p:to>
                                        <p:strVal val="visible"/>
                                      </p:to>
                                    </p:set>
                                    <p:anim calcmode="lin" valueType="num">
                                      <p:cBhvr>
                                        <p:cTn id="37" dur="500" fill="hold"/>
                                        <p:tgtEl>
                                          <p:spTgt spid="19"/>
                                        </p:tgtEl>
                                        <p:attrNameLst>
                                          <p:attrName>ppt_w</p:attrName>
                                        </p:attrNameLst>
                                      </p:cBhvr>
                                      <p:tavLst>
                                        <p:tav tm="0">
                                          <p:val>
                                            <p:fltVal val="0"/>
                                          </p:val>
                                        </p:tav>
                                        <p:tav tm="100000">
                                          <p:val>
                                            <p:strVal val="#ppt_w"/>
                                          </p:val>
                                        </p:tav>
                                      </p:tavLst>
                                    </p:anim>
                                    <p:anim calcmode="lin" valueType="num">
                                      <p:cBhvr>
                                        <p:cTn id="38" dur="500" fill="hold"/>
                                        <p:tgtEl>
                                          <p:spTgt spid="19"/>
                                        </p:tgtEl>
                                        <p:attrNameLst>
                                          <p:attrName>ppt_h</p:attrName>
                                        </p:attrNameLst>
                                      </p:cBhvr>
                                      <p:tavLst>
                                        <p:tav tm="0">
                                          <p:val>
                                            <p:fltVal val="0"/>
                                          </p:val>
                                        </p:tav>
                                        <p:tav tm="100000">
                                          <p:val>
                                            <p:strVal val="#ppt_h"/>
                                          </p:val>
                                        </p:tav>
                                      </p:tavLst>
                                    </p:anim>
                                    <p:animEffect transition="in" filter="fade">
                                      <p:cBhvr>
                                        <p:cTn id="39" dur="500"/>
                                        <p:tgtEl>
                                          <p:spTgt spid="19"/>
                                        </p:tgtEl>
                                      </p:cBhvr>
                                    </p:animEffect>
                                  </p:childTnLst>
                                </p:cTn>
                              </p:par>
                            </p:childTnLst>
                          </p:cTn>
                        </p:par>
                        <p:par>
                          <p:cTn id="40" fill="hold">
                            <p:stCondLst>
                              <p:cond delay="4000"/>
                            </p:stCondLst>
                            <p:childTnLst>
                              <p:par>
                                <p:cTn id="41" presetID="16" presetClass="entr" presetSubtype="21" fill="hold" grpId="0" nodeType="afterEffect">
                                  <p:stCondLst>
                                    <p:cond delay="0"/>
                                  </p:stCondLst>
                                  <p:childTnLst>
                                    <p:set>
                                      <p:cBhvr>
                                        <p:cTn id="42" dur="1" fill="hold">
                                          <p:stCondLst>
                                            <p:cond delay="0"/>
                                          </p:stCondLst>
                                        </p:cTn>
                                        <p:tgtEl>
                                          <p:spTgt spid="12"/>
                                        </p:tgtEl>
                                        <p:attrNameLst>
                                          <p:attrName>style.visibility</p:attrName>
                                        </p:attrNameLst>
                                      </p:cBhvr>
                                      <p:to>
                                        <p:strVal val="visible"/>
                                      </p:to>
                                    </p:set>
                                    <p:animEffect transition="in" filter="barn(inVertical)">
                                      <p:cBhvr>
                                        <p:cTn id="43"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36" grpId="0" animBg="1"/>
      <p:bldP spid="35" grpId="0" animBg="1"/>
      <p:bldP spid="37" grpId="0"/>
      <p:bldP spid="10" grpId="0" animBg="1"/>
      <p:bldP spid="19" grpId="0" animBg="1"/>
      <p:bldP spid="12"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0" y="3784922"/>
            <a:ext cx="12192000" cy="3073078"/>
          </a:xfrm>
          <a:prstGeom prst="rect">
            <a:avLst/>
          </a:prstGeom>
          <a:gradFill>
            <a:gsLst>
              <a:gs pos="100000">
                <a:srgbClr val="A11C1C"/>
              </a:gs>
              <a:gs pos="0">
                <a:srgbClr val="C00000"/>
              </a:gs>
            </a:gsLst>
            <a:lin ang="2700000" scaled="0"/>
          </a:gradFill>
          <a:ln>
            <a:noFill/>
          </a:ln>
          <a:effectLst>
            <a:outerShdw blurRad="1270000" dist="647700" dir="2700000" sx="89000" sy="89000" algn="tl" rotWithShape="0">
              <a:schemeClr val="tx1">
                <a:alpha val="1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p>
            <a:pPr algn="ctr"/>
            <a:endParaRPr lang="zh-CN" altLang="en-US" sz="2400">
              <a:latin typeface="微软雅黑" panose="020B0503020204020204" pitchFamily="34" charset="-122"/>
              <a:ea typeface="微软雅黑" panose="020B0503020204020204" pitchFamily="34" charset="-122"/>
            </a:endParaRPr>
          </a:p>
        </p:txBody>
      </p:sp>
      <p:sp>
        <p:nvSpPr>
          <p:cNvPr id="36" name="任意多边形: 形状 35"/>
          <p:cNvSpPr/>
          <p:nvPr/>
        </p:nvSpPr>
        <p:spPr>
          <a:xfrm>
            <a:off x="-121920" y="239982"/>
            <a:ext cx="896112" cy="602306"/>
          </a:xfrm>
          <a:custGeom>
            <a:avLst/>
            <a:gdLst>
              <a:gd name="connsiteX0" fmla="*/ 0 w 706054"/>
              <a:gd name="connsiteY0" fmla="*/ 0 h 474562"/>
              <a:gd name="connsiteX1" fmla="*/ 468773 w 706054"/>
              <a:gd name="connsiteY1" fmla="*/ 0 h 474562"/>
              <a:gd name="connsiteX2" fmla="*/ 706054 w 706054"/>
              <a:gd name="connsiteY2" fmla="*/ 237281 h 474562"/>
              <a:gd name="connsiteX3" fmla="*/ 468773 w 706054"/>
              <a:gd name="connsiteY3" fmla="*/ 474562 h 474562"/>
              <a:gd name="connsiteX4" fmla="*/ 0 w 706054"/>
              <a:gd name="connsiteY4" fmla="*/ 474562 h 4745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6054" h="474562">
                <a:moveTo>
                  <a:pt x="0" y="0"/>
                </a:moveTo>
                <a:lnTo>
                  <a:pt x="468773" y="0"/>
                </a:lnTo>
                <a:cubicBezTo>
                  <a:pt x="599820" y="0"/>
                  <a:pt x="706054" y="106234"/>
                  <a:pt x="706054" y="237281"/>
                </a:cubicBezTo>
                <a:cubicBezTo>
                  <a:pt x="706054" y="368328"/>
                  <a:pt x="599820" y="474562"/>
                  <a:pt x="468773" y="474562"/>
                </a:cubicBezTo>
                <a:lnTo>
                  <a:pt x="0" y="474562"/>
                </a:lnTo>
                <a:close/>
              </a:path>
            </a:pathLst>
          </a:custGeom>
          <a:noFill/>
          <a:ln w="19050">
            <a:gradFill>
              <a:gsLst>
                <a:gs pos="55000">
                  <a:schemeClr val="accent1">
                    <a:lumMod val="5000"/>
                    <a:lumOff val="95000"/>
                    <a:alpha val="0"/>
                  </a:schemeClr>
                </a:gs>
                <a:gs pos="0">
                  <a:srgbClr val="C00000"/>
                </a:gs>
              </a:gsLst>
              <a:lin ang="108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mn-ea"/>
            </a:endParaRPr>
          </a:p>
        </p:txBody>
      </p:sp>
      <p:grpSp>
        <p:nvGrpSpPr>
          <p:cNvPr id="8" name="组合 7"/>
          <p:cNvGrpSpPr/>
          <p:nvPr/>
        </p:nvGrpSpPr>
        <p:grpSpPr>
          <a:xfrm>
            <a:off x="-265471" y="-870076"/>
            <a:ext cx="12722942" cy="8598152"/>
            <a:chOff x="-5715000" y="-6019800"/>
            <a:chExt cx="25031700" cy="16916400"/>
          </a:xfrm>
        </p:grpSpPr>
        <p:grpSp>
          <p:nvGrpSpPr>
            <p:cNvPr id="4" name="组合 3"/>
            <p:cNvGrpSpPr/>
            <p:nvPr/>
          </p:nvGrpSpPr>
          <p:grpSpPr>
            <a:xfrm>
              <a:off x="-5715000" y="-6019800"/>
              <a:ext cx="419100" cy="16916400"/>
              <a:chOff x="-5715000" y="-6019800"/>
              <a:chExt cx="419100" cy="16916400"/>
            </a:xfrm>
          </p:grpSpPr>
          <p:sp>
            <p:nvSpPr>
              <p:cNvPr id="2" name="椭圆 1"/>
              <p:cNvSpPr/>
              <p:nvPr/>
            </p:nvSpPr>
            <p:spPr>
              <a:xfrm>
                <a:off x="-5715000" y="-60198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3" name="椭圆 2"/>
              <p:cNvSpPr/>
              <p:nvPr/>
            </p:nvSpPr>
            <p:spPr>
              <a:xfrm>
                <a:off x="-5715000" y="104775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grpSp>
          <p:nvGrpSpPr>
            <p:cNvPr id="5" name="组合 4"/>
            <p:cNvGrpSpPr/>
            <p:nvPr/>
          </p:nvGrpSpPr>
          <p:grpSpPr>
            <a:xfrm>
              <a:off x="18897600" y="-6019800"/>
              <a:ext cx="419100" cy="16916400"/>
              <a:chOff x="-5715000" y="-6019800"/>
              <a:chExt cx="419100" cy="16916400"/>
            </a:xfrm>
          </p:grpSpPr>
          <p:sp>
            <p:nvSpPr>
              <p:cNvPr id="6" name="椭圆 5"/>
              <p:cNvSpPr/>
              <p:nvPr/>
            </p:nvSpPr>
            <p:spPr>
              <a:xfrm>
                <a:off x="-5715000" y="-60198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7" name="椭圆 6"/>
              <p:cNvSpPr/>
              <p:nvPr/>
            </p:nvSpPr>
            <p:spPr>
              <a:xfrm>
                <a:off x="-5715000" y="104775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grpSp>
      <p:grpSp>
        <p:nvGrpSpPr>
          <p:cNvPr id="93" name="îşľïḓé"/>
          <p:cNvGrpSpPr/>
          <p:nvPr/>
        </p:nvGrpSpPr>
        <p:grpSpPr>
          <a:xfrm flipH="1">
            <a:off x="11129970" y="6341428"/>
            <a:ext cx="528630" cy="0"/>
            <a:chOff x="784958" y="2463718"/>
            <a:chExt cx="528630" cy="0"/>
          </a:xfrm>
        </p:grpSpPr>
        <p:cxnSp>
          <p:nvCxnSpPr>
            <p:cNvPr id="94" name="直接连接符 93"/>
            <p:cNvCxnSpPr/>
            <p:nvPr/>
          </p:nvCxnSpPr>
          <p:spPr>
            <a:xfrm>
              <a:off x="784958" y="2463718"/>
              <a:ext cx="360000" cy="0"/>
            </a:xfrm>
            <a:prstGeom prst="line">
              <a:avLst/>
            </a:prstGeom>
            <a:ln w="57150" cap="rnd">
              <a:solidFill>
                <a:schemeClr val="bg1"/>
              </a:solidFill>
              <a:round/>
            </a:ln>
          </p:spPr>
          <p:style>
            <a:lnRef idx="1">
              <a:schemeClr val="accent1"/>
            </a:lnRef>
            <a:fillRef idx="0">
              <a:schemeClr val="accent1"/>
            </a:fillRef>
            <a:effectRef idx="0">
              <a:schemeClr val="accent1"/>
            </a:effectRef>
            <a:fontRef idx="minor">
              <a:schemeClr val="tx1"/>
            </a:fontRef>
          </p:style>
        </p:cxnSp>
        <p:cxnSp>
          <p:nvCxnSpPr>
            <p:cNvPr id="95" name="直接连接符 94"/>
            <p:cNvCxnSpPr/>
            <p:nvPr/>
          </p:nvCxnSpPr>
          <p:spPr>
            <a:xfrm>
              <a:off x="1242156" y="2463718"/>
              <a:ext cx="0" cy="0"/>
            </a:xfrm>
            <a:prstGeom prst="line">
              <a:avLst/>
            </a:prstGeom>
            <a:ln w="57150" cap="rnd">
              <a:solidFill>
                <a:schemeClr val="bg1"/>
              </a:solidFill>
              <a:round/>
            </a:ln>
          </p:spPr>
          <p:style>
            <a:lnRef idx="1">
              <a:schemeClr val="accent1"/>
            </a:lnRef>
            <a:fillRef idx="0">
              <a:schemeClr val="accent1"/>
            </a:fillRef>
            <a:effectRef idx="0">
              <a:schemeClr val="accent1"/>
            </a:effectRef>
            <a:fontRef idx="minor">
              <a:schemeClr val="tx1"/>
            </a:fontRef>
          </p:style>
        </p:cxnSp>
        <p:cxnSp>
          <p:nvCxnSpPr>
            <p:cNvPr id="96" name="直接连接符 95"/>
            <p:cNvCxnSpPr/>
            <p:nvPr/>
          </p:nvCxnSpPr>
          <p:spPr>
            <a:xfrm>
              <a:off x="1313588" y="2463718"/>
              <a:ext cx="0" cy="0"/>
            </a:xfrm>
            <a:prstGeom prst="line">
              <a:avLst/>
            </a:prstGeom>
            <a:ln w="57150" cap="rnd">
              <a:solidFill>
                <a:schemeClr val="bg1"/>
              </a:solidFill>
              <a:round/>
            </a:ln>
          </p:spPr>
          <p:style>
            <a:lnRef idx="1">
              <a:schemeClr val="accent1"/>
            </a:lnRef>
            <a:fillRef idx="0">
              <a:schemeClr val="accent1"/>
            </a:fillRef>
            <a:effectRef idx="0">
              <a:schemeClr val="accent1"/>
            </a:effectRef>
            <a:fontRef idx="minor">
              <a:schemeClr val="tx1"/>
            </a:fontRef>
          </p:style>
        </p:cxnSp>
      </p:grpSp>
      <p:sp>
        <p:nvSpPr>
          <p:cNvPr id="35" name="任意多边形: 形状 34"/>
          <p:cNvSpPr/>
          <p:nvPr/>
        </p:nvSpPr>
        <p:spPr>
          <a:xfrm>
            <a:off x="0" y="300942"/>
            <a:ext cx="706054" cy="474562"/>
          </a:xfrm>
          <a:custGeom>
            <a:avLst/>
            <a:gdLst>
              <a:gd name="connsiteX0" fmla="*/ 0 w 706054"/>
              <a:gd name="connsiteY0" fmla="*/ 0 h 474562"/>
              <a:gd name="connsiteX1" fmla="*/ 468773 w 706054"/>
              <a:gd name="connsiteY1" fmla="*/ 0 h 474562"/>
              <a:gd name="connsiteX2" fmla="*/ 706054 w 706054"/>
              <a:gd name="connsiteY2" fmla="*/ 237281 h 474562"/>
              <a:gd name="connsiteX3" fmla="*/ 468773 w 706054"/>
              <a:gd name="connsiteY3" fmla="*/ 474562 h 474562"/>
              <a:gd name="connsiteX4" fmla="*/ 0 w 706054"/>
              <a:gd name="connsiteY4" fmla="*/ 474562 h 4745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6054" h="474562">
                <a:moveTo>
                  <a:pt x="0" y="0"/>
                </a:moveTo>
                <a:lnTo>
                  <a:pt x="468773" y="0"/>
                </a:lnTo>
                <a:cubicBezTo>
                  <a:pt x="599820" y="0"/>
                  <a:pt x="706054" y="106234"/>
                  <a:pt x="706054" y="237281"/>
                </a:cubicBezTo>
                <a:cubicBezTo>
                  <a:pt x="706054" y="368328"/>
                  <a:pt x="599820" y="474562"/>
                  <a:pt x="468773" y="474562"/>
                </a:cubicBezTo>
                <a:lnTo>
                  <a:pt x="0" y="474562"/>
                </a:lnTo>
                <a:close/>
              </a:path>
            </a:pathLst>
          </a:custGeom>
          <a:gradFill>
            <a:gsLst>
              <a:gs pos="0">
                <a:srgbClr val="C00000">
                  <a:alpha val="48000"/>
                </a:srgbClr>
              </a:gs>
              <a:gs pos="94000">
                <a:srgbClr val="A11C1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微软雅黑" panose="020B0503020204020204" pitchFamily="34" charset="-122"/>
              <a:ea typeface="微软雅黑" panose="020B0503020204020204" pitchFamily="34" charset="-122"/>
            </a:endParaRPr>
          </a:p>
        </p:txBody>
      </p:sp>
      <p:sp>
        <p:nvSpPr>
          <p:cNvPr id="37" name="文本框 36"/>
          <p:cNvSpPr txBox="1"/>
          <p:nvPr/>
        </p:nvSpPr>
        <p:spPr>
          <a:xfrm>
            <a:off x="891250" y="300942"/>
            <a:ext cx="2859469" cy="523220"/>
          </a:xfrm>
          <a:prstGeom prst="rect">
            <a:avLst/>
          </a:prstGeom>
          <a:noFill/>
          <a:effectLst>
            <a:reflection blurRad="6350" stA="50000" endA="300" endPos="55000" dir="5400000" sy="-100000" algn="bl" rotWithShape="0"/>
          </a:effectLst>
        </p:spPr>
        <p:txBody>
          <a:bodyPr wrap="square" rtlCol="0">
            <a:spAutoFit/>
          </a:bodyPr>
          <a:lstStyle/>
          <a:p>
            <a:r>
              <a:rPr lang="zh-CN" altLang="en-US" sz="2800" b="1" spc="600" dirty="0">
                <a:gradFill>
                  <a:gsLst>
                    <a:gs pos="100000">
                      <a:srgbClr val="A11C1C"/>
                    </a:gs>
                    <a:gs pos="0">
                      <a:srgbClr val="C00000"/>
                    </a:gs>
                  </a:gsLst>
                  <a:lin ang="5400000" scaled="0"/>
                </a:gradFill>
                <a:latin typeface="微软雅黑" panose="020B0503020204020204" pitchFamily="34" charset="-122"/>
                <a:ea typeface="微软雅黑" panose="020B0503020204020204" pitchFamily="34" charset="-122"/>
              </a:rPr>
              <a:t>了解作者</a:t>
            </a:r>
            <a:endParaRPr lang="zh-CN" altLang="en-US" sz="2800" b="1" spc="600" dirty="0">
              <a:gradFill>
                <a:gsLst>
                  <a:gs pos="100000">
                    <a:srgbClr val="A11C1C"/>
                  </a:gs>
                  <a:gs pos="0">
                    <a:srgbClr val="C00000"/>
                  </a:gs>
                </a:gsLst>
                <a:lin ang="5400000" scaled="0"/>
              </a:gradFill>
              <a:latin typeface="微软雅黑" panose="020B0503020204020204" pitchFamily="34" charset="-122"/>
              <a:ea typeface="微软雅黑" panose="020B0503020204020204" pitchFamily="34" charset="-122"/>
            </a:endParaRPr>
          </a:p>
        </p:txBody>
      </p:sp>
      <p:sp>
        <p:nvSpPr>
          <p:cNvPr id="10" name="椭圆 9"/>
          <p:cNvSpPr/>
          <p:nvPr/>
        </p:nvSpPr>
        <p:spPr>
          <a:xfrm>
            <a:off x="717630" y="1597307"/>
            <a:ext cx="347241" cy="347241"/>
          </a:xfrm>
          <a:prstGeom prst="ellipse">
            <a:avLst/>
          </a:prstGeom>
          <a:gradFill>
            <a:gsLst>
              <a:gs pos="100000">
                <a:srgbClr val="A11C1C"/>
              </a:gs>
              <a:gs pos="0">
                <a:srgbClr val="C00000"/>
              </a:gs>
            </a:gsLst>
            <a:lin ang="2700000" scaled="0"/>
          </a:gradFill>
          <a:ln>
            <a:noFill/>
          </a:ln>
          <a:effectLst>
            <a:outerShdw blurRad="1270000" dist="647700" dir="2700000" sx="89000" sy="89000" algn="tl" rotWithShape="0">
              <a:schemeClr val="tx1">
                <a:alpha val="1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fontScale="47500" lnSpcReduction="20000"/>
          </a:bodyPr>
          <a:lstStyle/>
          <a:p>
            <a:pPr algn="ctr"/>
            <a:endParaRPr lang="zh-CN" altLang="en-US" sz="2400">
              <a:latin typeface="微软雅黑" panose="020B0503020204020204" pitchFamily="34" charset="-122"/>
              <a:ea typeface="微软雅黑" panose="020B0503020204020204" pitchFamily="34" charset="-122"/>
            </a:endParaRPr>
          </a:p>
        </p:txBody>
      </p:sp>
      <p:sp>
        <p:nvSpPr>
          <p:cNvPr id="19" name="椭圆 18"/>
          <p:cNvSpPr/>
          <p:nvPr/>
        </p:nvSpPr>
        <p:spPr>
          <a:xfrm>
            <a:off x="141920" y="1597307"/>
            <a:ext cx="4358129" cy="4074290"/>
          </a:xfrm>
          <a:prstGeom prst="ellipse">
            <a:avLst/>
          </a:prstGeom>
          <a:blipFill>
            <a:blip r:embed="rId1">
              <a:extLst>
                <a:ext uri="{28A0092B-C50C-407E-A947-70E740481C1C}">
                  <a14:useLocalDpi xmlns:a14="http://schemas.microsoft.com/office/drawing/2010/main" val="0"/>
                </a:ext>
              </a:extLst>
            </a:blip>
            <a:stretch>
              <a:fillRect/>
            </a:stretch>
          </a:blipFill>
          <a:ln w="76200">
            <a:solidFill>
              <a:schemeClr val="bg1"/>
            </a:solidFill>
          </a:ln>
          <a:effectLst>
            <a:outerShdw blurRad="1270000" dist="647700" dir="2700000" sx="89000" sy="89000" algn="tl" rotWithShape="0">
              <a:schemeClr val="tx1">
                <a:alpha val="1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p>
            <a:pPr algn="ctr"/>
            <a:endParaRPr lang="zh-CN" altLang="en-US" sz="2400">
              <a:latin typeface="微软雅黑" panose="020B0503020204020204" pitchFamily="34" charset="-122"/>
              <a:ea typeface="微软雅黑" panose="020B0503020204020204" pitchFamily="34" charset="-122"/>
            </a:endParaRPr>
          </a:p>
        </p:txBody>
      </p:sp>
      <p:sp>
        <p:nvSpPr>
          <p:cNvPr id="12" name="矩形: 圆角 11"/>
          <p:cNvSpPr/>
          <p:nvPr/>
        </p:nvSpPr>
        <p:spPr>
          <a:xfrm>
            <a:off x="4641968" y="1597307"/>
            <a:ext cx="7293144" cy="3983761"/>
          </a:xfrm>
          <a:prstGeom prst="roundRect">
            <a:avLst>
              <a:gd name="adj" fmla="val 6098"/>
            </a:avLst>
          </a:prstGeom>
          <a:solidFill>
            <a:schemeClr val="bg1"/>
          </a:solidFill>
          <a:ln>
            <a:noFill/>
          </a:ln>
          <a:effectLst>
            <a:outerShdw blurRad="1270000" dist="647700" dir="2700000" sx="89000" sy="89000" algn="tl" rotWithShape="0">
              <a:schemeClr val="tx1">
                <a:alpha val="1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Autofit/>
          </a:bodyPr>
          <a:lstStyle/>
          <a:p>
            <a:pPr>
              <a:lnSpc>
                <a:spcPct val="150000"/>
              </a:lnSpc>
            </a:pPr>
            <a:r>
              <a:rPr lang="zh-CN" altLang="en-US" sz="2400" b="1" dirty="0">
                <a:solidFill>
                  <a:srgbClr val="C00000"/>
                </a:solidFill>
                <a:latin typeface="微软雅黑" panose="020B0503020204020204" pitchFamily="34" charset="-122"/>
                <a:ea typeface="微软雅黑" panose="020B0503020204020204" pitchFamily="34" charset="-122"/>
              </a:rPr>
              <a:t>冯健（</a:t>
            </a:r>
            <a:r>
              <a:rPr lang="en-US" altLang="zh-CN" sz="2400" b="1" dirty="0">
                <a:solidFill>
                  <a:srgbClr val="C00000"/>
                </a:solidFill>
                <a:latin typeface="微软雅黑" panose="020B0503020204020204" pitchFamily="34" charset="-122"/>
                <a:ea typeface="微软雅黑" panose="020B0503020204020204" pitchFamily="34" charset="-122"/>
              </a:rPr>
              <a:t>1925—</a:t>
            </a:r>
            <a:r>
              <a:rPr lang="zh-CN" altLang="en-US" sz="2400" b="1" dirty="0">
                <a:solidFill>
                  <a:srgbClr val="C00000"/>
                </a:solidFill>
                <a:latin typeface="微软雅黑" panose="020B0503020204020204" pitchFamily="34" charset="-122"/>
                <a:ea typeface="微软雅黑" panose="020B0503020204020204" pitchFamily="34" charset="-122"/>
              </a:rPr>
              <a:t>）原名樊煦义</a:t>
            </a:r>
            <a:r>
              <a:rPr lang="zh-CN" altLang="en-US" sz="2400" dirty="0">
                <a:solidFill>
                  <a:schemeClr val="tx1"/>
                </a:solidFill>
                <a:latin typeface="微软雅黑" panose="020B0503020204020204" pitchFamily="34" charset="-122"/>
                <a:ea typeface="微软雅黑" panose="020B0503020204020204" pitchFamily="34" charset="-122"/>
              </a:rPr>
              <a:t>，</a:t>
            </a:r>
            <a:r>
              <a:rPr lang="en-US" altLang="zh-CN" sz="2400" dirty="0">
                <a:solidFill>
                  <a:schemeClr val="tx1"/>
                </a:solidFill>
                <a:latin typeface="微软雅黑" panose="020B0503020204020204" pitchFamily="34" charset="-122"/>
                <a:ea typeface="微软雅黑" panose="020B0503020204020204" pitchFamily="34" charset="-122"/>
              </a:rPr>
              <a:t>1925</a:t>
            </a:r>
            <a:r>
              <a:rPr lang="zh-CN" altLang="en-US" sz="2400" dirty="0">
                <a:solidFill>
                  <a:schemeClr val="tx1"/>
                </a:solidFill>
                <a:latin typeface="微软雅黑" panose="020B0503020204020204" pitchFamily="34" charset="-122"/>
                <a:ea typeface="微软雅黑" panose="020B0503020204020204" pitchFamily="34" charset="-122"/>
              </a:rPr>
              <a:t>年生，河南新野县人。</a:t>
            </a:r>
            <a:r>
              <a:rPr lang="en-US" altLang="zh-CN" sz="2400" dirty="0">
                <a:solidFill>
                  <a:schemeClr val="tx1"/>
                </a:solidFill>
                <a:latin typeface="微软雅黑" panose="020B0503020204020204" pitchFamily="34" charset="-122"/>
                <a:ea typeface="微软雅黑" panose="020B0503020204020204" pitchFamily="34" charset="-122"/>
              </a:rPr>
              <a:t>1948</a:t>
            </a:r>
            <a:r>
              <a:rPr lang="zh-CN" altLang="en-US" sz="2400" dirty="0">
                <a:solidFill>
                  <a:schemeClr val="tx1"/>
                </a:solidFill>
                <a:latin typeface="微软雅黑" panose="020B0503020204020204" pitchFamily="34" charset="-122"/>
                <a:ea typeface="微软雅黑" panose="020B0503020204020204" pitchFamily="34" charset="-122"/>
              </a:rPr>
              <a:t>年加入中国共产党。抗战和解放前夕他主要从事新闻宣传报道工作。撰有通讯</a:t>
            </a:r>
            <a:r>
              <a:rPr lang="en-US" altLang="zh-CN" sz="2400" dirty="0">
                <a:solidFill>
                  <a:schemeClr val="tx1"/>
                </a:solidFill>
                <a:latin typeface="微软雅黑" panose="020B0503020204020204" pitchFamily="34" charset="-122"/>
                <a:ea typeface="微软雅黑" panose="020B0503020204020204" pitchFamily="34" charset="-122"/>
              </a:rPr>
              <a:t>《</a:t>
            </a:r>
            <a:r>
              <a:rPr lang="zh-CN" altLang="en-US" sz="2400" dirty="0">
                <a:solidFill>
                  <a:schemeClr val="tx1"/>
                </a:solidFill>
                <a:latin typeface="微软雅黑" panose="020B0503020204020204" pitchFamily="34" charset="-122"/>
                <a:ea typeface="微软雅黑" panose="020B0503020204020204" pitchFamily="34" charset="-122"/>
              </a:rPr>
              <a:t>英勇搏斗一百天</a:t>
            </a:r>
            <a:r>
              <a:rPr lang="en-US" altLang="zh-CN" sz="2400" dirty="0">
                <a:solidFill>
                  <a:schemeClr val="tx1"/>
                </a:solidFill>
                <a:latin typeface="微软雅黑" panose="020B0503020204020204" pitchFamily="34" charset="-122"/>
                <a:ea typeface="微软雅黑" panose="020B0503020204020204" pitchFamily="34" charset="-122"/>
              </a:rPr>
              <a:t>》《</a:t>
            </a:r>
            <a:r>
              <a:rPr lang="zh-CN" altLang="en-US" sz="2400" dirty="0">
                <a:solidFill>
                  <a:schemeClr val="tx1"/>
                </a:solidFill>
                <a:latin typeface="微软雅黑" panose="020B0503020204020204" pitchFamily="34" charset="-122"/>
                <a:ea typeface="微软雅黑" panose="020B0503020204020204" pitchFamily="34" charset="-122"/>
              </a:rPr>
              <a:t>管得宽</a:t>
            </a:r>
            <a:r>
              <a:rPr lang="en-US" altLang="zh-CN" sz="2400" dirty="0">
                <a:solidFill>
                  <a:schemeClr val="tx1"/>
                </a:solidFill>
                <a:latin typeface="微软雅黑" panose="020B0503020204020204" pitchFamily="34" charset="-122"/>
                <a:ea typeface="微软雅黑" panose="020B0503020204020204" pitchFamily="34" charset="-122"/>
              </a:rPr>
              <a:t>》</a:t>
            </a:r>
            <a:r>
              <a:rPr lang="zh-CN" altLang="en-US" sz="2400" dirty="0">
                <a:solidFill>
                  <a:schemeClr val="tx1"/>
                </a:solidFill>
                <a:latin typeface="微软雅黑" panose="020B0503020204020204" pitchFamily="34" charset="-122"/>
                <a:ea typeface="微软雅黑" panose="020B0503020204020204" pitchFamily="34" charset="-122"/>
              </a:rPr>
              <a:t>等。</a:t>
            </a:r>
            <a:r>
              <a:rPr lang="en-US" altLang="zh-CN" sz="2400" dirty="0">
                <a:solidFill>
                  <a:schemeClr val="tx1"/>
                </a:solidFill>
                <a:latin typeface="微软雅黑" panose="020B0503020204020204" pitchFamily="34" charset="-122"/>
                <a:ea typeface="微软雅黑" panose="020B0503020204020204" pitchFamily="34" charset="-122"/>
              </a:rPr>
              <a:t>1949</a:t>
            </a:r>
            <a:r>
              <a:rPr lang="zh-CN" altLang="en-US" sz="2400" dirty="0">
                <a:solidFill>
                  <a:schemeClr val="tx1"/>
                </a:solidFill>
                <a:latin typeface="微软雅黑" panose="020B0503020204020204" pitchFamily="34" charset="-122"/>
                <a:ea typeface="微软雅黑" panose="020B0503020204020204" pitchFamily="34" charset="-122"/>
              </a:rPr>
              <a:t>年后冯健被调新华社工作。</a:t>
            </a:r>
            <a:r>
              <a:rPr lang="en-US" altLang="zh-CN" sz="2400" b="1" dirty="0">
                <a:solidFill>
                  <a:srgbClr val="C00000"/>
                </a:solidFill>
                <a:latin typeface="微软雅黑" panose="020B0503020204020204" pitchFamily="34" charset="-122"/>
                <a:ea typeface="微软雅黑" panose="020B0503020204020204" pitchFamily="34" charset="-122"/>
              </a:rPr>
              <a:t>1965</a:t>
            </a:r>
            <a:r>
              <a:rPr lang="zh-CN" altLang="en-US" sz="2400" b="1" dirty="0">
                <a:solidFill>
                  <a:srgbClr val="C00000"/>
                </a:solidFill>
                <a:latin typeface="微软雅黑" panose="020B0503020204020204" pitchFamily="34" charset="-122"/>
                <a:ea typeface="微软雅黑" panose="020B0503020204020204" pitchFamily="34" charset="-122"/>
              </a:rPr>
              <a:t>年冬，他与穆青、周原一道赴河南兰考采访焦裕禄的事迹，写出了那篇曾经感动了亿万读者的名篇</a:t>
            </a:r>
            <a:r>
              <a:rPr lang="en-US" altLang="zh-CN" sz="2400" b="1" dirty="0">
                <a:solidFill>
                  <a:srgbClr val="C00000"/>
                </a:solidFill>
                <a:latin typeface="微软雅黑" panose="020B0503020204020204" pitchFamily="34" charset="-122"/>
                <a:ea typeface="微软雅黑" panose="020B0503020204020204" pitchFamily="34" charset="-122"/>
              </a:rPr>
              <a:t>《</a:t>
            </a:r>
            <a:r>
              <a:rPr lang="zh-CN" altLang="en-US" sz="2400" b="1" dirty="0">
                <a:solidFill>
                  <a:srgbClr val="C00000"/>
                </a:solidFill>
                <a:latin typeface="微软雅黑" panose="020B0503020204020204" pitchFamily="34" charset="-122"/>
                <a:ea typeface="微软雅黑" panose="020B0503020204020204" pitchFamily="34" charset="-122"/>
              </a:rPr>
              <a:t>县委书记的榜样</a:t>
            </a:r>
            <a:r>
              <a:rPr lang="en-US" altLang="zh-CN" sz="2400" b="1" dirty="0">
                <a:solidFill>
                  <a:srgbClr val="C00000"/>
                </a:solidFill>
                <a:latin typeface="微软雅黑" panose="020B0503020204020204" pitchFamily="34" charset="-122"/>
                <a:ea typeface="微软雅黑" panose="020B0503020204020204" pitchFamily="34" charset="-122"/>
              </a:rPr>
              <a:t>——</a:t>
            </a:r>
            <a:r>
              <a:rPr lang="zh-CN" altLang="en-US" sz="2400" b="1" dirty="0">
                <a:solidFill>
                  <a:srgbClr val="C00000"/>
                </a:solidFill>
                <a:latin typeface="微软雅黑" panose="020B0503020204020204" pitchFamily="34" charset="-122"/>
                <a:ea typeface="微软雅黑" panose="020B0503020204020204" pitchFamily="34" charset="-122"/>
              </a:rPr>
              <a:t>焦裕禄</a:t>
            </a:r>
            <a:r>
              <a:rPr lang="en-US" altLang="zh-CN" sz="2400" b="1" dirty="0">
                <a:solidFill>
                  <a:srgbClr val="C00000"/>
                </a:solidFill>
                <a:latin typeface="微软雅黑" panose="020B0503020204020204" pitchFamily="34" charset="-122"/>
                <a:ea typeface="微软雅黑" panose="020B0503020204020204" pitchFamily="34" charset="-122"/>
              </a:rPr>
              <a:t>》</a:t>
            </a:r>
            <a:r>
              <a:rPr lang="zh-CN" altLang="en-US" sz="2400" b="1" dirty="0">
                <a:solidFill>
                  <a:srgbClr val="C00000"/>
                </a:solidFill>
                <a:latin typeface="微软雅黑" panose="020B0503020204020204" pitchFamily="34" charset="-122"/>
                <a:ea typeface="微软雅黑" panose="020B0503020204020204" pitchFamily="34" charset="-122"/>
              </a:rPr>
              <a:t>。</a:t>
            </a:r>
            <a:endParaRPr lang="zh-CN" altLang="en-US" sz="2400" b="1" dirty="0">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wipe(left)">
                                      <p:cBhvr>
                                        <p:cTn id="7" dur="500"/>
                                        <p:tgtEl>
                                          <p:spTgt spid="36"/>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35"/>
                                        </p:tgtEl>
                                        <p:attrNameLst>
                                          <p:attrName>style.visibility</p:attrName>
                                        </p:attrNameLst>
                                      </p:cBhvr>
                                      <p:to>
                                        <p:strVal val="visible"/>
                                      </p:to>
                                    </p:set>
                                    <p:animEffect transition="in" filter="wipe(left)">
                                      <p:cBhvr>
                                        <p:cTn id="11" dur="500"/>
                                        <p:tgtEl>
                                          <p:spTgt spid="35"/>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93"/>
                                        </p:tgtEl>
                                        <p:attrNameLst>
                                          <p:attrName>style.visibility</p:attrName>
                                        </p:attrNameLst>
                                      </p:cBhvr>
                                      <p:to>
                                        <p:strVal val="visible"/>
                                      </p:to>
                                    </p:set>
                                    <p:animEffect transition="in" filter="wipe(left)">
                                      <p:cBhvr>
                                        <p:cTn id="15" dur="500"/>
                                        <p:tgtEl>
                                          <p:spTgt spid="93"/>
                                        </p:tgtEl>
                                      </p:cBhvr>
                                    </p:animEffect>
                                  </p:childTnLst>
                                </p:cTn>
                              </p:par>
                            </p:childTnLst>
                          </p:cTn>
                        </p:par>
                        <p:par>
                          <p:cTn id="16" fill="hold">
                            <p:stCondLst>
                              <p:cond delay="1500"/>
                            </p:stCondLst>
                            <p:childTnLst>
                              <p:par>
                                <p:cTn id="17" presetID="53" presetClass="entr" presetSubtype="16" fill="hold" grpId="0" nodeType="afterEffect">
                                  <p:stCondLst>
                                    <p:cond delay="0"/>
                                  </p:stCondLst>
                                  <p:childTnLst>
                                    <p:set>
                                      <p:cBhvr>
                                        <p:cTn id="18" dur="1" fill="hold">
                                          <p:stCondLst>
                                            <p:cond delay="0"/>
                                          </p:stCondLst>
                                        </p:cTn>
                                        <p:tgtEl>
                                          <p:spTgt spid="37"/>
                                        </p:tgtEl>
                                        <p:attrNameLst>
                                          <p:attrName>style.visibility</p:attrName>
                                        </p:attrNameLst>
                                      </p:cBhvr>
                                      <p:to>
                                        <p:strVal val="visible"/>
                                      </p:to>
                                    </p:set>
                                    <p:anim calcmode="lin" valueType="num">
                                      <p:cBhvr>
                                        <p:cTn id="19" dur="1000" fill="hold"/>
                                        <p:tgtEl>
                                          <p:spTgt spid="37"/>
                                        </p:tgtEl>
                                        <p:attrNameLst>
                                          <p:attrName>ppt_w</p:attrName>
                                        </p:attrNameLst>
                                      </p:cBhvr>
                                      <p:tavLst>
                                        <p:tav tm="0">
                                          <p:val>
                                            <p:fltVal val="0"/>
                                          </p:val>
                                        </p:tav>
                                        <p:tav tm="100000">
                                          <p:val>
                                            <p:strVal val="#ppt_w"/>
                                          </p:val>
                                        </p:tav>
                                      </p:tavLst>
                                    </p:anim>
                                    <p:anim calcmode="lin" valueType="num">
                                      <p:cBhvr>
                                        <p:cTn id="20" dur="1000" fill="hold"/>
                                        <p:tgtEl>
                                          <p:spTgt spid="37"/>
                                        </p:tgtEl>
                                        <p:attrNameLst>
                                          <p:attrName>ppt_h</p:attrName>
                                        </p:attrNameLst>
                                      </p:cBhvr>
                                      <p:tavLst>
                                        <p:tav tm="0">
                                          <p:val>
                                            <p:fltVal val="0"/>
                                          </p:val>
                                        </p:tav>
                                        <p:tav tm="100000">
                                          <p:val>
                                            <p:strVal val="#ppt_h"/>
                                          </p:val>
                                        </p:tav>
                                      </p:tavLst>
                                    </p:anim>
                                    <p:animEffect transition="in" filter="fade">
                                      <p:cBhvr>
                                        <p:cTn id="21" dur="1000"/>
                                        <p:tgtEl>
                                          <p:spTgt spid="37"/>
                                        </p:tgtEl>
                                      </p:cBhvr>
                                    </p:animEffect>
                                  </p:childTnLst>
                                </p:cTn>
                              </p:par>
                            </p:childTnLst>
                          </p:cTn>
                        </p:par>
                        <p:par>
                          <p:cTn id="22" fill="hold">
                            <p:stCondLst>
                              <p:cond delay="2500"/>
                            </p:stCondLst>
                            <p:childTnLst>
                              <p:par>
                                <p:cTn id="23" presetID="53" presetClass="entr" presetSubtype="16" fill="hold" grpId="0" nodeType="afterEffect">
                                  <p:stCondLst>
                                    <p:cond delay="0"/>
                                  </p:stCondLst>
                                  <p:childTnLst>
                                    <p:set>
                                      <p:cBhvr>
                                        <p:cTn id="24" dur="1" fill="hold">
                                          <p:stCondLst>
                                            <p:cond delay="0"/>
                                          </p:stCondLst>
                                        </p:cTn>
                                        <p:tgtEl>
                                          <p:spTgt spid="9"/>
                                        </p:tgtEl>
                                        <p:attrNameLst>
                                          <p:attrName>style.visibility</p:attrName>
                                        </p:attrNameLst>
                                      </p:cBhvr>
                                      <p:to>
                                        <p:strVal val="visible"/>
                                      </p:to>
                                    </p:set>
                                    <p:anim calcmode="lin" valueType="num">
                                      <p:cBhvr>
                                        <p:cTn id="25" dur="500" fill="hold"/>
                                        <p:tgtEl>
                                          <p:spTgt spid="9"/>
                                        </p:tgtEl>
                                        <p:attrNameLst>
                                          <p:attrName>ppt_w</p:attrName>
                                        </p:attrNameLst>
                                      </p:cBhvr>
                                      <p:tavLst>
                                        <p:tav tm="0">
                                          <p:val>
                                            <p:fltVal val="0"/>
                                          </p:val>
                                        </p:tav>
                                        <p:tav tm="100000">
                                          <p:val>
                                            <p:strVal val="#ppt_w"/>
                                          </p:val>
                                        </p:tav>
                                      </p:tavLst>
                                    </p:anim>
                                    <p:anim calcmode="lin" valueType="num">
                                      <p:cBhvr>
                                        <p:cTn id="26" dur="500" fill="hold"/>
                                        <p:tgtEl>
                                          <p:spTgt spid="9"/>
                                        </p:tgtEl>
                                        <p:attrNameLst>
                                          <p:attrName>ppt_h</p:attrName>
                                        </p:attrNameLst>
                                      </p:cBhvr>
                                      <p:tavLst>
                                        <p:tav tm="0">
                                          <p:val>
                                            <p:fltVal val="0"/>
                                          </p:val>
                                        </p:tav>
                                        <p:tav tm="100000">
                                          <p:val>
                                            <p:strVal val="#ppt_h"/>
                                          </p:val>
                                        </p:tav>
                                      </p:tavLst>
                                    </p:anim>
                                    <p:animEffect transition="in" filter="fade">
                                      <p:cBhvr>
                                        <p:cTn id="27" dur="500"/>
                                        <p:tgtEl>
                                          <p:spTgt spid="9"/>
                                        </p:tgtEl>
                                      </p:cBhvr>
                                    </p:animEffect>
                                  </p:childTnLst>
                                </p:cTn>
                              </p:par>
                            </p:childTnLst>
                          </p:cTn>
                        </p:par>
                        <p:par>
                          <p:cTn id="28" fill="hold">
                            <p:stCondLst>
                              <p:cond delay="3000"/>
                            </p:stCondLst>
                            <p:childTnLst>
                              <p:par>
                                <p:cTn id="29" presetID="53" presetClass="entr" presetSubtype="16" fill="hold" grpId="0" nodeType="afterEffect">
                                  <p:stCondLst>
                                    <p:cond delay="0"/>
                                  </p:stCondLst>
                                  <p:childTnLst>
                                    <p:set>
                                      <p:cBhvr>
                                        <p:cTn id="30" dur="1" fill="hold">
                                          <p:stCondLst>
                                            <p:cond delay="0"/>
                                          </p:stCondLst>
                                        </p:cTn>
                                        <p:tgtEl>
                                          <p:spTgt spid="10"/>
                                        </p:tgtEl>
                                        <p:attrNameLst>
                                          <p:attrName>style.visibility</p:attrName>
                                        </p:attrNameLst>
                                      </p:cBhvr>
                                      <p:to>
                                        <p:strVal val="visible"/>
                                      </p:to>
                                    </p:set>
                                    <p:anim calcmode="lin" valueType="num">
                                      <p:cBhvr>
                                        <p:cTn id="31" dur="500" fill="hold"/>
                                        <p:tgtEl>
                                          <p:spTgt spid="10"/>
                                        </p:tgtEl>
                                        <p:attrNameLst>
                                          <p:attrName>ppt_w</p:attrName>
                                        </p:attrNameLst>
                                      </p:cBhvr>
                                      <p:tavLst>
                                        <p:tav tm="0">
                                          <p:val>
                                            <p:fltVal val="0"/>
                                          </p:val>
                                        </p:tav>
                                        <p:tav tm="100000">
                                          <p:val>
                                            <p:strVal val="#ppt_w"/>
                                          </p:val>
                                        </p:tav>
                                      </p:tavLst>
                                    </p:anim>
                                    <p:anim calcmode="lin" valueType="num">
                                      <p:cBhvr>
                                        <p:cTn id="32" dur="500" fill="hold"/>
                                        <p:tgtEl>
                                          <p:spTgt spid="10"/>
                                        </p:tgtEl>
                                        <p:attrNameLst>
                                          <p:attrName>ppt_h</p:attrName>
                                        </p:attrNameLst>
                                      </p:cBhvr>
                                      <p:tavLst>
                                        <p:tav tm="0">
                                          <p:val>
                                            <p:fltVal val="0"/>
                                          </p:val>
                                        </p:tav>
                                        <p:tav tm="100000">
                                          <p:val>
                                            <p:strVal val="#ppt_h"/>
                                          </p:val>
                                        </p:tav>
                                      </p:tavLst>
                                    </p:anim>
                                    <p:animEffect transition="in" filter="fade">
                                      <p:cBhvr>
                                        <p:cTn id="33" dur="500"/>
                                        <p:tgtEl>
                                          <p:spTgt spid="10"/>
                                        </p:tgtEl>
                                      </p:cBhvr>
                                    </p:animEffect>
                                  </p:childTnLst>
                                </p:cTn>
                              </p:par>
                            </p:childTnLst>
                          </p:cTn>
                        </p:par>
                        <p:par>
                          <p:cTn id="34" fill="hold">
                            <p:stCondLst>
                              <p:cond delay="3500"/>
                            </p:stCondLst>
                            <p:childTnLst>
                              <p:par>
                                <p:cTn id="35" presetID="53" presetClass="entr" presetSubtype="16" fill="hold" grpId="0" nodeType="afterEffect">
                                  <p:stCondLst>
                                    <p:cond delay="0"/>
                                  </p:stCondLst>
                                  <p:childTnLst>
                                    <p:set>
                                      <p:cBhvr>
                                        <p:cTn id="36" dur="1" fill="hold">
                                          <p:stCondLst>
                                            <p:cond delay="0"/>
                                          </p:stCondLst>
                                        </p:cTn>
                                        <p:tgtEl>
                                          <p:spTgt spid="19"/>
                                        </p:tgtEl>
                                        <p:attrNameLst>
                                          <p:attrName>style.visibility</p:attrName>
                                        </p:attrNameLst>
                                      </p:cBhvr>
                                      <p:to>
                                        <p:strVal val="visible"/>
                                      </p:to>
                                    </p:set>
                                    <p:anim calcmode="lin" valueType="num">
                                      <p:cBhvr>
                                        <p:cTn id="37" dur="500" fill="hold"/>
                                        <p:tgtEl>
                                          <p:spTgt spid="19"/>
                                        </p:tgtEl>
                                        <p:attrNameLst>
                                          <p:attrName>ppt_w</p:attrName>
                                        </p:attrNameLst>
                                      </p:cBhvr>
                                      <p:tavLst>
                                        <p:tav tm="0">
                                          <p:val>
                                            <p:fltVal val="0"/>
                                          </p:val>
                                        </p:tav>
                                        <p:tav tm="100000">
                                          <p:val>
                                            <p:strVal val="#ppt_w"/>
                                          </p:val>
                                        </p:tav>
                                      </p:tavLst>
                                    </p:anim>
                                    <p:anim calcmode="lin" valueType="num">
                                      <p:cBhvr>
                                        <p:cTn id="38" dur="500" fill="hold"/>
                                        <p:tgtEl>
                                          <p:spTgt spid="19"/>
                                        </p:tgtEl>
                                        <p:attrNameLst>
                                          <p:attrName>ppt_h</p:attrName>
                                        </p:attrNameLst>
                                      </p:cBhvr>
                                      <p:tavLst>
                                        <p:tav tm="0">
                                          <p:val>
                                            <p:fltVal val="0"/>
                                          </p:val>
                                        </p:tav>
                                        <p:tav tm="100000">
                                          <p:val>
                                            <p:strVal val="#ppt_h"/>
                                          </p:val>
                                        </p:tav>
                                      </p:tavLst>
                                    </p:anim>
                                    <p:animEffect transition="in" filter="fade">
                                      <p:cBhvr>
                                        <p:cTn id="39" dur="500"/>
                                        <p:tgtEl>
                                          <p:spTgt spid="19"/>
                                        </p:tgtEl>
                                      </p:cBhvr>
                                    </p:animEffect>
                                  </p:childTnLst>
                                </p:cTn>
                              </p:par>
                            </p:childTnLst>
                          </p:cTn>
                        </p:par>
                        <p:par>
                          <p:cTn id="40" fill="hold">
                            <p:stCondLst>
                              <p:cond delay="4000"/>
                            </p:stCondLst>
                            <p:childTnLst>
                              <p:par>
                                <p:cTn id="41" presetID="16" presetClass="entr" presetSubtype="21" fill="hold" grpId="0" nodeType="afterEffect">
                                  <p:stCondLst>
                                    <p:cond delay="0"/>
                                  </p:stCondLst>
                                  <p:childTnLst>
                                    <p:set>
                                      <p:cBhvr>
                                        <p:cTn id="42" dur="1" fill="hold">
                                          <p:stCondLst>
                                            <p:cond delay="0"/>
                                          </p:stCondLst>
                                        </p:cTn>
                                        <p:tgtEl>
                                          <p:spTgt spid="12"/>
                                        </p:tgtEl>
                                        <p:attrNameLst>
                                          <p:attrName>style.visibility</p:attrName>
                                        </p:attrNameLst>
                                      </p:cBhvr>
                                      <p:to>
                                        <p:strVal val="visible"/>
                                      </p:to>
                                    </p:set>
                                    <p:animEffect transition="in" filter="barn(inVertical)">
                                      <p:cBhvr>
                                        <p:cTn id="43"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36" grpId="0" animBg="1"/>
      <p:bldP spid="35" grpId="0" animBg="1"/>
      <p:bldP spid="37" grpId="0"/>
      <p:bldP spid="10" grpId="0" animBg="1"/>
      <p:bldP spid="19" grpId="0" animBg="1"/>
      <p:bldP spid="12"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0" y="3784922"/>
            <a:ext cx="12192000" cy="3073078"/>
          </a:xfrm>
          <a:prstGeom prst="rect">
            <a:avLst/>
          </a:prstGeom>
          <a:gradFill>
            <a:gsLst>
              <a:gs pos="100000">
                <a:srgbClr val="A11C1C"/>
              </a:gs>
              <a:gs pos="0">
                <a:srgbClr val="C00000"/>
              </a:gs>
            </a:gsLst>
            <a:lin ang="2700000" scaled="0"/>
          </a:gradFill>
          <a:ln>
            <a:noFill/>
          </a:ln>
          <a:effectLst>
            <a:outerShdw blurRad="1270000" dist="647700" dir="2700000" sx="89000" sy="89000" algn="tl" rotWithShape="0">
              <a:schemeClr val="tx1">
                <a:alpha val="1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p>
            <a:pPr algn="ctr"/>
            <a:endParaRPr lang="zh-CN" altLang="en-US" sz="2400">
              <a:latin typeface="微软雅黑" panose="020B0503020204020204" pitchFamily="34" charset="-122"/>
              <a:ea typeface="微软雅黑" panose="020B0503020204020204" pitchFamily="34" charset="-122"/>
            </a:endParaRPr>
          </a:p>
        </p:txBody>
      </p:sp>
      <p:sp>
        <p:nvSpPr>
          <p:cNvPr id="36" name="任意多边形: 形状 35"/>
          <p:cNvSpPr/>
          <p:nvPr/>
        </p:nvSpPr>
        <p:spPr>
          <a:xfrm>
            <a:off x="-121920" y="239982"/>
            <a:ext cx="896112" cy="602306"/>
          </a:xfrm>
          <a:custGeom>
            <a:avLst/>
            <a:gdLst>
              <a:gd name="connsiteX0" fmla="*/ 0 w 706054"/>
              <a:gd name="connsiteY0" fmla="*/ 0 h 474562"/>
              <a:gd name="connsiteX1" fmla="*/ 468773 w 706054"/>
              <a:gd name="connsiteY1" fmla="*/ 0 h 474562"/>
              <a:gd name="connsiteX2" fmla="*/ 706054 w 706054"/>
              <a:gd name="connsiteY2" fmla="*/ 237281 h 474562"/>
              <a:gd name="connsiteX3" fmla="*/ 468773 w 706054"/>
              <a:gd name="connsiteY3" fmla="*/ 474562 h 474562"/>
              <a:gd name="connsiteX4" fmla="*/ 0 w 706054"/>
              <a:gd name="connsiteY4" fmla="*/ 474562 h 4745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6054" h="474562">
                <a:moveTo>
                  <a:pt x="0" y="0"/>
                </a:moveTo>
                <a:lnTo>
                  <a:pt x="468773" y="0"/>
                </a:lnTo>
                <a:cubicBezTo>
                  <a:pt x="599820" y="0"/>
                  <a:pt x="706054" y="106234"/>
                  <a:pt x="706054" y="237281"/>
                </a:cubicBezTo>
                <a:cubicBezTo>
                  <a:pt x="706054" y="368328"/>
                  <a:pt x="599820" y="474562"/>
                  <a:pt x="468773" y="474562"/>
                </a:cubicBezTo>
                <a:lnTo>
                  <a:pt x="0" y="474562"/>
                </a:lnTo>
                <a:close/>
              </a:path>
            </a:pathLst>
          </a:custGeom>
          <a:noFill/>
          <a:ln w="19050">
            <a:gradFill>
              <a:gsLst>
                <a:gs pos="55000">
                  <a:schemeClr val="accent1">
                    <a:lumMod val="5000"/>
                    <a:lumOff val="95000"/>
                    <a:alpha val="0"/>
                  </a:schemeClr>
                </a:gs>
                <a:gs pos="0">
                  <a:srgbClr val="C00000"/>
                </a:gs>
              </a:gsLst>
              <a:lin ang="108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mn-ea"/>
            </a:endParaRPr>
          </a:p>
        </p:txBody>
      </p:sp>
      <p:grpSp>
        <p:nvGrpSpPr>
          <p:cNvPr id="8" name="组合 7"/>
          <p:cNvGrpSpPr/>
          <p:nvPr/>
        </p:nvGrpSpPr>
        <p:grpSpPr>
          <a:xfrm>
            <a:off x="-265471" y="-870076"/>
            <a:ext cx="12722942" cy="8598152"/>
            <a:chOff x="-5715000" y="-6019800"/>
            <a:chExt cx="25031700" cy="16916400"/>
          </a:xfrm>
        </p:grpSpPr>
        <p:grpSp>
          <p:nvGrpSpPr>
            <p:cNvPr id="4" name="组合 3"/>
            <p:cNvGrpSpPr/>
            <p:nvPr/>
          </p:nvGrpSpPr>
          <p:grpSpPr>
            <a:xfrm>
              <a:off x="-5715000" y="-6019800"/>
              <a:ext cx="419100" cy="16916400"/>
              <a:chOff x="-5715000" y="-6019800"/>
              <a:chExt cx="419100" cy="16916400"/>
            </a:xfrm>
          </p:grpSpPr>
          <p:sp>
            <p:nvSpPr>
              <p:cNvPr id="2" name="椭圆 1"/>
              <p:cNvSpPr/>
              <p:nvPr/>
            </p:nvSpPr>
            <p:spPr>
              <a:xfrm>
                <a:off x="-5715000" y="-60198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3" name="椭圆 2"/>
              <p:cNvSpPr/>
              <p:nvPr/>
            </p:nvSpPr>
            <p:spPr>
              <a:xfrm>
                <a:off x="-5715000" y="104775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grpSp>
          <p:nvGrpSpPr>
            <p:cNvPr id="5" name="组合 4"/>
            <p:cNvGrpSpPr/>
            <p:nvPr/>
          </p:nvGrpSpPr>
          <p:grpSpPr>
            <a:xfrm>
              <a:off x="18897600" y="-6019800"/>
              <a:ext cx="419100" cy="16916400"/>
              <a:chOff x="-5715000" y="-6019800"/>
              <a:chExt cx="419100" cy="16916400"/>
            </a:xfrm>
          </p:grpSpPr>
          <p:sp>
            <p:nvSpPr>
              <p:cNvPr id="6" name="椭圆 5"/>
              <p:cNvSpPr/>
              <p:nvPr/>
            </p:nvSpPr>
            <p:spPr>
              <a:xfrm>
                <a:off x="-5715000" y="-60198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7" name="椭圆 6"/>
              <p:cNvSpPr/>
              <p:nvPr/>
            </p:nvSpPr>
            <p:spPr>
              <a:xfrm>
                <a:off x="-5715000" y="104775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grpSp>
      <p:grpSp>
        <p:nvGrpSpPr>
          <p:cNvPr id="93" name="îşľïḓé"/>
          <p:cNvGrpSpPr/>
          <p:nvPr/>
        </p:nvGrpSpPr>
        <p:grpSpPr>
          <a:xfrm flipH="1">
            <a:off x="11129970" y="6341428"/>
            <a:ext cx="528630" cy="0"/>
            <a:chOff x="784958" y="2463718"/>
            <a:chExt cx="528630" cy="0"/>
          </a:xfrm>
        </p:grpSpPr>
        <p:cxnSp>
          <p:nvCxnSpPr>
            <p:cNvPr id="94" name="直接连接符 93"/>
            <p:cNvCxnSpPr/>
            <p:nvPr/>
          </p:nvCxnSpPr>
          <p:spPr>
            <a:xfrm>
              <a:off x="784958" y="2463718"/>
              <a:ext cx="360000" cy="0"/>
            </a:xfrm>
            <a:prstGeom prst="line">
              <a:avLst/>
            </a:prstGeom>
            <a:ln w="57150" cap="rnd">
              <a:solidFill>
                <a:schemeClr val="bg1"/>
              </a:solidFill>
              <a:round/>
            </a:ln>
          </p:spPr>
          <p:style>
            <a:lnRef idx="1">
              <a:schemeClr val="accent1"/>
            </a:lnRef>
            <a:fillRef idx="0">
              <a:schemeClr val="accent1"/>
            </a:fillRef>
            <a:effectRef idx="0">
              <a:schemeClr val="accent1"/>
            </a:effectRef>
            <a:fontRef idx="minor">
              <a:schemeClr val="tx1"/>
            </a:fontRef>
          </p:style>
        </p:cxnSp>
        <p:cxnSp>
          <p:nvCxnSpPr>
            <p:cNvPr id="95" name="直接连接符 94"/>
            <p:cNvCxnSpPr/>
            <p:nvPr/>
          </p:nvCxnSpPr>
          <p:spPr>
            <a:xfrm>
              <a:off x="1242156" y="2463718"/>
              <a:ext cx="0" cy="0"/>
            </a:xfrm>
            <a:prstGeom prst="line">
              <a:avLst/>
            </a:prstGeom>
            <a:ln w="57150" cap="rnd">
              <a:solidFill>
                <a:schemeClr val="bg1"/>
              </a:solidFill>
              <a:round/>
            </a:ln>
          </p:spPr>
          <p:style>
            <a:lnRef idx="1">
              <a:schemeClr val="accent1"/>
            </a:lnRef>
            <a:fillRef idx="0">
              <a:schemeClr val="accent1"/>
            </a:fillRef>
            <a:effectRef idx="0">
              <a:schemeClr val="accent1"/>
            </a:effectRef>
            <a:fontRef idx="minor">
              <a:schemeClr val="tx1"/>
            </a:fontRef>
          </p:style>
        </p:cxnSp>
        <p:cxnSp>
          <p:nvCxnSpPr>
            <p:cNvPr id="96" name="直接连接符 95"/>
            <p:cNvCxnSpPr/>
            <p:nvPr/>
          </p:nvCxnSpPr>
          <p:spPr>
            <a:xfrm>
              <a:off x="1313588" y="2463718"/>
              <a:ext cx="0" cy="0"/>
            </a:xfrm>
            <a:prstGeom prst="line">
              <a:avLst/>
            </a:prstGeom>
            <a:ln w="57150" cap="rnd">
              <a:solidFill>
                <a:schemeClr val="bg1"/>
              </a:solidFill>
              <a:round/>
            </a:ln>
          </p:spPr>
          <p:style>
            <a:lnRef idx="1">
              <a:schemeClr val="accent1"/>
            </a:lnRef>
            <a:fillRef idx="0">
              <a:schemeClr val="accent1"/>
            </a:fillRef>
            <a:effectRef idx="0">
              <a:schemeClr val="accent1"/>
            </a:effectRef>
            <a:fontRef idx="minor">
              <a:schemeClr val="tx1"/>
            </a:fontRef>
          </p:style>
        </p:cxnSp>
      </p:grpSp>
      <p:sp>
        <p:nvSpPr>
          <p:cNvPr id="35" name="任意多边形: 形状 34"/>
          <p:cNvSpPr/>
          <p:nvPr/>
        </p:nvSpPr>
        <p:spPr>
          <a:xfrm>
            <a:off x="0" y="300942"/>
            <a:ext cx="706054" cy="474562"/>
          </a:xfrm>
          <a:custGeom>
            <a:avLst/>
            <a:gdLst>
              <a:gd name="connsiteX0" fmla="*/ 0 w 706054"/>
              <a:gd name="connsiteY0" fmla="*/ 0 h 474562"/>
              <a:gd name="connsiteX1" fmla="*/ 468773 w 706054"/>
              <a:gd name="connsiteY1" fmla="*/ 0 h 474562"/>
              <a:gd name="connsiteX2" fmla="*/ 706054 w 706054"/>
              <a:gd name="connsiteY2" fmla="*/ 237281 h 474562"/>
              <a:gd name="connsiteX3" fmla="*/ 468773 w 706054"/>
              <a:gd name="connsiteY3" fmla="*/ 474562 h 474562"/>
              <a:gd name="connsiteX4" fmla="*/ 0 w 706054"/>
              <a:gd name="connsiteY4" fmla="*/ 474562 h 4745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6054" h="474562">
                <a:moveTo>
                  <a:pt x="0" y="0"/>
                </a:moveTo>
                <a:lnTo>
                  <a:pt x="468773" y="0"/>
                </a:lnTo>
                <a:cubicBezTo>
                  <a:pt x="599820" y="0"/>
                  <a:pt x="706054" y="106234"/>
                  <a:pt x="706054" y="237281"/>
                </a:cubicBezTo>
                <a:cubicBezTo>
                  <a:pt x="706054" y="368328"/>
                  <a:pt x="599820" y="474562"/>
                  <a:pt x="468773" y="474562"/>
                </a:cubicBezTo>
                <a:lnTo>
                  <a:pt x="0" y="474562"/>
                </a:lnTo>
                <a:close/>
              </a:path>
            </a:pathLst>
          </a:custGeom>
          <a:gradFill>
            <a:gsLst>
              <a:gs pos="0">
                <a:srgbClr val="C00000">
                  <a:alpha val="48000"/>
                </a:srgbClr>
              </a:gs>
              <a:gs pos="94000">
                <a:srgbClr val="A11C1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微软雅黑" panose="020B0503020204020204" pitchFamily="34" charset="-122"/>
              <a:ea typeface="微软雅黑" panose="020B0503020204020204" pitchFamily="34" charset="-122"/>
            </a:endParaRPr>
          </a:p>
        </p:txBody>
      </p:sp>
      <p:sp>
        <p:nvSpPr>
          <p:cNvPr id="37" name="文本框 36"/>
          <p:cNvSpPr txBox="1"/>
          <p:nvPr/>
        </p:nvSpPr>
        <p:spPr>
          <a:xfrm>
            <a:off x="891250" y="300942"/>
            <a:ext cx="2859469" cy="523220"/>
          </a:xfrm>
          <a:prstGeom prst="rect">
            <a:avLst/>
          </a:prstGeom>
          <a:noFill/>
          <a:effectLst>
            <a:reflection blurRad="6350" stA="50000" endA="300" endPos="55000" dir="5400000" sy="-100000" algn="bl" rotWithShape="0"/>
          </a:effectLst>
        </p:spPr>
        <p:txBody>
          <a:bodyPr wrap="square" rtlCol="0">
            <a:spAutoFit/>
          </a:bodyPr>
          <a:lstStyle/>
          <a:p>
            <a:r>
              <a:rPr lang="zh-CN" altLang="en-US" sz="2800" b="1" spc="600" dirty="0">
                <a:gradFill>
                  <a:gsLst>
                    <a:gs pos="100000">
                      <a:srgbClr val="A11C1C"/>
                    </a:gs>
                    <a:gs pos="0">
                      <a:srgbClr val="C00000"/>
                    </a:gs>
                  </a:gsLst>
                  <a:lin ang="5400000" scaled="0"/>
                </a:gradFill>
                <a:latin typeface="微软雅黑" panose="020B0503020204020204" pitchFamily="34" charset="-122"/>
                <a:ea typeface="微软雅黑" panose="020B0503020204020204" pitchFamily="34" charset="-122"/>
              </a:rPr>
              <a:t>了解作者</a:t>
            </a:r>
            <a:endParaRPr lang="zh-CN" altLang="en-US" sz="2800" b="1" spc="600" dirty="0">
              <a:gradFill>
                <a:gsLst>
                  <a:gs pos="100000">
                    <a:srgbClr val="A11C1C"/>
                  </a:gs>
                  <a:gs pos="0">
                    <a:srgbClr val="C00000"/>
                  </a:gs>
                </a:gsLst>
                <a:lin ang="5400000" scaled="0"/>
              </a:gradFill>
              <a:latin typeface="微软雅黑" panose="020B0503020204020204" pitchFamily="34" charset="-122"/>
              <a:ea typeface="微软雅黑" panose="020B0503020204020204" pitchFamily="34" charset="-122"/>
            </a:endParaRPr>
          </a:p>
        </p:txBody>
      </p:sp>
      <p:sp>
        <p:nvSpPr>
          <p:cNvPr id="10" name="椭圆 9"/>
          <p:cNvSpPr/>
          <p:nvPr/>
        </p:nvSpPr>
        <p:spPr>
          <a:xfrm>
            <a:off x="717630" y="1597307"/>
            <a:ext cx="347241" cy="347241"/>
          </a:xfrm>
          <a:prstGeom prst="ellipse">
            <a:avLst/>
          </a:prstGeom>
          <a:gradFill>
            <a:gsLst>
              <a:gs pos="100000">
                <a:srgbClr val="A11C1C"/>
              </a:gs>
              <a:gs pos="0">
                <a:srgbClr val="C00000"/>
              </a:gs>
            </a:gsLst>
            <a:lin ang="2700000" scaled="0"/>
          </a:gradFill>
          <a:ln>
            <a:noFill/>
          </a:ln>
          <a:effectLst>
            <a:outerShdw blurRad="1270000" dist="647700" dir="2700000" sx="89000" sy="89000" algn="tl" rotWithShape="0">
              <a:schemeClr val="tx1">
                <a:alpha val="1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fontScale="47500" lnSpcReduction="20000"/>
          </a:bodyPr>
          <a:lstStyle/>
          <a:p>
            <a:pPr algn="ctr"/>
            <a:endParaRPr lang="zh-CN" altLang="en-US" sz="2400">
              <a:latin typeface="微软雅黑" panose="020B0503020204020204" pitchFamily="34" charset="-122"/>
              <a:ea typeface="微软雅黑" panose="020B0503020204020204" pitchFamily="34" charset="-122"/>
            </a:endParaRPr>
          </a:p>
        </p:txBody>
      </p:sp>
      <p:sp>
        <p:nvSpPr>
          <p:cNvPr id="19" name="椭圆 18"/>
          <p:cNvSpPr/>
          <p:nvPr/>
        </p:nvSpPr>
        <p:spPr>
          <a:xfrm>
            <a:off x="141920" y="1597307"/>
            <a:ext cx="4358129" cy="4074290"/>
          </a:xfrm>
          <a:prstGeom prst="ellipse">
            <a:avLst/>
          </a:prstGeom>
          <a:blipFill>
            <a:blip r:embed="rId1">
              <a:extLst>
                <a:ext uri="{28A0092B-C50C-407E-A947-70E740481C1C}">
                  <a14:useLocalDpi xmlns:a14="http://schemas.microsoft.com/office/drawing/2010/main" val="0"/>
                </a:ext>
              </a:extLst>
            </a:blip>
            <a:stretch>
              <a:fillRect/>
            </a:stretch>
          </a:blipFill>
          <a:ln w="76200">
            <a:solidFill>
              <a:schemeClr val="bg1"/>
            </a:solidFill>
          </a:ln>
          <a:effectLst>
            <a:outerShdw blurRad="1270000" dist="647700" dir="2700000" sx="89000" sy="89000" algn="tl" rotWithShape="0">
              <a:schemeClr val="tx1">
                <a:alpha val="1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p>
            <a:pPr algn="ctr"/>
            <a:endParaRPr lang="zh-CN" altLang="en-US" sz="2400">
              <a:latin typeface="微软雅黑" panose="020B0503020204020204" pitchFamily="34" charset="-122"/>
              <a:ea typeface="微软雅黑" panose="020B0503020204020204" pitchFamily="34" charset="-122"/>
            </a:endParaRPr>
          </a:p>
        </p:txBody>
      </p:sp>
      <p:sp>
        <p:nvSpPr>
          <p:cNvPr id="12" name="矩形: 圆角 11"/>
          <p:cNvSpPr/>
          <p:nvPr/>
        </p:nvSpPr>
        <p:spPr>
          <a:xfrm>
            <a:off x="4641968" y="1597307"/>
            <a:ext cx="7293144" cy="3983761"/>
          </a:xfrm>
          <a:prstGeom prst="roundRect">
            <a:avLst>
              <a:gd name="adj" fmla="val 6098"/>
            </a:avLst>
          </a:prstGeom>
          <a:solidFill>
            <a:schemeClr val="bg1"/>
          </a:solidFill>
          <a:ln>
            <a:noFill/>
          </a:ln>
          <a:effectLst>
            <a:outerShdw blurRad="1270000" dist="647700" dir="2700000" sx="89000" sy="89000" algn="tl" rotWithShape="0">
              <a:schemeClr val="tx1">
                <a:alpha val="1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Autofit/>
          </a:bodyPr>
          <a:lstStyle/>
          <a:p>
            <a:pPr>
              <a:lnSpc>
                <a:spcPct val="150000"/>
              </a:lnSpc>
            </a:pPr>
            <a:r>
              <a:rPr lang="zh-CN" altLang="en-US" sz="2400" b="1" dirty="0">
                <a:solidFill>
                  <a:srgbClr val="C00000"/>
                </a:solidFill>
                <a:latin typeface="微软雅黑" panose="020B0503020204020204" pitchFamily="34" charset="-122"/>
                <a:ea typeface="微软雅黑" panose="020B0503020204020204" pitchFamily="34" charset="-122"/>
              </a:rPr>
              <a:t>周原（</a:t>
            </a:r>
            <a:r>
              <a:rPr lang="en-US" altLang="zh-CN" sz="2400" b="1" dirty="0">
                <a:solidFill>
                  <a:srgbClr val="C00000"/>
                </a:solidFill>
                <a:latin typeface="微软雅黑" panose="020B0503020204020204" pitchFamily="34" charset="-122"/>
                <a:ea typeface="微软雅黑" panose="020B0503020204020204" pitchFamily="34" charset="-122"/>
              </a:rPr>
              <a:t>1928—2011</a:t>
            </a:r>
            <a:r>
              <a:rPr lang="zh-CN" altLang="en-US" sz="2400" b="1" dirty="0">
                <a:solidFill>
                  <a:srgbClr val="C00000"/>
                </a:solidFill>
                <a:latin typeface="微软雅黑" panose="020B0503020204020204" pitchFamily="34" charset="-122"/>
                <a:ea typeface="微软雅黑" panose="020B0503020204020204" pitchFamily="34" charset="-122"/>
              </a:rPr>
              <a:t>），原名乔元庆，河南省偃师县夹沟村人。</a:t>
            </a:r>
            <a:r>
              <a:rPr lang="en-US" altLang="zh-CN" sz="2400" dirty="0">
                <a:solidFill>
                  <a:schemeClr val="tx1"/>
                </a:solidFill>
                <a:latin typeface="微软雅黑" panose="020B0503020204020204" pitchFamily="34" charset="-122"/>
                <a:ea typeface="微软雅黑" panose="020B0503020204020204" pitchFamily="34" charset="-122"/>
              </a:rPr>
              <a:t>1948</a:t>
            </a:r>
            <a:r>
              <a:rPr lang="zh-CN" altLang="en-US" sz="2400" dirty="0">
                <a:solidFill>
                  <a:schemeClr val="tx1"/>
                </a:solidFill>
                <a:latin typeface="微软雅黑" panose="020B0503020204020204" pitchFamily="34" charset="-122"/>
                <a:ea typeface="微软雅黑" panose="020B0503020204020204" pitchFamily="34" charset="-122"/>
              </a:rPr>
              <a:t>年，周原选择了新闻工作，调入新华社任记者、高级记者、国内部机动采访室主任，写出了一大批有思想、有特色的报告文学，其作品曾多次获奖。</a:t>
            </a:r>
            <a:r>
              <a:rPr lang="zh-CN" altLang="en-US" sz="2400" b="1" dirty="0">
                <a:solidFill>
                  <a:srgbClr val="C00000"/>
                </a:solidFill>
                <a:latin typeface="微软雅黑" panose="020B0503020204020204" pitchFamily="34" charset="-122"/>
                <a:ea typeface="微软雅黑" panose="020B0503020204020204" pitchFamily="34" charset="-122"/>
              </a:rPr>
              <a:t>与穆青等合写的长篇通讯</a:t>
            </a:r>
            <a:r>
              <a:rPr lang="en-US" altLang="zh-CN" sz="2400" b="1" dirty="0">
                <a:solidFill>
                  <a:srgbClr val="C00000"/>
                </a:solidFill>
                <a:latin typeface="微软雅黑" panose="020B0503020204020204" pitchFamily="34" charset="-122"/>
                <a:ea typeface="微软雅黑" panose="020B0503020204020204" pitchFamily="34" charset="-122"/>
              </a:rPr>
              <a:t>《</a:t>
            </a:r>
            <a:r>
              <a:rPr lang="zh-CN" altLang="en-US" sz="2400" b="1" dirty="0">
                <a:solidFill>
                  <a:srgbClr val="C00000"/>
                </a:solidFill>
                <a:latin typeface="微软雅黑" panose="020B0503020204020204" pitchFamily="34" charset="-122"/>
                <a:ea typeface="微软雅黑" panose="020B0503020204020204" pitchFamily="34" charset="-122"/>
              </a:rPr>
              <a:t>县委书记的榜样</a:t>
            </a:r>
            <a:r>
              <a:rPr lang="en-US" altLang="zh-CN" sz="2400" b="1" dirty="0">
                <a:solidFill>
                  <a:srgbClr val="C00000"/>
                </a:solidFill>
                <a:latin typeface="微软雅黑" panose="020B0503020204020204" pitchFamily="34" charset="-122"/>
                <a:ea typeface="微软雅黑" panose="020B0503020204020204" pitchFamily="34" charset="-122"/>
              </a:rPr>
              <a:t>——</a:t>
            </a:r>
            <a:r>
              <a:rPr lang="zh-CN" altLang="en-US" sz="2400" b="1" dirty="0">
                <a:solidFill>
                  <a:srgbClr val="C00000"/>
                </a:solidFill>
                <a:latin typeface="微软雅黑" panose="020B0503020204020204" pitchFamily="34" charset="-122"/>
                <a:ea typeface="微软雅黑" panose="020B0503020204020204" pitchFamily="34" charset="-122"/>
              </a:rPr>
              <a:t>焦裕禄</a:t>
            </a:r>
            <a:r>
              <a:rPr lang="en-US" altLang="zh-CN" sz="2400" b="1" dirty="0">
                <a:solidFill>
                  <a:srgbClr val="C00000"/>
                </a:solidFill>
                <a:latin typeface="微软雅黑" panose="020B0503020204020204" pitchFamily="34" charset="-122"/>
                <a:ea typeface="微软雅黑" panose="020B0503020204020204" pitchFamily="34" charset="-122"/>
              </a:rPr>
              <a:t>》</a:t>
            </a:r>
            <a:r>
              <a:rPr lang="zh-CN" altLang="en-US" sz="2400" b="1" dirty="0">
                <a:solidFill>
                  <a:srgbClr val="C00000"/>
                </a:solidFill>
                <a:latin typeface="微软雅黑" panose="020B0503020204020204" pitchFamily="34" charset="-122"/>
                <a:ea typeface="微软雅黑" panose="020B0503020204020204" pitchFamily="34" charset="-122"/>
              </a:rPr>
              <a:t>使他闻名全国。</a:t>
            </a:r>
            <a:endParaRPr lang="zh-CN" altLang="en-US" sz="2400" b="1" dirty="0">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wipe(left)">
                                      <p:cBhvr>
                                        <p:cTn id="7" dur="500"/>
                                        <p:tgtEl>
                                          <p:spTgt spid="36"/>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35"/>
                                        </p:tgtEl>
                                        <p:attrNameLst>
                                          <p:attrName>style.visibility</p:attrName>
                                        </p:attrNameLst>
                                      </p:cBhvr>
                                      <p:to>
                                        <p:strVal val="visible"/>
                                      </p:to>
                                    </p:set>
                                    <p:animEffect transition="in" filter="wipe(left)">
                                      <p:cBhvr>
                                        <p:cTn id="11" dur="500"/>
                                        <p:tgtEl>
                                          <p:spTgt spid="35"/>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93"/>
                                        </p:tgtEl>
                                        <p:attrNameLst>
                                          <p:attrName>style.visibility</p:attrName>
                                        </p:attrNameLst>
                                      </p:cBhvr>
                                      <p:to>
                                        <p:strVal val="visible"/>
                                      </p:to>
                                    </p:set>
                                    <p:animEffect transition="in" filter="wipe(left)">
                                      <p:cBhvr>
                                        <p:cTn id="15" dur="500"/>
                                        <p:tgtEl>
                                          <p:spTgt spid="93"/>
                                        </p:tgtEl>
                                      </p:cBhvr>
                                    </p:animEffect>
                                  </p:childTnLst>
                                </p:cTn>
                              </p:par>
                            </p:childTnLst>
                          </p:cTn>
                        </p:par>
                        <p:par>
                          <p:cTn id="16" fill="hold">
                            <p:stCondLst>
                              <p:cond delay="1500"/>
                            </p:stCondLst>
                            <p:childTnLst>
                              <p:par>
                                <p:cTn id="17" presetID="53" presetClass="entr" presetSubtype="16" fill="hold" grpId="0" nodeType="afterEffect">
                                  <p:stCondLst>
                                    <p:cond delay="0"/>
                                  </p:stCondLst>
                                  <p:childTnLst>
                                    <p:set>
                                      <p:cBhvr>
                                        <p:cTn id="18" dur="1" fill="hold">
                                          <p:stCondLst>
                                            <p:cond delay="0"/>
                                          </p:stCondLst>
                                        </p:cTn>
                                        <p:tgtEl>
                                          <p:spTgt spid="37"/>
                                        </p:tgtEl>
                                        <p:attrNameLst>
                                          <p:attrName>style.visibility</p:attrName>
                                        </p:attrNameLst>
                                      </p:cBhvr>
                                      <p:to>
                                        <p:strVal val="visible"/>
                                      </p:to>
                                    </p:set>
                                    <p:anim calcmode="lin" valueType="num">
                                      <p:cBhvr>
                                        <p:cTn id="19" dur="1000" fill="hold"/>
                                        <p:tgtEl>
                                          <p:spTgt spid="37"/>
                                        </p:tgtEl>
                                        <p:attrNameLst>
                                          <p:attrName>ppt_w</p:attrName>
                                        </p:attrNameLst>
                                      </p:cBhvr>
                                      <p:tavLst>
                                        <p:tav tm="0">
                                          <p:val>
                                            <p:fltVal val="0"/>
                                          </p:val>
                                        </p:tav>
                                        <p:tav tm="100000">
                                          <p:val>
                                            <p:strVal val="#ppt_w"/>
                                          </p:val>
                                        </p:tav>
                                      </p:tavLst>
                                    </p:anim>
                                    <p:anim calcmode="lin" valueType="num">
                                      <p:cBhvr>
                                        <p:cTn id="20" dur="1000" fill="hold"/>
                                        <p:tgtEl>
                                          <p:spTgt spid="37"/>
                                        </p:tgtEl>
                                        <p:attrNameLst>
                                          <p:attrName>ppt_h</p:attrName>
                                        </p:attrNameLst>
                                      </p:cBhvr>
                                      <p:tavLst>
                                        <p:tav tm="0">
                                          <p:val>
                                            <p:fltVal val="0"/>
                                          </p:val>
                                        </p:tav>
                                        <p:tav tm="100000">
                                          <p:val>
                                            <p:strVal val="#ppt_h"/>
                                          </p:val>
                                        </p:tav>
                                      </p:tavLst>
                                    </p:anim>
                                    <p:animEffect transition="in" filter="fade">
                                      <p:cBhvr>
                                        <p:cTn id="21" dur="1000"/>
                                        <p:tgtEl>
                                          <p:spTgt spid="37"/>
                                        </p:tgtEl>
                                      </p:cBhvr>
                                    </p:animEffect>
                                  </p:childTnLst>
                                </p:cTn>
                              </p:par>
                            </p:childTnLst>
                          </p:cTn>
                        </p:par>
                        <p:par>
                          <p:cTn id="22" fill="hold">
                            <p:stCondLst>
                              <p:cond delay="2500"/>
                            </p:stCondLst>
                            <p:childTnLst>
                              <p:par>
                                <p:cTn id="23" presetID="53" presetClass="entr" presetSubtype="16" fill="hold" grpId="0" nodeType="afterEffect">
                                  <p:stCondLst>
                                    <p:cond delay="0"/>
                                  </p:stCondLst>
                                  <p:childTnLst>
                                    <p:set>
                                      <p:cBhvr>
                                        <p:cTn id="24" dur="1" fill="hold">
                                          <p:stCondLst>
                                            <p:cond delay="0"/>
                                          </p:stCondLst>
                                        </p:cTn>
                                        <p:tgtEl>
                                          <p:spTgt spid="9"/>
                                        </p:tgtEl>
                                        <p:attrNameLst>
                                          <p:attrName>style.visibility</p:attrName>
                                        </p:attrNameLst>
                                      </p:cBhvr>
                                      <p:to>
                                        <p:strVal val="visible"/>
                                      </p:to>
                                    </p:set>
                                    <p:anim calcmode="lin" valueType="num">
                                      <p:cBhvr>
                                        <p:cTn id="25" dur="500" fill="hold"/>
                                        <p:tgtEl>
                                          <p:spTgt spid="9"/>
                                        </p:tgtEl>
                                        <p:attrNameLst>
                                          <p:attrName>ppt_w</p:attrName>
                                        </p:attrNameLst>
                                      </p:cBhvr>
                                      <p:tavLst>
                                        <p:tav tm="0">
                                          <p:val>
                                            <p:fltVal val="0"/>
                                          </p:val>
                                        </p:tav>
                                        <p:tav tm="100000">
                                          <p:val>
                                            <p:strVal val="#ppt_w"/>
                                          </p:val>
                                        </p:tav>
                                      </p:tavLst>
                                    </p:anim>
                                    <p:anim calcmode="lin" valueType="num">
                                      <p:cBhvr>
                                        <p:cTn id="26" dur="500" fill="hold"/>
                                        <p:tgtEl>
                                          <p:spTgt spid="9"/>
                                        </p:tgtEl>
                                        <p:attrNameLst>
                                          <p:attrName>ppt_h</p:attrName>
                                        </p:attrNameLst>
                                      </p:cBhvr>
                                      <p:tavLst>
                                        <p:tav tm="0">
                                          <p:val>
                                            <p:fltVal val="0"/>
                                          </p:val>
                                        </p:tav>
                                        <p:tav tm="100000">
                                          <p:val>
                                            <p:strVal val="#ppt_h"/>
                                          </p:val>
                                        </p:tav>
                                      </p:tavLst>
                                    </p:anim>
                                    <p:animEffect transition="in" filter="fade">
                                      <p:cBhvr>
                                        <p:cTn id="27" dur="500"/>
                                        <p:tgtEl>
                                          <p:spTgt spid="9"/>
                                        </p:tgtEl>
                                      </p:cBhvr>
                                    </p:animEffect>
                                  </p:childTnLst>
                                </p:cTn>
                              </p:par>
                            </p:childTnLst>
                          </p:cTn>
                        </p:par>
                        <p:par>
                          <p:cTn id="28" fill="hold">
                            <p:stCondLst>
                              <p:cond delay="3000"/>
                            </p:stCondLst>
                            <p:childTnLst>
                              <p:par>
                                <p:cTn id="29" presetID="53" presetClass="entr" presetSubtype="16" fill="hold" grpId="0" nodeType="afterEffect">
                                  <p:stCondLst>
                                    <p:cond delay="0"/>
                                  </p:stCondLst>
                                  <p:childTnLst>
                                    <p:set>
                                      <p:cBhvr>
                                        <p:cTn id="30" dur="1" fill="hold">
                                          <p:stCondLst>
                                            <p:cond delay="0"/>
                                          </p:stCondLst>
                                        </p:cTn>
                                        <p:tgtEl>
                                          <p:spTgt spid="10"/>
                                        </p:tgtEl>
                                        <p:attrNameLst>
                                          <p:attrName>style.visibility</p:attrName>
                                        </p:attrNameLst>
                                      </p:cBhvr>
                                      <p:to>
                                        <p:strVal val="visible"/>
                                      </p:to>
                                    </p:set>
                                    <p:anim calcmode="lin" valueType="num">
                                      <p:cBhvr>
                                        <p:cTn id="31" dur="500" fill="hold"/>
                                        <p:tgtEl>
                                          <p:spTgt spid="10"/>
                                        </p:tgtEl>
                                        <p:attrNameLst>
                                          <p:attrName>ppt_w</p:attrName>
                                        </p:attrNameLst>
                                      </p:cBhvr>
                                      <p:tavLst>
                                        <p:tav tm="0">
                                          <p:val>
                                            <p:fltVal val="0"/>
                                          </p:val>
                                        </p:tav>
                                        <p:tav tm="100000">
                                          <p:val>
                                            <p:strVal val="#ppt_w"/>
                                          </p:val>
                                        </p:tav>
                                      </p:tavLst>
                                    </p:anim>
                                    <p:anim calcmode="lin" valueType="num">
                                      <p:cBhvr>
                                        <p:cTn id="32" dur="500" fill="hold"/>
                                        <p:tgtEl>
                                          <p:spTgt spid="10"/>
                                        </p:tgtEl>
                                        <p:attrNameLst>
                                          <p:attrName>ppt_h</p:attrName>
                                        </p:attrNameLst>
                                      </p:cBhvr>
                                      <p:tavLst>
                                        <p:tav tm="0">
                                          <p:val>
                                            <p:fltVal val="0"/>
                                          </p:val>
                                        </p:tav>
                                        <p:tav tm="100000">
                                          <p:val>
                                            <p:strVal val="#ppt_h"/>
                                          </p:val>
                                        </p:tav>
                                      </p:tavLst>
                                    </p:anim>
                                    <p:animEffect transition="in" filter="fade">
                                      <p:cBhvr>
                                        <p:cTn id="33" dur="500"/>
                                        <p:tgtEl>
                                          <p:spTgt spid="10"/>
                                        </p:tgtEl>
                                      </p:cBhvr>
                                    </p:animEffect>
                                  </p:childTnLst>
                                </p:cTn>
                              </p:par>
                            </p:childTnLst>
                          </p:cTn>
                        </p:par>
                        <p:par>
                          <p:cTn id="34" fill="hold">
                            <p:stCondLst>
                              <p:cond delay="3500"/>
                            </p:stCondLst>
                            <p:childTnLst>
                              <p:par>
                                <p:cTn id="35" presetID="53" presetClass="entr" presetSubtype="16" fill="hold" grpId="0" nodeType="afterEffect">
                                  <p:stCondLst>
                                    <p:cond delay="0"/>
                                  </p:stCondLst>
                                  <p:childTnLst>
                                    <p:set>
                                      <p:cBhvr>
                                        <p:cTn id="36" dur="1" fill="hold">
                                          <p:stCondLst>
                                            <p:cond delay="0"/>
                                          </p:stCondLst>
                                        </p:cTn>
                                        <p:tgtEl>
                                          <p:spTgt spid="19"/>
                                        </p:tgtEl>
                                        <p:attrNameLst>
                                          <p:attrName>style.visibility</p:attrName>
                                        </p:attrNameLst>
                                      </p:cBhvr>
                                      <p:to>
                                        <p:strVal val="visible"/>
                                      </p:to>
                                    </p:set>
                                    <p:anim calcmode="lin" valueType="num">
                                      <p:cBhvr>
                                        <p:cTn id="37" dur="500" fill="hold"/>
                                        <p:tgtEl>
                                          <p:spTgt spid="19"/>
                                        </p:tgtEl>
                                        <p:attrNameLst>
                                          <p:attrName>ppt_w</p:attrName>
                                        </p:attrNameLst>
                                      </p:cBhvr>
                                      <p:tavLst>
                                        <p:tav tm="0">
                                          <p:val>
                                            <p:fltVal val="0"/>
                                          </p:val>
                                        </p:tav>
                                        <p:tav tm="100000">
                                          <p:val>
                                            <p:strVal val="#ppt_w"/>
                                          </p:val>
                                        </p:tav>
                                      </p:tavLst>
                                    </p:anim>
                                    <p:anim calcmode="lin" valueType="num">
                                      <p:cBhvr>
                                        <p:cTn id="38" dur="500" fill="hold"/>
                                        <p:tgtEl>
                                          <p:spTgt spid="19"/>
                                        </p:tgtEl>
                                        <p:attrNameLst>
                                          <p:attrName>ppt_h</p:attrName>
                                        </p:attrNameLst>
                                      </p:cBhvr>
                                      <p:tavLst>
                                        <p:tav tm="0">
                                          <p:val>
                                            <p:fltVal val="0"/>
                                          </p:val>
                                        </p:tav>
                                        <p:tav tm="100000">
                                          <p:val>
                                            <p:strVal val="#ppt_h"/>
                                          </p:val>
                                        </p:tav>
                                      </p:tavLst>
                                    </p:anim>
                                    <p:animEffect transition="in" filter="fade">
                                      <p:cBhvr>
                                        <p:cTn id="39" dur="500"/>
                                        <p:tgtEl>
                                          <p:spTgt spid="19"/>
                                        </p:tgtEl>
                                      </p:cBhvr>
                                    </p:animEffect>
                                  </p:childTnLst>
                                </p:cTn>
                              </p:par>
                            </p:childTnLst>
                          </p:cTn>
                        </p:par>
                        <p:par>
                          <p:cTn id="40" fill="hold">
                            <p:stCondLst>
                              <p:cond delay="4000"/>
                            </p:stCondLst>
                            <p:childTnLst>
                              <p:par>
                                <p:cTn id="41" presetID="16" presetClass="entr" presetSubtype="21" fill="hold" grpId="0" nodeType="afterEffect">
                                  <p:stCondLst>
                                    <p:cond delay="0"/>
                                  </p:stCondLst>
                                  <p:childTnLst>
                                    <p:set>
                                      <p:cBhvr>
                                        <p:cTn id="42" dur="1" fill="hold">
                                          <p:stCondLst>
                                            <p:cond delay="0"/>
                                          </p:stCondLst>
                                        </p:cTn>
                                        <p:tgtEl>
                                          <p:spTgt spid="12"/>
                                        </p:tgtEl>
                                        <p:attrNameLst>
                                          <p:attrName>style.visibility</p:attrName>
                                        </p:attrNameLst>
                                      </p:cBhvr>
                                      <p:to>
                                        <p:strVal val="visible"/>
                                      </p:to>
                                    </p:set>
                                    <p:animEffect transition="in" filter="barn(inVertical)">
                                      <p:cBhvr>
                                        <p:cTn id="43"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36" grpId="0" animBg="1"/>
      <p:bldP spid="35" grpId="0" animBg="1"/>
      <p:bldP spid="37" grpId="0"/>
      <p:bldP spid="10" grpId="0" animBg="1"/>
      <p:bldP spid="19" grpId="0" animBg="1"/>
      <p:bldP spid="12"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任意多边形: 形状 35"/>
          <p:cNvSpPr/>
          <p:nvPr/>
        </p:nvSpPr>
        <p:spPr>
          <a:xfrm>
            <a:off x="-121920" y="239982"/>
            <a:ext cx="896112" cy="602306"/>
          </a:xfrm>
          <a:custGeom>
            <a:avLst/>
            <a:gdLst>
              <a:gd name="connsiteX0" fmla="*/ 0 w 706054"/>
              <a:gd name="connsiteY0" fmla="*/ 0 h 474562"/>
              <a:gd name="connsiteX1" fmla="*/ 468773 w 706054"/>
              <a:gd name="connsiteY1" fmla="*/ 0 h 474562"/>
              <a:gd name="connsiteX2" fmla="*/ 706054 w 706054"/>
              <a:gd name="connsiteY2" fmla="*/ 237281 h 474562"/>
              <a:gd name="connsiteX3" fmla="*/ 468773 w 706054"/>
              <a:gd name="connsiteY3" fmla="*/ 474562 h 474562"/>
              <a:gd name="connsiteX4" fmla="*/ 0 w 706054"/>
              <a:gd name="connsiteY4" fmla="*/ 474562 h 4745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6054" h="474562">
                <a:moveTo>
                  <a:pt x="0" y="0"/>
                </a:moveTo>
                <a:lnTo>
                  <a:pt x="468773" y="0"/>
                </a:lnTo>
                <a:cubicBezTo>
                  <a:pt x="599820" y="0"/>
                  <a:pt x="706054" y="106234"/>
                  <a:pt x="706054" y="237281"/>
                </a:cubicBezTo>
                <a:cubicBezTo>
                  <a:pt x="706054" y="368328"/>
                  <a:pt x="599820" y="474562"/>
                  <a:pt x="468773" y="474562"/>
                </a:cubicBezTo>
                <a:lnTo>
                  <a:pt x="0" y="474562"/>
                </a:lnTo>
                <a:close/>
              </a:path>
            </a:pathLst>
          </a:custGeom>
          <a:noFill/>
          <a:ln w="19050">
            <a:gradFill>
              <a:gsLst>
                <a:gs pos="55000">
                  <a:schemeClr val="accent1">
                    <a:lumMod val="5000"/>
                    <a:lumOff val="95000"/>
                    <a:alpha val="0"/>
                  </a:schemeClr>
                </a:gs>
                <a:gs pos="0">
                  <a:srgbClr val="C00000"/>
                </a:gs>
              </a:gsLst>
              <a:lin ang="108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mn-ea"/>
            </a:endParaRPr>
          </a:p>
        </p:txBody>
      </p:sp>
      <p:grpSp>
        <p:nvGrpSpPr>
          <p:cNvPr id="8" name="组合 7"/>
          <p:cNvGrpSpPr/>
          <p:nvPr/>
        </p:nvGrpSpPr>
        <p:grpSpPr>
          <a:xfrm>
            <a:off x="-265471" y="-870076"/>
            <a:ext cx="12722942" cy="8598152"/>
            <a:chOff x="-5715000" y="-6019800"/>
            <a:chExt cx="25031700" cy="16916400"/>
          </a:xfrm>
        </p:grpSpPr>
        <p:grpSp>
          <p:nvGrpSpPr>
            <p:cNvPr id="4" name="组合 3"/>
            <p:cNvGrpSpPr/>
            <p:nvPr/>
          </p:nvGrpSpPr>
          <p:grpSpPr>
            <a:xfrm>
              <a:off x="-5715000" y="-6019800"/>
              <a:ext cx="419100" cy="16916400"/>
              <a:chOff x="-5715000" y="-6019800"/>
              <a:chExt cx="419100" cy="16916400"/>
            </a:xfrm>
          </p:grpSpPr>
          <p:sp>
            <p:nvSpPr>
              <p:cNvPr id="2" name="椭圆 1"/>
              <p:cNvSpPr/>
              <p:nvPr/>
            </p:nvSpPr>
            <p:spPr>
              <a:xfrm>
                <a:off x="-5715000" y="-60198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3" name="椭圆 2"/>
              <p:cNvSpPr/>
              <p:nvPr/>
            </p:nvSpPr>
            <p:spPr>
              <a:xfrm>
                <a:off x="-5715000" y="104775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grpSp>
          <p:nvGrpSpPr>
            <p:cNvPr id="5" name="组合 4"/>
            <p:cNvGrpSpPr/>
            <p:nvPr/>
          </p:nvGrpSpPr>
          <p:grpSpPr>
            <a:xfrm>
              <a:off x="18897600" y="-6019800"/>
              <a:ext cx="419100" cy="16916400"/>
              <a:chOff x="-5715000" y="-6019800"/>
              <a:chExt cx="419100" cy="16916400"/>
            </a:xfrm>
          </p:grpSpPr>
          <p:sp>
            <p:nvSpPr>
              <p:cNvPr id="6" name="椭圆 5"/>
              <p:cNvSpPr/>
              <p:nvPr/>
            </p:nvSpPr>
            <p:spPr>
              <a:xfrm>
                <a:off x="-5715000" y="-60198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7" name="椭圆 6"/>
              <p:cNvSpPr/>
              <p:nvPr/>
            </p:nvSpPr>
            <p:spPr>
              <a:xfrm>
                <a:off x="-5715000" y="104775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grpSp>
      <p:sp>
        <p:nvSpPr>
          <p:cNvPr id="35" name="任意多边形: 形状 34"/>
          <p:cNvSpPr/>
          <p:nvPr/>
        </p:nvSpPr>
        <p:spPr>
          <a:xfrm>
            <a:off x="0" y="300942"/>
            <a:ext cx="706054" cy="474562"/>
          </a:xfrm>
          <a:custGeom>
            <a:avLst/>
            <a:gdLst>
              <a:gd name="connsiteX0" fmla="*/ 0 w 706054"/>
              <a:gd name="connsiteY0" fmla="*/ 0 h 474562"/>
              <a:gd name="connsiteX1" fmla="*/ 468773 w 706054"/>
              <a:gd name="connsiteY1" fmla="*/ 0 h 474562"/>
              <a:gd name="connsiteX2" fmla="*/ 706054 w 706054"/>
              <a:gd name="connsiteY2" fmla="*/ 237281 h 474562"/>
              <a:gd name="connsiteX3" fmla="*/ 468773 w 706054"/>
              <a:gd name="connsiteY3" fmla="*/ 474562 h 474562"/>
              <a:gd name="connsiteX4" fmla="*/ 0 w 706054"/>
              <a:gd name="connsiteY4" fmla="*/ 474562 h 4745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6054" h="474562">
                <a:moveTo>
                  <a:pt x="0" y="0"/>
                </a:moveTo>
                <a:lnTo>
                  <a:pt x="468773" y="0"/>
                </a:lnTo>
                <a:cubicBezTo>
                  <a:pt x="599820" y="0"/>
                  <a:pt x="706054" y="106234"/>
                  <a:pt x="706054" y="237281"/>
                </a:cubicBezTo>
                <a:cubicBezTo>
                  <a:pt x="706054" y="368328"/>
                  <a:pt x="599820" y="474562"/>
                  <a:pt x="468773" y="474562"/>
                </a:cubicBezTo>
                <a:lnTo>
                  <a:pt x="0" y="474562"/>
                </a:lnTo>
                <a:close/>
              </a:path>
            </a:pathLst>
          </a:custGeom>
          <a:gradFill>
            <a:gsLst>
              <a:gs pos="0">
                <a:srgbClr val="C00000">
                  <a:alpha val="48000"/>
                </a:srgbClr>
              </a:gs>
              <a:gs pos="94000">
                <a:srgbClr val="A11C1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微软雅黑" panose="020B0503020204020204" pitchFamily="34" charset="-122"/>
              <a:ea typeface="微软雅黑" panose="020B0503020204020204" pitchFamily="34" charset="-122"/>
            </a:endParaRPr>
          </a:p>
        </p:txBody>
      </p:sp>
      <p:sp>
        <p:nvSpPr>
          <p:cNvPr id="37" name="文本框 36"/>
          <p:cNvSpPr txBox="1"/>
          <p:nvPr/>
        </p:nvSpPr>
        <p:spPr>
          <a:xfrm>
            <a:off x="896112" y="343897"/>
            <a:ext cx="2859469" cy="523220"/>
          </a:xfrm>
          <a:prstGeom prst="rect">
            <a:avLst/>
          </a:prstGeom>
          <a:noFill/>
          <a:effectLst/>
        </p:spPr>
        <p:txBody>
          <a:bodyPr wrap="square" rtlCol="0">
            <a:spAutoFit/>
          </a:bodyPr>
          <a:lstStyle/>
          <a:p>
            <a:r>
              <a:rPr lang="zh-CN" altLang="en-US" sz="2800" b="1" spc="600" dirty="0">
                <a:gradFill>
                  <a:gsLst>
                    <a:gs pos="100000">
                      <a:srgbClr val="A11C1C"/>
                    </a:gs>
                    <a:gs pos="0">
                      <a:srgbClr val="C00000"/>
                    </a:gs>
                  </a:gsLst>
                  <a:lin ang="5400000" scaled="0"/>
                </a:gradFill>
                <a:latin typeface="微软雅黑" panose="020B0503020204020204" pitchFamily="34" charset="-122"/>
                <a:ea typeface="微软雅黑" panose="020B0503020204020204" pitchFamily="34" charset="-122"/>
              </a:rPr>
              <a:t>了解背景</a:t>
            </a:r>
            <a:endParaRPr lang="zh-CN" altLang="en-US" sz="2800" b="1" spc="600" dirty="0">
              <a:gradFill>
                <a:gsLst>
                  <a:gs pos="100000">
                    <a:srgbClr val="A11C1C"/>
                  </a:gs>
                  <a:gs pos="0">
                    <a:srgbClr val="C00000"/>
                  </a:gs>
                </a:gsLst>
                <a:lin ang="5400000" scaled="0"/>
              </a:gradFill>
              <a:latin typeface="微软雅黑" panose="020B0503020204020204" pitchFamily="34" charset="-122"/>
              <a:ea typeface="微软雅黑" panose="020B0503020204020204" pitchFamily="34" charset="-122"/>
            </a:endParaRPr>
          </a:p>
        </p:txBody>
      </p:sp>
      <p:grpSp>
        <p:nvGrpSpPr>
          <p:cNvPr id="16" name="组合 15"/>
          <p:cNvGrpSpPr/>
          <p:nvPr/>
        </p:nvGrpSpPr>
        <p:grpSpPr>
          <a:xfrm>
            <a:off x="353028" y="1053560"/>
            <a:ext cx="11416610" cy="5394577"/>
            <a:chOff x="452966" y="1269196"/>
            <a:chExt cx="5461696" cy="5026937"/>
          </a:xfrm>
        </p:grpSpPr>
        <p:sp>
          <p:nvSpPr>
            <p:cNvPr id="32" name="i$ḻiḋè"/>
            <p:cNvSpPr/>
            <p:nvPr/>
          </p:nvSpPr>
          <p:spPr>
            <a:xfrm flipH="1">
              <a:off x="486135" y="1269196"/>
              <a:ext cx="5428527" cy="5003800"/>
            </a:xfrm>
            <a:prstGeom prst="rect">
              <a:avLst/>
            </a:prstGeom>
            <a:blipFill>
              <a:blip r:embed="rId1">
                <a:extLst>
                  <a:ext uri="{28A0092B-C50C-407E-A947-70E740481C1C}">
                    <a14:useLocalDpi xmlns:a14="http://schemas.microsoft.com/office/drawing/2010/main" val="0"/>
                  </a:ext>
                </a:extLst>
              </a:blip>
              <a:stretch>
                <a:fillRect/>
              </a:stretch>
            </a:blip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p>
              <a:pPr algn="ctr" defTabSz="914400"/>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33" name="i$ḻiḋè"/>
            <p:cNvSpPr/>
            <p:nvPr/>
          </p:nvSpPr>
          <p:spPr>
            <a:xfrm flipH="1">
              <a:off x="452966" y="1292333"/>
              <a:ext cx="5428527" cy="5003800"/>
            </a:xfrm>
            <a:prstGeom prst="rect">
              <a:avLst/>
            </a:prstGeom>
            <a:gradFill>
              <a:gsLst>
                <a:gs pos="100000">
                  <a:srgbClr val="A11C1C">
                    <a:alpha val="68000"/>
                  </a:srgbClr>
                </a:gs>
                <a:gs pos="0">
                  <a:srgbClr val="C00000"/>
                </a:gs>
              </a:gsLst>
              <a:lin ang="2700000" scaled="0"/>
            </a:gra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p>
              <a:pPr defTabSz="914400">
                <a:lnSpc>
                  <a:spcPct val="150000"/>
                </a:lnSpc>
              </a:pPr>
              <a:r>
                <a:rPr lang="zh-CN" altLang="en-US" sz="2400" dirty="0">
                  <a:latin typeface="微软雅黑" panose="020B0503020204020204" pitchFamily="34" charset="-122"/>
                  <a:ea typeface="微软雅黑" panose="020B0503020204020204" pitchFamily="34" charset="-122"/>
                </a:rPr>
                <a:t>      </a:t>
              </a:r>
              <a:r>
                <a:rPr lang="en-US" altLang="zh-CN" sz="2400" dirty="0">
                  <a:latin typeface="微软雅黑" panose="020B0503020204020204" pitchFamily="34" charset="-122"/>
                  <a:ea typeface="微软雅黑" panose="020B0503020204020204" pitchFamily="34" charset="-122"/>
                </a:rPr>
                <a:t>1962</a:t>
              </a:r>
              <a:r>
                <a:rPr lang="zh-CN" altLang="en-US" sz="2400" dirty="0">
                  <a:latin typeface="微软雅黑" panose="020B0503020204020204" pitchFamily="34" charset="-122"/>
                  <a:ea typeface="微软雅黑" panose="020B0503020204020204" pitchFamily="34" charset="-122"/>
                </a:rPr>
                <a:t>年冬，焦裕禄来到兰考，兰考遭遇严重的灾荒，全县的粮食产量下降到历史的最低水平。在除“三害”的斗争中，为了取得经验，焦裕禄同志亲自率领干部、群众进行了小面积翻淤压沙、翻淤压碱、封闭沙丘试验。然后以点带面，全面铺开，总结出了整治三害的具体策略，探索出了大规模栽种泡桐的办法。</a:t>
              </a:r>
              <a:endParaRPr lang="zh-CN" altLang="en-US" sz="2400" dirty="0">
                <a:latin typeface="微软雅黑" panose="020B0503020204020204" pitchFamily="34" charset="-122"/>
                <a:ea typeface="微软雅黑" panose="020B0503020204020204" pitchFamily="34" charset="-122"/>
              </a:endParaRPr>
            </a:p>
          </p:txBody>
        </p:sp>
      </p:grpSp>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wipe(left)">
                                      <p:cBhvr>
                                        <p:cTn id="7" dur="500"/>
                                        <p:tgtEl>
                                          <p:spTgt spid="36"/>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35"/>
                                        </p:tgtEl>
                                        <p:attrNameLst>
                                          <p:attrName>style.visibility</p:attrName>
                                        </p:attrNameLst>
                                      </p:cBhvr>
                                      <p:to>
                                        <p:strVal val="visible"/>
                                      </p:to>
                                    </p:set>
                                    <p:animEffect transition="in" filter="wipe(left)">
                                      <p:cBhvr>
                                        <p:cTn id="11" dur="500"/>
                                        <p:tgtEl>
                                          <p:spTgt spid="35"/>
                                        </p:tgtEl>
                                      </p:cBhvr>
                                    </p:animEffect>
                                  </p:childTnLst>
                                </p:cTn>
                              </p:par>
                            </p:childTnLst>
                          </p:cTn>
                        </p:par>
                        <p:par>
                          <p:cTn id="12" fill="hold">
                            <p:stCondLst>
                              <p:cond delay="1000"/>
                            </p:stCondLst>
                            <p:childTnLst>
                              <p:par>
                                <p:cTn id="13" presetID="53" presetClass="entr" presetSubtype="16" fill="hold" grpId="0" nodeType="afterEffect">
                                  <p:stCondLst>
                                    <p:cond delay="0"/>
                                  </p:stCondLst>
                                  <p:childTnLst>
                                    <p:set>
                                      <p:cBhvr>
                                        <p:cTn id="14" dur="1" fill="hold">
                                          <p:stCondLst>
                                            <p:cond delay="0"/>
                                          </p:stCondLst>
                                        </p:cTn>
                                        <p:tgtEl>
                                          <p:spTgt spid="37"/>
                                        </p:tgtEl>
                                        <p:attrNameLst>
                                          <p:attrName>style.visibility</p:attrName>
                                        </p:attrNameLst>
                                      </p:cBhvr>
                                      <p:to>
                                        <p:strVal val="visible"/>
                                      </p:to>
                                    </p:set>
                                    <p:anim calcmode="lin" valueType="num">
                                      <p:cBhvr>
                                        <p:cTn id="15" dur="500" fill="hold"/>
                                        <p:tgtEl>
                                          <p:spTgt spid="37"/>
                                        </p:tgtEl>
                                        <p:attrNameLst>
                                          <p:attrName>ppt_w</p:attrName>
                                        </p:attrNameLst>
                                      </p:cBhvr>
                                      <p:tavLst>
                                        <p:tav tm="0">
                                          <p:val>
                                            <p:fltVal val="0"/>
                                          </p:val>
                                        </p:tav>
                                        <p:tav tm="100000">
                                          <p:val>
                                            <p:strVal val="#ppt_w"/>
                                          </p:val>
                                        </p:tav>
                                      </p:tavLst>
                                    </p:anim>
                                    <p:anim calcmode="lin" valueType="num">
                                      <p:cBhvr>
                                        <p:cTn id="16" dur="500" fill="hold"/>
                                        <p:tgtEl>
                                          <p:spTgt spid="37"/>
                                        </p:tgtEl>
                                        <p:attrNameLst>
                                          <p:attrName>ppt_h</p:attrName>
                                        </p:attrNameLst>
                                      </p:cBhvr>
                                      <p:tavLst>
                                        <p:tav tm="0">
                                          <p:val>
                                            <p:fltVal val="0"/>
                                          </p:val>
                                        </p:tav>
                                        <p:tav tm="100000">
                                          <p:val>
                                            <p:strVal val="#ppt_h"/>
                                          </p:val>
                                        </p:tav>
                                      </p:tavLst>
                                    </p:anim>
                                    <p:animEffect transition="in" filter="fade">
                                      <p:cBhvr>
                                        <p:cTn id="17" dur="500"/>
                                        <p:tgtEl>
                                          <p:spTgt spid="37"/>
                                        </p:tgtEl>
                                      </p:cBhvr>
                                    </p:animEffect>
                                  </p:childTnLst>
                                </p:cTn>
                              </p:par>
                            </p:childTnLst>
                          </p:cTn>
                        </p:par>
                        <p:par>
                          <p:cTn id="18" fill="hold">
                            <p:stCondLst>
                              <p:cond delay="1500"/>
                            </p:stCondLst>
                            <p:childTnLst>
                              <p:par>
                                <p:cTn id="19" presetID="22" presetClass="entr" presetSubtype="4" fill="hold" nodeType="afterEffect">
                                  <p:stCondLst>
                                    <p:cond delay="0"/>
                                  </p:stCondLst>
                                  <p:childTnLst>
                                    <p:set>
                                      <p:cBhvr>
                                        <p:cTn id="20" dur="1" fill="hold">
                                          <p:stCondLst>
                                            <p:cond delay="0"/>
                                          </p:stCondLst>
                                        </p:cTn>
                                        <p:tgtEl>
                                          <p:spTgt spid="16"/>
                                        </p:tgtEl>
                                        <p:attrNameLst>
                                          <p:attrName>style.visibility</p:attrName>
                                        </p:attrNameLst>
                                      </p:cBhvr>
                                      <p:to>
                                        <p:strVal val="visible"/>
                                      </p:to>
                                    </p:set>
                                    <p:animEffect transition="in" filter="wipe(down)">
                                      <p:cBhvr>
                                        <p:cTn id="21"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nimBg="1"/>
      <p:bldP spid="35" grpId="0" animBg="1"/>
      <p:bldP spid="37" grpId="0"/>
    </p:bldLst>
  </p:timing>
</p:sld>
</file>

<file path=ppt/tags/tag1.xml><?xml version="1.0" encoding="utf-8"?>
<p:tagLst xmlns:p="http://schemas.openxmlformats.org/presentationml/2006/main">
  <p:tag name="ISLIDE.ICON" val="#405095;#407180;"/>
</p:tagLst>
</file>

<file path=ppt/tags/tag2.xml><?xml version="1.0" encoding="utf-8"?>
<p:tagLst xmlns:p="http://schemas.openxmlformats.org/presentationml/2006/main">
  <p:tag name="ISLIDE.ICON" val="#405095;#407180;"/>
</p:tagLst>
</file>

<file path=ppt/tags/tag3.xml><?xml version="1.0" encoding="utf-8"?>
<p:tagLst xmlns:p="http://schemas.openxmlformats.org/presentationml/2006/main">
  <p:tag name="ISLIDE.ICON" val="#405095;#407180;"/>
</p:tagLst>
</file>

<file path=ppt/tags/tag4.xml><?xml version="1.0" encoding="utf-8"?>
<p:tagLst xmlns:p="http://schemas.openxmlformats.org/presentationml/2006/main">
  <p:tag name="ISLIDE.ICON" val="#405095;#407180;"/>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8604</Words>
  <Application>WPS 演示</Application>
  <PresentationFormat>宽屏</PresentationFormat>
  <Paragraphs>444</Paragraphs>
  <Slides>53</Slides>
  <Notes>0</Notes>
  <HiddenSlides>0</HiddenSlides>
  <MMClips>0</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53</vt:i4>
      </vt:variant>
    </vt:vector>
  </HeadingPairs>
  <TitlesOfParts>
    <vt:vector size="64" baseType="lpstr">
      <vt:lpstr>Arial</vt:lpstr>
      <vt:lpstr>宋体</vt:lpstr>
      <vt:lpstr>Wingdings</vt:lpstr>
      <vt:lpstr>微软雅黑</vt:lpstr>
      <vt:lpstr>楷体</vt:lpstr>
      <vt:lpstr>字魂105号-简雅黑</vt:lpstr>
      <vt:lpstr>等线</vt:lpstr>
      <vt:lpstr>Arial Unicode MS</vt:lpstr>
      <vt:lpstr>等线 Light</vt:lpstr>
      <vt:lpstr>Times New Roman</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Bing-</dc:creator>
  <cp:lastModifiedBy>dell</cp:lastModifiedBy>
  <cp:revision>61</cp:revision>
  <dcterms:created xsi:type="dcterms:W3CDTF">2020-03-02T02:09:00Z</dcterms:created>
  <dcterms:modified xsi:type="dcterms:W3CDTF">2020-09-01T03:31:09Z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2052-11.1.0.9912</vt:lpwstr>
  </property>
</Properties>
</file>