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  <p:sldMasterId id="2147483686" r:id="rId4"/>
    <p:sldMasterId id="2147483699" r:id="rId5"/>
  </p:sldMasterIdLst>
  <p:sldIdLst>
    <p:sldId id="256" r:id="rId6"/>
    <p:sldId id="257" r:id="rId7"/>
    <p:sldId id="291" r:id="rId8"/>
    <p:sldId id="292" r:id="rId9"/>
    <p:sldId id="293" r:id="rId10"/>
    <p:sldId id="272" r:id="rId11"/>
    <p:sldId id="294" r:id="rId12"/>
    <p:sldId id="277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FF66"/>
    <a:srgbClr val="FF9900"/>
    <a:srgbClr val="00FF00"/>
    <a:srgbClr val="FF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6"/>
    <p:restoredTop sz="90929"/>
  </p:normalViewPr>
  <p:slideViewPr>
    <p:cSldViewPr showGuides="1">
      <p:cViewPr varScale="1">
        <p:scale>
          <a:sx n="79" d="100"/>
          <a:sy n="79" d="100"/>
        </p:scale>
        <p:origin x="100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mb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373CDD-9333-416A-8951-F493E07B1AB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8277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F4CB4F-2C8F-43E1-BB8E-F794DF1C78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685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2CAFF-273F-408E-B48A-2392E129F8A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1395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A706B7-D6AF-487E-A3F3-418BCC60081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672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29ECA8-A860-4DC8-8EBC-8FD9830BE56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016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B18CE6-A787-435C-8ABB-946C5C8D8B0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6240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18F402-DEE8-459D-80A7-71E9DD37EA1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5856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78A55-6CAA-468F-8DD0-7A0F3281AB8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55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3DF7F2-5EBB-4DB9-9974-5D177D518DC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1017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59F18F-9A19-43A5-8FEC-30B6E57B2F5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427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E8CBB1-94DD-450E-A35A-A4135298BE33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290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CF0577-3D00-494E-93C8-C9595B94DB2D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0534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mb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373CDD-9333-416A-8951-F493E07B1AB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3454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F4CB4F-2C8F-43E1-BB8E-F794DF1C78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957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2CAFF-273F-408E-B48A-2392E129F8A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9638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A706B7-D6AF-487E-A3F3-418BCC60081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6536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29ECA8-A860-4DC8-8EBC-8FD9830BE56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7857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B18CE6-A787-435C-8ABB-946C5C8D8B0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785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18F402-DEE8-459D-80A7-71E9DD37EA1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0452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78A55-6CAA-468F-8DD0-7A0F3281AB8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538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3DF7F2-5EBB-4DB9-9974-5D177D518DC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1657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59F18F-9A19-43A5-8FEC-30B6E57B2F5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0233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E8CBB1-94DD-450E-A35A-A4135298BE33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1524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CF0577-3D00-494E-93C8-C9595B94DB2D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0323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mb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373CDD-9333-416A-8951-F493E07B1AB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2210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F4CB4F-2C8F-43E1-BB8E-F794DF1C78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77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2CAFF-273F-408E-B48A-2392E129F8A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7186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A706B7-D6AF-487E-A3F3-418BCC60081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481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29ECA8-A860-4DC8-8EBC-8FD9830BE56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0141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B18CE6-A787-435C-8ABB-946C5C8D8B0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1890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18F402-DEE8-459D-80A7-71E9DD37EA1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4699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78A55-6CAA-468F-8DD0-7A0F3281AB8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6810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3DF7F2-5EBB-4DB9-9974-5D177D518DC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9651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59F18F-9A19-43A5-8FEC-30B6E57B2F5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6555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E8CBB1-94DD-450E-A35A-A4135298BE33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9469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CF0577-3D00-494E-93C8-C9595B94DB2D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63043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mb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6292850" y="-1588"/>
            <a:ext cx="2857500" cy="68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3373CDD-9333-416A-8951-F493E07B1ABF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1457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F4CB4F-2C8F-43E1-BB8E-F794DF1C78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43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12CAFF-273F-408E-B48A-2392E129F8A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6246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6700" y="1981200"/>
            <a:ext cx="3695700" cy="4114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A706B7-D6AF-487E-A3F3-418BCC60081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46293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29ECA8-A860-4DC8-8EBC-8FD9830BE566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9752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B18CE6-A787-435C-8ABB-946C5C8D8B0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32715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18F402-DEE8-459D-80A7-71E9DD37EA14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48673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78A55-6CAA-468F-8DD0-7A0F3281AB87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6481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63DF7F2-5EBB-4DB9-9974-5D177D518DC0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62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59F18F-9A19-43A5-8FEC-30B6E57B2F55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4953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320675"/>
            <a:ext cx="1885950" cy="57753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320675"/>
            <a:ext cx="5505450" cy="57753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E8CBB1-94DD-450E-A35A-A4135298BE33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65013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28600" y="320675"/>
            <a:ext cx="7543800" cy="577532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28600" y="62484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098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2484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CF0577-3D00-494E-93C8-C9595B94DB2D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48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2017/2/22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  <a:t>2017/2/22</a:t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mbo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AC6ED6-3381-4261-B6AC-B04D5D709EE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45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mbo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AC6ED6-3381-4261-B6AC-B04D5D709EE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009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mbo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AC6ED6-3381-4261-B6AC-B04D5D709EE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66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ambo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7353300" y="0"/>
            <a:ext cx="1790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20675"/>
            <a:ext cx="7467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9800" y="62484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48400" y="6248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FAC6ED6-3381-4261-B6AC-B04D5D709EEC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62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049"/>
          <p:cNvSpPr txBox="1"/>
          <p:nvPr/>
        </p:nvSpPr>
        <p:spPr>
          <a:xfrm>
            <a:off x="609600" y="620713"/>
            <a:ext cx="53308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9600" b="1" dirty="0">
                <a:solidFill>
                  <a:srgbClr val="FF0000"/>
                </a:solidFill>
                <a:latin typeface="Times New Roman" panose="02020603050405020304" charset="0"/>
                <a:ea typeface="华文新魏" pitchFamily="2" charset="-122"/>
              </a:rPr>
              <a:t>回忆       鲁迅先生</a:t>
            </a:r>
          </a:p>
        </p:txBody>
      </p:sp>
      <p:sp>
        <p:nvSpPr>
          <p:cNvPr id="2051" name="文本框 2050"/>
          <p:cNvSpPr txBox="1"/>
          <p:nvPr/>
        </p:nvSpPr>
        <p:spPr>
          <a:xfrm>
            <a:off x="2555875" y="4735513"/>
            <a:ext cx="2160588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9900"/>
                </a:solidFill>
                <a:latin typeface="Times New Roman" panose="02020603050405020304" charset="0"/>
                <a:ea typeface="楷体_GB2312" pitchFamily="49" charset="-122"/>
              </a:rPr>
              <a:t>萧   红</a:t>
            </a:r>
          </a:p>
        </p:txBody>
      </p:sp>
      <p:pic>
        <p:nvPicPr>
          <p:cNvPr id="2052" name="图片 2051" descr="luxun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188913"/>
            <a:ext cx="3181350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073" descr="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25" y="4495800"/>
            <a:ext cx="1692275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725" y="0"/>
            <a:ext cx="16922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323850" y="0"/>
            <a:ext cx="7138988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自题小像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灵台无计逃神矢，风雨如磐暗故园。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寄意寒星荃不察，我以我血荐轩辕。</a:t>
            </a:r>
          </a:p>
        </p:txBody>
      </p:sp>
      <p:sp>
        <p:nvSpPr>
          <p:cNvPr id="3077" name="文本框 3076"/>
          <p:cNvSpPr txBox="1"/>
          <p:nvPr/>
        </p:nvSpPr>
        <p:spPr>
          <a:xfrm>
            <a:off x="381000" y="5257800"/>
            <a:ext cx="6927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无情未必真豪杰，怜子如何不丈夫。</a:t>
            </a:r>
          </a:p>
        </p:txBody>
      </p:sp>
      <p:sp>
        <p:nvSpPr>
          <p:cNvPr id="3078" name="文本框 3077"/>
          <p:cNvSpPr txBox="1"/>
          <p:nvPr/>
        </p:nvSpPr>
        <p:spPr>
          <a:xfrm>
            <a:off x="457200" y="2420938"/>
            <a:ext cx="677862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横眉冷对千夫指，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charset="0"/>
                <a:ea typeface="方正姚体" pitchFamily="2" charset="-122"/>
              </a:rPr>
              <a:t>俯首甘为孺子牛。</a:t>
            </a:r>
          </a:p>
        </p:txBody>
      </p:sp>
      <p:sp>
        <p:nvSpPr>
          <p:cNvPr id="3079" name="文本框 3078"/>
          <p:cNvSpPr txBox="1"/>
          <p:nvPr/>
        </p:nvSpPr>
        <p:spPr>
          <a:xfrm>
            <a:off x="8366125" y="457200"/>
            <a:ext cx="549275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                               </a:t>
            </a:r>
          </a:p>
        </p:txBody>
      </p:sp>
      <p:sp>
        <p:nvSpPr>
          <p:cNvPr id="3080" name="文本框 3079"/>
          <p:cNvSpPr txBox="1"/>
          <p:nvPr/>
        </p:nvSpPr>
        <p:spPr>
          <a:xfrm>
            <a:off x="8289925" y="2514600"/>
            <a:ext cx="549275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</a:p>
        </p:txBody>
      </p:sp>
      <p:pic>
        <p:nvPicPr>
          <p:cNvPr id="3081" name="图片 3080" descr="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725" y="2276475"/>
            <a:ext cx="1692275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829175" y="762000"/>
            <a:ext cx="119062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6600" b="1" i="0" u="none" strike="noStrike" kern="1200" cap="none" spc="0" normalizeH="0" baseline="0" noProof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anose="020B0A040201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6324600" y="2362200"/>
            <a:ext cx="67151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0" y="188913"/>
            <a:ext cx="7812088" cy="594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鲁迅（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1881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1936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），</a:t>
            </a:r>
            <a:r>
              <a:rPr kumimoji="1" lang="en-US" altLang="zh-CN" sz="32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20</a:t>
            </a:r>
            <a:r>
              <a:rPr kumimoji="1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世纪中国伟大的思想家和文学家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，也是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20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世纪的文化巨人之一，鲁迅堪称现代中国的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民族魂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，文学不过是他传播思想的武器。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鲁迅的作品对人的精神创伤与</a:t>
            </a:r>
            <a:r>
              <a:rPr kumimoji="1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病态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进行无止境的发掘，对中国人的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“</a:t>
            </a:r>
            <a:r>
              <a:rPr kumimoji="1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奴性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进行了彻底的</a:t>
            </a:r>
            <a:r>
              <a:rPr kumimoji="1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批判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，是对现代中国人的灵魂的伟大拷问 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他残酷地鞭打着人的灵魂，也反对任何形式的忍从，他始终维护人的思想的独立性和不妥协性。</a:t>
            </a:r>
          </a:p>
        </p:txBody>
      </p:sp>
    </p:spTree>
    <p:extLst>
      <p:ext uri="{BB962C8B-B14F-4D97-AF65-F5344CB8AC3E}">
        <p14:creationId xmlns:p14="http://schemas.microsoft.com/office/powerpoint/2010/main" val="50399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49275"/>
            <a:ext cx="7467600" cy="762000"/>
          </a:xfrm>
        </p:spPr>
        <p:txBody>
          <a:bodyPr/>
          <a:lstStyle/>
          <a:p>
            <a:r>
              <a:rPr lang="zh-CN" altLang="en-US" b="1"/>
              <a:t>主要作品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7367588" cy="4687888"/>
          </a:xfrm>
        </p:spPr>
        <p:txBody>
          <a:bodyPr/>
          <a:lstStyle/>
          <a:p>
            <a:r>
              <a:rPr lang="zh-CN" altLang="en-US" b="1" u="sng"/>
              <a:t>小说集：</a:t>
            </a:r>
            <a:r>
              <a:rPr lang="en-US" altLang="zh-CN" b="1" u="sng"/>
              <a:t>《</a:t>
            </a:r>
            <a:r>
              <a:rPr lang="zh-CN" altLang="en-US" b="1" u="sng"/>
              <a:t>呐喊</a:t>
            </a:r>
            <a:r>
              <a:rPr lang="en-US" altLang="zh-CN" b="1" u="sng"/>
              <a:t>》《</a:t>
            </a:r>
            <a:r>
              <a:rPr lang="zh-CN" altLang="en-US" b="1" u="sng"/>
              <a:t>彷徨</a:t>
            </a:r>
            <a:r>
              <a:rPr lang="en-US" altLang="zh-CN" b="1" u="sng"/>
              <a:t>》《</a:t>
            </a:r>
            <a:r>
              <a:rPr lang="zh-CN" altLang="en-US" b="1" u="sng"/>
              <a:t>故事新编</a:t>
            </a:r>
            <a:r>
              <a:rPr lang="en-US" altLang="zh-CN" b="1"/>
              <a:t>》</a:t>
            </a:r>
          </a:p>
          <a:p>
            <a:r>
              <a:rPr lang="zh-CN" altLang="en-US" b="1" u="sng"/>
              <a:t>散文集：</a:t>
            </a:r>
            <a:r>
              <a:rPr lang="en-US" altLang="zh-CN" b="1" u="sng"/>
              <a:t>《</a:t>
            </a:r>
            <a:r>
              <a:rPr lang="zh-CN" altLang="en-US" b="1" u="sng"/>
              <a:t>朝花夕拾</a:t>
            </a:r>
            <a:r>
              <a:rPr lang="en-US" altLang="zh-CN" b="1"/>
              <a:t>》</a:t>
            </a:r>
          </a:p>
          <a:p>
            <a:r>
              <a:rPr lang="zh-CN" altLang="en-US" b="1" u="sng"/>
              <a:t>散文诗集：</a:t>
            </a:r>
            <a:r>
              <a:rPr lang="en-US" altLang="zh-CN" b="1" u="sng"/>
              <a:t>《</a:t>
            </a:r>
            <a:r>
              <a:rPr lang="zh-CN" altLang="en-US" b="1" u="sng"/>
              <a:t>野草</a:t>
            </a:r>
            <a:r>
              <a:rPr lang="en-US" altLang="zh-CN" b="1"/>
              <a:t>》</a:t>
            </a:r>
          </a:p>
          <a:p>
            <a:r>
              <a:rPr lang="zh-CN" altLang="en-US" b="1"/>
              <a:t>杂文集：</a:t>
            </a:r>
            <a:r>
              <a:rPr lang="en-US" altLang="zh-CN" b="1"/>
              <a:t>16</a:t>
            </a:r>
            <a:r>
              <a:rPr lang="zh-CN" altLang="en-US" b="1"/>
              <a:t>本</a:t>
            </a:r>
          </a:p>
          <a:p>
            <a:r>
              <a:rPr lang="zh-CN" altLang="en-US" b="1"/>
              <a:t>还有书信、日记和学术著作等</a:t>
            </a:r>
          </a:p>
          <a:p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115803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感动中国的作家（八）：萧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29400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画忆萧红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0"/>
            <a:ext cx="4191000" cy="252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萧红故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00350"/>
            <a:ext cx="54102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4343400" y="381000"/>
            <a:ext cx="5334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画忆萧红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3962400" y="31242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萧红故居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73050" y="533400"/>
            <a:ext cx="2012950" cy="64135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作者介绍</a:t>
            </a:r>
          </a:p>
        </p:txBody>
      </p:sp>
    </p:spTree>
    <p:extLst>
      <p:ext uri="{BB962C8B-B14F-4D97-AF65-F5344CB8AC3E}">
        <p14:creationId xmlns:p14="http://schemas.microsoft.com/office/powerpoint/2010/main" val="57414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323850" y="476250"/>
            <a:ext cx="8516938" cy="550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 本文节选自萧红长篇回忆性叙事散文《回忆鲁迅先生》，作于鲁迅逝世三年后。</a:t>
            </a:r>
          </a:p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萧红是一位经常从记忆深处挖掘写作素材的作家，而这篇文章变是她这类作品的代表作。</a:t>
            </a:r>
          </a:p>
          <a:p>
            <a:pPr lvl="0"/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        作者将自己与鲁迅交往过程中的所见所闻所感剪裁提炼，组织成文</a:t>
            </a:r>
            <a:r>
              <a:rPr lang="zh-CN" altLang="en-US" sz="3200" b="1" dirty="0" smtClean="0">
                <a:latin typeface="Times New Roman" panose="02020603050405020304" charset="0"/>
                <a:ea typeface="黑体" panose="02010609060101010101" pitchFamily="2" charset="-122"/>
              </a:rPr>
              <a:t>。全文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布局自由随意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，用女性独有的敏锐目光悉心观察，捕捉到了鲁迅先生许多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灵动传神的细节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，以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质朴浅白清新隽永的语言</a:t>
            </a:r>
            <a:r>
              <a:rPr lang="zh-CN" altLang="en-US" sz="3200" b="1" dirty="0">
                <a:latin typeface="Times New Roman" panose="02020603050405020304" charset="0"/>
                <a:ea typeface="黑体" panose="02010609060101010101" pitchFamily="2" charset="-122"/>
              </a:rPr>
              <a:t>，于细微之处写出了一个真实的、充满人情味的活生生的鲁迅，彰显了一代伟人鲁迅的思想和人格。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0" y="0"/>
            <a:ext cx="2590800" cy="649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思考：通过对本篇课文的学习，你对鲁迅有没有新的认识？请谈谈你的体会。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56323" name="Picture 3" descr="luxunm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831689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1619250" y="549275"/>
            <a:ext cx="39084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7200" dirty="0">
                <a:solidFill>
                  <a:srgbClr val="FF0000"/>
                </a:solidFill>
                <a:latin typeface="Times New Roman" panose="02020603050405020304" charset="0"/>
                <a:ea typeface="华文行楷" pitchFamily="2" charset="-122"/>
              </a:rPr>
              <a:t>小结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900113" y="1989138"/>
            <a:ext cx="64801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dirty="0">
                <a:latin typeface="Times New Roman" panose="02020603050405020304" charset="0"/>
                <a:ea typeface="黑体" panose="02010609060101010101" pitchFamily="2" charset="-122"/>
              </a:rPr>
              <a:t>语言质朴浅白清新隽永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900113" y="3068638"/>
            <a:ext cx="66246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Times New Roman" panose="02020603050405020304" charset="0"/>
                <a:ea typeface="黑体" panose="02010609060101010101" pitchFamily="2" charset="-122"/>
              </a:rPr>
              <a:t>善于撷取生活琐事捕捉细节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684213" y="4221163"/>
            <a:ext cx="763428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Times New Roman" panose="02020603050405020304" charset="0"/>
                <a:ea typeface="黑体" panose="02010609060101010101" pitchFamily="2" charset="-122"/>
              </a:rPr>
              <a:t>作者印象中的鲁迅：生活平凡随意、为人宽厚仁爱，待友真诚悉心，意志坚定</a:t>
            </a:r>
          </a:p>
        </p:txBody>
      </p:sp>
      <p:sp>
        <p:nvSpPr>
          <p:cNvPr id="23558" name="矩形 23557"/>
          <p:cNvSpPr/>
          <p:nvPr/>
        </p:nvSpPr>
        <p:spPr>
          <a:xfrm flipH="1">
            <a:off x="5148263" y="5805488"/>
            <a:ext cx="37496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伟大而平凡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7667625" y="1412875"/>
            <a:ext cx="1116013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rgbClr val="006600"/>
                </a:solidFill>
                <a:latin typeface="Times New Roman" panose="02020603050405020304" charset="0"/>
                <a:ea typeface="华文行楷" pitchFamily="2" charset="-122"/>
              </a:rPr>
              <a:t>写作特色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mboo">
  <a:themeElements>
    <a:clrScheme name="Bamboo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mboo">
  <a:themeElements>
    <a:clrScheme name="Bamboo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Bamboo">
  <a:themeElements>
    <a:clrScheme name="Bamboo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Bamboo">
  <a:themeElements>
    <a:clrScheme name="Bamboo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Bambo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mboo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mboo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mboo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397</Words>
  <Application>Microsoft Office PowerPoint</Application>
  <PresentationFormat>全屏显示(4:3)</PresentationFormat>
  <Paragraphs>32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方正姚体</vt:lpstr>
      <vt:lpstr>黑体</vt:lpstr>
      <vt:lpstr>华文行楷</vt:lpstr>
      <vt:lpstr>华文琥珀</vt:lpstr>
      <vt:lpstr>华文新魏</vt:lpstr>
      <vt:lpstr>楷体_GB2312</vt:lpstr>
      <vt:lpstr>隶书</vt:lpstr>
      <vt:lpstr>宋体</vt:lpstr>
      <vt:lpstr>新宋体</vt:lpstr>
      <vt:lpstr>Arial</vt:lpstr>
      <vt:lpstr>Arial Black</vt:lpstr>
      <vt:lpstr>Times New Roman</vt:lpstr>
      <vt:lpstr>Wingdings</vt:lpstr>
      <vt:lpstr>默认设计模板</vt:lpstr>
      <vt:lpstr>Bamboo</vt:lpstr>
      <vt:lpstr>1_Bamboo</vt:lpstr>
      <vt:lpstr>2_Bamboo</vt:lpstr>
      <vt:lpstr>3_Bamboo</vt:lpstr>
      <vt:lpstr>PowerPoint 演示文稿</vt:lpstr>
      <vt:lpstr>PowerPoint 演示文稿</vt:lpstr>
      <vt:lpstr>PowerPoint 演示文稿</vt:lpstr>
      <vt:lpstr>主要作品</vt:lpstr>
      <vt:lpstr>PowerPoint 演示文稿</vt:lpstr>
      <vt:lpstr>PowerPoint 演示文稿</vt:lpstr>
      <vt:lpstr>PowerPoint 演示文稿</vt:lpstr>
      <vt:lpstr>PowerPoint 演示文稿</vt:lpstr>
    </vt:vector>
  </TitlesOfParts>
  <Company>fxzx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206</dc:creator>
  <cp:lastModifiedBy>花开四季</cp:lastModifiedBy>
  <cp:revision>36</cp:revision>
  <dcterms:created xsi:type="dcterms:W3CDTF">2003-03-20T03:24:00Z</dcterms:created>
  <dcterms:modified xsi:type="dcterms:W3CDTF">2017-02-22T06:37:34Z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