
<file path=[Content_Types].xml><?xml version="1.0" encoding="utf-8"?>
<Types xmlns="http://schemas.openxmlformats.org/package/2006/content-types">
  <Override PartName="/ppt/slides/slide29.xml" ContentType="application/vnd.openxmlformats-officedocument.presentationml.slide+xml"/>
  <Override PartName="/ppt/slideLayouts/slideLayout39.xml" ContentType="application/vnd.openxmlformats-officedocument.presentationml.slideLayout+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tags/tag3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32.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2_标题和内容">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1_标题和内容">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4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EA911B4-8F57-4365-ADE0-203D4A382F4E}" type="datetimeFigureOut">
              <a:rPr lang="zh-CN" altLang="en-US" smtClean="0"/>
              <a:t>2019/6/12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172342-1F43-4CBF-8C9A-3FC9801F4B5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A911B4-8F57-4365-ADE0-203D4A382F4E}" type="datetimeFigureOut">
              <a:rPr lang="zh-CN" altLang="en-US" smtClean="0"/>
              <a:t>2019/6/12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172342-1F43-4CBF-8C9A-3FC9801F4B5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image" Target="../media/image3.png"/><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image" Target="../media/image2.png"/><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slideLayout" Target="../slideLayouts/slideLayout13.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tags" Target="../tags/tag34.xml"/><Relationship Id="rId1" Type="http://schemas.openxmlformats.org/officeDocument/2006/relationships/tags" Target="../tags/tag33.xml"/></Relationships>
</file>

<file path=ppt/slides/_rels/slide39.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tags" Target="../tags/tag39.xml"/><Relationship Id="rId1" Type="http://schemas.openxmlformats.org/officeDocument/2006/relationships/tags" Target="../tags/tag3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tags" Target="../tags/tag45.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2"/>
          <p:cNvSpPr>
            <a:spLocks noGrp="1"/>
          </p:cNvSpPr>
          <p:nvPr>
            <p:ph type="title"/>
          </p:nvPr>
        </p:nvSpPr>
        <p:spPr>
          <a:xfrm>
            <a:off x="2143108" y="2357430"/>
            <a:ext cx="5091112" cy="931863"/>
          </a:xfrm>
        </p:spPr>
        <p:txBody>
          <a:bodyPr/>
          <a:lstStyle/>
          <a:p>
            <a:pPr eaLnBrk="1" hangingPunct="1"/>
            <a:r>
              <a:rPr lang="zh-CN" altLang="en-US" sz="5400" b="1" dirty="0" smtClean="0">
                <a:solidFill>
                  <a:srgbClr val="000000"/>
                </a:solidFill>
                <a:latin typeface="黑体" pitchFamily="49" charset="-122"/>
                <a:ea typeface="黑体" pitchFamily="49" charset="-122"/>
              </a:rPr>
              <a:t>文从字顺</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矩形 2"/>
          <p:cNvSpPr>
            <a:spLocks noChangeArrowheads="1"/>
          </p:cNvSpPr>
          <p:nvPr/>
        </p:nvSpPr>
        <p:spPr bwMode="auto">
          <a:xfrm>
            <a:off x="471488" y="1044575"/>
            <a:ext cx="8558212" cy="5262563"/>
          </a:xfrm>
          <a:prstGeom prst="rect">
            <a:avLst/>
          </a:prstGeom>
          <a:noFill/>
          <a:ln w="9525">
            <a:noFill/>
            <a:miter lim="800000"/>
            <a:headEnd/>
            <a:tailEnd/>
          </a:ln>
        </p:spPr>
        <p:txBody>
          <a:bodyPr>
            <a:spAutoFit/>
          </a:bodyPr>
          <a:lstStyle/>
          <a:p>
            <a:pPr eaLnBrk="1" hangingPunct="1">
              <a:lnSpc>
                <a:spcPct val="150000"/>
              </a:lnSpc>
            </a:pPr>
            <a:r>
              <a:rPr lang="zh-CN" altLang="en-US" sz="2800">
                <a:solidFill>
                  <a:srgbClr val="000000"/>
                </a:solidFill>
                <a:latin typeface="黑体" pitchFamily="49" charset="-122"/>
                <a:ea typeface="黑体" pitchFamily="49" charset="-122"/>
              </a:rPr>
              <a:t>古往今来，人们往往赋予一些花木以某种象征意义，比如“荷花”出淤泥而不染，象征清白；“菊花”因“此花开尽更无花”，傲霜绽放而象征高洁；“松树”象征坚贞；“竹”象征气节等。不同的景物有不同的精神。这些精神内涵都是与自然景物相融合的，我们可以通过它们所显现出来的特征感受到。所以，我们可以学习这种托物言志的写法，通过描绘某种景物的特征来赞美与其有相似品质的某类人或某种精神。</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1000"/>
                                        <p:tgtEl>
                                          <p:spTgt spid="19459"/>
                                        </p:tgtEl>
                                      </p:cBhvr>
                                    </p:animEffect>
                                    <p:anim calcmode="lin" valueType="num">
                                      <p:cBhvr>
                                        <p:cTn id="8" dur="1000" fill="hold"/>
                                        <p:tgtEl>
                                          <p:spTgt spid="19459"/>
                                        </p:tgtEl>
                                        <p:attrNameLst>
                                          <p:attrName>ppt_x</p:attrName>
                                        </p:attrNameLst>
                                      </p:cBhvr>
                                      <p:tavLst>
                                        <p:tav tm="0">
                                          <p:val>
                                            <p:strVal val="#ppt_x"/>
                                          </p:val>
                                        </p:tav>
                                        <p:tav tm="100000">
                                          <p:val>
                                            <p:strVal val="#ppt_x"/>
                                          </p:val>
                                        </p:tav>
                                      </p:tavLst>
                                    </p:anim>
                                    <p:anim calcmode="lin" valueType="num">
                                      <p:cBhvr>
                                        <p:cTn id="9"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
          <p:cNvSpPr>
            <a:spLocks noChangeArrowheads="1"/>
          </p:cNvSpPr>
          <p:nvPr/>
        </p:nvSpPr>
        <p:spPr bwMode="auto">
          <a:xfrm>
            <a:off x="871538" y="1117600"/>
            <a:ext cx="7986712" cy="1200150"/>
          </a:xfrm>
          <a:prstGeom prst="rect">
            <a:avLst/>
          </a:prstGeom>
          <a:noFill/>
          <a:ln w="9525">
            <a:noFill/>
            <a:miter lim="800000"/>
            <a:headEnd/>
            <a:tailEnd/>
          </a:ln>
        </p:spPr>
        <p:txBody>
          <a:bodyPr>
            <a:spAutoFit/>
          </a:bodyPr>
          <a:lstStyle/>
          <a:p>
            <a:pPr eaLnBrk="1" hangingPunct="1">
              <a:lnSpc>
                <a:spcPct val="150000"/>
              </a:lnSpc>
            </a:pPr>
            <a:r>
              <a:rPr lang="zh-CN" altLang="en-US">
                <a:solidFill>
                  <a:srgbClr val="C00000"/>
                </a:solidFill>
                <a:latin typeface="黑体" pitchFamily="49" charset="-122"/>
                <a:ea typeface="黑体" pitchFamily="49" charset="-122"/>
              </a:rPr>
              <a:t>作文题目三是命题作文，要求以</a:t>
            </a:r>
            <a:r>
              <a:rPr lang="en-US" altLang="zh-CN">
                <a:solidFill>
                  <a:srgbClr val="C00000"/>
                </a:solidFill>
                <a:latin typeface="黑体" pitchFamily="49" charset="-122"/>
                <a:ea typeface="黑体" pitchFamily="49" charset="-122"/>
              </a:rPr>
              <a:t>《</a:t>
            </a:r>
            <a:r>
              <a:rPr lang="zh-CN" altLang="en-US">
                <a:solidFill>
                  <a:srgbClr val="C00000"/>
                </a:solidFill>
                <a:latin typeface="黑体" pitchFamily="49" charset="-122"/>
                <a:ea typeface="黑体" pitchFamily="49" charset="-122"/>
              </a:rPr>
              <a:t>月亮</a:t>
            </a:r>
            <a:r>
              <a:rPr lang="en-US" altLang="zh-CN">
                <a:solidFill>
                  <a:srgbClr val="C00000"/>
                </a:solidFill>
                <a:latin typeface="黑体" pitchFamily="49" charset="-122"/>
                <a:ea typeface="黑体" pitchFamily="49" charset="-122"/>
              </a:rPr>
              <a:t>》</a:t>
            </a:r>
            <a:r>
              <a:rPr lang="zh-CN" altLang="en-US">
                <a:solidFill>
                  <a:srgbClr val="C00000"/>
                </a:solidFill>
                <a:latin typeface="黑体" pitchFamily="49" charset="-122"/>
                <a:ea typeface="黑体" pitchFamily="49" charset="-122"/>
              </a:rPr>
              <a:t>为题写一篇文章，这也是以写景抒情、托物言志为主的。</a:t>
            </a:r>
            <a:endParaRPr lang="en-US" altLang="zh-CN">
              <a:solidFill>
                <a:srgbClr val="C00000"/>
              </a:solidFill>
              <a:latin typeface="黑体" pitchFamily="49" charset="-122"/>
              <a:ea typeface="黑体" pitchFamily="49" charset="-122"/>
            </a:endParaRPr>
          </a:p>
        </p:txBody>
      </p:sp>
      <p:sp>
        <p:nvSpPr>
          <p:cNvPr id="23555" name="矩形 2"/>
          <p:cNvSpPr>
            <a:spLocks noChangeArrowheads="1"/>
          </p:cNvSpPr>
          <p:nvPr/>
        </p:nvSpPr>
        <p:spPr bwMode="auto">
          <a:xfrm>
            <a:off x="342900" y="2370138"/>
            <a:ext cx="8515350" cy="3970337"/>
          </a:xfrm>
          <a:prstGeom prst="rect">
            <a:avLst/>
          </a:prstGeom>
          <a:noFill/>
          <a:ln w="9525">
            <a:noFill/>
            <a:miter lim="800000"/>
            <a:headEnd/>
            <a:tailEnd/>
          </a:ln>
        </p:spPr>
        <p:txBody>
          <a:bodyPr>
            <a:spAutoFit/>
          </a:bodyPr>
          <a:lstStyle/>
          <a:p>
            <a:pPr indent="719138" eaLnBrk="1" hangingPunct="1">
              <a:lnSpc>
                <a:spcPct val="150000"/>
              </a:lnSpc>
            </a:pPr>
            <a:r>
              <a:rPr lang="zh-CN" altLang="en-US" sz="2800">
                <a:solidFill>
                  <a:srgbClr val="000000"/>
                </a:solidFill>
                <a:latin typeface="黑体" pitchFamily="49" charset="-122"/>
                <a:ea typeface="黑体" pitchFamily="49" charset="-122"/>
              </a:rPr>
              <a:t>可以以月色为线索，描绘不同时段的月色之美，表达喜爱、赞叹之情。可以以月下为场景，写月下发生的故事，通过回忆或记叙，表达对往事或正在发生的事的某种情感。可以查阅一些描写月亮的诗文，写一写为什么有那么多人喜欢月亮，展现月文化的博大精深，写出自己的独特感受。</a:t>
            </a:r>
          </a:p>
        </p:txBody>
      </p:sp>
      <p:sp>
        <p:nvSpPr>
          <p:cNvPr id="4" name="矩形 3">
            <a:extLst>
              <a:ext uri="{FF2B5EF4-FFF2-40B4-BE49-F238E27FC236}"/>
            </a:extLst>
          </p:cNvPr>
          <p:cNvSpPr/>
          <p:nvPr/>
        </p:nvSpPr>
        <p:spPr>
          <a:xfrm>
            <a:off x="825500" y="1168400"/>
            <a:ext cx="8032750" cy="1096963"/>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pic>
        <p:nvPicPr>
          <p:cNvPr id="46085" name="图片 5"/>
          <p:cNvPicPr>
            <a:picLocks noChangeAspect="1"/>
          </p:cNvPicPr>
          <p:nvPr/>
        </p:nvPicPr>
        <p:blipFill>
          <a:blip r:embed="rId2"/>
          <a:srcRect/>
          <a:stretch>
            <a:fillRect/>
          </a:stretch>
        </p:blipFill>
        <p:spPr bwMode="auto">
          <a:xfrm rot="7764381" flipH="1" flipV="1">
            <a:off x="350837" y="471488"/>
            <a:ext cx="904875" cy="1206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1000"/>
                                        <p:tgtEl>
                                          <p:spTgt spid="23555"/>
                                        </p:tgtEl>
                                      </p:cBhvr>
                                    </p:animEffect>
                                    <p:anim calcmode="lin" valueType="num">
                                      <p:cBhvr>
                                        <p:cTn id="8" dur="1000" fill="hold"/>
                                        <p:tgtEl>
                                          <p:spTgt spid="23555"/>
                                        </p:tgtEl>
                                        <p:attrNameLst>
                                          <p:attrName>ppt_x</p:attrName>
                                        </p:attrNameLst>
                                      </p:cBhvr>
                                      <p:tavLst>
                                        <p:tav tm="0">
                                          <p:val>
                                            <p:strVal val="#ppt_x"/>
                                          </p:val>
                                        </p:tav>
                                        <p:tav tm="100000">
                                          <p:val>
                                            <p:strVal val="#ppt_x"/>
                                          </p:val>
                                        </p:tav>
                                      </p:tavLst>
                                    </p:anim>
                                    <p:anim calcmode="lin" valueType="num">
                                      <p:cBhvr>
                                        <p:cTn id="9" dur="1000" fill="hold"/>
                                        <p:tgtEl>
                                          <p:spTgt spid="235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336550" y="766763"/>
            <a:ext cx="8807450" cy="5808662"/>
          </a:xfrm>
          <a:prstGeom prst="rect">
            <a:avLst/>
          </a:prstGeom>
          <a:noFill/>
          <a:ln w="9525">
            <a:noFill/>
            <a:miter lim="800000"/>
            <a:headEnd/>
            <a:tailEnd/>
          </a:ln>
        </p:spPr>
        <p:txBody>
          <a:bodyPr>
            <a:spAutoFit/>
          </a:bodyPr>
          <a:lstStyle/>
          <a:p>
            <a:pPr indent="457200" eaLnBrk="1" hangingPunct="1">
              <a:lnSpc>
                <a:spcPct val="150000"/>
              </a:lnSpc>
            </a:pPr>
            <a:r>
              <a:rPr lang="zh-CN" altLang="en-US" sz="2800">
                <a:solidFill>
                  <a:srgbClr val="000000"/>
                </a:solidFill>
                <a:latin typeface="黑体" pitchFamily="49" charset="-122"/>
                <a:ea typeface="黑体" pitchFamily="49" charset="-122"/>
              </a:rPr>
              <a:t>可以以</a:t>
            </a:r>
            <a:r>
              <a:rPr lang="zh-CN" altLang="en-US" sz="2800">
                <a:solidFill>
                  <a:srgbClr val="FF0000"/>
                </a:solidFill>
                <a:latin typeface="黑体" pitchFamily="49" charset="-122"/>
                <a:ea typeface="黑体" pitchFamily="49" charset="-122"/>
              </a:rPr>
              <a:t>某首写月亮的诗</a:t>
            </a:r>
            <a:r>
              <a:rPr lang="zh-CN" altLang="en-US" sz="2800">
                <a:solidFill>
                  <a:srgbClr val="000000"/>
                </a:solidFill>
                <a:latin typeface="黑体" pitchFamily="49" charset="-122"/>
                <a:ea typeface="黑体" pitchFamily="49" charset="-122"/>
              </a:rPr>
              <a:t>为线索，化用诗情或意境，穿越到诗人所处的年代，表达对诗人的景仰、崇拜之情。也可以</a:t>
            </a:r>
            <a:r>
              <a:rPr lang="zh-CN" altLang="en-US" sz="2800">
                <a:solidFill>
                  <a:srgbClr val="FF0000"/>
                </a:solidFill>
                <a:latin typeface="黑体" pitchFamily="49" charset="-122"/>
                <a:ea typeface="黑体" pitchFamily="49" charset="-122"/>
              </a:rPr>
              <a:t>故事新编</a:t>
            </a:r>
            <a:r>
              <a:rPr lang="zh-CN" altLang="en-US" sz="2800">
                <a:solidFill>
                  <a:srgbClr val="000000"/>
                </a:solidFill>
                <a:latin typeface="黑体" pitchFamily="49" charset="-122"/>
                <a:ea typeface="黑体" pitchFamily="49" charset="-122"/>
              </a:rPr>
              <a:t>，写有关月亮的传说。如嫦娥奔月、吴刚伐桂等。还可以展开</a:t>
            </a:r>
            <a:r>
              <a:rPr lang="zh-CN" altLang="en-US" sz="2800">
                <a:solidFill>
                  <a:srgbClr val="FF0000"/>
                </a:solidFill>
                <a:latin typeface="黑体" pitchFamily="49" charset="-122"/>
                <a:ea typeface="黑体" pitchFamily="49" charset="-122"/>
              </a:rPr>
              <a:t>联想和想象</a:t>
            </a:r>
            <a:r>
              <a:rPr lang="zh-CN" altLang="en-US" sz="2800">
                <a:solidFill>
                  <a:srgbClr val="000000"/>
                </a:solidFill>
                <a:latin typeface="黑体" pitchFamily="49" charset="-122"/>
                <a:ea typeface="黑体" pitchFamily="49" charset="-122"/>
              </a:rPr>
              <a:t>，写未来人们对月球的探访，表达合理开发月球的愿望等。行文时需注意：一要展现月亮不同时段的美，如阴晴之美、圆缺之美；二要写与月亮有关的故事，其中可加入古诗文中描绘和赞美月亮的内容，或者直接引用古诗文增添文章的文采。当然，最终要抒发自己的感情，寄托自己的情怀。</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657225" y="1828800"/>
            <a:ext cx="8247063" cy="2754313"/>
          </a:xfrm>
          <a:prstGeom prst="rect">
            <a:avLst/>
          </a:prstGeom>
          <a:noFill/>
          <a:ln w="9525">
            <a:noFill/>
            <a:miter lim="800000"/>
            <a:headEnd/>
            <a:tailEnd/>
          </a:ln>
        </p:spPr>
        <p:txBody>
          <a:bodyPr>
            <a:spAutoFit/>
          </a:bodyPr>
          <a:lstStyle/>
          <a:p>
            <a:pPr indent="457200" eaLnBrk="1" hangingPunct="1">
              <a:lnSpc>
                <a:spcPct val="150000"/>
              </a:lnSpc>
            </a:pPr>
            <a:r>
              <a:rPr lang="zh-CN" altLang="en-US" sz="2800">
                <a:solidFill>
                  <a:srgbClr val="000000"/>
                </a:solidFill>
                <a:latin typeface="黑体" pitchFamily="49" charset="-122"/>
                <a:ea typeface="黑体" pitchFamily="49" charset="-122"/>
              </a:rPr>
              <a:t>“一切景语皆情语”，要写真景物，寓真感情，做到景生情，情寄景，情景交融，浑然一体。赋予景物以人的感情，或喜或悲，或爱或憎，或乐或愁，景中有情，情景俱出。</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图片 1"/>
          <p:cNvPicPr>
            <a:picLocks noChangeAspect="1"/>
          </p:cNvPicPr>
          <p:nvPr>
            <p:custDataLst>
              <p:tags r:id="rId1"/>
            </p:custDataLst>
          </p:nvPr>
        </p:nvPicPr>
        <p:blipFill>
          <a:blip r:embed="rId4">
            <a:clrChange>
              <a:clrFrom>
                <a:srgbClr val="FFFFFF"/>
              </a:clrFrom>
              <a:clrTo>
                <a:srgbClr val="FFFFFF">
                  <a:alpha val="0"/>
                </a:srgbClr>
              </a:clrTo>
            </a:clrChange>
          </a:blip>
          <a:srcRect/>
          <a:stretch>
            <a:fillRect/>
          </a:stretch>
        </p:blipFill>
        <p:spPr bwMode="auto">
          <a:xfrm>
            <a:off x="1981200" y="1719263"/>
            <a:ext cx="5181600" cy="2943225"/>
          </a:xfrm>
          <a:prstGeom prst="rect">
            <a:avLst/>
          </a:prstGeom>
          <a:noFill/>
          <a:ln w="9525">
            <a:noFill/>
            <a:miter lim="800000"/>
            <a:headEnd/>
            <a:tailEnd/>
          </a:ln>
        </p:spPr>
      </p:pic>
      <p:sp>
        <p:nvSpPr>
          <p:cNvPr id="49155" name="Rectangle 2"/>
          <p:cNvSpPr txBox="1">
            <a:spLocks noChangeArrowheads="1"/>
          </p:cNvSpPr>
          <p:nvPr>
            <p:custDataLst>
              <p:tags r:id="rId2"/>
            </p:custDataLst>
          </p:nvPr>
        </p:nvSpPr>
        <p:spPr bwMode="auto">
          <a:xfrm>
            <a:off x="2047875" y="3525838"/>
            <a:ext cx="5116513" cy="904875"/>
          </a:xfrm>
          <a:prstGeom prst="rect">
            <a:avLst/>
          </a:prstGeom>
          <a:noFill/>
          <a:ln w="9525">
            <a:noFill/>
            <a:miter lim="800000"/>
            <a:headEnd/>
            <a:tailEnd/>
          </a:ln>
        </p:spPr>
        <p:txBody>
          <a:bodyPr lIns="0" rIns="0" anchor="ctr"/>
          <a:lstStyle/>
          <a:p>
            <a:pPr algn="ctr" eaLnBrk="1" hangingPunct="1">
              <a:lnSpc>
                <a:spcPct val="90000"/>
              </a:lnSpc>
            </a:pPr>
            <a:r>
              <a:rPr lang="zh-CN" altLang="en-US" sz="3600" b="1">
                <a:solidFill>
                  <a:srgbClr val="000000"/>
                </a:solidFill>
                <a:latin typeface="黑体" pitchFamily="49" charset="-122"/>
                <a:ea typeface="黑体" pitchFamily="49" charset="-122"/>
              </a:rPr>
              <a:t>聊话题   定教材</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28613" y="1208088"/>
            <a:ext cx="8961438" cy="4665662"/>
            <a:chOff x="517226" y="1070746"/>
            <a:chExt cx="8961438" cy="4665661"/>
          </a:xfrm>
        </p:grpSpPr>
        <p:grpSp>
          <p:nvGrpSpPr>
            <p:cNvPr id="3" name="组合 4"/>
            <p:cNvGrpSpPr>
              <a:grpSpLocks/>
            </p:cNvGrpSpPr>
            <p:nvPr/>
          </p:nvGrpSpPr>
          <p:grpSpPr bwMode="auto">
            <a:xfrm>
              <a:off x="3719538" y="1070746"/>
              <a:ext cx="5759126" cy="4665661"/>
              <a:chOff x="3719538" y="1070746"/>
              <a:chExt cx="5759126" cy="4665661"/>
            </a:xfrm>
          </p:grpSpPr>
          <p:pic>
            <p:nvPicPr>
              <p:cNvPr id="50183" name="图片 7"/>
              <p:cNvPicPr>
                <a:picLocks noChangeAspect="1" noChangeArrowheads="1"/>
              </p:cNvPicPr>
              <p:nvPr/>
            </p:nvPicPr>
            <p:blipFill>
              <a:blip r:embed="rId2"/>
              <a:srcRect l="34450" r="7645" b="22739"/>
              <a:stretch>
                <a:fillRect/>
              </a:stretch>
            </p:blipFill>
            <p:spPr bwMode="auto">
              <a:xfrm>
                <a:off x="3719538" y="1070746"/>
                <a:ext cx="5759126" cy="4665661"/>
              </a:xfrm>
              <a:prstGeom prst="rect">
                <a:avLst/>
              </a:prstGeom>
              <a:noFill/>
              <a:ln w="9525">
                <a:noFill/>
                <a:miter lim="800000"/>
                <a:headEnd/>
                <a:tailEnd/>
              </a:ln>
            </p:spPr>
          </p:pic>
          <p:sp>
            <p:nvSpPr>
              <p:cNvPr id="50184" name="文本框 2"/>
              <p:cNvSpPr txBox="1">
                <a:spLocks noChangeArrowheads="1"/>
              </p:cNvSpPr>
              <p:nvPr/>
            </p:nvSpPr>
            <p:spPr bwMode="auto">
              <a:xfrm>
                <a:off x="3719538" y="4642193"/>
                <a:ext cx="127798" cy="487227"/>
              </a:xfrm>
              <a:prstGeom prst="rect">
                <a:avLst/>
              </a:prstGeom>
              <a:solidFill>
                <a:srgbClr val="E7BC89"/>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sp>
            <p:nvSpPr>
              <p:cNvPr id="50185" name="文本框 5"/>
              <p:cNvSpPr txBox="1">
                <a:spLocks noChangeArrowheads="1"/>
              </p:cNvSpPr>
              <p:nvPr/>
            </p:nvSpPr>
            <p:spPr bwMode="auto">
              <a:xfrm>
                <a:off x="3893360" y="4618317"/>
                <a:ext cx="593150" cy="487227"/>
              </a:xfrm>
              <a:prstGeom prst="rect">
                <a:avLst/>
              </a:prstGeom>
              <a:solidFill>
                <a:srgbClr val="015943"/>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pic>
          <p:nvPicPr>
            <p:cNvPr id="50181" name="图片 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17226" y="1899374"/>
              <a:ext cx="3920068" cy="2623061"/>
            </a:xfrm>
            <a:prstGeom prst="rect">
              <a:avLst/>
            </a:prstGeom>
            <a:noFill/>
            <a:ln w="9525">
              <a:noFill/>
              <a:miter lim="800000"/>
              <a:headEnd/>
              <a:tailEnd/>
            </a:ln>
          </p:spPr>
        </p:pic>
        <p:sp>
          <p:nvSpPr>
            <p:cNvPr id="50182" name="文本框 5"/>
            <p:cNvSpPr txBox="1">
              <a:spLocks noChangeArrowheads="1"/>
            </p:cNvSpPr>
            <p:nvPr/>
          </p:nvSpPr>
          <p:spPr bwMode="auto">
            <a:xfrm>
              <a:off x="3847336" y="4673001"/>
              <a:ext cx="46024" cy="456418"/>
            </a:xfrm>
            <a:prstGeom prst="rect">
              <a:avLst/>
            </a:prstGeom>
            <a:solidFill>
              <a:srgbClr val="030002"/>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sp>
        <p:nvSpPr>
          <p:cNvPr id="50179" name="矩形 1"/>
          <p:cNvSpPr>
            <a:spLocks noChangeArrowheads="1"/>
          </p:cNvSpPr>
          <p:nvPr/>
        </p:nvSpPr>
        <p:spPr bwMode="auto">
          <a:xfrm>
            <a:off x="3152775" y="1916113"/>
            <a:ext cx="5200650" cy="2308225"/>
          </a:xfrm>
          <a:prstGeom prst="rect">
            <a:avLst/>
          </a:prstGeom>
          <a:noFill/>
          <a:ln w="9525">
            <a:noFill/>
            <a:miter lim="800000"/>
            <a:headEnd/>
            <a:tailEnd/>
          </a:ln>
        </p:spPr>
        <p:txBody>
          <a:bodyPr>
            <a:spAutoFit/>
          </a:bodyPr>
          <a:lstStyle/>
          <a:p>
            <a:pPr indent="719138" eaLnBrk="1" hangingPunct="1">
              <a:lnSpc>
                <a:spcPct val="150000"/>
              </a:lnSpc>
            </a:pPr>
            <a:r>
              <a:rPr lang="zh-CN" altLang="en-US">
                <a:solidFill>
                  <a:schemeClr val="bg1"/>
                </a:solidFill>
                <a:latin typeface="黑体" pitchFamily="49" charset="-122"/>
                <a:ea typeface="黑体" pitchFamily="49" charset="-122"/>
              </a:rPr>
              <a:t>亲爱的同学们，大自然是丰富多彩的，</a:t>
            </a:r>
            <a:r>
              <a:rPr lang="zh-CN" altLang="en-US">
                <a:solidFill>
                  <a:srgbClr val="FF0000"/>
                </a:solidFill>
                <a:latin typeface="华文琥珀" pitchFamily="2" charset="-122"/>
                <a:ea typeface="华文琥珀" pitchFamily="2" charset="-122"/>
              </a:rPr>
              <a:t>作为生活在大自然中的我们一定会钟情于某种景物吧？让我们畅所欲言，说出来与大家一起分享，如何？</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extLst>
          </p:cNvPr>
          <p:cNvPicPr>
            <a:picLocks noChangeAspect="1"/>
          </p:cNvPicPr>
          <p:nvPr/>
        </p:nvPicPr>
        <p:blipFill>
          <a:blip r:embed="rId2"/>
          <a:stretch>
            <a:fillRect/>
          </a:stretch>
        </p:blipFill>
        <p:spPr>
          <a:xfrm>
            <a:off x="106164" y="1560296"/>
            <a:ext cx="3514286" cy="307619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1203" name="矩形 4"/>
          <p:cNvSpPr>
            <a:spLocks noChangeArrowheads="1"/>
          </p:cNvSpPr>
          <p:nvPr/>
        </p:nvSpPr>
        <p:spPr bwMode="auto">
          <a:xfrm>
            <a:off x="3216275" y="1871663"/>
            <a:ext cx="5635625" cy="2862262"/>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好啊，我想说说我的故乡。那是一个山清水秀的小山村，我们家门前不远处就是连绵的大山，山下有一条小河，水常年不干。一到冬天，我们这些孩子就可以在上面溜冰，好玩着呢。</a:t>
            </a:r>
          </a:p>
        </p:txBody>
      </p:sp>
      <p:sp>
        <p:nvSpPr>
          <p:cNvPr id="6" name="矩形 5">
            <a:extLst>
              <a:ext uri="{FF2B5EF4-FFF2-40B4-BE49-F238E27FC236}"/>
            </a:extLst>
          </p:cNvPr>
          <p:cNvSpPr/>
          <p:nvPr/>
        </p:nvSpPr>
        <p:spPr>
          <a:xfrm>
            <a:off x="3092450" y="1871663"/>
            <a:ext cx="5583238" cy="2951162"/>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p:cNvSpPr>
            <a:spLocks noChangeArrowheads="1"/>
          </p:cNvSpPr>
          <p:nvPr/>
        </p:nvSpPr>
        <p:spPr bwMode="auto">
          <a:xfrm>
            <a:off x="2611438" y="1357313"/>
            <a:ext cx="6351587" cy="3328987"/>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王安石有诗云：“墙角数枝梅，凌寒独自开。遥知不是雪，为有暗香来。”我也喜欢梅花。它清痩的枝是李白的傲骨吗？它生香的素蕊是李清照的婉约吗？它傲然挺立在严冬，是当之无愧的花中君子！我要采用托物言志的手法来写它。</a:t>
            </a:r>
          </a:p>
        </p:txBody>
      </p:sp>
      <p:pic>
        <p:nvPicPr>
          <p:cNvPr id="4" name="图片 3">
            <a:extLst>
              <a:ext uri="{FF2B5EF4-FFF2-40B4-BE49-F238E27FC236}"/>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2472" y="2074018"/>
            <a:ext cx="3416060" cy="24157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矩形 4">
            <a:extLst>
              <a:ext uri="{FF2B5EF4-FFF2-40B4-BE49-F238E27FC236}"/>
            </a:extLst>
          </p:cNvPr>
          <p:cNvSpPr/>
          <p:nvPr/>
        </p:nvSpPr>
        <p:spPr>
          <a:xfrm>
            <a:off x="2498725" y="1257300"/>
            <a:ext cx="6464300" cy="3554413"/>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4"/>
          <p:cNvSpPr>
            <a:spLocks noChangeArrowheads="1"/>
          </p:cNvSpPr>
          <p:nvPr/>
        </p:nvSpPr>
        <p:spPr bwMode="auto">
          <a:xfrm>
            <a:off x="2674938" y="1449388"/>
            <a:ext cx="6354762" cy="4524375"/>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春天里荠菜早早醒来了，它不择地而生，小河边、沟渠旁、田埂上，到处都有它的身影。伴着春姑娘的脚步，它由淡绿、青绿、深绿到墨绿，个头也一点点变高。它不断从基部抽出叶子，一点点舒展，最后从自己的头上顶出一朵洁白的小花。奶奶能用荠菜做出各种美味，我的童年一直伴随着奶奶的“荠菜香”，我想通过“荠菜”表达对奶奶的思念之情。</a:t>
            </a:r>
          </a:p>
        </p:txBody>
      </p:sp>
      <p:sp>
        <p:nvSpPr>
          <p:cNvPr id="6" name="矩形 5">
            <a:extLst>
              <a:ext uri="{FF2B5EF4-FFF2-40B4-BE49-F238E27FC236}"/>
            </a:extLst>
          </p:cNvPr>
          <p:cNvSpPr/>
          <p:nvPr/>
        </p:nvSpPr>
        <p:spPr>
          <a:xfrm>
            <a:off x="2674938" y="1449388"/>
            <a:ext cx="6354762" cy="452437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pic>
        <p:nvPicPr>
          <p:cNvPr id="53252" name="图片 1"/>
          <p:cNvPicPr>
            <a:picLocks noChangeAspect="1"/>
          </p:cNvPicPr>
          <p:nvPr/>
        </p:nvPicPr>
        <p:blipFill>
          <a:blip r:embed="rId2"/>
          <a:srcRect/>
          <a:stretch>
            <a:fillRect/>
          </a:stretch>
        </p:blipFill>
        <p:spPr bwMode="auto">
          <a:xfrm>
            <a:off x="160338" y="2033588"/>
            <a:ext cx="2286000" cy="4206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p:cNvSpPr>
            <a:spLocks noChangeArrowheads="1"/>
          </p:cNvSpPr>
          <p:nvPr/>
        </p:nvSpPr>
        <p:spPr bwMode="auto">
          <a:xfrm>
            <a:off x="457200" y="1304925"/>
            <a:ext cx="6022975" cy="2776538"/>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我特别喜欢丁香花，虽然花很小，但好多小花聚在一起就成了一个 淡紫色的花球，远远望去，特别吸引人；花又香，老远就能闻到。从丁香花身上，我看 到了不争宠、不恃骄，精诚团结，默默付出的好品质。</a:t>
            </a:r>
          </a:p>
        </p:txBody>
      </p:sp>
      <p:pic>
        <p:nvPicPr>
          <p:cNvPr id="3" name="图片 2">
            <a:extLst>
              <a:ext uri="{FF2B5EF4-FFF2-40B4-BE49-F238E27FC236}"/>
            </a:extLst>
          </p:cNvPr>
          <p:cNvPicPr>
            <a:picLocks noChangeAspect="1"/>
          </p:cNvPicPr>
          <p:nvPr/>
        </p:nvPicPr>
        <p:blipFill>
          <a:blip r:embed="rId2"/>
          <a:stretch>
            <a:fillRect/>
          </a:stretch>
        </p:blipFill>
        <p:spPr>
          <a:xfrm>
            <a:off x="6193767" y="1756774"/>
            <a:ext cx="2938533" cy="301663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矩形 3">
            <a:extLst>
              <a:ext uri="{FF2B5EF4-FFF2-40B4-BE49-F238E27FC236}"/>
            </a:extLst>
          </p:cNvPr>
          <p:cNvSpPr/>
          <p:nvPr/>
        </p:nvSpPr>
        <p:spPr>
          <a:xfrm>
            <a:off x="331788" y="1206500"/>
            <a:ext cx="6148387" cy="3068638"/>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95">
            <a:extLst>
              <a:ext uri="{FF2B5EF4-FFF2-40B4-BE49-F238E27FC236}"/>
            </a:extLst>
          </p:cNvPr>
          <p:cNvSpPr/>
          <p:nvPr>
            <p:custDataLst>
              <p:tags r:id="rId1"/>
            </p:custDataLst>
          </p:nvPr>
        </p:nvSpPr>
        <p:spPr>
          <a:xfrm rot="21437769">
            <a:off x="163513" y="857250"/>
            <a:ext cx="3424237" cy="733425"/>
          </a:xfrm>
          <a:custGeom>
            <a:avLst/>
            <a:gdLst>
              <a:gd name="connsiteX0" fmla="*/ 0 w 1782331"/>
              <a:gd name="connsiteY0" fmla="*/ 76468 h 343228"/>
              <a:gd name="connsiteX1" fmla="*/ 76468 w 1782331"/>
              <a:gd name="connsiteY1" fmla="*/ 0 h 343228"/>
              <a:gd name="connsiteX2" fmla="*/ 1705863 w 1782331"/>
              <a:gd name="connsiteY2" fmla="*/ 0 h 343228"/>
              <a:gd name="connsiteX3" fmla="*/ 1782331 w 1782331"/>
              <a:gd name="connsiteY3" fmla="*/ 76468 h 343228"/>
              <a:gd name="connsiteX4" fmla="*/ 1782331 w 1782331"/>
              <a:gd name="connsiteY4" fmla="*/ 266760 h 343228"/>
              <a:gd name="connsiteX5" fmla="*/ 1705863 w 1782331"/>
              <a:gd name="connsiteY5" fmla="*/ 343228 h 343228"/>
              <a:gd name="connsiteX6" fmla="*/ 76468 w 1782331"/>
              <a:gd name="connsiteY6" fmla="*/ 343228 h 343228"/>
              <a:gd name="connsiteX7" fmla="*/ 0 w 1782331"/>
              <a:gd name="connsiteY7" fmla="*/ 266760 h 343228"/>
              <a:gd name="connsiteX8" fmla="*/ 0 w 1782331"/>
              <a:gd name="connsiteY8" fmla="*/ 76468 h 343228"/>
              <a:gd name="connsiteX0" fmla="*/ 0 w 1782331"/>
              <a:gd name="connsiteY0" fmla="*/ 76481 h 343241"/>
              <a:gd name="connsiteX1" fmla="*/ 76468 w 1782331"/>
              <a:gd name="connsiteY1" fmla="*/ 13 h 343241"/>
              <a:gd name="connsiteX2" fmla="*/ 892773 w 1782331"/>
              <a:gd name="connsiteY2" fmla="*/ 64307 h 343241"/>
              <a:gd name="connsiteX3" fmla="*/ 1705863 w 1782331"/>
              <a:gd name="connsiteY3" fmla="*/ 13 h 343241"/>
              <a:gd name="connsiteX4" fmla="*/ 1782331 w 1782331"/>
              <a:gd name="connsiteY4" fmla="*/ 76481 h 343241"/>
              <a:gd name="connsiteX5" fmla="*/ 1782331 w 1782331"/>
              <a:gd name="connsiteY5" fmla="*/ 266773 h 343241"/>
              <a:gd name="connsiteX6" fmla="*/ 1705863 w 1782331"/>
              <a:gd name="connsiteY6" fmla="*/ 343241 h 343241"/>
              <a:gd name="connsiteX7" fmla="*/ 76468 w 1782331"/>
              <a:gd name="connsiteY7" fmla="*/ 343241 h 343241"/>
              <a:gd name="connsiteX8" fmla="*/ 0 w 1782331"/>
              <a:gd name="connsiteY8" fmla="*/ 266773 h 343241"/>
              <a:gd name="connsiteX9" fmla="*/ 0 w 1782331"/>
              <a:gd name="connsiteY9" fmla="*/ 76481 h 343241"/>
              <a:gd name="connsiteX0" fmla="*/ 0 w 1782331"/>
              <a:gd name="connsiteY0" fmla="*/ 76481 h 343241"/>
              <a:gd name="connsiteX1" fmla="*/ 76468 w 1782331"/>
              <a:gd name="connsiteY1" fmla="*/ 13 h 343241"/>
              <a:gd name="connsiteX2" fmla="*/ 892773 w 1782331"/>
              <a:gd name="connsiteY2" fmla="*/ 64307 h 343241"/>
              <a:gd name="connsiteX3" fmla="*/ 1705863 w 1782331"/>
              <a:gd name="connsiteY3" fmla="*/ 13 h 343241"/>
              <a:gd name="connsiteX4" fmla="*/ 1782331 w 1782331"/>
              <a:gd name="connsiteY4" fmla="*/ 76481 h 343241"/>
              <a:gd name="connsiteX5" fmla="*/ 1782331 w 1782331"/>
              <a:gd name="connsiteY5" fmla="*/ 266773 h 343241"/>
              <a:gd name="connsiteX6" fmla="*/ 1705863 w 1782331"/>
              <a:gd name="connsiteY6" fmla="*/ 343241 h 343241"/>
              <a:gd name="connsiteX7" fmla="*/ 847677 w 1782331"/>
              <a:gd name="connsiteY7" fmla="*/ 308828 h 343241"/>
              <a:gd name="connsiteX8" fmla="*/ 76468 w 1782331"/>
              <a:gd name="connsiteY8" fmla="*/ 343241 h 343241"/>
              <a:gd name="connsiteX9" fmla="*/ 0 w 1782331"/>
              <a:gd name="connsiteY9" fmla="*/ 266773 h 343241"/>
              <a:gd name="connsiteX10" fmla="*/ 0 w 1782331"/>
              <a:gd name="connsiteY10" fmla="*/ 76481 h 343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2331" h="343241">
                <a:moveTo>
                  <a:pt x="0" y="76481"/>
                </a:moveTo>
                <a:cubicBezTo>
                  <a:pt x="0" y="34249"/>
                  <a:pt x="34236" y="13"/>
                  <a:pt x="76468" y="13"/>
                </a:cubicBezTo>
                <a:cubicBezTo>
                  <a:pt x="346416" y="-1078"/>
                  <a:pt x="622825" y="65398"/>
                  <a:pt x="892773" y="64307"/>
                </a:cubicBezTo>
                <a:cubicBezTo>
                  <a:pt x="1165957" y="65398"/>
                  <a:pt x="1432679" y="-1078"/>
                  <a:pt x="1705863" y="13"/>
                </a:cubicBezTo>
                <a:cubicBezTo>
                  <a:pt x="1748095" y="13"/>
                  <a:pt x="1782331" y="34249"/>
                  <a:pt x="1782331" y="76481"/>
                </a:cubicBezTo>
                <a:lnTo>
                  <a:pt x="1782331" y="266773"/>
                </a:lnTo>
                <a:cubicBezTo>
                  <a:pt x="1782331" y="309005"/>
                  <a:pt x="1748095" y="343241"/>
                  <a:pt x="1705863" y="343241"/>
                </a:cubicBezTo>
                <a:cubicBezTo>
                  <a:pt x="1420927" y="342504"/>
                  <a:pt x="1132613" y="309565"/>
                  <a:pt x="847677" y="308828"/>
                </a:cubicBezTo>
                <a:lnTo>
                  <a:pt x="76468" y="343241"/>
                </a:lnTo>
                <a:cubicBezTo>
                  <a:pt x="34236" y="343241"/>
                  <a:pt x="0" y="309005"/>
                  <a:pt x="0" y="266773"/>
                </a:cubicBezTo>
                <a:lnTo>
                  <a:pt x="0" y="76481"/>
                </a:lnTo>
                <a:close/>
              </a:path>
            </a:pathLst>
          </a:custGeom>
          <a:solidFill>
            <a:schemeClr val="accent3"/>
          </a:solidFill>
          <a:ln w="19050">
            <a:solidFill>
              <a:srgbClr val="FFFFFF"/>
            </a:solidFill>
          </a:ln>
          <a:effectLst>
            <a:outerShdw blurRad="762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zh-CN" altLang="en-US" sz="2800" dirty="0">
                <a:solidFill>
                  <a:srgbClr val="FFFFFF"/>
                </a:solidFill>
                <a:latin typeface="黑体" panose="02010609060101010101" pitchFamily="49" charset="-122"/>
                <a:ea typeface="黑体" panose="02010609060101010101" pitchFamily="49" charset="-122"/>
              </a:rPr>
              <a:t>学习目标</a:t>
            </a:r>
          </a:p>
        </p:txBody>
      </p:sp>
      <p:sp>
        <p:nvSpPr>
          <p:cNvPr id="36867" name="矩形 3"/>
          <p:cNvSpPr>
            <a:spLocks noChangeArrowheads="1"/>
          </p:cNvSpPr>
          <p:nvPr/>
        </p:nvSpPr>
        <p:spPr bwMode="auto">
          <a:xfrm>
            <a:off x="658813" y="1616075"/>
            <a:ext cx="8137525" cy="4616450"/>
          </a:xfrm>
          <a:prstGeom prst="rect">
            <a:avLst/>
          </a:prstGeom>
          <a:noFill/>
          <a:ln w="9525">
            <a:noFill/>
            <a:miter lim="800000"/>
            <a:headEnd/>
            <a:tailEnd/>
          </a:ln>
        </p:spPr>
        <p:txBody>
          <a:bodyPr>
            <a:spAutoFit/>
          </a:bodyPr>
          <a:lstStyle/>
          <a:p>
            <a:pPr indent="457200">
              <a:lnSpc>
                <a:spcPct val="150000"/>
              </a:lnSpc>
            </a:pPr>
            <a:r>
              <a:rPr lang="en-US" altLang="zh-CN" sz="2800">
                <a:solidFill>
                  <a:srgbClr val="000000"/>
                </a:solidFill>
                <a:latin typeface="黑体" pitchFamily="49" charset="-122"/>
                <a:ea typeface="黑体" pitchFamily="49" charset="-122"/>
              </a:rPr>
              <a:t>1.</a:t>
            </a:r>
            <a:r>
              <a:rPr lang="zh-CN" altLang="en-US" sz="2800">
                <a:solidFill>
                  <a:srgbClr val="000000"/>
                </a:solidFill>
                <a:latin typeface="黑体" pitchFamily="49" charset="-122"/>
                <a:ea typeface="黑体" pitchFamily="49" charset="-122"/>
              </a:rPr>
              <a:t>学会</a:t>
            </a:r>
            <a:r>
              <a:rPr lang="zh-CN" altLang="en-US" sz="2800">
                <a:solidFill>
                  <a:srgbClr val="FF0000"/>
                </a:solidFill>
                <a:latin typeface="黑体" pitchFamily="49" charset="-122"/>
                <a:ea typeface="黑体" pitchFamily="49" charset="-122"/>
              </a:rPr>
              <a:t>定点观察</a:t>
            </a:r>
            <a:r>
              <a:rPr lang="zh-CN" altLang="en-US" sz="2800">
                <a:solidFill>
                  <a:srgbClr val="000000"/>
                </a:solidFill>
                <a:latin typeface="黑体" pitchFamily="49" charset="-122"/>
                <a:ea typeface="黑体" pitchFamily="49" charset="-122"/>
              </a:rPr>
              <a:t>、</a:t>
            </a:r>
            <a:r>
              <a:rPr lang="zh-CN" altLang="en-US" sz="2800">
                <a:solidFill>
                  <a:srgbClr val="FF0000"/>
                </a:solidFill>
                <a:latin typeface="黑体" pitchFamily="49" charset="-122"/>
                <a:ea typeface="黑体" pitchFamily="49" charset="-122"/>
              </a:rPr>
              <a:t>移步换景</a:t>
            </a:r>
            <a:r>
              <a:rPr lang="zh-CN" altLang="en-US" sz="2800">
                <a:solidFill>
                  <a:srgbClr val="000000"/>
                </a:solidFill>
                <a:latin typeface="黑体" pitchFamily="49" charset="-122"/>
                <a:ea typeface="黑体" pitchFamily="49" charset="-122"/>
              </a:rPr>
              <a:t>等描写景物的常见方法。</a:t>
            </a:r>
          </a:p>
          <a:p>
            <a:pPr indent="457200">
              <a:lnSpc>
                <a:spcPct val="150000"/>
              </a:lnSpc>
            </a:pPr>
            <a:r>
              <a:rPr lang="en-US" altLang="zh-CN" sz="2800">
                <a:solidFill>
                  <a:srgbClr val="000000"/>
                </a:solidFill>
                <a:latin typeface="黑体" pitchFamily="49" charset="-122"/>
                <a:ea typeface="黑体" pitchFamily="49" charset="-122"/>
              </a:rPr>
              <a:t>2.</a:t>
            </a:r>
            <a:r>
              <a:rPr lang="zh-CN" altLang="en-US" sz="2800">
                <a:solidFill>
                  <a:srgbClr val="000000"/>
                </a:solidFill>
                <a:latin typeface="黑体" pitchFamily="49" charset="-122"/>
                <a:ea typeface="黑体" pitchFamily="49" charset="-122"/>
              </a:rPr>
              <a:t>能够运用准确生动的语言和恰当的表现手法，描绘景物的情状和特征；学会在景物描写中突出自己的情感，做到</a:t>
            </a:r>
            <a:r>
              <a:rPr lang="zh-CN" altLang="en-US" sz="2800">
                <a:solidFill>
                  <a:srgbClr val="FF0000"/>
                </a:solidFill>
                <a:latin typeface="黑体" pitchFamily="49" charset="-122"/>
                <a:ea typeface="黑体" pitchFamily="49" charset="-122"/>
              </a:rPr>
              <a:t>融情于景</a:t>
            </a:r>
            <a:r>
              <a:rPr lang="zh-CN" altLang="en-US" sz="2800">
                <a:solidFill>
                  <a:srgbClr val="000000"/>
                </a:solidFill>
                <a:latin typeface="黑体" pitchFamily="49" charset="-122"/>
                <a:ea typeface="黑体" pitchFamily="49" charset="-122"/>
              </a:rPr>
              <a:t>。</a:t>
            </a:r>
          </a:p>
          <a:p>
            <a:pPr indent="457200">
              <a:lnSpc>
                <a:spcPct val="150000"/>
              </a:lnSpc>
            </a:pPr>
            <a:r>
              <a:rPr lang="en-US" altLang="zh-CN" sz="2800">
                <a:solidFill>
                  <a:srgbClr val="000000"/>
                </a:solidFill>
                <a:latin typeface="黑体" pitchFamily="49" charset="-122"/>
                <a:ea typeface="黑体" pitchFamily="49" charset="-122"/>
              </a:rPr>
              <a:t>3.</a:t>
            </a:r>
            <a:r>
              <a:rPr lang="zh-CN" altLang="en-US" sz="2800">
                <a:solidFill>
                  <a:srgbClr val="000000"/>
                </a:solidFill>
                <a:latin typeface="黑体" pitchFamily="49" charset="-122"/>
                <a:ea typeface="黑体" pitchFamily="49" charset="-122"/>
              </a:rPr>
              <a:t>学会抓住景物的特点，选择一个合适的角度，写出自己</a:t>
            </a:r>
            <a:r>
              <a:rPr lang="zh-CN" altLang="en-US" sz="2800">
                <a:solidFill>
                  <a:srgbClr val="FF0000"/>
                </a:solidFill>
                <a:latin typeface="黑体" pitchFamily="49" charset="-122"/>
                <a:ea typeface="黑体" pitchFamily="49" charset="-122"/>
              </a:rPr>
              <a:t>独特的感受</a:t>
            </a:r>
            <a:r>
              <a:rPr lang="zh-CN" altLang="en-US" sz="2800">
                <a:solidFill>
                  <a:srgbClr val="000000"/>
                </a:solidFill>
                <a:latin typeface="黑体" pitchFamily="49" charset="-122"/>
                <a:ea typeface="黑体" pitchFamily="49" charset="-122"/>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矩形 1"/>
          <p:cNvSpPr>
            <a:spLocks noChangeArrowheads="1"/>
          </p:cNvSpPr>
          <p:nvPr/>
        </p:nvSpPr>
        <p:spPr bwMode="auto">
          <a:xfrm>
            <a:off x="2170113" y="1049338"/>
            <a:ext cx="6973887" cy="5632450"/>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我喜欢你小河。你真美！月明之夜，你喜欢披银装；旭日东升，你又喜欢挂金衣。你真清，透过你，河底一粒粒白色的鵝卵石更加令人赏心悦目。你娴静快乐，总爱低低吟唱</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随着年龄的增长，你感染我的不再仅仅是质朴美，还有美好的德行。你有知错就改的勇气，大雨潰沱，你被泥沙弄得面目全非，你也暴躁、愤怒，有时不慎冲坏了堤岸，卷走了小树</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但是，一看到人们那焦急忧虑的目光，你就会慚愧不已，逐渐平静下来，又乖乖地流进碧绿的菜畦、繁茂的田野，滋润农人的心田</a:t>
            </a:r>
            <a:r>
              <a:rPr lang="en-US" altLang="zh-CN">
                <a:solidFill>
                  <a:srgbClr val="000000"/>
                </a:solidFill>
                <a:latin typeface="黑体" pitchFamily="49" charset="-122"/>
                <a:ea typeface="黑体" pitchFamily="49" charset="-122"/>
              </a:rPr>
              <a:t>……</a:t>
            </a:r>
            <a:endParaRPr lang="zh-CN" altLang="en-US">
              <a:solidFill>
                <a:srgbClr val="000000"/>
              </a:solidFill>
              <a:latin typeface="黑体" pitchFamily="49" charset="-122"/>
              <a:ea typeface="黑体" pitchFamily="49" charset="-122"/>
            </a:endParaRPr>
          </a:p>
        </p:txBody>
      </p:sp>
      <p:pic>
        <p:nvPicPr>
          <p:cNvPr id="4" name="图片 3">
            <a:extLst>
              <a:ext uri="{FF2B5EF4-FFF2-40B4-BE49-F238E27FC236}"/>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95352" y="2131168"/>
            <a:ext cx="3416060" cy="24157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矩形 4">
            <a:extLst>
              <a:ext uri="{FF2B5EF4-FFF2-40B4-BE49-F238E27FC236}"/>
            </a:extLst>
          </p:cNvPr>
          <p:cNvSpPr/>
          <p:nvPr/>
        </p:nvSpPr>
        <p:spPr>
          <a:xfrm>
            <a:off x="2170113" y="1049338"/>
            <a:ext cx="6881812" cy="553402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extLst>
          </p:cNvPr>
          <p:cNvPicPr>
            <a:picLocks noChangeAspect="1"/>
          </p:cNvPicPr>
          <p:nvPr/>
        </p:nvPicPr>
        <p:blipFill>
          <a:blip r:embed="rId2"/>
          <a:stretch>
            <a:fillRect/>
          </a:stretch>
        </p:blipFill>
        <p:spPr>
          <a:xfrm>
            <a:off x="106164" y="1560296"/>
            <a:ext cx="3514286" cy="307619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6323" name="矩形 4"/>
          <p:cNvSpPr>
            <a:spLocks noChangeArrowheads="1"/>
          </p:cNvSpPr>
          <p:nvPr/>
        </p:nvSpPr>
        <p:spPr bwMode="auto">
          <a:xfrm>
            <a:off x="2955925" y="1560513"/>
            <a:ext cx="5824538" cy="5078412"/>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我最喜欢大海，喜欢听大海的声音。大海的波浪轻轻地拍打着海岸，静夜之下，不疾不徐，不轻不重，富有节奏般哗哗地响着，如同我们跳动的思绪，抑或是轻缓的华尔兹。海风变大了，波浪的哗哗声加重了，冲向海岸的浪峰更高了。我觉得它像我们激动的心情，像我们高昂的斗志。狂风推动着海浪撞击在礁石上，发出巨大的吼声，卷起的浪花四处飞溅。</a:t>
            </a:r>
          </a:p>
        </p:txBody>
      </p:sp>
      <p:sp>
        <p:nvSpPr>
          <p:cNvPr id="6" name="矩形 5">
            <a:extLst>
              <a:ext uri="{FF2B5EF4-FFF2-40B4-BE49-F238E27FC236}"/>
            </a:extLst>
          </p:cNvPr>
          <p:cNvSpPr/>
          <p:nvPr/>
        </p:nvSpPr>
        <p:spPr>
          <a:xfrm>
            <a:off x="2830513" y="1560513"/>
            <a:ext cx="5949950" cy="5078412"/>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1"/>
          <p:cNvSpPr>
            <a:spLocks noChangeArrowheads="1"/>
          </p:cNvSpPr>
          <p:nvPr/>
        </p:nvSpPr>
        <p:spPr bwMode="auto">
          <a:xfrm>
            <a:off x="269875" y="1565275"/>
            <a:ext cx="6245225" cy="2862263"/>
          </a:xfrm>
          <a:prstGeom prst="rect">
            <a:avLst/>
          </a:prstGeom>
          <a:noFill/>
          <a:ln w="9525">
            <a:noFill/>
            <a:miter lim="800000"/>
            <a:headEnd/>
            <a:tailEnd/>
          </a:ln>
        </p:spPr>
        <p:txBody>
          <a:bodyPr>
            <a:spAutoFit/>
          </a:bodyPr>
          <a:lstStyle/>
          <a:p>
            <a:pPr indent="457200" eaLnBrk="1" hangingPunct="1">
              <a:lnSpc>
                <a:spcPct val="150000"/>
              </a:lnSpc>
            </a:pPr>
            <a:r>
              <a:rPr lang="zh-CN" altLang="en-US">
                <a:solidFill>
                  <a:srgbClr val="000000"/>
                </a:solidFill>
                <a:latin typeface="黑体" pitchFamily="49" charset="-122"/>
                <a:ea typeface="黑体" pitchFamily="49" charset="-122"/>
              </a:rPr>
              <a:t> 我喜欢夏天的雨。因为夏天的雨最猛烈、最果断。乌云聚拢，几声响雷，大雨不一会儿就倾泻下来。似洒，似泼，似倒，充盈着小河，灌溉着果园，使万物更加生机勃勃，充满活力。</a:t>
            </a:r>
          </a:p>
        </p:txBody>
      </p:sp>
      <p:pic>
        <p:nvPicPr>
          <p:cNvPr id="3" name="图片 2">
            <a:extLst>
              <a:ext uri="{FF2B5EF4-FFF2-40B4-BE49-F238E27FC236}"/>
            </a:extLst>
          </p:cNvPr>
          <p:cNvPicPr>
            <a:picLocks noChangeAspect="1"/>
          </p:cNvPicPr>
          <p:nvPr/>
        </p:nvPicPr>
        <p:blipFill>
          <a:blip r:embed="rId2" cstate="print"/>
          <a:stretch>
            <a:fillRect/>
          </a:stretch>
        </p:blipFill>
        <p:spPr>
          <a:xfrm>
            <a:off x="6765608" y="2430089"/>
            <a:ext cx="2538412" cy="199782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矩形 3">
            <a:extLst>
              <a:ext uri="{FF2B5EF4-FFF2-40B4-BE49-F238E27FC236}"/>
            </a:extLst>
          </p:cNvPr>
          <p:cNvSpPr/>
          <p:nvPr/>
        </p:nvSpPr>
        <p:spPr>
          <a:xfrm>
            <a:off x="269875" y="1565275"/>
            <a:ext cx="6245225" cy="2862263"/>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44488" y="1096963"/>
            <a:ext cx="8961438" cy="4664075"/>
            <a:chOff x="517226" y="1070746"/>
            <a:chExt cx="8961438" cy="4665661"/>
          </a:xfrm>
        </p:grpSpPr>
        <p:grpSp>
          <p:nvGrpSpPr>
            <p:cNvPr id="3" name="组合 4"/>
            <p:cNvGrpSpPr>
              <a:grpSpLocks/>
            </p:cNvGrpSpPr>
            <p:nvPr/>
          </p:nvGrpSpPr>
          <p:grpSpPr bwMode="auto">
            <a:xfrm>
              <a:off x="3719538" y="1070746"/>
              <a:ext cx="5759126" cy="4665661"/>
              <a:chOff x="3719538" y="1070746"/>
              <a:chExt cx="5759126" cy="4665661"/>
            </a:xfrm>
          </p:grpSpPr>
          <p:pic>
            <p:nvPicPr>
              <p:cNvPr id="58375" name="图片 7"/>
              <p:cNvPicPr>
                <a:picLocks noChangeAspect="1" noChangeArrowheads="1"/>
              </p:cNvPicPr>
              <p:nvPr/>
            </p:nvPicPr>
            <p:blipFill>
              <a:blip r:embed="rId2"/>
              <a:srcRect l="34450" r="7645" b="22739"/>
              <a:stretch>
                <a:fillRect/>
              </a:stretch>
            </p:blipFill>
            <p:spPr bwMode="auto">
              <a:xfrm>
                <a:off x="3719538" y="1070746"/>
                <a:ext cx="5759126" cy="4665661"/>
              </a:xfrm>
              <a:prstGeom prst="rect">
                <a:avLst/>
              </a:prstGeom>
              <a:noFill/>
              <a:ln w="9525">
                <a:noFill/>
                <a:miter lim="800000"/>
                <a:headEnd/>
                <a:tailEnd/>
              </a:ln>
            </p:spPr>
          </p:pic>
          <p:sp>
            <p:nvSpPr>
              <p:cNvPr id="58376" name="文本框 2"/>
              <p:cNvSpPr txBox="1">
                <a:spLocks noChangeArrowheads="1"/>
              </p:cNvSpPr>
              <p:nvPr/>
            </p:nvSpPr>
            <p:spPr bwMode="auto">
              <a:xfrm>
                <a:off x="3719538" y="4642193"/>
                <a:ext cx="127798" cy="487227"/>
              </a:xfrm>
              <a:prstGeom prst="rect">
                <a:avLst/>
              </a:prstGeom>
              <a:solidFill>
                <a:srgbClr val="E7BC89"/>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sp>
            <p:nvSpPr>
              <p:cNvPr id="58377" name="文本框 5"/>
              <p:cNvSpPr txBox="1">
                <a:spLocks noChangeArrowheads="1"/>
              </p:cNvSpPr>
              <p:nvPr/>
            </p:nvSpPr>
            <p:spPr bwMode="auto">
              <a:xfrm>
                <a:off x="3893360" y="4618317"/>
                <a:ext cx="593150" cy="487227"/>
              </a:xfrm>
              <a:prstGeom prst="rect">
                <a:avLst/>
              </a:prstGeom>
              <a:solidFill>
                <a:srgbClr val="015943"/>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pic>
          <p:nvPicPr>
            <p:cNvPr id="58373" name="图片 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17226" y="1899374"/>
              <a:ext cx="3920068" cy="2623061"/>
            </a:xfrm>
            <a:prstGeom prst="rect">
              <a:avLst/>
            </a:prstGeom>
            <a:noFill/>
            <a:ln w="9525">
              <a:noFill/>
              <a:miter lim="800000"/>
              <a:headEnd/>
              <a:tailEnd/>
            </a:ln>
          </p:spPr>
        </p:pic>
        <p:sp>
          <p:nvSpPr>
            <p:cNvPr id="58374" name="文本框 5"/>
            <p:cNvSpPr txBox="1">
              <a:spLocks noChangeArrowheads="1"/>
            </p:cNvSpPr>
            <p:nvPr/>
          </p:nvSpPr>
          <p:spPr bwMode="auto">
            <a:xfrm>
              <a:off x="3847336" y="4673001"/>
              <a:ext cx="46024" cy="456418"/>
            </a:xfrm>
            <a:prstGeom prst="rect">
              <a:avLst/>
            </a:prstGeom>
            <a:solidFill>
              <a:srgbClr val="030002"/>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sp>
        <p:nvSpPr>
          <p:cNvPr id="58371" name="矩形 1"/>
          <p:cNvSpPr>
            <a:spLocks noChangeArrowheads="1"/>
          </p:cNvSpPr>
          <p:nvPr/>
        </p:nvSpPr>
        <p:spPr bwMode="auto">
          <a:xfrm>
            <a:off x="3009900" y="1539875"/>
            <a:ext cx="5572125" cy="3416300"/>
          </a:xfrm>
          <a:prstGeom prst="rect">
            <a:avLst/>
          </a:prstGeom>
          <a:noFill/>
          <a:ln w="9525">
            <a:noFill/>
            <a:miter lim="800000"/>
            <a:headEnd/>
            <a:tailEnd/>
          </a:ln>
        </p:spPr>
        <p:txBody>
          <a:bodyPr>
            <a:spAutoFit/>
          </a:bodyPr>
          <a:lstStyle/>
          <a:p>
            <a:pPr indent="719138" eaLnBrk="1" hangingPunct="1">
              <a:lnSpc>
                <a:spcPct val="150000"/>
              </a:lnSpc>
            </a:pPr>
            <a:r>
              <a:rPr lang="zh-CN" altLang="en-US">
                <a:solidFill>
                  <a:schemeClr val="bg1"/>
                </a:solidFill>
                <a:latin typeface="黑体" pitchFamily="49" charset="-122"/>
                <a:ea typeface="黑体" pitchFamily="49" charset="-122"/>
              </a:rPr>
              <a:t>大家说得真好。大自然的美景无处不在，风雨雷电，日月星辰，各有各的魅力。下面，我们来聊一聊“月亮”这个话题。小时候，我们唱着“弯弯的月儿小小的船，小小的船儿两头失”的歌摇，那时，月亮是令我们神往的地方；</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268288" y="1096963"/>
            <a:ext cx="8961438" cy="4664075"/>
            <a:chOff x="517226" y="1070746"/>
            <a:chExt cx="8961438" cy="4665661"/>
          </a:xfrm>
        </p:grpSpPr>
        <p:grpSp>
          <p:nvGrpSpPr>
            <p:cNvPr id="3" name="组合 4"/>
            <p:cNvGrpSpPr>
              <a:grpSpLocks/>
            </p:cNvGrpSpPr>
            <p:nvPr/>
          </p:nvGrpSpPr>
          <p:grpSpPr bwMode="auto">
            <a:xfrm>
              <a:off x="3719538" y="1070746"/>
              <a:ext cx="5759126" cy="4665661"/>
              <a:chOff x="3719538" y="1070746"/>
              <a:chExt cx="5759126" cy="4665661"/>
            </a:xfrm>
          </p:grpSpPr>
          <p:pic>
            <p:nvPicPr>
              <p:cNvPr id="59399" name="图片 7"/>
              <p:cNvPicPr>
                <a:picLocks noChangeAspect="1" noChangeArrowheads="1"/>
              </p:cNvPicPr>
              <p:nvPr/>
            </p:nvPicPr>
            <p:blipFill>
              <a:blip r:embed="rId2"/>
              <a:srcRect l="34450" r="7645" b="22739"/>
              <a:stretch>
                <a:fillRect/>
              </a:stretch>
            </p:blipFill>
            <p:spPr bwMode="auto">
              <a:xfrm>
                <a:off x="3719538" y="1070746"/>
                <a:ext cx="5759126" cy="4665661"/>
              </a:xfrm>
              <a:prstGeom prst="rect">
                <a:avLst/>
              </a:prstGeom>
              <a:noFill/>
              <a:ln w="9525">
                <a:noFill/>
                <a:miter lim="800000"/>
                <a:headEnd/>
                <a:tailEnd/>
              </a:ln>
            </p:spPr>
          </p:pic>
          <p:sp>
            <p:nvSpPr>
              <p:cNvPr id="59400" name="文本框 2"/>
              <p:cNvSpPr txBox="1">
                <a:spLocks noChangeArrowheads="1"/>
              </p:cNvSpPr>
              <p:nvPr/>
            </p:nvSpPr>
            <p:spPr bwMode="auto">
              <a:xfrm>
                <a:off x="3719538" y="4642193"/>
                <a:ext cx="127798" cy="487227"/>
              </a:xfrm>
              <a:prstGeom prst="rect">
                <a:avLst/>
              </a:prstGeom>
              <a:solidFill>
                <a:srgbClr val="E7BC89"/>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sp>
            <p:nvSpPr>
              <p:cNvPr id="59401" name="文本框 5"/>
              <p:cNvSpPr txBox="1">
                <a:spLocks noChangeArrowheads="1"/>
              </p:cNvSpPr>
              <p:nvPr/>
            </p:nvSpPr>
            <p:spPr bwMode="auto">
              <a:xfrm>
                <a:off x="3893360" y="4618317"/>
                <a:ext cx="593150" cy="487227"/>
              </a:xfrm>
              <a:prstGeom prst="rect">
                <a:avLst/>
              </a:prstGeom>
              <a:solidFill>
                <a:srgbClr val="015943"/>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pic>
          <p:nvPicPr>
            <p:cNvPr id="59397" name="图片 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17226" y="1899374"/>
              <a:ext cx="3920068" cy="2623061"/>
            </a:xfrm>
            <a:prstGeom prst="rect">
              <a:avLst/>
            </a:prstGeom>
            <a:noFill/>
            <a:ln w="9525">
              <a:noFill/>
              <a:miter lim="800000"/>
              <a:headEnd/>
              <a:tailEnd/>
            </a:ln>
          </p:spPr>
        </p:pic>
        <p:sp>
          <p:nvSpPr>
            <p:cNvPr id="59398" name="文本框 5"/>
            <p:cNvSpPr txBox="1">
              <a:spLocks noChangeArrowheads="1"/>
            </p:cNvSpPr>
            <p:nvPr/>
          </p:nvSpPr>
          <p:spPr bwMode="auto">
            <a:xfrm>
              <a:off x="3847336" y="4673001"/>
              <a:ext cx="46024" cy="456418"/>
            </a:xfrm>
            <a:prstGeom prst="rect">
              <a:avLst/>
            </a:prstGeom>
            <a:solidFill>
              <a:srgbClr val="030002"/>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sp>
        <p:nvSpPr>
          <p:cNvPr id="59395" name="矩形 1"/>
          <p:cNvSpPr>
            <a:spLocks noChangeArrowheads="1"/>
          </p:cNvSpPr>
          <p:nvPr/>
        </p:nvSpPr>
        <p:spPr bwMode="auto">
          <a:xfrm>
            <a:off x="3106738" y="1471613"/>
            <a:ext cx="5292725" cy="3914775"/>
          </a:xfrm>
          <a:prstGeom prst="rect">
            <a:avLst/>
          </a:prstGeom>
          <a:noFill/>
          <a:ln w="9525">
            <a:noFill/>
            <a:miter lim="800000"/>
            <a:headEnd/>
            <a:tailEnd/>
          </a:ln>
        </p:spPr>
        <p:txBody>
          <a:bodyPr>
            <a:spAutoFit/>
          </a:bodyPr>
          <a:lstStyle/>
          <a:p>
            <a:pPr indent="719138" eaLnBrk="1" hangingPunct="1">
              <a:lnSpc>
                <a:spcPct val="150000"/>
              </a:lnSpc>
            </a:pPr>
            <a:r>
              <a:rPr lang="zh-CN" altLang="en-US">
                <a:solidFill>
                  <a:schemeClr val="bg1"/>
                </a:solidFill>
                <a:latin typeface="黑体" pitchFamily="49" charset="-122"/>
                <a:ea typeface="黑体" pitchFamily="49" charset="-122"/>
              </a:rPr>
              <a:t>长大后，我们读着“明月几时有？把酒问青天”的词句，那时，月亮是令我们揣摩不透的科学难题；再后来，我们时常会在心中吟唱“举头望明月，低头思故乡”，那时，月亮又成了一种让我们牵挂的情丝。</a:t>
            </a:r>
            <a:r>
              <a:rPr lang="zh-CN" altLang="en-US">
                <a:solidFill>
                  <a:srgbClr val="FF0000"/>
                </a:solidFill>
                <a:latin typeface="华文琥珀" pitchFamily="2" charset="-122"/>
                <a:ea typeface="华文琥珀" pitchFamily="2" charset="-122"/>
              </a:rPr>
              <a:t>在你的心中，月亮又是怎样的一种情态呢？</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1"/>
          <p:cNvSpPr>
            <a:spLocks noChangeArrowheads="1"/>
          </p:cNvSpPr>
          <p:nvPr/>
        </p:nvSpPr>
        <p:spPr bwMode="auto">
          <a:xfrm>
            <a:off x="2611438" y="1357313"/>
            <a:ext cx="6086475" cy="2849562"/>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在我国的传统文化中，月亮一开始就不是一个普通的星体，它伴随 着神话传说飘然而至，承载着丰厚的文化内涵，凝聚着我们民族深厚的感情，我是听着外婆讲的“嫦娥奔月”的故事长大的。</a:t>
            </a:r>
          </a:p>
        </p:txBody>
      </p:sp>
      <p:pic>
        <p:nvPicPr>
          <p:cNvPr id="4" name="图片 3">
            <a:extLst>
              <a:ext uri="{FF2B5EF4-FFF2-40B4-BE49-F238E27FC236}"/>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2472" y="2074018"/>
            <a:ext cx="3416060" cy="24157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矩形 4">
            <a:extLst>
              <a:ext uri="{FF2B5EF4-FFF2-40B4-BE49-F238E27FC236}"/>
            </a:extLst>
          </p:cNvPr>
          <p:cNvSpPr/>
          <p:nvPr/>
        </p:nvSpPr>
        <p:spPr>
          <a:xfrm>
            <a:off x="2498725" y="1265238"/>
            <a:ext cx="6199188" cy="2941637"/>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extLst>
          </p:cNvPr>
          <p:cNvPicPr>
            <a:picLocks noChangeAspect="1"/>
          </p:cNvPicPr>
          <p:nvPr/>
        </p:nvPicPr>
        <p:blipFill>
          <a:blip r:embed="rId2"/>
          <a:stretch>
            <a:fillRect/>
          </a:stretch>
        </p:blipFill>
        <p:spPr>
          <a:xfrm>
            <a:off x="-282024" y="1817582"/>
            <a:ext cx="3514286" cy="307619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1443" name="矩形 2"/>
          <p:cNvSpPr>
            <a:spLocks noChangeArrowheads="1"/>
          </p:cNvSpPr>
          <p:nvPr/>
        </p:nvSpPr>
        <p:spPr bwMode="auto">
          <a:xfrm>
            <a:off x="2579688" y="1944688"/>
            <a:ext cx="6254750" cy="2774950"/>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嗯，不错不错。与月亮有关的最著名的神话故事就是“嫦娥奔月”。 有唐朝诗人李商隐的诗为证：“嫦娥应悔偷灵药，碧海青天夜夜心。”另外，“吴刚伐桂”的故事我也听过。</a:t>
            </a:r>
          </a:p>
        </p:txBody>
      </p:sp>
      <p:sp>
        <p:nvSpPr>
          <p:cNvPr id="4" name="矩形 3">
            <a:extLst>
              <a:ext uri="{FF2B5EF4-FFF2-40B4-BE49-F238E27FC236}"/>
            </a:extLst>
          </p:cNvPr>
          <p:cNvSpPr/>
          <p:nvPr/>
        </p:nvSpPr>
        <p:spPr>
          <a:xfrm>
            <a:off x="2365375" y="1944688"/>
            <a:ext cx="6286500" cy="282257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115888" y="1096963"/>
            <a:ext cx="8961438" cy="4664075"/>
            <a:chOff x="517226" y="1070746"/>
            <a:chExt cx="8961438" cy="4665661"/>
          </a:xfrm>
        </p:grpSpPr>
        <p:grpSp>
          <p:nvGrpSpPr>
            <p:cNvPr id="3" name="组合 4"/>
            <p:cNvGrpSpPr>
              <a:grpSpLocks/>
            </p:cNvGrpSpPr>
            <p:nvPr/>
          </p:nvGrpSpPr>
          <p:grpSpPr bwMode="auto">
            <a:xfrm>
              <a:off x="3719538" y="1070746"/>
              <a:ext cx="5759126" cy="4665661"/>
              <a:chOff x="3719538" y="1070746"/>
              <a:chExt cx="5759126" cy="4665661"/>
            </a:xfrm>
          </p:grpSpPr>
          <p:pic>
            <p:nvPicPr>
              <p:cNvPr id="62471" name="图片 7"/>
              <p:cNvPicPr>
                <a:picLocks noChangeAspect="1" noChangeArrowheads="1"/>
              </p:cNvPicPr>
              <p:nvPr/>
            </p:nvPicPr>
            <p:blipFill>
              <a:blip r:embed="rId2"/>
              <a:srcRect l="34450" r="7645" b="22739"/>
              <a:stretch>
                <a:fillRect/>
              </a:stretch>
            </p:blipFill>
            <p:spPr bwMode="auto">
              <a:xfrm>
                <a:off x="3719538" y="1070746"/>
                <a:ext cx="5759126" cy="4665661"/>
              </a:xfrm>
              <a:prstGeom prst="rect">
                <a:avLst/>
              </a:prstGeom>
              <a:noFill/>
              <a:ln w="9525">
                <a:noFill/>
                <a:miter lim="800000"/>
                <a:headEnd/>
                <a:tailEnd/>
              </a:ln>
            </p:spPr>
          </p:pic>
          <p:sp>
            <p:nvSpPr>
              <p:cNvPr id="62472" name="文本框 2"/>
              <p:cNvSpPr txBox="1">
                <a:spLocks noChangeArrowheads="1"/>
              </p:cNvSpPr>
              <p:nvPr/>
            </p:nvSpPr>
            <p:spPr bwMode="auto">
              <a:xfrm>
                <a:off x="3719538" y="4642193"/>
                <a:ext cx="127798" cy="487227"/>
              </a:xfrm>
              <a:prstGeom prst="rect">
                <a:avLst/>
              </a:prstGeom>
              <a:solidFill>
                <a:srgbClr val="E7BC89"/>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sp>
            <p:nvSpPr>
              <p:cNvPr id="62473" name="文本框 5"/>
              <p:cNvSpPr txBox="1">
                <a:spLocks noChangeArrowheads="1"/>
              </p:cNvSpPr>
              <p:nvPr/>
            </p:nvSpPr>
            <p:spPr bwMode="auto">
              <a:xfrm>
                <a:off x="3893360" y="4618317"/>
                <a:ext cx="593150" cy="487227"/>
              </a:xfrm>
              <a:prstGeom prst="rect">
                <a:avLst/>
              </a:prstGeom>
              <a:solidFill>
                <a:srgbClr val="015943"/>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pic>
          <p:nvPicPr>
            <p:cNvPr id="62469" name="图片 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17226" y="1899374"/>
              <a:ext cx="3920068" cy="2623061"/>
            </a:xfrm>
            <a:prstGeom prst="rect">
              <a:avLst/>
            </a:prstGeom>
            <a:noFill/>
            <a:ln w="9525">
              <a:noFill/>
              <a:miter lim="800000"/>
              <a:headEnd/>
              <a:tailEnd/>
            </a:ln>
          </p:spPr>
        </p:pic>
        <p:sp>
          <p:nvSpPr>
            <p:cNvPr id="62470" name="文本框 5"/>
            <p:cNvSpPr txBox="1">
              <a:spLocks noChangeArrowheads="1"/>
            </p:cNvSpPr>
            <p:nvPr/>
          </p:nvSpPr>
          <p:spPr bwMode="auto">
            <a:xfrm>
              <a:off x="3847336" y="4673001"/>
              <a:ext cx="46024" cy="456418"/>
            </a:xfrm>
            <a:prstGeom prst="rect">
              <a:avLst/>
            </a:prstGeom>
            <a:solidFill>
              <a:srgbClr val="030002"/>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sp>
        <p:nvSpPr>
          <p:cNvPr id="62467" name="矩形 1"/>
          <p:cNvSpPr>
            <a:spLocks noChangeArrowheads="1"/>
          </p:cNvSpPr>
          <p:nvPr/>
        </p:nvSpPr>
        <p:spPr bwMode="auto">
          <a:xfrm>
            <a:off x="3486150" y="1595438"/>
            <a:ext cx="5041900" cy="3459162"/>
          </a:xfrm>
          <a:prstGeom prst="rect">
            <a:avLst/>
          </a:prstGeom>
          <a:noFill/>
          <a:ln w="9525">
            <a:noFill/>
            <a:miter lim="800000"/>
            <a:headEnd/>
            <a:tailEnd/>
          </a:ln>
        </p:spPr>
        <p:txBody>
          <a:bodyPr>
            <a:spAutoFit/>
          </a:bodyPr>
          <a:lstStyle/>
          <a:p>
            <a:pPr indent="719138" eaLnBrk="1" hangingPunct="1">
              <a:lnSpc>
                <a:spcPts val="3800"/>
              </a:lnSpc>
            </a:pPr>
            <a:r>
              <a:rPr lang="zh-CN" altLang="en-US">
                <a:solidFill>
                  <a:srgbClr val="FFFFFF"/>
                </a:solidFill>
                <a:latin typeface="黑体" pitchFamily="49" charset="-122"/>
                <a:ea typeface="黑体" pitchFamily="49" charset="-122"/>
              </a:rPr>
              <a:t>我们再来看看古诗词中的“月”。“江天一色无纤尘，皎皎空中孤月轮”说的是月光如水。月是水的结晶，水是月的灵魂，二者都是纯净的象征，是美的化身。古诗词里，常常以美人似月、月下佳人作为抒情意象。</a:t>
            </a:r>
            <a:endParaRPr lang="zh-CN" altLang="en-US">
              <a:solidFill>
                <a:srgbClr val="FF0000"/>
              </a:solidFill>
              <a:latin typeface="华文琥珀" pitchFamily="2" charset="-122"/>
              <a:ea typeface="华文琥珀"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260350" y="1096963"/>
            <a:ext cx="8961438" cy="4664075"/>
            <a:chOff x="517226" y="1070746"/>
            <a:chExt cx="8961438" cy="4665661"/>
          </a:xfrm>
        </p:grpSpPr>
        <p:grpSp>
          <p:nvGrpSpPr>
            <p:cNvPr id="3" name="组合 4"/>
            <p:cNvGrpSpPr>
              <a:grpSpLocks/>
            </p:cNvGrpSpPr>
            <p:nvPr/>
          </p:nvGrpSpPr>
          <p:grpSpPr bwMode="auto">
            <a:xfrm>
              <a:off x="3719538" y="1070746"/>
              <a:ext cx="5759126" cy="4665661"/>
              <a:chOff x="3719538" y="1070746"/>
              <a:chExt cx="5759126" cy="4665661"/>
            </a:xfrm>
          </p:grpSpPr>
          <p:pic>
            <p:nvPicPr>
              <p:cNvPr id="63495" name="图片 7"/>
              <p:cNvPicPr>
                <a:picLocks noChangeAspect="1" noChangeArrowheads="1"/>
              </p:cNvPicPr>
              <p:nvPr/>
            </p:nvPicPr>
            <p:blipFill>
              <a:blip r:embed="rId2"/>
              <a:srcRect l="34450" r="7645" b="22739"/>
              <a:stretch>
                <a:fillRect/>
              </a:stretch>
            </p:blipFill>
            <p:spPr bwMode="auto">
              <a:xfrm>
                <a:off x="3719538" y="1070746"/>
                <a:ext cx="5759126" cy="4665661"/>
              </a:xfrm>
              <a:prstGeom prst="rect">
                <a:avLst/>
              </a:prstGeom>
              <a:noFill/>
              <a:ln w="9525">
                <a:noFill/>
                <a:miter lim="800000"/>
                <a:headEnd/>
                <a:tailEnd/>
              </a:ln>
            </p:spPr>
          </p:pic>
          <p:sp>
            <p:nvSpPr>
              <p:cNvPr id="63496" name="文本框 2"/>
              <p:cNvSpPr txBox="1">
                <a:spLocks noChangeArrowheads="1"/>
              </p:cNvSpPr>
              <p:nvPr/>
            </p:nvSpPr>
            <p:spPr bwMode="auto">
              <a:xfrm>
                <a:off x="3719538" y="4642193"/>
                <a:ext cx="127798" cy="487227"/>
              </a:xfrm>
              <a:prstGeom prst="rect">
                <a:avLst/>
              </a:prstGeom>
              <a:solidFill>
                <a:srgbClr val="E7BC89"/>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sp>
            <p:nvSpPr>
              <p:cNvPr id="63497" name="文本框 5"/>
              <p:cNvSpPr txBox="1">
                <a:spLocks noChangeArrowheads="1"/>
              </p:cNvSpPr>
              <p:nvPr/>
            </p:nvSpPr>
            <p:spPr bwMode="auto">
              <a:xfrm>
                <a:off x="3893360" y="4618317"/>
                <a:ext cx="593150" cy="487227"/>
              </a:xfrm>
              <a:prstGeom prst="rect">
                <a:avLst/>
              </a:prstGeom>
              <a:solidFill>
                <a:srgbClr val="015943"/>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pic>
          <p:nvPicPr>
            <p:cNvPr id="63493" name="图片 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17226" y="1899374"/>
              <a:ext cx="3920068" cy="2623061"/>
            </a:xfrm>
            <a:prstGeom prst="rect">
              <a:avLst/>
            </a:prstGeom>
            <a:noFill/>
            <a:ln w="9525">
              <a:noFill/>
              <a:miter lim="800000"/>
              <a:headEnd/>
              <a:tailEnd/>
            </a:ln>
          </p:spPr>
        </p:pic>
        <p:sp>
          <p:nvSpPr>
            <p:cNvPr id="63494" name="文本框 5"/>
            <p:cNvSpPr txBox="1">
              <a:spLocks noChangeArrowheads="1"/>
            </p:cNvSpPr>
            <p:nvPr/>
          </p:nvSpPr>
          <p:spPr bwMode="auto">
            <a:xfrm>
              <a:off x="3847336" y="4673001"/>
              <a:ext cx="46024" cy="456418"/>
            </a:xfrm>
            <a:prstGeom prst="rect">
              <a:avLst/>
            </a:prstGeom>
            <a:solidFill>
              <a:srgbClr val="030002"/>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sp>
        <p:nvSpPr>
          <p:cNvPr id="63491" name="矩形 1"/>
          <p:cNvSpPr>
            <a:spLocks noChangeArrowheads="1"/>
          </p:cNvSpPr>
          <p:nvPr/>
        </p:nvSpPr>
        <p:spPr bwMode="auto">
          <a:xfrm>
            <a:off x="3116263" y="1292225"/>
            <a:ext cx="5378450" cy="4478338"/>
          </a:xfrm>
          <a:prstGeom prst="rect">
            <a:avLst/>
          </a:prstGeom>
          <a:noFill/>
          <a:ln w="9525">
            <a:noFill/>
            <a:miter lim="800000"/>
            <a:headEnd/>
            <a:tailEnd/>
          </a:ln>
        </p:spPr>
        <p:txBody>
          <a:bodyPr>
            <a:spAutoFit/>
          </a:bodyPr>
          <a:lstStyle/>
          <a:p>
            <a:pPr indent="719138" eaLnBrk="1" hangingPunct="1">
              <a:lnSpc>
                <a:spcPts val="3800"/>
              </a:lnSpc>
            </a:pPr>
            <a:r>
              <a:rPr lang="zh-CN" altLang="en-US">
                <a:solidFill>
                  <a:srgbClr val="FFFFFF"/>
                </a:solidFill>
                <a:latin typeface="黑体" pitchFamily="49" charset="-122"/>
                <a:ea typeface="黑体" pitchFamily="49" charset="-122"/>
              </a:rPr>
              <a:t>如</a:t>
            </a:r>
            <a:r>
              <a:rPr lang="en-US" altLang="zh-CN">
                <a:solidFill>
                  <a:srgbClr val="FFFFFF"/>
                </a:solidFill>
                <a:latin typeface="黑体" pitchFamily="49" charset="-122"/>
                <a:ea typeface="黑体" pitchFamily="49" charset="-122"/>
              </a:rPr>
              <a:t>《</a:t>
            </a:r>
            <a:r>
              <a:rPr lang="zh-CN" altLang="en-US">
                <a:solidFill>
                  <a:srgbClr val="FFFFFF"/>
                </a:solidFill>
                <a:latin typeface="黑体" pitchFamily="49" charset="-122"/>
                <a:ea typeface="黑体" pitchFamily="49" charset="-122"/>
              </a:rPr>
              <a:t>诗经</a:t>
            </a:r>
            <a:r>
              <a:rPr lang="en-US" altLang="zh-CN">
                <a:solidFill>
                  <a:srgbClr val="FFFFFF"/>
                </a:solidFill>
                <a:latin typeface="黑体" pitchFamily="49" charset="-122"/>
                <a:ea typeface="黑体" pitchFamily="49" charset="-122"/>
              </a:rPr>
              <a:t>》</a:t>
            </a:r>
            <a:r>
              <a:rPr lang="zh-CN" altLang="en-US">
                <a:solidFill>
                  <a:srgbClr val="FFFFFF"/>
                </a:solidFill>
                <a:latin typeface="黑体" pitchFamily="49" charset="-122"/>
                <a:ea typeface="黑体" pitchFamily="49" charset="-122"/>
              </a:rPr>
              <a:t>：“月出皎兮，佼人僚兮。舒窈纠兮，劳心悄兮。”韦庄：“垆边人似月，皓腕凝霜雪。”苏轼：“新月如佳人，出海初弄色。娟娟到湖上，潋潋摇空碧。”新月如眉，让人想起伫立玉阶楚楚动人的月下佳人，形成一种恬淡婉约的宁静美；烟月迷蒙，弥漫着难以名状的轻忧淡愁，形成一种朦胧醉人的凄楚美。</a:t>
            </a:r>
            <a:endParaRPr lang="zh-CN" altLang="en-US">
              <a:solidFill>
                <a:srgbClr val="FF0000"/>
              </a:solidFill>
              <a:latin typeface="华文琥珀" pitchFamily="2" charset="-122"/>
              <a:ea typeface="华文琥珀"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1"/>
          <p:cNvSpPr>
            <a:spLocks noChangeArrowheads="1"/>
          </p:cNvSpPr>
          <p:nvPr/>
        </p:nvSpPr>
        <p:spPr bwMode="auto">
          <a:xfrm>
            <a:off x="2182813" y="1350963"/>
            <a:ext cx="6710362" cy="3884612"/>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老师您知道的真多！我读过台湾诗人舒兰的一首</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乡色酒</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a:t>
            </a:r>
            <a:endParaRPr lang="en-US" altLang="zh-CN">
              <a:solidFill>
                <a:srgbClr val="000000"/>
              </a:solidFill>
              <a:latin typeface="黑体" pitchFamily="49" charset="-122"/>
              <a:ea typeface="黑体" pitchFamily="49" charset="-122"/>
            </a:endParaRPr>
          </a:p>
          <a:p>
            <a:pPr eaLnBrk="1" hangingPunct="1">
              <a:lnSpc>
                <a:spcPct val="150000"/>
              </a:lnSpc>
            </a:pPr>
            <a:r>
              <a:rPr lang="zh-CN" altLang="en-US">
                <a:solidFill>
                  <a:srgbClr val="000000"/>
                </a:solidFill>
                <a:latin typeface="黑体" pitchFamily="49" charset="-122"/>
                <a:ea typeface="黑体" pitchFamily="49" charset="-122"/>
              </a:rPr>
              <a:t>三十年前</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你从柳树梢头望我</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我正年少</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你圆</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人也圆</a:t>
            </a:r>
          </a:p>
          <a:p>
            <a:pPr eaLnBrk="1" hangingPunct="1">
              <a:lnSpc>
                <a:spcPct val="150000"/>
              </a:lnSpc>
            </a:pPr>
            <a:r>
              <a:rPr lang="zh-CN" altLang="en-US">
                <a:solidFill>
                  <a:srgbClr val="000000"/>
                </a:solidFill>
                <a:latin typeface="黑体" pitchFamily="49" charset="-122"/>
                <a:ea typeface="黑体" pitchFamily="49" charset="-122"/>
              </a:rPr>
              <a:t>三十年后</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我从椰树梢头望你</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你是一杯乡色酒</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你满</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乡愁也满</a:t>
            </a:r>
          </a:p>
          <a:p>
            <a:pPr eaLnBrk="1" hangingPunct="1">
              <a:lnSpc>
                <a:spcPct val="150000"/>
              </a:lnSpc>
            </a:pPr>
            <a:r>
              <a:rPr lang="zh-CN" altLang="en-US">
                <a:solidFill>
                  <a:srgbClr val="000000"/>
                </a:solidFill>
                <a:latin typeface="黑体" pitchFamily="49" charset="-122"/>
                <a:ea typeface="黑体" pitchFamily="49" charset="-122"/>
              </a:rPr>
              <a:t>这首诗借月抒怀，表达了作者浓浓的思乡之情。</a:t>
            </a:r>
          </a:p>
        </p:txBody>
      </p:sp>
      <p:pic>
        <p:nvPicPr>
          <p:cNvPr id="3" name="图片 2">
            <a:extLst>
              <a:ext uri="{FF2B5EF4-FFF2-40B4-BE49-F238E27FC236}"/>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4352" y="2339946"/>
            <a:ext cx="3416060" cy="24157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矩形 3">
            <a:extLst>
              <a:ext uri="{FF2B5EF4-FFF2-40B4-BE49-F238E27FC236}"/>
            </a:extLst>
          </p:cNvPr>
          <p:cNvSpPr/>
          <p:nvPr/>
        </p:nvSpPr>
        <p:spPr>
          <a:xfrm>
            <a:off x="2125663" y="1225550"/>
            <a:ext cx="6653212" cy="416877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MH_Other_1"/>
          <p:cNvSpPr>
            <a:spLocks/>
          </p:cNvSpPr>
          <p:nvPr>
            <p:custDataLst>
              <p:tags r:id="rId1"/>
            </p:custDataLst>
          </p:nvPr>
        </p:nvSpPr>
        <p:spPr bwMode="auto">
          <a:xfrm>
            <a:off x="3508375" y="2676525"/>
            <a:ext cx="2281238" cy="1428750"/>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bg1"/>
          </a:solidFill>
          <a:ln w="9525">
            <a:noFill/>
            <a:round/>
            <a:headEnd/>
            <a:tailEnd/>
          </a:ln>
        </p:spPr>
        <p:txBody>
          <a:bodyPr/>
          <a:lstStyle/>
          <a:p>
            <a:endParaRPr lang="zh-CN" altLang="en-US"/>
          </a:p>
        </p:txBody>
      </p:sp>
      <p:sp>
        <p:nvSpPr>
          <p:cNvPr id="37891" name="MH_Other_2"/>
          <p:cNvSpPr>
            <a:spLocks/>
          </p:cNvSpPr>
          <p:nvPr>
            <p:custDataLst>
              <p:tags r:id="rId2"/>
            </p:custDataLst>
          </p:nvPr>
        </p:nvSpPr>
        <p:spPr bwMode="auto">
          <a:xfrm>
            <a:off x="3494088" y="2562225"/>
            <a:ext cx="2309812" cy="1733550"/>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accent2"/>
          </a:solidFill>
          <a:ln w="9525">
            <a:noFill/>
            <a:round/>
            <a:headEnd/>
            <a:tailEnd/>
          </a:ln>
        </p:spPr>
        <p:txBody>
          <a:bodyPr/>
          <a:lstStyle/>
          <a:p>
            <a:endParaRPr lang="zh-CN" altLang="en-US"/>
          </a:p>
        </p:txBody>
      </p:sp>
      <p:sp>
        <p:nvSpPr>
          <p:cNvPr id="37892" name="MH_Other_3"/>
          <p:cNvSpPr>
            <a:spLocks/>
          </p:cNvSpPr>
          <p:nvPr>
            <p:custDataLst>
              <p:tags r:id="rId3"/>
            </p:custDataLst>
          </p:nvPr>
        </p:nvSpPr>
        <p:spPr bwMode="auto">
          <a:xfrm>
            <a:off x="6918325" y="2508250"/>
            <a:ext cx="449263" cy="352425"/>
          </a:xfrm>
          <a:custGeom>
            <a:avLst/>
            <a:gdLst>
              <a:gd name="T0" fmla="*/ 0 w 223"/>
              <a:gd name="T1" fmla="*/ 2147483646 h 174"/>
              <a:gd name="T2" fmla="*/ 2147483646 w 223"/>
              <a:gd name="T3" fmla="*/ 2147483646 h 174"/>
              <a:gd name="T4" fmla="*/ 2147483646 w 223"/>
              <a:gd name="T5" fmla="*/ 2147483646 h 174"/>
              <a:gd name="T6" fmla="*/ 2147483646 w 223"/>
              <a:gd name="T7" fmla="*/ 2147483646 h 174"/>
              <a:gd name="T8" fmla="*/ 2147483646 w 223"/>
              <a:gd name="T9" fmla="*/ 2147483646 h 174"/>
              <a:gd name="T10" fmla="*/ 0 w 223"/>
              <a:gd name="T11" fmla="*/ 2147483646 h 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3" h="174">
                <a:moveTo>
                  <a:pt x="0" y="174"/>
                </a:moveTo>
                <a:cubicBezTo>
                  <a:pt x="12" y="127"/>
                  <a:pt x="16" y="82"/>
                  <a:pt x="16" y="34"/>
                </a:cubicBezTo>
                <a:cubicBezTo>
                  <a:pt x="16" y="19"/>
                  <a:pt x="84" y="31"/>
                  <a:pt x="102" y="16"/>
                </a:cubicBezTo>
                <a:cubicBezTo>
                  <a:pt x="120" y="0"/>
                  <a:pt x="157" y="0"/>
                  <a:pt x="162" y="12"/>
                </a:cubicBezTo>
                <a:cubicBezTo>
                  <a:pt x="162" y="12"/>
                  <a:pt x="172" y="78"/>
                  <a:pt x="223" y="174"/>
                </a:cubicBezTo>
                <a:lnTo>
                  <a:pt x="0" y="174"/>
                </a:lnTo>
                <a:close/>
              </a:path>
            </a:pathLst>
          </a:custGeom>
          <a:solidFill>
            <a:srgbClr val="97D5EA"/>
          </a:solidFill>
          <a:ln w="9525">
            <a:noFill/>
            <a:round/>
            <a:headEnd/>
            <a:tailEnd/>
          </a:ln>
        </p:spPr>
        <p:txBody>
          <a:bodyPr/>
          <a:lstStyle/>
          <a:p>
            <a:endParaRPr lang="zh-CN" altLang="en-US"/>
          </a:p>
        </p:txBody>
      </p:sp>
      <p:sp>
        <p:nvSpPr>
          <p:cNvPr id="37893" name="MH_Other_4"/>
          <p:cNvSpPr>
            <a:spLocks noEditPoints="1"/>
          </p:cNvSpPr>
          <p:nvPr>
            <p:custDataLst>
              <p:tags r:id="rId4"/>
            </p:custDataLst>
          </p:nvPr>
        </p:nvSpPr>
        <p:spPr bwMode="auto">
          <a:xfrm>
            <a:off x="6904038" y="2500313"/>
            <a:ext cx="485775" cy="361950"/>
          </a:xfrm>
          <a:custGeom>
            <a:avLst/>
            <a:gdLst>
              <a:gd name="T0" fmla="*/ 2147483646 w 241"/>
              <a:gd name="T1" fmla="*/ 2147483646 h 179"/>
              <a:gd name="T2" fmla="*/ 2147483646 w 241"/>
              <a:gd name="T3" fmla="*/ 2147483646 h 179"/>
              <a:gd name="T4" fmla="*/ 2147483646 w 241"/>
              <a:gd name="T5" fmla="*/ 2147483646 h 179"/>
              <a:gd name="T6" fmla="*/ 2147483646 w 241"/>
              <a:gd name="T7" fmla="*/ 2147483646 h 179"/>
              <a:gd name="T8" fmla="*/ 2147483646 w 241"/>
              <a:gd name="T9" fmla="*/ 2147483646 h 179"/>
              <a:gd name="T10" fmla="*/ 2147483646 w 241"/>
              <a:gd name="T11" fmla="*/ 0 h 179"/>
              <a:gd name="T12" fmla="*/ 2147483646 w 241"/>
              <a:gd name="T13" fmla="*/ 0 h 179"/>
              <a:gd name="T14" fmla="*/ 2147483646 w 241"/>
              <a:gd name="T15" fmla="*/ 2147483646 h 179"/>
              <a:gd name="T16" fmla="*/ 2147483646 w 241"/>
              <a:gd name="T17" fmla="*/ 2147483646 h 179"/>
              <a:gd name="T18" fmla="*/ 2147483646 w 241"/>
              <a:gd name="T19" fmla="*/ 2147483646 h 179"/>
              <a:gd name="T20" fmla="*/ 2147483646 w 241"/>
              <a:gd name="T21" fmla="*/ 2147483646 h 179"/>
              <a:gd name="T22" fmla="*/ 2147483646 w 241"/>
              <a:gd name="T23" fmla="*/ 2147483646 h 179"/>
              <a:gd name="T24" fmla="*/ 2147483646 w 241"/>
              <a:gd name="T25" fmla="*/ 2147483646 h 179"/>
              <a:gd name="T26" fmla="*/ 2147483646 w 241"/>
              <a:gd name="T27" fmla="*/ 2147483646 h 179"/>
              <a:gd name="T28" fmla="*/ 2147483646 w 241"/>
              <a:gd name="T29" fmla="*/ 2147483646 h 179"/>
              <a:gd name="T30" fmla="*/ 2147483646 w 241"/>
              <a:gd name="T31" fmla="*/ 2147483646 h 179"/>
              <a:gd name="T32" fmla="*/ 2147483646 w 241"/>
              <a:gd name="T33" fmla="*/ 2147483646 h 179"/>
              <a:gd name="T34" fmla="*/ 2147483646 w 241"/>
              <a:gd name="T35" fmla="*/ 2147483646 h 179"/>
              <a:gd name="T36" fmla="*/ 2147483646 w 241"/>
              <a:gd name="T37" fmla="*/ 2147483646 h 179"/>
              <a:gd name="T38" fmla="*/ 2147483646 w 241"/>
              <a:gd name="T39" fmla="*/ 2147483646 h 179"/>
              <a:gd name="T40" fmla="*/ 0 w 241"/>
              <a:gd name="T41" fmla="*/ 2147483646 h 179"/>
              <a:gd name="T42" fmla="*/ 0 w 241"/>
              <a:gd name="T43" fmla="*/ 2147483646 h 179"/>
              <a:gd name="T44" fmla="*/ 2147483646 w 241"/>
              <a:gd name="T45" fmla="*/ 2147483646 h 179"/>
              <a:gd name="T46" fmla="*/ 2147483646 w 241"/>
              <a:gd name="T47" fmla="*/ 2147483646 h 179"/>
              <a:gd name="T48" fmla="*/ 2147483646 w 241"/>
              <a:gd name="T49" fmla="*/ 2147483646 h 179"/>
              <a:gd name="T50" fmla="*/ 2147483646 w 241"/>
              <a:gd name="T51" fmla="*/ 2147483646 h 179"/>
              <a:gd name="T52" fmla="*/ 2147483646 w 241"/>
              <a:gd name="T53" fmla="*/ 2147483646 h 1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1" h="179">
                <a:moveTo>
                  <a:pt x="240" y="177"/>
                </a:moveTo>
                <a:cubicBezTo>
                  <a:pt x="236" y="172"/>
                  <a:pt x="233" y="166"/>
                  <a:pt x="230" y="160"/>
                </a:cubicBezTo>
                <a:cubicBezTo>
                  <a:pt x="221" y="143"/>
                  <a:pt x="213" y="126"/>
                  <a:pt x="205" y="109"/>
                </a:cubicBezTo>
                <a:cubicBezTo>
                  <a:pt x="196" y="89"/>
                  <a:pt x="189" y="72"/>
                  <a:pt x="184" y="56"/>
                </a:cubicBezTo>
                <a:cubicBezTo>
                  <a:pt x="178" y="39"/>
                  <a:pt x="172" y="20"/>
                  <a:pt x="168" y="1"/>
                </a:cubicBezTo>
                <a:cubicBezTo>
                  <a:pt x="168" y="0"/>
                  <a:pt x="168" y="0"/>
                  <a:pt x="168" y="0"/>
                </a:cubicBezTo>
                <a:cubicBezTo>
                  <a:pt x="165" y="0"/>
                  <a:pt x="165" y="0"/>
                  <a:pt x="165" y="0"/>
                </a:cubicBezTo>
                <a:cubicBezTo>
                  <a:pt x="165" y="2"/>
                  <a:pt x="165" y="2"/>
                  <a:pt x="165" y="2"/>
                </a:cubicBezTo>
                <a:cubicBezTo>
                  <a:pt x="166" y="10"/>
                  <a:pt x="168" y="19"/>
                  <a:pt x="171" y="30"/>
                </a:cubicBezTo>
                <a:cubicBezTo>
                  <a:pt x="173" y="39"/>
                  <a:pt x="176" y="49"/>
                  <a:pt x="179" y="58"/>
                </a:cubicBezTo>
                <a:cubicBezTo>
                  <a:pt x="185" y="76"/>
                  <a:pt x="191" y="94"/>
                  <a:pt x="199" y="112"/>
                </a:cubicBezTo>
                <a:cubicBezTo>
                  <a:pt x="206" y="129"/>
                  <a:pt x="214" y="146"/>
                  <a:pt x="223" y="164"/>
                </a:cubicBezTo>
                <a:cubicBezTo>
                  <a:pt x="226" y="169"/>
                  <a:pt x="228" y="174"/>
                  <a:pt x="231" y="178"/>
                </a:cubicBezTo>
                <a:cubicBezTo>
                  <a:pt x="231" y="179"/>
                  <a:pt x="231" y="179"/>
                  <a:pt x="231" y="179"/>
                </a:cubicBezTo>
                <a:cubicBezTo>
                  <a:pt x="241" y="179"/>
                  <a:pt x="241" y="179"/>
                  <a:pt x="241" y="179"/>
                </a:cubicBezTo>
                <a:lnTo>
                  <a:pt x="240" y="177"/>
                </a:lnTo>
                <a:close/>
                <a:moveTo>
                  <a:pt x="23" y="30"/>
                </a:moveTo>
                <a:cubicBezTo>
                  <a:pt x="20" y="30"/>
                  <a:pt x="20" y="30"/>
                  <a:pt x="20" y="30"/>
                </a:cubicBezTo>
                <a:cubicBezTo>
                  <a:pt x="20" y="31"/>
                  <a:pt x="20" y="31"/>
                  <a:pt x="20" y="31"/>
                </a:cubicBezTo>
                <a:cubicBezTo>
                  <a:pt x="19" y="73"/>
                  <a:pt x="15" y="110"/>
                  <a:pt x="8" y="145"/>
                </a:cubicBezTo>
                <a:cubicBezTo>
                  <a:pt x="6" y="155"/>
                  <a:pt x="3" y="166"/>
                  <a:pt x="0" y="178"/>
                </a:cubicBezTo>
                <a:cubicBezTo>
                  <a:pt x="0" y="179"/>
                  <a:pt x="0" y="179"/>
                  <a:pt x="0" y="179"/>
                </a:cubicBezTo>
                <a:cubicBezTo>
                  <a:pt x="7" y="179"/>
                  <a:pt x="7" y="179"/>
                  <a:pt x="7" y="179"/>
                </a:cubicBezTo>
                <a:cubicBezTo>
                  <a:pt x="7" y="178"/>
                  <a:pt x="7" y="178"/>
                  <a:pt x="7" y="178"/>
                </a:cubicBezTo>
                <a:cubicBezTo>
                  <a:pt x="10" y="167"/>
                  <a:pt x="12" y="156"/>
                  <a:pt x="14" y="146"/>
                </a:cubicBezTo>
                <a:cubicBezTo>
                  <a:pt x="21" y="110"/>
                  <a:pt x="24" y="71"/>
                  <a:pt x="23" y="31"/>
                </a:cubicBezTo>
                <a:lnTo>
                  <a:pt x="23" y="30"/>
                </a:lnTo>
                <a:close/>
              </a:path>
            </a:pathLst>
          </a:custGeom>
          <a:solidFill>
            <a:srgbClr val="520E0C"/>
          </a:solidFill>
          <a:ln w="9525">
            <a:noFill/>
            <a:round/>
            <a:headEnd/>
            <a:tailEnd/>
          </a:ln>
        </p:spPr>
        <p:txBody>
          <a:bodyPr/>
          <a:lstStyle/>
          <a:p>
            <a:endParaRPr lang="zh-CN" altLang="en-US"/>
          </a:p>
        </p:txBody>
      </p:sp>
      <p:sp>
        <p:nvSpPr>
          <p:cNvPr id="37894" name="MH_Other_5"/>
          <p:cNvSpPr>
            <a:spLocks/>
          </p:cNvSpPr>
          <p:nvPr>
            <p:custDataLst>
              <p:tags r:id="rId5"/>
            </p:custDataLst>
          </p:nvPr>
        </p:nvSpPr>
        <p:spPr bwMode="auto">
          <a:xfrm>
            <a:off x="7011988" y="2533650"/>
            <a:ext cx="169862" cy="173038"/>
          </a:xfrm>
          <a:custGeom>
            <a:avLst/>
            <a:gdLst>
              <a:gd name="T0" fmla="*/ 0 w 84"/>
              <a:gd name="T1" fmla="*/ 2147483646 h 86"/>
              <a:gd name="T2" fmla="*/ 2147483646 w 84"/>
              <a:gd name="T3" fmla="*/ 2147483646 h 86"/>
              <a:gd name="T4" fmla="*/ 2147483646 w 84"/>
              <a:gd name="T5" fmla="*/ 2147483646 h 86"/>
              <a:gd name="T6" fmla="*/ 0 w 84"/>
              <a:gd name="T7" fmla="*/ 2147483646 h 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 h="86">
                <a:moveTo>
                  <a:pt x="0" y="16"/>
                </a:moveTo>
                <a:cubicBezTo>
                  <a:pt x="51" y="86"/>
                  <a:pt x="83" y="4"/>
                  <a:pt x="83" y="4"/>
                </a:cubicBezTo>
                <a:cubicBezTo>
                  <a:pt x="84" y="0"/>
                  <a:pt x="43" y="15"/>
                  <a:pt x="25" y="15"/>
                </a:cubicBezTo>
                <a:cubicBezTo>
                  <a:pt x="7" y="16"/>
                  <a:pt x="0" y="16"/>
                  <a:pt x="0" y="16"/>
                </a:cubicBezTo>
                <a:close/>
              </a:path>
            </a:pathLst>
          </a:custGeom>
          <a:solidFill>
            <a:srgbClr val="FDE4C5"/>
          </a:solidFill>
          <a:ln w="9525">
            <a:noFill/>
            <a:round/>
            <a:headEnd/>
            <a:tailEnd/>
          </a:ln>
        </p:spPr>
        <p:txBody>
          <a:bodyPr/>
          <a:lstStyle/>
          <a:p>
            <a:endParaRPr lang="zh-CN" altLang="en-US"/>
          </a:p>
        </p:txBody>
      </p:sp>
      <p:sp>
        <p:nvSpPr>
          <p:cNvPr id="37895" name="MH_Other_6"/>
          <p:cNvSpPr>
            <a:spLocks/>
          </p:cNvSpPr>
          <p:nvPr>
            <p:custDataLst>
              <p:tags r:id="rId6"/>
            </p:custDataLst>
          </p:nvPr>
        </p:nvSpPr>
        <p:spPr bwMode="auto">
          <a:xfrm>
            <a:off x="6989763" y="2551113"/>
            <a:ext cx="111125" cy="131762"/>
          </a:xfrm>
          <a:custGeom>
            <a:avLst/>
            <a:gdLst>
              <a:gd name="T0" fmla="*/ 2147483646 w 55"/>
              <a:gd name="T1" fmla="*/ 2147483646 h 65"/>
              <a:gd name="T2" fmla="*/ 2147483646 w 55"/>
              <a:gd name="T3" fmla="*/ 2147483646 h 65"/>
              <a:gd name="T4" fmla="*/ 2147483646 w 55"/>
              <a:gd name="T5" fmla="*/ 2147483646 h 65"/>
              <a:gd name="T6" fmla="*/ 0 w 55"/>
              <a:gd name="T7" fmla="*/ 0 h 65"/>
              <a:gd name="T8" fmla="*/ 2147483646 w 55"/>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5">
                <a:moveTo>
                  <a:pt x="9" y="5"/>
                </a:moveTo>
                <a:cubicBezTo>
                  <a:pt x="9" y="5"/>
                  <a:pt x="48" y="28"/>
                  <a:pt x="51" y="34"/>
                </a:cubicBezTo>
                <a:cubicBezTo>
                  <a:pt x="55" y="40"/>
                  <a:pt x="27" y="44"/>
                  <a:pt x="30" y="65"/>
                </a:cubicBezTo>
                <a:cubicBezTo>
                  <a:pt x="30" y="65"/>
                  <a:pt x="3" y="30"/>
                  <a:pt x="0" y="0"/>
                </a:cubicBezTo>
                <a:lnTo>
                  <a:pt x="9" y="5"/>
                </a:lnTo>
                <a:close/>
              </a:path>
            </a:pathLst>
          </a:custGeom>
          <a:solidFill>
            <a:srgbClr val="97D5EA"/>
          </a:solidFill>
          <a:ln w="9525">
            <a:noFill/>
            <a:round/>
            <a:headEnd/>
            <a:tailEnd/>
          </a:ln>
        </p:spPr>
        <p:txBody>
          <a:bodyPr/>
          <a:lstStyle/>
          <a:p>
            <a:endParaRPr lang="zh-CN" altLang="en-US"/>
          </a:p>
        </p:txBody>
      </p:sp>
      <p:sp>
        <p:nvSpPr>
          <p:cNvPr id="37896" name="MH_Other_7"/>
          <p:cNvSpPr>
            <a:spLocks/>
          </p:cNvSpPr>
          <p:nvPr>
            <p:custDataLst>
              <p:tags r:id="rId7"/>
            </p:custDataLst>
          </p:nvPr>
        </p:nvSpPr>
        <p:spPr bwMode="auto">
          <a:xfrm>
            <a:off x="7100888" y="2524125"/>
            <a:ext cx="103187" cy="147638"/>
          </a:xfrm>
          <a:custGeom>
            <a:avLst/>
            <a:gdLst>
              <a:gd name="T0" fmla="*/ 2147483646 w 51"/>
              <a:gd name="T1" fmla="*/ 2147483646 h 73"/>
              <a:gd name="T2" fmla="*/ 2147483646 w 51"/>
              <a:gd name="T3" fmla="*/ 2147483646 h 73"/>
              <a:gd name="T4" fmla="*/ 2147483646 w 51"/>
              <a:gd name="T5" fmla="*/ 2147483646 h 73"/>
              <a:gd name="T6" fmla="*/ 2147483646 w 51"/>
              <a:gd name="T7" fmla="*/ 0 h 73"/>
              <a:gd name="T8" fmla="*/ 2147483646 w 51"/>
              <a:gd name="T9" fmla="*/ 2147483646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73">
                <a:moveTo>
                  <a:pt x="41" y="7"/>
                </a:moveTo>
                <a:cubicBezTo>
                  <a:pt x="41" y="7"/>
                  <a:pt x="5" y="38"/>
                  <a:pt x="2" y="44"/>
                </a:cubicBezTo>
                <a:cubicBezTo>
                  <a:pt x="0" y="51"/>
                  <a:pt x="25" y="51"/>
                  <a:pt x="26" y="73"/>
                </a:cubicBezTo>
                <a:cubicBezTo>
                  <a:pt x="26" y="73"/>
                  <a:pt x="51" y="30"/>
                  <a:pt x="49" y="0"/>
                </a:cubicBezTo>
                <a:lnTo>
                  <a:pt x="41" y="7"/>
                </a:lnTo>
                <a:close/>
              </a:path>
            </a:pathLst>
          </a:custGeom>
          <a:solidFill>
            <a:srgbClr val="97D5EA"/>
          </a:solidFill>
          <a:ln w="9525">
            <a:noFill/>
            <a:round/>
            <a:headEnd/>
            <a:tailEnd/>
          </a:ln>
        </p:spPr>
        <p:txBody>
          <a:bodyPr/>
          <a:lstStyle/>
          <a:p>
            <a:endParaRPr lang="zh-CN" altLang="en-US"/>
          </a:p>
        </p:txBody>
      </p:sp>
      <p:sp>
        <p:nvSpPr>
          <p:cNvPr id="37897" name="MH_Other_8"/>
          <p:cNvSpPr>
            <a:spLocks noEditPoints="1"/>
          </p:cNvSpPr>
          <p:nvPr>
            <p:custDataLst>
              <p:tags r:id="rId8"/>
            </p:custDataLst>
          </p:nvPr>
        </p:nvSpPr>
        <p:spPr bwMode="auto">
          <a:xfrm>
            <a:off x="6983413" y="2516188"/>
            <a:ext cx="222250" cy="188912"/>
          </a:xfrm>
          <a:custGeom>
            <a:avLst/>
            <a:gdLst>
              <a:gd name="T0" fmla="*/ 2147483646 w 110"/>
              <a:gd name="T1" fmla="*/ 2147483646 h 93"/>
              <a:gd name="T2" fmla="*/ 2147483646 w 110"/>
              <a:gd name="T3" fmla="*/ 2147483646 h 93"/>
              <a:gd name="T4" fmla="*/ 2147483646 w 110"/>
              <a:gd name="T5" fmla="*/ 2147483646 h 93"/>
              <a:gd name="T6" fmla="*/ 2147483646 w 110"/>
              <a:gd name="T7" fmla="*/ 2147483646 h 93"/>
              <a:gd name="T8" fmla="*/ 2147483646 w 110"/>
              <a:gd name="T9" fmla="*/ 2147483646 h 93"/>
              <a:gd name="T10" fmla="*/ 2147483646 w 110"/>
              <a:gd name="T11" fmla="*/ 2147483646 h 93"/>
              <a:gd name="T12" fmla="*/ 2147483646 w 110"/>
              <a:gd name="T13" fmla="*/ 2147483646 h 93"/>
              <a:gd name="T14" fmla="*/ 0 w 110"/>
              <a:gd name="T15" fmla="*/ 2147483646 h 93"/>
              <a:gd name="T16" fmla="*/ 2147483646 w 110"/>
              <a:gd name="T17" fmla="*/ 2147483646 h 93"/>
              <a:gd name="T18" fmla="*/ 2147483646 w 110"/>
              <a:gd name="T19" fmla="*/ 2147483646 h 93"/>
              <a:gd name="T20" fmla="*/ 2147483646 w 110"/>
              <a:gd name="T21" fmla="*/ 2147483646 h 93"/>
              <a:gd name="T22" fmla="*/ 2147483646 w 110"/>
              <a:gd name="T23" fmla="*/ 2147483646 h 93"/>
              <a:gd name="T24" fmla="*/ 2147483646 w 110"/>
              <a:gd name="T25" fmla="*/ 2147483646 h 93"/>
              <a:gd name="T26" fmla="*/ 2147483646 w 110"/>
              <a:gd name="T27" fmla="*/ 2147483646 h 93"/>
              <a:gd name="T28" fmla="*/ 2147483646 w 110"/>
              <a:gd name="T29" fmla="*/ 2147483646 h 93"/>
              <a:gd name="T30" fmla="*/ 2147483646 w 110"/>
              <a:gd name="T31" fmla="*/ 2147483646 h 93"/>
              <a:gd name="T32" fmla="*/ 2147483646 w 110"/>
              <a:gd name="T33" fmla="*/ 2147483646 h 93"/>
              <a:gd name="T34" fmla="*/ 2147483646 w 110"/>
              <a:gd name="T35" fmla="*/ 2147483646 h 93"/>
              <a:gd name="T36" fmla="*/ 2147483646 w 110"/>
              <a:gd name="T37" fmla="*/ 2147483646 h 93"/>
              <a:gd name="T38" fmla="*/ 2147483646 w 110"/>
              <a:gd name="T39" fmla="*/ 2147483646 h 93"/>
              <a:gd name="T40" fmla="*/ 2147483646 w 110"/>
              <a:gd name="T41" fmla="*/ 2147483646 h 93"/>
              <a:gd name="T42" fmla="*/ 2147483646 w 110"/>
              <a:gd name="T43" fmla="*/ 2147483646 h 93"/>
              <a:gd name="T44" fmla="*/ 2147483646 w 110"/>
              <a:gd name="T45" fmla="*/ 2147483646 h 93"/>
              <a:gd name="T46" fmla="*/ 2147483646 w 110"/>
              <a:gd name="T47" fmla="*/ 2147483646 h 93"/>
              <a:gd name="T48" fmla="*/ 2147483646 w 110"/>
              <a:gd name="T49" fmla="*/ 0 h 93"/>
              <a:gd name="T50" fmla="*/ 2147483646 w 110"/>
              <a:gd name="T51" fmla="*/ 2147483646 h 93"/>
              <a:gd name="T52" fmla="*/ 2147483646 w 110"/>
              <a:gd name="T53" fmla="*/ 2147483646 h 93"/>
              <a:gd name="T54" fmla="*/ 2147483646 w 110"/>
              <a:gd name="T55" fmla="*/ 2147483646 h 93"/>
              <a:gd name="T56" fmla="*/ 2147483646 w 110"/>
              <a:gd name="T57" fmla="*/ 2147483646 h 93"/>
              <a:gd name="T58" fmla="*/ 2147483646 w 110"/>
              <a:gd name="T59" fmla="*/ 2147483646 h 93"/>
              <a:gd name="T60" fmla="*/ 2147483646 w 110"/>
              <a:gd name="T61" fmla="*/ 2147483646 h 93"/>
              <a:gd name="T62" fmla="*/ 2147483646 w 110"/>
              <a:gd name="T63" fmla="*/ 2147483646 h 93"/>
              <a:gd name="T64" fmla="*/ 2147483646 w 110"/>
              <a:gd name="T65" fmla="*/ 2147483646 h 93"/>
              <a:gd name="T66" fmla="*/ 2147483646 w 110"/>
              <a:gd name="T67" fmla="*/ 2147483646 h 93"/>
              <a:gd name="T68" fmla="*/ 2147483646 w 110"/>
              <a:gd name="T69" fmla="*/ 2147483646 h 93"/>
              <a:gd name="T70" fmla="*/ 2147483646 w 110"/>
              <a:gd name="T71" fmla="*/ 2147483646 h 93"/>
              <a:gd name="T72" fmla="*/ 2147483646 w 110"/>
              <a:gd name="T73" fmla="*/ 2147483646 h 93"/>
              <a:gd name="T74" fmla="*/ 2147483646 w 110"/>
              <a:gd name="T75" fmla="*/ 2147483646 h 93"/>
              <a:gd name="T76" fmla="*/ 2147483646 w 110"/>
              <a:gd name="T77" fmla="*/ 2147483646 h 93"/>
              <a:gd name="T78" fmla="*/ 2147483646 w 110"/>
              <a:gd name="T79" fmla="*/ 2147483646 h 93"/>
              <a:gd name="T80" fmla="*/ 2147483646 w 110"/>
              <a:gd name="T81" fmla="*/ 2147483646 h 93"/>
              <a:gd name="T82" fmla="*/ 2147483646 w 110"/>
              <a:gd name="T83" fmla="*/ 2147483646 h 93"/>
              <a:gd name="T84" fmla="*/ 2147483646 w 110"/>
              <a:gd name="T85" fmla="*/ 2147483646 h 93"/>
              <a:gd name="T86" fmla="*/ 2147483646 w 110"/>
              <a:gd name="T87" fmla="*/ 2147483646 h 93"/>
              <a:gd name="T88" fmla="*/ 2147483646 w 110"/>
              <a:gd name="T89" fmla="*/ 2147483646 h 93"/>
              <a:gd name="T90" fmla="*/ 2147483646 w 110"/>
              <a:gd name="T91" fmla="*/ 2147483646 h 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0" h="93">
                <a:moveTo>
                  <a:pt x="57" y="51"/>
                </a:moveTo>
                <a:cubicBezTo>
                  <a:pt x="57" y="50"/>
                  <a:pt x="57" y="50"/>
                  <a:pt x="57" y="50"/>
                </a:cubicBezTo>
                <a:cubicBezTo>
                  <a:pt x="57" y="50"/>
                  <a:pt x="57" y="50"/>
                  <a:pt x="57" y="50"/>
                </a:cubicBezTo>
                <a:cubicBezTo>
                  <a:pt x="56" y="48"/>
                  <a:pt x="54" y="47"/>
                  <a:pt x="53" y="46"/>
                </a:cubicBezTo>
                <a:cubicBezTo>
                  <a:pt x="52" y="45"/>
                  <a:pt x="52" y="45"/>
                  <a:pt x="52" y="45"/>
                </a:cubicBezTo>
                <a:cubicBezTo>
                  <a:pt x="47" y="40"/>
                  <a:pt x="41" y="36"/>
                  <a:pt x="33" y="31"/>
                </a:cubicBezTo>
                <a:cubicBezTo>
                  <a:pt x="31" y="30"/>
                  <a:pt x="30" y="29"/>
                  <a:pt x="28" y="29"/>
                </a:cubicBezTo>
                <a:cubicBezTo>
                  <a:pt x="23" y="26"/>
                  <a:pt x="18" y="24"/>
                  <a:pt x="13" y="21"/>
                </a:cubicBezTo>
                <a:cubicBezTo>
                  <a:pt x="13" y="20"/>
                  <a:pt x="13" y="20"/>
                  <a:pt x="13" y="20"/>
                </a:cubicBezTo>
                <a:cubicBezTo>
                  <a:pt x="10" y="19"/>
                  <a:pt x="7" y="17"/>
                  <a:pt x="5" y="16"/>
                </a:cubicBezTo>
                <a:cubicBezTo>
                  <a:pt x="5" y="15"/>
                  <a:pt x="5" y="15"/>
                  <a:pt x="5" y="15"/>
                </a:cubicBezTo>
                <a:cubicBezTo>
                  <a:pt x="4" y="15"/>
                  <a:pt x="4" y="15"/>
                  <a:pt x="4" y="15"/>
                </a:cubicBezTo>
                <a:cubicBezTo>
                  <a:pt x="1" y="13"/>
                  <a:pt x="1" y="13"/>
                  <a:pt x="1" y="13"/>
                </a:cubicBezTo>
                <a:cubicBezTo>
                  <a:pt x="1" y="17"/>
                  <a:pt x="1" y="17"/>
                  <a:pt x="1" y="17"/>
                </a:cubicBezTo>
                <a:cubicBezTo>
                  <a:pt x="1" y="17"/>
                  <a:pt x="1" y="17"/>
                  <a:pt x="1" y="17"/>
                </a:cubicBezTo>
                <a:cubicBezTo>
                  <a:pt x="0" y="18"/>
                  <a:pt x="0" y="18"/>
                  <a:pt x="0" y="18"/>
                </a:cubicBezTo>
                <a:cubicBezTo>
                  <a:pt x="1" y="18"/>
                  <a:pt x="1" y="18"/>
                  <a:pt x="1" y="18"/>
                </a:cubicBezTo>
                <a:cubicBezTo>
                  <a:pt x="1" y="24"/>
                  <a:pt x="2" y="30"/>
                  <a:pt x="4" y="36"/>
                </a:cubicBezTo>
                <a:cubicBezTo>
                  <a:pt x="5" y="41"/>
                  <a:pt x="7" y="47"/>
                  <a:pt x="10" y="53"/>
                </a:cubicBezTo>
                <a:cubicBezTo>
                  <a:pt x="13" y="58"/>
                  <a:pt x="16" y="63"/>
                  <a:pt x="20" y="69"/>
                </a:cubicBezTo>
                <a:cubicBezTo>
                  <a:pt x="23" y="75"/>
                  <a:pt x="27" y="80"/>
                  <a:pt x="31" y="84"/>
                </a:cubicBezTo>
                <a:cubicBezTo>
                  <a:pt x="39" y="93"/>
                  <a:pt x="39" y="93"/>
                  <a:pt x="39" y="93"/>
                </a:cubicBezTo>
                <a:cubicBezTo>
                  <a:pt x="36" y="82"/>
                  <a:pt x="36" y="82"/>
                  <a:pt x="36" y="82"/>
                </a:cubicBezTo>
                <a:cubicBezTo>
                  <a:pt x="35" y="78"/>
                  <a:pt x="36" y="75"/>
                  <a:pt x="37" y="72"/>
                </a:cubicBezTo>
                <a:cubicBezTo>
                  <a:pt x="38" y="69"/>
                  <a:pt x="40" y="66"/>
                  <a:pt x="44" y="64"/>
                </a:cubicBezTo>
                <a:cubicBezTo>
                  <a:pt x="46" y="62"/>
                  <a:pt x="48" y="61"/>
                  <a:pt x="51" y="60"/>
                </a:cubicBezTo>
                <a:cubicBezTo>
                  <a:pt x="51" y="59"/>
                  <a:pt x="52" y="59"/>
                  <a:pt x="53" y="58"/>
                </a:cubicBezTo>
                <a:cubicBezTo>
                  <a:pt x="54" y="57"/>
                  <a:pt x="55" y="57"/>
                  <a:pt x="56" y="56"/>
                </a:cubicBezTo>
                <a:cubicBezTo>
                  <a:pt x="57" y="55"/>
                  <a:pt x="57" y="54"/>
                  <a:pt x="57" y="53"/>
                </a:cubicBezTo>
                <a:cubicBezTo>
                  <a:pt x="58" y="53"/>
                  <a:pt x="57" y="52"/>
                  <a:pt x="57" y="51"/>
                </a:cubicBezTo>
                <a:close/>
                <a:moveTo>
                  <a:pt x="50" y="54"/>
                </a:moveTo>
                <a:cubicBezTo>
                  <a:pt x="49" y="55"/>
                  <a:pt x="47" y="56"/>
                  <a:pt x="45" y="57"/>
                </a:cubicBezTo>
                <a:cubicBezTo>
                  <a:pt x="44" y="58"/>
                  <a:pt x="42" y="60"/>
                  <a:pt x="41" y="61"/>
                </a:cubicBezTo>
                <a:cubicBezTo>
                  <a:pt x="37" y="64"/>
                  <a:pt x="35" y="67"/>
                  <a:pt x="33" y="70"/>
                </a:cubicBezTo>
                <a:cubicBezTo>
                  <a:pt x="32" y="71"/>
                  <a:pt x="32" y="72"/>
                  <a:pt x="31" y="74"/>
                </a:cubicBezTo>
                <a:cubicBezTo>
                  <a:pt x="30" y="71"/>
                  <a:pt x="28" y="68"/>
                  <a:pt x="26" y="65"/>
                </a:cubicBezTo>
                <a:cubicBezTo>
                  <a:pt x="23" y="60"/>
                  <a:pt x="20" y="54"/>
                  <a:pt x="18" y="49"/>
                </a:cubicBezTo>
                <a:cubicBezTo>
                  <a:pt x="15" y="44"/>
                  <a:pt x="12" y="38"/>
                  <a:pt x="10" y="33"/>
                </a:cubicBezTo>
                <a:cubicBezTo>
                  <a:pt x="9" y="29"/>
                  <a:pt x="7" y="25"/>
                  <a:pt x="6" y="20"/>
                </a:cubicBezTo>
                <a:cubicBezTo>
                  <a:pt x="8" y="21"/>
                  <a:pt x="9" y="22"/>
                  <a:pt x="11" y="23"/>
                </a:cubicBezTo>
                <a:cubicBezTo>
                  <a:pt x="17" y="27"/>
                  <a:pt x="23" y="31"/>
                  <a:pt x="29" y="36"/>
                </a:cubicBezTo>
                <a:cubicBezTo>
                  <a:pt x="30" y="36"/>
                  <a:pt x="30" y="36"/>
                  <a:pt x="30" y="36"/>
                </a:cubicBezTo>
                <a:cubicBezTo>
                  <a:pt x="35" y="41"/>
                  <a:pt x="40" y="45"/>
                  <a:pt x="46" y="48"/>
                </a:cubicBezTo>
                <a:cubicBezTo>
                  <a:pt x="48" y="50"/>
                  <a:pt x="48" y="50"/>
                  <a:pt x="48" y="50"/>
                </a:cubicBezTo>
                <a:cubicBezTo>
                  <a:pt x="49" y="51"/>
                  <a:pt x="51" y="52"/>
                  <a:pt x="52" y="53"/>
                </a:cubicBezTo>
                <a:cubicBezTo>
                  <a:pt x="51" y="53"/>
                  <a:pt x="51" y="53"/>
                  <a:pt x="50" y="54"/>
                </a:cubicBezTo>
                <a:close/>
                <a:moveTo>
                  <a:pt x="110" y="5"/>
                </a:moveTo>
                <a:cubicBezTo>
                  <a:pt x="108" y="4"/>
                  <a:pt x="108" y="4"/>
                  <a:pt x="108" y="4"/>
                </a:cubicBezTo>
                <a:cubicBezTo>
                  <a:pt x="108" y="4"/>
                  <a:pt x="108" y="4"/>
                  <a:pt x="108" y="4"/>
                </a:cubicBezTo>
                <a:cubicBezTo>
                  <a:pt x="108" y="0"/>
                  <a:pt x="108" y="0"/>
                  <a:pt x="108" y="0"/>
                </a:cubicBezTo>
                <a:cubicBezTo>
                  <a:pt x="105" y="3"/>
                  <a:pt x="105" y="3"/>
                  <a:pt x="105" y="3"/>
                </a:cubicBezTo>
                <a:cubicBezTo>
                  <a:pt x="105" y="3"/>
                  <a:pt x="105" y="3"/>
                  <a:pt x="105" y="3"/>
                </a:cubicBezTo>
                <a:cubicBezTo>
                  <a:pt x="105" y="3"/>
                  <a:pt x="105" y="3"/>
                  <a:pt x="105" y="3"/>
                </a:cubicBezTo>
                <a:cubicBezTo>
                  <a:pt x="103" y="5"/>
                  <a:pt x="100" y="7"/>
                  <a:pt x="98" y="9"/>
                </a:cubicBezTo>
                <a:cubicBezTo>
                  <a:pt x="94" y="13"/>
                  <a:pt x="89" y="16"/>
                  <a:pt x="85" y="19"/>
                </a:cubicBezTo>
                <a:cubicBezTo>
                  <a:pt x="83" y="21"/>
                  <a:pt x="81" y="22"/>
                  <a:pt x="79" y="24"/>
                </a:cubicBezTo>
                <a:cubicBezTo>
                  <a:pt x="72" y="29"/>
                  <a:pt x="67" y="35"/>
                  <a:pt x="62" y="40"/>
                </a:cubicBezTo>
                <a:cubicBezTo>
                  <a:pt x="61" y="42"/>
                  <a:pt x="60" y="44"/>
                  <a:pt x="58" y="46"/>
                </a:cubicBezTo>
                <a:cubicBezTo>
                  <a:pt x="58" y="46"/>
                  <a:pt x="58" y="47"/>
                  <a:pt x="58" y="48"/>
                </a:cubicBezTo>
                <a:cubicBezTo>
                  <a:pt x="57" y="49"/>
                  <a:pt x="57" y="50"/>
                  <a:pt x="58" y="51"/>
                </a:cubicBezTo>
                <a:cubicBezTo>
                  <a:pt x="59" y="53"/>
                  <a:pt x="60" y="53"/>
                  <a:pt x="61" y="54"/>
                </a:cubicBezTo>
                <a:cubicBezTo>
                  <a:pt x="61" y="54"/>
                  <a:pt x="61" y="54"/>
                  <a:pt x="61" y="54"/>
                </a:cubicBezTo>
                <a:cubicBezTo>
                  <a:pt x="63" y="55"/>
                  <a:pt x="64" y="56"/>
                  <a:pt x="65" y="56"/>
                </a:cubicBezTo>
                <a:cubicBezTo>
                  <a:pt x="68" y="57"/>
                  <a:pt x="70" y="58"/>
                  <a:pt x="71" y="60"/>
                </a:cubicBezTo>
                <a:cubicBezTo>
                  <a:pt x="75" y="62"/>
                  <a:pt x="77" y="64"/>
                  <a:pt x="79" y="67"/>
                </a:cubicBezTo>
                <a:cubicBezTo>
                  <a:pt x="81" y="70"/>
                  <a:pt x="81" y="73"/>
                  <a:pt x="81" y="77"/>
                </a:cubicBezTo>
                <a:cubicBezTo>
                  <a:pt x="81" y="87"/>
                  <a:pt x="81" y="87"/>
                  <a:pt x="81" y="87"/>
                </a:cubicBezTo>
                <a:cubicBezTo>
                  <a:pt x="87" y="78"/>
                  <a:pt x="87" y="78"/>
                  <a:pt x="87" y="78"/>
                </a:cubicBezTo>
                <a:cubicBezTo>
                  <a:pt x="90" y="73"/>
                  <a:pt x="93" y="68"/>
                  <a:pt x="96" y="61"/>
                </a:cubicBezTo>
                <a:cubicBezTo>
                  <a:pt x="99" y="55"/>
                  <a:pt x="102" y="50"/>
                  <a:pt x="104" y="43"/>
                </a:cubicBezTo>
                <a:cubicBezTo>
                  <a:pt x="106" y="36"/>
                  <a:pt x="108" y="30"/>
                  <a:pt x="109" y="24"/>
                </a:cubicBezTo>
                <a:cubicBezTo>
                  <a:pt x="110" y="18"/>
                  <a:pt x="109" y="12"/>
                  <a:pt x="109" y="5"/>
                </a:cubicBezTo>
                <a:lnTo>
                  <a:pt x="110" y="5"/>
                </a:lnTo>
                <a:close/>
                <a:moveTo>
                  <a:pt x="102" y="23"/>
                </a:moveTo>
                <a:cubicBezTo>
                  <a:pt x="100" y="28"/>
                  <a:pt x="98" y="34"/>
                  <a:pt x="96" y="41"/>
                </a:cubicBezTo>
                <a:cubicBezTo>
                  <a:pt x="94" y="46"/>
                  <a:pt x="92" y="52"/>
                  <a:pt x="89" y="58"/>
                </a:cubicBezTo>
                <a:cubicBezTo>
                  <a:pt x="88" y="62"/>
                  <a:pt x="88" y="62"/>
                  <a:pt x="88" y="62"/>
                </a:cubicBezTo>
                <a:cubicBezTo>
                  <a:pt x="87" y="64"/>
                  <a:pt x="86" y="66"/>
                  <a:pt x="85" y="68"/>
                </a:cubicBezTo>
                <a:cubicBezTo>
                  <a:pt x="84" y="67"/>
                  <a:pt x="84" y="66"/>
                  <a:pt x="83" y="65"/>
                </a:cubicBezTo>
                <a:cubicBezTo>
                  <a:pt x="81" y="62"/>
                  <a:pt x="78" y="59"/>
                  <a:pt x="74" y="56"/>
                </a:cubicBezTo>
                <a:cubicBezTo>
                  <a:pt x="72" y="55"/>
                  <a:pt x="71" y="54"/>
                  <a:pt x="69" y="53"/>
                </a:cubicBezTo>
                <a:cubicBezTo>
                  <a:pt x="67" y="52"/>
                  <a:pt x="66" y="51"/>
                  <a:pt x="64" y="50"/>
                </a:cubicBezTo>
                <a:cubicBezTo>
                  <a:pt x="64" y="50"/>
                  <a:pt x="63" y="49"/>
                  <a:pt x="63" y="49"/>
                </a:cubicBezTo>
                <a:cubicBezTo>
                  <a:pt x="63" y="49"/>
                  <a:pt x="63" y="49"/>
                  <a:pt x="63" y="49"/>
                </a:cubicBezTo>
                <a:cubicBezTo>
                  <a:pt x="63" y="49"/>
                  <a:pt x="63" y="49"/>
                  <a:pt x="63" y="49"/>
                </a:cubicBezTo>
                <a:cubicBezTo>
                  <a:pt x="64" y="48"/>
                  <a:pt x="65" y="46"/>
                  <a:pt x="67" y="45"/>
                </a:cubicBezTo>
                <a:cubicBezTo>
                  <a:pt x="67" y="45"/>
                  <a:pt x="67" y="45"/>
                  <a:pt x="67" y="45"/>
                </a:cubicBezTo>
                <a:cubicBezTo>
                  <a:pt x="73" y="39"/>
                  <a:pt x="78" y="34"/>
                  <a:pt x="83" y="28"/>
                </a:cubicBezTo>
                <a:cubicBezTo>
                  <a:pt x="85" y="26"/>
                  <a:pt x="85" y="26"/>
                  <a:pt x="85" y="26"/>
                </a:cubicBezTo>
                <a:cubicBezTo>
                  <a:pt x="90" y="21"/>
                  <a:pt x="94" y="16"/>
                  <a:pt x="100" y="12"/>
                </a:cubicBezTo>
                <a:cubicBezTo>
                  <a:pt x="101" y="10"/>
                  <a:pt x="103" y="9"/>
                  <a:pt x="105" y="8"/>
                </a:cubicBezTo>
                <a:cubicBezTo>
                  <a:pt x="104" y="13"/>
                  <a:pt x="103" y="18"/>
                  <a:pt x="102" y="23"/>
                </a:cubicBezTo>
                <a:close/>
              </a:path>
            </a:pathLst>
          </a:custGeom>
          <a:solidFill>
            <a:srgbClr val="520E0C"/>
          </a:solidFill>
          <a:ln w="9525">
            <a:noFill/>
            <a:round/>
            <a:headEnd/>
            <a:tailEnd/>
          </a:ln>
        </p:spPr>
        <p:txBody>
          <a:bodyPr/>
          <a:lstStyle/>
          <a:p>
            <a:endParaRPr lang="zh-CN" altLang="en-US"/>
          </a:p>
        </p:txBody>
      </p:sp>
      <p:sp>
        <p:nvSpPr>
          <p:cNvPr id="12" name="MH_Other_9">
            <a:extLst>
              <a:ext uri="{FF2B5EF4-FFF2-40B4-BE49-F238E27FC236}"/>
            </a:extLst>
          </p:cNvPr>
          <p:cNvSpPr>
            <a:spLocks/>
          </p:cNvSpPr>
          <p:nvPr>
            <p:custDataLst>
              <p:tags r:id="rId9"/>
            </p:custDataLst>
          </p:nvPr>
        </p:nvSpPr>
        <p:spPr bwMode="auto">
          <a:xfrm>
            <a:off x="6094413" y="2560638"/>
            <a:ext cx="2311400" cy="1735137"/>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accent3"/>
          </a:solidFill>
          <a:ln>
            <a:noFill/>
          </a:ln>
        </p:spPr>
        <p:txBody>
          <a:bodyPr>
            <a:normAutofit/>
          </a:bodyPr>
          <a:lstStyle/>
          <a:p>
            <a:pPr defTabSz="1219170" eaLnBrk="1" fontAlgn="auto" hangingPunct="1">
              <a:spcBef>
                <a:spcPts val="0"/>
              </a:spcBef>
              <a:spcAft>
                <a:spcPts val="0"/>
              </a:spcAft>
              <a:defRPr/>
            </a:pPr>
            <a:endParaRPr lang="zh-CN" altLang="en-US" sz="3200">
              <a:latin typeface="黑体" panose="02010609060101010101" pitchFamily="49" charset="-122"/>
              <a:ea typeface="黑体" panose="02010609060101010101" pitchFamily="49" charset="-122"/>
            </a:endParaRPr>
          </a:p>
        </p:txBody>
      </p:sp>
      <p:sp>
        <p:nvSpPr>
          <p:cNvPr id="37899" name="MH_Other_10"/>
          <p:cNvSpPr>
            <a:spLocks/>
          </p:cNvSpPr>
          <p:nvPr>
            <p:custDataLst>
              <p:tags r:id="rId10"/>
            </p:custDataLst>
          </p:nvPr>
        </p:nvSpPr>
        <p:spPr bwMode="auto">
          <a:xfrm>
            <a:off x="1736725" y="2498725"/>
            <a:ext cx="473075" cy="371475"/>
          </a:xfrm>
          <a:custGeom>
            <a:avLst/>
            <a:gdLst>
              <a:gd name="T0" fmla="*/ 2147483646 w 235"/>
              <a:gd name="T1" fmla="*/ 2147483646 h 184"/>
              <a:gd name="T2" fmla="*/ 2147483646 w 235"/>
              <a:gd name="T3" fmla="*/ 2147483646 h 184"/>
              <a:gd name="T4" fmla="*/ 2147483646 w 235"/>
              <a:gd name="T5" fmla="*/ 2147483646 h 184"/>
              <a:gd name="T6" fmla="*/ 2147483646 w 235"/>
              <a:gd name="T7" fmla="*/ 2147483646 h 184"/>
              <a:gd name="T8" fmla="*/ 0 w 235"/>
              <a:gd name="T9" fmla="*/ 2147483646 h 184"/>
              <a:gd name="T10" fmla="*/ 2147483646 w 235"/>
              <a:gd name="T11" fmla="*/ 2147483646 h 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 h="184">
                <a:moveTo>
                  <a:pt x="235" y="184"/>
                </a:moveTo>
                <a:cubicBezTo>
                  <a:pt x="223" y="134"/>
                  <a:pt x="219" y="87"/>
                  <a:pt x="219" y="36"/>
                </a:cubicBezTo>
                <a:cubicBezTo>
                  <a:pt x="219" y="20"/>
                  <a:pt x="147" y="32"/>
                  <a:pt x="128" y="16"/>
                </a:cubicBezTo>
                <a:cubicBezTo>
                  <a:pt x="109" y="0"/>
                  <a:pt x="70" y="0"/>
                  <a:pt x="65" y="12"/>
                </a:cubicBezTo>
                <a:cubicBezTo>
                  <a:pt x="65" y="12"/>
                  <a:pt x="54" y="82"/>
                  <a:pt x="0" y="184"/>
                </a:cubicBezTo>
                <a:lnTo>
                  <a:pt x="235" y="184"/>
                </a:lnTo>
                <a:close/>
              </a:path>
            </a:pathLst>
          </a:custGeom>
          <a:solidFill>
            <a:srgbClr val="BDD400"/>
          </a:solidFill>
          <a:ln w="9525">
            <a:noFill/>
            <a:round/>
            <a:headEnd/>
            <a:tailEnd/>
          </a:ln>
        </p:spPr>
        <p:txBody>
          <a:bodyPr/>
          <a:lstStyle/>
          <a:p>
            <a:endParaRPr lang="zh-CN" altLang="en-US"/>
          </a:p>
        </p:txBody>
      </p:sp>
      <p:sp>
        <p:nvSpPr>
          <p:cNvPr id="37900" name="MH_Other_11"/>
          <p:cNvSpPr>
            <a:spLocks noEditPoints="1"/>
          </p:cNvSpPr>
          <p:nvPr>
            <p:custDataLst>
              <p:tags r:id="rId11"/>
            </p:custDataLst>
          </p:nvPr>
        </p:nvSpPr>
        <p:spPr bwMode="auto">
          <a:xfrm>
            <a:off x="1714500" y="2490788"/>
            <a:ext cx="511175" cy="382587"/>
          </a:xfrm>
          <a:custGeom>
            <a:avLst/>
            <a:gdLst>
              <a:gd name="T0" fmla="*/ 2147483646 w 254"/>
              <a:gd name="T1" fmla="*/ 2147483646 h 189"/>
              <a:gd name="T2" fmla="*/ 2147483646 w 254"/>
              <a:gd name="T3" fmla="*/ 2147483646 h 189"/>
              <a:gd name="T4" fmla="*/ 2147483646 w 254"/>
              <a:gd name="T5" fmla="*/ 2147483646 h 189"/>
              <a:gd name="T6" fmla="*/ 2147483646 w 254"/>
              <a:gd name="T7" fmla="*/ 2147483646 h 189"/>
              <a:gd name="T8" fmla="*/ 2147483646 w 254"/>
              <a:gd name="T9" fmla="*/ 2147483646 h 189"/>
              <a:gd name="T10" fmla="*/ 0 w 254"/>
              <a:gd name="T11" fmla="*/ 2147483646 h 189"/>
              <a:gd name="T12" fmla="*/ 2147483646 w 254"/>
              <a:gd name="T13" fmla="*/ 2147483646 h 189"/>
              <a:gd name="T14" fmla="*/ 2147483646 w 254"/>
              <a:gd name="T15" fmla="*/ 2147483646 h 189"/>
              <a:gd name="T16" fmla="*/ 2147483646 w 254"/>
              <a:gd name="T17" fmla="*/ 2147483646 h 189"/>
              <a:gd name="T18" fmla="*/ 2147483646 w 254"/>
              <a:gd name="T19" fmla="*/ 2147483646 h 189"/>
              <a:gd name="T20" fmla="*/ 2147483646 w 254"/>
              <a:gd name="T21" fmla="*/ 2147483646 h 189"/>
              <a:gd name="T22" fmla="*/ 2147483646 w 254"/>
              <a:gd name="T23" fmla="*/ 2147483646 h 189"/>
              <a:gd name="T24" fmla="*/ 2147483646 w 254"/>
              <a:gd name="T25" fmla="*/ 2147483646 h 189"/>
              <a:gd name="T26" fmla="*/ 2147483646 w 254"/>
              <a:gd name="T27" fmla="*/ 0 h 189"/>
              <a:gd name="T28" fmla="*/ 2147483646 w 254"/>
              <a:gd name="T29" fmla="*/ 0 h 189"/>
              <a:gd name="T30" fmla="*/ 2147483646 w 254"/>
              <a:gd name="T31" fmla="*/ 2147483646 h 189"/>
              <a:gd name="T32" fmla="*/ 2147483646 w 254"/>
              <a:gd name="T33" fmla="*/ 2147483646 h 189"/>
              <a:gd name="T34" fmla="*/ 2147483646 w 254"/>
              <a:gd name="T35" fmla="*/ 2147483646 h 189"/>
              <a:gd name="T36" fmla="*/ 2147483646 w 254"/>
              <a:gd name="T37" fmla="*/ 2147483646 h 189"/>
              <a:gd name="T38" fmla="*/ 2147483646 w 254"/>
              <a:gd name="T39" fmla="*/ 2147483646 h 189"/>
              <a:gd name="T40" fmla="*/ 2147483646 w 254"/>
              <a:gd name="T41" fmla="*/ 2147483646 h 189"/>
              <a:gd name="T42" fmla="*/ 2147483646 w 254"/>
              <a:gd name="T43" fmla="*/ 2147483646 h 189"/>
              <a:gd name="T44" fmla="*/ 2147483646 w 254"/>
              <a:gd name="T45" fmla="*/ 2147483646 h 189"/>
              <a:gd name="T46" fmla="*/ 2147483646 w 254"/>
              <a:gd name="T47" fmla="*/ 2147483646 h 189"/>
              <a:gd name="T48" fmla="*/ 2147483646 w 254"/>
              <a:gd name="T49" fmla="*/ 2147483646 h 189"/>
              <a:gd name="T50" fmla="*/ 2147483646 w 254"/>
              <a:gd name="T51" fmla="*/ 2147483646 h 189"/>
              <a:gd name="T52" fmla="*/ 2147483646 w 254"/>
              <a:gd name="T53" fmla="*/ 2147483646 h 18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4" h="189">
                <a:moveTo>
                  <a:pt x="77" y="1"/>
                </a:moveTo>
                <a:cubicBezTo>
                  <a:pt x="73" y="21"/>
                  <a:pt x="66" y="40"/>
                  <a:pt x="60" y="59"/>
                </a:cubicBezTo>
                <a:cubicBezTo>
                  <a:pt x="54" y="76"/>
                  <a:pt x="47" y="93"/>
                  <a:pt x="38" y="115"/>
                </a:cubicBezTo>
                <a:cubicBezTo>
                  <a:pt x="30" y="133"/>
                  <a:pt x="21" y="151"/>
                  <a:pt x="11" y="169"/>
                </a:cubicBezTo>
                <a:cubicBezTo>
                  <a:pt x="8" y="175"/>
                  <a:pt x="5" y="181"/>
                  <a:pt x="1" y="187"/>
                </a:cubicBezTo>
                <a:cubicBezTo>
                  <a:pt x="0" y="189"/>
                  <a:pt x="0" y="189"/>
                  <a:pt x="0" y="189"/>
                </a:cubicBezTo>
                <a:cubicBezTo>
                  <a:pt x="10" y="189"/>
                  <a:pt x="10" y="189"/>
                  <a:pt x="10" y="189"/>
                </a:cubicBezTo>
                <a:cubicBezTo>
                  <a:pt x="10" y="188"/>
                  <a:pt x="10" y="188"/>
                  <a:pt x="10" y="188"/>
                </a:cubicBezTo>
                <a:cubicBezTo>
                  <a:pt x="13" y="182"/>
                  <a:pt x="16" y="177"/>
                  <a:pt x="18" y="173"/>
                </a:cubicBezTo>
                <a:cubicBezTo>
                  <a:pt x="28" y="154"/>
                  <a:pt x="36" y="136"/>
                  <a:pt x="44" y="117"/>
                </a:cubicBezTo>
                <a:cubicBezTo>
                  <a:pt x="52" y="99"/>
                  <a:pt x="59" y="80"/>
                  <a:pt x="65" y="60"/>
                </a:cubicBezTo>
                <a:cubicBezTo>
                  <a:pt x="68" y="51"/>
                  <a:pt x="71" y="41"/>
                  <a:pt x="74" y="31"/>
                </a:cubicBezTo>
                <a:cubicBezTo>
                  <a:pt x="77" y="19"/>
                  <a:pt x="79" y="10"/>
                  <a:pt x="80" y="1"/>
                </a:cubicBezTo>
                <a:cubicBezTo>
                  <a:pt x="80" y="0"/>
                  <a:pt x="80" y="0"/>
                  <a:pt x="80" y="0"/>
                </a:cubicBezTo>
                <a:cubicBezTo>
                  <a:pt x="77" y="0"/>
                  <a:pt x="77" y="0"/>
                  <a:pt x="77" y="0"/>
                </a:cubicBezTo>
                <a:lnTo>
                  <a:pt x="77" y="1"/>
                </a:lnTo>
                <a:close/>
                <a:moveTo>
                  <a:pt x="254" y="187"/>
                </a:moveTo>
                <a:cubicBezTo>
                  <a:pt x="251" y="175"/>
                  <a:pt x="248" y="164"/>
                  <a:pt x="246" y="153"/>
                </a:cubicBezTo>
                <a:cubicBezTo>
                  <a:pt x="239" y="116"/>
                  <a:pt x="234" y="77"/>
                  <a:pt x="233" y="33"/>
                </a:cubicBezTo>
                <a:cubicBezTo>
                  <a:pt x="233" y="31"/>
                  <a:pt x="233" y="31"/>
                  <a:pt x="233" y="31"/>
                </a:cubicBezTo>
                <a:cubicBezTo>
                  <a:pt x="230" y="32"/>
                  <a:pt x="230" y="32"/>
                  <a:pt x="230" y="32"/>
                </a:cubicBezTo>
                <a:cubicBezTo>
                  <a:pt x="230" y="33"/>
                  <a:pt x="230" y="33"/>
                  <a:pt x="230" y="33"/>
                </a:cubicBezTo>
                <a:cubicBezTo>
                  <a:pt x="229" y="75"/>
                  <a:pt x="232" y="115"/>
                  <a:pt x="239" y="154"/>
                </a:cubicBezTo>
                <a:cubicBezTo>
                  <a:pt x="241" y="165"/>
                  <a:pt x="244" y="176"/>
                  <a:pt x="247" y="188"/>
                </a:cubicBezTo>
                <a:cubicBezTo>
                  <a:pt x="247" y="189"/>
                  <a:pt x="247" y="189"/>
                  <a:pt x="247" y="189"/>
                </a:cubicBezTo>
                <a:cubicBezTo>
                  <a:pt x="254" y="189"/>
                  <a:pt x="254" y="189"/>
                  <a:pt x="254" y="189"/>
                </a:cubicBezTo>
                <a:lnTo>
                  <a:pt x="254" y="187"/>
                </a:lnTo>
                <a:close/>
              </a:path>
            </a:pathLst>
          </a:custGeom>
          <a:solidFill>
            <a:srgbClr val="520E0C"/>
          </a:solidFill>
          <a:ln w="9525">
            <a:noFill/>
            <a:round/>
            <a:headEnd/>
            <a:tailEnd/>
          </a:ln>
        </p:spPr>
        <p:txBody>
          <a:bodyPr/>
          <a:lstStyle/>
          <a:p>
            <a:endParaRPr lang="zh-CN" altLang="en-US"/>
          </a:p>
        </p:txBody>
      </p:sp>
      <p:sp>
        <p:nvSpPr>
          <p:cNvPr id="37901" name="MH_Other_12"/>
          <p:cNvSpPr>
            <a:spLocks/>
          </p:cNvSpPr>
          <p:nvPr>
            <p:custDataLst>
              <p:tags r:id="rId12"/>
            </p:custDataLst>
          </p:nvPr>
        </p:nvSpPr>
        <p:spPr bwMode="auto">
          <a:xfrm>
            <a:off x="1931988" y="2525713"/>
            <a:ext cx="179387" cy="182562"/>
          </a:xfrm>
          <a:custGeom>
            <a:avLst/>
            <a:gdLst>
              <a:gd name="T0" fmla="*/ 2147483646 w 89"/>
              <a:gd name="T1" fmla="*/ 2147483646 h 91"/>
              <a:gd name="T2" fmla="*/ 2147483646 w 89"/>
              <a:gd name="T3" fmla="*/ 2147483646 h 91"/>
              <a:gd name="T4" fmla="*/ 2147483646 w 89"/>
              <a:gd name="T5" fmla="*/ 2147483646 h 91"/>
              <a:gd name="T6" fmla="*/ 2147483646 w 89"/>
              <a:gd name="T7" fmla="*/ 2147483646 h 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91">
                <a:moveTo>
                  <a:pt x="89" y="16"/>
                </a:moveTo>
                <a:cubicBezTo>
                  <a:pt x="35" y="91"/>
                  <a:pt x="1" y="3"/>
                  <a:pt x="1" y="3"/>
                </a:cubicBezTo>
                <a:cubicBezTo>
                  <a:pt x="0" y="0"/>
                  <a:pt x="44" y="16"/>
                  <a:pt x="63" y="16"/>
                </a:cubicBezTo>
                <a:cubicBezTo>
                  <a:pt x="82" y="16"/>
                  <a:pt x="89" y="16"/>
                  <a:pt x="89" y="16"/>
                </a:cubicBezTo>
                <a:close/>
              </a:path>
            </a:pathLst>
          </a:custGeom>
          <a:solidFill>
            <a:srgbClr val="FDE4C5"/>
          </a:solidFill>
          <a:ln w="9525">
            <a:noFill/>
            <a:round/>
            <a:headEnd/>
            <a:tailEnd/>
          </a:ln>
        </p:spPr>
        <p:txBody>
          <a:bodyPr/>
          <a:lstStyle/>
          <a:p>
            <a:endParaRPr lang="zh-CN" altLang="en-US"/>
          </a:p>
        </p:txBody>
      </p:sp>
      <p:sp>
        <p:nvSpPr>
          <p:cNvPr id="37902" name="MH_Other_13"/>
          <p:cNvSpPr>
            <a:spLocks/>
          </p:cNvSpPr>
          <p:nvPr>
            <p:custDataLst>
              <p:tags r:id="rId13"/>
            </p:custDataLst>
          </p:nvPr>
        </p:nvSpPr>
        <p:spPr bwMode="auto">
          <a:xfrm>
            <a:off x="2017713" y="2543175"/>
            <a:ext cx="117475" cy="139700"/>
          </a:xfrm>
          <a:custGeom>
            <a:avLst/>
            <a:gdLst>
              <a:gd name="T0" fmla="*/ 2147483646 w 58"/>
              <a:gd name="T1" fmla="*/ 2147483646 h 69"/>
              <a:gd name="T2" fmla="*/ 2147483646 w 58"/>
              <a:gd name="T3" fmla="*/ 2147483646 h 69"/>
              <a:gd name="T4" fmla="*/ 2147483646 w 58"/>
              <a:gd name="T5" fmla="*/ 2147483646 h 69"/>
              <a:gd name="T6" fmla="*/ 2147483646 w 58"/>
              <a:gd name="T7" fmla="*/ 0 h 69"/>
              <a:gd name="T8" fmla="*/ 2147483646 w 58"/>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69">
                <a:moveTo>
                  <a:pt x="48" y="5"/>
                </a:moveTo>
                <a:cubicBezTo>
                  <a:pt x="48" y="5"/>
                  <a:pt x="7" y="30"/>
                  <a:pt x="4" y="36"/>
                </a:cubicBezTo>
                <a:cubicBezTo>
                  <a:pt x="0" y="43"/>
                  <a:pt x="29" y="46"/>
                  <a:pt x="26" y="69"/>
                </a:cubicBezTo>
                <a:cubicBezTo>
                  <a:pt x="26" y="69"/>
                  <a:pt x="55" y="31"/>
                  <a:pt x="58" y="0"/>
                </a:cubicBezTo>
                <a:lnTo>
                  <a:pt x="48" y="5"/>
                </a:lnTo>
                <a:close/>
              </a:path>
            </a:pathLst>
          </a:custGeom>
          <a:solidFill>
            <a:srgbClr val="BDD400"/>
          </a:solidFill>
          <a:ln w="9525">
            <a:noFill/>
            <a:round/>
            <a:headEnd/>
            <a:tailEnd/>
          </a:ln>
        </p:spPr>
        <p:txBody>
          <a:bodyPr/>
          <a:lstStyle/>
          <a:p>
            <a:endParaRPr lang="zh-CN" altLang="en-US"/>
          </a:p>
        </p:txBody>
      </p:sp>
      <p:sp>
        <p:nvSpPr>
          <p:cNvPr id="37903" name="MH_Other_14"/>
          <p:cNvSpPr>
            <a:spLocks/>
          </p:cNvSpPr>
          <p:nvPr>
            <p:custDataLst>
              <p:tags r:id="rId14"/>
            </p:custDataLst>
          </p:nvPr>
        </p:nvSpPr>
        <p:spPr bwMode="auto">
          <a:xfrm>
            <a:off x="1909763" y="2516188"/>
            <a:ext cx="106362" cy="153987"/>
          </a:xfrm>
          <a:custGeom>
            <a:avLst/>
            <a:gdLst>
              <a:gd name="T0" fmla="*/ 2147483646 w 53"/>
              <a:gd name="T1" fmla="*/ 2147483646 h 76"/>
              <a:gd name="T2" fmla="*/ 2147483646 w 53"/>
              <a:gd name="T3" fmla="*/ 2147483646 h 76"/>
              <a:gd name="T4" fmla="*/ 2147483646 w 53"/>
              <a:gd name="T5" fmla="*/ 2147483646 h 76"/>
              <a:gd name="T6" fmla="*/ 2147483646 w 53"/>
              <a:gd name="T7" fmla="*/ 0 h 76"/>
              <a:gd name="T8" fmla="*/ 2147483646 w 53"/>
              <a:gd name="T9" fmla="*/ 2147483646 h 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76">
                <a:moveTo>
                  <a:pt x="11" y="6"/>
                </a:moveTo>
                <a:cubicBezTo>
                  <a:pt x="11" y="6"/>
                  <a:pt x="49" y="39"/>
                  <a:pt x="51" y="46"/>
                </a:cubicBezTo>
                <a:cubicBezTo>
                  <a:pt x="53" y="53"/>
                  <a:pt x="27" y="53"/>
                  <a:pt x="26" y="76"/>
                </a:cubicBezTo>
                <a:cubicBezTo>
                  <a:pt x="26" y="76"/>
                  <a:pt x="0" y="31"/>
                  <a:pt x="2" y="0"/>
                </a:cubicBezTo>
                <a:lnTo>
                  <a:pt x="11" y="6"/>
                </a:lnTo>
                <a:close/>
              </a:path>
            </a:pathLst>
          </a:custGeom>
          <a:solidFill>
            <a:srgbClr val="BDD400"/>
          </a:solidFill>
          <a:ln w="9525">
            <a:noFill/>
            <a:round/>
            <a:headEnd/>
            <a:tailEnd/>
          </a:ln>
        </p:spPr>
        <p:txBody>
          <a:bodyPr/>
          <a:lstStyle/>
          <a:p>
            <a:endParaRPr lang="zh-CN" altLang="en-US"/>
          </a:p>
        </p:txBody>
      </p:sp>
      <p:sp>
        <p:nvSpPr>
          <p:cNvPr id="37904" name="MH_Other_15"/>
          <p:cNvSpPr>
            <a:spLocks noEditPoints="1"/>
          </p:cNvSpPr>
          <p:nvPr>
            <p:custDataLst>
              <p:tags r:id="rId15"/>
            </p:custDataLst>
          </p:nvPr>
        </p:nvSpPr>
        <p:spPr bwMode="auto">
          <a:xfrm>
            <a:off x="1908175" y="2508250"/>
            <a:ext cx="233363" cy="196850"/>
          </a:xfrm>
          <a:custGeom>
            <a:avLst/>
            <a:gdLst>
              <a:gd name="T0" fmla="*/ 2147483646 w 116"/>
              <a:gd name="T1" fmla="*/ 2147483646 h 97"/>
              <a:gd name="T2" fmla="*/ 2147483646 w 116"/>
              <a:gd name="T3" fmla="*/ 2147483646 h 97"/>
              <a:gd name="T4" fmla="*/ 2147483646 w 116"/>
              <a:gd name="T5" fmla="*/ 2147483646 h 97"/>
              <a:gd name="T6" fmla="*/ 2147483646 w 116"/>
              <a:gd name="T7" fmla="*/ 2147483646 h 97"/>
              <a:gd name="T8" fmla="*/ 2147483646 w 116"/>
              <a:gd name="T9" fmla="*/ 2147483646 h 97"/>
              <a:gd name="T10" fmla="*/ 2147483646 w 116"/>
              <a:gd name="T11" fmla="*/ 2147483646 h 97"/>
              <a:gd name="T12" fmla="*/ 2147483646 w 116"/>
              <a:gd name="T13" fmla="*/ 2147483646 h 97"/>
              <a:gd name="T14" fmla="*/ 2147483646 w 116"/>
              <a:gd name="T15" fmla="*/ 2147483646 h 97"/>
              <a:gd name="T16" fmla="*/ 2147483646 w 116"/>
              <a:gd name="T17" fmla="*/ 2147483646 h 97"/>
              <a:gd name="T18" fmla="*/ 2147483646 w 116"/>
              <a:gd name="T19" fmla="*/ 2147483646 h 97"/>
              <a:gd name="T20" fmla="*/ 2147483646 w 116"/>
              <a:gd name="T21" fmla="*/ 2147483646 h 97"/>
              <a:gd name="T22" fmla="*/ 2147483646 w 116"/>
              <a:gd name="T23" fmla="*/ 2147483646 h 97"/>
              <a:gd name="T24" fmla="*/ 2147483646 w 116"/>
              <a:gd name="T25" fmla="*/ 2147483646 h 97"/>
              <a:gd name="T26" fmla="*/ 2147483646 w 116"/>
              <a:gd name="T27" fmla="*/ 2147483646 h 97"/>
              <a:gd name="T28" fmla="*/ 2147483646 w 116"/>
              <a:gd name="T29" fmla="*/ 2147483646 h 97"/>
              <a:gd name="T30" fmla="*/ 2147483646 w 116"/>
              <a:gd name="T31" fmla="*/ 2147483646 h 97"/>
              <a:gd name="T32" fmla="*/ 2147483646 w 116"/>
              <a:gd name="T33" fmla="*/ 2147483646 h 97"/>
              <a:gd name="T34" fmla="*/ 2147483646 w 116"/>
              <a:gd name="T35" fmla="*/ 2147483646 h 97"/>
              <a:gd name="T36" fmla="*/ 2147483646 w 116"/>
              <a:gd name="T37" fmla="*/ 2147483646 h 97"/>
              <a:gd name="T38" fmla="*/ 2147483646 w 116"/>
              <a:gd name="T39" fmla="*/ 2147483646 h 97"/>
              <a:gd name="T40" fmla="*/ 2147483646 w 116"/>
              <a:gd name="T41" fmla="*/ 2147483646 h 97"/>
              <a:gd name="T42" fmla="*/ 2147483646 w 116"/>
              <a:gd name="T43" fmla="*/ 2147483646 h 97"/>
              <a:gd name="T44" fmla="*/ 2147483646 w 116"/>
              <a:gd name="T45" fmla="*/ 2147483646 h 97"/>
              <a:gd name="T46" fmla="*/ 2147483646 w 116"/>
              <a:gd name="T47" fmla="*/ 2147483646 h 97"/>
              <a:gd name="T48" fmla="*/ 2147483646 w 116"/>
              <a:gd name="T49" fmla="*/ 2147483646 h 97"/>
              <a:gd name="T50" fmla="*/ 2147483646 w 116"/>
              <a:gd name="T51" fmla="*/ 2147483646 h 97"/>
              <a:gd name="T52" fmla="*/ 2147483646 w 116"/>
              <a:gd name="T53" fmla="*/ 2147483646 h 97"/>
              <a:gd name="T54" fmla="*/ 2147483646 w 116"/>
              <a:gd name="T55" fmla="*/ 0 h 97"/>
              <a:gd name="T56" fmla="*/ 2147483646 w 116"/>
              <a:gd name="T57" fmla="*/ 2147483646 h 97"/>
              <a:gd name="T58" fmla="*/ 2147483646 w 116"/>
              <a:gd name="T59" fmla="*/ 2147483646 h 97"/>
              <a:gd name="T60" fmla="*/ 2147483646 w 116"/>
              <a:gd name="T61" fmla="*/ 2147483646 h 97"/>
              <a:gd name="T62" fmla="*/ 2147483646 w 116"/>
              <a:gd name="T63" fmla="*/ 2147483646 h 97"/>
              <a:gd name="T64" fmla="*/ 2147483646 w 116"/>
              <a:gd name="T65" fmla="*/ 2147483646 h 97"/>
              <a:gd name="T66" fmla="*/ 2147483646 w 116"/>
              <a:gd name="T67" fmla="*/ 2147483646 h 97"/>
              <a:gd name="T68" fmla="*/ 2147483646 w 116"/>
              <a:gd name="T69" fmla="*/ 2147483646 h 97"/>
              <a:gd name="T70" fmla="*/ 2147483646 w 116"/>
              <a:gd name="T71" fmla="*/ 2147483646 h 97"/>
              <a:gd name="T72" fmla="*/ 2147483646 w 116"/>
              <a:gd name="T73" fmla="*/ 2147483646 h 97"/>
              <a:gd name="T74" fmla="*/ 2147483646 w 116"/>
              <a:gd name="T75" fmla="*/ 2147483646 h 97"/>
              <a:gd name="T76" fmla="*/ 2147483646 w 116"/>
              <a:gd name="T77" fmla="*/ 2147483646 h 97"/>
              <a:gd name="T78" fmla="*/ 2147483646 w 116"/>
              <a:gd name="T79" fmla="*/ 2147483646 h 97"/>
              <a:gd name="T80" fmla="*/ 2147483646 w 116"/>
              <a:gd name="T81" fmla="*/ 2147483646 h 97"/>
              <a:gd name="T82" fmla="*/ 2147483646 w 116"/>
              <a:gd name="T83" fmla="*/ 2147483646 h 97"/>
              <a:gd name="T84" fmla="*/ 2147483646 w 116"/>
              <a:gd name="T85" fmla="*/ 2147483646 h 97"/>
              <a:gd name="T86" fmla="*/ 2147483646 w 116"/>
              <a:gd name="T87" fmla="*/ 2147483646 h 97"/>
              <a:gd name="T88" fmla="*/ 2147483646 w 116"/>
              <a:gd name="T89" fmla="*/ 2147483646 h 97"/>
              <a:gd name="T90" fmla="*/ 2147483646 w 116"/>
              <a:gd name="T91" fmla="*/ 2147483646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6" h="97">
                <a:moveTo>
                  <a:pt x="115" y="17"/>
                </a:moveTo>
                <a:cubicBezTo>
                  <a:pt x="115" y="17"/>
                  <a:pt x="115" y="17"/>
                  <a:pt x="115" y="17"/>
                </a:cubicBezTo>
                <a:cubicBezTo>
                  <a:pt x="115" y="13"/>
                  <a:pt x="115" y="13"/>
                  <a:pt x="115" y="13"/>
                </a:cubicBezTo>
                <a:cubicBezTo>
                  <a:pt x="112" y="15"/>
                  <a:pt x="112" y="15"/>
                  <a:pt x="112" y="15"/>
                </a:cubicBezTo>
                <a:cubicBezTo>
                  <a:pt x="111" y="15"/>
                  <a:pt x="111" y="15"/>
                  <a:pt x="111" y="15"/>
                </a:cubicBezTo>
                <a:cubicBezTo>
                  <a:pt x="111" y="16"/>
                  <a:pt x="111" y="16"/>
                  <a:pt x="111" y="16"/>
                </a:cubicBezTo>
                <a:cubicBezTo>
                  <a:pt x="108" y="17"/>
                  <a:pt x="105" y="19"/>
                  <a:pt x="103" y="20"/>
                </a:cubicBezTo>
                <a:cubicBezTo>
                  <a:pt x="102" y="21"/>
                  <a:pt x="102" y="21"/>
                  <a:pt x="102" y="21"/>
                </a:cubicBezTo>
                <a:cubicBezTo>
                  <a:pt x="102" y="21"/>
                  <a:pt x="102" y="21"/>
                  <a:pt x="102" y="21"/>
                </a:cubicBezTo>
                <a:cubicBezTo>
                  <a:pt x="97" y="24"/>
                  <a:pt x="92" y="27"/>
                  <a:pt x="86" y="29"/>
                </a:cubicBezTo>
                <a:cubicBezTo>
                  <a:pt x="85" y="30"/>
                  <a:pt x="83" y="31"/>
                  <a:pt x="81" y="32"/>
                </a:cubicBezTo>
                <a:cubicBezTo>
                  <a:pt x="73" y="37"/>
                  <a:pt x="66" y="41"/>
                  <a:pt x="61" y="46"/>
                </a:cubicBezTo>
                <a:cubicBezTo>
                  <a:pt x="60" y="47"/>
                  <a:pt x="60" y="47"/>
                  <a:pt x="60" y="47"/>
                </a:cubicBezTo>
                <a:cubicBezTo>
                  <a:pt x="58" y="48"/>
                  <a:pt x="57" y="50"/>
                  <a:pt x="56" y="52"/>
                </a:cubicBezTo>
                <a:cubicBezTo>
                  <a:pt x="56" y="52"/>
                  <a:pt x="56" y="52"/>
                  <a:pt x="56" y="52"/>
                </a:cubicBezTo>
                <a:cubicBezTo>
                  <a:pt x="55" y="53"/>
                  <a:pt x="55" y="53"/>
                  <a:pt x="55" y="53"/>
                </a:cubicBezTo>
                <a:cubicBezTo>
                  <a:pt x="55" y="54"/>
                  <a:pt x="55" y="55"/>
                  <a:pt x="55" y="55"/>
                </a:cubicBezTo>
                <a:cubicBezTo>
                  <a:pt x="56" y="56"/>
                  <a:pt x="56" y="57"/>
                  <a:pt x="57" y="58"/>
                </a:cubicBezTo>
                <a:cubicBezTo>
                  <a:pt x="58" y="59"/>
                  <a:pt x="59" y="60"/>
                  <a:pt x="60" y="60"/>
                </a:cubicBezTo>
                <a:cubicBezTo>
                  <a:pt x="61" y="61"/>
                  <a:pt x="62" y="61"/>
                  <a:pt x="63" y="62"/>
                </a:cubicBezTo>
                <a:cubicBezTo>
                  <a:pt x="65" y="63"/>
                  <a:pt x="68" y="65"/>
                  <a:pt x="70" y="67"/>
                </a:cubicBezTo>
                <a:cubicBezTo>
                  <a:pt x="73" y="69"/>
                  <a:pt x="76" y="72"/>
                  <a:pt x="77" y="75"/>
                </a:cubicBezTo>
                <a:cubicBezTo>
                  <a:pt x="78" y="78"/>
                  <a:pt x="79" y="82"/>
                  <a:pt x="78" y="85"/>
                </a:cubicBezTo>
                <a:cubicBezTo>
                  <a:pt x="75" y="97"/>
                  <a:pt x="75" y="97"/>
                  <a:pt x="75" y="97"/>
                </a:cubicBezTo>
                <a:cubicBezTo>
                  <a:pt x="83" y="88"/>
                  <a:pt x="83" y="88"/>
                  <a:pt x="83" y="88"/>
                </a:cubicBezTo>
                <a:cubicBezTo>
                  <a:pt x="87" y="83"/>
                  <a:pt x="91" y="78"/>
                  <a:pt x="95" y="72"/>
                </a:cubicBezTo>
                <a:cubicBezTo>
                  <a:pt x="99" y="66"/>
                  <a:pt x="102" y="60"/>
                  <a:pt x="105" y="55"/>
                </a:cubicBezTo>
                <a:cubicBezTo>
                  <a:pt x="108" y="48"/>
                  <a:pt x="111" y="42"/>
                  <a:pt x="112" y="37"/>
                </a:cubicBezTo>
                <a:cubicBezTo>
                  <a:pt x="114" y="31"/>
                  <a:pt x="114" y="25"/>
                  <a:pt x="115" y="18"/>
                </a:cubicBezTo>
                <a:cubicBezTo>
                  <a:pt x="116" y="18"/>
                  <a:pt x="116" y="18"/>
                  <a:pt x="116" y="18"/>
                </a:cubicBezTo>
                <a:lnTo>
                  <a:pt x="115" y="17"/>
                </a:lnTo>
                <a:close/>
                <a:moveTo>
                  <a:pt x="105" y="34"/>
                </a:moveTo>
                <a:cubicBezTo>
                  <a:pt x="103" y="39"/>
                  <a:pt x="100" y="45"/>
                  <a:pt x="97" y="51"/>
                </a:cubicBezTo>
                <a:cubicBezTo>
                  <a:pt x="95" y="56"/>
                  <a:pt x="92" y="62"/>
                  <a:pt x="88" y="68"/>
                </a:cubicBezTo>
                <a:cubicBezTo>
                  <a:pt x="86" y="71"/>
                  <a:pt x="85" y="74"/>
                  <a:pt x="83" y="77"/>
                </a:cubicBezTo>
                <a:cubicBezTo>
                  <a:pt x="83" y="76"/>
                  <a:pt x="82" y="74"/>
                  <a:pt x="81" y="73"/>
                </a:cubicBezTo>
                <a:cubicBezTo>
                  <a:pt x="79" y="69"/>
                  <a:pt x="77" y="66"/>
                  <a:pt x="73" y="63"/>
                </a:cubicBezTo>
                <a:cubicBezTo>
                  <a:pt x="71" y="62"/>
                  <a:pt x="70" y="61"/>
                  <a:pt x="68" y="60"/>
                </a:cubicBezTo>
                <a:cubicBezTo>
                  <a:pt x="66" y="59"/>
                  <a:pt x="64" y="57"/>
                  <a:pt x="63" y="56"/>
                </a:cubicBezTo>
                <a:cubicBezTo>
                  <a:pt x="62" y="56"/>
                  <a:pt x="62" y="55"/>
                  <a:pt x="61" y="55"/>
                </a:cubicBezTo>
                <a:cubicBezTo>
                  <a:pt x="62" y="54"/>
                  <a:pt x="64" y="53"/>
                  <a:pt x="65" y="52"/>
                </a:cubicBezTo>
                <a:cubicBezTo>
                  <a:pt x="68" y="50"/>
                  <a:pt x="68" y="50"/>
                  <a:pt x="68" y="50"/>
                </a:cubicBezTo>
                <a:cubicBezTo>
                  <a:pt x="73" y="46"/>
                  <a:pt x="79" y="42"/>
                  <a:pt x="85" y="37"/>
                </a:cubicBezTo>
                <a:cubicBezTo>
                  <a:pt x="86" y="37"/>
                  <a:pt x="86" y="37"/>
                  <a:pt x="86" y="37"/>
                </a:cubicBezTo>
                <a:cubicBezTo>
                  <a:pt x="92" y="32"/>
                  <a:pt x="98" y="27"/>
                  <a:pt x="104" y="23"/>
                </a:cubicBezTo>
                <a:cubicBezTo>
                  <a:pt x="106" y="22"/>
                  <a:pt x="108" y="21"/>
                  <a:pt x="110" y="20"/>
                </a:cubicBezTo>
                <a:cubicBezTo>
                  <a:pt x="109" y="25"/>
                  <a:pt x="107" y="30"/>
                  <a:pt x="105" y="34"/>
                </a:cubicBezTo>
                <a:close/>
                <a:moveTo>
                  <a:pt x="54" y="47"/>
                </a:moveTo>
                <a:cubicBezTo>
                  <a:pt x="53" y="45"/>
                  <a:pt x="52" y="43"/>
                  <a:pt x="50" y="42"/>
                </a:cubicBezTo>
                <a:cubicBezTo>
                  <a:pt x="46" y="36"/>
                  <a:pt x="40" y="30"/>
                  <a:pt x="32" y="24"/>
                </a:cubicBezTo>
                <a:cubicBezTo>
                  <a:pt x="30" y="23"/>
                  <a:pt x="28" y="21"/>
                  <a:pt x="26" y="20"/>
                </a:cubicBezTo>
                <a:cubicBezTo>
                  <a:pt x="22" y="16"/>
                  <a:pt x="17" y="13"/>
                  <a:pt x="13" y="9"/>
                </a:cubicBezTo>
                <a:cubicBezTo>
                  <a:pt x="10" y="7"/>
                  <a:pt x="7" y="5"/>
                  <a:pt x="5" y="3"/>
                </a:cubicBezTo>
                <a:cubicBezTo>
                  <a:pt x="5" y="2"/>
                  <a:pt x="5" y="2"/>
                  <a:pt x="5" y="2"/>
                </a:cubicBezTo>
                <a:cubicBezTo>
                  <a:pt x="5" y="2"/>
                  <a:pt x="5" y="2"/>
                  <a:pt x="5" y="2"/>
                </a:cubicBezTo>
                <a:cubicBezTo>
                  <a:pt x="2" y="0"/>
                  <a:pt x="2" y="0"/>
                  <a:pt x="2" y="0"/>
                </a:cubicBezTo>
                <a:cubicBezTo>
                  <a:pt x="1" y="3"/>
                  <a:pt x="1" y="3"/>
                  <a:pt x="1" y="3"/>
                </a:cubicBezTo>
                <a:cubicBezTo>
                  <a:pt x="1" y="3"/>
                  <a:pt x="1" y="3"/>
                  <a:pt x="1" y="3"/>
                </a:cubicBezTo>
                <a:cubicBezTo>
                  <a:pt x="0" y="4"/>
                  <a:pt x="0" y="4"/>
                  <a:pt x="0" y="4"/>
                </a:cubicBezTo>
                <a:cubicBezTo>
                  <a:pt x="1" y="4"/>
                  <a:pt x="1" y="4"/>
                  <a:pt x="1" y="4"/>
                </a:cubicBezTo>
                <a:cubicBezTo>
                  <a:pt x="0" y="11"/>
                  <a:pt x="0" y="18"/>
                  <a:pt x="1" y="24"/>
                </a:cubicBezTo>
                <a:cubicBezTo>
                  <a:pt x="2" y="31"/>
                  <a:pt x="4" y="37"/>
                  <a:pt x="6" y="45"/>
                </a:cubicBezTo>
                <a:cubicBezTo>
                  <a:pt x="8" y="51"/>
                  <a:pt x="11" y="58"/>
                  <a:pt x="14" y="64"/>
                </a:cubicBezTo>
                <a:cubicBezTo>
                  <a:pt x="17" y="70"/>
                  <a:pt x="21" y="76"/>
                  <a:pt x="24" y="82"/>
                </a:cubicBezTo>
                <a:cubicBezTo>
                  <a:pt x="30" y="91"/>
                  <a:pt x="30" y="91"/>
                  <a:pt x="30" y="91"/>
                </a:cubicBezTo>
                <a:cubicBezTo>
                  <a:pt x="30" y="80"/>
                  <a:pt x="30" y="80"/>
                  <a:pt x="30" y="80"/>
                </a:cubicBezTo>
                <a:cubicBezTo>
                  <a:pt x="30" y="77"/>
                  <a:pt x="31" y="73"/>
                  <a:pt x="32" y="70"/>
                </a:cubicBezTo>
                <a:cubicBezTo>
                  <a:pt x="34" y="67"/>
                  <a:pt x="37" y="64"/>
                  <a:pt x="40" y="62"/>
                </a:cubicBezTo>
                <a:cubicBezTo>
                  <a:pt x="42" y="61"/>
                  <a:pt x="45" y="60"/>
                  <a:pt x="47" y="59"/>
                </a:cubicBezTo>
                <a:cubicBezTo>
                  <a:pt x="48" y="58"/>
                  <a:pt x="50" y="57"/>
                  <a:pt x="51" y="56"/>
                </a:cubicBezTo>
                <a:cubicBezTo>
                  <a:pt x="52" y="56"/>
                  <a:pt x="52" y="56"/>
                  <a:pt x="52" y="56"/>
                </a:cubicBezTo>
                <a:cubicBezTo>
                  <a:pt x="53" y="55"/>
                  <a:pt x="54" y="55"/>
                  <a:pt x="55" y="53"/>
                </a:cubicBezTo>
                <a:cubicBezTo>
                  <a:pt x="55" y="52"/>
                  <a:pt x="55" y="51"/>
                  <a:pt x="55" y="50"/>
                </a:cubicBezTo>
                <a:cubicBezTo>
                  <a:pt x="55" y="49"/>
                  <a:pt x="55" y="48"/>
                  <a:pt x="54" y="47"/>
                </a:cubicBezTo>
                <a:close/>
                <a:moveTo>
                  <a:pt x="48" y="52"/>
                </a:moveTo>
                <a:cubicBezTo>
                  <a:pt x="47" y="53"/>
                  <a:pt x="45" y="54"/>
                  <a:pt x="43" y="55"/>
                </a:cubicBezTo>
                <a:cubicBezTo>
                  <a:pt x="41" y="56"/>
                  <a:pt x="40" y="57"/>
                  <a:pt x="38" y="58"/>
                </a:cubicBezTo>
                <a:cubicBezTo>
                  <a:pt x="34" y="61"/>
                  <a:pt x="31" y="64"/>
                  <a:pt x="29" y="67"/>
                </a:cubicBezTo>
                <a:cubicBezTo>
                  <a:pt x="28" y="69"/>
                  <a:pt x="27" y="70"/>
                  <a:pt x="26" y="72"/>
                </a:cubicBezTo>
                <a:cubicBezTo>
                  <a:pt x="25" y="69"/>
                  <a:pt x="24" y="67"/>
                  <a:pt x="23" y="65"/>
                </a:cubicBezTo>
                <a:cubicBezTo>
                  <a:pt x="21" y="61"/>
                  <a:pt x="21" y="61"/>
                  <a:pt x="21" y="61"/>
                </a:cubicBezTo>
                <a:cubicBezTo>
                  <a:pt x="19" y="54"/>
                  <a:pt x="16" y="48"/>
                  <a:pt x="14" y="42"/>
                </a:cubicBezTo>
                <a:cubicBezTo>
                  <a:pt x="12" y="35"/>
                  <a:pt x="10" y="29"/>
                  <a:pt x="9" y="23"/>
                </a:cubicBezTo>
                <a:cubicBezTo>
                  <a:pt x="7" y="18"/>
                  <a:pt x="6" y="13"/>
                  <a:pt x="5" y="7"/>
                </a:cubicBezTo>
                <a:cubicBezTo>
                  <a:pt x="7" y="9"/>
                  <a:pt x="9" y="10"/>
                  <a:pt x="11" y="11"/>
                </a:cubicBezTo>
                <a:cubicBezTo>
                  <a:pt x="16" y="16"/>
                  <a:pt x="21" y="22"/>
                  <a:pt x="26" y="27"/>
                </a:cubicBezTo>
                <a:cubicBezTo>
                  <a:pt x="28" y="29"/>
                  <a:pt x="28" y="29"/>
                  <a:pt x="28" y="29"/>
                </a:cubicBezTo>
                <a:cubicBezTo>
                  <a:pt x="33" y="35"/>
                  <a:pt x="39" y="41"/>
                  <a:pt x="45" y="46"/>
                </a:cubicBezTo>
                <a:cubicBezTo>
                  <a:pt x="45" y="46"/>
                  <a:pt x="45" y="46"/>
                  <a:pt x="45" y="46"/>
                </a:cubicBezTo>
                <a:cubicBezTo>
                  <a:pt x="47" y="48"/>
                  <a:pt x="48" y="49"/>
                  <a:pt x="49" y="50"/>
                </a:cubicBezTo>
                <a:cubicBezTo>
                  <a:pt x="49" y="51"/>
                  <a:pt x="49" y="51"/>
                  <a:pt x="49" y="51"/>
                </a:cubicBezTo>
                <a:cubicBezTo>
                  <a:pt x="49" y="51"/>
                  <a:pt x="49" y="51"/>
                  <a:pt x="49" y="51"/>
                </a:cubicBezTo>
                <a:cubicBezTo>
                  <a:pt x="49" y="51"/>
                  <a:pt x="49" y="51"/>
                  <a:pt x="48" y="52"/>
                </a:cubicBezTo>
                <a:close/>
              </a:path>
            </a:pathLst>
          </a:custGeom>
          <a:solidFill>
            <a:srgbClr val="520E0C"/>
          </a:solidFill>
          <a:ln w="9525">
            <a:noFill/>
            <a:round/>
            <a:headEnd/>
            <a:tailEnd/>
          </a:ln>
        </p:spPr>
        <p:txBody>
          <a:bodyPr/>
          <a:lstStyle/>
          <a:p>
            <a:endParaRPr lang="zh-CN" altLang="en-US"/>
          </a:p>
        </p:txBody>
      </p:sp>
      <p:sp>
        <p:nvSpPr>
          <p:cNvPr id="37905" name="MH_Other_16"/>
          <p:cNvSpPr>
            <a:spLocks/>
          </p:cNvSpPr>
          <p:nvPr>
            <p:custDataLst>
              <p:tags r:id="rId16"/>
            </p:custDataLst>
          </p:nvPr>
        </p:nvSpPr>
        <p:spPr bwMode="auto">
          <a:xfrm>
            <a:off x="893763" y="2562225"/>
            <a:ext cx="2309812" cy="1733550"/>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accent1"/>
          </a:solidFill>
          <a:ln w="9525">
            <a:noFill/>
            <a:round/>
            <a:headEnd/>
            <a:tailEnd/>
          </a:ln>
        </p:spPr>
        <p:txBody>
          <a:bodyPr/>
          <a:lstStyle/>
          <a:p>
            <a:endParaRPr lang="zh-CN" altLang="en-US"/>
          </a:p>
        </p:txBody>
      </p:sp>
      <p:sp>
        <p:nvSpPr>
          <p:cNvPr id="37906" name="MH_SubTitle_1"/>
          <p:cNvSpPr>
            <a:spLocks/>
          </p:cNvSpPr>
          <p:nvPr>
            <p:custDataLst>
              <p:tags r:id="rId17"/>
            </p:custDataLst>
          </p:nvPr>
        </p:nvSpPr>
        <p:spPr bwMode="auto">
          <a:xfrm>
            <a:off x="1000125" y="2681288"/>
            <a:ext cx="2097088" cy="1493837"/>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FFFF"/>
          </a:solidFill>
          <a:ln w="9525">
            <a:noFill/>
            <a:miter lim="800000"/>
            <a:headEnd/>
            <a:tailEnd/>
          </a:ln>
        </p:spPr>
        <p:txBody>
          <a:bodyPr lIns="108000" rIns="108000" anchor="ctr"/>
          <a:lstStyle/>
          <a:p>
            <a:pPr algn="ctr" eaLnBrk="1" hangingPunct="1">
              <a:lnSpc>
                <a:spcPct val="120000"/>
              </a:lnSpc>
            </a:pPr>
            <a:r>
              <a:rPr lang="zh-CN" altLang="en-US" sz="3200">
                <a:solidFill>
                  <a:srgbClr val="333333"/>
                </a:solidFill>
                <a:latin typeface="黑体" pitchFamily="49" charset="-122"/>
                <a:ea typeface="黑体" pitchFamily="49" charset="-122"/>
              </a:rPr>
              <a:t>审题意</a:t>
            </a:r>
            <a:endParaRPr lang="en-US" altLang="zh-CN" sz="3200">
              <a:solidFill>
                <a:srgbClr val="333333"/>
              </a:solidFill>
              <a:latin typeface="黑体" pitchFamily="49" charset="-122"/>
              <a:ea typeface="黑体" pitchFamily="49" charset="-122"/>
            </a:endParaRPr>
          </a:p>
          <a:p>
            <a:pPr algn="ctr" eaLnBrk="1" hangingPunct="1">
              <a:lnSpc>
                <a:spcPct val="120000"/>
              </a:lnSpc>
            </a:pPr>
            <a:r>
              <a:rPr lang="zh-CN" altLang="en-US" sz="3200">
                <a:solidFill>
                  <a:srgbClr val="333333"/>
                </a:solidFill>
                <a:latin typeface="黑体" pitchFamily="49" charset="-122"/>
                <a:ea typeface="黑体" pitchFamily="49" charset="-122"/>
              </a:rPr>
              <a:t>明要求</a:t>
            </a:r>
          </a:p>
        </p:txBody>
      </p:sp>
      <p:sp>
        <p:nvSpPr>
          <p:cNvPr id="37907" name="MH_SubTitle_2"/>
          <p:cNvSpPr>
            <a:spLocks/>
          </p:cNvSpPr>
          <p:nvPr>
            <p:custDataLst>
              <p:tags r:id="rId18"/>
            </p:custDataLst>
          </p:nvPr>
        </p:nvSpPr>
        <p:spPr bwMode="auto">
          <a:xfrm>
            <a:off x="3600450" y="2681288"/>
            <a:ext cx="2097088" cy="1493837"/>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FFFF"/>
          </a:solidFill>
          <a:ln w="9525">
            <a:noFill/>
            <a:miter lim="800000"/>
            <a:headEnd/>
            <a:tailEnd/>
          </a:ln>
        </p:spPr>
        <p:txBody>
          <a:bodyPr lIns="108000" rIns="108000" anchor="ctr"/>
          <a:lstStyle/>
          <a:p>
            <a:pPr algn="ctr" eaLnBrk="1" hangingPunct="1">
              <a:lnSpc>
                <a:spcPct val="120000"/>
              </a:lnSpc>
            </a:pPr>
            <a:r>
              <a:rPr lang="zh-CN" altLang="en-US" sz="3200">
                <a:solidFill>
                  <a:srgbClr val="333333"/>
                </a:solidFill>
                <a:latin typeface="黑体" pitchFamily="49" charset="-122"/>
                <a:ea typeface="黑体" pitchFamily="49" charset="-122"/>
              </a:rPr>
              <a:t>聊话题</a:t>
            </a:r>
            <a:endParaRPr lang="en-US" altLang="zh-CN" sz="3200">
              <a:solidFill>
                <a:srgbClr val="333333"/>
              </a:solidFill>
              <a:latin typeface="黑体" pitchFamily="49" charset="-122"/>
              <a:ea typeface="黑体" pitchFamily="49" charset="-122"/>
            </a:endParaRPr>
          </a:p>
          <a:p>
            <a:pPr algn="ctr" eaLnBrk="1" hangingPunct="1">
              <a:lnSpc>
                <a:spcPct val="120000"/>
              </a:lnSpc>
            </a:pPr>
            <a:r>
              <a:rPr lang="zh-CN" altLang="en-US" sz="3200">
                <a:solidFill>
                  <a:srgbClr val="333333"/>
                </a:solidFill>
                <a:latin typeface="黑体" pitchFamily="49" charset="-122"/>
                <a:ea typeface="黑体" pitchFamily="49" charset="-122"/>
              </a:rPr>
              <a:t>定选材</a:t>
            </a:r>
          </a:p>
        </p:txBody>
      </p:sp>
      <p:sp>
        <p:nvSpPr>
          <p:cNvPr id="37908" name="MH_SubTitle_3"/>
          <p:cNvSpPr>
            <a:spLocks/>
          </p:cNvSpPr>
          <p:nvPr>
            <p:custDataLst>
              <p:tags r:id="rId19"/>
            </p:custDataLst>
          </p:nvPr>
        </p:nvSpPr>
        <p:spPr bwMode="auto">
          <a:xfrm>
            <a:off x="6200775" y="2681288"/>
            <a:ext cx="2097088" cy="1493837"/>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FFFF"/>
          </a:solidFill>
          <a:ln w="9525">
            <a:noFill/>
            <a:miter lim="800000"/>
            <a:headEnd/>
            <a:tailEnd/>
          </a:ln>
        </p:spPr>
        <p:txBody>
          <a:bodyPr lIns="108000" rIns="108000" anchor="ctr"/>
          <a:lstStyle/>
          <a:p>
            <a:pPr algn="ctr" eaLnBrk="1" hangingPunct="1">
              <a:lnSpc>
                <a:spcPct val="120000"/>
              </a:lnSpc>
            </a:pPr>
            <a:r>
              <a:rPr lang="zh-CN" altLang="en-US" sz="3200">
                <a:solidFill>
                  <a:srgbClr val="333333"/>
                </a:solidFill>
                <a:latin typeface="黑体" pitchFamily="49" charset="-122"/>
                <a:ea typeface="黑体" pitchFamily="49" charset="-122"/>
              </a:rPr>
              <a:t>理思路</a:t>
            </a:r>
            <a:endParaRPr lang="en-US" altLang="zh-CN" sz="3200">
              <a:solidFill>
                <a:srgbClr val="333333"/>
              </a:solidFill>
              <a:latin typeface="黑体" pitchFamily="49" charset="-122"/>
              <a:ea typeface="黑体" pitchFamily="49" charset="-122"/>
            </a:endParaRPr>
          </a:p>
          <a:p>
            <a:pPr algn="ctr" eaLnBrk="1" hangingPunct="1">
              <a:lnSpc>
                <a:spcPct val="120000"/>
              </a:lnSpc>
            </a:pPr>
            <a:r>
              <a:rPr lang="zh-CN" altLang="en-US" sz="3200">
                <a:solidFill>
                  <a:srgbClr val="333333"/>
                </a:solidFill>
                <a:latin typeface="黑体" pitchFamily="49" charset="-122"/>
                <a:ea typeface="黑体" pitchFamily="49" charset="-122"/>
              </a:rPr>
              <a:t>学写法</a:t>
            </a:r>
          </a:p>
        </p:txBody>
      </p:sp>
      <p:pic>
        <p:nvPicPr>
          <p:cNvPr id="37909" name="MH_Other_17"/>
          <p:cNvPicPr>
            <a:picLocks noChangeAspect="1"/>
          </p:cNvPicPr>
          <p:nvPr>
            <p:custDataLst>
              <p:tags r:id="rId20"/>
            </p:custDataLst>
          </p:nvPr>
        </p:nvPicPr>
        <p:blipFill>
          <a:blip r:embed="rId24"/>
          <a:srcRect/>
          <a:stretch>
            <a:fillRect/>
          </a:stretch>
        </p:blipFill>
        <p:spPr bwMode="auto">
          <a:xfrm>
            <a:off x="6569075" y="1690688"/>
            <a:ext cx="1330325" cy="1060450"/>
          </a:xfrm>
          <a:prstGeom prst="rect">
            <a:avLst/>
          </a:prstGeom>
          <a:noFill/>
          <a:ln w="9525">
            <a:noFill/>
            <a:miter lim="800000"/>
            <a:headEnd/>
            <a:tailEnd/>
          </a:ln>
        </p:spPr>
      </p:pic>
      <p:pic>
        <p:nvPicPr>
          <p:cNvPr id="37910" name="MH_Other_18"/>
          <p:cNvPicPr>
            <a:picLocks noChangeAspect="1"/>
          </p:cNvPicPr>
          <p:nvPr>
            <p:custDataLst>
              <p:tags r:id="rId21"/>
            </p:custDataLst>
          </p:nvPr>
        </p:nvPicPr>
        <p:blipFill>
          <a:blip r:embed="rId25"/>
          <a:srcRect/>
          <a:stretch>
            <a:fillRect/>
          </a:stretch>
        </p:blipFill>
        <p:spPr bwMode="auto">
          <a:xfrm>
            <a:off x="3884613" y="1733550"/>
            <a:ext cx="1427162" cy="1049338"/>
          </a:xfrm>
          <a:prstGeom prst="rect">
            <a:avLst/>
          </a:prstGeom>
          <a:noFill/>
          <a:ln w="9525">
            <a:noFill/>
            <a:miter lim="800000"/>
            <a:headEnd/>
            <a:tailEnd/>
          </a:ln>
        </p:spPr>
      </p:pic>
      <p:pic>
        <p:nvPicPr>
          <p:cNvPr id="37911" name="MH_Other_19"/>
          <p:cNvPicPr>
            <a:picLocks noChangeAspect="1"/>
          </p:cNvPicPr>
          <p:nvPr>
            <p:custDataLst>
              <p:tags r:id="rId22"/>
            </p:custDataLst>
          </p:nvPr>
        </p:nvPicPr>
        <p:blipFill>
          <a:blip r:embed="rId26"/>
          <a:srcRect/>
          <a:stretch>
            <a:fillRect/>
          </a:stretch>
        </p:blipFill>
        <p:spPr bwMode="auto">
          <a:xfrm>
            <a:off x="1166813" y="1657350"/>
            <a:ext cx="1474787" cy="1109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1"/>
          <p:cNvSpPr>
            <a:spLocks noChangeArrowheads="1"/>
          </p:cNvSpPr>
          <p:nvPr/>
        </p:nvSpPr>
        <p:spPr bwMode="auto">
          <a:xfrm>
            <a:off x="2513013" y="723900"/>
            <a:ext cx="6318250" cy="5632450"/>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传说晚年的李白有一次荡舟饮酒，月色极好，江天纯澈，如幻如梦。李白醉眼蒙昽中，看到水中的月亮，以为是天上的月亮离自己如此之近，不由得张开双手，探身想抱它入怀，却失足落入水中。中国历史上伟大的浪漫主义诗人，就这样带着对月亮的无比钟爱，带着极富诗意的情怀，抱月而眠，回归仙班，这正是“寒搪渡鹤影，冷月葬花魂”。李白活得那么飘逸，去得又那么充满诗意！我觉得这个结局对诗仙李白来说，是再传奇、再美好不过的了。</a:t>
            </a:r>
          </a:p>
        </p:txBody>
      </p:sp>
      <p:pic>
        <p:nvPicPr>
          <p:cNvPr id="3" name="图片 2">
            <a:extLst>
              <a:ext uri="{FF2B5EF4-FFF2-40B4-BE49-F238E27FC236}"/>
            </a:extLst>
          </p:cNvPr>
          <p:cNvPicPr>
            <a:picLocks noChangeAspect="1"/>
          </p:cNvPicPr>
          <p:nvPr/>
        </p:nvPicPr>
        <p:blipFill>
          <a:blip r:embed="rId2"/>
          <a:stretch>
            <a:fillRect/>
          </a:stretch>
        </p:blipFill>
        <p:spPr>
          <a:xfrm>
            <a:off x="-494861" y="1548005"/>
            <a:ext cx="3514286" cy="307619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矩形 3">
            <a:extLst>
              <a:ext uri="{FF2B5EF4-FFF2-40B4-BE49-F238E27FC236}"/>
            </a:extLst>
          </p:cNvPr>
          <p:cNvSpPr/>
          <p:nvPr/>
        </p:nvSpPr>
        <p:spPr>
          <a:xfrm>
            <a:off x="2368550" y="808038"/>
            <a:ext cx="6462713" cy="5421312"/>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矩形 1"/>
          <p:cNvSpPr>
            <a:spLocks noChangeArrowheads="1"/>
          </p:cNvSpPr>
          <p:nvPr/>
        </p:nvSpPr>
        <p:spPr bwMode="auto">
          <a:xfrm>
            <a:off x="269875" y="1627188"/>
            <a:ext cx="6245225" cy="3970337"/>
          </a:xfrm>
          <a:prstGeom prst="rect">
            <a:avLst/>
          </a:prstGeom>
          <a:noFill/>
          <a:ln w="9525">
            <a:noFill/>
            <a:miter lim="800000"/>
            <a:headEnd/>
            <a:tailEnd/>
          </a:ln>
        </p:spPr>
        <p:txBody>
          <a:bodyPr>
            <a:spAutoFit/>
          </a:bodyPr>
          <a:lstStyle/>
          <a:p>
            <a:pPr indent="457200" eaLnBrk="1" hangingPunct="1">
              <a:lnSpc>
                <a:spcPct val="150000"/>
              </a:lnSpc>
            </a:pPr>
            <a:r>
              <a:rPr lang="zh-CN" altLang="en-US">
                <a:solidFill>
                  <a:srgbClr val="000000"/>
                </a:solidFill>
                <a:latin typeface="黑体" pitchFamily="49" charset="-122"/>
                <a:ea typeface="黑体" pitchFamily="49" charset="-122"/>
              </a:rPr>
              <a:t>我喜欢读张爱玲的文章，最喜欢读她笔下的月亮：“隔着玻璃窗望出去，影影绰绰乌云里有个月亮，一搭黑，一搭白，像个戏剧化的狰狩的脸谱。一点，一点，月亮缓缓的从云里出来了，黑云底下透出一线炯炯的光，是面具底下的眼睛。”看到这里，让人忍不住要提笔描写自己心中的月亮。</a:t>
            </a:r>
          </a:p>
        </p:txBody>
      </p:sp>
      <p:pic>
        <p:nvPicPr>
          <p:cNvPr id="3" name="图片 2">
            <a:extLst>
              <a:ext uri="{FF2B5EF4-FFF2-40B4-BE49-F238E27FC236}"/>
            </a:extLst>
          </p:cNvPr>
          <p:cNvPicPr>
            <a:picLocks noChangeAspect="1"/>
          </p:cNvPicPr>
          <p:nvPr/>
        </p:nvPicPr>
        <p:blipFill>
          <a:blip r:embed="rId2" cstate="print"/>
          <a:stretch>
            <a:fillRect/>
          </a:stretch>
        </p:blipFill>
        <p:spPr>
          <a:xfrm>
            <a:off x="6765608" y="2430089"/>
            <a:ext cx="2538412" cy="199782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矩形 3">
            <a:extLst>
              <a:ext uri="{FF2B5EF4-FFF2-40B4-BE49-F238E27FC236}"/>
            </a:extLst>
          </p:cNvPr>
          <p:cNvSpPr/>
          <p:nvPr/>
        </p:nvSpPr>
        <p:spPr>
          <a:xfrm>
            <a:off x="269875" y="1565275"/>
            <a:ext cx="6359525" cy="409257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98425" y="1096963"/>
            <a:ext cx="8961438" cy="4664075"/>
            <a:chOff x="517226" y="1070746"/>
            <a:chExt cx="8961438" cy="4665661"/>
          </a:xfrm>
        </p:grpSpPr>
        <p:grpSp>
          <p:nvGrpSpPr>
            <p:cNvPr id="3" name="组合 4"/>
            <p:cNvGrpSpPr>
              <a:grpSpLocks/>
            </p:cNvGrpSpPr>
            <p:nvPr/>
          </p:nvGrpSpPr>
          <p:grpSpPr bwMode="auto">
            <a:xfrm>
              <a:off x="3719538" y="1070746"/>
              <a:ext cx="5759126" cy="4665661"/>
              <a:chOff x="3719538" y="1070746"/>
              <a:chExt cx="5759126" cy="4665661"/>
            </a:xfrm>
          </p:grpSpPr>
          <p:pic>
            <p:nvPicPr>
              <p:cNvPr id="67591" name="图片 7"/>
              <p:cNvPicPr>
                <a:picLocks noChangeAspect="1" noChangeArrowheads="1"/>
              </p:cNvPicPr>
              <p:nvPr/>
            </p:nvPicPr>
            <p:blipFill>
              <a:blip r:embed="rId2"/>
              <a:srcRect l="34450" r="7645" b="22739"/>
              <a:stretch>
                <a:fillRect/>
              </a:stretch>
            </p:blipFill>
            <p:spPr bwMode="auto">
              <a:xfrm>
                <a:off x="3719538" y="1070746"/>
                <a:ext cx="5759126" cy="4665661"/>
              </a:xfrm>
              <a:prstGeom prst="rect">
                <a:avLst/>
              </a:prstGeom>
              <a:noFill/>
              <a:ln w="9525">
                <a:noFill/>
                <a:miter lim="800000"/>
                <a:headEnd/>
                <a:tailEnd/>
              </a:ln>
            </p:spPr>
          </p:pic>
          <p:sp>
            <p:nvSpPr>
              <p:cNvPr id="67592" name="文本框 2"/>
              <p:cNvSpPr txBox="1">
                <a:spLocks noChangeArrowheads="1"/>
              </p:cNvSpPr>
              <p:nvPr/>
            </p:nvSpPr>
            <p:spPr bwMode="auto">
              <a:xfrm>
                <a:off x="3719538" y="4642193"/>
                <a:ext cx="127798" cy="487227"/>
              </a:xfrm>
              <a:prstGeom prst="rect">
                <a:avLst/>
              </a:prstGeom>
              <a:solidFill>
                <a:srgbClr val="E7BC89"/>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sp>
            <p:nvSpPr>
              <p:cNvPr id="67593" name="文本框 5"/>
              <p:cNvSpPr txBox="1">
                <a:spLocks noChangeArrowheads="1"/>
              </p:cNvSpPr>
              <p:nvPr/>
            </p:nvSpPr>
            <p:spPr bwMode="auto">
              <a:xfrm>
                <a:off x="3893360" y="4618317"/>
                <a:ext cx="593150" cy="487227"/>
              </a:xfrm>
              <a:prstGeom prst="rect">
                <a:avLst/>
              </a:prstGeom>
              <a:solidFill>
                <a:srgbClr val="015943"/>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pic>
          <p:nvPicPr>
            <p:cNvPr id="67589" name="图片 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17226" y="1899374"/>
              <a:ext cx="3920068" cy="2623061"/>
            </a:xfrm>
            <a:prstGeom prst="rect">
              <a:avLst/>
            </a:prstGeom>
            <a:noFill/>
            <a:ln w="9525">
              <a:noFill/>
              <a:miter lim="800000"/>
              <a:headEnd/>
              <a:tailEnd/>
            </a:ln>
          </p:spPr>
        </p:pic>
        <p:sp>
          <p:nvSpPr>
            <p:cNvPr id="67590" name="文本框 5"/>
            <p:cNvSpPr txBox="1">
              <a:spLocks noChangeArrowheads="1"/>
            </p:cNvSpPr>
            <p:nvPr/>
          </p:nvSpPr>
          <p:spPr bwMode="auto">
            <a:xfrm>
              <a:off x="3847336" y="4673001"/>
              <a:ext cx="46024" cy="456418"/>
            </a:xfrm>
            <a:prstGeom prst="rect">
              <a:avLst/>
            </a:prstGeom>
            <a:solidFill>
              <a:srgbClr val="030002"/>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sp>
        <p:nvSpPr>
          <p:cNvPr id="67587" name="矩形 1"/>
          <p:cNvSpPr>
            <a:spLocks noChangeArrowheads="1"/>
          </p:cNvSpPr>
          <p:nvPr/>
        </p:nvSpPr>
        <p:spPr bwMode="auto">
          <a:xfrm>
            <a:off x="3295650" y="1443038"/>
            <a:ext cx="5459413" cy="3971925"/>
          </a:xfrm>
          <a:prstGeom prst="rect">
            <a:avLst/>
          </a:prstGeom>
          <a:noFill/>
          <a:ln w="9525">
            <a:noFill/>
            <a:miter lim="800000"/>
            <a:headEnd/>
            <a:tailEnd/>
          </a:ln>
        </p:spPr>
        <p:txBody>
          <a:bodyPr>
            <a:spAutoFit/>
          </a:bodyPr>
          <a:lstStyle/>
          <a:p>
            <a:pPr indent="719138" eaLnBrk="1">
              <a:lnSpc>
                <a:spcPct val="150000"/>
              </a:lnSpc>
            </a:pPr>
            <a:r>
              <a:rPr lang="zh-CN" altLang="en-US">
                <a:solidFill>
                  <a:srgbClr val="FFFFFF"/>
                </a:solidFill>
                <a:latin typeface="黑体" pitchFamily="49" charset="-122"/>
                <a:ea typeface="黑体" pitchFamily="49" charset="-122"/>
              </a:rPr>
              <a:t>“一沙一世界，一花一天堂。”大自然风光无限，只要我们仔细观察，认真体会，无论是春光明媚还是晓风残月，皆成风景。相信同学们的心里都有一幅幅灵动美妙的绝佳画面，那么，调动你的思维，</a:t>
            </a:r>
            <a:r>
              <a:rPr lang="zh-CN" altLang="en-US">
                <a:solidFill>
                  <a:srgbClr val="FF0000"/>
                </a:solidFill>
                <a:latin typeface="华文琥珀" pitchFamily="2" charset="-122"/>
                <a:ea typeface="华文琥珀" pitchFamily="2" charset="-122"/>
              </a:rPr>
              <a:t>想一想还有哪些景物曾给你留下了深刻的印象吧！</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extLst>
          </p:cNvPr>
          <p:cNvSpPr/>
          <p:nvPr/>
        </p:nvSpPr>
        <p:spPr>
          <a:xfrm>
            <a:off x="1793875" y="2317750"/>
            <a:ext cx="2470150" cy="324167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
        <p:nvSpPr>
          <p:cNvPr id="40963" name="矩形 6"/>
          <p:cNvSpPr>
            <a:spLocks noChangeArrowheads="1"/>
          </p:cNvSpPr>
          <p:nvPr/>
        </p:nvSpPr>
        <p:spPr bwMode="auto">
          <a:xfrm>
            <a:off x="2085975" y="2443163"/>
            <a:ext cx="6818313" cy="2776537"/>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春天的垂柳</a:t>
            </a:r>
          </a:p>
          <a:p>
            <a:pPr eaLnBrk="1" hangingPunct="1">
              <a:lnSpc>
                <a:spcPct val="150000"/>
              </a:lnSpc>
            </a:pPr>
            <a:r>
              <a:rPr lang="zh-CN" altLang="en-US">
                <a:solidFill>
                  <a:srgbClr val="000000"/>
                </a:solidFill>
                <a:latin typeface="黑体" pitchFamily="49" charset="-122"/>
                <a:ea typeface="黑体" pitchFamily="49" charset="-122"/>
              </a:rPr>
              <a:t>夏天的荷花</a:t>
            </a:r>
          </a:p>
          <a:p>
            <a:pPr eaLnBrk="1" hangingPunct="1">
              <a:lnSpc>
                <a:spcPct val="150000"/>
              </a:lnSpc>
            </a:pPr>
            <a:r>
              <a:rPr lang="zh-CN" altLang="en-US">
                <a:solidFill>
                  <a:srgbClr val="000000"/>
                </a:solidFill>
                <a:latin typeface="黑体" pitchFamily="49" charset="-122"/>
                <a:ea typeface="黑体" pitchFamily="49" charset="-122"/>
              </a:rPr>
              <a:t>秋天的田野</a:t>
            </a:r>
          </a:p>
          <a:p>
            <a:pPr eaLnBrk="1" hangingPunct="1">
              <a:lnSpc>
                <a:spcPct val="150000"/>
              </a:lnSpc>
            </a:pPr>
            <a:r>
              <a:rPr lang="zh-CN" altLang="en-US">
                <a:solidFill>
                  <a:srgbClr val="000000"/>
                </a:solidFill>
                <a:latin typeface="黑体" pitchFamily="49" charset="-122"/>
                <a:ea typeface="黑体" pitchFamily="49" charset="-122"/>
              </a:rPr>
              <a:t>雨后的彩虹</a:t>
            </a:r>
          </a:p>
          <a:p>
            <a:pPr eaLnBrk="1" hangingPunct="1">
              <a:lnSpc>
                <a:spcPct val="150000"/>
              </a:lnSpc>
            </a:pPr>
            <a:r>
              <a:rPr lang="zh-CN" altLang="en-US">
                <a:solidFill>
                  <a:srgbClr val="000000"/>
                </a:solidFill>
                <a:latin typeface="黑体" pitchFamily="49" charset="-122"/>
                <a:ea typeface="黑体" pitchFamily="49" charset="-122"/>
              </a:rPr>
              <a:t>月光之下</a:t>
            </a:r>
          </a:p>
        </p:txBody>
      </p:sp>
      <p:pic>
        <p:nvPicPr>
          <p:cNvPr id="68612" name="图片 2"/>
          <p:cNvPicPr>
            <a:picLocks noChangeAspect="1" noChangeArrowheads="1"/>
          </p:cNvPicPr>
          <p:nvPr/>
        </p:nvPicPr>
        <p:blipFill>
          <a:blip r:embed="rId2"/>
          <a:srcRect/>
          <a:stretch>
            <a:fillRect/>
          </a:stretch>
        </p:blipFill>
        <p:spPr bwMode="auto">
          <a:xfrm>
            <a:off x="157163" y="742950"/>
            <a:ext cx="1344612" cy="1376363"/>
          </a:xfrm>
          <a:prstGeom prst="rect">
            <a:avLst/>
          </a:prstGeom>
          <a:noFill/>
          <a:ln w="9525">
            <a:noFill/>
            <a:miter lim="800000"/>
            <a:headEnd/>
            <a:tailEnd/>
          </a:ln>
        </p:spPr>
      </p:pic>
      <p:sp>
        <p:nvSpPr>
          <p:cNvPr id="68613" name="矩形 3"/>
          <p:cNvSpPr>
            <a:spLocks noChangeArrowheads="1"/>
          </p:cNvSpPr>
          <p:nvPr/>
        </p:nvSpPr>
        <p:spPr bwMode="auto">
          <a:xfrm>
            <a:off x="1379538" y="800100"/>
            <a:ext cx="4572000" cy="558800"/>
          </a:xfrm>
          <a:prstGeom prst="rect">
            <a:avLst/>
          </a:prstGeom>
          <a:noFill/>
          <a:ln w="9525">
            <a:noFill/>
            <a:miter lim="800000"/>
            <a:headEnd/>
            <a:tailEnd/>
          </a:ln>
        </p:spPr>
        <p:txBody>
          <a:bodyPr>
            <a:spAutoFit/>
          </a:bodyPr>
          <a:lstStyle/>
          <a:p>
            <a:pPr eaLnBrk="1" hangingPunct="1">
              <a:lnSpc>
                <a:spcPct val="150000"/>
              </a:lnSpc>
            </a:pPr>
            <a:r>
              <a:rPr lang="zh-CN" altLang="en-US" b="1">
                <a:solidFill>
                  <a:srgbClr val="FF0000"/>
                </a:solidFill>
                <a:latin typeface="黑体" pitchFamily="49" charset="-122"/>
                <a:ea typeface="黑体" pitchFamily="49" charset="-122"/>
              </a:rPr>
              <a:t>看看我们女生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fade">
                                      <p:cBhvr>
                                        <p:cTn id="7" dur="1000"/>
                                        <p:tgtEl>
                                          <p:spTgt spid="40963"/>
                                        </p:tgtEl>
                                      </p:cBhvr>
                                    </p:animEffect>
                                    <p:anim calcmode="lin" valueType="num">
                                      <p:cBhvr>
                                        <p:cTn id="8" dur="1000" fill="hold"/>
                                        <p:tgtEl>
                                          <p:spTgt spid="40963"/>
                                        </p:tgtEl>
                                        <p:attrNameLst>
                                          <p:attrName>ppt_x</p:attrName>
                                        </p:attrNameLst>
                                      </p:cBhvr>
                                      <p:tavLst>
                                        <p:tav tm="0">
                                          <p:val>
                                            <p:strVal val="#ppt_x"/>
                                          </p:val>
                                        </p:tav>
                                        <p:tav tm="100000">
                                          <p:val>
                                            <p:strVal val="#ppt_x"/>
                                          </p:val>
                                        </p:tav>
                                      </p:tavLst>
                                    </p:anim>
                                    <p:anim calcmode="lin" valueType="num">
                                      <p:cBhvr>
                                        <p:cTn id="9" dur="1000" fill="hold"/>
                                        <p:tgtEl>
                                          <p:spTgt spid="409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extLst>
          </p:cNvPr>
          <p:cNvSpPr/>
          <p:nvPr/>
        </p:nvSpPr>
        <p:spPr>
          <a:xfrm>
            <a:off x="2524125" y="2601913"/>
            <a:ext cx="2401888" cy="304482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
        <p:nvSpPr>
          <p:cNvPr id="3" name="矩形 6"/>
          <p:cNvSpPr>
            <a:spLocks noChangeArrowheads="1"/>
          </p:cNvSpPr>
          <p:nvPr/>
        </p:nvSpPr>
        <p:spPr bwMode="auto">
          <a:xfrm>
            <a:off x="2786063" y="2792413"/>
            <a:ext cx="6629400" cy="3328987"/>
          </a:xfrm>
          <a:prstGeom prst="rect">
            <a:avLst/>
          </a:prstGeom>
          <a:noFill/>
          <a:ln w="9525">
            <a:noFill/>
            <a:miter lim="800000"/>
            <a:headEnd/>
            <a:tailEnd/>
          </a:ln>
        </p:spPr>
        <p:txBody>
          <a:bodyPr>
            <a:spAutoFit/>
          </a:bodyPr>
          <a:lstStyle/>
          <a:p>
            <a:pPr eaLnBrk="1" hangingPunct="1">
              <a:lnSpc>
                <a:spcPct val="150000"/>
              </a:lnSpc>
            </a:pPr>
            <a:r>
              <a:rPr lang="zh-CN" altLang="en-US">
                <a:solidFill>
                  <a:srgbClr val="000000"/>
                </a:solidFill>
                <a:latin typeface="黑体" pitchFamily="49" charset="-122"/>
                <a:ea typeface="黑体" pitchFamily="49" charset="-122"/>
              </a:rPr>
              <a:t>秋天的落叶</a:t>
            </a:r>
          </a:p>
          <a:p>
            <a:pPr eaLnBrk="1" hangingPunct="1">
              <a:lnSpc>
                <a:spcPct val="150000"/>
              </a:lnSpc>
            </a:pPr>
            <a:r>
              <a:rPr lang="zh-CN" altLang="en-US">
                <a:solidFill>
                  <a:srgbClr val="000000"/>
                </a:solidFill>
                <a:latin typeface="黑体" pitchFamily="49" charset="-122"/>
                <a:ea typeface="黑体" pitchFamily="49" charset="-122"/>
              </a:rPr>
              <a:t>冬天的雪野</a:t>
            </a:r>
          </a:p>
          <a:p>
            <a:pPr eaLnBrk="1" hangingPunct="1">
              <a:lnSpc>
                <a:spcPct val="150000"/>
              </a:lnSpc>
            </a:pPr>
            <a:r>
              <a:rPr lang="zh-CN" altLang="en-US">
                <a:solidFill>
                  <a:srgbClr val="000000"/>
                </a:solidFill>
                <a:latin typeface="黑体" pitchFamily="49" charset="-122"/>
                <a:ea typeface="黑体" pitchFamily="49" charset="-122"/>
              </a:rPr>
              <a:t>家乡的小溪</a:t>
            </a:r>
          </a:p>
          <a:p>
            <a:pPr eaLnBrk="1" hangingPunct="1">
              <a:lnSpc>
                <a:spcPct val="150000"/>
              </a:lnSpc>
            </a:pPr>
            <a:r>
              <a:rPr lang="zh-CN" altLang="en-US">
                <a:solidFill>
                  <a:srgbClr val="000000"/>
                </a:solidFill>
                <a:latin typeface="黑体" pitchFamily="49" charset="-122"/>
                <a:ea typeface="黑体" pitchFamily="49" charset="-122"/>
              </a:rPr>
              <a:t>我想化作梅花</a:t>
            </a:r>
          </a:p>
          <a:p>
            <a:pPr eaLnBrk="1" hangingPunct="1">
              <a:lnSpc>
                <a:spcPct val="150000"/>
              </a:lnSpc>
            </a:pPr>
            <a:r>
              <a:rPr lang="zh-CN" altLang="en-US">
                <a:solidFill>
                  <a:srgbClr val="000000"/>
                </a:solidFill>
                <a:latin typeface="黑体" pitchFamily="49" charset="-122"/>
                <a:ea typeface="黑体" pitchFamily="49" charset="-122"/>
              </a:rPr>
              <a:t>荷塘月色</a:t>
            </a:r>
          </a:p>
          <a:p>
            <a:pPr eaLnBrk="1" hangingPunct="1">
              <a:lnSpc>
                <a:spcPct val="150000"/>
              </a:lnSpc>
            </a:pPr>
            <a:endParaRPr lang="zh-CN" altLang="en-US">
              <a:solidFill>
                <a:srgbClr val="000000"/>
              </a:solidFill>
              <a:latin typeface="黑体" pitchFamily="49" charset="-122"/>
              <a:ea typeface="黑体" pitchFamily="49" charset="-122"/>
            </a:endParaRPr>
          </a:p>
        </p:txBody>
      </p:sp>
      <p:pic>
        <p:nvPicPr>
          <p:cNvPr id="69636" name="图片 3"/>
          <p:cNvPicPr>
            <a:picLocks noChangeAspect="1" noChangeArrowheads="1"/>
          </p:cNvPicPr>
          <p:nvPr/>
        </p:nvPicPr>
        <p:blipFill>
          <a:blip r:embed="rId2"/>
          <a:srcRect/>
          <a:stretch>
            <a:fillRect/>
          </a:stretch>
        </p:blipFill>
        <p:spPr bwMode="auto">
          <a:xfrm>
            <a:off x="258763" y="763588"/>
            <a:ext cx="1585912" cy="1838325"/>
          </a:xfrm>
          <a:prstGeom prst="rect">
            <a:avLst/>
          </a:prstGeom>
          <a:noFill/>
          <a:ln w="9525">
            <a:noFill/>
            <a:miter lim="800000"/>
            <a:headEnd/>
            <a:tailEnd/>
          </a:ln>
        </p:spPr>
      </p:pic>
      <p:sp>
        <p:nvSpPr>
          <p:cNvPr id="69637" name="矩形 4"/>
          <p:cNvSpPr>
            <a:spLocks noChangeArrowheads="1"/>
          </p:cNvSpPr>
          <p:nvPr/>
        </p:nvSpPr>
        <p:spPr bwMode="auto">
          <a:xfrm>
            <a:off x="1528763" y="1655763"/>
            <a:ext cx="4572000" cy="558800"/>
          </a:xfrm>
          <a:prstGeom prst="rect">
            <a:avLst/>
          </a:prstGeom>
          <a:noFill/>
          <a:ln w="9525">
            <a:noFill/>
            <a:miter lim="800000"/>
            <a:headEnd/>
            <a:tailEnd/>
          </a:ln>
        </p:spPr>
        <p:txBody>
          <a:bodyPr>
            <a:spAutoFit/>
          </a:bodyPr>
          <a:lstStyle/>
          <a:p>
            <a:pPr eaLnBrk="1" hangingPunct="1">
              <a:lnSpc>
                <a:spcPct val="150000"/>
              </a:lnSpc>
            </a:pPr>
            <a:r>
              <a:rPr lang="zh-CN" altLang="en-US" b="1">
                <a:solidFill>
                  <a:srgbClr val="FF0000"/>
                </a:solidFill>
                <a:latin typeface="黑体" pitchFamily="49" charset="-122"/>
                <a:ea typeface="黑体" pitchFamily="49" charset="-122"/>
              </a:rPr>
              <a:t>瞧瞧我们男生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461963" y="1096963"/>
            <a:ext cx="8961438" cy="4664075"/>
            <a:chOff x="517226" y="1070746"/>
            <a:chExt cx="8961438" cy="4665661"/>
          </a:xfrm>
        </p:grpSpPr>
        <p:grpSp>
          <p:nvGrpSpPr>
            <p:cNvPr id="3" name="组合 4"/>
            <p:cNvGrpSpPr>
              <a:grpSpLocks/>
            </p:cNvGrpSpPr>
            <p:nvPr/>
          </p:nvGrpSpPr>
          <p:grpSpPr bwMode="auto">
            <a:xfrm>
              <a:off x="3719538" y="1070746"/>
              <a:ext cx="5759126" cy="4665661"/>
              <a:chOff x="3719538" y="1070746"/>
              <a:chExt cx="5759126" cy="4665661"/>
            </a:xfrm>
          </p:grpSpPr>
          <p:pic>
            <p:nvPicPr>
              <p:cNvPr id="70663" name="图片 7"/>
              <p:cNvPicPr>
                <a:picLocks noChangeAspect="1" noChangeArrowheads="1"/>
              </p:cNvPicPr>
              <p:nvPr/>
            </p:nvPicPr>
            <p:blipFill>
              <a:blip r:embed="rId2"/>
              <a:srcRect l="34450" r="7645" b="22739"/>
              <a:stretch>
                <a:fillRect/>
              </a:stretch>
            </p:blipFill>
            <p:spPr bwMode="auto">
              <a:xfrm>
                <a:off x="3719538" y="1070746"/>
                <a:ext cx="5759126" cy="4665661"/>
              </a:xfrm>
              <a:prstGeom prst="rect">
                <a:avLst/>
              </a:prstGeom>
              <a:noFill/>
              <a:ln w="9525">
                <a:noFill/>
                <a:miter lim="800000"/>
                <a:headEnd/>
                <a:tailEnd/>
              </a:ln>
            </p:spPr>
          </p:pic>
          <p:sp>
            <p:nvSpPr>
              <p:cNvPr id="70664" name="文本框 2"/>
              <p:cNvSpPr txBox="1">
                <a:spLocks noChangeArrowheads="1"/>
              </p:cNvSpPr>
              <p:nvPr/>
            </p:nvSpPr>
            <p:spPr bwMode="auto">
              <a:xfrm>
                <a:off x="3719538" y="4642193"/>
                <a:ext cx="127798" cy="487227"/>
              </a:xfrm>
              <a:prstGeom prst="rect">
                <a:avLst/>
              </a:prstGeom>
              <a:solidFill>
                <a:srgbClr val="E7BC89"/>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sp>
            <p:nvSpPr>
              <p:cNvPr id="70665" name="文本框 5"/>
              <p:cNvSpPr txBox="1">
                <a:spLocks noChangeArrowheads="1"/>
              </p:cNvSpPr>
              <p:nvPr/>
            </p:nvSpPr>
            <p:spPr bwMode="auto">
              <a:xfrm>
                <a:off x="3893360" y="4618317"/>
                <a:ext cx="593150" cy="487227"/>
              </a:xfrm>
              <a:prstGeom prst="rect">
                <a:avLst/>
              </a:prstGeom>
              <a:solidFill>
                <a:srgbClr val="015943"/>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pic>
          <p:nvPicPr>
            <p:cNvPr id="70661" name="图片 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17226" y="1899374"/>
              <a:ext cx="3920068" cy="2623061"/>
            </a:xfrm>
            <a:prstGeom prst="rect">
              <a:avLst/>
            </a:prstGeom>
            <a:noFill/>
            <a:ln w="9525">
              <a:noFill/>
              <a:miter lim="800000"/>
              <a:headEnd/>
              <a:tailEnd/>
            </a:ln>
          </p:spPr>
        </p:pic>
        <p:sp>
          <p:nvSpPr>
            <p:cNvPr id="70662" name="文本框 5"/>
            <p:cNvSpPr txBox="1">
              <a:spLocks noChangeArrowheads="1"/>
            </p:cNvSpPr>
            <p:nvPr/>
          </p:nvSpPr>
          <p:spPr bwMode="auto">
            <a:xfrm>
              <a:off x="3847336" y="4673001"/>
              <a:ext cx="46024" cy="456418"/>
            </a:xfrm>
            <a:prstGeom prst="rect">
              <a:avLst/>
            </a:prstGeom>
            <a:solidFill>
              <a:srgbClr val="030002"/>
            </a:solidFill>
            <a:ln w="9525">
              <a:noFill/>
              <a:miter lim="800000"/>
              <a:headEnd/>
              <a:tailEnd/>
            </a:ln>
          </p:spPr>
          <p:txBody>
            <a:bodyPr>
              <a:spAutoFit/>
            </a:bodyPr>
            <a:lstStyle/>
            <a:p>
              <a:pPr>
                <a:lnSpc>
                  <a:spcPct val="130000"/>
                </a:lnSpc>
              </a:pPr>
              <a:endParaRPr lang="zh-CN" altLang="en-US" sz="1400">
                <a:ea typeface="微软雅黑" pitchFamily="34" charset="-122"/>
              </a:endParaRPr>
            </a:p>
          </p:txBody>
        </p:sp>
      </p:grpSp>
      <p:sp>
        <p:nvSpPr>
          <p:cNvPr id="70659" name="矩形 1"/>
          <p:cNvSpPr>
            <a:spLocks noChangeArrowheads="1"/>
          </p:cNvSpPr>
          <p:nvPr/>
        </p:nvSpPr>
        <p:spPr bwMode="auto">
          <a:xfrm>
            <a:off x="3138488" y="1384300"/>
            <a:ext cx="5046662" cy="3883025"/>
          </a:xfrm>
          <a:prstGeom prst="rect">
            <a:avLst/>
          </a:prstGeom>
          <a:noFill/>
          <a:ln w="9525">
            <a:noFill/>
            <a:miter lim="800000"/>
            <a:headEnd/>
            <a:tailEnd/>
          </a:ln>
        </p:spPr>
        <p:txBody>
          <a:bodyPr>
            <a:spAutoFit/>
          </a:bodyPr>
          <a:lstStyle/>
          <a:p>
            <a:pPr indent="719138" eaLnBrk="1">
              <a:lnSpc>
                <a:spcPct val="150000"/>
              </a:lnSpc>
            </a:pPr>
            <a:r>
              <a:rPr lang="zh-CN" altLang="en-US">
                <a:solidFill>
                  <a:srgbClr val="FFFFFF"/>
                </a:solidFill>
                <a:latin typeface="黑体" pitchFamily="49" charset="-122"/>
                <a:ea typeface="黑体" pitchFamily="49" charset="-122"/>
              </a:rPr>
              <a:t>同学们，插上想象的翅膀，让思绪飞扬，你会发现，很多景物竟是如此美丽，尤其是大家用心灵记录了这么多的月亮，诗里、画里、神话里，这一刻所有的月亮都亮起来了。</a:t>
            </a:r>
            <a:r>
              <a:rPr lang="zh-CN" altLang="en-US">
                <a:solidFill>
                  <a:srgbClr val="FF0000"/>
                </a:solidFill>
                <a:latin typeface="华文琥珀" pitchFamily="2" charset="-122"/>
                <a:ea typeface="华文琥珀" pitchFamily="2" charset="-122"/>
              </a:rPr>
              <a:t>让我们赶紧用手中的笔将心中的美景描绘出来吧！</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图片 1"/>
          <p:cNvPicPr>
            <a:picLocks noChangeAspect="1"/>
          </p:cNvPicPr>
          <p:nvPr>
            <p:custDataLst>
              <p:tags r:id="rId1"/>
            </p:custDataLst>
          </p:nvPr>
        </p:nvPicPr>
        <p:blipFill>
          <a:blip r:embed="rId4">
            <a:clrChange>
              <a:clrFrom>
                <a:srgbClr val="FFFFFF"/>
              </a:clrFrom>
              <a:clrTo>
                <a:srgbClr val="FFFFFF">
                  <a:alpha val="0"/>
                </a:srgbClr>
              </a:clrTo>
            </a:clrChange>
          </a:blip>
          <a:srcRect/>
          <a:stretch>
            <a:fillRect/>
          </a:stretch>
        </p:blipFill>
        <p:spPr bwMode="auto">
          <a:xfrm>
            <a:off x="1981200" y="1719263"/>
            <a:ext cx="5181600" cy="2943225"/>
          </a:xfrm>
          <a:prstGeom prst="rect">
            <a:avLst/>
          </a:prstGeom>
          <a:noFill/>
          <a:ln w="9525">
            <a:noFill/>
            <a:miter lim="800000"/>
            <a:headEnd/>
            <a:tailEnd/>
          </a:ln>
        </p:spPr>
      </p:pic>
      <p:sp>
        <p:nvSpPr>
          <p:cNvPr id="71683" name="Rectangle 2"/>
          <p:cNvSpPr txBox="1">
            <a:spLocks noChangeArrowheads="1"/>
          </p:cNvSpPr>
          <p:nvPr>
            <p:custDataLst>
              <p:tags r:id="rId2"/>
            </p:custDataLst>
          </p:nvPr>
        </p:nvSpPr>
        <p:spPr bwMode="auto">
          <a:xfrm>
            <a:off x="2047875" y="3525838"/>
            <a:ext cx="5116513" cy="904875"/>
          </a:xfrm>
          <a:prstGeom prst="rect">
            <a:avLst/>
          </a:prstGeom>
          <a:noFill/>
          <a:ln w="9525">
            <a:noFill/>
            <a:miter lim="800000"/>
            <a:headEnd/>
            <a:tailEnd/>
          </a:ln>
        </p:spPr>
        <p:txBody>
          <a:bodyPr lIns="0" rIns="0" anchor="ctr"/>
          <a:lstStyle/>
          <a:p>
            <a:pPr algn="ctr" eaLnBrk="1" hangingPunct="1">
              <a:lnSpc>
                <a:spcPct val="90000"/>
              </a:lnSpc>
            </a:pPr>
            <a:r>
              <a:rPr lang="zh-CN" altLang="en-US" sz="3600" b="1">
                <a:solidFill>
                  <a:srgbClr val="000000"/>
                </a:solidFill>
                <a:latin typeface="黑体" pitchFamily="49" charset="-122"/>
                <a:ea typeface="黑体" pitchFamily="49" charset="-122"/>
              </a:rPr>
              <a:t>理思路    学写法</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a:extLst>
              <a:ext uri="{FF2B5EF4-FFF2-40B4-BE49-F238E27FC236}"/>
            </a:extLst>
          </p:cNvPr>
          <p:cNvSpPr>
            <a:spLocks/>
          </p:cNvSpPr>
          <p:nvPr>
            <p:custDataLst>
              <p:tags r:id="rId1"/>
            </p:custDataLst>
          </p:nvPr>
        </p:nvSpPr>
        <p:spPr bwMode="gray">
          <a:xfrm>
            <a:off x="165100" y="1217613"/>
            <a:ext cx="4699000" cy="301625"/>
          </a:xfrm>
          <a:custGeom>
            <a:avLst/>
            <a:gdLst>
              <a:gd name="T0" fmla="*/ 20706948 w 1120"/>
              <a:gd name="T1" fmla="*/ 11 h 252"/>
              <a:gd name="T2" fmla="*/ 20629597 w 1120"/>
              <a:gd name="T3" fmla="*/ 11 h 252"/>
              <a:gd name="T4" fmla="*/ 20335316 w 1120"/>
              <a:gd name="T5" fmla="*/ 11 h 252"/>
              <a:gd name="T6" fmla="*/ 19858832 w 1120"/>
              <a:gd name="T7" fmla="*/ 11 h 252"/>
              <a:gd name="T8" fmla="*/ 19191786 w 1120"/>
              <a:gd name="T9" fmla="*/ 11 h 252"/>
              <a:gd name="T10" fmla="*/ 18336532 w 1120"/>
              <a:gd name="T11" fmla="*/ 10 h 252"/>
              <a:gd name="T12" fmla="*/ 17339847 w 1120"/>
              <a:gd name="T13" fmla="*/ 10 h 252"/>
              <a:gd name="T14" fmla="*/ 16196141 w 1120"/>
              <a:gd name="T15" fmla="*/ 10 h 252"/>
              <a:gd name="T16" fmla="*/ 14901486 w 1120"/>
              <a:gd name="T17" fmla="*/ 8 h 252"/>
              <a:gd name="T18" fmla="*/ 13494596 w 1120"/>
              <a:gd name="T19" fmla="*/ 8 h 252"/>
              <a:gd name="T20" fmla="*/ 11942220 w 1120"/>
              <a:gd name="T21" fmla="*/ 8 h 252"/>
              <a:gd name="T22" fmla="*/ 10275918 w 1120"/>
              <a:gd name="T23" fmla="*/ 8 h 252"/>
              <a:gd name="T24" fmla="*/ 8612140 w 1120"/>
              <a:gd name="T25" fmla="*/ 8 h 252"/>
              <a:gd name="T26" fmla="*/ 7098185 w 1120"/>
              <a:gd name="T27" fmla="*/ 8 h 252"/>
              <a:gd name="T28" fmla="*/ 5691769 w 1120"/>
              <a:gd name="T29" fmla="*/ 8 h 252"/>
              <a:gd name="T30" fmla="*/ 4395650 w 1120"/>
              <a:gd name="T31" fmla="*/ 10 h 252"/>
              <a:gd name="T32" fmla="*/ 3293330 w 1120"/>
              <a:gd name="T33" fmla="*/ 10 h 252"/>
              <a:gd name="T34" fmla="*/ 2329965 w 1120"/>
              <a:gd name="T35" fmla="*/ 10 h 252"/>
              <a:gd name="T36" fmla="*/ 1515458 w 1120"/>
              <a:gd name="T37" fmla="*/ 11 h 252"/>
              <a:gd name="T38" fmla="*/ 848370 w 1120"/>
              <a:gd name="T39" fmla="*/ 11 h 252"/>
              <a:gd name="T40" fmla="*/ 371720 w 1120"/>
              <a:gd name="T41" fmla="*/ 11 h 252"/>
              <a:gd name="T42" fmla="*/ 114130 w 1120"/>
              <a:gd name="T43" fmla="*/ 11 h 252"/>
              <a:gd name="T44" fmla="*/ 0 w 1120"/>
              <a:gd name="T45" fmla="*/ 11 h 252"/>
              <a:gd name="T46" fmla="*/ 0 w 1120"/>
              <a:gd name="T47" fmla="*/ 3 h 252"/>
              <a:gd name="T48" fmla="*/ 10353269 w 1120"/>
              <a:gd name="T49" fmla="*/ 0 h 252"/>
              <a:gd name="T50" fmla="*/ 20706948 w 1120"/>
              <a:gd name="T51" fmla="*/ 3 h 252"/>
              <a:gd name="T52" fmla="*/ 20706948 w 1120"/>
              <a:gd name="T53" fmla="*/ 11 h 252"/>
              <a:gd name="T54" fmla="*/ 20706948 w 1120"/>
              <a:gd name="T55" fmla="*/ 1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accent1">
              <a:lumMod val="40000"/>
              <a:lumOff val="60000"/>
            </a:schemeClr>
          </a:solidFill>
          <a:ln w="0">
            <a:noFill/>
            <a:round/>
            <a:headEnd/>
            <a:tailEnd/>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 name="MH_SubTitle_1">
            <a:extLst>
              <a:ext uri="{FF2B5EF4-FFF2-40B4-BE49-F238E27FC236}"/>
            </a:extLst>
          </p:cNvPr>
          <p:cNvSpPr>
            <a:spLocks noChangeArrowheads="1"/>
          </p:cNvSpPr>
          <p:nvPr>
            <p:custDataLst>
              <p:tags r:id="rId2"/>
            </p:custDataLst>
          </p:nvPr>
        </p:nvSpPr>
        <p:spPr bwMode="gray">
          <a:xfrm>
            <a:off x="0" y="808038"/>
            <a:ext cx="5040313" cy="574675"/>
          </a:xfrm>
          <a:prstGeom prst="rect">
            <a:avLst/>
          </a:prstGeom>
          <a:gradFill rotWithShape="1">
            <a:gsLst>
              <a:gs pos="0">
                <a:schemeClr val="accent1"/>
              </a:gs>
              <a:gs pos="100000">
                <a:schemeClr val="accent1">
                  <a:lumMod val="75000"/>
                </a:schemeClr>
              </a:gs>
            </a:gsLst>
            <a:lin ang="2700000" scaled="1"/>
          </a:gradFill>
          <a:ln w="9525" algn="ctr">
            <a:noFill/>
            <a:miter lim="800000"/>
            <a:headEnd/>
            <a:tailEnd/>
          </a:ln>
        </p:spPr>
        <p:txBody>
          <a:bodyPr lIns="360000" anchor="ctr">
            <a:normAutofit/>
          </a:bodyPr>
          <a:lstStyle/>
          <a:p>
            <a:pPr algn="ctr" eaLnBrk="1" fontAlgn="auto" hangingPunct="1">
              <a:spcBef>
                <a:spcPts val="0"/>
              </a:spcBef>
              <a:spcAft>
                <a:spcPts val="0"/>
              </a:spcAft>
              <a:defRPr/>
            </a:pPr>
            <a:r>
              <a:rPr lang="zh-CN" altLang="en-US" sz="2800" dirty="0">
                <a:solidFill>
                  <a:srgbClr val="000000"/>
                </a:solidFill>
                <a:latin typeface="黑体" panose="02010609060101010101" pitchFamily="49" charset="-122"/>
                <a:ea typeface="黑体" panose="02010609060101010101" pitchFamily="49" charset="-122"/>
              </a:rPr>
              <a:t>借景抒情，文辞兼美</a:t>
            </a:r>
          </a:p>
        </p:txBody>
      </p:sp>
      <p:sp>
        <p:nvSpPr>
          <p:cNvPr id="72708" name="MH_Other_2"/>
          <p:cNvSpPr>
            <a:spLocks noChangeArrowheads="1"/>
          </p:cNvSpPr>
          <p:nvPr>
            <p:custDataLst>
              <p:tags r:id="rId3"/>
            </p:custDataLst>
          </p:nvPr>
        </p:nvSpPr>
        <p:spPr bwMode="auto">
          <a:xfrm>
            <a:off x="88900" y="842963"/>
            <a:ext cx="273050" cy="273050"/>
          </a:xfrm>
          <a:prstGeom prst="ellipse">
            <a:avLst/>
          </a:prstGeom>
          <a:solidFill>
            <a:srgbClr val="FFFFFF"/>
          </a:solidFill>
          <a:ln w="9525">
            <a:noFill/>
            <a:round/>
            <a:headEnd/>
            <a:tailEnd/>
          </a:ln>
        </p:spPr>
        <p:txBody>
          <a:bodyPr lIns="0" tIns="36000" rIns="0" bIns="0" anchor="ctr"/>
          <a:lstStyle/>
          <a:p>
            <a:pPr algn="ctr" eaLnBrk="1" hangingPunct="1">
              <a:lnSpc>
                <a:spcPct val="120000"/>
              </a:lnSpc>
            </a:pPr>
            <a:r>
              <a:rPr lang="en-US" altLang="zh-CN" sz="1800" b="1">
                <a:solidFill>
                  <a:srgbClr val="3A3A3A"/>
                </a:solidFill>
                <a:latin typeface="Raavi" pitchFamily="34" charset="0"/>
                <a:ea typeface="方正舒体" pitchFamily="2" charset="-122"/>
                <a:cs typeface="Raavi" pitchFamily="34" charset="0"/>
              </a:rPr>
              <a:t>1</a:t>
            </a:r>
            <a:endParaRPr lang="zh-CN" altLang="en-US" sz="1800" b="1">
              <a:solidFill>
                <a:srgbClr val="3A3A3A"/>
              </a:solidFill>
              <a:latin typeface="Raavi" pitchFamily="34" charset="0"/>
              <a:ea typeface="方正舒体" pitchFamily="2" charset="-122"/>
              <a:cs typeface="Raavi" pitchFamily="34" charset="0"/>
            </a:endParaRPr>
          </a:p>
        </p:txBody>
      </p:sp>
      <p:sp>
        <p:nvSpPr>
          <p:cNvPr id="5" name="矩形 4"/>
          <p:cNvSpPr>
            <a:spLocks noChangeArrowheads="1"/>
          </p:cNvSpPr>
          <p:nvPr/>
        </p:nvSpPr>
        <p:spPr bwMode="auto">
          <a:xfrm>
            <a:off x="722313" y="1620838"/>
            <a:ext cx="7600950" cy="4616450"/>
          </a:xfrm>
          <a:prstGeom prst="rect">
            <a:avLst/>
          </a:prstGeom>
          <a:noFill/>
          <a:ln w="9525">
            <a:noFill/>
            <a:miter lim="800000"/>
            <a:headEnd/>
            <a:tailEnd/>
          </a:ln>
        </p:spPr>
        <p:txBody>
          <a:bodyPr>
            <a:spAutoFit/>
          </a:bodyPr>
          <a:lstStyle/>
          <a:p>
            <a:pPr indent="719138" eaLnBrk="1">
              <a:lnSpc>
                <a:spcPct val="150000"/>
              </a:lnSpc>
            </a:pPr>
            <a:r>
              <a:rPr lang="zh-CN" altLang="en-US" sz="2800">
                <a:solidFill>
                  <a:srgbClr val="C00000"/>
                </a:solidFill>
                <a:latin typeface="黑体" pitchFamily="49" charset="-122"/>
                <a:ea typeface="黑体" pitchFamily="49" charset="-122"/>
              </a:rPr>
              <a:t>借景抒情</a:t>
            </a:r>
            <a:r>
              <a:rPr lang="zh-CN" altLang="en-US" sz="2800">
                <a:solidFill>
                  <a:srgbClr val="000000"/>
                </a:solidFill>
                <a:latin typeface="黑体" pitchFamily="49" charset="-122"/>
                <a:ea typeface="黑体" pitchFamily="49" charset="-122"/>
              </a:rPr>
              <a:t>指的是寓情于景，借助于对客观景物的描写，抒发喜、怒、哀、乐、愁等情感和情绪。而要把这种情感抒发得淋漓尽致，就必须对景物进行细腻的描摹，因而要对所写的景物仔细观察，多角度、多层次地进行描写，要多运用比喻、拟人、排比等修辞手法，同时要做到用词准确，争取一字传神。</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SubTitle_1">
            <a:extLst>
              <a:ext uri="{FF2B5EF4-FFF2-40B4-BE49-F238E27FC236}"/>
            </a:extLst>
          </p:cNvPr>
          <p:cNvSpPr>
            <a:spLocks/>
          </p:cNvSpPr>
          <p:nvPr>
            <p:custDataLst>
              <p:tags r:id="rId1"/>
            </p:custDataLst>
          </p:nvPr>
        </p:nvSpPr>
        <p:spPr bwMode="auto">
          <a:xfrm>
            <a:off x="109538" y="557213"/>
            <a:ext cx="1995487" cy="1209675"/>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1"/>
          </a:solidFill>
          <a:ln w="19050">
            <a:solidFill>
              <a:srgbClr val="FFFFFF"/>
            </a:solidFill>
          </a:ln>
          <a:effectLst>
            <a:outerShdw blurRad="63500" sx="102000" sy="102000" algn="ctr" rotWithShape="0">
              <a:schemeClr val="tx1">
                <a:alpha val="10000"/>
              </a:schemeClr>
            </a:outerShdw>
          </a:effectLst>
          <a:extLst/>
        </p:spPr>
        <p:txBody>
          <a:bodyPr tIns="144000" anchor="ctr">
            <a:normAutofit/>
          </a:bodyPr>
          <a:lstStyle/>
          <a:p>
            <a:pPr algn="ctr" eaLnBrk="1" fontAlgn="auto" hangingPunct="1">
              <a:spcBef>
                <a:spcPts val="0"/>
              </a:spcBef>
              <a:spcAft>
                <a:spcPts val="0"/>
              </a:spcAft>
              <a:defRPr/>
            </a:pPr>
            <a:r>
              <a:rPr lang="zh-CN" altLang="en-US" dirty="0">
                <a:solidFill>
                  <a:srgbClr val="000000"/>
                </a:solidFill>
                <a:latin typeface="黑体" panose="02010609060101010101" pitchFamily="49" charset="-122"/>
                <a:ea typeface="黑体" panose="02010609060101010101" pitchFamily="49" charset="-122"/>
              </a:rPr>
              <a:t>建议文题</a:t>
            </a:r>
            <a:endParaRPr lang="en-US" altLang="zh-CN" dirty="0">
              <a:solidFill>
                <a:srgbClr val="000000"/>
              </a:solidFill>
              <a:latin typeface="黑体" panose="02010609060101010101" pitchFamily="49" charset="-122"/>
              <a:ea typeface="黑体" panose="02010609060101010101" pitchFamily="49" charset="-122"/>
            </a:endParaRPr>
          </a:p>
        </p:txBody>
      </p:sp>
      <p:sp>
        <p:nvSpPr>
          <p:cNvPr id="3" name="MH_SubTitle_2">
            <a:extLst>
              <a:ext uri="{FF2B5EF4-FFF2-40B4-BE49-F238E27FC236}"/>
            </a:extLst>
          </p:cNvPr>
          <p:cNvSpPr>
            <a:spLocks/>
          </p:cNvSpPr>
          <p:nvPr>
            <p:custDataLst>
              <p:tags r:id="rId2"/>
            </p:custDataLst>
          </p:nvPr>
        </p:nvSpPr>
        <p:spPr bwMode="auto">
          <a:xfrm>
            <a:off x="109538" y="1968500"/>
            <a:ext cx="1995487" cy="1358900"/>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2"/>
          </a:solidFill>
          <a:ln w="19050">
            <a:solidFill>
              <a:srgbClr val="FFFFFF"/>
            </a:solidFill>
          </a:ln>
          <a:effectLst>
            <a:outerShdw blurRad="63500" sx="102000" sy="102000" algn="ctr" rotWithShape="0">
              <a:schemeClr val="tx1">
                <a:alpha val="10000"/>
              </a:schemeClr>
            </a:outerShdw>
          </a:effectLst>
          <a:extLst/>
        </p:spPr>
        <p:txBody>
          <a:bodyPr tIns="144000" anchor="ctr">
            <a:normAutofit/>
          </a:bodyPr>
          <a:lstStyle/>
          <a:p>
            <a:pPr algn="ctr" eaLnBrk="1" fontAlgn="auto" hangingPunct="1">
              <a:spcBef>
                <a:spcPts val="0"/>
              </a:spcBef>
              <a:spcAft>
                <a:spcPts val="0"/>
              </a:spcAft>
              <a:defRPr/>
            </a:pPr>
            <a:r>
              <a:rPr lang="zh-CN" altLang="en-US" dirty="0">
                <a:solidFill>
                  <a:srgbClr val="000000"/>
                </a:solidFill>
                <a:latin typeface="黑体" panose="02010609060101010101" pitchFamily="49" charset="-122"/>
                <a:ea typeface="黑体" panose="02010609060101010101" pitchFamily="49" charset="-122"/>
              </a:rPr>
              <a:t>应用示例</a:t>
            </a:r>
          </a:p>
        </p:txBody>
      </p:sp>
      <p:sp>
        <p:nvSpPr>
          <p:cNvPr id="56324" name="矩形 3"/>
          <p:cNvSpPr>
            <a:spLocks noChangeArrowheads="1"/>
          </p:cNvSpPr>
          <p:nvPr/>
        </p:nvSpPr>
        <p:spPr bwMode="auto">
          <a:xfrm>
            <a:off x="2165350" y="881063"/>
            <a:ext cx="1416050" cy="560387"/>
          </a:xfrm>
          <a:prstGeom prst="rect">
            <a:avLst/>
          </a:prstGeom>
          <a:noFill/>
          <a:ln w="9525">
            <a:noFill/>
            <a:miter lim="800000"/>
            <a:headEnd/>
            <a:tailEnd/>
          </a:ln>
        </p:spPr>
        <p:txBody>
          <a:bodyPr wrap="none">
            <a:spAutoFit/>
          </a:bodyPr>
          <a:lstStyle/>
          <a:p>
            <a:pPr>
              <a:lnSpc>
                <a:spcPct val="150000"/>
              </a:lnSpc>
            </a:pPr>
            <a:r>
              <a:rPr lang="zh-CN" altLang="en-US">
                <a:solidFill>
                  <a:srgbClr val="000000"/>
                </a:solidFill>
                <a:latin typeface="黑体" pitchFamily="49" charset="-122"/>
                <a:ea typeface="黑体" pitchFamily="49" charset="-122"/>
              </a:rPr>
              <a:t>夏雨如瀑</a:t>
            </a:r>
          </a:p>
        </p:txBody>
      </p:sp>
      <p:sp>
        <p:nvSpPr>
          <p:cNvPr id="56325" name="矩形 4"/>
          <p:cNvSpPr>
            <a:spLocks noChangeArrowheads="1"/>
          </p:cNvSpPr>
          <p:nvPr/>
        </p:nvSpPr>
        <p:spPr bwMode="auto">
          <a:xfrm>
            <a:off x="2165350" y="1766888"/>
            <a:ext cx="6653213" cy="5078412"/>
          </a:xfrm>
          <a:prstGeom prst="rect">
            <a:avLst/>
          </a:prstGeom>
          <a:noFill/>
          <a:ln w="9525">
            <a:noFill/>
            <a:miter lim="800000"/>
            <a:headEnd/>
            <a:tailEnd/>
          </a:ln>
        </p:spPr>
        <p:txBody>
          <a:bodyPr>
            <a:spAutoFit/>
          </a:bodyPr>
          <a:lstStyle/>
          <a:p>
            <a:pPr eaLnBrk="1">
              <a:lnSpc>
                <a:spcPct val="150000"/>
              </a:lnSpc>
            </a:pPr>
            <a:r>
              <a:rPr lang="zh-CN" altLang="en-US">
                <a:solidFill>
                  <a:srgbClr val="000000"/>
                </a:solidFill>
                <a:latin typeface="黑体" pitchFamily="49" charset="-122"/>
                <a:ea typeface="黑体" pitchFamily="49" charset="-122"/>
              </a:rPr>
              <a:t>突然一阵闷热的风吹来，片片乌云从东南方急涌过来，还伴着道道闪电和阵阵雷声。刹那间，狂风大作，乌云布满了天空，紧接着豆大的雨点从天空中砸下来，打得窗户“啪啪”直响。又是一个霹雳，震耳欲聋。霎时间雨点连成了线，“哗”的一声，垂直的雨帘扯天扯地地坠落下来，看不清的雨帘已连成片，只是一阵，地上便射起无数的箭 头，屋上落下</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万条“瀑布”。我透过玻璃窗向外望去，只看见天地间迷蒙一片。</a:t>
            </a:r>
          </a:p>
        </p:txBody>
      </p:sp>
      <p:sp>
        <p:nvSpPr>
          <p:cNvPr id="6" name="矩形 5">
            <a:extLst>
              <a:ext uri="{FF2B5EF4-FFF2-40B4-BE49-F238E27FC236}"/>
            </a:extLst>
          </p:cNvPr>
          <p:cNvSpPr/>
          <p:nvPr/>
        </p:nvSpPr>
        <p:spPr>
          <a:xfrm>
            <a:off x="2105025" y="1851025"/>
            <a:ext cx="6713538" cy="4881563"/>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fade">
                                      <p:cBhvr>
                                        <p:cTn id="7" dur="5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325"/>
                                        </p:tgtEl>
                                        <p:attrNameLst>
                                          <p:attrName>style.visibility</p:attrName>
                                        </p:attrNameLst>
                                      </p:cBhvr>
                                      <p:to>
                                        <p:strVal val="visible"/>
                                      </p:to>
                                    </p:set>
                                    <p:animEffect transition="in" filter="fade">
                                      <p:cBhvr>
                                        <p:cTn id="12" dur="500"/>
                                        <p:tgtEl>
                                          <p:spTgt spid="563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3">
            <a:extLst>
              <a:ext uri="{FF2B5EF4-FFF2-40B4-BE49-F238E27FC236}"/>
            </a:extLst>
          </p:cNvPr>
          <p:cNvSpPr>
            <a:spLocks/>
          </p:cNvSpPr>
          <p:nvPr>
            <p:custDataLst>
              <p:tags r:id="rId1"/>
            </p:custDataLst>
          </p:nvPr>
        </p:nvSpPr>
        <p:spPr bwMode="gray">
          <a:xfrm>
            <a:off x="165100" y="1219200"/>
            <a:ext cx="4699000" cy="301625"/>
          </a:xfrm>
          <a:custGeom>
            <a:avLst/>
            <a:gdLst>
              <a:gd name="T0" fmla="*/ 20706948 w 1120"/>
              <a:gd name="T1" fmla="*/ 11 h 252"/>
              <a:gd name="T2" fmla="*/ 20629597 w 1120"/>
              <a:gd name="T3" fmla="*/ 11 h 252"/>
              <a:gd name="T4" fmla="*/ 20335316 w 1120"/>
              <a:gd name="T5" fmla="*/ 11 h 252"/>
              <a:gd name="T6" fmla="*/ 19858832 w 1120"/>
              <a:gd name="T7" fmla="*/ 11 h 252"/>
              <a:gd name="T8" fmla="*/ 19191786 w 1120"/>
              <a:gd name="T9" fmla="*/ 11 h 252"/>
              <a:gd name="T10" fmla="*/ 18336532 w 1120"/>
              <a:gd name="T11" fmla="*/ 10 h 252"/>
              <a:gd name="T12" fmla="*/ 17339847 w 1120"/>
              <a:gd name="T13" fmla="*/ 10 h 252"/>
              <a:gd name="T14" fmla="*/ 16196141 w 1120"/>
              <a:gd name="T15" fmla="*/ 10 h 252"/>
              <a:gd name="T16" fmla="*/ 14901486 w 1120"/>
              <a:gd name="T17" fmla="*/ 8 h 252"/>
              <a:gd name="T18" fmla="*/ 13494596 w 1120"/>
              <a:gd name="T19" fmla="*/ 8 h 252"/>
              <a:gd name="T20" fmla="*/ 11942220 w 1120"/>
              <a:gd name="T21" fmla="*/ 8 h 252"/>
              <a:gd name="T22" fmla="*/ 10275918 w 1120"/>
              <a:gd name="T23" fmla="*/ 8 h 252"/>
              <a:gd name="T24" fmla="*/ 8612140 w 1120"/>
              <a:gd name="T25" fmla="*/ 8 h 252"/>
              <a:gd name="T26" fmla="*/ 7098185 w 1120"/>
              <a:gd name="T27" fmla="*/ 8 h 252"/>
              <a:gd name="T28" fmla="*/ 5691769 w 1120"/>
              <a:gd name="T29" fmla="*/ 8 h 252"/>
              <a:gd name="T30" fmla="*/ 4395650 w 1120"/>
              <a:gd name="T31" fmla="*/ 10 h 252"/>
              <a:gd name="T32" fmla="*/ 3293330 w 1120"/>
              <a:gd name="T33" fmla="*/ 10 h 252"/>
              <a:gd name="T34" fmla="*/ 2329965 w 1120"/>
              <a:gd name="T35" fmla="*/ 10 h 252"/>
              <a:gd name="T36" fmla="*/ 1515458 w 1120"/>
              <a:gd name="T37" fmla="*/ 11 h 252"/>
              <a:gd name="T38" fmla="*/ 848370 w 1120"/>
              <a:gd name="T39" fmla="*/ 11 h 252"/>
              <a:gd name="T40" fmla="*/ 371720 w 1120"/>
              <a:gd name="T41" fmla="*/ 11 h 252"/>
              <a:gd name="T42" fmla="*/ 114130 w 1120"/>
              <a:gd name="T43" fmla="*/ 11 h 252"/>
              <a:gd name="T44" fmla="*/ 0 w 1120"/>
              <a:gd name="T45" fmla="*/ 11 h 252"/>
              <a:gd name="T46" fmla="*/ 0 w 1120"/>
              <a:gd name="T47" fmla="*/ 3 h 252"/>
              <a:gd name="T48" fmla="*/ 10353269 w 1120"/>
              <a:gd name="T49" fmla="*/ 0 h 252"/>
              <a:gd name="T50" fmla="*/ 20706948 w 1120"/>
              <a:gd name="T51" fmla="*/ 3 h 252"/>
              <a:gd name="T52" fmla="*/ 20706948 w 1120"/>
              <a:gd name="T53" fmla="*/ 11 h 252"/>
              <a:gd name="T54" fmla="*/ 20706948 w 1120"/>
              <a:gd name="T55" fmla="*/ 1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accent2">
              <a:lumMod val="40000"/>
              <a:lumOff val="60000"/>
            </a:schemeClr>
          </a:solidFill>
          <a:ln w="0">
            <a:noFill/>
            <a:round/>
            <a:headEnd/>
            <a:tailEnd/>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 name="MH_SubTitle_2">
            <a:extLst>
              <a:ext uri="{FF2B5EF4-FFF2-40B4-BE49-F238E27FC236}"/>
            </a:extLst>
          </p:cNvPr>
          <p:cNvSpPr>
            <a:spLocks noChangeArrowheads="1"/>
          </p:cNvSpPr>
          <p:nvPr>
            <p:custDataLst>
              <p:tags r:id="rId2"/>
            </p:custDataLst>
          </p:nvPr>
        </p:nvSpPr>
        <p:spPr bwMode="gray">
          <a:xfrm>
            <a:off x="0" y="809625"/>
            <a:ext cx="5075238" cy="623888"/>
          </a:xfrm>
          <a:prstGeom prst="rect">
            <a:avLst/>
          </a:prstGeom>
          <a:gradFill rotWithShape="1">
            <a:gsLst>
              <a:gs pos="0">
                <a:schemeClr val="accent2"/>
              </a:gs>
              <a:gs pos="100000">
                <a:schemeClr val="accent2">
                  <a:lumMod val="75000"/>
                </a:schemeClr>
              </a:gs>
            </a:gsLst>
            <a:lin ang="2700000" scaled="1"/>
          </a:gradFill>
          <a:ln w="9525" algn="ctr">
            <a:noFill/>
            <a:miter lim="800000"/>
            <a:headEnd/>
            <a:tailEnd/>
          </a:ln>
        </p:spPr>
        <p:txBody>
          <a:bodyPr lIns="360000" anchor="ctr">
            <a:normAutofit/>
          </a:bodyPr>
          <a:lstStyle/>
          <a:p>
            <a:pPr algn="ctr" eaLnBrk="1" fontAlgn="auto" hangingPunct="1">
              <a:spcBef>
                <a:spcPts val="0"/>
              </a:spcBef>
              <a:spcAft>
                <a:spcPts val="0"/>
              </a:spcAft>
              <a:defRPr/>
            </a:pPr>
            <a:r>
              <a:rPr lang="zh-CN" altLang="en-US" sz="2800" dirty="0">
                <a:solidFill>
                  <a:srgbClr val="000000"/>
                </a:solidFill>
                <a:latin typeface="黑体" panose="02010609060101010101" pitchFamily="49" charset="-122"/>
                <a:ea typeface="黑体" panose="02010609060101010101" pitchFamily="49" charset="-122"/>
              </a:rPr>
              <a:t>托物言志，以小见大</a:t>
            </a:r>
            <a:endParaRPr lang="en-US" altLang="zh-CN" sz="2800" dirty="0">
              <a:solidFill>
                <a:srgbClr val="000000"/>
              </a:solidFill>
              <a:latin typeface="黑体" panose="02010609060101010101" pitchFamily="49" charset="-122"/>
              <a:ea typeface="黑体" panose="02010609060101010101" pitchFamily="49" charset="-122"/>
            </a:endParaRPr>
          </a:p>
        </p:txBody>
      </p:sp>
      <p:sp>
        <p:nvSpPr>
          <p:cNvPr id="74756" name="MH_Other_4"/>
          <p:cNvSpPr>
            <a:spLocks noChangeArrowheads="1"/>
          </p:cNvSpPr>
          <p:nvPr>
            <p:custDataLst>
              <p:tags r:id="rId3"/>
            </p:custDataLst>
          </p:nvPr>
        </p:nvSpPr>
        <p:spPr bwMode="auto">
          <a:xfrm>
            <a:off x="88900" y="844550"/>
            <a:ext cx="273050" cy="273050"/>
          </a:xfrm>
          <a:prstGeom prst="ellipse">
            <a:avLst/>
          </a:prstGeom>
          <a:solidFill>
            <a:srgbClr val="FFFFFF"/>
          </a:solidFill>
          <a:ln w="9525">
            <a:noFill/>
            <a:round/>
            <a:headEnd/>
            <a:tailEnd/>
          </a:ln>
        </p:spPr>
        <p:txBody>
          <a:bodyPr lIns="0" tIns="36000" rIns="0" bIns="0" anchor="ctr"/>
          <a:lstStyle/>
          <a:p>
            <a:pPr algn="ctr" eaLnBrk="1" hangingPunct="1">
              <a:lnSpc>
                <a:spcPct val="120000"/>
              </a:lnSpc>
            </a:pPr>
            <a:r>
              <a:rPr lang="en-US" altLang="zh-CN" sz="1800" b="1">
                <a:solidFill>
                  <a:srgbClr val="3A3A3A"/>
                </a:solidFill>
                <a:latin typeface="Raavi" pitchFamily="34" charset="0"/>
                <a:ea typeface="方正舒体" pitchFamily="2" charset="-122"/>
                <a:cs typeface="Raavi" pitchFamily="34" charset="0"/>
              </a:rPr>
              <a:t>2</a:t>
            </a:r>
            <a:endParaRPr lang="zh-CN" altLang="en-US" sz="1800" b="1">
              <a:solidFill>
                <a:srgbClr val="3A3A3A"/>
              </a:solidFill>
              <a:latin typeface="Raavi" pitchFamily="34" charset="0"/>
              <a:ea typeface="方正舒体" pitchFamily="2" charset="-122"/>
              <a:cs typeface="Raavi" pitchFamily="34" charset="0"/>
            </a:endParaRPr>
          </a:p>
        </p:txBody>
      </p:sp>
      <p:sp>
        <p:nvSpPr>
          <p:cNvPr id="51205" name="矩形 5"/>
          <p:cNvSpPr>
            <a:spLocks noChangeArrowheads="1"/>
          </p:cNvSpPr>
          <p:nvPr/>
        </p:nvSpPr>
        <p:spPr bwMode="auto">
          <a:xfrm>
            <a:off x="682625" y="1843088"/>
            <a:ext cx="8140700" cy="4524375"/>
          </a:xfrm>
          <a:prstGeom prst="rect">
            <a:avLst/>
          </a:prstGeom>
          <a:noFill/>
          <a:ln w="9525">
            <a:noFill/>
            <a:miter lim="800000"/>
            <a:headEnd/>
            <a:tailEnd/>
          </a:ln>
        </p:spPr>
        <p:txBody>
          <a:bodyPr>
            <a:spAutoFit/>
          </a:bodyPr>
          <a:lstStyle/>
          <a:p>
            <a:pPr indent="719138" eaLnBrk="1">
              <a:lnSpc>
                <a:spcPct val="150000"/>
              </a:lnSpc>
            </a:pPr>
            <a:r>
              <a:rPr lang="zh-CN" altLang="en-US">
                <a:solidFill>
                  <a:srgbClr val="000000"/>
                </a:solidFill>
                <a:latin typeface="黑体" pitchFamily="49" charset="-122"/>
                <a:ea typeface="黑体" pitchFamily="49" charset="-122"/>
              </a:rPr>
              <a:t>采用的托物言志的写法，必须要把握好“物”与“志”的内在联系。这 里的“物”常常是一些具有象征意义的客观事物，作者借助于某物的一些特性来表明自己的“志”，而这里的“志”可以指感情、志向、情操、爱好、愿望、要求等。你喜欢的“物”是丁香花，它具有“不争宠” “精诚团结” “默默付出”等品格。写作时，要抓住丁香花的特点 来展开描写，可以适当添加议论和抒情，篇末自然揭示其象征意义。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fade">
                                      <p:cBhvr>
                                        <p:cTn id="7" dur="500"/>
                                        <p:tgtEl>
                                          <p:spTgt spid="51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p:cNvPicPr>
            <a:picLocks noChangeAspect="1"/>
          </p:cNvPicPr>
          <p:nvPr>
            <p:custDataLst>
              <p:tags r:id="rId1"/>
            </p:custDataLst>
          </p:nvPr>
        </p:nvPicPr>
        <p:blipFill>
          <a:blip r:embed="rId4">
            <a:clrChange>
              <a:clrFrom>
                <a:srgbClr val="FFFFFF"/>
              </a:clrFrom>
              <a:clrTo>
                <a:srgbClr val="FFFFFF">
                  <a:alpha val="0"/>
                </a:srgbClr>
              </a:clrTo>
            </a:clrChange>
          </a:blip>
          <a:srcRect/>
          <a:stretch>
            <a:fillRect/>
          </a:stretch>
        </p:blipFill>
        <p:spPr bwMode="auto">
          <a:xfrm>
            <a:off x="1981200" y="1719263"/>
            <a:ext cx="5181600" cy="2943225"/>
          </a:xfrm>
          <a:prstGeom prst="rect">
            <a:avLst/>
          </a:prstGeom>
          <a:noFill/>
          <a:ln w="9525">
            <a:noFill/>
            <a:miter lim="800000"/>
            <a:headEnd/>
            <a:tailEnd/>
          </a:ln>
        </p:spPr>
      </p:pic>
      <p:sp>
        <p:nvSpPr>
          <p:cNvPr id="38915" name="Rectangle 2"/>
          <p:cNvSpPr txBox="1">
            <a:spLocks noChangeArrowheads="1"/>
          </p:cNvSpPr>
          <p:nvPr>
            <p:custDataLst>
              <p:tags r:id="rId2"/>
            </p:custDataLst>
          </p:nvPr>
        </p:nvSpPr>
        <p:spPr bwMode="auto">
          <a:xfrm>
            <a:off x="2047875" y="3525838"/>
            <a:ext cx="5116513" cy="904875"/>
          </a:xfrm>
          <a:prstGeom prst="rect">
            <a:avLst/>
          </a:prstGeom>
          <a:noFill/>
          <a:ln w="9525">
            <a:noFill/>
            <a:miter lim="800000"/>
            <a:headEnd/>
            <a:tailEnd/>
          </a:ln>
        </p:spPr>
        <p:txBody>
          <a:bodyPr lIns="0" rIns="0" anchor="ctr"/>
          <a:lstStyle/>
          <a:p>
            <a:pPr algn="ctr" eaLnBrk="1" hangingPunct="1">
              <a:lnSpc>
                <a:spcPct val="90000"/>
              </a:lnSpc>
            </a:pPr>
            <a:r>
              <a:rPr lang="zh-CN" altLang="en-US" sz="3600" b="1">
                <a:solidFill>
                  <a:srgbClr val="000000"/>
                </a:solidFill>
                <a:latin typeface="黑体" pitchFamily="49" charset="-122"/>
                <a:ea typeface="黑体" pitchFamily="49" charset="-122"/>
              </a:rPr>
              <a:t>审题意   明要求</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SubTitle_1">
            <a:extLst>
              <a:ext uri="{FF2B5EF4-FFF2-40B4-BE49-F238E27FC236}"/>
            </a:extLst>
          </p:cNvPr>
          <p:cNvSpPr>
            <a:spLocks/>
          </p:cNvSpPr>
          <p:nvPr>
            <p:custDataLst>
              <p:tags r:id="rId1"/>
            </p:custDataLst>
          </p:nvPr>
        </p:nvSpPr>
        <p:spPr bwMode="auto">
          <a:xfrm>
            <a:off x="109538" y="557213"/>
            <a:ext cx="1995487" cy="1209675"/>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1"/>
          </a:solidFill>
          <a:ln w="19050">
            <a:solidFill>
              <a:srgbClr val="FFFFFF"/>
            </a:solidFill>
          </a:ln>
          <a:effectLst>
            <a:outerShdw blurRad="63500" sx="102000" sy="102000" algn="ctr" rotWithShape="0">
              <a:schemeClr val="tx1">
                <a:alpha val="10000"/>
              </a:schemeClr>
            </a:outerShdw>
          </a:effectLst>
          <a:extLst/>
        </p:spPr>
        <p:txBody>
          <a:bodyPr tIns="144000" anchor="ctr">
            <a:normAutofit/>
          </a:bodyPr>
          <a:lstStyle/>
          <a:p>
            <a:pPr algn="ctr" eaLnBrk="1" fontAlgn="auto" hangingPunct="1">
              <a:spcBef>
                <a:spcPts val="0"/>
              </a:spcBef>
              <a:spcAft>
                <a:spcPts val="0"/>
              </a:spcAft>
              <a:defRPr/>
            </a:pPr>
            <a:r>
              <a:rPr lang="zh-CN" altLang="en-US" dirty="0">
                <a:solidFill>
                  <a:srgbClr val="000000"/>
                </a:solidFill>
                <a:latin typeface="黑体" panose="02010609060101010101" pitchFamily="49" charset="-122"/>
                <a:ea typeface="黑体" panose="02010609060101010101" pitchFamily="49" charset="-122"/>
              </a:rPr>
              <a:t>建议文题</a:t>
            </a:r>
            <a:endParaRPr lang="en-US" altLang="zh-CN" dirty="0">
              <a:solidFill>
                <a:srgbClr val="000000"/>
              </a:solidFill>
              <a:latin typeface="黑体" panose="02010609060101010101" pitchFamily="49" charset="-122"/>
              <a:ea typeface="黑体" panose="02010609060101010101" pitchFamily="49" charset="-122"/>
            </a:endParaRPr>
          </a:p>
        </p:txBody>
      </p:sp>
      <p:sp>
        <p:nvSpPr>
          <p:cNvPr id="3" name="MH_SubTitle_2">
            <a:extLst>
              <a:ext uri="{FF2B5EF4-FFF2-40B4-BE49-F238E27FC236}"/>
            </a:extLst>
          </p:cNvPr>
          <p:cNvSpPr>
            <a:spLocks/>
          </p:cNvSpPr>
          <p:nvPr>
            <p:custDataLst>
              <p:tags r:id="rId2"/>
            </p:custDataLst>
          </p:nvPr>
        </p:nvSpPr>
        <p:spPr bwMode="auto">
          <a:xfrm>
            <a:off x="109538" y="1968500"/>
            <a:ext cx="1995487" cy="1358900"/>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2"/>
          </a:solidFill>
          <a:ln w="19050">
            <a:solidFill>
              <a:srgbClr val="FFFFFF"/>
            </a:solidFill>
          </a:ln>
          <a:effectLst>
            <a:outerShdw blurRad="63500" sx="102000" sy="102000" algn="ctr" rotWithShape="0">
              <a:schemeClr val="tx1">
                <a:alpha val="10000"/>
              </a:schemeClr>
            </a:outerShdw>
          </a:effectLst>
          <a:extLst/>
        </p:spPr>
        <p:txBody>
          <a:bodyPr tIns="144000" anchor="ctr">
            <a:normAutofit/>
          </a:bodyPr>
          <a:lstStyle/>
          <a:p>
            <a:pPr algn="ctr" eaLnBrk="1" fontAlgn="auto" hangingPunct="1">
              <a:spcBef>
                <a:spcPts val="0"/>
              </a:spcBef>
              <a:spcAft>
                <a:spcPts val="0"/>
              </a:spcAft>
              <a:defRPr/>
            </a:pPr>
            <a:r>
              <a:rPr lang="zh-CN" altLang="en-US" dirty="0">
                <a:solidFill>
                  <a:srgbClr val="000000"/>
                </a:solidFill>
                <a:latin typeface="黑体" panose="02010609060101010101" pitchFamily="49" charset="-122"/>
                <a:ea typeface="黑体" panose="02010609060101010101" pitchFamily="49" charset="-122"/>
              </a:rPr>
              <a:t>应用示例</a:t>
            </a:r>
          </a:p>
        </p:txBody>
      </p:sp>
      <p:sp>
        <p:nvSpPr>
          <p:cNvPr id="56324" name="矩形 3"/>
          <p:cNvSpPr>
            <a:spLocks noChangeArrowheads="1"/>
          </p:cNvSpPr>
          <p:nvPr/>
        </p:nvSpPr>
        <p:spPr bwMode="auto">
          <a:xfrm>
            <a:off x="2165350" y="881063"/>
            <a:ext cx="1108075" cy="560387"/>
          </a:xfrm>
          <a:prstGeom prst="rect">
            <a:avLst/>
          </a:prstGeom>
          <a:noFill/>
          <a:ln w="9525">
            <a:noFill/>
            <a:miter lim="800000"/>
            <a:headEnd/>
            <a:tailEnd/>
          </a:ln>
        </p:spPr>
        <p:txBody>
          <a:bodyPr wrap="none">
            <a:spAutoFit/>
          </a:bodyPr>
          <a:lstStyle/>
          <a:p>
            <a:pPr>
              <a:lnSpc>
                <a:spcPct val="150000"/>
              </a:lnSpc>
            </a:pPr>
            <a:r>
              <a:rPr lang="zh-CN" altLang="en-US">
                <a:solidFill>
                  <a:srgbClr val="000000"/>
                </a:solidFill>
                <a:latin typeface="黑体" pitchFamily="49" charset="-122"/>
                <a:ea typeface="黑体" pitchFamily="49" charset="-122"/>
              </a:rPr>
              <a:t>丁香赞</a:t>
            </a:r>
          </a:p>
        </p:txBody>
      </p:sp>
      <p:sp>
        <p:nvSpPr>
          <p:cNvPr id="56325" name="矩形 4"/>
          <p:cNvSpPr>
            <a:spLocks noChangeArrowheads="1"/>
          </p:cNvSpPr>
          <p:nvPr/>
        </p:nvSpPr>
        <p:spPr bwMode="auto">
          <a:xfrm>
            <a:off x="2303463" y="1968500"/>
            <a:ext cx="6316662" cy="3970338"/>
          </a:xfrm>
          <a:prstGeom prst="rect">
            <a:avLst/>
          </a:prstGeom>
          <a:noFill/>
          <a:ln w="9525">
            <a:noFill/>
            <a:miter lim="800000"/>
            <a:headEnd/>
            <a:tailEnd/>
          </a:ln>
        </p:spPr>
        <p:txBody>
          <a:bodyPr>
            <a:spAutoFit/>
          </a:bodyPr>
          <a:lstStyle/>
          <a:p>
            <a:pPr eaLnBrk="1">
              <a:lnSpc>
                <a:spcPct val="150000"/>
              </a:lnSpc>
            </a:pPr>
            <a:r>
              <a:rPr lang="zh-CN" altLang="en-US">
                <a:solidFill>
                  <a:srgbClr val="000000"/>
                </a:solidFill>
                <a:latin typeface="黑体" pitchFamily="49" charset="-122"/>
                <a:ea typeface="黑体" pitchFamily="49" charset="-122"/>
              </a:rPr>
              <a:t>当春风尚未完全驱走北方的冰寒，丁香就像春天的使者，绽满枝头。丁香的花小如丁，数不清的小花汇到一起，一簇簇的，紫中带白，白中映粉，远远望去，花如云，花如海，花如霞。这情景给寒冬里走过来的人以无穷的张力和创造的热情。</a:t>
            </a:r>
            <a:endParaRPr lang="en-US" altLang="zh-CN">
              <a:solidFill>
                <a:srgbClr val="000000"/>
              </a:solidFill>
              <a:latin typeface="黑体" pitchFamily="49" charset="-122"/>
              <a:ea typeface="黑体" pitchFamily="49" charset="-122"/>
            </a:endParaRPr>
          </a:p>
          <a:p>
            <a:pPr eaLnBrk="1">
              <a:lnSpc>
                <a:spcPct val="150000"/>
              </a:lnSpc>
            </a:pPr>
            <a:endParaRPr lang="zh-CN" altLang="en-US">
              <a:solidFill>
                <a:srgbClr val="000000"/>
              </a:solidFill>
              <a:latin typeface="黑体" pitchFamily="49" charset="-122"/>
              <a:ea typeface="黑体" pitchFamily="49" charset="-122"/>
            </a:endParaRPr>
          </a:p>
        </p:txBody>
      </p:sp>
      <p:sp>
        <p:nvSpPr>
          <p:cNvPr id="6" name="矩形 5">
            <a:extLst>
              <a:ext uri="{FF2B5EF4-FFF2-40B4-BE49-F238E27FC236}"/>
            </a:extLst>
          </p:cNvPr>
          <p:cNvSpPr/>
          <p:nvPr/>
        </p:nvSpPr>
        <p:spPr>
          <a:xfrm>
            <a:off x="2105025" y="1851025"/>
            <a:ext cx="6627813" cy="3703638"/>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fade">
                                      <p:cBhvr>
                                        <p:cTn id="7" dur="5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325"/>
                                        </p:tgtEl>
                                        <p:attrNameLst>
                                          <p:attrName>style.visibility</p:attrName>
                                        </p:attrNameLst>
                                      </p:cBhvr>
                                      <p:to>
                                        <p:strVal val="visible"/>
                                      </p:to>
                                    </p:set>
                                    <p:animEffect transition="in" filter="fade">
                                      <p:cBhvr>
                                        <p:cTn id="12" dur="500"/>
                                        <p:tgtEl>
                                          <p:spTgt spid="563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2">
            <a:extLst>
              <a:ext uri="{FF2B5EF4-FFF2-40B4-BE49-F238E27FC236}"/>
            </a:extLst>
          </p:cNvPr>
          <p:cNvSpPr>
            <a:spLocks/>
          </p:cNvSpPr>
          <p:nvPr>
            <p:custDataLst>
              <p:tags r:id="rId1"/>
            </p:custDataLst>
          </p:nvPr>
        </p:nvSpPr>
        <p:spPr bwMode="auto">
          <a:xfrm>
            <a:off x="109538" y="798513"/>
            <a:ext cx="2105025" cy="1497012"/>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2"/>
          </a:solidFill>
          <a:ln w="19050">
            <a:solidFill>
              <a:srgbClr val="FFFFFF"/>
            </a:solidFill>
          </a:ln>
          <a:effectLst>
            <a:outerShdw blurRad="63500" sx="102000" sy="102000" algn="ctr" rotWithShape="0">
              <a:schemeClr val="tx1">
                <a:alpha val="10000"/>
              </a:schemeClr>
            </a:outerShdw>
          </a:effectLst>
          <a:extLst/>
        </p:spPr>
        <p:txBody>
          <a:bodyPr tIns="144000" anchor="ctr">
            <a:normAutofit/>
          </a:bodyPr>
          <a:lstStyle/>
          <a:p>
            <a:pPr algn="ctr" eaLnBrk="1" fontAlgn="auto" hangingPunct="1">
              <a:spcBef>
                <a:spcPts val="0"/>
              </a:spcBef>
              <a:spcAft>
                <a:spcPts val="0"/>
              </a:spcAft>
              <a:defRPr/>
            </a:pPr>
            <a:r>
              <a:rPr lang="zh-CN" altLang="en-US" dirty="0">
                <a:solidFill>
                  <a:srgbClr val="000000"/>
                </a:solidFill>
                <a:latin typeface="黑体" panose="02010609060101010101" pitchFamily="49" charset="-122"/>
                <a:ea typeface="黑体" panose="02010609060101010101" pitchFamily="49" charset="-122"/>
              </a:rPr>
              <a:t>应用示例</a:t>
            </a:r>
          </a:p>
        </p:txBody>
      </p:sp>
      <p:sp>
        <p:nvSpPr>
          <p:cNvPr id="53251" name="矩形 4"/>
          <p:cNvSpPr>
            <a:spLocks noChangeArrowheads="1"/>
          </p:cNvSpPr>
          <p:nvPr/>
        </p:nvSpPr>
        <p:spPr bwMode="auto">
          <a:xfrm>
            <a:off x="2266950" y="1260475"/>
            <a:ext cx="6569075" cy="3883025"/>
          </a:xfrm>
          <a:prstGeom prst="rect">
            <a:avLst/>
          </a:prstGeom>
          <a:noFill/>
          <a:ln w="9525">
            <a:noFill/>
            <a:miter lim="800000"/>
            <a:headEnd/>
            <a:tailEnd/>
          </a:ln>
        </p:spPr>
        <p:txBody>
          <a:bodyPr>
            <a:spAutoFit/>
          </a:bodyPr>
          <a:lstStyle/>
          <a:p>
            <a:pPr indent="457200" eaLnBrk="1">
              <a:lnSpc>
                <a:spcPct val="150000"/>
              </a:lnSpc>
            </a:pPr>
            <a:r>
              <a:rPr lang="zh-CN" altLang="en-US">
                <a:solidFill>
                  <a:srgbClr val="000000"/>
                </a:solidFill>
                <a:latin typeface="黑体" pitchFamily="49" charset="-122"/>
                <a:ea typeface="黑体" pitchFamily="49" charset="-122"/>
              </a:rPr>
              <a:t>丁香外表柔媚，但它的根紧紧地抓住土地，纤细的枝，劲健地支撑着一簇簇花团，抵御着北方的风寒和干旱。</a:t>
            </a:r>
          </a:p>
          <a:p>
            <a:pPr indent="457200" eaLnBrk="1">
              <a:lnSpc>
                <a:spcPct val="150000"/>
              </a:lnSpc>
            </a:pPr>
            <a:r>
              <a:rPr lang="zh-CN" altLang="en-US">
                <a:solidFill>
                  <a:srgbClr val="000000"/>
                </a:solidFill>
                <a:latin typeface="黑体" pitchFamily="49" charset="-122"/>
                <a:ea typeface="黑体" pitchFamily="49" charset="-122"/>
              </a:rPr>
              <a:t>北方人对丁香的深情，在于丁香的品格凝聚了北方人独特的精神风貌</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它聚小体而成大器，抗艰难而争上游，坚韧，顽强，生机勃勃。</a:t>
            </a:r>
          </a:p>
        </p:txBody>
      </p:sp>
      <p:sp>
        <p:nvSpPr>
          <p:cNvPr id="6" name="矩形 5">
            <a:extLst>
              <a:ext uri="{FF2B5EF4-FFF2-40B4-BE49-F238E27FC236}"/>
            </a:extLst>
          </p:cNvPr>
          <p:cNvSpPr/>
          <p:nvPr/>
        </p:nvSpPr>
        <p:spPr>
          <a:xfrm>
            <a:off x="2214563" y="1260475"/>
            <a:ext cx="6426200" cy="4043363"/>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fade">
                                      <p:cBhvr>
                                        <p:cTn id="7" dur="500"/>
                                        <p:tgtEl>
                                          <p:spTgt spid="532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5">
            <a:extLst>
              <a:ext uri="{FF2B5EF4-FFF2-40B4-BE49-F238E27FC236}"/>
            </a:extLst>
          </p:cNvPr>
          <p:cNvSpPr>
            <a:spLocks/>
          </p:cNvSpPr>
          <p:nvPr>
            <p:custDataLst>
              <p:tags r:id="rId1"/>
            </p:custDataLst>
          </p:nvPr>
        </p:nvSpPr>
        <p:spPr bwMode="gray">
          <a:xfrm>
            <a:off x="165100" y="1303338"/>
            <a:ext cx="4699000" cy="301625"/>
          </a:xfrm>
          <a:custGeom>
            <a:avLst/>
            <a:gdLst>
              <a:gd name="T0" fmla="*/ 20706948 w 1120"/>
              <a:gd name="T1" fmla="*/ 11 h 252"/>
              <a:gd name="T2" fmla="*/ 20629597 w 1120"/>
              <a:gd name="T3" fmla="*/ 11 h 252"/>
              <a:gd name="T4" fmla="*/ 20335316 w 1120"/>
              <a:gd name="T5" fmla="*/ 11 h 252"/>
              <a:gd name="T6" fmla="*/ 19858832 w 1120"/>
              <a:gd name="T7" fmla="*/ 11 h 252"/>
              <a:gd name="T8" fmla="*/ 19191786 w 1120"/>
              <a:gd name="T9" fmla="*/ 11 h 252"/>
              <a:gd name="T10" fmla="*/ 18336532 w 1120"/>
              <a:gd name="T11" fmla="*/ 10 h 252"/>
              <a:gd name="T12" fmla="*/ 17339847 w 1120"/>
              <a:gd name="T13" fmla="*/ 10 h 252"/>
              <a:gd name="T14" fmla="*/ 16196141 w 1120"/>
              <a:gd name="T15" fmla="*/ 10 h 252"/>
              <a:gd name="T16" fmla="*/ 14901486 w 1120"/>
              <a:gd name="T17" fmla="*/ 8 h 252"/>
              <a:gd name="T18" fmla="*/ 13494596 w 1120"/>
              <a:gd name="T19" fmla="*/ 8 h 252"/>
              <a:gd name="T20" fmla="*/ 11942220 w 1120"/>
              <a:gd name="T21" fmla="*/ 8 h 252"/>
              <a:gd name="T22" fmla="*/ 10275918 w 1120"/>
              <a:gd name="T23" fmla="*/ 8 h 252"/>
              <a:gd name="T24" fmla="*/ 8612140 w 1120"/>
              <a:gd name="T25" fmla="*/ 8 h 252"/>
              <a:gd name="T26" fmla="*/ 7098185 w 1120"/>
              <a:gd name="T27" fmla="*/ 8 h 252"/>
              <a:gd name="T28" fmla="*/ 5691769 w 1120"/>
              <a:gd name="T29" fmla="*/ 8 h 252"/>
              <a:gd name="T30" fmla="*/ 4395650 w 1120"/>
              <a:gd name="T31" fmla="*/ 10 h 252"/>
              <a:gd name="T32" fmla="*/ 3293330 w 1120"/>
              <a:gd name="T33" fmla="*/ 10 h 252"/>
              <a:gd name="T34" fmla="*/ 2329965 w 1120"/>
              <a:gd name="T35" fmla="*/ 10 h 252"/>
              <a:gd name="T36" fmla="*/ 1515458 w 1120"/>
              <a:gd name="T37" fmla="*/ 11 h 252"/>
              <a:gd name="T38" fmla="*/ 848370 w 1120"/>
              <a:gd name="T39" fmla="*/ 11 h 252"/>
              <a:gd name="T40" fmla="*/ 371720 w 1120"/>
              <a:gd name="T41" fmla="*/ 11 h 252"/>
              <a:gd name="T42" fmla="*/ 114130 w 1120"/>
              <a:gd name="T43" fmla="*/ 11 h 252"/>
              <a:gd name="T44" fmla="*/ 0 w 1120"/>
              <a:gd name="T45" fmla="*/ 11 h 252"/>
              <a:gd name="T46" fmla="*/ 0 w 1120"/>
              <a:gd name="T47" fmla="*/ 3 h 252"/>
              <a:gd name="T48" fmla="*/ 10353269 w 1120"/>
              <a:gd name="T49" fmla="*/ 0 h 252"/>
              <a:gd name="T50" fmla="*/ 20706948 w 1120"/>
              <a:gd name="T51" fmla="*/ 3 h 252"/>
              <a:gd name="T52" fmla="*/ 20706948 w 1120"/>
              <a:gd name="T53" fmla="*/ 11 h 252"/>
              <a:gd name="T54" fmla="*/ 20706948 w 1120"/>
              <a:gd name="T55" fmla="*/ 1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accent3">
              <a:lumMod val="40000"/>
              <a:lumOff val="60000"/>
            </a:schemeClr>
          </a:solidFill>
          <a:ln w="0">
            <a:noFill/>
            <a:round/>
            <a:headEnd/>
            <a:tailEnd/>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 name="MH_SubTitle_3">
            <a:extLst>
              <a:ext uri="{FF2B5EF4-FFF2-40B4-BE49-F238E27FC236}"/>
            </a:extLst>
          </p:cNvPr>
          <p:cNvSpPr>
            <a:spLocks noChangeArrowheads="1"/>
          </p:cNvSpPr>
          <p:nvPr>
            <p:custDataLst>
              <p:tags r:id="rId2"/>
            </p:custDataLst>
          </p:nvPr>
        </p:nvSpPr>
        <p:spPr bwMode="gray">
          <a:xfrm>
            <a:off x="0" y="893763"/>
            <a:ext cx="5029200" cy="623887"/>
          </a:xfrm>
          <a:prstGeom prst="rect">
            <a:avLst/>
          </a:prstGeom>
          <a:gradFill rotWithShape="1">
            <a:gsLst>
              <a:gs pos="0">
                <a:schemeClr val="accent3"/>
              </a:gs>
              <a:gs pos="100000">
                <a:schemeClr val="accent3">
                  <a:lumMod val="75000"/>
                </a:schemeClr>
              </a:gs>
            </a:gsLst>
            <a:lin ang="2700000" scaled="1"/>
          </a:gradFill>
          <a:ln w="9525" algn="ctr">
            <a:noFill/>
            <a:miter lim="800000"/>
            <a:headEnd/>
            <a:tailEnd/>
          </a:ln>
        </p:spPr>
        <p:txBody>
          <a:bodyPr lIns="360000" anchor="ctr">
            <a:normAutofit/>
          </a:bodyPr>
          <a:lstStyle/>
          <a:p>
            <a:pPr algn="ctr" eaLnBrk="1" fontAlgn="auto" hangingPunct="1">
              <a:spcBef>
                <a:spcPts val="0"/>
              </a:spcBef>
              <a:spcAft>
                <a:spcPts val="0"/>
              </a:spcAft>
              <a:defRPr/>
            </a:pPr>
            <a:r>
              <a:rPr lang="zh-CN" altLang="en-US" sz="2800" dirty="0">
                <a:solidFill>
                  <a:srgbClr val="000000"/>
                </a:solidFill>
                <a:latin typeface="黑体" panose="02010609060101010101" pitchFamily="49" charset="-122"/>
                <a:ea typeface="黑体" panose="02010609060101010101" pitchFamily="49" charset="-122"/>
              </a:rPr>
              <a:t>浮想联翩，神游画外</a:t>
            </a:r>
            <a:endParaRPr lang="en-US" altLang="zh-CN" sz="2800" dirty="0">
              <a:solidFill>
                <a:srgbClr val="000000"/>
              </a:solidFill>
              <a:latin typeface="黑体" panose="02010609060101010101" pitchFamily="49" charset="-122"/>
              <a:ea typeface="黑体" panose="02010609060101010101" pitchFamily="49" charset="-122"/>
            </a:endParaRPr>
          </a:p>
        </p:txBody>
      </p:sp>
      <p:sp>
        <p:nvSpPr>
          <p:cNvPr id="77828" name="MH_Other_6"/>
          <p:cNvSpPr>
            <a:spLocks noChangeArrowheads="1"/>
          </p:cNvSpPr>
          <p:nvPr>
            <p:custDataLst>
              <p:tags r:id="rId3"/>
            </p:custDataLst>
          </p:nvPr>
        </p:nvSpPr>
        <p:spPr bwMode="auto">
          <a:xfrm>
            <a:off x="88900" y="928688"/>
            <a:ext cx="273050" cy="273050"/>
          </a:xfrm>
          <a:prstGeom prst="ellipse">
            <a:avLst/>
          </a:prstGeom>
          <a:solidFill>
            <a:srgbClr val="FFFFFF"/>
          </a:solidFill>
          <a:ln w="9525">
            <a:noFill/>
            <a:round/>
            <a:headEnd/>
            <a:tailEnd/>
          </a:ln>
        </p:spPr>
        <p:txBody>
          <a:bodyPr lIns="0" tIns="36000" rIns="0" bIns="0" anchor="ctr"/>
          <a:lstStyle/>
          <a:p>
            <a:pPr algn="ctr" eaLnBrk="1" hangingPunct="1">
              <a:lnSpc>
                <a:spcPct val="120000"/>
              </a:lnSpc>
            </a:pPr>
            <a:r>
              <a:rPr lang="en-US" altLang="zh-CN" sz="1800" b="1">
                <a:solidFill>
                  <a:srgbClr val="3A3A3A"/>
                </a:solidFill>
                <a:latin typeface="Raavi" pitchFamily="34" charset="0"/>
                <a:ea typeface="方正舒体" pitchFamily="2" charset="-122"/>
                <a:cs typeface="Raavi" pitchFamily="34" charset="0"/>
              </a:rPr>
              <a:t>3</a:t>
            </a:r>
            <a:endParaRPr lang="zh-CN" altLang="en-US" sz="1800" b="1">
              <a:solidFill>
                <a:srgbClr val="3A3A3A"/>
              </a:solidFill>
              <a:latin typeface="Raavi" pitchFamily="34" charset="0"/>
              <a:ea typeface="方正舒体" pitchFamily="2" charset="-122"/>
              <a:cs typeface="Raavi" pitchFamily="34" charset="0"/>
            </a:endParaRPr>
          </a:p>
        </p:txBody>
      </p:sp>
      <p:sp>
        <p:nvSpPr>
          <p:cNvPr id="55301" name="矩形 7"/>
          <p:cNvSpPr>
            <a:spLocks noChangeArrowheads="1"/>
          </p:cNvSpPr>
          <p:nvPr/>
        </p:nvSpPr>
        <p:spPr bwMode="auto">
          <a:xfrm>
            <a:off x="606425" y="1706563"/>
            <a:ext cx="8016875" cy="3970337"/>
          </a:xfrm>
          <a:prstGeom prst="rect">
            <a:avLst/>
          </a:prstGeom>
          <a:noFill/>
          <a:ln w="9525">
            <a:noFill/>
            <a:miter lim="800000"/>
            <a:headEnd/>
            <a:tailEnd/>
          </a:ln>
        </p:spPr>
        <p:txBody>
          <a:bodyPr>
            <a:spAutoFit/>
          </a:bodyPr>
          <a:lstStyle/>
          <a:p>
            <a:pPr indent="719138" eaLnBrk="1">
              <a:lnSpc>
                <a:spcPct val="150000"/>
              </a:lnSpc>
            </a:pPr>
            <a:r>
              <a:rPr lang="zh-CN" altLang="en-US" sz="2800">
                <a:solidFill>
                  <a:srgbClr val="000000"/>
                </a:solidFill>
                <a:latin typeface="黑体" pitchFamily="49" charset="-122"/>
                <a:ea typeface="黑体" pitchFamily="49" charset="-122"/>
              </a:rPr>
              <a:t>小灵通，你说到了与月亮有关的著名的神话故事</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嫦娥奔月”。我一下子就想到你的这篇文章可以这样构思：由神话故事写起，展开联想与想象，再创作一个新故事。文章可以先写听故事，入梦境，再写梦境中与騰娥相会游月宫，最后写醒来后想到当前的科 技发展，定能实现美梦。</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fade">
                                      <p:cBhvr>
                                        <p:cTn id="7" dur="5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SubTitle_1">
            <a:extLst>
              <a:ext uri="{FF2B5EF4-FFF2-40B4-BE49-F238E27FC236}"/>
            </a:extLst>
          </p:cNvPr>
          <p:cNvSpPr>
            <a:spLocks/>
          </p:cNvSpPr>
          <p:nvPr>
            <p:custDataLst>
              <p:tags r:id="rId1"/>
            </p:custDataLst>
          </p:nvPr>
        </p:nvSpPr>
        <p:spPr bwMode="auto">
          <a:xfrm>
            <a:off x="109538" y="557213"/>
            <a:ext cx="1995487" cy="1209675"/>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1"/>
          </a:solidFill>
          <a:ln w="19050">
            <a:solidFill>
              <a:srgbClr val="FFFFFF"/>
            </a:solidFill>
          </a:ln>
          <a:effectLst>
            <a:outerShdw blurRad="63500" sx="102000" sy="102000" algn="ctr" rotWithShape="0">
              <a:schemeClr val="tx1">
                <a:alpha val="10000"/>
              </a:schemeClr>
            </a:outerShdw>
          </a:effectLst>
          <a:extLst/>
        </p:spPr>
        <p:txBody>
          <a:bodyPr tIns="144000" anchor="ctr">
            <a:normAutofit/>
          </a:bodyPr>
          <a:lstStyle/>
          <a:p>
            <a:pPr algn="ctr" eaLnBrk="1" fontAlgn="auto" hangingPunct="1">
              <a:spcBef>
                <a:spcPts val="0"/>
              </a:spcBef>
              <a:spcAft>
                <a:spcPts val="0"/>
              </a:spcAft>
              <a:defRPr/>
            </a:pPr>
            <a:r>
              <a:rPr lang="zh-CN" altLang="en-US" dirty="0">
                <a:solidFill>
                  <a:srgbClr val="000000"/>
                </a:solidFill>
                <a:latin typeface="黑体" panose="02010609060101010101" pitchFamily="49" charset="-122"/>
                <a:ea typeface="黑体" panose="02010609060101010101" pitchFamily="49" charset="-122"/>
              </a:rPr>
              <a:t>建议文题</a:t>
            </a:r>
            <a:endParaRPr lang="en-US" altLang="zh-CN" dirty="0">
              <a:solidFill>
                <a:srgbClr val="000000"/>
              </a:solidFill>
              <a:latin typeface="黑体" panose="02010609060101010101" pitchFamily="49" charset="-122"/>
              <a:ea typeface="黑体" panose="02010609060101010101" pitchFamily="49" charset="-122"/>
            </a:endParaRPr>
          </a:p>
        </p:txBody>
      </p:sp>
      <p:sp>
        <p:nvSpPr>
          <p:cNvPr id="3" name="MH_SubTitle_2">
            <a:extLst>
              <a:ext uri="{FF2B5EF4-FFF2-40B4-BE49-F238E27FC236}"/>
            </a:extLst>
          </p:cNvPr>
          <p:cNvSpPr>
            <a:spLocks/>
          </p:cNvSpPr>
          <p:nvPr>
            <p:custDataLst>
              <p:tags r:id="rId2"/>
            </p:custDataLst>
          </p:nvPr>
        </p:nvSpPr>
        <p:spPr bwMode="auto">
          <a:xfrm>
            <a:off x="109538" y="1968500"/>
            <a:ext cx="1995487" cy="1358900"/>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2"/>
          </a:solidFill>
          <a:ln w="19050">
            <a:solidFill>
              <a:srgbClr val="FFFFFF"/>
            </a:solidFill>
          </a:ln>
          <a:effectLst>
            <a:outerShdw blurRad="63500" sx="102000" sy="102000" algn="ctr" rotWithShape="0">
              <a:schemeClr val="tx1">
                <a:alpha val="10000"/>
              </a:schemeClr>
            </a:outerShdw>
          </a:effectLst>
          <a:extLst/>
        </p:spPr>
        <p:txBody>
          <a:bodyPr tIns="144000" anchor="ctr">
            <a:normAutofit/>
          </a:bodyPr>
          <a:lstStyle/>
          <a:p>
            <a:pPr algn="ctr" eaLnBrk="1" fontAlgn="auto" hangingPunct="1">
              <a:spcBef>
                <a:spcPts val="0"/>
              </a:spcBef>
              <a:spcAft>
                <a:spcPts val="0"/>
              </a:spcAft>
              <a:defRPr/>
            </a:pPr>
            <a:r>
              <a:rPr lang="zh-CN" altLang="en-US" dirty="0">
                <a:solidFill>
                  <a:srgbClr val="000000"/>
                </a:solidFill>
                <a:latin typeface="黑体" panose="02010609060101010101" pitchFamily="49" charset="-122"/>
                <a:ea typeface="黑体" panose="02010609060101010101" pitchFamily="49" charset="-122"/>
              </a:rPr>
              <a:t>应用示例</a:t>
            </a:r>
          </a:p>
        </p:txBody>
      </p:sp>
      <p:sp>
        <p:nvSpPr>
          <p:cNvPr id="56324" name="矩形 3"/>
          <p:cNvSpPr>
            <a:spLocks noChangeArrowheads="1"/>
          </p:cNvSpPr>
          <p:nvPr/>
        </p:nvSpPr>
        <p:spPr bwMode="auto">
          <a:xfrm>
            <a:off x="2165350" y="881063"/>
            <a:ext cx="800100" cy="560387"/>
          </a:xfrm>
          <a:prstGeom prst="rect">
            <a:avLst/>
          </a:prstGeom>
          <a:noFill/>
          <a:ln w="9525">
            <a:noFill/>
            <a:miter lim="800000"/>
            <a:headEnd/>
            <a:tailEnd/>
          </a:ln>
        </p:spPr>
        <p:txBody>
          <a:bodyPr wrap="none">
            <a:spAutoFit/>
          </a:bodyPr>
          <a:lstStyle/>
          <a:p>
            <a:pPr>
              <a:lnSpc>
                <a:spcPct val="150000"/>
              </a:lnSpc>
            </a:pPr>
            <a:r>
              <a:rPr lang="zh-CN" altLang="en-US">
                <a:solidFill>
                  <a:srgbClr val="000000"/>
                </a:solidFill>
                <a:latin typeface="黑体" pitchFamily="49" charset="-122"/>
                <a:ea typeface="黑体" pitchFamily="49" charset="-122"/>
              </a:rPr>
              <a:t>梦月</a:t>
            </a:r>
          </a:p>
        </p:txBody>
      </p:sp>
      <p:sp>
        <p:nvSpPr>
          <p:cNvPr id="56325" name="矩形 4"/>
          <p:cNvSpPr>
            <a:spLocks noChangeArrowheads="1"/>
          </p:cNvSpPr>
          <p:nvPr/>
        </p:nvSpPr>
        <p:spPr bwMode="auto">
          <a:xfrm>
            <a:off x="2303463" y="1822450"/>
            <a:ext cx="6316662" cy="4438650"/>
          </a:xfrm>
          <a:prstGeom prst="rect">
            <a:avLst/>
          </a:prstGeom>
          <a:noFill/>
          <a:ln w="9525">
            <a:noFill/>
            <a:miter lim="800000"/>
            <a:headEnd/>
            <a:tailEnd/>
          </a:ln>
        </p:spPr>
        <p:txBody>
          <a:bodyPr>
            <a:spAutoFit/>
          </a:bodyPr>
          <a:lstStyle/>
          <a:p>
            <a:pPr eaLnBrk="1">
              <a:lnSpc>
                <a:spcPct val="150000"/>
              </a:lnSpc>
            </a:pPr>
            <a:r>
              <a:rPr lang="zh-CN" altLang="en-US">
                <a:solidFill>
                  <a:srgbClr val="000000"/>
                </a:solidFill>
                <a:latin typeface="黑体" pitchFamily="49" charset="-122"/>
                <a:ea typeface="黑体" pitchFamily="49" charset="-122"/>
              </a:rPr>
              <a:t>夏日的夜晚，特别是有月亮的晚上，我喜欢陪奶奶坐在小院中，听她讲故事。听着听着，奶奶的声音远了、小了，我坐着奶奶讲的故事中的小船，慢慢地向月亮奔去。地面上的一切渐渐变小了，过了 一会儿，我来到了月亮上，只见一位美丽的古装女子踩着一朵浮云飘了过来，我想她一定是嫦娥。她对我笑了笑，拉起我的手向广寒宫飘去</a:t>
            </a:r>
            <a:r>
              <a:rPr lang="en-US" altLang="zh-CN">
                <a:solidFill>
                  <a:srgbClr val="000000"/>
                </a:solidFill>
                <a:latin typeface="黑体" pitchFamily="49" charset="-122"/>
                <a:ea typeface="黑体" pitchFamily="49" charset="-122"/>
              </a:rPr>
              <a:t>……</a:t>
            </a:r>
            <a:endParaRPr lang="zh-CN" altLang="en-US">
              <a:solidFill>
                <a:srgbClr val="000000"/>
              </a:solidFill>
              <a:latin typeface="黑体" pitchFamily="49" charset="-122"/>
              <a:ea typeface="黑体" pitchFamily="49" charset="-122"/>
            </a:endParaRPr>
          </a:p>
        </p:txBody>
      </p:sp>
      <p:sp>
        <p:nvSpPr>
          <p:cNvPr id="6" name="矩形 5">
            <a:extLst>
              <a:ext uri="{FF2B5EF4-FFF2-40B4-BE49-F238E27FC236}"/>
            </a:extLst>
          </p:cNvPr>
          <p:cNvSpPr/>
          <p:nvPr/>
        </p:nvSpPr>
        <p:spPr>
          <a:xfrm>
            <a:off x="2105025" y="1704975"/>
            <a:ext cx="6742113" cy="466407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fade">
                                      <p:cBhvr>
                                        <p:cTn id="7" dur="5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325"/>
                                        </p:tgtEl>
                                        <p:attrNameLst>
                                          <p:attrName>style.visibility</p:attrName>
                                        </p:attrNameLst>
                                      </p:cBhvr>
                                      <p:to>
                                        <p:strVal val="visible"/>
                                      </p:to>
                                    </p:set>
                                    <p:animEffect transition="in" filter="fade">
                                      <p:cBhvr>
                                        <p:cTn id="12" dur="500"/>
                                        <p:tgtEl>
                                          <p:spTgt spid="563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1"/>
          <p:cNvSpPr>
            <a:spLocks noChangeArrowheads="1"/>
          </p:cNvSpPr>
          <p:nvPr/>
        </p:nvSpPr>
        <p:spPr bwMode="auto">
          <a:xfrm>
            <a:off x="903288" y="1838325"/>
            <a:ext cx="7337425" cy="3970338"/>
          </a:xfrm>
          <a:prstGeom prst="rect">
            <a:avLst/>
          </a:prstGeom>
          <a:noFill/>
          <a:ln w="9525">
            <a:noFill/>
            <a:miter lim="800000"/>
            <a:headEnd/>
            <a:tailEnd/>
          </a:ln>
        </p:spPr>
        <p:txBody>
          <a:bodyPr>
            <a:spAutoFit/>
          </a:bodyPr>
          <a:lstStyle/>
          <a:p>
            <a:pPr indent="719138" eaLnBrk="1">
              <a:lnSpc>
                <a:spcPct val="150000"/>
              </a:lnSpc>
            </a:pPr>
            <a:r>
              <a:rPr lang="zh-CN" altLang="en-US">
                <a:solidFill>
                  <a:srgbClr val="000000"/>
                </a:solidFill>
                <a:latin typeface="黑体" pitchFamily="49" charset="-122"/>
                <a:ea typeface="黑体" pitchFamily="49" charset="-122"/>
              </a:rPr>
              <a:t>我喜欢春雨的绵密，像牛毛，像花针，像细丝，密密斜织着。淅淅沥沥，仿佛是调皮的云娃娃惹恼了天爷爷，使他一天到晚阴沉着脸。又似天爷爷惹哭了云娃娃，使他抽抽噎噎，耍赖撒泼</a:t>
            </a:r>
            <a:r>
              <a:rPr lang="en-US" altLang="zh-CN">
                <a:solidFill>
                  <a:srgbClr val="000000"/>
                </a:solidFill>
                <a:latin typeface="黑体" pitchFamily="49" charset="-122"/>
                <a:ea typeface="黑体" pitchFamily="49" charset="-122"/>
              </a:rPr>
              <a:t>……</a:t>
            </a:r>
            <a:r>
              <a:rPr lang="zh-CN" altLang="en-US">
                <a:solidFill>
                  <a:srgbClr val="000000"/>
                </a:solidFill>
                <a:latin typeface="黑体" pitchFamily="49" charset="-122"/>
                <a:ea typeface="黑体" pitchFamily="49" charset="-122"/>
              </a:rPr>
              <a:t>春雨贵如油，它给农人带来希望。“沾衣欲湿杏花雨”，春雨又是多情的，它似母爱般温柔细腻，使我忍不住扔掉雨伞，投入雨的怀抱，赤着脚在雨中奔跑</a:t>
            </a:r>
            <a:r>
              <a:rPr lang="en-US" altLang="zh-CN">
                <a:solidFill>
                  <a:srgbClr val="000000"/>
                </a:solidFill>
                <a:latin typeface="黑体" pitchFamily="49" charset="-122"/>
                <a:ea typeface="黑体" pitchFamily="49" charset="-122"/>
              </a:rPr>
              <a:t>……</a:t>
            </a:r>
            <a:endParaRPr lang="zh-CN" altLang="en-US">
              <a:solidFill>
                <a:srgbClr val="000000"/>
              </a:solidFill>
              <a:latin typeface="黑体" pitchFamily="49" charset="-122"/>
              <a:ea typeface="黑体" pitchFamily="49" charset="-122"/>
            </a:endParaRPr>
          </a:p>
        </p:txBody>
      </p:sp>
      <p:graphicFrame>
        <p:nvGraphicFramePr>
          <p:cNvPr id="6" name="表格 5">
            <a:extLst>
              <a:ext uri="{FF2B5EF4-FFF2-40B4-BE49-F238E27FC236}"/>
            </a:extLst>
          </p:cNvPr>
          <p:cNvGraphicFramePr>
            <a:graphicFrameLocks noGrp="1"/>
          </p:cNvGraphicFramePr>
          <p:nvPr/>
        </p:nvGraphicFramePr>
        <p:xfrm>
          <a:off x="593725" y="1189038"/>
          <a:ext cx="6095997" cy="457200"/>
        </p:xfrm>
        <a:graphic>
          <a:graphicData uri="http://schemas.openxmlformats.org/drawingml/2006/table">
            <a:tbl>
              <a:tblPr firstRow="1" bandRow="1"/>
              <a:tblGrid>
                <a:gridCol w="677333">
                  <a:extLst>
                    <a:ext uri="{9D8B030D-6E8A-4147-A177-3AD203B41FA5}"/>
                  </a:extLst>
                </a:gridCol>
                <a:gridCol w="677333">
                  <a:extLst>
                    <a:ext uri="{9D8B030D-6E8A-4147-A177-3AD203B41FA5}"/>
                  </a:extLst>
                </a:gridCol>
                <a:gridCol w="677333">
                  <a:extLst>
                    <a:ext uri="{9D8B030D-6E8A-4147-A177-3AD203B41FA5}"/>
                  </a:extLst>
                </a:gridCol>
                <a:gridCol w="677333">
                  <a:extLst>
                    <a:ext uri="{9D8B030D-6E8A-4147-A177-3AD203B41FA5}"/>
                  </a:extLst>
                </a:gridCol>
                <a:gridCol w="677333">
                  <a:extLst>
                    <a:ext uri="{9D8B030D-6E8A-4147-A177-3AD203B41FA5}"/>
                  </a:extLst>
                </a:gridCol>
                <a:gridCol w="677333">
                  <a:extLst>
                    <a:ext uri="{9D8B030D-6E8A-4147-A177-3AD203B41FA5}"/>
                  </a:extLst>
                </a:gridCol>
                <a:gridCol w="677333">
                  <a:extLst>
                    <a:ext uri="{9D8B030D-6E8A-4147-A177-3AD203B41FA5}"/>
                  </a:extLst>
                </a:gridCol>
                <a:gridCol w="677333">
                  <a:extLst>
                    <a:ext uri="{9D8B030D-6E8A-4147-A177-3AD203B41FA5}"/>
                  </a:extLst>
                </a:gridCol>
                <a:gridCol w="677333">
                  <a:extLst>
                    <a:ext uri="{9D8B030D-6E8A-4147-A177-3AD203B41FA5}"/>
                  </a:extLst>
                </a:gridCol>
              </a:tblGrid>
              <a:tr h="369887">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题</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目</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一</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片</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段</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写</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作</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例</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sz="1800" b="1" kern="1200">
                          <a:solidFill>
                            <a:schemeClr val="lt1"/>
                          </a:solidFill>
                          <a:latin typeface="Arial"/>
                          <a:ea typeface="幼圆"/>
                          <a:cs typeface=""/>
                        </a:defRPr>
                      </a:lvl1pPr>
                      <a:lvl2pPr marL="457200" algn="l" defTabSz="914400" rtl="0" eaLnBrk="1" latinLnBrk="0" hangingPunct="1">
                        <a:defRPr sz="1800" b="1" kern="1200">
                          <a:solidFill>
                            <a:schemeClr val="lt1"/>
                          </a:solidFill>
                          <a:latin typeface="Arial"/>
                          <a:ea typeface="幼圆"/>
                          <a:cs typeface=""/>
                        </a:defRPr>
                      </a:lvl2pPr>
                      <a:lvl3pPr marL="914400" algn="l" defTabSz="914400" rtl="0" eaLnBrk="1" latinLnBrk="0" hangingPunct="1">
                        <a:defRPr sz="1800" b="1" kern="1200">
                          <a:solidFill>
                            <a:schemeClr val="lt1"/>
                          </a:solidFill>
                          <a:latin typeface="Arial"/>
                          <a:ea typeface="幼圆"/>
                          <a:cs typeface=""/>
                        </a:defRPr>
                      </a:lvl3pPr>
                      <a:lvl4pPr marL="1371600" algn="l" defTabSz="914400" rtl="0" eaLnBrk="1" latinLnBrk="0" hangingPunct="1">
                        <a:defRPr sz="1800" b="1" kern="1200">
                          <a:solidFill>
                            <a:schemeClr val="lt1"/>
                          </a:solidFill>
                          <a:latin typeface="Arial"/>
                          <a:ea typeface="幼圆"/>
                          <a:cs typeface=""/>
                        </a:defRPr>
                      </a:lvl4pPr>
                      <a:lvl5pPr marL="1828800" algn="l" defTabSz="914400" rtl="0" eaLnBrk="1" latinLnBrk="0" hangingPunct="1">
                        <a:defRPr sz="1800" b="1" kern="1200">
                          <a:solidFill>
                            <a:schemeClr val="lt1"/>
                          </a:solidFill>
                          <a:latin typeface="Arial"/>
                          <a:ea typeface="幼圆"/>
                          <a:cs typeface=""/>
                        </a:defRPr>
                      </a:lvl5pPr>
                      <a:lvl6pPr marL="2286000" algn="l" defTabSz="914400" rtl="0" eaLnBrk="1" latinLnBrk="0" hangingPunct="1">
                        <a:defRPr sz="1800" b="1" kern="1200">
                          <a:solidFill>
                            <a:schemeClr val="lt1"/>
                          </a:solidFill>
                          <a:latin typeface="Arial"/>
                          <a:ea typeface="幼圆"/>
                          <a:cs typeface=""/>
                        </a:defRPr>
                      </a:lvl6pPr>
                      <a:lvl7pPr marL="2743200" algn="l" defTabSz="914400" rtl="0" eaLnBrk="1" latinLnBrk="0" hangingPunct="1">
                        <a:defRPr sz="1800" b="1" kern="1200">
                          <a:solidFill>
                            <a:schemeClr val="lt1"/>
                          </a:solidFill>
                          <a:latin typeface="Arial"/>
                          <a:ea typeface="幼圆"/>
                          <a:cs typeface=""/>
                        </a:defRPr>
                      </a:lvl7pPr>
                      <a:lvl8pPr marL="3200400" algn="l" defTabSz="914400" rtl="0" eaLnBrk="1" latinLnBrk="0" hangingPunct="1">
                        <a:defRPr sz="1800" b="1" kern="1200">
                          <a:solidFill>
                            <a:schemeClr val="lt1"/>
                          </a:solidFill>
                          <a:latin typeface="Arial"/>
                          <a:ea typeface="幼圆"/>
                          <a:cs typeface=""/>
                        </a:defRPr>
                      </a:lvl8pPr>
                      <a:lvl9pPr marL="3657600" algn="l" defTabSz="914400" rtl="0" eaLnBrk="1" latinLnBrk="0" hangingPunct="1">
                        <a:defRPr sz="1800" b="1" kern="1200">
                          <a:solidFill>
                            <a:schemeClr val="lt1"/>
                          </a:solidFill>
                          <a:latin typeface="Arial"/>
                          <a:ea typeface="幼圆"/>
                          <a:cs typeface=""/>
                        </a:defRPr>
                      </a:lvl9pPr>
                    </a:lstStyle>
                    <a:p>
                      <a:r>
                        <a:rPr lang="zh-CN" altLang="en-US" sz="2400" b="0" dirty="0">
                          <a:latin typeface="黑体" panose="02010609060101010101" pitchFamily="49" charset="-122"/>
                          <a:ea typeface="黑体" panose="02010609060101010101" pitchFamily="49" charset="-122"/>
                        </a:rPr>
                        <a:t>文</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B0F0"/>
                    </a:solidFill>
                  </a:tcPr>
                </a:tc>
                <a:extLst>
                  <a:ext uri="{0D108BD9-81ED-4DB2-BD59-A6C34878D82A}"/>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fade">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
          <p:cNvSpPr>
            <a:spLocks noChangeArrowheads="1"/>
          </p:cNvSpPr>
          <p:nvPr/>
        </p:nvSpPr>
        <p:spPr bwMode="auto">
          <a:xfrm>
            <a:off x="758825" y="1671638"/>
            <a:ext cx="7950200" cy="2932112"/>
          </a:xfrm>
          <a:prstGeom prst="rect">
            <a:avLst/>
          </a:prstGeom>
          <a:noFill/>
          <a:ln w="9525">
            <a:noFill/>
            <a:miter lim="800000"/>
            <a:headEnd/>
            <a:tailEnd/>
          </a:ln>
        </p:spPr>
        <p:txBody>
          <a:bodyPr>
            <a:spAutoFit/>
          </a:bodyPr>
          <a:lstStyle/>
          <a:p>
            <a:pPr indent="719138" eaLnBrk="1" hangingPunct="1">
              <a:lnSpc>
                <a:spcPct val="150000"/>
              </a:lnSpc>
            </a:pPr>
            <a:r>
              <a:rPr lang="zh-CN" altLang="en-US" sz="3200">
                <a:solidFill>
                  <a:srgbClr val="000000"/>
                </a:solidFill>
                <a:latin typeface="黑体" pitchFamily="49" charset="-122"/>
                <a:ea typeface="黑体" pitchFamily="49" charset="-122"/>
              </a:rPr>
              <a:t>文从字顺是写作的基本要求，指的是语言表达清楚明白准确，行文通顺流畅。体现在文章中就是思路清晰、文意连贯、表意明确、语句通顺、用词妥帖。</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1"/>
          <p:cNvSpPr>
            <a:spLocks noChangeArrowheads="1"/>
          </p:cNvSpPr>
          <p:nvPr/>
        </p:nvSpPr>
        <p:spPr bwMode="auto">
          <a:xfrm>
            <a:off x="606425" y="1241425"/>
            <a:ext cx="8159750" cy="560388"/>
          </a:xfrm>
          <a:prstGeom prst="rect">
            <a:avLst/>
          </a:prstGeom>
          <a:noFill/>
          <a:ln w="9525">
            <a:noFill/>
            <a:miter lim="800000"/>
            <a:headEnd/>
            <a:tailEnd/>
          </a:ln>
        </p:spPr>
        <p:txBody>
          <a:bodyPr>
            <a:spAutoFit/>
          </a:bodyPr>
          <a:lstStyle/>
          <a:p>
            <a:pPr eaLnBrk="1" hangingPunct="1">
              <a:lnSpc>
                <a:spcPct val="150000"/>
              </a:lnSpc>
            </a:pPr>
            <a:r>
              <a:rPr lang="zh-CN" altLang="en-US">
                <a:solidFill>
                  <a:srgbClr val="C00000"/>
                </a:solidFill>
                <a:latin typeface="黑体" pitchFamily="49" charset="-122"/>
                <a:ea typeface="黑体" pitchFamily="49" charset="-122"/>
              </a:rPr>
              <a:t>作文题目一要求描写景物，这是中学生作文的重要内容。</a:t>
            </a:r>
            <a:endParaRPr lang="en-US" altLang="zh-CN">
              <a:solidFill>
                <a:srgbClr val="C00000"/>
              </a:solidFill>
              <a:latin typeface="黑体" pitchFamily="49" charset="-122"/>
              <a:ea typeface="黑体" pitchFamily="49" charset="-122"/>
            </a:endParaRPr>
          </a:p>
        </p:txBody>
      </p:sp>
      <p:sp>
        <p:nvSpPr>
          <p:cNvPr id="17411" name="矩形 2"/>
          <p:cNvSpPr>
            <a:spLocks noChangeArrowheads="1"/>
          </p:cNvSpPr>
          <p:nvPr/>
        </p:nvSpPr>
        <p:spPr bwMode="auto">
          <a:xfrm>
            <a:off x="438150" y="2012950"/>
            <a:ext cx="8705850" cy="3868738"/>
          </a:xfrm>
          <a:prstGeom prst="rect">
            <a:avLst/>
          </a:prstGeom>
          <a:noFill/>
          <a:ln w="9525">
            <a:noFill/>
            <a:miter lim="800000"/>
            <a:headEnd/>
            <a:tailEnd/>
          </a:ln>
        </p:spPr>
        <p:txBody>
          <a:bodyPr>
            <a:spAutoFit/>
          </a:bodyPr>
          <a:lstStyle/>
          <a:p>
            <a:pPr indent="719138" eaLnBrk="1" hangingPunct="1">
              <a:lnSpc>
                <a:spcPct val="150000"/>
              </a:lnSpc>
            </a:pPr>
            <a:r>
              <a:rPr lang="zh-CN" altLang="en-US" sz="2800">
                <a:solidFill>
                  <a:srgbClr val="000000"/>
                </a:solidFill>
                <a:latin typeface="黑体" pitchFamily="49" charset="-122"/>
                <a:ea typeface="黑体" pitchFamily="49" charset="-122"/>
              </a:rPr>
              <a:t>我们可以抓住特征写四季美景。春天，万物复苏、充满活力。可写全景，可借鉴</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早春呈水部张十八员外</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的写法；可以特写，如</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春</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中的五幅图画。夏天，是热烈的、奔放的，可以写夏天的急雨、烈日等。秋天</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是收获的季节，既绚烂多彩又萧条肃杀，抓住其中一点写即可。冬天，树叶凋落，万物归于沉寂。</a:t>
            </a:r>
          </a:p>
        </p:txBody>
      </p:sp>
      <p:sp>
        <p:nvSpPr>
          <p:cNvPr id="4" name="矩形 3">
            <a:extLst>
              <a:ext uri="{FF2B5EF4-FFF2-40B4-BE49-F238E27FC236}"/>
            </a:extLst>
          </p:cNvPr>
          <p:cNvSpPr/>
          <p:nvPr/>
        </p:nvSpPr>
        <p:spPr>
          <a:xfrm>
            <a:off x="606425" y="1241425"/>
            <a:ext cx="7862888" cy="682625"/>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pic>
        <p:nvPicPr>
          <p:cNvPr id="40965" name="图片 5"/>
          <p:cNvPicPr>
            <a:picLocks noChangeAspect="1"/>
          </p:cNvPicPr>
          <p:nvPr/>
        </p:nvPicPr>
        <p:blipFill>
          <a:blip r:embed="rId2"/>
          <a:srcRect/>
          <a:stretch>
            <a:fillRect/>
          </a:stretch>
        </p:blipFill>
        <p:spPr bwMode="auto">
          <a:xfrm rot="7764381" flipH="1" flipV="1">
            <a:off x="224631" y="586582"/>
            <a:ext cx="904875" cy="12080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1000"/>
                                        <p:tgtEl>
                                          <p:spTgt spid="17411"/>
                                        </p:tgtEl>
                                      </p:cBhvr>
                                    </p:animEffect>
                                    <p:anim calcmode="lin" valueType="num">
                                      <p:cBhvr>
                                        <p:cTn id="8" dur="1000" fill="hold"/>
                                        <p:tgtEl>
                                          <p:spTgt spid="17411"/>
                                        </p:tgtEl>
                                        <p:attrNameLst>
                                          <p:attrName>ppt_x</p:attrName>
                                        </p:attrNameLst>
                                      </p:cBhvr>
                                      <p:tavLst>
                                        <p:tav tm="0">
                                          <p:val>
                                            <p:strVal val="#ppt_x"/>
                                          </p:val>
                                        </p:tav>
                                        <p:tav tm="100000">
                                          <p:val>
                                            <p:strVal val="#ppt_x"/>
                                          </p:val>
                                        </p:tav>
                                      </p:tavLst>
                                    </p:anim>
                                    <p:anim calcmode="lin" valueType="num">
                                      <p:cBhvr>
                                        <p:cTn id="9"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矩形 2"/>
          <p:cNvSpPr>
            <a:spLocks noChangeArrowheads="1"/>
          </p:cNvSpPr>
          <p:nvPr/>
        </p:nvSpPr>
        <p:spPr bwMode="auto">
          <a:xfrm>
            <a:off x="676275" y="758825"/>
            <a:ext cx="8020050" cy="5807075"/>
          </a:xfrm>
          <a:prstGeom prst="rect">
            <a:avLst/>
          </a:prstGeom>
          <a:noFill/>
          <a:ln w="9525">
            <a:noFill/>
            <a:miter lim="800000"/>
            <a:headEnd/>
            <a:tailEnd/>
          </a:ln>
        </p:spPr>
        <p:txBody>
          <a:bodyPr>
            <a:spAutoFit/>
          </a:bodyPr>
          <a:lstStyle/>
          <a:p>
            <a:pPr indent="719138" eaLnBrk="1" hangingPunct="1">
              <a:lnSpc>
                <a:spcPct val="150000"/>
              </a:lnSpc>
            </a:pPr>
            <a:r>
              <a:rPr lang="zh-CN" altLang="en-US" sz="2800">
                <a:solidFill>
                  <a:srgbClr val="000000"/>
                </a:solidFill>
                <a:latin typeface="黑体" pitchFamily="49" charset="-122"/>
                <a:ea typeface="黑体" pitchFamily="49" charset="-122"/>
              </a:rPr>
              <a:t>可借鉴</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济南的冬天</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写雪花飞舞、银装素裹的冬日风情。也可以选择某一 景物作为写作对象，如花、草、树、木、风</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写出这个景物在不同季节的特点，如形状、色彩等。我们可以写学校场景，如学校一角、教室一角、运动会场面等；写家庭场景，如温馨的室内布置、错落有致的院落设计、其乐融融的晚饭时光等；写社会场景，如突发事件、街头一景等，从不同的角度发现美的风景；写人文场景，如名胜古迹、民俗风情、风味小吃等。</a:t>
            </a:r>
          </a:p>
        </p:txBody>
      </p:sp>
      <p:pic>
        <p:nvPicPr>
          <p:cNvPr id="41987" name="图片 5"/>
          <p:cNvPicPr>
            <a:picLocks noChangeAspect="1"/>
          </p:cNvPicPr>
          <p:nvPr/>
        </p:nvPicPr>
        <p:blipFill>
          <a:blip r:embed="rId2"/>
          <a:srcRect/>
          <a:stretch>
            <a:fillRect/>
          </a:stretch>
        </p:blipFill>
        <p:spPr bwMode="auto">
          <a:xfrm rot="7764381" flipH="1" flipV="1">
            <a:off x="224631" y="586582"/>
            <a:ext cx="904875" cy="12080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1000"/>
                                        <p:tgtEl>
                                          <p:spTgt spid="17411"/>
                                        </p:tgtEl>
                                      </p:cBhvr>
                                    </p:animEffect>
                                    <p:anim calcmode="lin" valueType="num">
                                      <p:cBhvr>
                                        <p:cTn id="8" dur="1000" fill="hold"/>
                                        <p:tgtEl>
                                          <p:spTgt spid="17411"/>
                                        </p:tgtEl>
                                        <p:attrNameLst>
                                          <p:attrName>ppt_x</p:attrName>
                                        </p:attrNameLst>
                                      </p:cBhvr>
                                      <p:tavLst>
                                        <p:tav tm="0">
                                          <p:val>
                                            <p:strVal val="#ppt_x"/>
                                          </p:val>
                                        </p:tav>
                                        <p:tav tm="100000">
                                          <p:val>
                                            <p:strVal val="#ppt_x"/>
                                          </p:val>
                                        </p:tav>
                                      </p:tavLst>
                                    </p:anim>
                                    <p:anim calcmode="lin" valueType="num">
                                      <p:cBhvr>
                                        <p:cTn id="9"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1"/>
          <p:cNvSpPr>
            <a:spLocks noChangeArrowheads="1"/>
          </p:cNvSpPr>
          <p:nvPr/>
        </p:nvSpPr>
        <p:spPr bwMode="auto">
          <a:xfrm>
            <a:off x="685800" y="1016000"/>
            <a:ext cx="8108950" cy="1114425"/>
          </a:xfrm>
          <a:prstGeom prst="rect">
            <a:avLst/>
          </a:prstGeom>
          <a:noFill/>
          <a:ln w="9525">
            <a:noFill/>
            <a:miter lim="800000"/>
            <a:headEnd/>
            <a:tailEnd/>
          </a:ln>
        </p:spPr>
        <p:txBody>
          <a:bodyPr>
            <a:spAutoFit/>
          </a:bodyPr>
          <a:lstStyle/>
          <a:p>
            <a:pPr eaLnBrk="1" hangingPunct="1">
              <a:lnSpc>
                <a:spcPct val="150000"/>
              </a:lnSpc>
            </a:pPr>
            <a:r>
              <a:rPr lang="zh-CN" altLang="en-US">
                <a:solidFill>
                  <a:srgbClr val="C00000"/>
                </a:solidFill>
                <a:latin typeface="黑体" pitchFamily="49" charset="-122"/>
                <a:ea typeface="黑体" pitchFamily="49" charset="-122"/>
              </a:rPr>
              <a:t>作文题目二要求“在第一题的基础上</a:t>
            </a:r>
            <a:r>
              <a:rPr lang="en-US" altLang="zh-CN">
                <a:solidFill>
                  <a:srgbClr val="C00000"/>
                </a:solidFill>
                <a:latin typeface="黑体" pitchFamily="49" charset="-122"/>
                <a:ea typeface="黑体" pitchFamily="49" charset="-122"/>
              </a:rPr>
              <a:t>……</a:t>
            </a:r>
            <a:r>
              <a:rPr lang="zh-CN" altLang="en-US">
                <a:solidFill>
                  <a:srgbClr val="C00000"/>
                </a:solidFill>
                <a:latin typeface="黑体" pitchFamily="49" charset="-122"/>
                <a:ea typeface="黑体" pitchFamily="49" charset="-122"/>
              </a:rPr>
              <a:t>将写景或状物的片段扩展为一篇借景抒情或托物言志的作文”。</a:t>
            </a:r>
            <a:endParaRPr lang="en-US" altLang="zh-CN">
              <a:solidFill>
                <a:srgbClr val="C00000"/>
              </a:solidFill>
              <a:latin typeface="黑体" pitchFamily="49" charset="-122"/>
              <a:ea typeface="黑体" pitchFamily="49" charset="-122"/>
            </a:endParaRPr>
          </a:p>
        </p:txBody>
      </p:sp>
      <p:sp>
        <p:nvSpPr>
          <p:cNvPr id="19459" name="矩形 2"/>
          <p:cNvSpPr>
            <a:spLocks noChangeArrowheads="1"/>
          </p:cNvSpPr>
          <p:nvPr/>
        </p:nvSpPr>
        <p:spPr bwMode="auto">
          <a:xfrm>
            <a:off x="463550" y="2206625"/>
            <a:ext cx="8445500" cy="3970338"/>
          </a:xfrm>
          <a:prstGeom prst="rect">
            <a:avLst/>
          </a:prstGeom>
          <a:noFill/>
          <a:ln w="9525">
            <a:noFill/>
            <a:miter lim="800000"/>
            <a:headEnd/>
            <a:tailEnd/>
          </a:ln>
        </p:spPr>
        <p:txBody>
          <a:bodyPr>
            <a:spAutoFit/>
          </a:bodyPr>
          <a:lstStyle/>
          <a:p>
            <a:pPr indent="719138" eaLnBrk="1" hangingPunct="1">
              <a:lnSpc>
                <a:spcPct val="150000"/>
              </a:lnSpc>
            </a:pPr>
            <a:r>
              <a:rPr lang="zh-CN" altLang="en-US" sz="2800">
                <a:solidFill>
                  <a:srgbClr val="FF0000"/>
                </a:solidFill>
                <a:latin typeface="黑体" pitchFamily="49" charset="-122"/>
                <a:ea typeface="黑体" pitchFamily="49" charset="-122"/>
              </a:rPr>
              <a:t>借景抒情</a:t>
            </a:r>
            <a:r>
              <a:rPr lang="zh-CN" altLang="en-US" sz="2800">
                <a:solidFill>
                  <a:srgbClr val="000000"/>
                </a:solidFill>
                <a:latin typeface="黑体" pitchFamily="49" charset="-122"/>
                <a:ea typeface="黑体" pitchFamily="49" charset="-122"/>
              </a:rPr>
              <a:t>，又称寓情于景，是指作者带着强烈的主观感情去描写客观景物，把自身所要抒发的感情、表达的思想</a:t>
            </a:r>
            <a:r>
              <a:rPr lang="zh-CN" altLang="en-US" sz="2800">
                <a:solidFill>
                  <a:srgbClr val="FF0000"/>
                </a:solidFill>
                <a:latin typeface="黑体" pitchFamily="49" charset="-122"/>
                <a:ea typeface="黑体" pitchFamily="49" charset="-122"/>
              </a:rPr>
              <a:t>寄寓</a:t>
            </a:r>
            <a:r>
              <a:rPr lang="zh-CN" altLang="en-US" sz="2800">
                <a:solidFill>
                  <a:srgbClr val="000000"/>
                </a:solidFill>
                <a:latin typeface="黑体" pitchFamily="49" charset="-122"/>
                <a:ea typeface="黑体" pitchFamily="49" charset="-122"/>
              </a:rPr>
              <a:t>在此景此物中，通过描写此景此物使感 情得以抒发。如</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一棵小桃树</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一文，作者借一棵小桃树的经历，表达了面对挫折和磨难，只有</a:t>
            </a:r>
            <a:r>
              <a:rPr lang="zh-CN" altLang="en-US" sz="2800">
                <a:solidFill>
                  <a:srgbClr val="FF0000"/>
                </a:solidFill>
                <a:latin typeface="黑体" pitchFamily="49" charset="-122"/>
                <a:ea typeface="黑体" pitchFamily="49" charset="-122"/>
              </a:rPr>
              <a:t>不屈不挠</a:t>
            </a:r>
            <a:r>
              <a:rPr lang="zh-CN" altLang="en-US" sz="2800">
                <a:solidFill>
                  <a:srgbClr val="000000"/>
                </a:solidFill>
                <a:latin typeface="黑体" pitchFamily="49" charset="-122"/>
                <a:ea typeface="黑体" pitchFamily="49" charset="-122"/>
              </a:rPr>
              <a:t>，才能创造出美好未来的思想感情。</a:t>
            </a:r>
          </a:p>
        </p:txBody>
      </p:sp>
      <p:sp>
        <p:nvSpPr>
          <p:cNvPr id="4" name="矩形 3">
            <a:extLst>
              <a:ext uri="{FF2B5EF4-FFF2-40B4-BE49-F238E27FC236}"/>
            </a:extLst>
          </p:cNvPr>
          <p:cNvSpPr/>
          <p:nvPr/>
        </p:nvSpPr>
        <p:spPr>
          <a:xfrm>
            <a:off x="685800" y="1125538"/>
            <a:ext cx="8108950" cy="1004887"/>
          </a:xfrm>
          <a:prstGeom prst="rect">
            <a:avLst/>
          </a:prstGeom>
          <a:noFill/>
          <a:ln>
            <a:solidFill>
              <a:srgbClr val="39866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a:p>
        </p:txBody>
      </p:sp>
      <p:pic>
        <p:nvPicPr>
          <p:cNvPr id="43013" name="图片 5"/>
          <p:cNvPicPr>
            <a:picLocks noChangeAspect="1"/>
          </p:cNvPicPr>
          <p:nvPr/>
        </p:nvPicPr>
        <p:blipFill>
          <a:blip r:embed="rId2"/>
          <a:srcRect/>
          <a:stretch>
            <a:fillRect/>
          </a:stretch>
        </p:blipFill>
        <p:spPr bwMode="auto">
          <a:xfrm rot="7764381" flipH="1" flipV="1">
            <a:off x="300831" y="238919"/>
            <a:ext cx="904875" cy="12080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1000"/>
                                        <p:tgtEl>
                                          <p:spTgt spid="19459"/>
                                        </p:tgtEl>
                                      </p:cBhvr>
                                    </p:animEffect>
                                    <p:anim calcmode="lin" valueType="num">
                                      <p:cBhvr>
                                        <p:cTn id="8" dur="1000" fill="hold"/>
                                        <p:tgtEl>
                                          <p:spTgt spid="19459"/>
                                        </p:tgtEl>
                                        <p:attrNameLst>
                                          <p:attrName>ppt_x</p:attrName>
                                        </p:attrNameLst>
                                      </p:cBhvr>
                                      <p:tavLst>
                                        <p:tav tm="0">
                                          <p:val>
                                            <p:strVal val="#ppt_x"/>
                                          </p:val>
                                        </p:tav>
                                        <p:tav tm="100000">
                                          <p:val>
                                            <p:strVal val="#ppt_x"/>
                                          </p:val>
                                        </p:tav>
                                      </p:tavLst>
                                    </p:anim>
                                    <p:anim calcmode="lin" valueType="num">
                                      <p:cBhvr>
                                        <p:cTn id="9"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矩形 2"/>
          <p:cNvSpPr>
            <a:spLocks noChangeArrowheads="1"/>
          </p:cNvSpPr>
          <p:nvPr/>
        </p:nvSpPr>
        <p:spPr bwMode="auto">
          <a:xfrm>
            <a:off x="285750" y="949325"/>
            <a:ext cx="8766175" cy="5908675"/>
          </a:xfrm>
          <a:prstGeom prst="rect">
            <a:avLst/>
          </a:prstGeom>
          <a:noFill/>
          <a:ln w="9525">
            <a:noFill/>
            <a:miter lim="800000"/>
            <a:headEnd/>
            <a:tailEnd/>
          </a:ln>
        </p:spPr>
        <p:txBody>
          <a:bodyPr>
            <a:spAutoFit/>
          </a:bodyPr>
          <a:lstStyle/>
          <a:p>
            <a:pPr eaLnBrk="1" hangingPunct="1">
              <a:lnSpc>
                <a:spcPct val="150000"/>
              </a:lnSpc>
            </a:pPr>
            <a:r>
              <a:rPr lang="zh-CN" altLang="en-US" sz="2800">
                <a:solidFill>
                  <a:srgbClr val="000000"/>
                </a:solidFill>
                <a:latin typeface="黑体" pitchFamily="49" charset="-122"/>
                <a:ea typeface="黑体" pitchFamily="49" charset="-122"/>
              </a:rPr>
              <a:t>我们可以运用此法，借自然美景抒发对祖国山河的热爱，对大自然的赞美之情，以此阐明对生命真谛的认识。可借社会一景抒写对某一感情的赞扬、期盼或呼唤等；可借学校一景抒写校园生活的美好或对学校生活的珍惜、留恋等。</a:t>
            </a:r>
            <a:r>
              <a:rPr lang="zh-CN" altLang="en-US" sz="2800">
                <a:solidFill>
                  <a:srgbClr val="FF0000"/>
                </a:solidFill>
                <a:latin typeface="黑体" pitchFamily="49" charset="-122"/>
                <a:ea typeface="黑体" pitchFamily="49" charset="-122"/>
              </a:rPr>
              <a:t>托物言志</a:t>
            </a:r>
            <a:r>
              <a:rPr lang="zh-CN" altLang="en-US" sz="2800">
                <a:solidFill>
                  <a:srgbClr val="000000"/>
                </a:solidFill>
                <a:latin typeface="黑体" pitchFamily="49" charset="-122"/>
                <a:ea typeface="黑体" pitchFamily="49" charset="-122"/>
              </a:rPr>
              <a:t>，指通过对物品的描写和叙述，表现自己的志向和意愿。如</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紫藤萝瀑布</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一文中，作者通过对紫藤萝花的生动描绘，突出花的勃勃生机，赞美生命的顽强和美好。通过回忆家门前“稀落”“伶仃”的紫藤萝花，隐喻家里曾遭遇的不幸和灾难。</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1000"/>
                                        <p:tgtEl>
                                          <p:spTgt spid="19459"/>
                                        </p:tgtEl>
                                      </p:cBhvr>
                                    </p:animEffect>
                                    <p:anim calcmode="lin" valueType="num">
                                      <p:cBhvr>
                                        <p:cTn id="8" dur="1000" fill="hold"/>
                                        <p:tgtEl>
                                          <p:spTgt spid="19459"/>
                                        </p:tgtEl>
                                        <p:attrNameLst>
                                          <p:attrName>ppt_x</p:attrName>
                                        </p:attrNameLst>
                                      </p:cBhvr>
                                      <p:tavLst>
                                        <p:tav tm="0">
                                          <p:val>
                                            <p:strVal val="#ppt_x"/>
                                          </p:val>
                                        </p:tav>
                                        <p:tav tm="100000">
                                          <p:val>
                                            <p:strVal val="#ppt_x"/>
                                          </p:val>
                                        </p:tav>
                                      </p:tavLst>
                                    </p:anim>
                                    <p:anim calcmode="lin" valueType="num">
                                      <p:cBhvr>
                                        <p:cTn id="9"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81214110255"/>
  <p:tag name="MH_LIBRARY" val="GRAPHIC"/>
  <p:tag name="MH_ORDER" val="圆角矩形 195"/>
</p:tagLst>
</file>

<file path=ppt/tags/tag10.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2"/>
</p:tagLst>
</file>

<file path=ppt/tags/tag14.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3"/>
</p:tagLst>
</file>

<file path=ppt/tags/tag15.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4"/>
</p:tagLst>
</file>

<file path=ppt/tags/tag16.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5"/>
</p:tagLst>
</file>

<file path=ppt/tags/tag17.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6"/>
</p:tagLst>
</file>

<file path=ppt/tags/tag18.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7"/>
</p:tagLst>
</file>

<file path=ppt/tags/tag22.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8"/>
</p:tagLst>
</file>

<file path=ppt/tags/tag23.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19"/>
</p:tagLst>
</file>

<file path=ppt/tags/tag24.xml><?xml version="1.0" encoding="utf-8"?>
<p:tagLst xmlns:a="http://schemas.openxmlformats.org/drawingml/2006/main" xmlns:r="http://schemas.openxmlformats.org/officeDocument/2006/relationships" xmlns:p="http://schemas.openxmlformats.org/presentationml/2006/main">
  <p:tag name="MH" val="20181213140009"/>
  <p:tag name="MH_LIBRARY" val="GRAPHIC"/>
  <p:tag name="MH_ORDER" val="图片 1"/>
</p:tagLst>
</file>

<file path=ppt/tags/tag25.xml><?xml version="1.0" encoding="utf-8"?>
<p:tagLst xmlns:a="http://schemas.openxmlformats.org/drawingml/2006/main" xmlns:r="http://schemas.openxmlformats.org/officeDocument/2006/relationships" xmlns:p="http://schemas.openxmlformats.org/presentationml/2006/main">
  <p:tag name="MH" val="20181213140009"/>
  <p:tag name="MH_LIBRARY" val="GRAPHIC"/>
  <p:tag name="MH_ORDER" val="Rectangle 2"/>
</p:tagLst>
</file>

<file path=ppt/tags/tag26.xml><?xml version="1.0" encoding="utf-8"?>
<p:tagLst xmlns:a="http://schemas.openxmlformats.org/drawingml/2006/main" xmlns:r="http://schemas.openxmlformats.org/officeDocument/2006/relationships" xmlns:p="http://schemas.openxmlformats.org/presentationml/2006/main">
  <p:tag name="MH" val="20181213140009"/>
  <p:tag name="MH_LIBRARY" val="GRAPHIC"/>
  <p:tag name="MH_ORDER" val="图片 1"/>
</p:tagLst>
</file>

<file path=ppt/tags/tag27.xml><?xml version="1.0" encoding="utf-8"?>
<p:tagLst xmlns:a="http://schemas.openxmlformats.org/drawingml/2006/main" xmlns:r="http://schemas.openxmlformats.org/officeDocument/2006/relationships" xmlns:p="http://schemas.openxmlformats.org/presentationml/2006/main">
  <p:tag name="MH" val="20181213140009"/>
  <p:tag name="MH_LIBRARY" val="GRAPHIC"/>
  <p:tag name="MH_ORDER" val="Rectangle 2"/>
</p:tagLst>
</file>

<file path=ppt/tags/tag28.xml><?xml version="1.0" encoding="utf-8"?>
<p:tagLst xmlns:a="http://schemas.openxmlformats.org/drawingml/2006/main" xmlns:r="http://schemas.openxmlformats.org/officeDocument/2006/relationships" xmlns:p="http://schemas.openxmlformats.org/presentationml/2006/main">
  <p:tag name="MH" val="20181213140009"/>
  <p:tag name="MH_LIBRARY" val="GRAPHIC"/>
  <p:tag name="MH_ORDER" val="图片 1"/>
</p:tagLst>
</file>

<file path=ppt/tags/tag29.xml><?xml version="1.0" encoding="utf-8"?>
<p:tagLst xmlns:a="http://schemas.openxmlformats.org/drawingml/2006/main" xmlns:r="http://schemas.openxmlformats.org/officeDocument/2006/relationships" xmlns:p="http://schemas.openxmlformats.org/presentationml/2006/main">
  <p:tag name="MH" val="20181213140009"/>
  <p:tag name="MH_LIBRARY" val="GRAPHIC"/>
  <p:tag name="MH_ORDER" val="Rectangle 2"/>
</p:tagLst>
</file>

<file path=ppt/tags/tag3.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81214094203"/>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81214094203"/>
  <p:tag name="MH_LIBRARY" val="GRAPHIC"/>
  <p:tag name="MH_TYPE" val="SubTitle"/>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SubTitle"/>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Other"/>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81214094203"/>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81214094203"/>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81214094203"/>
  <p:tag name="MH_LIBRARY" val="GRAPHIC"/>
  <p:tag name="MH_TYPE" val="SubTitle"/>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SubTitl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81214093903"/>
  <p:tag name="MH_LIBRARY" val="GRAPHIC"/>
  <p:tag name="MH_TYPE" val="Other"/>
  <p:tag name="MH_ORDER" val="6"/>
</p:tagLst>
</file>

<file path=ppt/tags/tag44.xml><?xml version="1.0" encoding="utf-8"?>
<p:tagLst xmlns:a="http://schemas.openxmlformats.org/drawingml/2006/main" xmlns:r="http://schemas.openxmlformats.org/officeDocument/2006/relationships" xmlns:p="http://schemas.openxmlformats.org/presentationml/2006/main">
  <p:tag name="MH" val="20181214094203"/>
  <p:tag name="MH_LIBRARY" val="GRAPHIC"/>
  <p:tag name="MH_TYPE" val="Sub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81214094203"/>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81213134710"/>
  <p:tag name="MH_LIBRARY" val="GRAPHIC"/>
  <p:tag name="MH_TYPE" val="Other"/>
  <p:tag name="MH_ORDER"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3469</Words>
  <Application>Microsoft Office PowerPoint</Application>
  <PresentationFormat>全屏显示(4:3)</PresentationFormat>
  <Paragraphs>94</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文从字顺</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文从字顺</dc:title>
  <dc:creator>Administrator</dc:creator>
  <cp:lastModifiedBy>Administrator</cp:lastModifiedBy>
  <cp:revision>1</cp:revision>
  <dcterms:created xsi:type="dcterms:W3CDTF">2019-06-11T21:22:45Z</dcterms:created>
  <dcterms:modified xsi:type="dcterms:W3CDTF">2019-06-11T21:24:14Z</dcterms:modified>
</cp:coreProperties>
</file>