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71" r:id="rId3"/>
    <p:sldId id="272" r:id="rId4"/>
    <p:sldId id="273" r:id="rId5"/>
    <p:sldId id="258" r:id="rId6"/>
    <p:sldId id="260" r:id="rId7"/>
    <p:sldId id="264" r:id="rId8"/>
    <p:sldId id="274" r:id="rId9"/>
    <p:sldId id="259" r:id="rId10"/>
    <p:sldId id="261" r:id="rId11"/>
    <p:sldId id="262" r:id="rId12"/>
    <p:sldId id="265" r:id="rId13"/>
    <p:sldId id="266" r:id="rId14"/>
    <p:sldId id="267" r:id="rId15"/>
    <p:sldId id="26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59" autoAdjust="0"/>
  </p:normalViewPr>
  <p:slideViewPr>
    <p:cSldViewPr>
      <p:cViewPr>
        <p:scale>
          <a:sx n="68" d="100"/>
          <a:sy n="68" d="100"/>
        </p:scale>
        <p:origin x="-3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750F29-9D5F-4EBB-ABC9-CECB77F13E08}" type="datetimeFigureOut">
              <a:rPr lang="zh-CN" altLang="en-US" smtClean="0"/>
              <a:t>2016/11/28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46AFB-42BE-4C1B-A3DD-9D8EB0B6D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0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1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37D2BAD5-814F-455A-9E04-7CAE6F94E15B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ACE66B82-6097-48F7-B730-D8A4A33257BD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7484"/>
            <a:ext cx="9144000" cy="440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68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491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37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218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09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6285"/>
            <a:ext cx="2133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6285"/>
            <a:ext cx="2895600" cy="476249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6285"/>
            <a:ext cx="2133600" cy="47624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5A70B2-C242-4597-AA2B-EDD6C6BF1F62}" type="slidenum">
              <a:rPr lang="zh-CN" alt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42011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E:\外部文件\图片1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33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306388" y="1651001"/>
            <a:ext cx="40274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6000" b="1" dirty="0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登飞来峰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2533650" y="2938329"/>
            <a:ext cx="1604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200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王安石</a:t>
            </a:r>
          </a:p>
        </p:txBody>
      </p:sp>
      <p:pic>
        <p:nvPicPr>
          <p:cNvPr id="2560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EEEBE6"/>
              </a:clrFrom>
              <a:clrTo>
                <a:srgbClr val="EEEB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8502"/>
            <a:ext cx="3872933" cy="632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58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1" y="0"/>
            <a:ext cx="9159871" cy="6858000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1190626" y="905933"/>
            <a:ext cx="27527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飞来山上千寻塔，闻说鸡鸣见日升。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676972" y="2924944"/>
            <a:ext cx="6855468" cy="3732262"/>
            <a:chOff x="1377959" y="2787552"/>
            <a:chExt cx="7372680" cy="2146879"/>
          </a:xfrm>
        </p:grpSpPr>
        <p:sp>
          <p:nvSpPr>
            <p:cNvPr id="4" name="云形标注 3"/>
            <p:cNvSpPr/>
            <p:nvPr/>
          </p:nvSpPr>
          <p:spPr>
            <a:xfrm>
              <a:off x="1377959" y="2787552"/>
              <a:ext cx="7372680" cy="2146879"/>
            </a:xfrm>
            <a:prstGeom prst="cloudCallout">
              <a:avLst>
                <a:gd name="adj1" fmla="val -40854"/>
                <a:gd name="adj2" fmla="val -5608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9706" name="TextBox 4"/>
            <p:cNvSpPr txBox="1">
              <a:spLocks noChangeArrowheads="1"/>
            </p:cNvSpPr>
            <p:nvPr/>
          </p:nvSpPr>
          <p:spPr bwMode="auto">
            <a:xfrm>
              <a:off x="2356158" y="3027648"/>
              <a:ext cx="5620074" cy="1625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450"/>
                </a:spcBef>
                <a:buFont typeface="Arial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虚实结合：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首句紧扣诗题下笔，点明了地点。这两句诗写登临之处的高耸，既有写实，又有联想（写虚），描绘了一幅生机勃勃的景象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。表现了诗人朝气蓬勃。胸怀大志，对前途充满信心。成为全诗情感色彩的基调。</a:t>
              </a:r>
              <a:endPara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632076" y="1556792"/>
            <a:ext cx="1063625" cy="0"/>
          </a:xfrm>
          <a:prstGeom prst="line">
            <a:avLst/>
          </a:prstGeom>
          <a:ln w="76200" cmpd="dbl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35051" y="2276872"/>
            <a:ext cx="879475" cy="0"/>
          </a:xfrm>
          <a:prstGeom prst="line">
            <a:avLst/>
          </a:prstGeom>
          <a:ln w="76200" cmpd="dbl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90839" y="452967"/>
            <a:ext cx="719137" cy="6053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实</a:t>
            </a:r>
          </a:p>
        </p:txBody>
      </p:sp>
      <p:sp>
        <p:nvSpPr>
          <p:cNvPr id="11" name="椭圆 10"/>
          <p:cNvSpPr/>
          <p:nvPr/>
        </p:nvSpPr>
        <p:spPr>
          <a:xfrm>
            <a:off x="1116013" y="2420888"/>
            <a:ext cx="717550" cy="60536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00"/>
                </a:solidFill>
                <a:latin typeface="+mj-ea"/>
                <a:ea typeface="+mj-ea"/>
              </a:rPr>
              <a:t>虚</a:t>
            </a:r>
          </a:p>
        </p:txBody>
      </p:sp>
      <p:pic>
        <p:nvPicPr>
          <p:cNvPr id="5122" name="Picture 2" descr="http://m.4124.com/uploads/allimg/130912/1-1309121A3361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624"/>
            <a:ext cx="3267075" cy="292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80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138239" y="2372784"/>
            <a:ext cx="6434137" cy="4055533"/>
            <a:chOff x="1300954" y="3076372"/>
            <a:chExt cx="6668594" cy="2016268"/>
          </a:xfrm>
        </p:grpSpPr>
        <p:sp>
          <p:nvSpPr>
            <p:cNvPr id="4" name="云形标注 3"/>
            <p:cNvSpPr/>
            <p:nvPr/>
          </p:nvSpPr>
          <p:spPr>
            <a:xfrm>
              <a:off x="1300954" y="3076372"/>
              <a:ext cx="6668594" cy="2016268"/>
            </a:xfrm>
            <a:prstGeom prst="cloudCallout">
              <a:avLst>
                <a:gd name="adj1" fmla="val -21793"/>
                <a:gd name="adj2" fmla="val -5665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30727" name="TextBox 4"/>
            <p:cNvSpPr txBox="1">
              <a:spLocks noChangeArrowheads="1"/>
            </p:cNvSpPr>
            <p:nvPr/>
          </p:nvSpPr>
          <p:spPr bwMode="auto">
            <a:xfrm>
              <a:off x="2221478" y="3295059"/>
              <a:ext cx="5199965" cy="1184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450"/>
                </a:spcBef>
                <a:buFont typeface="Arial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议论、点明主旨：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后两句议论，是诗的主旨。语意双关，表面上写“不畏浮云遮望眼”的原因是</a:t>
              </a:r>
              <a:r>
                <a:rPr lang="en-US" altLang="zh-CN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“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身在最高层”，实际上包含着登得高、望得远的深刻生活哲理。</a:t>
              </a:r>
            </a:p>
          </p:txBody>
        </p:sp>
      </p:grpSp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1138239" y="1354667"/>
            <a:ext cx="6994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不畏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浮云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遮望眼，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自缘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身在最高层。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895476" y="645584"/>
            <a:ext cx="2403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0000FF"/>
                </a:solidFill>
                <a:latin typeface="宋体" pitchFamily="2" charset="-122"/>
              </a:rPr>
              <a:t>常被用来</a:t>
            </a:r>
            <a:r>
              <a:rPr lang="zh-CN" altLang="en-US" sz="1600" b="1" dirty="0" smtClean="0">
                <a:solidFill>
                  <a:srgbClr val="0000FF"/>
                </a:solidFill>
                <a:latin typeface="宋体" pitchFamily="2" charset="-122"/>
              </a:rPr>
              <a:t>比喻奸佞</a:t>
            </a:r>
            <a:r>
              <a:rPr lang="zh-CN" altLang="en-US" sz="1600" b="1" dirty="0">
                <a:solidFill>
                  <a:srgbClr val="0000FF"/>
                </a:solidFill>
                <a:latin typeface="宋体" pitchFamily="2" charset="-122"/>
              </a:rPr>
              <a:t>小人或其他消极事物。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751389" y="1035052"/>
            <a:ext cx="9350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000FF"/>
                </a:solidFill>
                <a:latin typeface="宋体" pitchFamily="2" charset="-122"/>
              </a:rPr>
              <a:t>因为。</a:t>
            </a:r>
          </a:p>
        </p:txBody>
      </p:sp>
    </p:spTree>
    <p:extLst>
      <p:ext uri="{BB962C8B-B14F-4D97-AF65-F5344CB8AC3E}">
        <p14:creationId xmlns:p14="http://schemas.microsoft.com/office/powerpoint/2010/main" val="165353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496889" y="2516718"/>
            <a:ext cx="8332787" cy="21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不怕浮云遮住了远望的视线，只是因为身在最高层上。这两句蕴含着深刻的哲理：人不能只看到眼前利益，应该放眼全局，着眼于长远利益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</a:rPr>
              <a:t>。只有站得高，看得远，才能不怕阻挠，不被眼前的困难吓倒。</a:t>
            </a:r>
            <a:endParaRPr lang="zh-CN" altLang="en-US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6888" y="1267884"/>
            <a:ext cx="671512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三、四句蕴含着什么样的哲理？</a:t>
            </a:r>
          </a:p>
        </p:txBody>
      </p:sp>
    </p:spTree>
    <p:extLst>
      <p:ext uri="{BB962C8B-B14F-4D97-AF65-F5344CB8AC3E}">
        <p14:creationId xmlns:p14="http://schemas.microsoft.com/office/powerpoint/2010/main" val="255298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3"/>
          <p:cNvGrpSpPr>
            <a:grpSpLocks/>
          </p:cNvGrpSpPr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34820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1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深入探究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0850" y="1447801"/>
            <a:ext cx="8305800" cy="298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如何理解</a:t>
            </a:r>
            <a:r>
              <a:rPr lang="en-US" altLang="zh-CN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登飞来峰</a:t>
            </a:r>
            <a:r>
              <a:rPr lang="en-US" altLang="zh-CN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一诗中最后两句的含义？</a:t>
            </a:r>
            <a:endParaRPr lang="en-US" altLang="zh-CN" sz="24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8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“不畏浮云遮望眼，自缘身在最高层。”从自然角度说，站得越高，就愈加不会被浮云遮住视线，可以看得清，看得远。而在古代诗歌中，“浮云”常被用来比喻谗佞小人或其他消极事物。王安石此时还没有受到什么挫折或打击，应该说他的心境是积极的。但他为什么会有这样的感受呢？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3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0850" y="1447800"/>
            <a:ext cx="8305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18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一是来自经验，即从书本上得到的历史经验；二是来自抱负，即他有成就大事业的心胸。再联系历史经验和现实经验，他感到不站得高，就不能扫荡“浮云”，就会贻误自己的大事。这句诗是带有自警、自策意味的，说明王安石在后来的变法中之所以能够抵挡住保守势力的种种打击，不是偶然的。    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30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"/>
          <p:cNvGrpSpPr>
            <a:grpSpLocks/>
          </p:cNvGrpSpPr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3789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3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艺术特色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9387" y="1340768"/>
            <a:ext cx="8329612" cy="168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哲理的诗化，诗化的哲理。</a:t>
            </a: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这是一首哲理诗，哲理是从具体的情境中自然提炼出来的，并且是用形象生动的语言加以表达的。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637481" y="3323559"/>
            <a:ext cx="8093423" cy="216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写景与抒情紧密结合。</a:t>
            </a:r>
            <a:endParaRPr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诗的前两句侧重写景，后两句侧重抒情；前者为后者的铺垫，后者是前者的升华。两者紧密地结合，从而突出了诗的主题。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992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13.sinaimg.cn/mw690/003C6mPHty6Ttxgh8Ju3c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38" y="0"/>
            <a:ext cx="91528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245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tps.cn/PhotoNet/Profiles2011/20140422/2014422236476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76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bdb2.bendibao.com/bl/500_0_http:/imgbdb2.bendibao.com/tour/20139/2/201392111043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082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>
            <a:grpSpLocks/>
          </p:cNvGrpSpPr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26628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9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作者名片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76263" y="1955801"/>
            <a:ext cx="8274050" cy="22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王安石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1021—1086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），字介甫，号半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</a:rPr>
              <a:t>山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</a:rPr>
              <a:t>抚州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临川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今江西抚州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人，北宋杰出的政治家、思想家、文学家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</a:rPr>
              <a:t>。“唐宋八大家”之一。晚年封为荆国公，谥号“文”。今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存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临川先生文集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临川集拾遗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39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1246188" y="1405467"/>
            <a:ext cx="6994525" cy="231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45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登飞来峰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 eaLnBrk="1" hangingPunct="1">
              <a:spcBef>
                <a:spcPts val="45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王安石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  <a:p>
            <a:pPr algn="ctr" eaLnBrk="1" hangingPunct="1">
              <a:lnSpc>
                <a:spcPct val="30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飞来山上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千寻塔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闻说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鸡鸣见日升。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8675" name="组合 3"/>
          <p:cNvGrpSpPr>
            <a:grpSpLocks/>
          </p:cNvGrpSpPr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28680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1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诗歌释义</a:t>
              </a: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3203848" y="3738655"/>
            <a:ext cx="2044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0000FF"/>
                </a:solidFill>
                <a:latin typeface="宋体" pitchFamily="2" charset="-122"/>
              </a:rPr>
              <a:t>很高很高的塔。塔，这里指应天塔。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34272" y="2514382"/>
            <a:ext cx="2286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0000FF"/>
                </a:solidFill>
                <a:latin typeface="宋体" pitchFamily="2" charset="-122"/>
              </a:rPr>
              <a:t>这里是听到的意思。</a:t>
            </a:r>
          </a:p>
        </p:txBody>
      </p:sp>
      <p:sp>
        <p:nvSpPr>
          <p:cNvPr id="2" name="线形标注 2 1"/>
          <p:cNvSpPr/>
          <p:nvPr/>
        </p:nvSpPr>
        <p:spPr>
          <a:xfrm>
            <a:off x="3635896" y="2916767"/>
            <a:ext cx="379413" cy="575733"/>
          </a:xfrm>
          <a:prstGeom prst="borderCallout2">
            <a:avLst>
              <a:gd name="adj1" fmla="val -1320"/>
              <a:gd name="adj2" fmla="val 7465"/>
              <a:gd name="adj3" fmla="val -18303"/>
              <a:gd name="adj4" fmla="val -113212"/>
              <a:gd name="adj5" fmla="val -114449"/>
              <a:gd name="adj6" fmla="val -16954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17699" y="1423216"/>
            <a:ext cx="2270125" cy="1200329"/>
          </a:xfrm>
          <a:prstGeom prst="rect">
            <a:avLst/>
          </a:prstGeom>
          <a:solidFill>
            <a:srgbClr val="FFCC99">
              <a:alpha val="70195"/>
            </a:srgbClr>
          </a:solidFill>
          <a:ln w="2857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古今异义</a:t>
            </a:r>
            <a:endParaRPr lang="en-US" altLang="zh-CN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古义：古代长度单位，一寻等于八尺</a:t>
            </a:r>
            <a:endParaRPr lang="en-US" altLang="zh-CN" b="1" dirty="0">
              <a:solidFill>
                <a:srgbClr val="0000FF"/>
              </a:solidFill>
              <a:latin typeface="宋体" pitchFamily="2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宋体" pitchFamily="2" charset="-122"/>
              </a:rPr>
              <a:t>今义：找</a:t>
            </a:r>
          </a:p>
        </p:txBody>
      </p:sp>
    </p:spTree>
    <p:extLst>
      <p:ext uri="{BB962C8B-B14F-4D97-AF65-F5344CB8AC3E}">
        <p14:creationId xmlns:p14="http://schemas.microsoft.com/office/powerpoint/2010/main" val="23683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2" grpId="0"/>
      <p:bldP spid="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08026" y="1016001"/>
            <a:ext cx="507206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一、二两句运用了什么修辞手法？突出了塔的什么特点？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708025" y="2345689"/>
            <a:ext cx="4992688" cy="165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夸张手法，写出了塔的高峻：先说塔高“千寻”，再用“闻说”进一步突出它的高耸。</a:t>
            </a:r>
            <a:endParaRPr lang="zh-CN" altLang="en-US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1016000"/>
            <a:ext cx="2635250" cy="468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9128" y="4149080"/>
            <a:ext cx="4570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夸张是利用丰富的想象力，在客观现实的</a:t>
            </a:r>
            <a:endParaRPr lang="en-US" altLang="zh-CN" dirty="0" smtClean="0"/>
          </a:p>
          <a:p>
            <a:r>
              <a:rPr lang="zh-CN" altLang="en-US" dirty="0" smtClean="0"/>
              <a:t>基础上有目的的放大或缩小的形象特征。</a:t>
            </a:r>
            <a:endParaRPr lang="en-US" altLang="zh-CN" dirty="0" smtClean="0"/>
          </a:p>
          <a:p>
            <a:r>
              <a:rPr lang="zh-CN" altLang="en-US" dirty="0" smtClean="0"/>
              <a:t>以增强表达效果的修辞手法。</a:t>
            </a:r>
            <a:endParaRPr lang="en-US" altLang="zh-CN" dirty="0" smtClean="0"/>
          </a:p>
          <a:p>
            <a:r>
              <a:rPr lang="zh-CN" altLang="en-US" dirty="0" smtClean="0"/>
              <a:t>作用：引起读者丰富的想象和强烈的共鸣。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11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lwcct.com/uploads/image/20150331/14277804877041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18"/>
            <a:ext cx="9144001" cy="685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4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3"/>
          <p:cNvGrpSpPr>
            <a:grpSpLocks/>
          </p:cNvGrpSpPr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2765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3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背景链接</a:t>
              </a: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87375" y="1484784"/>
            <a:ext cx="8194675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本诗选自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临川先生文集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卷第三十四（上海涵芬楼影印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四部丛刊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）。宋仁宗皇佑二年（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1050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年），王安石时年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29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岁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，年轻有为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三年前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，他被调充鄞县（今属浙江）知县。下乡巡视、兴办水利，受百姓好评。这是他到任以后，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初现才能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胸怀抱负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的时期。在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去官返乡途中登灵隐山东南的飞来峰，即兴有感而作此诗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踌躇满志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的情怀，充溢在这首诗的字里行间。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185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847</Words>
  <Application>Microsoft Office PowerPoint</Application>
  <PresentationFormat>全屏显示(4:3)</PresentationFormat>
  <Paragraphs>42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11</cp:revision>
  <dcterms:created xsi:type="dcterms:W3CDTF">2016-11-26T03:40:52Z</dcterms:created>
  <dcterms:modified xsi:type="dcterms:W3CDTF">2016-11-28T12:55:28Z</dcterms:modified>
</cp:coreProperties>
</file>