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99" r:id="rId2"/>
    <p:sldId id="445" r:id="rId3"/>
    <p:sldId id="670" r:id="rId4"/>
    <p:sldId id="671" r:id="rId5"/>
    <p:sldId id="676" r:id="rId6"/>
    <p:sldId id="675" r:id="rId7"/>
    <p:sldId id="300" r:id="rId8"/>
  </p:sldIdLst>
  <p:sldSz cx="12190413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CCFF"/>
    <a:srgbClr val="3333FF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22" autoAdjust="0"/>
    <p:restoredTop sz="94660"/>
  </p:normalViewPr>
  <p:slideViewPr>
    <p:cSldViewPr>
      <p:cViewPr>
        <p:scale>
          <a:sx n="75" d="100"/>
          <a:sy n="75" d="100"/>
        </p:scale>
        <p:origin x="-1109" y="-34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543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9083A5-0E0C-4557-B55C-DA2F9E5E05C7}" type="datetimeFigureOut">
              <a:rPr lang="zh-CN" altLang="en-US" smtClean="0"/>
              <a:t>2016/11/18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6A5A97-1D6B-49BC-8079-63C680F0D7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13266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281" y="2130426"/>
            <a:ext cx="10361851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562" y="3886200"/>
            <a:ext cx="8533289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55010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10105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84067" y="274639"/>
            <a:ext cx="3655008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2694" y="274639"/>
            <a:ext cx="10768198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43188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34092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36946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6901"/>
            <a:ext cx="1036185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6713"/>
            <a:ext cx="1036185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26421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2695" y="1600201"/>
            <a:ext cx="721054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26413" y="1600201"/>
            <a:ext cx="7212661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2655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113"/>
            <a:ext cx="538621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4875"/>
            <a:ext cx="538621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1" y="1535113"/>
            <a:ext cx="538833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1" y="2174875"/>
            <a:ext cx="538833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05085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70397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45926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3050"/>
            <a:ext cx="401056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051"/>
            <a:ext cx="681477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1" y="1435101"/>
            <a:ext cx="401056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39720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0600"/>
            <a:ext cx="7314248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775"/>
            <a:ext cx="7314248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7338"/>
            <a:ext cx="7314248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52360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201"/>
            <a:ext cx="1097137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0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AF8EAA-C5BF-4496-BB41-11877E7CA3C8}" type="datetimeFigureOut">
              <a:rPr lang="zh-CN" altLang="en-US" smtClean="0"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92295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1054646" y="3072393"/>
            <a:ext cx="5904656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2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(</a:t>
            </a:r>
            <a:r>
              <a:rPr lang="zh-CN" altLang="en-US" sz="42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六</a:t>
            </a:r>
            <a:r>
              <a:rPr lang="en-US" altLang="zh-CN" sz="42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)</a:t>
            </a:r>
            <a:r>
              <a:rPr lang="zh-CN" altLang="en-US" sz="42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古诗鉴赏</a:t>
            </a:r>
            <a:endParaRPr lang="en-US" altLang="zh-CN" sz="42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123677" y="2636912"/>
            <a:ext cx="39592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zh-CN" altLang="en-US" sz="1600" i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五</a:t>
            </a:r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章</a:t>
            </a:r>
            <a:r>
              <a:rPr lang="zh-CN" altLang="en-US" sz="1600" i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题点保温，题感保鲜</a:t>
            </a:r>
            <a:endParaRPr lang="en-US" altLang="zh-CN" sz="1600" i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" name="Picture 2" descr="G:\语文考前三个月\Redocn_2012050408464735.jpg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DFDE5"/>
              </a:clrFrom>
              <a:clrTo>
                <a:srgbClr val="FDFDE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2" t="3656" b="35850"/>
          <a:stretch/>
        </p:blipFill>
        <p:spPr bwMode="auto">
          <a:xfrm>
            <a:off x="8885527" y="0"/>
            <a:ext cx="3304886" cy="2539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3192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33983" y="64944"/>
            <a:ext cx="11637441" cy="672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宋体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阅读下面这首诗，然后回答问题。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ctr">
              <a:lnSpc>
                <a:spcPct val="140000"/>
              </a:lnSpc>
              <a:spcAft>
                <a:spcPts val="0"/>
              </a:spcAft>
            </a:pPr>
            <a:r>
              <a:rPr lang="zh-CN" altLang="zh-CN" sz="2800" b="1" kern="100" dirty="0" smtClean="0">
                <a:latin typeface="Times New Roman"/>
                <a:ea typeface="华文细黑"/>
                <a:cs typeface="Times New Roman"/>
              </a:rPr>
              <a:t>小村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ctr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梅尧臣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ctr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淮阔州多忽有村，棘篱疏败漫为门</a:t>
            </a:r>
            <a:r>
              <a:rPr lang="en-US" altLang="zh-CN" sz="2800" kern="100" baseline="300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ctr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寒鸡得食自呼伴，老叟无衣犹抱孙。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ctr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野艇鸟翘</a:t>
            </a:r>
            <a:r>
              <a:rPr lang="en-US" altLang="zh-CN" sz="2800" kern="100" baseline="300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唯断缆，枯桑水啮只危根。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ctr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嗟哉生计一如此，谬入王民</a:t>
            </a:r>
            <a:r>
              <a:rPr lang="en-US" altLang="zh-CN" sz="2800" kern="100" baseline="300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版籍</a:t>
            </a:r>
            <a:r>
              <a:rPr lang="en-US" altLang="zh-CN" sz="2800" kern="100" baseline="300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论</a:t>
            </a:r>
            <a:r>
              <a:rPr lang="en-US" altLang="zh-CN" sz="2800" kern="100" baseline="30000" dirty="0">
                <a:latin typeface="宋体"/>
                <a:ea typeface="华文细黑"/>
                <a:cs typeface="Times New Roman"/>
              </a:rPr>
              <a:t>⑤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仁宗八年，淮河地区惨遭水灾。此联意为淮水泛滥之后，形成许多小洲。洲上小村中人家的篱笆墙已破败了，草草地留个门，景象萧条。棘篱：用荆棘编的篱笆。漫：轻易地，此处指草率地。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鸟翘：像鸟尾翘起的船头。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王民：臣民。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版籍：交租税的户籍。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⑤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论：看待。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673333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4933" y="704773"/>
            <a:ext cx="11637441" cy="13031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这首诗描绘了诗人途经淮河，见到那里的农村水患之后，小村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，百姓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的景象。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0" y="6663993"/>
            <a:ext cx="12194933" cy="19400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400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1403063" y="6663993"/>
            <a:ext cx="792000" cy="194899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06574" y="1440605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凋敝不堪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224569" y="1278920"/>
            <a:ext cx="1620957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饥寒交迫</a:t>
            </a:r>
            <a:endParaRPr lang="zh-CN" altLang="zh-CN" sz="1050" kern="100" dirty="0">
              <a:solidFill>
                <a:srgbClr val="0000FF"/>
              </a:solidFill>
              <a:latin typeface="宋体"/>
              <a:cs typeface="Courier New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4933" y="2052134"/>
            <a:ext cx="11637441" cy="13024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第三句中的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寒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字和第六句中的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啮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字常为后世赏读者所称道，试作赏析。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4933" y="3422736"/>
            <a:ext cx="11637441" cy="13024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寒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，生动地描摹了鸡瑟缩的样子，巧妙地点明了深秋这一季节；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啮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，运用比拟手法，形象地写出了受灾时间之久、破坏程度之深。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929471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9" grpId="0"/>
      <p:bldP spid="9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50007" y="686301"/>
            <a:ext cx="11189815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阅读下面这首词，然后回答问题。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永遇乐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春情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解昉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风暖莺娇，露浓花重，天气和煦。院落烟收，垂杨舞困，无奈堆金缕。谁家巧纵，青楼弦管，惹起梦云</a:t>
            </a:r>
            <a:r>
              <a:rPr lang="en-US" altLang="zh-CN" sz="2800" kern="100" baseline="300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情绪。忆当时、纹衾粲枕，未尝暂孤鸳侣。　　芳菲易老，故人难聚，到此翻成轻误。阆苑</a:t>
            </a:r>
            <a:r>
              <a:rPr lang="en-US" altLang="zh-CN" sz="2800" kern="100" baseline="300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仙遥，蛮笺</a:t>
            </a:r>
            <a:r>
              <a:rPr lang="en-US" altLang="zh-CN" sz="2800" kern="100" baseline="300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纵写，何计传深诉。青山绿水，古今长在，惟有旧欢何处。空赢得、斜阳暮草，淡烟细雨。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990257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33983" y="549381"/>
            <a:ext cx="11637441" cy="19536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华文细黑"/>
                <a:ea typeface="华文细黑"/>
                <a:cs typeface="Times New Roman"/>
              </a:rPr>
              <a:t>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kern="100" dirty="0">
                <a:latin typeface="华文细黑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①</a:t>
            </a:r>
            <a:r>
              <a:rPr lang="en-US" altLang="zh-CN" sz="2800" kern="100" dirty="0" err="1">
                <a:latin typeface="华文细黑"/>
                <a:ea typeface="华文细黑"/>
                <a:cs typeface="Times New Roman"/>
              </a:rPr>
              <a:t>梦云：用《高唐赋》楚王梦朝云事</a:t>
            </a:r>
            <a:r>
              <a:rPr lang="en-US" altLang="zh-CN" sz="2800" kern="100" dirty="0">
                <a:latin typeface="华文细黑"/>
                <a:ea typeface="华文细黑"/>
                <a:cs typeface="Times New Roman"/>
              </a:rPr>
              <a:t>。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②</a:t>
            </a:r>
            <a:r>
              <a:rPr lang="en-US" altLang="zh-CN" sz="2800" kern="100" dirty="0" err="1">
                <a:latin typeface="华文细黑"/>
                <a:ea typeface="华文细黑"/>
                <a:cs typeface="Times New Roman"/>
              </a:rPr>
              <a:t>阆苑：阆风之苑。阆风是传说中位于昆仑之巅的一座仙山，一般概指仙人所居之境</a:t>
            </a:r>
            <a:r>
              <a:rPr lang="en-US" altLang="zh-CN" sz="2800" kern="100" dirty="0">
                <a:latin typeface="华文细黑"/>
                <a:ea typeface="华文细黑"/>
                <a:cs typeface="Times New Roman"/>
              </a:rPr>
              <a:t>。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③</a:t>
            </a:r>
            <a:r>
              <a:rPr lang="en-US" altLang="zh-CN" sz="2800" kern="100" dirty="0" err="1">
                <a:latin typeface="华文细黑"/>
                <a:ea typeface="华文细黑"/>
                <a:cs typeface="Times New Roman"/>
              </a:rPr>
              <a:t>蛮笺：唐时四川地区所产的一种彩色纸，相当珍贵</a:t>
            </a:r>
            <a:r>
              <a:rPr lang="en-US" altLang="zh-CN" sz="2800" kern="100" dirty="0">
                <a:latin typeface="华文细黑"/>
                <a:ea typeface="华文细黑"/>
                <a:cs typeface="Times New Roman"/>
              </a:rPr>
              <a:t>。</a:t>
            </a:r>
            <a:endParaRPr lang="en-US" altLang="zh-CN" sz="2800" kern="100" dirty="0">
              <a:effectLst/>
              <a:latin typeface="Times New Roman"/>
              <a:ea typeface="华文细黑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3983" y="2561422"/>
            <a:ext cx="11637441" cy="1948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下片中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阆苑仙遥，蛮笺纵写，何计传深诉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三句写出了故人相隔甚远，书信无法寄达，音信难通的惆怅。请写出晏殊《蝶恋花》中与此意思相近的两句诗。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33983" y="4509120"/>
            <a:ext cx="11637441" cy="656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欲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寄彩笺兼尺素，山长水阔知何处。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0" y="6663993"/>
            <a:ext cx="12194933" cy="19400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400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403063" y="6663993"/>
            <a:ext cx="792000" cy="194899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00268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33983" y="689145"/>
            <a:ext cx="11637441" cy="6568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赏析结尾句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空赢得、斜阳暮草，淡烟细雨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3983" y="1412776"/>
            <a:ext cx="11637441" cy="19536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</a:rPr>
              <a:t>以景作结，以斜阳、暮草、淡烟、细雨的暗淡迷蒙隐喻愁恨的无边无际，以有形的景物来展现无形的思绪，使词人的感情鲜明可感，使词余味无穷。</a:t>
            </a:r>
            <a:endParaRPr lang="zh-CN" altLang="zh-CN" sz="1050" kern="100" dirty="0">
              <a:solidFill>
                <a:srgbClr val="0000FF"/>
              </a:solidFill>
              <a:latin typeface="Times New Roman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0" y="6663993"/>
            <a:ext cx="12194933" cy="19400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400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1403063" y="6663993"/>
            <a:ext cx="792000" cy="194899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6706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4003915" y="2198107"/>
            <a:ext cx="4126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本课结束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标题 1"/>
          <p:cNvSpPr txBox="1">
            <a:spLocks/>
          </p:cNvSpPr>
          <p:nvPr/>
        </p:nvSpPr>
        <p:spPr>
          <a:xfrm>
            <a:off x="2391127" y="3338736"/>
            <a:ext cx="7352104" cy="936104"/>
          </a:xfrm>
          <a:prstGeom prst="rect">
            <a:avLst/>
          </a:prstGeom>
        </p:spPr>
        <p:txBody>
          <a:bodyPr vert="horz" lIns="91427" tIns="45714" rIns="91427" bIns="45714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更多精彩内容请登录：</a:t>
            </a:r>
            <a:r>
              <a:rPr lang="en-US" altLang="zh-CN" sz="2700" b="1" dirty="0" err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www.91taoke.com</a:t>
            </a:r>
            <a:endParaRPr lang="zh-CN" altLang="en-US" sz="27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" name="Picture 2" descr="G:\语文考前三个月\Redocn_2012050408464735.jpg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DFDE5"/>
              </a:clrFrom>
              <a:clrTo>
                <a:srgbClr val="FDFDE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2" t="3656" b="35850"/>
          <a:stretch/>
        </p:blipFill>
        <p:spPr bwMode="auto">
          <a:xfrm>
            <a:off x="8885527" y="0"/>
            <a:ext cx="3304886" cy="2539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7474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1764</TotalTime>
  <Words>322</Words>
  <Application>Microsoft Office PowerPoint</Application>
  <PresentationFormat>自定义</PresentationFormat>
  <Paragraphs>29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Administrator</cp:lastModifiedBy>
  <cp:revision>454</cp:revision>
  <dcterms:created xsi:type="dcterms:W3CDTF">2016-03-28T08:27:22Z</dcterms:created>
  <dcterms:modified xsi:type="dcterms:W3CDTF">2016-11-18T06:41:18Z</dcterms:modified>
</cp:coreProperties>
</file>