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326" r:id="rId3"/>
    <p:sldId id="363" r:id="rId4"/>
    <p:sldId id="378" r:id="rId5"/>
    <p:sldId id="328" r:id="rId6"/>
    <p:sldId id="340" r:id="rId7"/>
    <p:sldId id="384" r:id="rId8"/>
    <p:sldId id="383" r:id="rId9"/>
    <p:sldId id="382" r:id="rId10"/>
    <p:sldId id="381" r:id="rId11"/>
    <p:sldId id="390" r:id="rId12"/>
    <p:sldId id="389" r:id="rId13"/>
    <p:sldId id="392" r:id="rId14"/>
    <p:sldId id="391" r:id="rId15"/>
    <p:sldId id="394" r:id="rId16"/>
    <p:sldId id="393" r:id="rId17"/>
    <p:sldId id="413" r:id="rId18"/>
    <p:sldId id="398" r:id="rId19"/>
    <p:sldId id="414" r:id="rId20"/>
    <p:sldId id="420" r:id="rId21"/>
    <p:sldId id="419" r:id="rId22"/>
    <p:sldId id="418" r:id="rId23"/>
    <p:sldId id="417" r:id="rId24"/>
    <p:sldId id="416" r:id="rId25"/>
    <p:sldId id="415" r:id="rId26"/>
    <p:sldId id="421" r:id="rId27"/>
    <p:sldId id="425" r:id="rId28"/>
    <p:sldId id="424" r:id="rId29"/>
    <p:sldId id="423" r:id="rId30"/>
    <p:sldId id="422" r:id="rId31"/>
    <p:sldId id="428" r:id="rId32"/>
    <p:sldId id="427" r:id="rId33"/>
    <p:sldId id="426" r:id="rId34"/>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notesMaster" Target="notesMasters/notesMaster1.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2" Type="http://schemas.openxmlformats.org/officeDocument/2006/relationships/theme" Target="../theme/theme1.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11.png"/><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image" Target="../media/image13.png"/><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14.jpeg"/><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15.png"/><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16.png"/><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17.jpeg"/><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media/image18.png"/><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8.png"/><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image" Target="../media/image18.png"/><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18.png"/><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18.png"/><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image" Target="../media/image18.png"/><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image" Target="../media/image18.png"/><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image" Target="../media/image19.jpeg"/><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20.jpeg"/><Relationship Id="rId1" Type="http://schemas.openxmlformats.org/officeDocument/2006/relationships/tags" Target="../tags/tag2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image" Target="../media/image21.png"/><Relationship Id="rId1" Type="http://schemas.openxmlformats.org/officeDocument/2006/relationships/tags" Target="../tags/tag2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22.png"/><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jpeg"/><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image" Target="../media/image23.jpeg"/><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24.jpeg"/><Relationship Id="rId1" Type="http://schemas.openxmlformats.org/officeDocument/2006/relationships/tags" Target="../tags/tag30.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image" Target="../media/image25.png"/><Relationship Id="rId1" Type="http://schemas.openxmlformats.org/officeDocument/2006/relationships/tags" Target="../tags/tag31.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7.png"/><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8.jpeg"/><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9.jpeg"/><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0.jpeg"/><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矩形 5"/>
          <p:cNvSpPr/>
          <p:nvPr/>
        </p:nvSpPr>
        <p:spPr>
          <a:xfrm>
            <a:off x="2987824" y="620688"/>
            <a:ext cx="3682418" cy="1569660"/>
          </a:xfrm>
          <a:prstGeom prst="rect">
            <a:avLst/>
          </a:prstGeom>
        </p:spPr>
        <p:txBody>
          <a:bodyPr wrap="none">
            <a:spAutoFit/>
          </a:bodyPr>
          <a:lstStyle/>
          <a:p>
            <a:pPr>
              <a:lnSpc>
                <a:spcPct val="150000"/>
              </a:lnSpc>
            </a:pPr>
            <a:r>
              <a:rPr lang="zh-CN" altLang="en-US" b="1" dirty="0" smtClean="0">
                <a:solidFill>
                  <a:srgbClr val="FF0000"/>
                </a:solidFill>
                <a:latin typeface="微软雅黑" panose="020B0503020204020204" pitchFamily="34" charset="-122"/>
                <a:ea typeface="微软雅黑" panose="020B0503020204020204" pitchFamily="34" charset="-122"/>
              </a:rPr>
              <a:t>语言简明</a:t>
            </a:r>
            <a:endParaRPr lang="zh-CN" altLang="zh-CN" b="1"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b="1" dirty="0" smtClean="0">
                <a:solidFill>
                  <a:srgbClr val="FF0000"/>
                </a:solidFill>
                <a:latin typeface="微软雅黑" panose="020B0503020204020204" pitchFamily="34" charset="-122"/>
                <a:ea typeface="微软雅黑" panose="020B0503020204020204" pitchFamily="34" charset="-122"/>
              </a:rPr>
              <a:t>       </a:t>
            </a:r>
            <a:r>
              <a:rPr lang="en-US" altLang="zh-CN" sz="2800" b="1" dirty="0" smtClean="0">
                <a:latin typeface="微软雅黑" panose="020B0503020204020204" pitchFamily="34" charset="-122"/>
                <a:ea typeface="微软雅黑" panose="020B0503020204020204" pitchFamily="34" charset="-122"/>
              </a:rPr>
              <a:t>----</a:t>
            </a:r>
            <a:r>
              <a:rPr lang="zh-CN" altLang="en-US" sz="2800" b="1" dirty="0" smtClean="0">
                <a:latin typeface="微软雅黑" panose="020B0503020204020204" pitchFamily="34" charset="-122"/>
                <a:ea typeface="微软雅黑" panose="020B0503020204020204" pitchFamily="34" charset="-122"/>
              </a:rPr>
              <a:t>第</a:t>
            </a:r>
            <a:r>
              <a:rPr lang="en-US" altLang="zh-CN" sz="2800" b="1" dirty="0" smtClean="0">
                <a:latin typeface="微软雅黑" panose="020B0503020204020204" pitchFamily="34" charset="-122"/>
                <a:ea typeface="微软雅黑" panose="020B0503020204020204" pitchFamily="34" charset="-122"/>
              </a:rPr>
              <a:t>6</a:t>
            </a:r>
            <a:r>
              <a:rPr lang="zh-CN" altLang="en-US" sz="2800" b="1" dirty="0" smtClean="0">
                <a:latin typeface="微软雅黑" panose="020B0503020204020204" pitchFamily="34" charset="-122"/>
                <a:ea typeface="微软雅黑" panose="020B0503020204020204" pitchFamily="34" charset="-122"/>
              </a:rPr>
              <a:t>单元写作</a:t>
            </a:r>
            <a:endParaRPr lang="zh-CN" altLang="en-US" sz="2800" b="1" dirty="0">
              <a:latin typeface="微软雅黑" panose="020B0503020204020204" pitchFamily="34" charset="-122"/>
              <a:ea typeface="微软雅黑" panose="020B0503020204020204" pitchFamily="34" charset="-122"/>
            </a:endParaRPr>
          </a:p>
        </p:txBody>
      </p:sp>
      <p:pic>
        <p:nvPicPr>
          <p:cNvPr id="32770" name="Picture 2" descr="C:\Users\Administrator\Desktop\课件图12\写做\写作\u=3251316504,3216034699&amp;fm=15&amp;gp=0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051720" y="2420888"/>
            <a:ext cx="5505400" cy="3402508"/>
          </a:xfrm>
          <a:prstGeom prst="rect">
            <a:avLst/>
          </a:prstGeom>
          <a:noFill/>
        </p:spPr>
      </p:pic>
      <p:sp>
        <p:nvSpPr>
          <p:cNvPr id="4" name="矩形 3"/>
          <p:cNvSpPr/>
          <p:nvPr/>
        </p:nvSpPr>
        <p:spPr>
          <a:xfrm>
            <a:off x="827584" y="260648"/>
            <a:ext cx="4572000" cy="369332"/>
          </a:xfrm>
          <a:prstGeom prst="rect">
            <a:avLst/>
          </a:prstGeom>
        </p:spPr>
        <p:txBody>
          <a:bodyPr>
            <a:spAutoFit/>
          </a:bodyPr>
          <a:lstStyle/>
          <a:p>
            <a:r>
              <a:rPr lang="zh-CN" altLang="en-US" sz="1800" dirty="0" smtClean="0">
                <a:solidFill>
                  <a:srgbClr val="FF0000"/>
                </a:solidFill>
                <a:latin typeface="楷体" pitchFamily="49" charset="-122"/>
                <a:ea typeface="楷体" pitchFamily="49" charset="-122"/>
              </a:rPr>
              <a:t>七年级语文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下  新课标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人</a:t>
            </a:r>
            <a:r>
              <a:rPr lang="en-US" altLang="zh-CN" sz="1800" dirty="0" smtClean="0">
                <a:solidFill>
                  <a:srgbClr val="FF0000"/>
                </a:solidFill>
                <a:latin typeface="楷体" pitchFamily="49" charset="-122"/>
                <a:ea typeface="楷体" pitchFamily="49" charset="-122"/>
              </a:rPr>
              <a:t>]</a:t>
            </a:r>
            <a:endParaRPr lang="zh-CN" altLang="en-US" sz="1800" dirty="0">
              <a:solidFill>
                <a:srgbClr val="FF000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32770"/>
                                        </p:tgtEl>
                                        <p:attrNameLst>
                                          <p:attrName>style.visibility</p:attrName>
                                        </p:attrNameLst>
                                      </p:cBhvr>
                                      <p:to>
                                        <p:strVal val="visible"/>
                                      </p:to>
                                    </p:set>
                                    <p:animEffect transition="in" filter="wedge">
                                      <p:cBhvr>
                                        <p:cTn id="13" dur="20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23224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写作指导</a:t>
            </a:r>
            <a:endParaRPr lang="zh-CN" altLang="en-US" sz="2800" b="1" dirty="0">
              <a:latin typeface="微软雅黑" panose="020B0503020204020204" pitchFamily="34" charset="-122"/>
              <a:ea typeface="微软雅黑" panose="020B0503020204020204" pitchFamily="34" charset="-122"/>
            </a:endParaRPr>
          </a:p>
        </p:txBody>
      </p:sp>
      <p:pic>
        <p:nvPicPr>
          <p:cNvPr id="9" name="Picture 2"/>
          <p:cNvPicPr>
            <a:picLocks noChangeAspect="1" noChangeArrowheads="1"/>
          </p:cNvPicPr>
          <p:nvPr/>
        </p:nvPicPr>
        <p:blipFill>
          <a:blip r:embed="rId2" cstate="print"/>
          <a:srcRect/>
          <a:stretch>
            <a:fillRect/>
          </a:stretch>
        </p:blipFill>
        <p:spPr bwMode="auto">
          <a:xfrm>
            <a:off x="0" y="908720"/>
            <a:ext cx="9144000" cy="5328592"/>
          </a:xfrm>
          <a:prstGeom prst="rect">
            <a:avLst/>
          </a:prstGeom>
          <a:noFill/>
          <a:ln w="9525">
            <a:noFill/>
            <a:miter lim="800000"/>
            <a:headEnd/>
            <a:tailEnd/>
          </a:ln>
        </p:spPr>
      </p:pic>
      <p:sp>
        <p:nvSpPr>
          <p:cNvPr id="23553" name="Rectangle 1"/>
          <p:cNvSpPr>
            <a:spLocks noChangeArrowheads="1"/>
          </p:cNvSpPr>
          <p:nvPr/>
        </p:nvSpPr>
        <p:spPr bwMode="auto">
          <a:xfrm>
            <a:off x="971600" y="1225642"/>
            <a:ext cx="7164288"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但是</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因为第一句已经表达了导语该有的内容</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再来一句说明会议的内容</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便同前一句重复</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所以②是必须删除的</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否则就显得啰唆、累赘</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而不简明。主体部分首句交代“超对称性”和“超引力”问题的由来</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因而④是不能删除的。因为标题、导语都已经说明会议是“学术”讨论会</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所以⑥的“学术”是与上文重复的</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可有可无的</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应当删除。再看主体部分的⑤</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因为上句已经出现了“超对称性”和“超引力”这两个概念</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,⑤</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处再一次出现</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读来显得重复累赘</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但又不能删除。倘若删除</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是介绍国内外的什么情况又不明确</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因此应该改用指代性词语作复指</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如改为“对于这两个问题”</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就会既“简”又“明”。</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3553">
                                            <p:txEl>
                                              <p:pRg st="0" end="0"/>
                                            </p:txEl>
                                          </p:spTgt>
                                        </p:tgtEl>
                                        <p:attrNameLst>
                                          <p:attrName>style.visibility</p:attrName>
                                        </p:attrNameLst>
                                      </p:cBhvr>
                                      <p:to>
                                        <p:strVal val="visible"/>
                                      </p:to>
                                    </p:set>
                                    <p:anim calcmode="lin" valueType="num">
                                      <p:cBhvr>
                                        <p:cTn id="7" dur="1000" fill="hold"/>
                                        <p:tgtEl>
                                          <p:spTgt spid="2355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355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355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写作指导</a:t>
            </a:r>
            <a:endParaRPr lang="zh-CN" altLang="en-US" sz="2800" b="1" dirty="0">
              <a:latin typeface="微软雅黑" panose="020B0503020204020204" pitchFamily="34" charset="-122"/>
              <a:ea typeface="微软雅黑" panose="020B0503020204020204" pitchFamily="34" charset="-122"/>
            </a:endParaRPr>
          </a:p>
        </p:txBody>
      </p:sp>
      <p:pic>
        <p:nvPicPr>
          <p:cNvPr id="9" name="Picture 1" descr="C:\Users\Administrator\Desktop\课件图片\QQ截图20161126101900.png"/>
          <p:cNvPicPr>
            <a:picLocks noChangeAspect="1" noChangeArrowheads="1"/>
          </p:cNvPicPr>
          <p:nvPr/>
        </p:nvPicPr>
        <p:blipFill>
          <a:blip r:embed="rId2" cstate="print"/>
          <a:srcRect/>
          <a:stretch>
            <a:fillRect/>
          </a:stretch>
        </p:blipFill>
        <p:spPr bwMode="auto">
          <a:xfrm>
            <a:off x="0" y="980728"/>
            <a:ext cx="9144000" cy="4248472"/>
          </a:xfrm>
          <a:prstGeom prst="rect">
            <a:avLst/>
          </a:prstGeom>
          <a:noFill/>
        </p:spPr>
      </p:pic>
      <p:sp>
        <p:nvSpPr>
          <p:cNvPr id="22529" name="Rectangle 1"/>
          <p:cNvSpPr>
            <a:spLocks noChangeArrowheads="1"/>
          </p:cNvSpPr>
          <p:nvPr/>
        </p:nvSpPr>
        <p:spPr bwMode="auto">
          <a:xfrm>
            <a:off x="539552" y="1340768"/>
            <a:ext cx="7992888"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有同学认为</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⑦应该删除</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这是不对的。因为它是对这次学术讨论会所取得成绩的评价</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没有最后这一分句</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报道的主体部分便不完整。</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这道题比较集中地反映出要做到语言表达简明应从三个方面努力</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一是围绕中心</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抓住要点</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二是巧用复指</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善于概括</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三是避免重复</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删除多余。</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pic>
        <p:nvPicPr>
          <p:cNvPr id="22530" name="Picture 2" descr="C:\Users\Administrator\Desktop\课件图12\写做\写作\u=865976555,3989196985&amp;fm=21&amp;gp=0_副本.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076056" y="4149079"/>
            <a:ext cx="3810000" cy="230425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checkerboard(across)">
                                      <p:cBhvr>
                                        <p:cTn id="7" dur="500"/>
                                        <p:tgtEl>
                                          <p:spTgt spid="22529">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22529">
                                            <p:txEl>
                                              <p:pRg st="1" end="1"/>
                                            </p:txEl>
                                          </p:spTgt>
                                        </p:tgtEl>
                                        <p:attrNameLst>
                                          <p:attrName>style.visibility</p:attrName>
                                        </p:attrNameLst>
                                      </p:cBhvr>
                                      <p:to>
                                        <p:strVal val="visible"/>
                                      </p:to>
                                    </p:set>
                                    <p:animEffect transition="in" filter="checkerboard(across)">
                                      <p:cBhvr>
                                        <p:cTn id="10" dur="500"/>
                                        <p:tgtEl>
                                          <p:spTgt spid="2252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nodeType="clickEffect">
                                  <p:stCondLst>
                                    <p:cond delay="0"/>
                                  </p:stCondLst>
                                  <p:childTnLst>
                                    <p:set>
                                      <p:cBhvr>
                                        <p:cTn id="14" dur="1" fill="hold">
                                          <p:stCondLst>
                                            <p:cond delay="0"/>
                                          </p:stCondLst>
                                        </p:cTn>
                                        <p:tgtEl>
                                          <p:spTgt spid="22530"/>
                                        </p:tgtEl>
                                        <p:attrNameLst>
                                          <p:attrName>style.visibility</p:attrName>
                                        </p:attrNameLst>
                                      </p:cBhvr>
                                      <p:to>
                                        <p:strVal val="visible"/>
                                      </p:to>
                                    </p:set>
                                    <p:anim calcmode="lin" valueType="num">
                                      <p:cBhvr>
                                        <p:cTn id="15" dur="1000" fill="hold"/>
                                        <p:tgtEl>
                                          <p:spTgt spid="22530"/>
                                        </p:tgtEl>
                                        <p:attrNameLst>
                                          <p:attrName>ppt_w</p:attrName>
                                        </p:attrNameLst>
                                      </p:cBhvr>
                                      <p:tavLst>
                                        <p:tav tm="0">
                                          <p:val>
                                            <p:strVal val="#ppt_w*0.70"/>
                                          </p:val>
                                        </p:tav>
                                        <p:tav tm="100000">
                                          <p:val>
                                            <p:strVal val="#ppt_w"/>
                                          </p:val>
                                        </p:tav>
                                      </p:tavLst>
                                    </p:anim>
                                    <p:anim calcmode="lin" valueType="num">
                                      <p:cBhvr>
                                        <p:cTn id="16" dur="1000" fill="hold"/>
                                        <p:tgtEl>
                                          <p:spTgt spid="22530"/>
                                        </p:tgtEl>
                                        <p:attrNameLst>
                                          <p:attrName>ppt_h</p:attrName>
                                        </p:attrNameLst>
                                      </p:cBhvr>
                                      <p:tavLst>
                                        <p:tav tm="0">
                                          <p:val>
                                            <p:strVal val="#ppt_h"/>
                                          </p:val>
                                        </p:tav>
                                        <p:tav tm="100000">
                                          <p:val>
                                            <p:strVal val="#ppt_h"/>
                                          </p:val>
                                        </p:tav>
                                      </p:tavLst>
                                    </p:anim>
                                    <p:animEffect transition="in" filter="fade">
                                      <p:cBhvr>
                                        <p:cTn id="17" dur="10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08823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写作指导</a:t>
            </a:r>
            <a:endParaRPr lang="zh-CN" altLang="en-US" sz="2800" b="1" dirty="0">
              <a:latin typeface="微软雅黑" panose="020B0503020204020204" pitchFamily="34" charset="-122"/>
              <a:ea typeface="微软雅黑" panose="020B0503020204020204" pitchFamily="34" charset="-122"/>
            </a:endParaRPr>
          </a:p>
        </p:txBody>
      </p:sp>
      <p:pic>
        <p:nvPicPr>
          <p:cNvPr id="36866" name="Picture 2" descr="C:\Users\Administrator\Desktop\课件图片\QQ截图20160911164116.png"/>
          <p:cNvPicPr>
            <a:picLocks noChangeAspect="1" noChangeArrowheads="1"/>
          </p:cNvPicPr>
          <p:nvPr/>
        </p:nvPicPr>
        <p:blipFill>
          <a:blip r:embed="rId2" cstate="print"/>
          <a:srcRect/>
          <a:stretch>
            <a:fillRect/>
          </a:stretch>
        </p:blipFill>
        <p:spPr bwMode="auto">
          <a:xfrm>
            <a:off x="0" y="980728"/>
            <a:ext cx="9144000" cy="5328592"/>
          </a:xfrm>
          <a:prstGeom prst="rect">
            <a:avLst/>
          </a:prstGeom>
          <a:noFill/>
        </p:spPr>
      </p:pic>
      <p:sp>
        <p:nvSpPr>
          <p:cNvPr id="21505" name="Rectangle 1"/>
          <p:cNvSpPr>
            <a:spLocks noChangeArrowheads="1"/>
          </p:cNvSpPr>
          <p:nvPr/>
        </p:nvSpPr>
        <p:spPr bwMode="auto">
          <a:xfrm>
            <a:off x="1115616" y="1484784"/>
            <a:ext cx="7164288"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三</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怎样避免表意不明</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表意不明</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令人误解或费解</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是常见的语病</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也是与“简明”的要求相违背的。怎样避免呢</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①少用单音节词</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多用双音节词。</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有些单音节的多义词</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一不小心</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就会造成歧义。如“县里通知赵乡长</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15</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日前去汇报”一句中</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前”是多义词</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可以理解为“</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15</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日之前”去汇报</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也可以理解为“</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15</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日前往”县里去汇报工作。如果要表达的是前一个意思</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应改用“之前”</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如果要表达后一种意思</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就改用“前往”</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并删除“去”。</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1505">
                                            <p:txEl>
                                              <p:pRg st="1" end="1"/>
                                            </p:txEl>
                                          </p:spTgt>
                                        </p:tgtEl>
                                        <p:attrNameLst>
                                          <p:attrName>style.visibility</p:attrName>
                                        </p:attrNameLst>
                                      </p:cBhvr>
                                      <p:to>
                                        <p:strVal val="visible"/>
                                      </p:to>
                                    </p:set>
                                    <p:animEffect transition="in" filter="checkerboard(across)">
                                      <p:cBhvr>
                                        <p:cTn id="7" dur="500"/>
                                        <p:tgtEl>
                                          <p:spTgt spid="21505">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21505">
                                            <p:txEl>
                                              <p:pRg st="2" end="2"/>
                                            </p:txEl>
                                          </p:spTgt>
                                        </p:tgtEl>
                                        <p:attrNameLst>
                                          <p:attrName>style.visibility</p:attrName>
                                        </p:attrNameLst>
                                      </p:cBhvr>
                                      <p:to>
                                        <p:strVal val="visible"/>
                                      </p:to>
                                    </p:set>
                                    <p:animEffect transition="in" filter="checkerboard(across)">
                                      <p:cBhvr>
                                        <p:cTn id="10" dur="500"/>
                                        <p:tgtEl>
                                          <p:spTgt spid="21505">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21505">
                                            <p:txEl>
                                              <p:pRg st="3" end="3"/>
                                            </p:txEl>
                                          </p:spTgt>
                                        </p:tgtEl>
                                        <p:attrNameLst>
                                          <p:attrName>style.visibility</p:attrName>
                                        </p:attrNameLst>
                                      </p:cBhvr>
                                      <p:to>
                                        <p:strVal val="visible"/>
                                      </p:to>
                                    </p:set>
                                    <p:animEffect transition="in" filter="checkerboard(across)">
                                      <p:cBhvr>
                                        <p:cTn id="13" dur="500"/>
                                        <p:tgtEl>
                                          <p:spTgt spid="2150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08823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写作指导</a:t>
            </a:r>
            <a:endParaRPr lang="zh-CN" altLang="en-US" sz="2800" b="1" dirty="0">
              <a:latin typeface="微软雅黑" panose="020B0503020204020204" pitchFamily="34" charset="-122"/>
              <a:ea typeface="微软雅黑" panose="020B0503020204020204" pitchFamily="34" charset="-122"/>
            </a:endParaRPr>
          </a:p>
        </p:txBody>
      </p:sp>
      <p:pic>
        <p:nvPicPr>
          <p:cNvPr id="37889" name="Picture 1" descr="C:\Users\Administrator\Desktop\课件图片\2.365480.jpg"/>
          <p:cNvPicPr>
            <a:picLocks noChangeAspect="1" noChangeArrowheads="1"/>
          </p:cNvPicPr>
          <p:nvPr/>
        </p:nvPicPr>
        <p:blipFill>
          <a:blip r:embed="rId2" cstate="print"/>
          <a:srcRect/>
          <a:stretch>
            <a:fillRect/>
          </a:stretch>
        </p:blipFill>
        <p:spPr bwMode="auto">
          <a:xfrm>
            <a:off x="251520" y="908721"/>
            <a:ext cx="8496944" cy="4968552"/>
          </a:xfrm>
          <a:prstGeom prst="rect">
            <a:avLst/>
          </a:prstGeom>
          <a:noFill/>
        </p:spPr>
      </p:pic>
      <p:sp>
        <p:nvSpPr>
          <p:cNvPr id="20481" name="Rectangle 1"/>
          <p:cNvSpPr>
            <a:spLocks noChangeArrowheads="1"/>
          </p:cNvSpPr>
          <p:nvPr/>
        </p:nvSpPr>
        <p:spPr bwMode="auto">
          <a:xfrm>
            <a:off x="1043608" y="948091"/>
            <a:ext cx="7560840" cy="5078313"/>
          </a:xfrm>
          <a:prstGeom prst="rect">
            <a:avLst/>
          </a:prstGeom>
          <a:noFill/>
          <a:ln w="9525">
            <a:noFill/>
            <a:miter lim="800000"/>
          </a:ln>
          <a:effectLst/>
        </p:spPr>
        <p:txBody>
          <a:bodyPr vert="horz" wrap="square" lIns="91440" tIns="45720" rIns="91440" bIns="45720" numCol="1" anchor="ctr" anchorCtr="0" compatLnSpc="1">
            <a:spAutoFit/>
          </a:bodyPr>
          <a:lstStyle/>
          <a:p>
            <a:pPr lvl="0">
              <a:lnSpc>
                <a:spcPct val="150000"/>
              </a:lnSpc>
            </a:pPr>
            <a:r>
              <a:rPr kumimoji="0" lang="zh-CN" sz="9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9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2400" dirty="0" smtClean="0">
                <a:solidFill>
                  <a:srgbClr val="FF0000"/>
                </a:solidFill>
                <a:latin typeface="微软雅黑" panose="020B0503020204020204" pitchFamily="34" charset="-122"/>
                <a:ea typeface="微软雅黑" panose="020B0503020204020204" pitchFamily="34" charset="-122"/>
              </a:rPr>
              <a:t>②</a:t>
            </a:r>
            <a:r>
              <a:rPr lang="zh-CN" altLang="zh-CN" sz="2400" dirty="0" smtClean="0">
                <a:solidFill>
                  <a:srgbClr val="FF0000"/>
                </a:solidFill>
                <a:latin typeface="微软雅黑" panose="020B0503020204020204" pitchFamily="34" charset="-122"/>
                <a:ea typeface="微软雅黑" panose="020B0503020204020204" pitchFamily="34" charset="-122"/>
              </a:rPr>
              <a:t>调整语序</a:t>
            </a:r>
            <a:r>
              <a:rPr lang="en-US" altLang="zh-CN" sz="2400" dirty="0" smtClean="0">
                <a:solidFill>
                  <a:srgbClr val="FF0000"/>
                </a:solidFill>
                <a:latin typeface="微软雅黑" panose="020B0503020204020204" pitchFamily="34" charset="-122"/>
                <a:ea typeface="微软雅黑" panose="020B0503020204020204" pitchFamily="34" charset="-122"/>
              </a:rPr>
              <a:t>,</a:t>
            </a:r>
            <a:r>
              <a:rPr lang="zh-CN" altLang="zh-CN" sz="2400" dirty="0" smtClean="0">
                <a:solidFill>
                  <a:srgbClr val="FF0000"/>
                </a:solidFill>
                <a:latin typeface="微软雅黑" panose="020B0503020204020204" pitchFamily="34" charset="-122"/>
                <a:ea typeface="微软雅黑" panose="020B0503020204020204" pitchFamily="34" charset="-122"/>
              </a:rPr>
              <a:t>交代明确。</a:t>
            </a:r>
            <a:endParaRPr lang="en-US" altLang="zh-CN" sz="2400" dirty="0" smtClean="0">
              <a:solidFill>
                <a:srgbClr val="FF0000"/>
              </a:solidFill>
              <a:latin typeface="微软雅黑" panose="020B0503020204020204" pitchFamily="34" charset="-122"/>
              <a:ea typeface="微软雅黑" panose="020B0503020204020204" pitchFamily="34" charset="-122"/>
            </a:endParaRPr>
          </a:p>
          <a:p>
            <a:pPr lvl="0">
              <a:lnSpc>
                <a:spcPct val="150000"/>
              </a:lnSpc>
            </a:pP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序不当</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交代不明</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也会造成歧义。如“他背着总经理和副总经理偷偷地把这笔钱分别存入了两家银行”一句可以作多种理解</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如果只是“背着总经理”</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可以改为“他背着总经理</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偷偷地和副总经理一道</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把这些钱存入了两家银行”。如果是“背着总经理和副总经理”</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可以改为“他背着总经理和副总经理</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把这笔钱偷偷地存入两家银行”。还有其他理解、其他改法</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这里不一一分析。</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 calcmode="lin" valueType="num">
                                      <p:cBhvr>
                                        <p:cTn id="7" dur="500" fill="hold"/>
                                        <p:tgtEl>
                                          <p:spTgt spid="2048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0481">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0481">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0481">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20481">
                                            <p:txEl>
                                              <p:pRg st="1" end="1"/>
                                            </p:txEl>
                                          </p:spTgt>
                                        </p:tgtEl>
                                        <p:attrNameLst>
                                          <p:attrName>style.visibility</p:attrName>
                                        </p:attrNameLst>
                                      </p:cBhvr>
                                      <p:to>
                                        <p:strVal val="visible"/>
                                      </p:to>
                                    </p:set>
                                    <p:anim calcmode="lin" valueType="num">
                                      <p:cBhvr>
                                        <p:cTn id="15" dur="500" fill="hold"/>
                                        <p:tgtEl>
                                          <p:spTgt spid="20481">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20481">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20481">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2048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23224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写作指导</a:t>
            </a:r>
            <a:endParaRPr lang="zh-CN" altLang="en-US" sz="2800" b="1" dirty="0">
              <a:latin typeface="微软雅黑" panose="020B0503020204020204" pitchFamily="34" charset="-122"/>
              <a:ea typeface="微软雅黑" panose="020B0503020204020204" pitchFamily="34" charset="-122"/>
            </a:endParaRPr>
          </a:p>
        </p:txBody>
      </p:sp>
      <p:pic>
        <p:nvPicPr>
          <p:cNvPr id="1026" name="Picture 2" descr="C:\Users\Administrator\Desktop\课件图12\边框\QQ截图20160912135916.png"/>
          <p:cNvPicPr>
            <a:picLocks noChangeAspect="1" noChangeArrowheads="1"/>
          </p:cNvPicPr>
          <p:nvPr/>
        </p:nvPicPr>
        <p:blipFill>
          <a:blip r:embed="rId2" cstate="print"/>
          <a:srcRect/>
          <a:stretch>
            <a:fillRect/>
          </a:stretch>
        </p:blipFill>
        <p:spPr bwMode="auto">
          <a:xfrm>
            <a:off x="0" y="1268760"/>
            <a:ext cx="9144000" cy="4752528"/>
          </a:xfrm>
          <a:prstGeom prst="rect">
            <a:avLst/>
          </a:prstGeom>
          <a:noFill/>
        </p:spPr>
      </p:pic>
      <p:sp>
        <p:nvSpPr>
          <p:cNvPr id="19457" name="Rectangle 1"/>
          <p:cNvSpPr>
            <a:spLocks noChangeArrowheads="1"/>
          </p:cNvSpPr>
          <p:nvPr/>
        </p:nvSpPr>
        <p:spPr bwMode="auto">
          <a:xfrm>
            <a:off x="611560" y="1772816"/>
            <a:ext cx="7164288"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③</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交代清楚</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如实直说。</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句中停顿的位置是否恰当</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指代是否清楚</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也影响着句意的表达。譬如</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这个精致的灯笼将作为今天得分最高嘉宾的礼品赠送给他。”这一句表达得很不清楚。“作为嘉宾的礼品”</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既可以理解为送给嘉宾的礼品</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也可以理解为嘉宾送人的礼品</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句中的“他”指代也不明</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作为前一义项时</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可以理解为“嘉宾”</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作为后一义项时</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可以理解为“别人”。这个句子可以这样改</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这个作为礼品的精致的灯笼</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将送给今天得分最高的嘉宾。也可以改为</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这个精致的灯笼是嘉宾准备的礼品</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今天谁得分最高将送给谁。这样的修改</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意思都是明确的。</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这个例子让我们知道</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为“简”而简</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有时会事与愿违</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表意反而不清楚。</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9457">
                                            <p:txEl>
                                              <p:pRg st="1" end="1"/>
                                            </p:txEl>
                                          </p:spTgt>
                                        </p:tgtEl>
                                        <p:attrNameLst>
                                          <p:attrName>style.visibility</p:attrName>
                                        </p:attrNameLst>
                                      </p:cBhvr>
                                      <p:to>
                                        <p:strVal val="visible"/>
                                      </p:to>
                                    </p:set>
                                    <p:animEffect transition="in" filter="wedge">
                                      <p:cBhvr>
                                        <p:cTn id="7" dur="2000"/>
                                        <p:tgtEl>
                                          <p:spTgt spid="19457">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9457">
                                            <p:txEl>
                                              <p:pRg st="2" end="2"/>
                                            </p:txEl>
                                          </p:spTgt>
                                        </p:tgtEl>
                                        <p:attrNameLst>
                                          <p:attrName>style.visibility</p:attrName>
                                        </p:attrNameLst>
                                      </p:cBhvr>
                                      <p:to>
                                        <p:strVal val="visible"/>
                                      </p:to>
                                    </p:set>
                                    <p:animEffect transition="in" filter="wedge">
                                      <p:cBhvr>
                                        <p:cTn id="10" dur="2000"/>
                                        <p:tgtEl>
                                          <p:spTgt spid="194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160240"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写作实践</a:t>
            </a:r>
            <a:endParaRPr lang="zh-CN" altLang="en-US" sz="2800" b="1" dirty="0">
              <a:latin typeface="微软雅黑" panose="020B0503020204020204" pitchFamily="34" charset="-122"/>
              <a:ea typeface="微软雅黑" panose="020B0503020204020204" pitchFamily="34" charset="-122"/>
            </a:endParaRPr>
          </a:p>
        </p:txBody>
      </p:sp>
      <p:sp>
        <p:nvSpPr>
          <p:cNvPr id="18433" name="Rectangle 1"/>
          <p:cNvSpPr>
            <a:spLocks noChangeArrowheads="1"/>
          </p:cNvSpPr>
          <p:nvPr/>
        </p:nvSpPr>
        <p:spPr bwMode="auto">
          <a:xfrm>
            <a:off x="539552" y="980728"/>
            <a:ext cx="7524328"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一</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常规作文的修改内容。</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下面这段话不够简明</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请加以修改。</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篮球比赛结束后</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比赛完的队友们一个个都坐上大巴走了。大巴是学校的车</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学校有好几辆大巴和小轿车。我没有上车</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而是一个人默默地走回家。我在回家的途中</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紧锁着眉头</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无奈地叹息</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我心里很难受</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不禁为比赛的失利感到难过。那个余晖满天的黄昏</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我一个人站在家门口</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独自伫立在暮色之中。</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提示</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抓住叙事的主题</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去掉偏离中心的语句。</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删掉语义重复的词语</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使表达更加简明。</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圆角矩形 8"/>
          <p:cNvSpPr/>
          <p:nvPr/>
        </p:nvSpPr>
        <p:spPr>
          <a:xfrm>
            <a:off x="395536" y="1052736"/>
            <a:ext cx="8208912" cy="4752528"/>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8433">
                                            <p:txEl>
                                              <p:pRg st="1" end="1"/>
                                            </p:txEl>
                                          </p:spTgt>
                                        </p:tgtEl>
                                        <p:attrNameLst>
                                          <p:attrName>style.visibility</p:attrName>
                                        </p:attrNameLst>
                                      </p:cBhvr>
                                      <p:to>
                                        <p:strVal val="visible"/>
                                      </p:to>
                                    </p:set>
                                    <p:animEffect transition="in" filter="slide(fromBottom)">
                                      <p:cBhvr>
                                        <p:cTn id="7" dur="500"/>
                                        <p:tgtEl>
                                          <p:spTgt spid="18433">
                                            <p:txEl>
                                              <p:pRg st="1" end="1"/>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18433">
                                            <p:txEl>
                                              <p:pRg st="2" end="2"/>
                                            </p:txEl>
                                          </p:spTgt>
                                        </p:tgtEl>
                                        <p:attrNameLst>
                                          <p:attrName>style.visibility</p:attrName>
                                        </p:attrNameLst>
                                      </p:cBhvr>
                                      <p:to>
                                        <p:strVal val="visible"/>
                                      </p:to>
                                    </p:set>
                                    <p:animEffect transition="in" filter="slide(fromBottom)">
                                      <p:cBhvr>
                                        <p:cTn id="10" dur="500"/>
                                        <p:tgtEl>
                                          <p:spTgt spid="18433">
                                            <p:txEl>
                                              <p:pRg st="2" end="2"/>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18433">
                                            <p:txEl>
                                              <p:pRg st="3" end="3"/>
                                            </p:txEl>
                                          </p:spTgt>
                                        </p:tgtEl>
                                        <p:attrNameLst>
                                          <p:attrName>style.visibility</p:attrName>
                                        </p:attrNameLst>
                                      </p:cBhvr>
                                      <p:to>
                                        <p:strVal val="visible"/>
                                      </p:to>
                                    </p:set>
                                    <p:animEffect transition="in" filter="slide(fromBottom)">
                                      <p:cBhvr>
                                        <p:cTn id="13" dur="500"/>
                                        <p:tgtEl>
                                          <p:spTgt spid="1843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18433">
                                            <p:txEl>
                                              <p:pRg st="4" end="4"/>
                                            </p:txEl>
                                          </p:spTgt>
                                        </p:tgtEl>
                                        <p:attrNameLst>
                                          <p:attrName>style.visibility</p:attrName>
                                        </p:attrNameLst>
                                      </p:cBhvr>
                                      <p:to>
                                        <p:strVal val="visible"/>
                                      </p:to>
                                    </p:set>
                                    <p:animEffect transition="in" filter="checkerboard(across)">
                                      <p:cBhvr>
                                        <p:cTn id="18" dur="500"/>
                                        <p:tgtEl>
                                          <p:spTgt spid="18433">
                                            <p:txEl>
                                              <p:pRg st="4" end="4"/>
                                            </p:txEl>
                                          </p:spTgt>
                                        </p:tgtEl>
                                      </p:cBhvr>
                                    </p:animEffect>
                                  </p:childTnLst>
                                </p:cTn>
                              </p:par>
                              <p:par>
                                <p:cTn id="19" presetID="5" presetClass="entr" presetSubtype="10" fill="hold" nodeType="withEffect">
                                  <p:stCondLst>
                                    <p:cond delay="0"/>
                                  </p:stCondLst>
                                  <p:childTnLst>
                                    <p:set>
                                      <p:cBhvr>
                                        <p:cTn id="20" dur="1" fill="hold">
                                          <p:stCondLst>
                                            <p:cond delay="0"/>
                                          </p:stCondLst>
                                        </p:cTn>
                                        <p:tgtEl>
                                          <p:spTgt spid="18433">
                                            <p:txEl>
                                              <p:pRg st="5" end="5"/>
                                            </p:txEl>
                                          </p:spTgt>
                                        </p:tgtEl>
                                        <p:attrNameLst>
                                          <p:attrName>style.visibility</p:attrName>
                                        </p:attrNameLst>
                                      </p:cBhvr>
                                      <p:to>
                                        <p:strVal val="visible"/>
                                      </p:to>
                                    </p:set>
                                    <p:animEffect transition="in" filter="checkerboard(across)">
                                      <p:cBhvr>
                                        <p:cTn id="21" dur="500"/>
                                        <p:tgtEl>
                                          <p:spTgt spid="1843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160240"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写作实践</a:t>
            </a:r>
            <a:endParaRPr lang="zh-CN" altLang="en-US" sz="2800" b="1" dirty="0">
              <a:latin typeface="微软雅黑" panose="020B0503020204020204" pitchFamily="34" charset="-122"/>
              <a:ea typeface="微软雅黑" panose="020B0503020204020204" pitchFamily="34" charset="-122"/>
            </a:endParaRPr>
          </a:p>
        </p:txBody>
      </p:sp>
      <p:sp>
        <p:nvSpPr>
          <p:cNvPr id="43009" name="Rectangle 1"/>
          <p:cNvSpPr>
            <a:spLocks noChangeArrowheads="1"/>
          </p:cNvSpPr>
          <p:nvPr/>
        </p:nvSpPr>
        <p:spPr bwMode="auto">
          <a:xfrm>
            <a:off x="539552" y="836712"/>
            <a:ext cx="8064896" cy="51706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解析</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文段主要表达的意思是篮球比赛失利后的难过心理</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所以对于“大巴和小汽车”的交代没有必要</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那个余晖满天的黄昏”</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独自伫立在暮色之中”这类的语句没有时间上的衔接</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也不搭配。所以</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偏离中心的语句是“大巴是学校的车</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学校有好几辆大巴和小轿车。”和“那个余晖满天的黄昏</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我一个人站在家门口</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独自伫立在暮色之中。”而在词语的使用上一方面是词语重复</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比赛结束后”和“比赛完的”意思重复</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走回家”和“在回家的途中”字面重复</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另一方面是词语堆砌</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紧锁着眉头</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无奈地叹息</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我心里很难受”和“为比赛的失利感到难过”几个词语意思相近</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放在一起词语堆砌。</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修改</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篮球比赛结束后</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队友们一个个都坐上大巴走了。我没有上车</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而是一个人默默地走回家。途中</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我不禁为比赛的失利感到难过。</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圆角矩形 8"/>
          <p:cNvSpPr/>
          <p:nvPr/>
        </p:nvSpPr>
        <p:spPr>
          <a:xfrm>
            <a:off x="395536" y="836712"/>
            <a:ext cx="8208912" cy="532859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3009">
                                            <p:txEl>
                                              <p:pRg st="0" end="0"/>
                                            </p:txEl>
                                          </p:spTgt>
                                        </p:tgtEl>
                                        <p:attrNameLst>
                                          <p:attrName>style.visibility</p:attrName>
                                        </p:attrNameLst>
                                      </p:cBhvr>
                                      <p:to>
                                        <p:strVal val="visible"/>
                                      </p:to>
                                    </p:set>
                                    <p:animEffect transition="in" filter="wedge">
                                      <p:cBhvr>
                                        <p:cTn id="7" dur="2000"/>
                                        <p:tgtEl>
                                          <p:spTgt spid="4300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43009">
                                            <p:txEl>
                                              <p:pRg st="1" end="1"/>
                                            </p:txEl>
                                          </p:spTgt>
                                        </p:tgtEl>
                                        <p:attrNameLst>
                                          <p:attrName>style.visibility</p:attrName>
                                        </p:attrNameLst>
                                      </p:cBhvr>
                                      <p:to>
                                        <p:strVal val="visible"/>
                                      </p:to>
                                    </p:set>
                                    <p:anim calcmode="lin" valueType="num">
                                      <p:cBhvr>
                                        <p:cTn id="12" dur="500" fill="hold"/>
                                        <p:tgtEl>
                                          <p:spTgt spid="43009">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43009">
                                            <p:txEl>
                                              <p:pRg st="1" end="1"/>
                                            </p:txEl>
                                          </p:spTgt>
                                        </p:tgtEl>
                                        <p:attrNameLst>
                                          <p:attrName>ppt_h</p:attrName>
                                        </p:attrNameLst>
                                      </p:cBhvr>
                                      <p:tavLst>
                                        <p:tav tm="0">
                                          <p:val>
                                            <p:fltVal val="0"/>
                                          </p:val>
                                        </p:tav>
                                        <p:tav tm="100000">
                                          <p:val>
                                            <p:strVal val="#ppt_h"/>
                                          </p:val>
                                        </p:tav>
                                      </p:tavLst>
                                    </p:anim>
                                    <p:anim calcmode="lin" valueType="num">
                                      <p:cBhvr>
                                        <p:cTn id="14" dur="500" fill="hold"/>
                                        <p:tgtEl>
                                          <p:spTgt spid="43009">
                                            <p:txEl>
                                              <p:pRg st="1" end="1"/>
                                            </p:txEl>
                                          </p:spTgt>
                                        </p:tgtEl>
                                        <p:attrNameLst>
                                          <p:attrName>style.rotation</p:attrName>
                                        </p:attrNameLst>
                                      </p:cBhvr>
                                      <p:tavLst>
                                        <p:tav tm="0">
                                          <p:val>
                                            <p:fltVal val="360"/>
                                          </p:val>
                                        </p:tav>
                                        <p:tav tm="100000">
                                          <p:val>
                                            <p:fltVal val="0"/>
                                          </p:val>
                                        </p:tav>
                                      </p:tavLst>
                                    </p:anim>
                                    <p:animEffect transition="in" filter="fade">
                                      <p:cBhvr>
                                        <p:cTn id="15" dur="500"/>
                                        <p:tgtEl>
                                          <p:spTgt spid="4300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160240"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写作实践</a:t>
            </a:r>
            <a:endParaRPr lang="zh-CN" altLang="en-US" sz="2800" b="1" dirty="0">
              <a:latin typeface="微软雅黑" panose="020B0503020204020204" pitchFamily="34" charset="-122"/>
              <a:ea typeface="微软雅黑" panose="020B0503020204020204" pitchFamily="34" charset="-122"/>
            </a:endParaRPr>
          </a:p>
        </p:txBody>
      </p:sp>
      <p:pic>
        <p:nvPicPr>
          <p:cNvPr id="39938" name="Picture 2" descr="C:\Users\Administrator\Desktop\课件图12\边框\QQ截图20160912143829.png"/>
          <p:cNvPicPr>
            <a:picLocks noChangeAspect="1" noChangeArrowheads="1"/>
          </p:cNvPicPr>
          <p:nvPr/>
        </p:nvPicPr>
        <p:blipFill>
          <a:blip r:embed="rId2" cstate="print"/>
          <a:srcRect/>
          <a:stretch>
            <a:fillRect/>
          </a:stretch>
        </p:blipFill>
        <p:spPr bwMode="auto">
          <a:xfrm>
            <a:off x="323528" y="1124744"/>
            <a:ext cx="8352928" cy="4680519"/>
          </a:xfrm>
          <a:prstGeom prst="rect">
            <a:avLst/>
          </a:prstGeom>
          <a:noFill/>
        </p:spPr>
      </p:pic>
      <p:sp>
        <p:nvSpPr>
          <p:cNvPr id="17409" name="Rectangle 1"/>
          <p:cNvSpPr>
            <a:spLocks noChangeArrowheads="1"/>
          </p:cNvSpPr>
          <p:nvPr/>
        </p:nvSpPr>
        <p:spPr bwMode="auto">
          <a:xfrm>
            <a:off x="755576" y="1484784"/>
            <a:ext cx="7200800"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二</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用简明的语言概括</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带上她的眼睛</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或</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河中石兽</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的主要内容</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不超过</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150</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字</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写完后小组内交流。</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提示</a:t>
            </a:r>
            <a:r>
              <a:rPr kumimoji="0" lang="en-US" altLang="zh-CN"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概括主要内容</a:t>
            </a:r>
            <a:r>
              <a:rPr kumimoji="0" lang="en-US" altLang="zh-CN"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要在立足原文的基础上</a:t>
            </a:r>
            <a:r>
              <a:rPr kumimoji="0" lang="en-US" altLang="zh-CN"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把握中心和要点</a:t>
            </a:r>
            <a:r>
              <a:rPr kumimoji="0" lang="en-US" altLang="zh-CN"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删减旁枝末节的部分。</a:t>
            </a:r>
            <a:endParaRPr kumimoji="0" lang="zh-CN" altLang="en-US"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概括的文字既要简明</a:t>
            </a:r>
            <a:r>
              <a:rPr kumimoji="0" lang="en-US" altLang="zh-CN"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也要保持连贯通畅</a:t>
            </a:r>
            <a:r>
              <a:rPr kumimoji="0" lang="en-US" altLang="zh-CN"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避免因过度追求简明而造成字面意思跳跃。</a:t>
            </a:r>
            <a:endParaRPr kumimoji="0" lang="zh-CN" altLang="en-US"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7409">
                                            <p:txEl>
                                              <p:pRg st="0" end="0"/>
                                            </p:txEl>
                                          </p:spTgt>
                                        </p:tgtEl>
                                        <p:attrNameLst>
                                          <p:attrName>style.visibility</p:attrName>
                                        </p:attrNameLst>
                                      </p:cBhvr>
                                      <p:to>
                                        <p:strVal val="visible"/>
                                      </p:to>
                                    </p:set>
                                    <p:animEffect transition="in" filter="checkerboard(across)">
                                      <p:cBhvr>
                                        <p:cTn id="7" dur="500"/>
                                        <p:tgtEl>
                                          <p:spTgt spid="17409">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7409">
                                            <p:txEl>
                                              <p:pRg st="1" end="1"/>
                                            </p:txEl>
                                          </p:spTgt>
                                        </p:tgtEl>
                                        <p:attrNameLst>
                                          <p:attrName>style.visibility</p:attrName>
                                        </p:attrNameLst>
                                      </p:cBhvr>
                                      <p:to>
                                        <p:strVal val="visible"/>
                                      </p:to>
                                    </p:set>
                                    <p:animEffect transition="in" filter="checkerboard(across)">
                                      <p:cBhvr>
                                        <p:cTn id="10" dur="500"/>
                                        <p:tgtEl>
                                          <p:spTgt spid="1740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nodeType="clickEffect">
                                  <p:stCondLst>
                                    <p:cond delay="0"/>
                                  </p:stCondLst>
                                  <p:childTnLst>
                                    <p:set>
                                      <p:cBhvr>
                                        <p:cTn id="14" dur="1" fill="hold">
                                          <p:stCondLst>
                                            <p:cond delay="0"/>
                                          </p:stCondLst>
                                        </p:cTn>
                                        <p:tgtEl>
                                          <p:spTgt spid="17409">
                                            <p:txEl>
                                              <p:pRg st="1" end="1"/>
                                            </p:txEl>
                                          </p:spTgt>
                                        </p:tgtEl>
                                        <p:attrNameLst>
                                          <p:attrName>style.visibility</p:attrName>
                                        </p:attrNameLst>
                                      </p:cBhvr>
                                      <p:to>
                                        <p:strVal val="visible"/>
                                      </p:to>
                                    </p:set>
                                    <p:animEffect transition="in" filter="wedge">
                                      <p:cBhvr>
                                        <p:cTn id="15" dur="2000"/>
                                        <p:tgtEl>
                                          <p:spTgt spid="17409">
                                            <p:txEl>
                                              <p:pRg st="1" end="1"/>
                                            </p:txEl>
                                          </p:spTgt>
                                        </p:tgtEl>
                                      </p:cBhvr>
                                    </p:animEffect>
                                  </p:childTnLst>
                                </p:cTn>
                              </p:par>
                              <p:par>
                                <p:cTn id="16" presetID="20" presetClass="entr" presetSubtype="0" fill="hold" nodeType="withEffect">
                                  <p:stCondLst>
                                    <p:cond delay="0"/>
                                  </p:stCondLst>
                                  <p:childTnLst>
                                    <p:set>
                                      <p:cBhvr>
                                        <p:cTn id="17" dur="1" fill="hold">
                                          <p:stCondLst>
                                            <p:cond delay="0"/>
                                          </p:stCondLst>
                                        </p:cTn>
                                        <p:tgtEl>
                                          <p:spTgt spid="17409">
                                            <p:txEl>
                                              <p:pRg st="2" end="2"/>
                                            </p:txEl>
                                          </p:spTgt>
                                        </p:tgtEl>
                                        <p:attrNameLst>
                                          <p:attrName>style.visibility</p:attrName>
                                        </p:attrNameLst>
                                      </p:cBhvr>
                                      <p:to>
                                        <p:strVal val="visible"/>
                                      </p:to>
                                    </p:set>
                                    <p:animEffect transition="in" filter="wedge">
                                      <p:cBhvr>
                                        <p:cTn id="18" dur="2000"/>
                                        <p:tgtEl>
                                          <p:spTgt spid="17409">
                                            <p:txEl>
                                              <p:pRg st="2" end="2"/>
                                            </p:txEl>
                                          </p:spTgt>
                                        </p:tgtEl>
                                      </p:cBhvr>
                                    </p:animEffect>
                                  </p:childTnLst>
                                </p:cTn>
                              </p:par>
                              <p:par>
                                <p:cTn id="19" presetID="20" presetClass="entr" presetSubtype="0" fill="hold" nodeType="withEffect">
                                  <p:stCondLst>
                                    <p:cond delay="0"/>
                                  </p:stCondLst>
                                  <p:childTnLst>
                                    <p:set>
                                      <p:cBhvr>
                                        <p:cTn id="20" dur="1" fill="hold">
                                          <p:stCondLst>
                                            <p:cond delay="0"/>
                                          </p:stCondLst>
                                        </p:cTn>
                                        <p:tgtEl>
                                          <p:spTgt spid="17409">
                                            <p:txEl>
                                              <p:pRg st="3" end="3"/>
                                            </p:txEl>
                                          </p:spTgt>
                                        </p:tgtEl>
                                        <p:attrNameLst>
                                          <p:attrName>style.visibility</p:attrName>
                                        </p:attrNameLst>
                                      </p:cBhvr>
                                      <p:to>
                                        <p:strVal val="visible"/>
                                      </p:to>
                                    </p:set>
                                    <p:animEffect transition="in" filter="wedge">
                                      <p:cBhvr>
                                        <p:cTn id="21" dur="2000"/>
                                        <p:tgtEl>
                                          <p:spTgt spid="1740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写作实践</a:t>
            </a:r>
            <a:endParaRPr lang="zh-CN" altLang="en-US" sz="2800" b="1" dirty="0">
              <a:latin typeface="微软雅黑" panose="020B0503020204020204" pitchFamily="34" charset="-122"/>
              <a:ea typeface="微软雅黑" panose="020B0503020204020204" pitchFamily="34" charset="-122"/>
            </a:endParaRPr>
          </a:p>
        </p:txBody>
      </p:sp>
      <p:sp>
        <p:nvSpPr>
          <p:cNvPr id="9" name="圆角矩形 8"/>
          <p:cNvSpPr/>
          <p:nvPr/>
        </p:nvSpPr>
        <p:spPr>
          <a:xfrm>
            <a:off x="2195736" y="2060848"/>
            <a:ext cx="6480720" cy="4032448"/>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1" descr="C:\Users\Administrator\Desktop\课件图12\图片20148+953.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95536" y="908720"/>
            <a:ext cx="3385467" cy="4343599"/>
          </a:xfrm>
          <a:prstGeom prst="rect">
            <a:avLst/>
          </a:prstGeom>
          <a:noFill/>
        </p:spPr>
      </p:pic>
      <p:sp>
        <p:nvSpPr>
          <p:cNvPr id="44033" name="Rectangle 1"/>
          <p:cNvSpPr>
            <a:spLocks noChangeArrowheads="1"/>
          </p:cNvSpPr>
          <p:nvPr/>
        </p:nvSpPr>
        <p:spPr bwMode="auto">
          <a:xfrm>
            <a:off x="2339752" y="2348880"/>
            <a:ext cx="6336704" cy="34778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示例</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带上她的眼睛</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文中的“我”带上了一位因事故而被困在地底深处无法返回地面的女宇航员的“传感眼镜”</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相当于用她的眼睛去四处游玩。“我”带着她的眼睛完成了她的最后一次地面探索。在结束任务的同时</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女宇航员也永远留在了地底下。小说表达了“珍惜目前能看到的</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就是幸福”这一观点。</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河中石兽</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讲述的是一个庙门口的石兽</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倒塌到河里</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十几年后</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人们找石兽的事。寺僧到下游找没有找着</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讲学家认为石兽埋在沙里只能越埋越深</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老河兵讲解应当去上游找的理由</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按照他的话果然找到了石兽。由事到理</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告诉我们遇事不能主观推论的道理。</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4033">
                                            <p:txEl>
                                              <p:pRg st="0" end="0"/>
                                            </p:txEl>
                                          </p:spTgt>
                                        </p:tgtEl>
                                        <p:attrNameLst>
                                          <p:attrName>style.visibility</p:attrName>
                                        </p:attrNameLst>
                                      </p:cBhvr>
                                      <p:to>
                                        <p:strVal val="visible"/>
                                      </p:to>
                                    </p:set>
                                    <p:animEffect transition="in" filter="slide(fromBottom)">
                                      <p:cBhvr>
                                        <p:cTn id="7" dur="500"/>
                                        <p:tgtEl>
                                          <p:spTgt spid="44033">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44033">
                                            <p:txEl>
                                              <p:pRg st="1" end="1"/>
                                            </p:txEl>
                                          </p:spTgt>
                                        </p:tgtEl>
                                        <p:attrNameLst>
                                          <p:attrName>style.visibility</p:attrName>
                                        </p:attrNameLst>
                                      </p:cBhvr>
                                      <p:to>
                                        <p:strVal val="visible"/>
                                      </p:to>
                                    </p:set>
                                    <p:animEffect transition="in" filter="slide(fromBottom)">
                                      <p:cBhvr>
                                        <p:cTn id="10" dur="500"/>
                                        <p:tgtEl>
                                          <p:spTgt spid="440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佳作示范</a:t>
            </a:r>
            <a:endParaRPr lang="zh-CN" altLang="en-US" sz="2800" b="1" dirty="0">
              <a:latin typeface="微软雅黑" panose="020B0503020204020204" pitchFamily="34" charset="-122"/>
              <a:ea typeface="微软雅黑" panose="020B0503020204020204" pitchFamily="34" charset="-122"/>
            </a:endParaRPr>
          </a:p>
        </p:txBody>
      </p:sp>
      <p:pic>
        <p:nvPicPr>
          <p:cNvPr id="10" name="Picture 4"/>
          <p:cNvPicPr>
            <a:picLocks noChangeAspect="1" noChangeArrowheads="1"/>
          </p:cNvPicPr>
          <p:nvPr/>
        </p:nvPicPr>
        <p:blipFill>
          <a:blip r:embed="rId2" cstate="print"/>
          <a:srcRect/>
          <a:stretch>
            <a:fillRect/>
          </a:stretch>
        </p:blipFill>
        <p:spPr bwMode="auto">
          <a:xfrm>
            <a:off x="-9525" y="908720"/>
            <a:ext cx="9153525" cy="5256584"/>
          </a:xfrm>
          <a:prstGeom prst="rect">
            <a:avLst/>
          </a:prstGeom>
          <a:noFill/>
          <a:ln w="9525">
            <a:noFill/>
            <a:miter lim="800000"/>
            <a:headEnd/>
            <a:tailEnd/>
          </a:ln>
        </p:spPr>
      </p:pic>
      <p:sp>
        <p:nvSpPr>
          <p:cNvPr id="45057" name="Rectangle 1"/>
          <p:cNvSpPr>
            <a:spLocks noChangeArrowheads="1"/>
          </p:cNvSpPr>
          <p:nvPr/>
        </p:nvSpPr>
        <p:spPr bwMode="auto">
          <a:xfrm>
            <a:off x="539552" y="1196752"/>
            <a:ext cx="8100392" cy="415498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航天、生物、计算机、新能源</a:t>
            </a:r>
            <a:r>
              <a:rPr kumimoji="0" lang="zh-CN"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你对哪个领域的科学技术最感兴趣</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请搜集相关资料</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加深对这种科学技术的理解。在此基础上</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展开想象</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写一篇作文。不少于</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500</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字。</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提示</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可以想象科学技术在未来的发展情况</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及其对社会生活的影响。这种影响可能是有益的</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也可能带来潜在的威胁和灾难。</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要有一定的故事情节。如果能像</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带上她的眼睛</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那样</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设置一些悬念和伏笔</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那就更好了。</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写完后多读几遍</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根据语言简明的要求</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做进一步的修改。</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5057">
                                            <p:txEl>
                                              <p:pRg st="0" end="0"/>
                                            </p:txEl>
                                          </p:spTgt>
                                        </p:tgtEl>
                                        <p:attrNameLst>
                                          <p:attrName>style.visibility</p:attrName>
                                        </p:attrNameLst>
                                      </p:cBhvr>
                                      <p:to>
                                        <p:strVal val="visible"/>
                                      </p:to>
                                    </p:set>
                                    <p:anim calcmode="lin" valueType="num">
                                      <p:cBhvr>
                                        <p:cTn id="7" dur="1000" fill="hold"/>
                                        <p:tgtEl>
                                          <p:spTgt spid="4505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505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5057">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45057">
                                            <p:txEl>
                                              <p:pRg st="1" end="1"/>
                                            </p:txEl>
                                          </p:spTgt>
                                        </p:tgtEl>
                                        <p:attrNameLst>
                                          <p:attrName>style.visibility</p:attrName>
                                        </p:attrNameLst>
                                      </p:cBhvr>
                                      <p:to>
                                        <p:strVal val="visible"/>
                                      </p:to>
                                    </p:set>
                                    <p:anim calcmode="lin" valueType="num">
                                      <p:cBhvr>
                                        <p:cTn id="12" dur="1000" fill="hold"/>
                                        <p:tgtEl>
                                          <p:spTgt spid="45057">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4505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5057">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45057">
                                            <p:txEl>
                                              <p:pRg st="2" end="2"/>
                                            </p:txEl>
                                          </p:spTgt>
                                        </p:tgtEl>
                                        <p:attrNameLst>
                                          <p:attrName>style.visibility</p:attrName>
                                        </p:attrNameLst>
                                      </p:cBhvr>
                                      <p:to>
                                        <p:strVal val="visible"/>
                                      </p:to>
                                    </p:set>
                                    <p:anim calcmode="lin" valueType="num">
                                      <p:cBhvr>
                                        <p:cTn id="17" dur="1000" fill="hold"/>
                                        <p:tgtEl>
                                          <p:spTgt spid="45057">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4505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5057">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45057">
                                            <p:txEl>
                                              <p:pRg st="3" end="3"/>
                                            </p:txEl>
                                          </p:spTgt>
                                        </p:tgtEl>
                                        <p:attrNameLst>
                                          <p:attrName>style.visibility</p:attrName>
                                        </p:attrNameLst>
                                      </p:cBhvr>
                                      <p:to>
                                        <p:strVal val="visible"/>
                                      </p:to>
                                    </p:set>
                                    <p:anim calcmode="lin" valueType="num">
                                      <p:cBhvr>
                                        <p:cTn id="22" dur="1000" fill="hold"/>
                                        <p:tgtEl>
                                          <p:spTgt spid="45057">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45057">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45057">
                                            <p:txEl>
                                              <p:pRg st="3" end="3"/>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45057">
                                            <p:txEl>
                                              <p:pRg st="4" end="4"/>
                                            </p:txEl>
                                          </p:spTgt>
                                        </p:tgtEl>
                                        <p:attrNameLst>
                                          <p:attrName>style.visibility</p:attrName>
                                        </p:attrNameLst>
                                      </p:cBhvr>
                                      <p:to>
                                        <p:strVal val="visible"/>
                                      </p:to>
                                    </p:set>
                                    <p:anim calcmode="lin" valueType="num">
                                      <p:cBhvr>
                                        <p:cTn id="27" dur="1000" fill="hold"/>
                                        <p:tgtEl>
                                          <p:spTgt spid="45057">
                                            <p:txEl>
                                              <p:pRg st="4" end="4"/>
                                            </p:txEl>
                                          </p:spTgt>
                                        </p:tgtEl>
                                        <p:attrNameLst>
                                          <p:attrName>ppt_x</p:attrName>
                                        </p:attrNameLst>
                                      </p:cBhvr>
                                      <p:tavLst>
                                        <p:tav tm="0">
                                          <p:val>
                                            <p:strVal val="#ppt_x-.2"/>
                                          </p:val>
                                        </p:tav>
                                        <p:tav tm="100000">
                                          <p:val>
                                            <p:strVal val="#ppt_x"/>
                                          </p:val>
                                        </p:tav>
                                      </p:tavLst>
                                    </p:anim>
                                    <p:anim calcmode="lin" valueType="num">
                                      <p:cBhvr>
                                        <p:cTn id="28" dur="1000" fill="hold"/>
                                        <p:tgtEl>
                                          <p:spTgt spid="4505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4505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160240"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800200" cy="523220"/>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导入写作</a:t>
            </a:r>
            <a:endParaRPr lang="zh-CN" altLang="en-US" sz="2800" b="1" dirty="0">
              <a:latin typeface="微软雅黑" panose="020B0503020204020204" pitchFamily="34" charset="-122"/>
              <a:ea typeface="微软雅黑" panose="020B0503020204020204" pitchFamily="34" charset="-122"/>
            </a:endParaRPr>
          </a:p>
        </p:txBody>
      </p:sp>
      <p:sp>
        <p:nvSpPr>
          <p:cNvPr id="10" name="圆角矩形 9"/>
          <p:cNvSpPr/>
          <p:nvPr/>
        </p:nvSpPr>
        <p:spPr>
          <a:xfrm>
            <a:off x="395536" y="1484784"/>
            <a:ext cx="8496944" cy="4104456"/>
          </a:xfrm>
          <a:prstGeom prst="roundRect">
            <a:avLst>
              <a:gd name="adj" fmla="val 10006"/>
            </a:avLst>
          </a:prstGeom>
          <a:solidFill>
            <a:srgbClr val="FFFF00"/>
          </a:solidFill>
          <a:ln w="25400" cap="flat" cmpd="sng" algn="ctr">
            <a:noFill/>
            <a:prstDash val="solid"/>
          </a:ln>
          <a:effectLst>
            <a:innerShdw blurRad="63500" dist="25400" dir="13500000">
              <a:prstClr val="black">
                <a:alpha val="61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lnSpc>
                <a:spcPct val="150000"/>
              </a:lnSpc>
            </a:pPr>
            <a:r>
              <a:rPr lang="en-US" altLang="zh-CN" sz="2400"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2400" dirty="0" smtClean="0">
              <a:latin typeface="微软雅黑" panose="020B0503020204020204" pitchFamily="34" charset="-122"/>
              <a:ea typeface="微软雅黑" panose="020B0503020204020204" pitchFamily="34" charset="-122"/>
              <a:cs typeface="宋体" panose="02010600030101010101" pitchFamily="2" charset="-122"/>
            </a:endParaRPr>
          </a:p>
        </p:txBody>
      </p:sp>
      <p:sp>
        <p:nvSpPr>
          <p:cNvPr id="31745" name="Rectangle 1"/>
          <p:cNvSpPr>
            <a:spLocks noChangeArrowheads="1"/>
          </p:cNvSpPr>
          <p:nvPr/>
        </p:nvSpPr>
        <p:spPr bwMode="auto">
          <a:xfrm>
            <a:off x="539552" y="1484784"/>
            <a:ext cx="6084168"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听故事找毛病</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小红给在外地工作的妈妈写信</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亲爱的妈妈</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好久不见了</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真是‘一日不见</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如隔三秋’啊</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现在我的成绩是日新月异</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老师对我的关怀是无所不至。祝你健康快乐</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永垂不朽</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你觉得哪些词语用得不当找出来。</a:t>
            </a:r>
            <a:endPar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那么</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我们该如何正确地使用语言呢</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endPar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pic>
        <p:nvPicPr>
          <p:cNvPr id="31746" name="Picture 2" descr="C:\Users\Administrator\Desktop\课件图12\思考人物\u=3195162969,28412570&amp;fm=21&amp;gp=0_副本.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660232" y="3789040"/>
            <a:ext cx="2121024" cy="1818333"/>
          </a:xfrm>
          <a:prstGeom prst="rect">
            <a:avLst/>
          </a:prstGeom>
          <a:noFill/>
        </p:spPr>
      </p:pic>
      <p:sp>
        <p:nvSpPr>
          <p:cNvPr id="11" name="云形标注 10"/>
          <p:cNvSpPr/>
          <p:nvPr/>
        </p:nvSpPr>
        <p:spPr>
          <a:xfrm>
            <a:off x="6660232" y="1772816"/>
            <a:ext cx="1944216" cy="1800200"/>
          </a:xfrm>
          <a:prstGeom prst="cloudCallout">
            <a:avLst>
              <a:gd name="adj1" fmla="val -1898"/>
              <a:gd name="adj2" fmla="val 59202"/>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747" name="Picture 3" descr="C:\Users\Administrator\Desktop\课件图12\u=1137061793,2122121097&amp;fm=21&amp;gp=0.jpg"/>
          <p:cNvPicPr>
            <a:picLocks noChangeAspect="1" noChangeArrowheads="1"/>
          </p:cNvPicPr>
          <p:nvPr/>
        </p:nvPicPr>
        <p:blipFill>
          <a:blip r:embed="rId3" cstate="print"/>
          <a:srcRect/>
          <a:stretch>
            <a:fillRect/>
          </a:stretch>
        </p:blipFill>
        <p:spPr bwMode="auto">
          <a:xfrm>
            <a:off x="6876256" y="1988840"/>
            <a:ext cx="1303412" cy="129614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0">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1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1745">
                                            <p:txEl>
                                              <p:pRg st="0" end="0"/>
                                            </p:txEl>
                                          </p:spTgt>
                                        </p:tgtEl>
                                        <p:attrNameLst>
                                          <p:attrName>style.visibility</p:attrName>
                                        </p:attrNameLst>
                                      </p:cBhvr>
                                      <p:to>
                                        <p:strVal val="visible"/>
                                      </p:to>
                                    </p:set>
                                    <p:anim calcmode="lin" valueType="num">
                                      <p:cBhvr>
                                        <p:cTn id="15" dur="500" fill="hold"/>
                                        <p:tgtEl>
                                          <p:spTgt spid="31745">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1745">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31745">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31745">
                                            <p:txEl>
                                              <p:pRg st="0" end="0"/>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31745">
                                            <p:txEl>
                                              <p:pRg st="1" end="1"/>
                                            </p:txEl>
                                          </p:spTgt>
                                        </p:tgtEl>
                                        <p:attrNameLst>
                                          <p:attrName>style.visibility</p:attrName>
                                        </p:attrNameLst>
                                      </p:cBhvr>
                                      <p:to>
                                        <p:strVal val="visible"/>
                                      </p:to>
                                    </p:set>
                                    <p:anim calcmode="lin" valueType="num">
                                      <p:cBhvr>
                                        <p:cTn id="21" dur="500" fill="hold"/>
                                        <p:tgtEl>
                                          <p:spTgt spid="31745">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1745">
                                            <p:txEl>
                                              <p:pRg st="1" end="1"/>
                                            </p:txEl>
                                          </p:spTgt>
                                        </p:tgtEl>
                                        <p:attrNameLst>
                                          <p:attrName>ppt_h</p:attrName>
                                        </p:attrNameLst>
                                      </p:cBhvr>
                                      <p:tavLst>
                                        <p:tav tm="0">
                                          <p:val>
                                            <p:fltVal val="0"/>
                                          </p:val>
                                        </p:tav>
                                        <p:tav tm="100000">
                                          <p:val>
                                            <p:strVal val="#ppt_h"/>
                                          </p:val>
                                        </p:tav>
                                      </p:tavLst>
                                    </p:anim>
                                    <p:anim calcmode="lin" valueType="num">
                                      <p:cBhvr>
                                        <p:cTn id="23" dur="500" fill="hold"/>
                                        <p:tgtEl>
                                          <p:spTgt spid="31745">
                                            <p:txEl>
                                              <p:pRg st="1" end="1"/>
                                            </p:txEl>
                                          </p:spTgt>
                                        </p:tgtEl>
                                        <p:attrNameLst>
                                          <p:attrName>style.rotation</p:attrName>
                                        </p:attrNameLst>
                                      </p:cBhvr>
                                      <p:tavLst>
                                        <p:tav tm="0">
                                          <p:val>
                                            <p:fltVal val="360"/>
                                          </p:val>
                                        </p:tav>
                                        <p:tav tm="100000">
                                          <p:val>
                                            <p:fltVal val="0"/>
                                          </p:val>
                                        </p:tav>
                                      </p:tavLst>
                                    </p:anim>
                                    <p:animEffect transition="in" filter="fade">
                                      <p:cBhvr>
                                        <p:cTn id="24" dur="500"/>
                                        <p:tgtEl>
                                          <p:spTgt spid="31745">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nodeType="clickEffect">
                                  <p:stCondLst>
                                    <p:cond delay="0"/>
                                  </p:stCondLst>
                                  <p:childTnLst>
                                    <p:set>
                                      <p:cBhvr>
                                        <p:cTn id="28" dur="1" fill="hold">
                                          <p:stCondLst>
                                            <p:cond delay="0"/>
                                          </p:stCondLst>
                                        </p:cTn>
                                        <p:tgtEl>
                                          <p:spTgt spid="31746"/>
                                        </p:tgtEl>
                                        <p:attrNameLst>
                                          <p:attrName>style.visibility</p:attrName>
                                        </p:attrNameLst>
                                      </p:cBhvr>
                                      <p:to>
                                        <p:strVal val="visible"/>
                                      </p:to>
                                    </p:set>
                                    <p:anim calcmode="lin" valueType="num">
                                      <p:cBhvr>
                                        <p:cTn id="29" dur="500" fill="hold"/>
                                        <p:tgtEl>
                                          <p:spTgt spid="31746"/>
                                        </p:tgtEl>
                                        <p:attrNameLst>
                                          <p:attrName>ppt_w</p:attrName>
                                        </p:attrNameLst>
                                      </p:cBhvr>
                                      <p:tavLst>
                                        <p:tav tm="0">
                                          <p:val>
                                            <p:fltVal val="0"/>
                                          </p:val>
                                        </p:tav>
                                        <p:tav tm="100000">
                                          <p:val>
                                            <p:strVal val="#ppt_w"/>
                                          </p:val>
                                        </p:tav>
                                      </p:tavLst>
                                    </p:anim>
                                    <p:anim calcmode="lin" valueType="num">
                                      <p:cBhvr>
                                        <p:cTn id="30" dur="500" fill="hold"/>
                                        <p:tgtEl>
                                          <p:spTgt spid="31746"/>
                                        </p:tgtEl>
                                        <p:attrNameLst>
                                          <p:attrName>ppt_h</p:attrName>
                                        </p:attrNameLst>
                                      </p:cBhvr>
                                      <p:tavLst>
                                        <p:tav tm="0">
                                          <p:val>
                                            <p:fltVal val="0"/>
                                          </p:val>
                                        </p:tav>
                                        <p:tav tm="100000">
                                          <p:val>
                                            <p:strVal val="#ppt_h"/>
                                          </p:val>
                                        </p:tav>
                                      </p:tavLst>
                                    </p:anim>
                                    <p:anim calcmode="lin" valueType="num">
                                      <p:cBhvr>
                                        <p:cTn id="31" dur="500" fill="hold"/>
                                        <p:tgtEl>
                                          <p:spTgt spid="31746"/>
                                        </p:tgtEl>
                                        <p:attrNameLst>
                                          <p:attrName>style.rotation</p:attrName>
                                        </p:attrNameLst>
                                      </p:cBhvr>
                                      <p:tavLst>
                                        <p:tav tm="0">
                                          <p:val>
                                            <p:fltVal val="360"/>
                                          </p:val>
                                        </p:tav>
                                        <p:tav tm="100000">
                                          <p:val>
                                            <p:fltVal val="0"/>
                                          </p:val>
                                        </p:tav>
                                      </p:tavLst>
                                    </p:anim>
                                    <p:animEffect transition="in" filter="fade">
                                      <p:cBhvr>
                                        <p:cTn id="32" dur="500"/>
                                        <p:tgtEl>
                                          <p:spTgt spid="31746"/>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edge">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nodeType="clickEffect">
                                  <p:stCondLst>
                                    <p:cond delay="0"/>
                                  </p:stCondLst>
                                  <p:childTnLst>
                                    <p:set>
                                      <p:cBhvr>
                                        <p:cTn id="41" dur="1" fill="hold">
                                          <p:stCondLst>
                                            <p:cond delay="0"/>
                                          </p:stCondLst>
                                        </p:cTn>
                                        <p:tgtEl>
                                          <p:spTgt spid="31747"/>
                                        </p:tgtEl>
                                        <p:attrNameLst>
                                          <p:attrName>style.visibility</p:attrName>
                                        </p:attrNameLst>
                                      </p:cBhvr>
                                      <p:to>
                                        <p:strVal val="visible"/>
                                      </p:to>
                                    </p:set>
                                    <p:anim calcmode="lin" valueType="num">
                                      <p:cBhvr>
                                        <p:cTn id="42" dur="1000" fill="hold"/>
                                        <p:tgtEl>
                                          <p:spTgt spid="31747"/>
                                        </p:tgtEl>
                                        <p:attrNameLst>
                                          <p:attrName>ppt_w</p:attrName>
                                        </p:attrNameLst>
                                      </p:cBhvr>
                                      <p:tavLst>
                                        <p:tav tm="0">
                                          <p:val>
                                            <p:strVal val="#ppt_w+.3"/>
                                          </p:val>
                                        </p:tav>
                                        <p:tav tm="100000">
                                          <p:val>
                                            <p:strVal val="#ppt_w"/>
                                          </p:val>
                                        </p:tav>
                                      </p:tavLst>
                                    </p:anim>
                                    <p:anim calcmode="lin" valueType="num">
                                      <p:cBhvr>
                                        <p:cTn id="43" dur="1000" fill="hold"/>
                                        <p:tgtEl>
                                          <p:spTgt spid="31747"/>
                                        </p:tgtEl>
                                        <p:attrNameLst>
                                          <p:attrName>ppt_h</p:attrName>
                                        </p:attrNameLst>
                                      </p:cBhvr>
                                      <p:tavLst>
                                        <p:tav tm="0">
                                          <p:val>
                                            <p:strVal val="#ppt_h"/>
                                          </p:val>
                                        </p:tav>
                                        <p:tav tm="100000">
                                          <p:val>
                                            <p:strVal val="#ppt_h"/>
                                          </p:val>
                                        </p:tav>
                                      </p:tavLst>
                                    </p:anim>
                                    <p:animEffect transition="in" filter="fade">
                                      <p:cBhvr>
                                        <p:cTn id="44" dur="10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佳作示范</a:t>
            </a:r>
            <a:endParaRPr lang="zh-CN" altLang="en-US" sz="2800" b="1" dirty="0">
              <a:latin typeface="微软雅黑" panose="020B0503020204020204" pitchFamily="34" charset="-122"/>
              <a:ea typeface="微软雅黑" panose="020B0503020204020204" pitchFamily="34" charset="-122"/>
            </a:endParaRPr>
          </a:p>
        </p:txBody>
      </p:sp>
      <p:pic>
        <p:nvPicPr>
          <p:cNvPr id="10" name="Picture 4"/>
          <p:cNvPicPr>
            <a:picLocks noChangeAspect="1" noChangeArrowheads="1"/>
          </p:cNvPicPr>
          <p:nvPr/>
        </p:nvPicPr>
        <p:blipFill>
          <a:blip r:embed="rId2" cstate="print"/>
          <a:srcRect/>
          <a:stretch>
            <a:fillRect/>
          </a:stretch>
        </p:blipFill>
        <p:spPr bwMode="auto">
          <a:xfrm>
            <a:off x="-9525" y="908720"/>
            <a:ext cx="9153525" cy="5256584"/>
          </a:xfrm>
          <a:prstGeom prst="rect">
            <a:avLst/>
          </a:prstGeom>
          <a:noFill/>
          <a:ln w="9525">
            <a:noFill/>
            <a:miter lim="800000"/>
            <a:headEnd/>
            <a:tailEnd/>
          </a:ln>
        </p:spPr>
      </p:pic>
      <p:sp>
        <p:nvSpPr>
          <p:cNvPr id="46081" name="Rectangle 1"/>
          <p:cNvSpPr>
            <a:spLocks noChangeArrowheads="1"/>
          </p:cNvSpPr>
          <p:nvPr/>
        </p:nvSpPr>
        <p:spPr bwMode="auto">
          <a:xfrm>
            <a:off x="755576" y="1412776"/>
            <a:ext cx="7884368"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智能翅膀</a:t>
            </a:r>
            <a:endParaRPr kumimoji="0" lang="zh-CN"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“外婆</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我们出发吧。”宁宁又一次催促我。</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开门见山</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语言简洁</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直接进入故事的叙述</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“好的</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让我先给你装上翅膀吧。”我边说着边打开身旁的一个小皮箱</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从里面取出折叠成伞形的两对翅膀。翅膀光滑平整</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银灰色的面料看上去一尘不染。</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介绍了翅膀的形状、质地和颜色</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很有生活</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6081">
                                            <p:txEl>
                                              <p:pRg st="0" end="0"/>
                                            </p:txEl>
                                          </p:spTgt>
                                        </p:tgtEl>
                                        <p:attrNameLst>
                                          <p:attrName>style.visibility</p:attrName>
                                        </p:attrNameLst>
                                      </p:cBhvr>
                                      <p:to>
                                        <p:strVal val="visible"/>
                                      </p:to>
                                    </p:set>
                                    <p:anim calcmode="lin" valueType="num">
                                      <p:cBhvr>
                                        <p:cTn id="7" dur="1000" fill="hold"/>
                                        <p:tgtEl>
                                          <p:spTgt spid="46081">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608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6081">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46081">
                                            <p:txEl>
                                              <p:pRg st="1" end="1"/>
                                            </p:txEl>
                                          </p:spTgt>
                                        </p:tgtEl>
                                        <p:attrNameLst>
                                          <p:attrName>style.visibility</p:attrName>
                                        </p:attrNameLst>
                                      </p:cBhvr>
                                      <p:to>
                                        <p:strVal val="visible"/>
                                      </p:to>
                                    </p:set>
                                    <p:anim calcmode="lin" valueType="num">
                                      <p:cBhvr>
                                        <p:cTn id="12" dur="1000" fill="hold"/>
                                        <p:tgtEl>
                                          <p:spTgt spid="46081">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4608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6081">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46081">
                                            <p:txEl>
                                              <p:pRg st="2" end="2"/>
                                            </p:txEl>
                                          </p:spTgt>
                                        </p:tgtEl>
                                        <p:attrNameLst>
                                          <p:attrName>style.visibility</p:attrName>
                                        </p:attrNameLst>
                                      </p:cBhvr>
                                      <p:to>
                                        <p:strVal val="visible"/>
                                      </p:to>
                                    </p:set>
                                    <p:anim calcmode="lin" valueType="num">
                                      <p:cBhvr>
                                        <p:cTn id="17" dur="1000" fill="hold"/>
                                        <p:tgtEl>
                                          <p:spTgt spid="46081">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4608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608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佳作示范</a:t>
            </a:r>
            <a:endParaRPr lang="zh-CN" altLang="en-US" sz="2800" b="1" dirty="0">
              <a:latin typeface="微软雅黑" panose="020B0503020204020204" pitchFamily="34" charset="-122"/>
              <a:ea typeface="微软雅黑" panose="020B0503020204020204" pitchFamily="34" charset="-122"/>
            </a:endParaRPr>
          </a:p>
        </p:txBody>
      </p:sp>
      <p:pic>
        <p:nvPicPr>
          <p:cNvPr id="10" name="Picture 4"/>
          <p:cNvPicPr>
            <a:picLocks noChangeAspect="1" noChangeArrowheads="1"/>
          </p:cNvPicPr>
          <p:nvPr/>
        </p:nvPicPr>
        <p:blipFill>
          <a:blip r:embed="rId2" cstate="print"/>
          <a:srcRect/>
          <a:stretch>
            <a:fillRect/>
          </a:stretch>
        </p:blipFill>
        <p:spPr bwMode="auto">
          <a:xfrm>
            <a:off x="-9525" y="908720"/>
            <a:ext cx="9153525" cy="5256584"/>
          </a:xfrm>
          <a:prstGeom prst="rect">
            <a:avLst/>
          </a:prstGeom>
          <a:noFill/>
          <a:ln w="9525">
            <a:noFill/>
            <a:miter lim="800000"/>
            <a:headEnd/>
            <a:tailEnd/>
          </a:ln>
        </p:spPr>
      </p:pic>
      <p:sp>
        <p:nvSpPr>
          <p:cNvPr id="47105" name="Rectangle 1"/>
          <p:cNvSpPr>
            <a:spLocks noChangeArrowheads="1"/>
          </p:cNvSpPr>
          <p:nvPr/>
        </p:nvSpPr>
        <p:spPr bwMode="auto">
          <a:xfrm>
            <a:off x="539552" y="1196752"/>
            <a:ext cx="8208912"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我将小的那对装在宁宁背部衣服的插槽上</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将安全带系到宁宁的胸部和腹部</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再将翅膀上的四条感应线分别贴在宁宁的太阳穴和脖子上。“嘀”的一声</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感应器进入工作状态。我叫宁宁试着扇动一下翅膀</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宁宁双脚蹬地</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拍打着翅膀轻松地飞了起来。</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感应线的设置和安放位置合情合理</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我连忙给自己也装上了翅膀</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并将小皮箱真空压缩后装在口袋里</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然后拉着宁宁的手从三十二层的窗户飞了出去。</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7105">
                                            <p:txEl>
                                              <p:pRg st="0" end="0"/>
                                            </p:txEl>
                                          </p:spTgt>
                                        </p:tgtEl>
                                        <p:attrNameLst>
                                          <p:attrName>style.visibility</p:attrName>
                                        </p:attrNameLst>
                                      </p:cBhvr>
                                      <p:to>
                                        <p:strVal val="visible"/>
                                      </p:to>
                                    </p:set>
                                    <p:anim calcmode="lin" valueType="num">
                                      <p:cBhvr>
                                        <p:cTn id="7" dur="1000" fill="hold"/>
                                        <p:tgtEl>
                                          <p:spTgt spid="4710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710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7105">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47105">
                                            <p:txEl>
                                              <p:pRg st="1" end="1"/>
                                            </p:txEl>
                                          </p:spTgt>
                                        </p:tgtEl>
                                        <p:attrNameLst>
                                          <p:attrName>style.visibility</p:attrName>
                                        </p:attrNameLst>
                                      </p:cBhvr>
                                      <p:to>
                                        <p:strVal val="visible"/>
                                      </p:to>
                                    </p:set>
                                    <p:anim calcmode="lin" valueType="num">
                                      <p:cBhvr>
                                        <p:cTn id="12" dur="1000" fill="hold"/>
                                        <p:tgtEl>
                                          <p:spTgt spid="47105">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4710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710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佳作示范</a:t>
            </a:r>
            <a:endParaRPr lang="zh-CN" altLang="en-US" sz="2800" b="1" dirty="0">
              <a:latin typeface="微软雅黑" panose="020B0503020204020204" pitchFamily="34" charset="-122"/>
              <a:ea typeface="微软雅黑" panose="020B0503020204020204" pitchFamily="34" charset="-122"/>
            </a:endParaRPr>
          </a:p>
        </p:txBody>
      </p:sp>
      <p:pic>
        <p:nvPicPr>
          <p:cNvPr id="10" name="Picture 4"/>
          <p:cNvPicPr>
            <a:picLocks noChangeAspect="1" noChangeArrowheads="1"/>
          </p:cNvPicPr>
          <p:nvPr/>
        </p:nvPicPr>
        <p:blipFill>
          <a:blip r:embed="rId2" cstate="print"/>
          <a:srcRect/>
          <a:stretch>
            <a:fillRect/>
          </a:stretch>
        </p:blipFill>
        <p:spPr bwMode="auto">
          <a:xfrm>
            <a:off x="-9525" y="908720"/>
            <a:ext cx="9153525" cy="5256584"/>
          </a:xfrm>
          <a:prstGeom prst="rect">
            <a:avLst/>
          </a:prstGeom>
          <a:noFill/>
          <a:ln w="9525">
            <a:noFill/>
            <a:miter lim="800000"/>
            <a:headEnd/>
            <a:tailEnd/>
          </a:ln>
        </p:spPr>
      </p:pic>
      <p:sp>
        <p:nvSpPr>
          <p:cNvPr id="48129" name="Rectangle 1"/>
          <p:cNvSpPr>
            <a:spLocks noChangeArrowheads="1"/>
          </p:cNvSpPr>
          <p:nvPr/>
        </p:nvSpPr>
        <p:spPr bwMode="auto">
          <a:xfrm>
            <a:off x="323528" y="980728"/>
            <a:ext cx="8424936" cy="50783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外面阳光明媚</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翅膀上的太阳能聚能板用甜美的声音告诉我们</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现在是公元</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2060</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年</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4</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月</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20</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日上午</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8</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点</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12</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分</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户外光线充足</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可以高速飞行。”</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联系上了飞行的天气状况的影响</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思维缜密</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宁宁在学校里刚刚通过飞行考试</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昨天才拿到飞行证</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所以对飞行充满着新鲜感。她时而在空中盘旋</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时而做一些垂直俯冲的动作</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时而又像孙悟空一样翻几个筋斗</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一边飞行一边嘴里还不停地喊叫着</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爽</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爽极了</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飞行的动作描述精准</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源于对科学的热爱</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8129">
                                            <p:txEl>
                                              <p:pRg st="0" end="0"/>
                                            </p:txEl>
                                          </p:spTgt>
                                        </p:tgtEl>
                                        <p:attrNameLst>
                                          <p:attrName>style.visibility</p:attrName>
                                        </p:attrNameLst>
                                      </p:cBhvr>
                                      <p:to>
                                        <p:strVal val="visible"/>
                                      </p:to>
                                    </p:set>
                                    <p:animEffect transition="in" filter="wedge">
                                      <p:cBhvr>
                                        <p:cTn id="7" dur="2000"/>
                                        <p:tgtEl>
                                          <p:spTgt spid="48129">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48129">
                                            <p:txEl>
                                              <p:pRg st="1" end="1"/>
                                            </p:txEl>
                                          </p:spTgt>
                                        </p:tgtEl>
                                        <p:attrNameLst>
                                          <p:attrName>style.visibility</p:attrName>
                                        </p:attrNameLst>
                                      </p:cBhvr>
                                      <p:to>
                                        <p:strVal val="visible"/>
                                      </p:to>
                                    </p:set>
                                    <p:animEffect transition="in" filter="wedge">
                                      <p:cBhvr>
                                        <p:cTn id="10" dur="2000"/>
                                        <p:tgtEl>
                                          <p:spTgt spid="481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佳作示范</a:t>
            </a:r>
            <a:endParaRPr lang="zh-CN" altLang="en-US" sz="2800" b="1" dirty="0">
              <a:latin typeface="微软雅黑" panose="020B0503020204020204" pitchFamily="34" charset="-122"/>
              <a:ea typeface="微软雅黑" panose="020B0503020204020204" pitchFamily="34" charset="-122"/>
            </a:endParaRPr>
          </a:p>
        </p:txBody>
      </p:sp>
      <p:pic>
        <p:nvPicPr>
          <p:cNvPr id="10" name="Picture 4"/>
          <p:cNvPicPr>
            <a:picLocks noChangeAspect="1" noChangeArrowheads="1"/>
          </p:cNvPicPr>
          <p:nvPr/>
        </p:nvPicPr>
        <p:blipFill>
          <a:blip r:embed="rId2" cstate="print"/>
          <a:srcRect/>
          <a:stretch>
            <a:fillRect/>
          </a:stretch>
        </p:blipFill>
        <p:spPr bwMode="auto">
          <a:xfrm>
            <a:off x="-9525" y="908720"/>
            <a:ext cx="9153525" cy="5256584"/>
          </a:xfrm>
          <a:prstGeom prst="rect">
            <a:avLst/>
          </a:prstGeom>
          <a:noFill/>
          <a:ln w="9525">
            <a:noFill/>
            <a:miter lim="800000"/>
            <a:headEnd/>
            <a:tailEnd/>
          </a:ln>
        </p:spPr>
      </p:pic>
      <p:sp>
        <p:nvSpPr>
          <p:cNvPr id="49153" name="Rectangle 1"/>
          <p:cNvSpPr>
            <a:spLocks noChangeArrowheads="1"/>
          </p:cNvSpPr>
          <p:nvPr/>
        </p:nvSpPr>
        <p:spPr bwMode="auto">
          <a:xfrm>
            <a:off x="971600" y="1484784"/>
            <a:ext cx="7236296"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回过头来她又很不放心地问我</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外婆</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要是翅膀真的出了故障</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上面的安全降落伞真的会自动弹出来吗</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那当然</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自从翅膀问世以来</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到现在已经二十年了</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成千上万的翅膀没有出过一次事故。再说我们用的是‘飞驰’公司的产品</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质量更是可靠</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你就一万个放心吧</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我笑着对宁宁说。</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安全降落也有啊</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情节紧紧相扣。</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9153">
                                            <p:txEl>
                                              <p:pRg st="0" end="0"/>
                                            </p:txEl>
                                          </p:spTgt>
                                        </p:tgtEl>
                                        <p:attrNameLst>
                                          <p:attrName>style.visibility</p:attrName>
                                        </p:attrNameLst>
                                      </p:cBhvr>
                                      <p:to>
                                        <p:strVal val="visible"/>
                                      </p:to>
                                    </p:set>
                                    <p:animEffect transition="in" filter="checkerboard(across)">
                                      <p:cBhvr>
                                        <p:cTn id="7" dur="500"/>
                                        <p:tgtEl>
                                          <p:spTgt spid="4915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佳作示范</a:t>
            </a:r>
            <a:endParaRPr lang="zh-CN" altLang="en-US" sz="2800" b="1" dirty="0">
              <a:latin typeface="微软雅黑" panose="020B0503020204020204" pitchFamily="34" charset="-122"/>
              <a:ea typeface="微软雅黑" panose="020B0503020204020204" pitchFamily="34" charset="-122"/>
            </a:endParaRPr>
          </a:p>
        </p:txBody>
      </p:sp>
      <p:pic>
        <p:nvPicPr>
          <p:cNvPr id="10" name="Picture 4"/>
          <p:cNvPicPr>
            <a:picLocks noChangeAspect="1" noChangeArrowheads="1"/>
          </p:cNvPicPr>
          <p:nvPr/>
        </p:nvPicPr>
        <p:blipFill>
          <a:blip r:embed="rId2" cstate="print"/>
          <a:srcRect/>
          <a:stretch>
            <a:fillRect/>
          </a:stretch>
        </p:blipFill>
        <p:spPr bwMode="auto">
          <a:xfrm>
            <a:off x="-9525" y="908720"/>
            <a:ext cx="9153525" cy="5256584"/>
          </a:xfrm>
          <a:prstGeom prst="rect">
            <a:avLst/>
          </a:prstGeom>
          <a:noFill/>
          <a:ln w="9525">
            <a:noFill/>
            <a:miter lim="800000"/>
            <a:headEnd/>
            <a:tailEnd/>
          </a:ln>
        </p:spPr>
      </p:pic>
      <p:sp>
        <p:nvSpPr>
          <p:cNvPr id="50177" name="Rectangle 1"/>
          <p:cNvSpPr>
            <a:spLocks noChangeArrowheads="1"/>
          </p:cNvSpPr>
          <p:nvPr/>
        </p:nvSpPr>
        <p:spPr bwMode="auto">
          <a:xfrm>
            <a:off x="539552" y="1412776"/>
            <a:ext cx="8172400"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这时</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一只小鸟从我们身边飞过</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调皮的宁宁抓住小鸟的尾巴。我连忙阻止她的行为</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告诫她说</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不可干扰动物</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没有鸟儿</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我们根本就造不出今天这样的仿生智能翅膀</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再说你这样做是违反天空交通法规的。”宁宁连忙松了手</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还笑嘻嘻地对小鸟说了声“对不起”。</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介绍了仿生智能翅膀的原理</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还对读者进行了热爱动物</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遵守交通法规的教育</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主题深刻</a:t>
            </a:r>
            <a:r>
              <a:rPr kumimoji="0" lang="en-US" altLang="zh-CN" sz="2400" b="0" i="0" u="none" strike="noStrike" cap="none" normalizeH="0" baseline="0" dirty="0" smtClean="0">
                <a:ln>
                  <a:noFill/>
                </a:ln>
                <a:solidFill>
                  <a:srgbClr val="FF00FF"/>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0177">
                                            <p:txEl>
                                              <p:pRg st="0" end="0"/>
                                            </p:txEl>
                                          </p:spTgt>
                                        </p:tgtEl>
                                        <p:attrNameLst>
                                          <p:attrName>style.visibility</p:attrName>
                                        </p:attrNameLst>
                                      </p:cBhvr>
                                      <p:to>
                                        <p:strVal val="visible"/>
                                      </p:to>
                                    </p:set>
                                    <p:anim calcmode="lin" valueType="num">
                                      <p:cBhvr>
                                        <p:cTn id="7" dur="1000" fill="hold"/>
                                        <p:tgtEl>
                                          <p:spTgt spid="5017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017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017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佳作示范</a:t>
            </a:r>
            <a:endParaRPr lang="zh-CN" altLang="en-US" sz="2800" b="1" dirty="0">
              <a:latin typeface="微软雅黑" panose="020B0503020204020204" pitchFamily="34" charset="-122"/>
              <a:ea typeface="微软雅黑" panose="020B0503020204020204" pitchFamily="34" charset="-122"/>
            </a:endParaRPr>
          </a:p>
        </p:txBody>
      </p:sp>
      <p:pic>
        <p:nvPicPr>
          <p:cNvPr id="10" name="Picture 4"/>
          <p:cNvPicPr>
            <a:picLocks noChangeAspect="1" noChangeArrowheads="1"/>
          </p:cNvPicPr>
          <p:nvPr/>
        </p:nvPicPr>
        <p:blipFill>
          <a:blip r:embed="rId2" cstate="print"/>
          <a:srcRect/>
          <a:stretch>
            <a:fillRect/>
          </a:stretch>
        </p:blipFill>
        <p:spPr bwMode="auto">
          <a:xfrm>
            <a:off x="-9525" y="908720"/>
            <a:ext cx="9153525" cy="5256584"/>
          </a:xfrm>
          <a:prstGeom prst="rect">
            <a:avLst/>
          </a:prstGeom>
          <a:noFill/>
          <a:ln w="9525">
            <a:noFill/>
            <a:miter lim="800000"/>
            <a:headEnd/>
            <a:tailEnd/>
          </a:ln>
        </p:spPr>
      </p:pic>
      <p:sp>
        <p:nvSpPr>
          <p:cNvPr id="51201" name="Rectangle 1"/>
          <p:cNvSpPr>
            <a:spLocks noChangeArrowheads="1"/>
          </p:cNvSpPr>
          <p:nvPr/>
        </p:nvSpPr>
        <p:spPr bwMode="auto">
          <a:xfrm>
            <a:off x="611560" y="1545758"/>
            <a:ext cx="8136904"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简评</a:t>
            </a:r>
            <a:r>
              <a:rPr kumimoji="0" lang="en-US" altLang="zh-CN" sz="24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这篇文章的小作者将科学与幻想结合起来</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构思巧妙</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使作文的内容合情合理</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行文流畅、简洁</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充分发挥了自己的想象力</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表达了人类终有一天会像鸟儿一样自由飞翔的梦想。而且文中将飞行的天气影响、飞行证</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安全系数、制作原理等内容想得非常全面</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可见小作者善于观察生活</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使想象有一定的生活积累。这种想象似乎未来还能够实现</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小作者在表述时语言简明</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词语凝练</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没有一点啰唆</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值得学习。</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1201">
                                            <p:txEl>
                                              <p:pRg st="0" end="0"/>
                                            </p:txEl>
                                          </p:spTgt>
                                        </p:tgtEl>
                                        <p:attrNameLst>
                                          <p:attrName>style.visibility</p:attrName>
                                        </p:attrNameLst>
                                      </p:cBhvr>
                                      <p:to>
                                        <p:strVal val="visible"/>
                                      </p:to>
                                    </p:set>
                                    <p:anim calcmode="lin" valueType="num">
                                      <p:cBhvr>
                                        <p:cTn id="7" dur="500" fill="hold"/>
                                        <p:tgtEl>
                                          <p:spTgt spid="5120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1201">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51201">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5120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方法点拨</a:t>
            </a:r>
            <a:endParaRPr lang="zh-CN" altLang="en-US" sz="2800" b="1" dirty="0">
              <a:latin typeface="微软雅黑" panose="020B0503020204020204" pitchFamily="34" charset="-122"/>
              <a:ea typeface="微软雅黑" panose="020B0503020204020204" pitchFamily="34" charset="-122"/>
            </a:endParaRPr>
          </a:p>
        </p:txBody>
      </p:sp>
      <p:pic>
        <p:nvPicPr>
          <p:cNvPr id="52226" name="Picture 2" descr="C:\Users\Administrator\Desktop\课件图12\图片2.jpg"/>
          <p:cNvPicPr>
            <a:picLocks noChangeAspect="1" noChangeArrowheads="1"/>
          </p:cNvPicPr>
          <p:nvPr/>
        </p:nvPicPr>
        <p:blipFill>
          <a:blip r:embed="rId2" cstate="print"/>
          <a:srcRect/>
          <a:stretch>
            <a:fillRect/>
          </a:stretch>
        </p:blipFill>
        <p:spPr bwMode="auto">
          <a:xfrm>
            <a:off x="0" y="836712"/>
            <a:ext cx="9144000" cy="5112568"/>
          </a:xfrm>
          <a:prstGeom prst="rect">
            <a:avLst/>
          </a:prstGeom>
          <a:noFill/>
        </p:spPr>
      </p:pic>
      <p:sp>
        <p:nvSpPr>
          <p:cNvPr id="52227" name="Rectangle 3"/>
          <p:cNvSpPr>
            <a:spLocks noChangeArrowheads="1"/>
          </p:cNvSpPr>
          <p:nvPr/>
        </p:nvSpPr>
        <p:spPr bwMode="auto">
          <a:xfrm>
            <a:off x="899592" y="1124744"/>
            <a:ext cx="7560840"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如何使文章简洁</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郑板桥在一幅画中题诗</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四十年来画竹枝</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日间挥笔夜间思。冗繁削尽留清瘦</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画到生时是熟时。”意思是要使绘画不同凡响</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只有去掉繁杂提炼精髓。</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契诃夫以简洁的文笔著称</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他认为</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学会简练是一种才华。他甚至说</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写得有才华就是写得短。作家梁实秋认为写作须忍痛“割爱”</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要将那些不扼要的描写</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不恰当的字词</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大刀阔斧地加以削删。芟除枝蔓之后</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显得简单而有力量。美国著名作家海明威</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他经常用一只脚站着写作</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以迫使自己尽可能简洁地表达思想。所以他的文章惜墨如金</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被人称为“电报式语言”。</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2227">
                                            <p:txEl>
                                              <p:pRg st="1" end="1"/>
                                            </p:txEl>
                                          </p:spTgt>
                                        </p:tgtEl>
                                        <p:attrNameLst>
                                          <p:attrName>style.visibility</p:attrName>
                                        </p:attrNameLst>
                                      </p:cBhvr>
                                      <p:to>
                                        <p:strVal val="visible"/>
                                      </p:to>
                                    </p:set>
                                    <p:animEffect transition="in" filter="wedge">
                                      <p:cBhvr>
                                        <p:cTn id="7" dur="2000"/>
                                        <p:tgtEl>
                                          <p:spTgt spid="52227">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52227">
                                            <p:txEl>
                                              <p:pRg st="2" end="2"/>
                                            </p:txEl>
                                          </p:spTgt>
                                        </p:tgtEl>
                                        <p:attrNameLst>
                                          <p:attrName>style.visibility</p:attrName>
                                        </p:attrNameLst>
                                      </p:cBhvr>
                                      <p:to>
                                        <p:strVal val="visible"/>
                                      </p:to>
                                    </p:set>
                                    <p:animEffect transition="in" filter="wedge">
                                      <p:cBhvr>
                                        <p:cTn id="10" dur="2000"/>
                                        <p:tgtEl>
                                          <p:spTgt spid="522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方法点拨</a:t>
            </a:r>
            <a:endParaRPr lang="zh-CN" altLang="en-US" sz="2800" b="1" dirty="0">
              <a:latin typeface="微软雅黑" panose="020B0503020204020204" pitchFamily="34" charset="-122"/>
              <a:ea typeface="微软雅黑" panose="020B0503020204020204" pitchFamily="34" charset="-122"/>
            </a:endParaRPr>
          </a:p>
        </p:txBody>
      </p:sp>
      <p:pic>
        <p:nvPicPr>
          <p:cNvPr id="53249" name="Picture 1" descr="C:\Users\Administrator\Desktop\课件图12\图片1_副本.jpg"/>
          <p:cNvPicPr>
            <a:picLocks noChangeAspect="1" noChangeArrowheads="1"/>
          </p:cNvPicPr>
          <p:nvPr/>
        </p:nvPicPr>
        <p:blipFill>
          <a:blip r:embed="rId2" cstate="print"/>
          <a:srcRect/>
          <a:stretch>
            <a:fillRect/>
          </a:stretch>
        </p:blipFill>
        <p:spPr bwMode="auto">
          <a:xfrm>
            <a:off x="0" y="980728"/>
            <a:ext cx="8928992" cy="5113561"/>
          </a:xfrm>
          <a:prstGeom prst="rect">
            <a:avLst/>
          </a:prstGeom>
          <a:noFill/>
        </p:spPr>
      </p:pic>
      <p:sp>
        <p:nvSpPr>
          <p:cNvPr id="9" name="矩形 8"/>
          <p:cNvSpPr/>
          <p:nvPr/>
        </p:nvSpPr>
        <p:spPr>
          <a:xfrm>
            <a:off x="899592" y="1700808"/>
            <a:ext cx="7128792" cy="3970318"/>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当然简洁并不等于简单</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更不意味着肤浅。简洁应是言简而意丰</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言近而旨远</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给读者一个想象的空间。海明威曾提出一个“冰山原则”</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即作品好像海上的冰山</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露出水面的只有</a:t>
            </a:r>
            <a:r>
              <a:rPr lang="en-US" altLang="zh-CN" sz="2400" dirty="0" smtClean="0">
                <a:latin typeface="微软雅黑" panose="020B0503020204020204" pitchFamily="34" charset="-122"/>
                <a:ea typeface="微软雅黑" panose="020B0503020204020204" pitchFamily="34" charset="-122"/>
              </a:rPr>
              <a:t>1/8,</a:t>
            </a:r>
            <a:r>
              <a:rPr lang="zh-CN" altLang="zh-CN" sz="2400" dirty="0" smtClean="0">
                <a:latin typeface="微软雅黑" panose="020B0503020204020204" pitchFamily="34" charset="-122"/>
                <a:ea typeface="微软雅黑" panose="020B0503020204020204" pitchFamily="34" charset="-122"/>
              </a:rPr>
              <a:t>其余</a:t>
            </a:r>
            <a:r>
              <a:rPr lang="en-US" altLang="zh-CN" sz="2400" dirty="0" smtClean="0">
                <a:latin typeface="微软雅黑" panose="020B0503020204020204" pitchFamily="34" charset="-122"/>
                <a:ea typeface="微软雅黑" panose="020B0503020204020204" pitchFamily="34" charset="-122"/>
              </a:rPr>
              <a:t>7/8</a:t>
            </a:r>
            <a:r>
              <a:rPr lang="zh-CN" altLang="zh-CN" sz="2400" dirty="0" smtClean="0">
                <a:latin typeface="微软雅黑" panose="020B0503020204020204" pitchFamily="34" charset="-122"/>
                <a:ea typeface="微软雅黑" panose="020B0503020204020204" pitchFamily="34" charset="-122"/>
              </a:rPr>
              <a:t>需要读者去想象。柯灵的散文素以简洁老成著称</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他对简洁的理解更为全面</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“文字的简洁</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不能光从数字着眼。如果没有多少意蕴</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文字尽管简洁</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顶多也不过简洁而已。”</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9">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9">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方法点拨</a:t>
            </a:r>
            <a:endParaRPr lang="zh-CN" altLang="en-US" sz="2800" b="1" dirty="0">
              <a:latin typeface="微软雅黑" panose="020B0503020204020204" pitchFamily="34" charset="-122"/>
              <a:ea typeface="微软雅黑" panose="020B0503020204020204" pitchFamily="34" charset="-122"/>
            </a:endParaRPr>
          </a:p>
        </p:txBody>
      </p:sp>
      <p:pic>
        <p:nvPicPr>
          <p:cNvPr id="54273" name="Picture 1" descr="C:\Users\Administrator\Desktop\课件图12\图片258.210.png"/>
          <p:cNvPicPr>
            <a:picLocks noChangeAspect="1" noChangeArrowheads="1"/>
          </p:cNvPicPr>
          <p:nvPr/>
        </p:nvPicPr>
        <p:blipFill>
          <a:blip r:embed="rId2" cstate="print"/>
          <a:srcRect/>
          <a:stretch>
            <a:fillRect/>
          </a:stretch>
        </p:blipFill>
        <p:spPr bwMode="auto">
          <a:xfrm>
            <a:off x="0" y="1052736"/>
            <a:ext cx="9144000" cy="5112568"/>
          </a:xfrm>
          <a:prstGeom prst="rect">
            <a:avLst/>
          </a:prstGeom>
          <a:noFill/>
        </p:spPr>
      </p:pic>
      <p:sp>
        <p:nvSpPr>
          <p:cNvPr id="54274" name="Rectangle 2"/>
          <p:cNvSpPr>
            <a:spLocks noChangeArrowheads="1"/>
          </p:cNvSpPr>
          <p:nvPr/>
        </p:nvSpPr>
        <p:spPr bwMode="auto">
          <a:xfrm>
            <a:off x="611560" y="1484784"/>
            <a:ext cx="7884368"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如何使语言简洁呢</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讲究意合</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流然。著文需随物赋形</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笔随意转</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句与句间流然</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少用“虽然</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但是”之类的关联词。如“枯藤老树昏鸭</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小桥流水人家</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古道西风瘦马。夕阳西下</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断肠人在天涯”一连串名词浑然天成产生了多么奇妙的意境</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学会白描</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不加渲染。白描本是国画的一种画法</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即纯用线条勾勒</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不加彩色渲染。顾恺之画人物</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几笔勾勒</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特征突出</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形神毕肖。一次</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在为朋友裴楷画像</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着重画了裴楷面颊上的三根髭须</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观者顿觉画中人“神明殊佳”。</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4274">
                                            <p:txEl>
                                              <p:pRg st="1" end="1"/>
                                            </p:txEl>
                                          </p:spTgt>
                                        </p:tgtEl>
                                        <p:attrNameLst>
                                          <p:attrName>style.visibility</p:attrName>
                                        </p:attrNameLst>
                                      </p:cBhvr>
                                      <p:to>
                                        <p:strVal val="visible"/>
                                      </p:to>
                                    </p:set>
                                    <p:anim calcmode="lin" valueType="num">
                                      <p:cBhvr>
                                        <p:cTn id="7" dur="500" fill="hold"/>
                                        <p:tgtEl>
                                          <p:spTgt spid="54274">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54274">
                                            <p:txEl>
                                              <p:pRg st="1" end="1"/>
                                            </p:txEl>
                                          </p:spTgt>
                                        </p:tgtEl>
                                        <p:attrNameLst>
                                          <p:attrName>ppt_h</p:attrName>
                                        </p:attrNameLst>
                                      </p:cBhvr>
                                      <p:tavLst>
                                        <p:tav tm="0">
                                          <p:val>
                                            <p:fltVal val="0"/>
                                          </p:val>
                                        </p:tav>
                                        <p:tav tm="100000">
                                          <p:val>
                                            <p:strVal val="#ppt_h"/>
                                          </p:val>
                                        </p:tav>
                                      </p:tavLst>
                                    </p:anim>
                                    <p:anim calcmode="lin" valueType="num">
                                      <p:cBhvr>
                                        <p:cTn id="9" dur="500" fill="hold"/>
                                        <p:tgtEl>
                                          <p:spTgt spid="54274">
                                            <p:txEl>
                                              <p:pRg st="1" end="1"/>
                                            </p:txEl>
                                          </p:spTgt>
                                        </p:tgtEl>
                                        <p:attrNameLst>
                                          <p:attrName>style.rotation</p:attrName>
                                        </p:attrNameLst>
                                      </p:cBhvr>
                                      <p:tavLst>
                                        <p:tav tm="0">
                                          <p:val>
                                            <p:fltVal val="360"/>
                                          </p:val>
                                        </p:tav>
                                        <p:tav tm="100000">
                                          <p:val>
                                            <p:fltVal val="0"/>
                                          </p:val>
                                        </p:tav>
                                      </p:tavLst>
                                    </p:anim>
                                    <p:animEffect transition="in" filter="fade">
                                      <p:cBhvr>
                                        <p:cTn id="10" dur="500"/>
                                        <p:tgtEl>
                                          <p:spTgt spid="54274">
                                            <p:txEl>
                                              <p:pRg st="1" end="1"/>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54274">
                                            <p:txEl>
                                              <p:pRg st="2" end="2"/>
                                            </p:txEl>
                                          </p:spTgt>
                                        </p:tgtEl>
                                        <p:attrNameLst>
                                          <p:attrName>style.visibility</p:attrName>
                                        </p:attrNameLst>
                                      </p:cBhvr>
                                      <p:to>
                                        <p:strVal val="visible"/>
                                      </p:to>
                                    </p:set>
                                    <p:anim calcmode="lin" valueType="num">
                                      <p:cBhvr>
                                        <p:cTn id="13" dur="500" fill="hold"/>
                                        <p:tgtEl>
                                          <p:spTgt spid="54274">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4274">
                                            <p:txEl>
                                              <p:pRg st="2" end="2"/>
                                            </p:txEl>
                                          </p:spTgt>
                                        </p:tgtEl>
                                        <p:attrNameLst>
                                          <p:attrName>ppt_h</p:attrName>
                                        </p:attrNameLst>
                                      </p:cBhvr>
                                      <p:tavLst>
                                        <p:tav tm="0">
                                          <p:val>
                                            <p:fltVal val="0"/>
                                          </p:val>
                                        </p:tav>
                                        <p:tav tm="100000">
                                          <p:val>
                                            <p:strVal val="#ppt_h"/>
                                          </p:val>
                                        </p:tav>
                                      </p:tavLst>
                                    </p:anim>
                                    <p:anim calcmode="lin" valueType="num">
                                      <p:cBhvr>
                                        <p:cTn id="15" dur="500" fill="hold"/>
                                        <p:tgtEl>
                                          <p:spTgt spid="54274">
                                            <p:txEl>
                                              <p:pRg st="2" end="2"/>
                                            </p:txEl>
                                          </p:spTgt>
                                        </p:tgtEl>
                                        <p:attrNameLst>
                                          <p:attrName>style.rotation</p:attrName>
                                        </p:attrNameLst>
                                      </p:cBhvr>
                                      <p:tavLst>
                                        <p:tav tm="0">
                                          <p:val>
                                            <p:fltVal val="360"/>
                                          </p:val>
                                        </p:tav>
                                        <p:tav tm="100000">
                                          <p:val>
                                            <p:fltVal val="0"/>
                                          </p:val>
                                        </p:tav>
                                      </p:tavLst>
                                    </p:anim>
                                    <p:animEffect transition="in" filter="fade">
                                      <p:cBhvr>
                                        <p:cTn id="16" dur="500"/>
                                        <p:tgtEl>
                                          <p:spTgt spid="5427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方法点拨</a:t>
            </a:r>
            <a:endParaRPr lang="zh-CN" altLang="en-US" sz="2800" b="1" dirty="0">
              <a:latin typeface="微软雅黑" panose="020B0503020204020204" pitchFamily="34" charset="-122"/>
              <a:ea typeface="微软雅黑" panose="020B0503020204020204" pitchFamily="34" charset="-122"/>
            </a:endParaRPr>
          </a:p>
        </p:txBody>
      </p:sp>
      <p:pic>
        <p:nvPicPr>
          <p:cNvPr id="55297" name="Picture 1" descr="C:\Users\Administrator\Desktop\课件图12\图片489631015.png"/>
          <p:cNvPicPr>
            <a:picLocks noChangeAspect="1" noChangeArrowheads="1"/>
          </p:cNvPicPr>
          <p:nvPr/>
        </p:nvPicPr>
        <p:blipFill>
          <a:blip r:embed="rId2" cstate="print"/>
          <a:srcRect/>
          <a:stretch>
            <a:fillRect/>
          </a:stretch>
        </p:blipFill>
        <p:spPr bwMode="auto">
          <a:xfrm>
            <a:off x="-6350" y="980728"/>
            <a:ext cx="9156700" cy="5256584"/>
          </a:xfrm>
          <a:prstGeom prst="rect">
            <a:avLst/>
          </a:prstGeom>
          <a:noFill/>
        </p:spPr>
      </p:pic>
      <p:sp>
        <p:nvSpPr>
          <p:cNvPr id="55298" name="Rectangle 2"/>
          <p:cNvSpPr>
            <a:spLocks noChangeArrowheads="1"/>
          </p:cNvSpPr>
          <p:nvPr/>
        </p:nvSpPr>
        <p:spPr bwMode="auto">
          <a:xfrm>
            <a:off x="755576" y="1244660"/>
            <a:ext cx="7560840" cy="45243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鲁迅说</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写文章要去粉饰</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有真意</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勿卖弄。” 他刻画人物肖像</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多用白描</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文字简练单纯</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不加渲染烘托。如描绘孔乙己的长衫</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孔乙己是站着喝酒而穿长衫的唯一的人。他身材很高大</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青白脸色</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皱纹间时常夹些伤痕</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一部乱蓬蓬的花白的胡子。穿的虽然是长衫</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可是又脏又破</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似乎十多年没有补</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也没有洗。”通过破长衫的白描</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把孔乙己的社会地位、病态心理、思想性格和所受的教育揭示得入木三分。</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5298">
                                            <p:txEl>
                                              <p:pRg st="0" end="0"/>
                                            </p:txEl>
                                          </p:spTgt>
                                        </p:tgtEl>
                                        <p:attrNameLst>
                                          <p:attrName>style.visibility</p:attrName>
                                        </p:attrNameLst>
                                      </p:cBhvr>
                                      <p:to>
                                        <p:strVal val="visible"/>
                                      </p:to>
                                    </p:set>
                                    <p:anim calcmode="lin" valueType="num">
                                      <p:cBhvr>
                                        <p:cTn id="7" dur="500" fill="hold"/>
                                        <p:tgtEl>
                                          <p:spTgt spid="5529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5298">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55298">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5529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23224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文题展示</a:t>
            </a:r>
            <a:endParaRPr lang="zh-CN" altLang="en-US" sz="2800" b="1" dirty="0">
              <a:latin typeface="微软雅黑" panose="020B0503020204020204" pitchFamily="34" charset="-122"/>
              <a:ea typeface="微软雅黑" panose="020B0503020204020204" pitchFamily="34" charset="-122"/>
            </a:endParaRPr>
          </a:p>
        </p:txBody>
      </p:sp>
      <p:sp>
        <p:nvSpPr>
          <p:cNvPr id="10" name="圆角矩形 9"/>
          <p:cNvSpPr/>
          <p:nvPr/>
        </p:nvSpPr>
        <p:spPr>
          <a:xfrm>
            <a:off x="179512" y="908720"/>
            <a:ext cx="8712968" cy="5184576"/>
          </a:xfrm>
          <a:prstGeom prst="roundRect">
            <a:avLst>
              <a:gd name="adj" fmla="val 10006"/>
            </a:avLst>
          </a:prstGeom>
          <a:solidFill>
            <a:srgbClr val="92D050"/>
          </a:solidFill>
          <a:ln w="25400" cap="flat" cmpd="sng" algn="ctr">
            <a:noFill/>
            <a:prstDash val="solid"/>
          </a:ln>
          <a:effectLst>
            <a:innerShdw blurRad="63500" dist="25400" dir="13500000">
              <a:prstClr val="black">
                <a:alpha val="61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27649" name="Picture 1" descr="C:\Users\Administrator\Desktop\课件图12\写做\写作\u=42827213,2614637701&amp;fm=21&amp;gp=0_副本.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724128" y="4725144"/>
            <a:ext cx="3161928" cy="3096344"/>
          </a:xfrm>
          <a:prstGeom prst="rect">
            <a:avLst/>
          </a:prstGeom>
          <a:noFill/>
        </p:spPr>
      </p:pic>
      <p:sp>
        <p:nvSpPr>
          <p:cNvPr id="30721" name="Rectangle 1"/>
          <p:cNvSpPr>
            <a:spLocks noChangeArrowheads="1"/>
          </p:cNvSpPr>
          <p:nvPr/>
        </p:nvSpPr>
        <p:spPr bwMode="auto">
          <a:xfrm>
            <a:off x="467544" y="809525"/>
            <a:ext cx="8100392" cy="51706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将教材中的这段文字的毛病指出来</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还有一种立体的书</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也很吸引人。很多人围上去看。它的插图都是立体的。当你把书打开的时候</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书里的人和动物会马上站起来</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跃然纸上”</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栩栩如生。</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分析</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这段文字说明的意思是</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有一种立体的书能够活动。但是语言不够简明。“立体的”出现两次</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字面重复</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吸引人”和“很多人围上去看”</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意思重复</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当你把书打开的时候”</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不够简洁。</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它可以修改如下</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还有一种书</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插图是立体的</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也很吸引人。打开书</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书里的人和动物会站起来</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跃然纸上”</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栩栩如生。</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修改后的文字</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语言简洁</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意思也很明确。</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7649"/>
                                        </p:tgtEl>
                                        <p:attrNameLst>
                                          <p:attrName>style.visibility</p:attrName>
                                        </p:attrNameLst>
                                      </p:cBhvr>
                                      <p:to>
                                        <p:strVal val="visible"/>
                                      </p:to>
                                    </p:set>
                                    <p:anim calcmode="lin" valueType="num">
                                      <p:cBhvr>
                                        <p:cTn id="7" dur="500" fill="hold"/>
                                        <p:tgtEl>
                                          <p:spTgt spid="27649"/>
                                        </p:tgtEl>
                                        <p:attrNameLst>
                                          <p:attrName>ppt_w</p:attrName>
                                        </p:attrNameLst>
                                      </p:cBhvr>
                                      <p:tavLst>
                                        <p:tav tm="0">
                                          <p:val>
                                            <p:fltVal val="0"/>
                                          </p:val>
                                        </p:tav>
                                        <p:tav tm="100000">
                                          <p:val>
                                            <p:strVal val="#ppt_w"/>
                                          </p:val>
                                        </p:tav>
                                      </p:tavLst>
                                    </p:anim>
                                    <p:anim calcmode="lin" valueType="num">
                                      <p:cBhvr>
                                        <p:cTn id="8" dur="500" fill="hold"/>
                                        <p:tgtEl>
                                          <p:spTgt spid="27649"/>
                                        </p:tgtEl>
                                        <p:attrNameLst>
                                          <p:attrName>ppt_h</p:attrName>
                                        </p:attrNameLst>
                                      </p:cBhvr>
                                      <p:tavLst>
                                        <p:tav tm="0">
                                          <p:val>
                                            <p:fltVal val="0"/>
                                          </p:val>
                                        </p:tav>
                                        <p:tav tm="100000">
                                          <p:val>
                                            <p:strVal val="#ppt_h"/>
                                          </p:val>
                                        </p:tav>
                                      </p:tavLst>
                                    </p:anim>
                                    <p:anim calcmode="lin" valueType="num">
                                      <p:cBhvr>
                                        <p:cTn id="9" dur="500" fill="hold"/>
                                        <p:tgtEl>
                                          <p:spTgt spid="27649"/>
                                        </p:tgtEl>
                                        <p:attrNameLst>
                                          <p:attrName>style.rotation</p:attrName>
                                        </p:attrNameLst>
                                      </p:cBhvr>
                                      <p:tavLst>
                                        <p:tav tm="0">
                                          <p:val>
                                            <p:fltVal val="360"/>
                                          </p:val>
                                        </p:tav>
                                        <p:tav tm="100000">
                                          <p:val>
                                            <p:fltVal val="0"/>
                                          </p:val>
                                        </p:tav>
                                      </p:tavLst>
                                    </p:anim>
                                    <p:animEffect transition="in" filter="fade">
                                      <p:cBhvr>
                                        <p:cTn id="10" dur="500"/>
                                        <p:tgtEl>
                                          <p:spTgt spid="27649"/>
                                        </p:tgtEl>
                                      </p:cBhvr>
                                    </p:animEffec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30721">
                                            <p:txEl>
                                              <p:pRg st="0" end="0"/>
                                            </p:txEl>
                                          </p:spTgt>
                                        </p:tgtEl>
                                        <p:attrNameLst>
                                          <p:attrName>style.visibility</p:attrName>
                                        </p:attrNameLst>
                                      </p:cBhvr>
                                      <p:to>
                                        <p:strVal val="visible"/>
                                      </p:to>
                                    </p:set>
                                    <p:anim calcmode="lin" valueType="num">
                                      <p:cBhvr>
                                        <p:cTn id="15" dur="1000" fill="hold"/>
                                        <p:tgtEl>
                                          <p:spTgt spid="30721">
                                            <p:txEl>
                                              <p:pRg st="0" end="0"/>
                                            </p:txEl>
                                          </p:spTgt>
                                        </p:tgtEl>
                                        <p:attrNameLst>
                                          <p:attrName>ppt_x</p:attrName>
                                        </p:attrNameLst>
                                      </p:cBhvr>
                                      <p:tavLst>
                                        <p:tav tm="0">
                                          <p:val>
                                            <p:strVal val="#ppt_x-.2"/>
                                          </p:val>
                                        </p:tav>
                                        <p:tav tm="100000">
                                          <p:val>
                                            <p:strVal val="#ppt_x"/>
                                          </p:val>
                                        </p:tav>
                                      </p:tavLst>
                                    </p:anim>
                                    <p:anim calcmode="lin" valueType="num">
                                      <p:cBhvr>
                                        <p:cTn id="16" dur="1000" fill="hold"/>
                                        <p:tgtEl>
                                          <p:spTgt spid="3072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072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0721">
                                            <p:txEl>
                                              <p:pRg st="1" end="1"/>
                                            </p:txEl>
                                          </p:spTgt>
                                        </p:tgtEl>
                                        <p:attrNameLst>
                                          <p:attrName>style.visibility</p:attrName>
                                        </p:attrNameLst>
                                      </p:cBhvr>
                                      <p:to>
                                        <p:strVal val="visible"/>
                                      </p:to>
                                    </p:set>
                                    <p:animEffect transition="in" filter="checkerboard(across)">
                                      <p:cBhvr>
                                        <p:cTn id="22" dur="500"/>
                                        <p:tgtEl>
                                          <p:spTgt spid="30721">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30721">
                                            <p:txEl>
                                              <p:pRg st="2" end="2"/>
                                            </p:txEl>
                                          </p:spTgt>
                                        </p:tgtEl>
                                        <p:attrNameLst>
                                          <p:attrName>style.visibility</p:attrName>
                                        </p:attrNameLst>
                                      </p:cBhvr>
                                      <p:to>
                                        <p:strVal val="visible"/>
                                      </p:to>
                                    </p:set>
                                    <p:anim calcmode="lin" valueType="num">
                                      <p:cBhvr>
                                        <p:cTn id="27" dur="1000" fill="hold"/>
                                        <p:tgtEl>
                                          <p:spTgt spid="30721">
                                            <p:txEl>
                                              <p:pRg st="2" end="2"/>
                                            </p:txEl>
                                          </p:spTgt>
                                        </p:tgtEl>
                                        <p:attrNameLst>
                                          <p:attrName>ppt_x</p:attrName>
                                        </p:attrNameLst>
                                      </p:cBhvr>
                                      <p:tavLst>
                                        <p:tav tm="0">
                                          <p:val>
                                            <p:strVal val="#ppt_x-.2"/>
                                          </p:val>
                                        </p:tav>
                                        <p:tav tm="100000">
                                          <p:val>
                                            <p:strVal val="#ppt_x"/>
                                          </p:val>
                                        </p:tav>
                                      </p:tavLst>
                                    </p:anim>
                                    <p:anim calcmode="lin" valueType="num">
                                      <p:cBhvr>
                                        <p:cTn id="28" dur="1000" fill="hold"/>
                                        <p:tgtEl>
                                          <p:spTgt spid="3072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0721">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nodeType="clickEffect">
                                  <p:stCondLst>
                                    <p:cond delay="0"/>
                                  </p:stCondLst>
                                  <p:childTnLst>
                                    <p:set>
                                      <p:cBhvr>
                                        <p:cTn id="33" dur="1" fill="hold">
                                          <p:stCondLst>
                                            <p:cond delay="0"/>
                                          </p:stCondLst>
                                        </p:cTn>
                                        <p:tgtEl>
                                          <p:spTgt spid="30721">
                                            <p:txEl>
                                              <p:pRg st="3" end="3"/>
                                            </p:txEl>
                                          </p:spTgt>
                                        </p:tgtEl>
                                        <p:attrNameLst>
                                          <p:attrName>style.visibility</p:attrName>
                                        </p:attrNameLst>
                                      </p:cBhvr>
                                      <p:to>
                                        <p:strVal val="visible"/>
                                      </p:to>
                                    </p:set>
                                    <p:animEffect transition="in" filter="checkerboard(across)">
                                      <p:cBhvr>
                                        <p:cTn id="34" dur="500"/>
                                        <p:tgtEl>
                                          <p:spTgt spid="30721">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30721">
                                            <p:txEl>
                                              <p:pRg st="4" end="4"/>
                                            </p:txEl>
                                          </p:spTgt>
                                        </p:tgtEl>
                                        <p:attrNameLst>
                                          <p:attrName>style.visibility</p:attrName>
                                        </p:attrNameLst>
                                      </p:cBhvr>
                                      <p:to>
                                        <p:strVal val="visible"/>
                                      </p:to>
                                    </p:set>
                                    <p:anim calcmode="lin" valueType="num">
                                      <p:cBhvr>
                                        <p:cTn id="39" dur="500" fill="hold"/>
                                        <p:tgtEl>
                                          <p:spTgt spid="30721">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30721">
                                            <p:txEl>
                                              <p:pRg st="4" end="4"/>
                                            </p:txEl>
                                          </p:spTgt>
                                        </p:tgtEl>
                                        <p:attrNameLst>
                                          <p:attrName>ppt_h</p:attrName>
                                        </p:attrNameLst>
                                      </p:cBhvr>
                                      <p:tavLst>
                                        <p:tav tm="0">
                                          <p:val>
                                            <p:fltVal val="0"/>
                                          </p:val>
                                        </p:tav>
                                        <p:tav tm="100000">
                                          <p:val>
                                            <p:strVal val="#ppt_h"/>
                                          </p:val>
                                        </p:tav>
                                      </p:tavLst>
                                    </p:anim>
                                    <p:anim calcmode="lin" valueType="num">
                                      <p:cBhvr>
                                        <p:cTn id="41" dur="500" fill="hold"/>
                                        <p:tgtEl>
                                          <p:spTgt spid="30721">
                                            <p:txEl>
                                              <p:pRg st="4" end="4"/>
                                            </p:txEl>
                                          </p:spTgt>
                                        </p:tgtEl>
                                        <p:attrNameLst>
                                          <p:attrName>style.rotation</p:attrName>
                                        </p:attrNameLst>
                                      </p:cBhvr>
                                      <p:tavLst>
                                        <p:tav tm="0">
                                          <p:val>
                                            <p:fltVal val="360"/>
                                          </p:val>
                                        </p:tav>
                                        <p:tav tm="100000">
                                          <p:val>
                                            <p:fltVal val="0"/>
                                          </p:val>
                                        </p:tav>
                                      </p:tavLst>
                                    </p:anim>
                                    <p:animEffect transition="in" filter="fade">
                                      <p:cBhvr>
                                        <p:cTn id="42" dur="500"/>
                                        <p:tgtEl>
                                          <p:spTgt spid="30721">
                                            <p:txEl>
                                              <p:pRg st="4" end="4"/>
                                            </p:txEl>
                                          </p:spTgt>
                                        </p:tgtEl>
                                      </p:cBhvr>
                                    </p:animEffect>
                                  </p:childTnLst>
                                </p:cTn>
                              </p:par>
                              <p:par>
                                <p:cTn id="43" presetID="49" presetClass="entr" presetSubtype="0" decel="100000" fill="hold" nodeType="withEffect">
                                  <p:stCondLst>
                                    <p:cond delay="0"/>
                                  </p:stCondLst>
                                  <p:childTnLst>
                                    <p:set>
                                      <p:cBhvr>
                                        <p:cTn id="44" dur="1" fill="hold">
                                          <p:stCondLst>
                                            <p:cond delay="0"/>
                                          </p:stCondLst>
                                        </p:cTn>
                                        <p:tgtEl>
                                          <p:spTgt spid="30721">
                                            <p:txEl>
                                              <p:pRg st="5" end="5"/>
                                            </p:txEl>
                                          </p:spTgt>
                                        </p:tgtEl>
                                        <p:attrNameLst>
                                          <p:attrName>style.visibility</p:attrName>
                                        </p:attrNameLst>
                                      </p:cBhvr>
                                      <p:to>
                                        <p:strVal val="visible"/>
                                      </p:to>
                                    </p:set>
                                    <p:anim calcmode="lin" valueType="num">
                                      <p:cBhvr>
                                        <p:cTn id="45" dur="500" fill="hold"/>
                                        <p:tgtEl>
                                          <p:spTgt spid="30721">
                                            <p:txEl>
                                              <p:pRg st="5" end="5"/>
                                            </p:txEl>
                                          </p:spTgt>
                                        </p:tgtEl>
                                        <p:attrNameLst>
                                          <p:attrName>ppt_w</p:attrName>
                                        </p:attrNameLst>
                                      </p:cBhvr>
                                      <p:tavLst>
                                        <p:tav tm="0">
                                          <p:val>
                                            <p:fltVal val="0"/>
                                          </p:val>
                                        </p:tav>
                                        <p:tav tm="100000">
                                          <p:val>
                                            <p:strVal val="#ppt_w"/>
                                          </p:val>
                                        </p:tav>
                                      </p:tavLst>
                                    </p:anim>
                                    <p:anim calcmode="lin" valueType="num">
                                      <p:cBhvr>
                                        <p:cTn id="46" dur="500" fill="hold"/>
                                        <p:tgtEl>
                                          <p:spTgt spid="30721">
                                            <p:txEl>
                                              <p:pRg st="5" end="5"/>
                                            </p:txEl>
                                          </p:spTgt>
                                        </p:tgtEl>
                                        <p:attrNameLst>
                                          <p:attrName>ppt_h</p:attrName>
                                        </p:attrNameLst>
                                      </p:cBhvr>
                                      <p:tavLst>
                                        <p:tav tm="0">
                                          <p:val>
                                            <p:fltVal val="0"/>
                                          </p:val>
                                        </p:tav>
                                        <p:tav tm="100000">
                                          <p:val>
                                            <p:strVal val="#ppt_h"/>
                                          </p:val>
                                        </p:tav>
                                      </p:tavLst>
                                    </p:anim>
                                    <p:anim calcmode="lin" valueType="num">
                                      <p:cBhvr>
                                        <p:cTn id="47" dur="500" fill="hold"/>
                                        <p:tgtEl>
                                          <p:spTgt spid="30721">
                                            <p:txEl>
                                              <p:pRg st="5" end="5"/>
                                            </p:txEl>
                                          </p:spTgt>
                                        </p:tgtEl>
                                        <p:attrNameLst>
                                          <p:attrName>style.rotation</p:attrName>
                                        </p:attrNameLst>
                                      </p:cBhvr>
                                      <p:tavLst>
                                        <p:tav tm="0">
                                          <p:val>
                                            <p:fltVal val="360"/>
                                          </p:val>
                                        </p:tav>
                                        <p:tav tm="100000">
                                          <p:val>
                                            <p:fltVal val="0"/>
                                          </p:val>
                                        </p:tav>
                                      </p:tavLst>
                                    </p:anim>
                                    <p:animEffect transition="in" filter="fade">
                                      <p:cBhvr>
                                        <p:cTn id="48" dur="500"/>
                                        <p:tgtEl>
                                          <p:spTgt spid="3072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方法点拨</a:t>
            </a:r>
            <a:endParaRPr lang="zh-CN" altLang="en-US" sz="2800" b="1" dirty="0">
              <a:latin typeface="微软雅黑" panose="020B0503020204020204" pitchFamily="34" charset="-122"/>
              <a:ea typeface="微软雅黑" panose="020B0503020204020204" pitchFamily="34" charset="-122"/>
            </a:endParaRPr>
          </a:p>
        </p:txBody>
      </p:sp>
      <p:pic>
        <p:nvPicPr>
          <p:cNvPr id="56322" name="Picture 2" descr="C:\Users\Administrator\Desktop\课件图12\图片236+98‘；.jpg"/>
          <p:cNvPicPr>
            <a:picLocks noChangeAspect="1" noChangeArrowheads="1"/>
          </p:cNvPicPr>
          <p:nvPr/>
        </p:nvPicPr>
        <p:blipFill>
          <a:blip r:embed="rId2" cstate="print"/>
          <a:srcRect/>
          <a:stretch>
            <a:fillRect/>
          </a:stretch>
        </p:blipFill>
        <p:spPr bwMode="auto">
          <a:xfrm>
            <a:off x="0" y="1023938"/>
            <a:ext cx="9144000" cy="4493294"/>
          </a:xfrm>
          <a:prstGeom prst="rect">
            <a:avLst/>
          </a:prstGeom>
          <a:noFill/>
        </p:spPr>
      </p:pic>
      <p:sp>
        <p:nvSpPr>
          <p:cNvPr id="9" name="矩形 8"/>
          <p:cNvSpPr/>
          <p:nvPr/>
        </p:nvSpPr>
        <p:spPr>
          <a:xfrm>
            <a:off x="683568" y="1556792"/>
            <a:ext cx="7704856" cy="3416320"/>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多用短句</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轻盈活泼。英国著名的哲学家罗素</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曾把如何写议论性散文拟成几条“简单的准则”</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其中一条是</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能用短词的时候决不用长词。因为长词或长句过多</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冗长枯燥</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甚至有晦涩之弊</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令人难以卒读。而短句轻盈活泼</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有跳跃感。如朱自清的《春》大量使用对称或排比的短语或短句</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既流畅又整齐</a:t>
            </a:r>
            <a:r>
              <a:rPr lang="en-US" altLang="zh-CN" sz="2400" dirty="0" smtClean="0">
                <a:latin typeface="微软雅黑" panose="020B0503020204020204" pitchFamily="34" charset="-122"/>
                <a:ea typeface="微软雅黑" panose="020B0503020204020204" pitchFamily="34" charset="-122"/>
              </a:rPr>
              <a:t>,</a:t>
            </a:r>
            <a:r>
              <a:rPr lang="zh-CN" altLang="zh-CN" sz="2400" dirty="0" smtClean="0">
                <a:latin typeface="微软雅黑" panose="020B0503020204020204" pitchFamily="34" charset="-122"/>
                <a:ea typeface="微软雅黑" panose="020B0503020204020204" pitchFamily="34" charset="-122"/>
              </a:rPr>
              <a:t>既简洁又活泼。</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checkerboard(across)">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方法点拨</a:t>
            </a:r>
            <a:endParaRPr lang="zh-CN" altLang="en-US" sz="2800" b="1" dirty="0">
              <a:latin typeface="微软雅黑" panose="020B0503020204020204" pitchFamily="34" charset="-122"/>
              <a:ea typeface="微软雅黑" panose="020B0503020204020204" pitchFamily="34" charset="-122"/>
            </a:endParaRPr>
          </a:p>
        </p:txBody>
      </p:sp>
      <p:pic>
        <p:nvPicPr>
          <p:cNvPr id="57346" name="Picture 2" descr="C:\Users\Administrator\Desktop\课件图12\图2159.jpg"/>
          <p:cNvPicPr>
            <a:picLocks noChangeAspect="1" noChangeArrowheads="1"/>
          </p:cNvPicPr>
          <p:nvPr/>
        </p:nvPicPr>
        <p:blipFill>
          <a:blip r:embed="rId2" cstate="print"/>
          <a:srcRect/>
          <a:stretch>
            <a:fillRect/>
          </a:stretch>
        </p:blipFill>
        <p:spPr bwMode="auto">
          <a:xfrm>
            <a:off x="0" y="1169988"/>
            <a:ext cx="8964488" cy="4923308"/>
          </a:xfrm>
          <a:prstGeom prst="rect">
            <a:avLst/>
          </a:prstGeom>
          <a:noFill/>
        </p:spPr>
      </p:pic>
      <p:sp>
        <p:nvSpPr>
          <p:cNvPr id="57347" name="Rectangle 3"/>
          <p:cNvSpPr>
            <a:spLocks noChangeArrowheads="1"/>
          </p:cNvSpPr>
          <p:nvPr/>
        </p:nvSpPr>
        <p:spPr bwMode="auto">
          <a:xfrm>
            <a:off x="539552" y="1844824"/>
            <a:ext cx="7632848"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少用修饰</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流畅鲜明。罗素认为文章中要尽量少用附加语</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因为附加语往往会影响文气的流畅。契诃夫认为过多的形容和修饰</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会分散读者的注意力</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有损鲜明性。他说</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如果我写‘这个人坐在草地上’</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这就容易懂</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因为它清清楚楚</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不妨碍注意力。要是我写‘一个高高的、窄胸脯的、身量中等的、留着棕色胡子的人坐在绿色的、已经被行人用脚踏过的草地上</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一声不响地、心虚地、战战兢兢在往四下里看’</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那就相反</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这句话变得不好懂</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使脑筋感到吃力。它不能一下子印进人的脑筋。小说必须一下子</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在一秒钟里</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印进人的脑筋。”</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wedge">
                                      <p:cBhvr>
                                        <p:cTn id="7" dur="2000"/>
                                        <p:tgtEl>
                                          <p:spTgt spid="573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方法点拨</a:t>
            </a:r>
            <a:endParaRPr lang="zh-CN" altLang="en-US" sz="2800" b="1" dirty="0">
              <a:latin typeface="微软雅黑" panose="020B0503020204020204" pitchFamily="34" charset="-122"/>
              <a:ea typeface="微软雅黑" panose="020B0503020204020204" pitchFamily="34" charset="-122"/>
            </a:endParaRPr>
          </a:p>
        </p:txBody>
      </p:sp>
      <p:pic>
        <p:nvPicPr>
          <p:cNvPr id="9" name="Picture 2"/>
          <p:cNvPicPr>
            <a:picLocks noChangeAspect="1" noChangeArrowheads="1"/>
          </p:cNvPicPr>
          <p:nvPr/>
        </p:nvPicPr>
        <p:blipFill>
          <a:blip r:embed="rId2" cstate="print"/>
          <a:srcRect/>
          <a:stretch>
            <a:fillRect/>
          </a:stretch>
        </p:blipFill>
        <p:spPr bwMode="auto">
          <a:xfrm>
            <a:off x="0" y="836713"/>
            <a:ext cx="9144000" cy="5328592"/>
          </a:xfrm>
          <a:prstGeom prst="rect">
            <a:avLst/>
          </a:prstGeom>
          <a:noFill/>
          <a:ln w="9525">
            <a:noFill/>
            <a:miter lim="800000"/>
            <a:headEnd/>
            <a:tailEnd/>
          </a:ln>
        </p:spPr>
      </p:pic>
      <p:sp>
        <p:nvSpPr>
          <p:cNvPr id="58369" name="Rectangle 1"/>
          <p:cNvSpPr>
            <a:spLocks noChangeArrowheads="1"/>
          </p:cNvSpPr>
          <p:nvPr/>
        </p:nvSpPr>
        <p:spPr bwMode="auto">
          <a:xfrm>
            <a:off x="971600" y="1154361"/>
            <a:ext cx="7776864"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提炼语言</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以少写多。古时候</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有一则</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制鼓歌诀</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原来二十个字</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紧紧蒙张皮</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密密钉上钉</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天晴和落雨</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打起一样音。”后来改为十二个字</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紧紧蒙</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密密钉</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晴和雨</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一样音。”最后只剩八个字</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紧蒙密钉</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晴雨同音。” 提炼语言</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以少写多</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藏而不露</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以给读者留下开阔的艺术空白。鲁迅的杂文</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死</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中有这么一条</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五</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孩子长大</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倘无才能</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可寻点小事情过活</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万不可去做空头文学家或美术家。”其中的“空头”一词</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原稿中没有</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是后来同冯雪峰增添的。它好就好在极简明形象地揭示了那类不学无术、却拉文艺大旗的冒牌文人的特征。要语言简明</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不但是外语言的问题</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而且是内语言的问题。只有对事物分析深刻透辟</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才能抓住问题的症结</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把复杂的事物写得简洁明确。</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8369">
                                            <p:txEl>
                                              <p:pRg st="0" end="0"/>
                                            </p:txEl>
                                          </p:spTgt>
                                        </p:tgtEl>
                                        <p:attrNameLst>
                                          <p:attrName>style.visibility</p:attrName>
                                        </p:attrNameLst>
                                      </p:cBhvr>
                                      <p:to>
                                        <p:strVal val="visible"/>
                                      </p:to>
                                    </p:set>
                                    <p:animEffect transition="in" filter="checkerboard(across)">
                                      <p:cBhvr>
                                        <p:cTn id="7" dur="500"/>
                                        <p:tgtEl>
                                          <p:spTgt spid="583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23224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写作指导</a:t>
            </a:r>
            <a:endParaRPr lang="zh-CN" altLang="en-US" sz="2800" b="1" dirty="0">
              <a:latin typeface="微软雅黑" panose="020B0503020204020204" pitchFamily="34" charset="-122"/>
              <a:ea typeface="微软雅黑" panose="020B0503020204020204" pitchFamily="34" charset="-122"/>
            </a:endParaRPr>
          </a:p>
        </p:txBody>
      </p:sp>
      <p:pic>
        <p:nvPicPr>
          <p:cNvPr id="23553" name="Picture 1" descr="C:\Users\Administrator\课件图12\思考人物\562310.jpg"/>
          <p:cNvPicPr>
            <a:picLocks noChangeAspect="1" noChangeArrowheads="1"/>
          </p:cNvPicPr>
          <p:nvPr/>
        </p:nvPicPr>
        <p:blipFill>
          <a:blip r:embed="rId2" cstate="print"/>
          <a:srcRect/>
          <a:stretch>
            <a:fillRect/>
          </a:stretch>
        </p:blipFill>
        <p:spPr bwMode="auto">
          <a:xfrm>
            <a:off x="323528" y="908720"/>
            <a:ext cx="8496944" cy="5184576"/>
          </a:xfrm>
          <a:prstGeom prst="rect">
            <a:avLst/>
          </a:prstGeom>
          <a:noFill/>
        </p:spPr>
      </p:pic>
      <p:sp>
        <p:nvSpPr>
          <p:cNvPr id="29697" name="Rectangle 1"/>
          <p:cNvSpPr>
            <a:spLocks noChangeArrowheads="1"/>
          </p:cNvSpPr>
          <p:nvPr/>
        </p:nvSpPr>
        <p:spPr bwMode="auto">
          <a:xfrm>
            <a:off x="755576" y="1745629"/>
            <a:ext cx="7416824" cy="332398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一</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语言简明的本质要求是</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用最经济的语言材料传送最大的信息量</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达到最高的准确性和可理解性</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取得最佳的表达效果。</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简</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即简要、简洁。明</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即明白</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清楚。</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内容</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简</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——①</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删除多余词语</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指重复、啰唆的内容</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②排除冗余信息</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指文中游离于主旨或话题之外的内容</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明</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——①</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消除歧义</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②避免费解</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使人难以领会或理解的内容</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p:txBody>
      </p:sp>
      <p:pic>
        <p:nvPicPr>
          <p:cNvPr id="29698" name="Picture 2" descr="C:\Users\Administrator\Desktop\课件图12\写做\写作\u=420229371,1403524813&amp;fm=21&amp;gp=0_副本.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724128" y="4221088"/>
            <a:ext cx="3419872" cy="320461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9697">
                                            <p:txEl>
                                              <p:pRg st="0" end="0"/>
                                            </p:txEl>
                                          </p:spTgt>
                                        </p:tgtEl>
                                        <p:attrNameLst>
                                          <p:attrName>style.visibility</p:attrName>
                                        </p:attrNameLst>
                                      </p:cBhvr>
                                      <p:to>
                                        <p:strVal val="visible"/>
                                      </p:to>
                                    </p:set>
                                    <p:anim calcmode="lin" valueType="num">
                                      <p:cBhvr>
                                        <p:cTn id="7" dur="500" fill="hold"/>
                                        <p:tgtEl>
                                          <p:spTgt spid="2969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969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9697">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969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29697">
                                            <p:txEl>
                                              <p:pRg st="1" end="1"/>
                                            </p:txEl>
                                          </p:spTgt>
                                        </p:tgtEl>
                                        <p:attrNameLst>
                                          <p:attrName>style.visibility</p:attrName>
                                        </p:attrNameLst>
                                      </p:cBhvr>
                                      <p:to>
                                        <p:strVal val="visible"/>
                                      </p:to>
                                    </p:set>
                                    <p:anim calcmode="lin" valueType="num">
                                      <p:cBhvr>
                                        <p:cTn id="15" dur="1000" fill="hold"/>
                                        <p:tgtEl>
                                          <p:spTgt spid="29697">
                                            <p:txEl>
                                              <p:pRg st="1" end="1"/>
                                            </p:txEl>
                                          </p:spTgt>
                                        </p:tgtEl>
                                        <p:attrNameLst>
                                          <p:attrName>ppt_x</p:attrName>
                                        </p:attrNameLst>
                                      </p:cBhvr>
                                      <p:tavLst>
                                        <p:tav tm="0">
                                          <p:val>
                                            <p:strVal val="#ppt_x-.2"/>
                                          </p:val>
                                        </p:tav>
                                        <p:tav tm="100000">
                                          <p:val>
                                            <p:strVal val="#ppt_x"/>
                                          </p:val>
                                        </p:tav>
                                      </p:tavLst>
                                    </p:anim>
                                    <p:anim calcmode="lin" valueType="num">
                                      <p:cBhvr>
                                        <p:cTn id="16" dur="1000" fill="hold"/>
                                        <p:tgtEl>
                                          <p:spTgt spid="2969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29697">
                                            <p:txEl>
                                              <p:pRg st="1" end="1"/>
                                            </p:txEl>
                                          </p:spTgt>
                                        </p:tgtEl>
                                      </p:cBhvr>
                                    </p:animEffect>
                                  </p:childTnLst>
                                </p:cTn>
                              </p:par>
                              <p:par>
                                <p:cTn id="18" presetID="29" presetClass="entr" presetSubtype="0" fill="hold" nodeType="withEffect">
                                  <p:stCondLst>
                                    <p:cond delay="0"/>
                                  </p:stCondLst>
                                  <p:childTnLst>
                                    <p:set>
                                      <p:cBhvr>
                                        <p:cTn id="19" dur="1" fill="hold">
                                          <p:stCondLst>
                                            <p:cond delay="0"/>
                                          </p:stCondLst>
                                        </p:cTn>
                                        <p:tgtEl>
                                          <p:spTgt spid="29697">
                                            <p:txEl>
                                              <p:pRg st="2" end="2"/>
                                            </p:txEl>
                                          </p:spTgt>
                                        </p:tgtEl>
                                        <p:attrNameLst>
                                          <p:attrName>style.visibility</p:attrName>
                                        </p:attrNameLst>
                                      </p:cBhvr>
                                      <p:to>
                                        <p:strVal val="visible"/>
                                      </p:to>
                                    </p:set>
                                    <p:anim calcmode="lin" valueType="num">
                                      <p:cBhvr>
                                        <p:cTn id="20" dur="1000" fill="hold"/>
                                        <p:tgtEl>
                                          <p:spTgt spid="29697">
                                            <p:txEl>
                                              <p:pRg st="2" end="2"/>
                                            </p:txEl>
                                          </p:spTgt>
                                        </p:tgtEl>
                                        <p:attrNameLst>
                                          <p:attrName>ppt_x</p:attrName>
                                        </p:attrNameLst>
                                      </p:cBhvr>
                                      <p:tavLst>
                                        <p:tav tm="0">
                                          <p:val>
                                            <p:strVal val="#ppt_x-.2"/>
                                          </p:val>
                                        </p:tav>
                                        <p:tav tm="100000">
                                          <p:val>
                                            <p:strVal val="#ppt_x"/>
                                          </p:val>
                                        </p:tav>
                                      </p:tavLst>
                                    </p:anim>
                                    <p:anim calcmode="lin" valueType="num">
                                      <p:cBhvr>
                                        <p:cTn id="21" dur="1000" fill="hold"/>
                                        <p:tgtEl>
                                          <p:spTgt spid="2969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29697">
                                            <p:txEl>
                                              <p:pRg st="2" end="2"/>
                                            </p:txEl>
                                          </p:spTgt>
                                        </p:tgtEl>
                                      </p:cBhvr>
                                    </p:animEffect>
                                  </p:childTnLst>
                                </p:cTn>
                              </p:par>
                              <p:par>
                                <p:cTn id="23" presetID="29" presetClass="entr" presetSubtype="0" fill="hold" nodeType="withEffect">
                                  <p:stCondLst>
                                    <p:cond delay="0"/>
                                  </p:stCondLst>
                                  <p:childTnLst>
                                    <p:set>
                                      <p:cBhvr>
                                        <p:cTn id="24" dur="1" fill="hold">
                                          <p:stCondLst>
                                            <p:cond delay="0"/>
                                          </p:stCondLst>
                                        </p:cTn>
                                        <p:tgtEl>
                                          <p:spTgt spid="29697">
                                            <p:txEl>
                                              <p:pRg st="3" end="3"/>
                                            </p:txEl>
                                          </p:spTgt>
                                        </p:tgtEl>
                                        <p:attrNameLst>
                                          <p:attrName>style.visibility</p:attrName>
                                        </p:attrNameLst>
                                      </p:cBhvr>
                                      <p:to>
                                        <p:strVal val="visible"/>
                                      </p:to>
                                    </p:set>
                                    <p:anim calcmode="lin" valueType="num">
                                      <p:cBhvr>
                                        <p:cTn id="25" dur="1000" fill="hold"/>
                                        <p:tgtEl>
                                          <p:spTgt spid="29697">
                                            <p:txEl>
                                              <p:pRg st="3" end="3"/>
                                            </p:txEl>
                                          </p:spTgt>
                                        </p:tgtEl>
                                        <p:attrNameLst>
                                          <p:attrName>ppt_x</p:attrName>
                                        </p:attrNameLst>
                                      </p:cBhvr>
                                      <p:tavLst>
                                        <p:tav tm="0">
                                          <p:val>
                                            <p:strVal val="#ppt_x-.2"/>
                                          </p:val>
                                        </p:tav>
                                        <p:tav tm="100000">
                                          <p:val>
                                            <p:strVal val="#ppt_x"/>
                                          </p:val>
                                        </p:tav>
                                      </p:tavLst>
                                    </p:anim>
                                    <p:anim calcmode="lin" valueType="num">
                                      <p:cBhvr>
                                        <p:cTn id="26" dur="1000" fill="hold"/>
                                        <p:tgtEl>
                                          <p:spTgt spid="29697">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9697">
                                            <p:txEl>
                                              <p:pRg st="3" end="3"/>
                                            </p:txEl>
                                          </p:spTgt>
                                        </p:tgtEl>
                                      </p:cBhvr>
                                    </p:animEffect>
                                  </p:childTnLst>
                                </p:cTn>
                              </p:par>
                              <p:par>
                                <p:cTn id="28" presetID="29" presetClass="entr" presetSubtype="0" fill="hold" nodeType="withEffect">
                                  <p:stCondLst>
                                    <p:cond delay="0"/>
                                  </p:stCondLst>
                                  <p:childTnLst>
                                    <p:set>
                                      <p:cBhvr>
                                        <p:cTn id="29" dur="1" fill="hold">
                                          <p:stCondLst>
                                            <p:cond delay="0"/>
                                          </p:stCondLst>
                                        </p:cTn>
                                        <p:tgtEl>
                                          <p:spTgt spid="29697">
                                            <p:txEl>
                                              <p:pRg st="4" end="4"/>
                                            </p:txEl>
                                          </p:spTgt>
                                        </p:tgtEl>
                                        <p:attrNameLst>
                                          <p:attrName>style.visibility</p:attrName>
                                        </p:attrNameLst>
                                      </p:cBhvr>
                                      <p:to>
                                        <p:strVal val="visible"/>
                                      </p:to>
                                    </p:set>
                                    <p:anim calcmode="lin" valueType="num">
                                      <p:cBhvr>
                                        <p:cTn id="30" dur="1000" fill="hold"/>
                                        <p:tgtEl>
                                          <p:spTgt spid="29697">
                                            <p:txEl>
                                              <p:pRg st="4" end="4"/>
                                            </p:txEl>
                                          </p:spTgt>
                                        </p:tgtEl>
                                        <p:attrNameLst>
                                          <p:attrName>ppt_x</p:attrName>
                                        </p:attrNameLst>
                                      </p:cBhvr>
                                      <p:tavLst>
                                        <p:tav tm="0">
                                          <p:val>
                                            <p:strVal val="#ppt_x-.2"/>
                                          </p:val>
                                        </p:tav>
                                        <p:tav tm="100000">
                                          <p:val>
                                            <p:strVal val="#ppt_x"/>
                                          </p:val>
                                        </p:tav>
                                      </p:tavLst>
                                    </p:anim>
                                    <p:anim calcmode="lin" valueType="num">
                                      <p:cBhvr>
                                        <p:cTn id="31" dur="1000" fill="hold"/>
                                        <p:tgtEl>
                                          <p:spTgt spid="2969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2" dur="1000"/>
                                        <p:tgtEl>
                                          <p:spTgt spid="29697">
                                            <p:txEl>
                                              <p:pRg st="4" end="4"/>
                                            </p:txEl>
                                          </p:spTgt>
                                        </p:tgtEl>
                                      </p:cBhvr>
                                    </p:animEffect>
                                  </p:childTnLst>
                                </p:cTn>
                              </p:par>
                              <p:par>
                                <p:cTn id="33" presetID="29" presetClass="entr" presetSubtype="0" fill="hold" nodeType="withEffect">
                                  <p:stCondLst>
                                    <p:cond delay="0"/>
                                  </p:stCondLst>
                                  <p:childTnLst>
                                    <p:set>
                                      <p:cBhvr>
                                        <p:cTn id="34" dur="1" fill="hold">
                                          <p:stCondLst>
                                            <p:cond delay="0"/>
                                          </p:stCondLst>
                                        </p:cTn>
                                        <p:tgtEl>
                                          <p:spTgt spid="29697">
                                            <p:txEl>
                                              <p:pRg st="5" end="5"/>
                                            </p:txEl>
                                          </p:spTgt>
                                        </p:tgtEl>
                                        <p:attrNameLst>
                                          <p:attrName>style.visibility</p:attrName>
                                        </p:attrNameLst>
                                      </p:cBhvr>
                                      <p:to>
                                        <p:strVal val="visible"/>
                                      </p:to>
                                    </p:set>
                                    <p:anim calcmode="lin" valueType="num">
                                      <p:cBhvr>
                                        <p:cTn id="35" dur="1000" fill="hold"/>
                                        <p:tgtEl>
                                          <p:spTgt spid="29697">
                                            <p:txEl>
                                              <p:pRg st="5" end="5"/>
                                            </p:txEl>
                                          </p:spTgt>
                                        </p:tgtEl>
                                        <p:attrNameLst>
                                          <p:attrName>ppt_x</p:attrName>
                                        </p:attrNameLst>
                                      </p:cBhvr>
                                      <p:tavLst>
                                        <p:tav tm="0">
                                          <p:val>
                                            <p:strVal val="#ppt_x-.2"/>
                                          </p:val>
                                        </p:tav>
                                        <p:tav tm="100000">
                                          <p:val>
                                            <p:strVal val="#ppt_x"/>
                                          </p:val>
                                        </p:tav>
                                      </p:tavLst>
                                    </p:anim>
                                    <p:anim calcmode="lin" valueType="num">
                                      <p:cBhvr>
                                        <p:cTn id="36" dur="1000" fill="hold"/>
                                        <p:tgtEl>
                                          <p:spTgt spid="29697">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9697">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9" presetClass="entr" presetSubtype="0" decel="100000" fill="hold" nodeType="clickEffect">
                                  <p:stCondLst>
                                    <p:cond delay="0"/>
                                  </p:stCondLst>
                                  <p:childTnLst>
                                    <p:set>
                                      <p:cBhvr>
                                        <p:cTn id="41" dur="1" fill="hold">
                                          <p:stCondLst>
                                            <p:cond delay="0"/>
                                          </p:stCondLst>
                                        </p:cTn>
                                        <p:tgtEl>
                                          <p:spTgt spid="29698"/>
                                        </p:tgtEl>
                                        <p:attrNameLst>
                                          <p:attrName>style.visibility</p:attrName>
                                        </p:attrNameLst>
                                      </p:cBhvr>
                                      <p:to>
                                        <p:strVal val="visible"/>
                                      </p:to>
                                    </p:set>
                                    <p:anim calcmode="lin" valueType="num">
                                      <p:cBhvr>
                                        <p:cTn id="42" dur="500" fill="hold"/>
                                        <p:tgtEl>
                                          <p:spTgt spid="29698"/>
                                        </p:tgtEl>
                                        <p:attrNameLst>
                                          <p:attrName>ppt_w</p:attrName>
                                        </p:attrNameLst>
                                      </p:cBhvr>
                                      <p:tavLst>
                                        <p:tav tm="0">
                                          <p:val>
                                            <p:fltVal val="0"/>
                                          </p:val>
                                        </p:tav>
                                        <p:tav tm="100000">
                                          <p:val>
                                            <p:strVal val="#ppt_w"/>
                                          </p:val>
                                        </p:tav>
                                      </p:tavLst>
                                    </p:anim>
                                    <p:anim calcmode="lin" valueType="num">
                                      <p:cBhvr>
                                        <p:cTn id="43" dur="500" fill="hold"/>
                                        <p:tgtEl>
                                          <p:spTgt spid="29698"/>
                                        </p:tgtEl>
                                        <p:attrNameLst>
                                          <p:attrName>ppt_h</p:attrName>
                                        </p:attrNameLst>
                                      </p:cBhvr>
                                      <p:tavLst>
                                        <p:tav tm="0">
                                          <p:val>
                                            <p:fltVal val="0"/>
                                          </p:val>
                                        </p:tav>
                                        <p:tav tm="100000">
                                          <p:val>
                                            <p:strVal val="#ppt_h"/>
                                          </p:val>
                                        </p:tav>
                                      </p:tavLst>
                                    </p:anim>
                                    <p:anim calcmode="lin" valueType="num">
                                      <p:cBhvr>
                                        <p:cTn id="44" dur="500" fill="hold"/>
                                        <p:tgtEl>
                                          <p:spTgt spid="29698"/>
                                        </p:tgtEl>
                                        <p:attrNameLst>
                                          <p:attrName>style.rotation</p:attrName>
                                        </p:attrNameLst>
                                      </p:cBhvr>
                                      <p:tavLst>
                                        <p:tav tm="0">
                                          <p:val>
                                            <p:fltVal val="360"/>
                                          </p:val>
                                        </p:tav>
                                        <p:tav tm="100000">
                                          <p:val>
                                            <p:fltVal val="0"/>
                                          </p:val>
                                        </p:tav>
                                      </p:tavLst>
                                    </p:anim>
                                    <p:animEffect transition="in" filter="fade">
                                      <p:cBhvr>
                                        <p:cTn id="45"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160240"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写作指导</a:t>
            </a:r>
            <a:endParaRPr lang="zh-CN" altLang="en-US" sz="2800" b="1" dirty="0">
              <a:latin typeface="微软雅黑" panose="020B0503020204020204" pitchFamily="34" charset="-122"/>
              <a:ea typeface="微软雅黑" panose="020B0503020204020204" pitchFamily="34" charset="-122"/>
            </a:endParaRPr>
          </a:p>
        </p:txBody>
      </p:sp>
      <p:sp>
        <p:nvSpPr>
          <p:cNvPr id="28673" name="Rectangle 1"/>
          <p:cNvSpPr>
            <a:spLocks noChangeArrowheads="1"/>
          </p:cNvSpPr>
          <p:nvPr/>
        </p:nvSpPr>
        <p:spPr bwMode="auto">
          <a:xfrm>
            <a:off x="179512" y="1040357"/>
            <a:ext cx="9144000" cy="51706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二</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怎样做到语言表达简明</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教材举例解答</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她说她在等候上车的时候</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她心里一直在后悔。</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词语重复</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改</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她说在等车的时候</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她心里一直在后悔。</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接着是整座城市被火山熔岩淹没</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直到</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1709</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年才被一些考古学家将这座城市发掘出来。</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改</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接着是整座城市被火山熔岩淹没</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直到</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1709</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年才被一些考古学家发掘出来。</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小伙子天天锻炼</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身体显得很健壮结实、强壮有力、敦实健硕。</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词语堆砌</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改</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小伙子天天锻炼</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身体显得很健壮结实。</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4.</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战胜了挫折</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出现在我们面前的将是无限光辉灿烂的无比光明的美好前景。</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改</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战胜了挫折</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出现在我们面前的将是无限光辉灿烂的前景。</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圆角矩形 8"/>
          <p:cNvSpPr/>
          <p:nvPr/>
        </p:nvSpPr>
        <p:spPr>
          <a:xfrm>
            <a:off x="179512" y="980728"/>
            <a:ext cx="8784976" cy="5112568"/>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8673">
                                            <p:txEl>
                                              <p:pRg st="3" end="3"/>
                                            </p:txEl>
                                          </p:spTgt>
                                        </p:tgtEl>
                                        <p:attrNameLst>
                                          <p:attrName>style.visibility</p:attrName>
                                        </p:attrNameLst>
                                      </p:cBhvr>
                                      <p:to>
                                        <p:strVal val="visible"/>
                                      </p:to>
                                    </p:set>
                                    <p:anim calcmode="lin" valueType="num">
                                      <p:cBhvr>
                                        <p:cTn id="7" dur="1000" fill="hold"/>
                                        <p:tgtEl>
                                          <p:spTgt spid="28673">
                                            <p:txEl>
                                              <p:pRg st="3" end="3"/>
                                            </p:txEl>
                                          </p:spTgt>
                                        </p:tgtEl>
                                        <p:attrNameLst>
                                          <p:attrName>ppt_x</p:attrName>
                                        </p:attrNameLst>
                                      </p:cBhvr>
                                      <p:tavLst>
                                        <p:tav tm="0">
                                          <p:val>
                                            <p:strVal val="#ppt_x-.2"/>
                                          </p:val>
                                        </p:tav>
                                        <p:tav tm="100000">
                                          <p:val>
                                            <p:strVal val="#ppt_x"/>
                                          </p:val>
                                        </p:tav>
                                      </p:tavLst>
                                    </p:anim>
                                    <p:anim calcmode="lin" valueType="num">
                                      <p:cBhvr>
                                        <p:cTn id="8" dur="1000" fill="hold"/>
                                        <p:tgtEl>
                                          <p:spTgt spid="2867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8673">
                                            <p:txEl>
                                              <p:pRg st="3" end="3"/>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28673">
                                            <p:txEl>
                                              <p:pRg st="5" end="5"/>
                                            </p:txEl>
                                          </p:spTgt>
                                        </p:tgtEl>
                                        <p:attrNameLst>
                                          <p:attrName>style.visibility</p:attrName>
                                        </p:attrNameLst>
                                      </p:cBhvr>
                                      <p:to>
                                        <p:strVal val="visible"/>
                                      </p:to>
                                    </p:set>
                                    <p:animEffect transition="in" filter="box(in)">
                                      <p:cBhvr>
                                        <p:cTn id="14" dur="500"/>
                                        <p:tgtEl>
                                          <p:spTgt spid="28673">
                                            <p:txEl>
                                              <p:pRg st="5" end="5"/>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28673">
                                            <p:txEl>
                                              <p:pRg st="7" end="7"/>
                                            </p:txEl>
                                          </p:spTgt>
                                        </p:tgtEl>
                                        <p:attrNameLst>
                                          <p:attrName>style.visibility</p:attrName>
                                        </p:attrNameLst>
                                      </p:cBhvr>
                                      <p:to>
                                        <p:strVal val="visible"/>
                                      </p:to>
                                    </p:set>
                                    <p:anim calcmode="lin" valueType="num">
                                      <p:cBhvr>
                                        <p:cTn id="19" dur="1000" fill="hold"/>
                                        <p:tgtEl>
                                          <p:spTgt spid="28673">
                                            <p:txEl>
                                              <p:pRg st="7" end="7"/>
                                            </p:txEl>
                                          </p:spTgt>
                                        </p:tgtEl>
                                        <p:attrNameLst>
                                          <p:attrName>ppt_x</p:attrName>
                                        </p:attrNameLst>
                                      </p:cBhvr>
                                      <p:tavLst>
                                        <p:tav tm="0">
                                          <p:val>
                                            <p:strVal val="#ppt_x-.2"/>
                                          </p:val>
                                        </p:tav>
                                        <p:tav tm="100000">
                                          <p:val>
                                            <p:strVal val="#ppt_x"/>
                                          </p:val>
                                        </p:tav>
                                      </p:tavLst>
                                    </p:anim>
                                    <p:anim calcmode="lin" valueType="num">
                                      <p:cBhvr>
                                        <p:cTn id="20" dur="1000" fill="hold"/>
                                        <p:tgtEl>
                                          <p:spTgt spid="2867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8673">
                                            <p:txEl>
                                              <p:pRg st="7" end="7"/>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28673">
                                            <p:txEl>
                                              <p:pRg st="9" end="9"/>
                                            </p:txEl>
                                          </p:spTgt>
                                        </p:tgtEl>
                                        <p:attrNameLst>
                                          <p:attrName>style.visibility</p:attrName>
                                        </p:attrNameLst>
                                      </p:cBhvr>
                                      <p:to>
                                        <p:strVal val="visible"/>
                                      </p:to>
                                    </p:set>
                                    <p:anim calcmode="lin" valueType="num">
                                      <p:cBhvr>
                                        <p:cTn id="26" dur="1000" fill="hold"/>
                                        <p:tgtEl>
                                          <p:spTgt spid="28673">
                                            <p:txEl>
                                              <p:pRg st="9" end="9"/>
                                            </p:txEl>
                                          </p:spTgt>
                                        </p:tgtEl>
                                        <p:attrNameLst>
                                          <p:attrName>ppt_x</p:attrName>
                                        </p:attrNameLst>
                                      </p:cBhvr>
                                      <p:tavLst>
                                        <p:tav tm="0">
                                          <p:val>
                                            <p:strVal val="#ppt_x-.2"/>
                                          </p:val>
                                        </p:tav>
                                        <p:tav tm="100000">
                                          <p:val>
                                            <p:strVal val="#ppt_x"/>
                                          </p:val>
                                        </p:tav>
                                      </p:tavLst>
                                    </p:anim>
                                    <p:anim calcmode="lin" valueType="num">
                                      <p:cBhvr>
                                        <p:cTn id="27" dur="1000" fill="hold"/>
                                        <p:tgtEl>
                                          <p:spTgt spid="28673">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2867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160240"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写作指导</a:t>
            </a:r>
            <a:endParaRPr lang="zh-CN" altLang="en-US" sz="2800" b="1" dirty="0">
              <a:latin typeface="微软雅黑" panose="020B0503020204020204" pitchFamily="34" charset="-122"/>
              <a:ea typeface="微软雅黑" panose="020B0503020204020204" pitchFamily="34" charset="-122"/>
            </a:endParaRPr>
          </a:p>
        </p:txBody>
      </p:sp>
      <p:pic>
        <p:nvPicPr>
          <p:cNvPr id="24578" name="Picture 2" descr="C:\Users\Administrator\Desktop\课件图片\QQ截图20161126101900.png"/>
          <p:cNvPicPr>
            <a:picLocks noChangeAspect="1" noChangeArrowheads="1"/>
          </p:cNvPicPr>
          <p:nvPr/>
        </p:nvPicPr>
        <p:blipFill>
          <a:blip r:embed="rId2" cstate="print"/>
          <a:srcRect/>
          <a:stretch>
            <a:fillRect/>
          </a:stretch>
        </p:blipFill>
        <p:spPr bwMode="auto">
          <a:xfrm>
            <a:off x="0" y="764704"/>
            <a:ext cx="9144000" cy="5400600"/>
          </a:xfrm>
          <a:prstGeom prst="rect">
            <a:avLst/>
          </a:prstGeom>
          <a:noFill/>
        </p:spPr>
      </p:pic>
      <p:sp>
        <p:nvSpPr>
          <p:cNvPr id="27649" name="Rectangle 1"/>
          <p:cNvSpPr>
            <a:spLocks noChangeArrowheads="1"/>
          </p:cNvSpPr>
          <p:nvPr/>
        </p:nvSpPr>
        <p:spPr bwMode="auto">
          <a:xfrm>
            <a:off x="323528" y="908720"/>
            <a:ext cx="8424936" cy="51706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师生共同归纳要点</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巩固练习</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围绕中心</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抓住要点</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不旁生枝节。</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要做到语言简明</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首先是每一句话都要围绕既定中心</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不要节外生枝。不过仅仅围绕中心还是不够的</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还应该抓住要点。俗话说“简明扼要”</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从表达上说</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只有扼住“要”</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才能做到简明。</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例</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这种笨重的汉书使用起来是极不方便的。据说</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秦始皇每天批阅的简牍文书有</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120</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斤重。西汉的时候</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东方朔给汉武帝写了一篇文章</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用了</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3000</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片竹简</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是由两名身强力壮的武士抬到宫廷里面去的。汉武帝把竹简一片一片地解下来看</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足足用了两个月的时间才看完。</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解析</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这段文字主要说明简牍文书“笨重”使用“不方便”。首句提出看法</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接下去两句用两个事例说明这一看法。文字较简洁</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意思很明确。</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7649">
                                            <p:txEl>
                                              <p:pRg st="0" end="0"/>
                                            </p:txEl>
                                          </p:spTgt>
                                        </p:tgtEl>
                                        <p:attrNameLst>
                                          <p:attrName>style.visibility</p:attrName>
                                        </p:attrNameLst>
                                      </p:cBhvr>
                                      <p:to>
                                        <p:strVal val="visible"/>
                                      </p:to>
                                    </p:set>
                                    <p:anim calcmode="lin" valueType="num">
                                      <p:cBhvr>
                                        <p:cTn id="7" dur="500" fill="hold"/>
                                        <p:tgtEl>
                                          <p:spTgt spid="2764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7649">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7649">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7649">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7649">
                                            <p:txEl>
                                              <p:pRg st="1" end="1"/>
                                            </p:txEl>
                                          </p:spTgt>
                                        </p:tgtEl>
                                        <p:attrNameLst>
                                          <p:attrName>style.visibility</p:attrName>
                                        </p:attrNameLst>
                                      </p:cBhvr>
                                      <p:to>
                                        <p:strVal val="visible"/>
                                      </p:to>
                                    </p:set>
                                    <p:anim calcmode="lin" valueType="num">
                                      <p:cBhvr>
                                        <p:cTn id="13" dur="500" fill="hold"/>
                                        <p:tgtEl>
                                          <p:spTgt spid="27649">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27649">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27649">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2764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nodeType="clickEffect">
                                  <p:stCondLst>
                                    <p:cond delay="0"/>
                                  </p:stCondLst>
                                  <p:childTnLst>
                                    <p:set>
                                      <p:cBhvr>
                                        <p:cTn id="20" dur="1" fill="hold">
                                          <p:stCondLst>
                                            <p:cond delay="0"/>
                                          </p:stCondLst>
                                        </p:cTn>
                                        <p:tgtEl>
                                          <p:spTgt spid="27649">
                                            <p:txEl>
                                              <p:pRg st="1" end="1"/>
                                            </p:txEl>
                                          </p:spTgt>
                                        </p:tgtEl>
                                        <p:attrNameLst>
                                          <p:attrName>style.visibility</p:attrName>
                                        </p:attrNameLst>
                                      </p:cBhvr>
                                      <p:to>
                                        <p:strVal val="visible"/>
                                      </p:to>
                                    </p:set>
                                    <p:animEffect transition="in" filter="wedge">
                                      <p:cBhvr>
                                        <p:cTn id="21" dur="2000"/>
                                        <p:tgtEl>
                                          <p:spTgt spid="27649">
                                            <p:txEl>
                                              <p:pRg st="1" end="1"/>
                                            </p:txEl>
                                          </p:spTgt>
                                        </p:tgtEl>
                                      </p:cBhvr>
                                    </p:animEffect>
                                  </p:childTnLst>
                                </p:cTn>
                              </p:par>
                              <p:par>
                                <p:cTn id="22" presetID="20" presetClass="entr" presetSubtype="0" fill="hold" nodeType="withEffect">
                                  <p:stCondLst>
                                    <p:cond delay="0"/>
                                  </p:stCondLst>
                                  <p:childTnLst>
                                    <p:set>
                                      <p:cBhvr>
                                        <p:cTn id="23" dur="1" fill="hold">
                                          <p:stCondLst>
                                            <p:cond delay="0"/>
                                          </p:stCondLst>
                                        </p:cTn>
                                        <p:tgtEl>
                                          <p:spTgt spid="27649">
                                            <p:txEl>
                                              <p:pRg st="2" end="2"/>
                                            </p:txEl>
                                          </p:spTgt>
                                        </p:tgtEl>
                                        <p:attrNameLst>
                                          <p:attrName>style.visibility</p:attrName>
                                        </p:attrNameLst>
                                      </p:cBhvr>
                                      <p:to>
                                        <p:strVal val="visible"/>
                                      </p:to>
                                    </p:set>
                                    <p:animEffect transition="in" filter="wedge">
                                      <p:cBhvr>
                                        <p:cTn id="24" dur="2000"/>
                                        <p:tgtEl>
                                          <p:spTgt spid="27649">
                                            <p:txEl>
                                              <p:pRg st="2" end="2"/>
                                            </p:txEl>
                                          </p:spTgt>
                                        </p:tgtEl>
                                      </p:cBhvr>
                                    </p:animEffect>
                                  </p:childTnLst>
                                </p:cTn>
                              </p:par>
                              <p:par>
                                <p:cTn id="25" presetID="20" presetClass="entr" presetSubtype="0" fill="hold" nodeType="withEffect">
                                  <p:stCondLst>
                                    <p:cond delay="0"/>
                                  </p:stCondLst>
                                  <p:childTnLst>
                                    <p:set>
                                      <p:cBhvr>
                                        <p:cTn id="26" dur="1" fill="hold">
                                          <p:stCondLst>
                                            <p:cond delay="0"/>
                                          </p:stCondLst>
                                        </p:cTn>
                                        <p:tgtEl>
                                          <p:spTgt spid="27649">
                                            <p:txEl>
                                              <p:pRg st="3" end="3"/>
                                            </p:txEl>
                                          </p:spTgt>
                                        </p:tgtEl>
                                        <p:attrNameLst>
                                          <p:attrName>style.visibility</p:attrName>
                                        </p:attrNameLst>
                                      </p:cBhvr>
                                      <p:to>
                                        <p:strVal val="visible"/>
                                      </p:to>
                                    </p:set>
                                    <p:animEffect transition="in" filter="wedge">
                                      <p:cBhvr>
                                        <p:cTn id="27" dur="2000"/>
                                        <p:tgtEl>
                                          <p:spTgt spid="2764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nodeType="clickEffect">
                                  <p:stCondLst>
                                    <p:cond delay="0"/>
                                  </p:stCondLst>
                                  <p:childTnLst>
                                    <p:set>
                                      <p:cBhvr>
                                        <p:cTn id="31" dur="1" fill="hold">
                                          <p:stCondLst>
                                            <p:cond delay="0"/>
                                          </p:stCondLst>
                                        </p:cTn>
                                        <p:tgtEl>
                                          <p:spTgt spid="27649">
                                            <p:txEl>
                                              <p:pRg st="4" end="4"/>
                                            </p:txEl>
                                          </p:spTgt>
                                        </p:tgtEl>
                                        <p:attrNameLst>
                                          <p:attrName>style.visibility</p:attrName>
                                        </p:attrNameLst>
                                      </p:cBhvr>
                                      <p:to>
                                        <p:strVal val="visible"/>
                                      </p:to>
                                    </p:set>
                                    <p:anim calcmode="lin" valueType="num">
                                      <p:cBhvr>
                                        <p:cTn id="32" dur="500" fill="hold"/>
                                        <p:tgtEl>
                                          <p:spTgt spid="27649">
                                            <p:txEl>
                                              <p:pRg st="4" end="4"/>
                                            </p:txEl>
                                          </p:spTgt>
                                        </p:tgtEl>
                                        <p:attrNameLst>
                                          <p:attrName>ppt_w</p:attrName>
                                        </p:attrNameLst>
                                      </p:cBhvr>
                                      <p:tavLst>
                                        <p:tav tm="0">
                                          <p:val>
                                            <p:fltVal val="0"/>
                                          </p:val>
                                        </p:tav>
                                        <p:tav tm="100000">
                                          <p:val>
                                            <p:strVal val="#ppt_w"/>
                                          </p:val>
                                        </p:tav>
                                      </p:tavLst>
                                    </p:anim>
                                    <p:anim calcmode="lin" valueType="num">
                                      <p:cBhvr>
                                        <p:cTn id="33" dur="500" fill="hold"/>
                                        <p:tgtEl>
                                          <p:spTgt spid="27649">
                                            <p:txEl>
                                              <p:pRg st="4" end="4"/>
                                            </p:txEl>
                                          </p:spTgt>
                                        </p:tgtEl>
                                        <p:attrNameLst>
                                          <p:attrName>ppt_h</p:attrName>
                                        </p:attrNameLst>
                                      </p:cBhvr>
                                      <p:tavLst>
                                        <p:tav tm="0">
                                          <p:val>
                                            <p:fltVal val="0"/>
                                          </p:val>
                                        </p:tav>
                                        <p:tav tm="100000">
                                          <p:val>
                                            <p:strVal val="#ppt_h"/>
                                          </p:val>
                                        </p:tav>
                                      </p:tavLst>
                                    </p:anim>
                                    <p:anim calcmode="lin" valueType="num">
                                      <p:cBhvr>
                                        <p:cTn id="34" dur="500" fill="hold"/>
                                        <p:tgtEl>
                                          <p:spTgt spid="27649">
                                            <p:txEl>
                                              <p:pRg st="4" end="4"/>
                                            </p:txEl>
                                          </p:spTgt>
                                        </p:tgtEl>
                                        <p:attrNameLst>
                                          <p:attrName>style.rotation</p:attrName>
                                        </p:attrNameLst>
                                      </p:cBhvr>
                                      <p:tavLst>
                                        <p:tav tm="0">
                                          <p:val>
                                            <p:fltVal val="360"/>
                                          </p:val>
                                        </p:tav>
                                        <p:tav tm="100000">
                                          <p:val>
                                            <p:fltVal val="0"/>
                                          </p:val>
                                        </p:tav>
                                      </p:tavLst>
                                    </p:anim>
                                    <p:animEffect transition="in" filter="fade">
                                      <p:cBhvr>
                                        <p:cTn id="35" dur="500"/>
                                        <p:tgtEl>
                                          <p:spTgt spid="2764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160240"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写作指导</a:t>
            </a:r>
            <a:endParaRPr lang="zh-CN" altLang="en-US" sz="2800" b="1" dirty="0">
              <a:latin typeface="微软雅黑" panose="020B0503020204020204" pitchFamily="34" charset="-122"/>
              <a:ea typeface="微软雅黑" panose="020B0503020204020204" pitchFamily="34" charset="-122"/>
            </a:endParaRPr>
          </a:p>
        </p:txBody>
      </p:sp>
      <p:sp>
        <p:nvSpPr>
          <p:cNvPr id="9" name="圆角矩形 8"/>
          <p:cNvSpPr/>
          <p:nvPr/>
        </p:nvSpPr>
        <p:spPr>
          <a:xfrm>
            <a:off x="539552" y="1052736"/>
            <a:ext cx="8136904" cy="46805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25" name="Rectangle 1"/>
          <p:cNvSpPr>
            <a:spLocks noChangeArrowheads="1"/>
          </p:cNvSpPr>
          <p:nvPr/>
        </p:nvSpPr>
        <p:spPr bwMode="auto">
          <a:xfrm>
            <a:off x="611560" y="1052736"/>
            <a:ext cx="7776864"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善于概括</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巧用指代。</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无论是书面表达还是口头表达</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都不能总是具体叙述而不作必要的概括。只有把必要的叙述和概括结合起来</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表达才能简明。再者</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运用必要的复指成分</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也是表达中不可少的。不用复指成分</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就会啰唆。</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避免重复</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删除多余。</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鲁迅在谈到自己的写作经验时曾说</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写完后至少看两遍</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竭力将可有可无的字</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句</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段删去</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毫不可惜。”</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答北斗杂志社问</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创作要怎样才会好</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要想写出简洁明了的文章</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我们应该不断地修改、锤炼。这是确保表达简明的又一方法。</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圆角矩形 9"/>
          <p:cNvSpPr/>
          <p:nvPr/>
        </p:nvSpPr>
        <p:spPr>
          <a:xfrm>
            <a:off x="395536" y="1052736"/>
            <a:ext cx="7992888" cy="432048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1" descr="C:\Users\Administrator\Desktop\课件图12\写做\写作\u=919969545,3132339709&amp;fm=21&amp;gp=0.jpg"/>
          <p:cNvPicPr>
            <a:picLocks noChangeAspect="1" noChangeArrowheads="1"/>
          </p:cNvPicPr>
          <p:nvPr/>
        </p:nvPicPr>
        <p:blipFill>
          <a:blip r:embed="rId2" cstate="print"/>
          <a:srcRect/>
          <a:stretch>
            <a:fillRect/>
          </a:stretch>
        </p:blipFill>
        <p:spPr bwMode="auto">
          <a:xfrm>
            <a:off x="5724128" y="4797152"/>
            <a:ext cx="2238375" cy="119176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6625">
                                            <p:txEl>
                                              <p:pRg st="0" end="0"/>
                                            </p:txEl>
                                          </p:spTgt>
                                        </p:tgtEl>
                                        <p:attrNameLst>
                                          <p:attrName>style.visibility</p:attrName>
                                        </p:attrNameLst>
                                      </p:cBhvr>
                                      <p:to>
                                        <p:strVal val="visible"/>
                                      </p:to>
                                    </p:set>
                                    <p:anim calcmode="lin" valueType="num">
                                      <p:cBhvr>
                                        <p:cTn id="7" dur="500" fill="hold"/>
                                        <p:tgtEl>
                                          <p:spTgt spid="2662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6625">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6625">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6625">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6625">
                                            <p:txEl>
                                              <p:pRg st="1" end="1"/>
                                            </p:txEl>
                                          </p:spTgt>
                                        </p:tgtEl>
                                        <p:attrNameLst>
                                          <p:attrName>style.visibility</p:attrName>
                                        </p:attrNameLst>
                                      </p:cBhvr>
                                      <p:to>
                                        <p:strVal val="visible"/>
                                      </p:to>
                                    </p:set>
                                    <p:anim calcmode="lin" valueType="num">
                                      <p:cBhvr>
                                        <p:cTn id="13" dur="500" fill="hold"/>
                                        <p:tgtEl>
                                          <p:spTgt spid="26625">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26625">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26625">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2662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26625">
                                            <p:txEl>
                                              <p:pRg st="2" end="2"/>
                                            </p:txEl>
                                          </p:spTgt>
                                        </p:tgtEl>
                                        <p:attrNameLst>
                                          <p:attrName>style.visibility</p:attrName>
                                        </p:attrNameLst>
                                      </p:cBhvr>
                                      <p:to>
                                        <p:strVal val="visible"/>
                                      </p:to>
                                    </p:set>
                                    <p:animEffect transition="in" filter="box(in)">
                                      <p:cBhvr>
                                        <p:cTn id="21" dur="500"/>
                                        <p:tgtEl>
                                          <p:spTgt spid="26625">
                                            <p:txEl>
                                              <p:pRg st="2" end="2"/>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26625">
                                            <p:txEl>
                                              <p:pRg st="3" end="3"/>
                                            </p:txEl>
                                          </p:spTgt>
                                        </p:tgtEl>
                                        <p:attrNameLst>
                                          <p:attrName>style.visibility</p:attrName>
                                        </p:attrNameLst>
                                      </p:cBhvr>
                                      <p:to>
                                        <p:strVal val="visible"/>
                                      </p:to>
                                    </p:set>
                                    <p:animEffect transition="in" filter="box(in)">
                                      <p:cBhvr>
                                        <p:cTn id="24" dur="500"/>
                                        <p:tgtEl>
                                          <p:spTgt spid="26625">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23224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写作指导</a:t>
            </a:r>
            <a:endParaRPr lang="zh-CN" altLang="en-US" sz="2800" b="1" dirty="0">
              <a:latin typeface="微软雅黑" panose="020B0503020204020204" pitchFamily="34" charset="-122"/>
              <a:ea typeface="微软雅黑" panose="020B0503020204020204" pitchFamily="34" charset="-122"/>
            </a:endParaRPr>
          </a:p>
        </p:txBody>
      </p:sp>
      <p:pic>
        <p:nvPicPr>
          <p:cNvPr id="26625" name="Picture 1" descr="C:\Users\Administrator\Desktop\课件图片\u=997792269,3764334052&amp;fm=21&amp;gp=0.jpg"/>
          <p:cNvPicPr>
            <a:picLocks noChangeAspect="1" noChangeArrowheads="1"/>
          </p:cNvPicPr>
          <p:nvPr/>
        </p:nvPicPr>
        <p:blipFill>
          <a:blip r:embed="rId2" cstate="print"/>
          <a:srcRect/>
          <a:stretch>
            <a:fillRect/>
          </a:stretch>
        </p:blipFill>
        <p:spPr bwMode="auto">
          <a:xfrm>
            <a:off x="179512" y="980728"/>
            <a:ext cx="8784976" cy="5112568"/>
          </a:xfrm>
          <a:prstGeom prst="rect">
            <a:avLst/>
          </a:prstGeom>
          <a:noFill/>
        </p:spPr>
      </p:pic>
      <p:sp>
        <p:nvSpPr>
          <p:cNvPr id="25601" name="Rectangle 1"/>
          <p:cNvSpPr>
            <a:spLocks noChangeArrowheads="1"/>
          </p:cNvSpPr>
          <p:nvPr/>
        </p:nvSpPr>
        <p:spPr bwMode="auto">
          <a:xfrm>
            <a:off x="827584" y="1628800"/>
            <a:ext cx="7416824"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例</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读下面的一则报道</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本着语言文字要简明的原则</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完成文后两题。</a:t>
            </a:r>
            <a:endPar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科学院举行①</a:t>
            </a:r>
            <a:r>
              <a:rPr kumimoji="0" lang="zh-CN" altLang="en-US"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超对称性和超引力学术讨论会为加强基础理论工作和准备参加国际性粒子物理会议</a:t>
            </a:r>
            <a:r>
              <a:rPr kumimoji="0" lang="en-US" altLang="zh-CN"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中国科学院最近在郑州举行全国</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②</a:t>
            </a:r>
            <a:r>
              <a:rPr kumimoji="0" lang="zh-CN" altLang="en-US"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超对称性和超引力问题学术讨论会。</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③</a:t>
            </a:r>
            <a:r>
              <a:rPr kumimoji="0" lang="zh-CN" altLang="en-US"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对超对称性和超引力的问题进行研究和探讨。</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④</a:t>
            </a:r>
            <a:r>
              <a:rPr kumimoji="0" lang="zh-CN" altLang="en-US"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“超对称性”和“超引力”是</a:t>
            </a:r>
            <a:r>
              <a:rPr kumimoji="0" lang="en-US" altLang="zh-CN"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70</a:t>
            </a:r>
            <a:r>
              <a:rPr kumimoji="0" lang="zh-CN" altLang="en-US"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年代在国际上才引入物理学中的新概念。在这次会上</a:t>
            </a:r>
            <a:r>
              <a:rPr kumimoji="0" lang="en-US" altLang="zh-CN"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介绍了当前国内外</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⑤</a:t>
            </a:r>
            <a:r>
              <a:rPr kumimoji="0" lang="zh-CN" altLang="en-US"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对于超对称性和超引力问题研究的情况</a:t>
            </a:r>
            <a:r>
              <a:rPr kumimoji="0" lang="en-US" altLang="zh-CN"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展开了热烈、自由的</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⑥</a:t>
            </a:r>
            <a:r>
              <a:rPr kumimoji="0" lang="zh-CN" altLang="en-US"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学术讨论</a:t>
            </a:r>
            <a:r>
              <a:rPr kumimoji="0" lang="en-US" altLang="zh-CN"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⑦</a:t>
            </a:r>
            <a:r>
              <a:rPr kumimoji="0" lang="zh-CN" altLang="en-US"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在某些问题上提出了一些新见解。</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5601">
                                            <p:txEl>
                                              <p:pRg st="1" end="1"/>
                                            </p:txEl>
                                          </p:spTgt>
                                        </p:tgtEl>
                                        <p:attrNameLst>
                                          <p:attrName>style.visibility</p:attrName>
                                        </p:attrNameLst>
                                      </p:cBhvr>
                                      <p:to>
                                        <p:strVal val="visible"/>
                                      </p:to>
                                    </p:set>
                                    <p:anim calcmode="lin" valueType="num">
                                      <p:cBhvr>
                                        <p:cTn id="7" dur="1000" fill="hold"/>
                                        <p:tgtEl>
                                          <p:spTgt spid="25601">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2560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560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38"/>
            <a:ext cx="208823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写作指导</a:t>
            </a:r>
            <a:endParaRPr lang="zh-CN" altLang="en-US" sz="2800" b="1" dirty="0">
              <a:latin typeface="微软雅黑" panose="020B0503020204020204" pitchFamily="34" charset="-122"/>
              <a:ea typeface="微软雅黑" panose="020B0503020204020204" pitchFamily="34" charset="-122"/>
            </a:endParaRPr>
          </a:p>
        </p:txBody>
      </p:sp>
      <p:pic>
        <p:nvPicPr>
          <p:cNvPr id="27649" name="Picture 1" descr="C:\Users\Administrator\Desktop\课件图片\u=969427128,3727890903&amp;fm=21&amp;gp=0.jpg"/>
          <p:cNvPicPr>
            <a:picLocks noChangeAspect="1" noChangeArrowheads="1"/>
          </p:cNvPicPr>
          <p:nvPr/>
        </p:nvPicPr>
        <p:blipFill>
          <a:blip r:embed="rId2" cstate="print"/>
          <a:srcRect/>
          <a:stretch>
            <a:fillRect/>
          </a:stretch>
        </p:blipFill>
        <p:spPr bwMode="auto">
          <a:xfrm>
            <a:off x="467544" y="908720"/>
            <a:ext cx="8280920" cy="5256584"/>
          </a:xfrm>
          <a:prstGeom prst="rect">
            <a:avLst/>
          </a:prstGeom>
          <a:noFill/>
        </p:spPr>
      </p:pic>
      <p:sp>
        <p:nvSpPr>
          <p:cNvPr id="24577" name="Rectangle 1"/>
          <p:cNvSpPr>
            <a:spLocks noChangeArrowheads="1"/>
          </p:cNvSpPr>
          <p:nvPr/>
        </p:nvSpPr>
        <p:spPr bwMode="auto">
          <a:xfrm>
            <a:off x="1187624" y="1340768"/>
            <a:ext cx="7200800"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应删除的两处语句是</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写画线处的序号</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应简略的一处语句是</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写画线处的“序号”</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这句可改为</a:t>
            </a:r>
            <a:r>
              <a:rPr kumimoji="0" lang="zh-CN" altLang="en-US" sz="20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解析</a:t>
            </a:r>
            <a:r>
              <a:rPr kumimoji="0" lang="en-US" altLang="zh-CN" sz="2000" b="0"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这是一则完整的报道</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有标题</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有导语</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有主体。一般说来</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标题应是导语内容的概括</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导语应是主体部分内容的概括。据此</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这篇报道的标题概括地叙述了举办单位、会议内容、会议性质</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因而①是必须有的</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不能删除。导语共有两句话。第一句概括叙述了会议的目的、举办单位及时间、会议的内容和性质</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因而②不是可有可无的。</a:t>
            </a:r>
            <a:r>
              <a:rPr kumimoji="0" lang="en-US" altLang="zh-CN"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4577">
                                            <p:txEl>
                                              <p:pRg st="2" end="2"/>
                                            </p:txEl>
                                          </p:spTgt>
                                        </p:tgtEl>
                                        <p:attrNameLst>
                                          <p:attrName>style.visibility</p:attrName>
                                        </p:attrNameLst>
                                      </p:cBhvr>
                                      <p:to>
                                        <p:strVal val="visible"/>
                                      </p:to>
                                    </p:set>
                                    <p:animEffect transition="in" filter="checkerboard(across)">
                                      <p:cBhvr>
                                        <p:cTn id="7" dur="500"/>
                                        <p:tgtEl>
                                          <p:spTgt spid="2457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50826203636"/>
  <p:tag name="MH_LIBRARY" val="GRAPHIC"/>
  <p:tag name="MH_ORDER" val="Freeform 20"/>
</p:tagLst>
</file>

<file path=ppt/tags/tag10.xml><?xml version="1.0" encoding="utf-8"?>
<p:tagLst xmlns:p="http://schemas.openxmlformats.org/presentationml/2006/main">
  <p:tag name="MH" val="20150826203636"/>
  <p:tag name="MH_LIBRARY" val="GRAPHIC"/>
  <p:tag name="MH_ORDER" val="Freeform 20"/>
</p:tagLst>
</file>

<file path=ppt/tags/tag11.xml><?xml version="1.0" encoding="utf-8"?>
<p:tagLst xmlns:p="http://schemas.openxmlformats.org/presentationml/2006/main">
  <p:tag name="MH" val="20150826203636"/>
  <p:tag name="MH_LIBRARY" val="GRAPHIC"/>
  <p:tag name="MH_ORDER" val="Freeform 20"/>
</p:tagLst>
</file>

<file path=ppt/tags/tag12.xml><?xml version="1.0" encoding="utf-8"?>
<p:tagLst xmlns:p="http://schemas.openxmlformats.org/presentationml/2006/main">
  <p:tag name="MH" val="20150826203636"/>
  <p:tag name="MH_LIBRARY" val="GRAPHIC"/>
  <p:tag name="MH_ORDER" val="Freeform 20"/>
</p:tagLst>
</file>

<file path=ppt/tags/tag13.xml><?xml version="1.0" encoding="utf-8"?>
<p:tagLst xmlns:p="http://schemas.openxmlformats.org/presentationml/2006/main">
  <p:tag name="MH" val="20150826203636"/>
  <p:tag name="MH_LIBRARY" val="GRAPHIC"/>
  <p:tag name="MH_ORDER" val="Freeform 20"/>
</p:tagLst>
</file>

<file path=ppt/tags/tag14.xml><?xml version="1.0" encoding="utf-8"?>
<p:tagLst xmlns:p="http://schemas.openxmlformats.org/presentationml/2006/main">
  <p:tag name="MH" val="20150826203636"/>
  <p:tag name="MH_LIBRARY" val="GRAPHIC"/>
  <p:tag name="MH_ORDER" val="Freeform 20"/>
</p:tagLst>
</file>

<file path=ppt/tags/tag15.xml><?xml version="1.0" encoding="utf-8"?>
<p:tagLst xmlns:p="http://schemas.openxmlformats.org/presentationml/2006/main">
  <p:tag name="MH" val="20150826203636"/>
  <p:tag name="MH_LIBRARY" val="GRAPHIC"/>
  <p:tag name="MH_ORDER" val="Freeform 20"/>
</p:tagLst>
</file>

<file path=ppt/tags/tag16.xml><?xml version="1.0" encoding="utf-8"?>
<p:tagLst xmlns:p="http://schemas.openxmlformats.org/presentationml/2006/main">
  <p:tag name="MH" val="20150826203636"/>
  <p:tag name="MH_LIBRARY" val="GRAPHIC"/>
  <p:tag name="MH_ORDER" val="Freeform 20"/>
</p:tagLst>
</file>

<file path=ppt/tags/tag17.xml><?xml version="1.0" encoding="utf-8"?>
<p:tagLst xmlns:p="http://schemas.openxmlformats.org/presentationml/2006/main">
  <p:tag name="MH" val="20150826203636"/>
  <p:tag name="MH_LIBRARY" val="GRAPHIC"/>
  <p:tag name="MH_ORDER" val="Freeform 20"/>
</p:tagLst>
</file>

<file path=ppt/tags/tag18.xml><?xml version="1.0" encoding="utf-8"?>
<p:tagLst xmlns:p="http://schemas.openxmlformats.org/presentationml/2006/main">
  <p:tag name="MH" val="20150826203636"/>
  <p:tag name="MH_LIBRARY" val="GRAPHIC"/>
  <p:tag name="MH_ORDER" val="Freeform 20"/>
</p:tagLst>
</file>

<file path=ppt/tags/tag19.xml><?xml version="1.0" encoding="utf-8"?>
<p:tagLst xmlns:p="http://schemas.openxmlformats.org/presentationml/2006/main">
  <p:tag name="MH" val="20150826203636"/>
  <p:tag name="MH_LIBRARY" val="GRAPHIC"/>
  <p:tag name="MH_ORDER" val="Freeform 20"/>
</p:tagLst>
</file>

<file path=ppt/tags/tag2.xml><?xml version="1.0" encoding="utf-8"?>
<p:tagLst xmlns:p="http://schemas.openxmlformats.org/presentationml/2006/main">
  <p:tag name="MH" val="20150826203636"/>
  <p:tag name="MH_LIBRARY" val="GRAPHIC"/>
  <p:tag name="MH_ORDER" val="Freeform 20"/>
</p:tagLst>
</file>

<file path=ppt/tags/tag20.xml><?xml version="1.0" encoding="utf-8"?>
<p:tagLst xmlns:p="http://schemas.openxmlformats.org/presentationml/2006/main">
  <p:tag name="MH" val="20150826203636"/>
  <p:tag name="MH_LIBRARY" val="GRAPHIC"/>
  <p:tag name="MH_ORDER" val="Freeform 20"/>
</p:tagLst>
</file>

<file path=ppt/tags/tag21.xml><?xml version="1.0" encoding="utf-8"?>
<p:tagLst xmlns:p="http://schemas.openxmlformats.org/presentationml/2006/main">
  <p:tag name="MH" val="20150826203636"/>
  <p:tag name="MH_LIBRARY" val="GRAPHIC"/>
  <p:tag name="MH_ORDER" val="Freeform 20"/>
</p:tagLst>
</file>

<file path=ppt/tags/tag22.xml><?xml version="1.0" encoding="utf-8"?>
<p:tagLst xmlns:p="http://schemas.openxmlformats.org/presentationml/2006/main">
  <p:tag name="MH" val="20150826203636"/>
  <p:tag name="MH_LIBRARY" val="GRAPHIC"/>
  <p:tag name="MH_ORDER" val="Freeform 20"/>
</p:tagLst>
</file>

<file path=ppt/tags/tag23.xml><?xml version="1.0" encoding="utf-8"?>
<p:tagLst xmlns:p="http://schemas.openxmlformats.org/presentationml/2006/main">
  <p:tag name="MH" val="20150826203636"/>
  <p:tag name="MH_LIBRARY" val="GRAPHIC"/>
  <p:tag name="MH_ORDER" val="Freeform 20"/>
</p:tagLst>
</file>

<file path=ppt/tags/tag24.xml><?xml version="1.0" encoding="utf-8"?>
<p:tagLst xmlns:p="http://schemas.openxmlformats.org/presentationml/2006/main">
  <p:tag name="MH" val="20150826203636"/>
  <p:tag name="MH_LIBRARY" val="GRAPHIC"/>
  <p:tag name="MH_ORDER" val="Freeform 20"/>
</p:tagLst>
</file>

<file path=ppt/tags/tag25.xml><?xml version="1.0" encoding="utf-8"?>
<p:tagLst xmlns:p="http://schemas.openxmlformats.org/presentationml/2006/main">
  <p:tag name="MH" val="20150826203636"/>
  <p:tag name="MH_LIBRARY" val="GRAPHIC"/>
  <p:tag name="MH_ORDER" val="Freeform 20"/>
</p:tagLst>
</file>

<file path=ppt/tags/tag26.xml><?xml version="1.0" encoding="utf-8"?>
<p:tagLst xmlns:p="http://schemas.openxmlformats.org/presentationml/2006/main">
  <p:tag name="MH" val="20150826203636"/>
  <p:tag name="MH_LIBRARY" val="GRAPHIC"/>
  <p:tag name="MH_ORDER" val="Freeform 20"/>
</p:tagLst>
</file>

<file path=ppt/tags/tag27.xml><?xml version="1.0" encoding="utf-8"?>
<p:tagLst xmlns:p="http://schemas.openxmlformats.org/presentationml/2006/main">
  <p:tag name="MH" val="20150826203636"/>
  <p:tag name="MH_LIBRARY" val="GRAPHIC"/>
  <p:tag name="MH_ORDER" val="Freeform 20"/>
</p:tagLst>
</file>

<file path=ppt/tags/tag28.xml><?xml version="1.0" encoding="utf-8"?>
<p:tagLst xmlns:p="http://schemas.openxmlformats.org/presentationml/2006/main">
  <p:tag name="MH" val="20150826203636"/>
  <p:tag name="MH_LIBRARY" val="GRAPHIC"/>
  <p:tag name="MH_ORDER" val="Freeform 20"/>
</p:tagLst>
</file>

<file path=ppt/tags/tag29.xml><?xml version="1.0" encoding="utf-8"?>
<p:tagLst xmlns:p="http://schemas.openxmlformats.org/presentationml/2006/main">
  <p:tag name="MH" val="20150826203636"/>
  <p:tag name="MH_LIBRARY" val="GRAPHIC"/>
  <p:tag name="MH_ORDER" val="Freeform 20"/>
</p:tagLst>
</file>

<file path=ppt/tags/tag3.xml><?xml version="1.0" encoding="utf-8"?>
<p:tagLst xmlns:p="http://schemas.openxmlformats.org/presentationml/2006/main">
  <p:tag name="MH" val="20150826203636"/>
  <p:tag name="MH_LIBRARY" val="GRAPHIC"/>
  <p:tag name="MH_ORDER" val="Freeform 20"/>
</p:tagLst>
</file>

<file path=ppt/tags/tag30.xml><?xml version="1.0" encoding="utf-8"?>
<p:tagLst xmlns:p="http://schemas.openxmlformats.org/presentationml/2006/main">
  <p:tag name="MH" val="20150826203636"/>
  <p:tag name="MH_LIBRARY" val="GRAPHIC"/>
  <p:tag name="MH_ORDER" val="Freeform 20"/>
</p:tagLst>
</file>

<file path=ppt/tags/tag31.xml><?xml version="1.0" encoding="utf-8"?>
<p:tagLst xmlns:p="http://schemas.openxmlformats.org/presentationml/2006/main">
  <p:tag name="MH" val="20150826203636"/>
  <p:tag name="MH_LIBRARY" val="GRAPHIC"/>
  <p:tag name="MH_ORDER" val="Freeform 20"/>
</p:tagLst>
</file>

<file path=ppt/tags/tag4.xml><?xml version="1.0" encoding="utf-8"?>
<p:tagLst xmlns:p="http://schemas.openxmlformats.org/presentationml/2006/main">
  <p:tag name="MH" val="20150826203636"/>
  <p:tag name="MH_LIBRARY" val="GRAPHIC"/>
  <p:tag name="MH_ORDER" val="Freeform 20"/>
</p:tagLst>
</file>

<file path=ppt/tags/tag5.xml><?xml version="1.0" encoding="utf-8"?>
<p:tagLst xmlns:p="http://schemas.openxmlformats.org/presentationml/2006/main">
  <p:tag name="MH" val="20150826203636"/>
  <p:tag name="MH_LIBRARY" val="GRAPHIC"/>
  <p:tag name="MH_ORDER" val="Freeform 20"/>
</p:tagLst>
</file>

<file path=ppt/tags/tag6.xml><?xml version="1.0" encoding="utf-8"?>
<p:tagLst xmlns:p="http://schemas.openxmlformats.org/presentationml/2006/main">
  <p:tag name="MH" val="20150826203636"/>
  <p:tag name="MH_LIBRARY" val="GRAPHIC"/>
  <p:tag name="MH_ORDER" val="Freeform 20"/>
</p:tagLst>
</file>

<file path=ppt/tags/tag7.xml><?xml version="1.0" encoding="utf-8"?>
<p:tagLst xmlns:p="http://schemas.openxmlformats.org/presentationml/2006/main">
  <p:tag name="MH" val="20150826203636"/>
  <p:tag name="MH_LIBRARY" val="GRAPHIC"/>
  <p:tag name="MH_ORDER" val="Freeform 20"/>
</p:tagLst>
</file>

<file path=ppt/tags/tag8.xml><?xml version="1.0" encoding="utf-8"?>
<p:tagLst xmlns:p="http://schemas.openxmlformats.org/presentationml/2006/main">
  <p:tag name="MH" val="20150826203636"/>
  <p:tag name="MH_LIBRARY" val="GRAPHIC"/>
  <p:tag name="MH_ORDER" val="Freeform 20"/>
</p:tagLst>
</file>

<file path=ppt/tags/tag9.xml><?xml version="1.0" encoding="utf-8"?>
<p:tagLst xmlns:p="http://schemas.openxmlformats.org/presentationml/2006/main">
  <p:tag name="MH" val="20150826203636"/>
  <p:tag name="MH_LIBRARY" val="GRAPHIC"/>
  <p:tag name="MH_ORDER" val="Freeform 20"/>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7012</Words>
  <Application>WPS 演示</Application>
  <PresentationFormat>全屏显示(4:3)</PresentationFormat>
  <Paragraphs>190</Paragraphs>
  <Slides>32</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32</vt:i4>
      </vt:variant>
    </vt:vector>
  </HeadingPairs>
  <TitlesOfParts>
    <vt:vector size="45" baseType="lpstr">
      <vt:lpstr>Arial</vt:lpstr>
      <vt:lpstr>宋体</vt:lpstr>
      <vt:lpstr>Wingdings</vt:lpstr>
      <vt:lpstr>Calibri</vt:lpstr>
      <vt:lpstr>微软雅黑</vt:lpstr>
      <vt:lpstr>楷体</vt:lpstr>
      <vt:lpstr>Times New Roman</vt:lpstr>
      <vt:lpstr>Calibri</vt:lpstr>
      <vt:lpstr>Arial Unicode MS</vt:lpstr>
      <vt:lpstr>Century Gothic</vt:lpstr>
      <vt:lpstr>Calibri Light</vt:lpstr>
      <vt:lpstr>MingLiU</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 李倩倩</cp:lastModifiedBy>
  <cp:revision>193</cp:revision>
  <dcterms:created xsi:type="dcterms:W3CDTF">2015-11-21T07:20:00Z</dcterms:created>
  <dcterms:modified xsi:type="dcterms:W3CDTF">2018-04-17T02:44:21Z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