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mf" ContentType="image/x-wmf"/>
  <Default Extension="mp3" ContentType="audio/mpe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257" r:id="rId4"/>
    <p:sldId id="258" r:id="rId5"/>
    <p:sldId id="312" r:id="rId6"/>
    <p:sldId id="334" r:id="rId7"/>
    <p:sldId id="348" r:id="rId8"/>
    <p:sldId id="349" r:id="rId9"/>
    <p:sldId id="350" r:id="rId10"/>
    <p:sldId id="351" r:id="rId11"/>
    <p:sldId id="352" r:id="rId12"/>
    <p:sldId id="353" r:id="rId13"/>
    <p:sldId id="354" r:id="rId14"/>
    <p:sldId id="355" r:id="rId15"/>
    <p:sldId id="356" r:id="rId16"/>
    <p:sldId id="357" r:id="rId17"/>
    <p:sldId id="358" r:id="rId18"/>
    <p:sldId id="359" r:id="rId19"/>
    <p:sldId id="360" r:id="rId20"/>
    <p:sldId id="361" r:id="rId21"/>
    <p:sldId id="362" r:id="rId22"/>
    <p:sldId id="363" r:id="rId23"/>
    <p:sldId id="364" r:id="rId24"/>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04">
          <p15:clr>
            <a:srgbClr val="A4A3A4"/>
          </p15:clr>
        </p15:guide>
        <p15:guide id="2" orient="horz" pos="1457">
          <p15:clr>
            <a:srgbClr val="A4A3A4"/>
          </p15:clr>
        </p15:guide>
        <p15:guide id="3" orient="horz" pos="3657">
          <p15:clr>
            <a:srgbClr val="A4A3A4"/>
          </p15:clr>
        </p15:guide>
        <p15:guide id="4" orient="horz" pos="1162">
          <p15:clr>
            <a:srgbClr val="A4A3A4"/>
          </p15:clr>
        </p15:guide>
        <p15:guide id="5" pos="3867">
          <p15:clr>
            <a:srgbClr val="A4A3A4"/>
          </p15:clr>
        </p15:guide>
        <p15:guide id="6" pos="438">
          <p15:clr>
            <a:srgbClr val="A4A3A4"/>
          </p15:clr>
        </p15:guide>
        <p15:guide id="7" pos="439">
          <p15:clr>
            <a:srgbClr val="A4A3A4"/>
          </p15:clr>
        </p15:guide>
      </p15:sldGuideLst>
    </p:ext>
  </p:extLst>
</p:presentation>
</file>

<file path=ppt/commentAuthors.xml><?xml version="1.0" encoding="utf-8"?>
<p:cmAuthorLst xmlns:p="http://schemas.openxmlformats.org/presentationml/2006/main">
  <p:cmAuthor id="1" name="Administrators" initials="A"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103" autoAdjust="0"/>
    <p:restoredTop sz="83302" autoAdjust="0"/>
  </p:normalViewPr>
  <p:slideViewPr>
    <p:cSldViewPr snapToGrid="0">
      <p:cViewPr varScale="1">
        <p:scale>
          <a:sx n="72" d="100"/>
          <a:sy n="72" d="100"/>
        </p:scale>
        <p:origin x="84" y="192"/>
      </p:cViewPr>
      <p:guideLst>
        <p:guide orient="horz" pos="2704"/>
        <p:guide orient="horz" pos="1457"/>
        <p:guide orient="horz" pos="3657"/>
        <p:guide orient="horz" pos="1162"/>
        <p:guide pos="3867"/>
        <p:guide pos="438"/>
        <p:guide pos="439"/>
      </p:guideLst>
    </p:cSldViewPr>
  </p:slideViewPr>
  <p:notesTextViewPr>
    <p:cViewPr>
      <p:scale>
        <a:sx n="200" d="100"/>
        <a:sy n="200" d="100"/>
      </p:scale>
      <p:origin x="0" y="0"/>
    </p:cViewPr>
  </p:notesTextViewPr>
  <p:sorterViewPr>
    <p:cViewPr>
      <p:scale>
        <a:sx n="120" d="100"/>
        <a:sy n="12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tags" Target="tags/tag9.xml" /><Relationship Id="rId26" Type="http://schemas.openxmlformats.org/officeDocument/2006/relationships/presProps" Target="presProps.xml" /><Relationship Id="rId27" Type="http://schemas.openxmlformats.org/officeDocument/2006/relationships/viewProps" Target="viewProps.xml" /><Relationship Id="rId28" Type="http://schemas.openxmlformats.org/officeDocument/2006/relationships/theme" Target="theme/theme1.xml" /><Relationship Id="rId29" Type="http://schemas.openxmlformats.org/officeDocument/2006/relationships/tableStyles" Target="tableStyles.xml" /><Relationship Id="rId3" Type="http://schemas.openxmlformats.org/officeDocument/2006/relationships/notesMaster" Target="notesMasters/notes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diagrams/colors1.xml><?xml version="1.0" encoding="utf-8"?>
<dgm:colorsDef xmlns:a="http://schemas.openxmlformats.org/drawingml/2006/main" xmlns:dgm="http://schemas.openxmlformats.org/drawingml/2006/diagram" uniqueId="urn:microsoft.com/office/officeart/2005/8/colors/colorful5#1">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5E6590A4-9632-4481-B10E-4DC4F3CF4B7D}" type="doc">
      <dgm:prSet loTypeId="urn:microsoft.com/office/officeart/2005/8/layout/process1" loCatId="process" qsTypeId="urn:microsoft.com/office/officeart/2005/8/quickstyle/simple1" qsCatId="simple" csTypeId="urn:microsoft.com/office/officeart/2005/8/colors/colorful5#1" csCatId="colorful" phldr="1"/>
      <dgm:spPr/>
      <dgm:t>
        <a:bodyPr/>
        <a:lstStyle/>
        <a:p/>
      </dgm:t>
    </dgm:pt>
    <dgm:pt modelId="{D7C32C2E-85A1-4858-8DCE-D2C44EA44818}" type="parTrans" cxnId="{41B54851-8048-4228-A3D5-464EBC6E6C3B}">
      <dgm:prSet/>
      <dgm:spPr/>
      <dgm:t>
        <a:bodyPr/>
        <a:lstStyle/>
        <a:p>
          <a:endParaRPr lang="zh-CN" altLang="en-US"/>
        </a:p>
      </dgm:t>
    </dgm:pt>
    <dgm:pt modelId="{7D8D6538-FFA5-4057-BF95-1F41051BDCCD}">
      <dgm:prSet phldrT="[文本]"/>
      <dgm:spPr/>
      <dgm:t>
        <a:bodyPr/>
        <a:lstStyle/>
        <a:p>
          <a:r>
            <a:rPr lang="zh-CN" altLang="en-US"/>
            <a:t>导入</a:t>
          </a:r>
        </a:p>
      </dgm:t>
    </dgm:pt>
    <dgm:pt modelId="{A3CED38E-EB10-4769-9108-B2573FA8FBE4}" type="sibTrans" cxnId="{41B54851-8048-4228-A3D5-464EBC6E6C3B}">
      <dgm:prSet/>
      <dgm:spPr/>
      <dgm:t>
        <a:bodyPr/>
        <a:lstStyle/>
        <a:p>
          <a:endParaRPr lang="zh-CN" altLang="en-US"/>
        </a:p>
      </dgm:t>
    </dgm:pt>
    <dgm:pt modelId="{BB6E305E-F4E3-4867-AAD6-977FB8C4455F}" type="parTrans" cxnId="{AAE47E97-F486-47CB-BBFF-F01FC7332D88}">
      <dgm:prSet/>
      <dgm:spPr/>
      <dgm:t>
        <a:bodyPr/>
        <a:lstStyle/>
        <a:p>
          <a:endParaRPr lang="zh-CN" altLang="en-US"/>
        </a:p>
      </dgm:t>
    </dgm:pt>
    <dgm:pt modelId="{5CBB7CE5-C92F-46EB-BF11-93A21D2FF561}">
      <dgm:prSet phldrT="[文本]" custT="0"/>
      <dgm:spPr/>
      <dgm:t>
        <a:bodyPr vert="horz" wrap="square"/>
        <a:lstStyle/>
        <a:p>
          <a:pPr>
            <a:lnSpc>
              <a:spcPct val="100000"/>
            </a:lnSpc>
            <a:spcBef>
              <a:spcPct val="0"/>
            </a:spcBef>
            <a:spcAft>
              <a:spcPct val="35000"/>
            </a:spcAft>
          </a:pPr>
          <a:r>
            <a:rPr lang="zh-CN"/>
            <a:t>知人论世</a:t>
          </a:r>
        </a:p>
      </dgm:t>
    </dgm:pt>
    <dgm:pt modelId="{F01835B3-05F2-46DA-BD7C-EE7438DAD7CE}" type="sibTrans" cxnId="{AAE47E97-F486-47CB-BBFF-F01FC7332D88}">
      <dgm:prSet/>
      <dgm:spPr/>
      <dgm:t>
        <a:bodyPr/>
        <a:lstStyle/>
        <a:p>
          <a:endParaRPr lang="zh-CN" altLang="en-US"/>
        </a:p>
      </dgm:t>
    </dgm:pt>
    <dgm:pt modelId="{6CCC2A86-F85B-44CC-98A3-C46FF64B3170}" type="parTrans" cxnId="{B3C096E3-1462-4273-923C-C529B43D09CF}">
      <dgm:prSet/>
      <dgm:spPr/>
      <dgm:t>
        <a:bodyPr/>
        <a:lstStyle/>
        <a:p>
          <a:endParaRPr lang="zh-CN" altLang="en-US"/>
        </a:p>
      </dgm:t>
    </dgm:pt>
    <dgm:pt modelId="{B8B470CB-DF17-4CB3-90CB-F1BF4FDB0D59}">
      <dgm:prSet phldrT="[文本]" custT="0"/>
      <dgm:spPr/>
      <dgm:t>
        <a:bodyPr vert="horz" wrap="square"/>
        <a:lstStyle/>
        <a:p>
          <a:pPr>
            <a:lnSpc>
              <a:spcPct val="100000"/>
            </a:lnSpc>
            <a:spcBef>
              <a:spcPct val="0"/>
            </a:spcBef>
            <a:spcAft>
              <a:spcPct val="35000"/>
            </a:spcAft>
          </a:pPr>
          <a:r>
            <a:rPr lang="zh-CN"/>
            <a:t>学习任务单</a:t>
          </a:r>
        </a:p>
      </dgm:t>
    </dgm:pt>
    <dgm:pt modelId="{715DB15F-B18C-408D-AF4D-0B689BA0E58F}" type="sibTrans" cxnId="{B3C096E3-1462-4273-923C-C529B43D09CF}">
      <dgm:prSet/>
      <dgm:spPr/>
      <dgm:t>
        <a:bodyPr/>
        <a:lstStyle/>
        <a:p>
          <a:endParaRPr lang="zh-CN" altLang="en-US"/>
        </a:p>
      </dgm:t>
    </dgm:pt>
    <dgm:pt modelId="{6D9CA83D-3047-44B9-BECC-851C339A6DE5}" type="parTrans" cxnId="{3CF529C1-882B-4CB5-9B93-6E4297E0B318}">
      <dgm:prSet/>
      <dgm:spPr/>
      <dgm:t>
        <a:bodyPr/>
        <a:lstStyle/>
        <a:p/>
      </dgm:t>
    </dgm:pt>
    <dgm:pt modelId="{1DA61B12-7BA5-49EA-B42F-ACB459577C58}">
      <dgm:prSet custT="0"/>
      <dgm:spPr/>
      <dgm:t>
        <a:bodyPr vert="horz" wrap="square"/>
        <a:lstStyle/>
        <a:p>
          <a:pPr>
            <a:lnSpc>
              <a:spcPct val="100000"/>
            </a:lnSpc>
            <a:spcBef>
              <a:spcPct val="0"/>
            </a:spcBef>
            <a:spcAft>
              <a:spcPct val="35000"/>
            </a:spcAft>
          </a:pPr>
          <a:r>
            <a:rPr lang="zh-CN"/>
            <a:t>知识讲解</a:t>
          </a:r>
        </a:p>
      </dgm:t>
    </dgm:pt>
    <dgm:pt modelId="{279A52F7-B28F-4A2A-9CD7-2E5BBF3A1825}" type="sibTrans" cxnId="{3CF529C1-882B-4CB5-9B93-6E4297E0B318}">
      <dgm:prSet/>
      <dgm:spPr/>
      <dgm:t>
        <a:bodyPr/>
        <a:lstStyle/>
        <a:p>
          <a:endParaRPr lang="zh-CN" altLang="en-US"/>
        </a:p>
      </dgm:t>
    </dgm:pt>
    <dgm:pt modelId="{B4C59B78-86C3-4A2A-B0F6-61CC32DC173C}" type="parTrans" cxnId="{5594228A-EB74-43E0-892F-8CA5469C4C5B}">
      <dgm:prSet/>
      <dgm:spPr/>
      <dgm:t>
        <a:bodyPr/>
        <a:lstStyle/>
        <a:p>
          <a:endParaRPr lang="zh-CN" altLang="en-US"/>
        </a:p>
      </dgm:t>
    </dgm:pt>
    <dgm:pt modelId="{A71BEDD8-220D-4CBD-929B-E387BF7E5B89}">
      <dgm:prSet phldrT="[文本]" custT="0"/>
      <dgm:spPr/>
      <dgm:t>
        <a:bodyPr vert="horz" wrap="square"/>
        <a:lstStyle/>
        <a:p>
          <a:pPr>
            <a:lnSpc>
              <a:spcPct val="100000"/>
            </a:lnSpc>
            <a:spcBef>
              <a:spcPct val="0"/>
            </a:spcBef>
            <a:spcAft>
              <a:spcPct val="35000"/>
            </a:spcAft>
          </a:pPr>
          <a:r>
            <a:rPr lang="zh-CN"/>
            <a:t>课堂练习</a:t>
          </a:r>
        </a:p>
      </dgm:t>
    </dgm:pt>
    <dgm:pt modelId="{EF0640CF-9B5B-4A2A-8EA1-B1435C113D4F}" type="sibTrans" cxnId="{5594228A-EB74-43E0-892F-8CA5469C4C5B}">
      <dgm:prSet/>
      <dgm:spPr/>
      <dgm:t>
        <a:bodyPr/>
        <a:lstStyle/>
        <a:p>
          <a:endParaRPr lang="zh-CN" altLang="en-US"/>
        </a:p>
      </dgm:t>
    </dgm:pt>
    <dgm:pt modelId="{946525A1-11BE-4473-BD1E-5A02F57FAFE1}" type="pres">
      <dgm:prSet presAssocID="{5E6590A4-9632-4481-B10E-4DC4F3CF4B7D}" presName="Name0">
        <dgm:presLayoutVars>
          <dgm:dir/>
          <dgm:resizeHandles val="exact"/>
        </dgm:presLayoutVars>
      </dgm:prSet>
      <dgm:spPr/>
      <dgm:t>
        <a:bodyPr/>
        <a:lstStyle/>
        <a:p/>
      </dgm:t>
    </dgm:pt>
    <dgm:pt modelId="{6BE8C442-C27B-4EE9-A58B-9E5BDD49A0C6}" type="pres">
      <dgm:prSet presAssocID="{7D8D6538-FFA5-4057-BF95-1F41051BDCCD}" presName="node" presStyleLbl="node1" presStyleCnt="5">
        <dgm:presLayoutVars>
          <dgm:bulletEnabled val="1"/>
        </dgm:presLayoutVars>
      </dgm:prSet>
      <dgm:spPr/>
      <dgm:t>
        <a:bodyPr/>
        <a:lstStyle/>
        <a:p>
          <a:endParaRPr lang="zh-CN" altLang="en-US"/>
        </a:p>
      </dgm:t>
    </dgm:pt>
    <dgm:pt modelId="{15B0F1CA-E9C1-436F-A000-48C2317E1AEE}" type="pres">
      <dgm:prSet presAssocID="{A3CED38E-EB10-4769-9108-B2573FA8FBE4}" presName="sibTrans" presStyleLbl="sibTrans2D1" presStyleCnt="4"/>
      <dgm:spPr/>
      <dgm:t>
        <a:bodyPr/>
        <a:lstStyle/>
        <a:p>
          <a:endParaRPr lang="zh-CN" altLang="en-US"/>
        </a:p>
      </dgm:t>
    </dgm:pt>
    <dgm:pt modelId="{655E6FA8-D806-4120-92B4-695524B5F569}" type="pres">
      <dgm:prSet presAssocID="{A3CED38E-EB10-4769-9108-B2573FA8FBE4}" presName="connectorText" presStyleLbl="sibTrans2D1" presStyleCnt="4"/>
      <dgm:spPr/>
      <dgm:t>
        <a:bodyPr/>
        <a:lstStyle/>
        <a:p>
          <a:endParaRPr lang="zh-CN" altLang="en-US"/>
        </a:p>
      </dgm:t>
    </dgm:pt>
    <dgm:pt modelId="{FAE70EB4-13DE-4207-8EEE-64892F90D980}" type="pres">
      <dgm:prSet presAssocID="{5CBB7CE5-C92F-46EB-BF11-93A21D2FF561}" presName="node" presStyleLbl="node1" presStyleIdx="1" presStyleCnt="5">
        <dgm:presLayoutVars>
          <dgm:bulletEnabled val="1"/>
        </dgm:presLayoutVars>
      </dgm:prSet>
      <dgm:spPr/>
      <dgm:t>
        <a:bodyPr/>
        <a:lstStyle/>
        <a:p>
          <a:endParaRPr lang="zh-CN" altLang="en-US"/>
        </a:p>
      </dgm:t>
    </dgm:pt>
    <dgm:pt modelId="{41B76FD1-4D28-4EF4-BF3A-265F6D2C909C}" type="pres">
      <dgm:prSet presAssocID="{F01835B3-05F2-46DA-BD7C-EE7438DAD7CE}" presName="sibTrans" presStyleLbl="sibTrans2D1" presStyleIdx="1" presStyleCnt="4"/>
      <dgm:spPr/>
      <dgm:t>
        <a:bodyPr/>
        <a:lstStyle/>
        <a:p>
          <a:endParaRPr lang="zh-CN" altLang="en-US"/>
        </a:p>
      </dgm:t>
    </dgm:pt>
    <dgm:pt modelId="{D789DD17-C468-41E2-88AD-4B7F7990EB39}" type="pres">
      <dgm:prSet presAssocID="{F01835B3-05F2-46DA-BD7C-EE7438DAD7CE}" presName="connectorText" presStyleLbl="sibTrans2D1" presStyleIdx="1" presStyleCnt="4"/>
      <dgm:spPr/>
      <dgm:t>
        <a:bodyPr/>
        <a:lstStyle/>
        <a:p>
          <a:endParaRPr lang="zh-CN" altLang="en-US"/>
        </a:p>
      </dgm:t>
    </dgm:pt>
    <dgm:pt modelId="{2D20D324-F089-495B-A6AB-B3CA71D2E04A}" type="pres">
      <dgm:prSet presAssocID="{B8B470CB-DF17-4CB3-90CB-F1BF4FDB0D59}" presName="node" presStyleLbl="node1" presStyleIdx="2" presStyleCnt="5">
        <dgm:presLayoutVars>
          <dgm:bulletEnabled val="1"/>
        </dgm:presLayoutVars>
      </dgm:prSet>
      <dgm:spPr/>
      <dgm:t>
        <a:bodyPr/>
        <a:lstStyle/>
        <a:p>
          <a:endParaRPr lang="zh-CN" altLang="en-US"/>
        </a:p>
      </dgm:t>
    </dgm:pt>
    <dgm:pt modelId="{A363207B-3AD6-472F-AB35-5DE074AB6BC2}" type="pres">
      <dgm:prSet presAssocID="{715DB15F-B18C-408D-AF4D-0B689BA0E58F}" presName="sibTrans" presStyleLbl="sibTrans2D1" presStyleIdx="2" presStyleCnt="4"/>
      <dgm:spPr/>
      <dgm:t>
        <a:bodyPr/>
        <a:lstStyle/>
        <a:p>
          <a:endParaRPr lang="zh-CN" altLang="en-US"/>
        </a:p>
      </dgm:t>
    </dgm:pt>
    <dgm:pt modelId="{9F1752A6-F0C6-4116-8969-5F3A3113DEB4}" type="pres">
      <dgm:prSet presAssocID="{715DB15F-B18C-408D-AF4D-0B689BA0E58F}" presName="connectorText" presStyleLbl="sibTrans2D1" presStyleIdx="2" presStyleCnt="4"/>
      <dgm:spPr/>
      <dgm:t>
        <a:bodyPr/>
        <a:lstStyle/>
        <a:p>
          <a:endParaRPr lang="zh-CN" altLang="en-US"/>
        </a:p>
      </dgm:t>
    </dgm:pt>
    <dgm:pt modelId="{39BD94E1-DFDF-49D4-89DE-87A902ABE331}" type="pres">
      <dgm:prSet presAssocID="{1DA61B12-7BA5-49EA-B42F-ACB459577C58}" presName="node" presStyleLbl="node1" presStyleIdx="3" presStyleCnt="5">
        <dgm:presLayoutVars>
          <dgm:bulletEnabled val="1"/>
        </dgm:presLayoutVars>
      </dgm:prSet>
      <dgm:spPr/>
      <dgm:t>
        <a:bodyPr/>
        <a:lstStyle/>
        <a:p>
          <a:endParaRPr lang="zh-CN" altLang="en-US"/>
        </a:p>
      </dgm:t>
    </dgm:pt>
    <dgm:pt modelId="{08584776-1A98-4457-BAD9-6BDFBCE084EB}" type="pres">
      <dgm:prSet presAssocID="{279A52F7-B28F-4A2A-9CD7-2E5BBF3A1825}" presName="sibTrans" presStyleLbl="sibTrans2D1" presStyleIdx="3" presStyleCnt="4"/>
      <dgm:spPr/>
      <dgm:t>
        <a:bodyPr/>
        <a:lstStyle/>
        <a:p/>
      </dgm:t>
    </dgm:pt>
    <dgm:pt modelId="{B6364402-093F-4214-A666-48F8E2870489}" type="pres">
      <dgm:prSet presAssocID="{279A52F7-B28F-4A2A-9CD7-2E5BBF3A1825}" presName="connectorText" presStyleLbl="sibTrans2D1" presStyleIdx="3" presStyleCnt="4"/>
      <dgm:spPr/>
      <dgm:t>
        <a:bodyPr/>
        <a:lstStyle/>
        <a:p/>
      </dgm:t>
    </dgm:pt>
    <dgm:pt modelId="{C31FA319-1B76-4D24-8E64-6A83C1E0D876}" type="pres">
      <dgm:prSet presAssocID="{A71BEDD8-220D-4CBD-929B-E387BF7E5B89}" presName="node" presStyleLbl="node1" presStyleIdx="4" presStyleCnt="5">
        <dgm:presLayoutVars>
          <dgm:bulletEnabled val="1"/>
        </dgm:presLayoutVars>
      </dgm:prSet>
      <dgm:spPr/>
      <dgm:t>
        <a:bodyPr/>
        <a:lstStyle/>
        <a:p>
          <a:endParaRPr lang="zh-CN" altLang="en-US"/>
        </a:p>
      </dgm:t>
    </dgm:pt>
  </dgm:ptLst>
  <dgm:cxnLst>
    <dgm:cxn modelId="{41B54851-8048-4228-A3D5-464EBC6E6C3B}" srcId="{5E6590A4-9632-4481-B10E-4DC4F3CF4B7D}" destId="{7D8D6538-FFA5-4057-BF95-1F41051BDCCD}" srcOrd="0" destOrd="0" parTransId="{D7C32C2E-85A1-4858-8DCE-D2C44EA44818}" sibTransId="{A3CED38E-EB10-4769-9108-B2573FA8FBE4}"/>
    <dgm:cxn modelId="{AAE47E97-F486-47CB-BBFF-F01FC7332D88}" srcId="{5E6590A4-9632-4481-B10E-4DC4F3CF4B7D}" destId="{5CBB7CE5-C92F-46EB-BF11-93A21D2FF561}" srcOrd="1" destOrd="0" parTransId="{BB6E305E-F4E3-4867-AAD6-977FB8C4455F}" sibTransId="{F01835B3-05F2-46DA-BD7C-EE7438DAD7CE}"/>
    <dgm:cxn modelId="{B3C096E3-1462-4273-923C-C529B43D09CF}" srcId="{5E6590A4-9632-4481-B10E-4DC4F3CF4B7D}" destId="{B8B470CB-DF17-4CB3-90CB-F1BF4FDB0D59}" srcOrd="2" destOrd="0" parTransId="{6CCC2A86-F85B-44CC-98A3-C46FF64B3170}" sibTransId="{715DB15F-B18C-408D-AF4D-0B689BA0E58F}"/>
    <dgm:cxn modelId="{3CF529C1-882B-4CB5-9B93-6E4297E0B318}" srcId="{5E6590A4-9632-4481-B10E-4DC4F3CF4B7D}" destId="{1DA61B12-7BA5-49EA-B42F-ACB459577C58}" srcOrd="3" destOrd="0" parTransId="{6D9CA83D-3047-44B9-BECC-851C339A6DE5}" sibTransId="{279A52F7-B28F-4A2A-9CD7-2E5BBF3A1825}"/>
    <dgm:cxn modelId="{5594228A-EB74-43E0-892F-8CA5469C4C5B}" srcId="{5E6590A4-9632-4481-B10E-4DC4F3CF4B7D}" destId="{A71BEDD8-220D-4CBD-929B-E387BF7E5B89}" srcOrd="4" destOrd="0" parTransId="{B4C59B78-86C3-4A2A-B0F6-61CC32DC173C}" sibTransId="{EF0640CF-9B5B-4A2A-8EA1-B1435C113D4F}"/>
    <dgm:cxn modelId="{7E1E153D-274D-4EE4-8CFD-3E37FB108562}" type="presOf" srcId="{5E6590A4-9632-4481-B10E-4DC4F3CF4B7D}" destId="{946525A1-11BE-4473-BD1E-5A02F57FAFE1}" srcOrd="0" destOrd="0" presId="urn:microsoft.com/office/officeart/2005/8/layout/process1"/>
    <dgm:cxn modelId="{A293C3D1-F7B6-40E4-83DA-CDFA44580D95}" type="presParOf" srcId="{946525A1-11BE-4473-BD1E-5A02F57FAFE1}" destId="{6BE8C442-C27B-4EE9-A58B-9E5BDD49A0C6}" srcOrd="0" destOrd="0" presId="urn:microsoft.com/office/officeart/2005/8/layout/process1"/>
    <dgm:cxn modelId="{181EC3D3-5658-402F-B373-24F6B8356313}" type="presOf" srcId="{7D8D6538-FFA5-4057-BF95-1F41051BDCCD}" destId="{6BE8C442-C27B-4EE9-A58B-9E5BDD49A0C6}" srcOrd="0" destOrd="0" presId="urn:microsoft.com/office/officeart/2005/8/layout/process1"/>
    <dgm:cxn modelId="{4BC30039-26B7-485A-AB6A-C097410541B8}" type="presParOf" srcId="{946525A1-11BE-4473-BD1E-5A02F57FAFE1}" destId="{15B0F1CA-E9C1-436F-A000-48C2317E1AEE}" srcOrd="1" destOrd="0" presId="urn:microsoft.com/office/officeart/2005/8/layout/process1"/>
    <dgm:cxn modelId="{2C583CC7-77DA-4C53-B978-8A7B14A86469}" type="presOf" srcId="{A3CED38E-EB10-4769-9108-B2573FA8FBE4}" destId="{15B0F1CA-E9C1-436F-A000-48C2317E1AEE}" srcOrd="0" destOrd="0" presId="urn:microsoft.com/office/officeart/2005/8/layout/process1"/>
    <dgm:cxn modelId="{3AEB28FF-E034-4BA7-B37D-899EDE6330D0}" type="presParOf" srcId="{15B0F1CA-E9C1-436F-A000-48C2317E1AEE}" destId="{655E6FA8-D806-4120-92B4-695524B5F569}" srcOrd="0" destOrd="0" presId="urn:microsoft.com/office/officeart/2005/8/layout/process1"/>
    <dgm:cxn modelId="{A77E31A7-0C17-40FD-A6D5-935C2FA37686}" type="presOf" srcId="{A3CED38E-EB10-4769-9108-B2573FA8FBE4}" destId="{655E6FA8-D806-4120-92B4-695524B5F569}" srcOrd="1" destOrd="0" presId="urn:microsoft.com/office/officeart/2005/8/layout/process1"/>
    <dgm:cxn modelId="{1757DD05-FF28-4CD4-9A26-FD931F526C72}" type="presParOf" srcId="{946525A1-11BE-4473-BD1E-5A02F57FAFE1}" destId="{FAE70EB4-13DE-4207-8EEE-64892F90D980}" srcOrd="2" destOrd="0" presId="urn:microsoft.com/office/officeart/2005/8/layout/process1"/>
    <dgm:cxn modelId="{BD8F1EA5-8F7B-4E6B-94FF-62E2C0597060}" type="presOf" srcId="{5CBB7CE5-C92F-46EB-BF11-93A21D2FF561}" destId="{FAE70EB4-13DE-4207-8EEE-64892F90D980}" srcOrd="0" destOrd="0" presId="urn:microsoft.com/office/officeart/2005/8/layout/process1"/>
    <dgm:cxn modelId="{8C71A088-0DD0-45AB-8725-59DEAB624E9E}" type="presParOf" srcId="{946525A1-11BE-4473-BD1E-5A02F57FAFE1}" destId="{41B76FD1-4D28-4EF4-BF3A-265F6D2C909C}" srcOrd="3" destOrd="0" presId="urn:microsoft.com/office/officeart/2005/8/layout/process1"/>
    <dgm:cxn modelId="{E06DC7A9-02DA-4586-91B5-BB0A651A40FB}" type="presOf" srcId="{F01835B3-05F2-46DA-BD7C-EE7438DAD7CE}" destId="{41B76FD1-4D28-4EF4-BF3A-265F6D2C909C}" srcOrd="0" destOrd="0" presId="urn:microsoft.com/office/officeart/2005/8/layout/process1"/>
    <dgm:cxn modelId="{A8DC1926-A595-4B2C-A46B-3B3C99D0D0D3}" type="presParOf" srcId="{41B76FD1-4D28-4EF4-BF3A-265F6D2C909C}" destId="{D789DD17-C468-41E2-88AD-4B7F7990EB39}" srcOrd="0" destOrd="0" presId="urn:microsoft.com/office/officeart/2005/8/layout/process1"/>
    <dgm:cxn modelId="{A7753116-734B-458B-950D-0981762878C0}" type="presOf" srcId="{F01835B3-05F2-46DA-BD7C-EE7438DAD7CE}" destId="{D789DD17-C468-41E2-88AD-4B7F7990EB39}" srcOrd="1" destOrd="0" presId="urn:microsoft.com/office/officeart/2005/8/layout/process1"/>
    <dgm:cxn modelId="{1E2CE91E-2632-4CBF-B37E-E7B94744E0AC}" type="presParOf" srcId="{946525A1-11BE-4473-BD1E-5A02F57FAFE1}" destId="{2D20D324-F089-495B-A6AB-B3CA71D2E04A}" srcOrd="4" destOrd="0" presId="urn:microsoft.com/office/officeart/2005/8/layout/process1"/>
    <dgm:cxn modelId="{255BDAEC-FB01-4C16-A97D-204E3A7990E0}" type="presOf" srcId="{B8B470CB-DF17-4CB3-90CB-F1BF4FDB0D59}" destId="{2D20D324-F089-495B-A6AB-B3CA71D2E04A}" srcOrd="0" destOrd="0" presId="urn:microsoft.com/office/officeart/2005/8/layout/process1"/>
    <dgm:cxn modelId="{EB90B449-4954-4E92-9EBF-15EB8F199658}" type="presParOf" srcId="{946525A1-11BE-4473-BD1E-5A02F57FAFE1}" destId="{A363207B-3AD6-472F-AB35-5DE074AB6BC2}" srcOrd="5" destOrd="0" presId="urn:microsoft.com/office/officeart/2005/8/layout/process1"/>
    <dgm:cxn modelId="{12228596-B18A-4A17-A4A8-65560CC41F12}" type="presOf" srcId="{715DB15F-B18C-408D-AF4D-0B689BA0E58F}" destId="{A363207B-3AD6-472F-AB35-5DE074AB6BC2}" srcOrd="0" destOrd="0" presId="urn:microsoft.com/office/officeart/2005/8/layout/process1"/>
    <dgm:cxn modelId="{5D0F988D-E9EB-48BA-A508-89D8FFA33252}" type="presParOf" srcId="{A363207B-3AD6-472F-AB35-5DE074AB6BC2}" destId="{9F1752A6-F0C6-4116-8969-5F3A3113DEB4}" srcOrd="0" destOrd="0" presId="urn:microsoft.com/office/officeart/2005/8/layout/process1"/>
    <dgm:cxn modelId="{59024A3B-C06A-40F5-810D-264C844D4FC6}" type="presOf" srcId="{715DB15F-B18C-408D-AF4D-0B689BA0E58F}" destId="{9F1752A6-F0C6-4116-8969-5F3A3113DEB4}" srcOrd="1" destOrd="0" presId="urn:microsoft.com/office/officeart/2005/8/layout/process1"/>
    <dgm:cxn modelId="{48B85A74-8293-4FC2-A425-FE93B618C142}" type="presParOf" srcId="{946525A1-11BE-4473-BD1E-5A02F57FAFE1}" destId="{39BD94E1-DFDF-49D4-89DE-87A902ABE331}" srcOrd="6" destOrd="0" presId="urn:microsoft.com/office/officeart/2005/8/layout/process1"/>
    <dgm:cxn modelId="{46D6768E-658B-48F6-895B-75A28EAAC54F}" type="presOf" srcId="{1DA61B12-7BA5-49EA-B42F-ACB459577C58}" destId="{39BD94E1-DFDF-49D4-89DE-87A902ABE331}" srcOrd="0" destOrd="0" presId="urn:microsoft.com/office/officeart/2005/8/layout/process1"/>
    <dgm:cxn modelId="{27DC192B-8719-4999-8792-1C77BAA303BE}" type="presParOf" srcId="{946525A1-11BE-4473-BD1E-5A02F57FAFE1}" destId="{08584776-1A98-4457-BAD9-6BDFBCE084EB}" srcOrd="7" destOrd="0" presId="urn:microsoft.com/office/officeart/2005/8/layout/process1"/>
    <dgm:cxn modelId="{1D9FB0BE-4DF1-4AE5-A95C-130E6509F3F4}" type="presOf" srcId="{279A52F7-B28F-4A2A-9CD7-2E5BBF3A1825}" destId="{08584776-1A98-4457-BAD9-6BDFBCE084EB}" srcOrd="0" destOrd="0" presId="urn:microsoft.com/office/officeart/2005/8/layout/process1"/>
    <dgm:cxn modelId="{59AF2061-01F0-40EE-9136-DB8F6A4A3BAA}" type="presParOf" srcId="{08584776-1A98-4457-BAD9-6BDFBCE084EB}" destId="{B6364402-093F-4214-A666-48F8E2870489}" srcOrd="0" destOrd="0" presId="urn:microsoft.com/office/officeart/2005/8/layout/process1"/>
    <dgm:cxn modelId="{6C6B475B-D493-4314-B2BB-342288F84399}" type="presOf" srcId="{279A52F7-B28F-4A2A-9CD7-2E5BBF3A1825}" destId="{B6364402-093F-4214-A666-48F8E2870489}" srcOrd="1" destOrd="0" presId="urn:microsoft.com/office/officeart/2005/8/layout/process1"/>
    <dgm:cxn modelId="{E3D24918-00D1-4E04-89FE-6DC5AE126C3D}" type="presParOf" srcId="{946525A1-11BE-4473-BD1E-5A02F57FAFE1}" destId="{C31FA319-1B76-4D24-8E64-6A83C1E0D876}" srcOrd="8" destOrd="0" presId="urn:microsoft.com/office/officeart/2005/8/layout/process1"/>
    <dgm:cxn modelId="{BF1FC8A1-9559-45F1-A4EE-601128CF86CE}" type="presOf" srcId="{A71BEDD8-220D-4CBD-929B-E387BF7E5B89}" destId="{C31FA319-1B76-4D24-8E64-6A83C1E0D876}" srcOrd="0" destOrd="0" presId="urn:microsoft.com/office/officeart/2005/8/layout/process1"/>
  </dgm:cxnLst>
  <dgm:bg/>
  <dgm:whole/>
  <dgm:extLst>
    <a:ext uri="http://schemas.microsoft.com/office/drawing/2008/diagram">
      <dsp:dataModelExt xmlns:dsp="http://schemas.microsoft.com/office/drawing/2008/diagram" relId="rId3" minVer="http://schemas.openxmlformats.org/drawingml/2006/main"/>
    </a:ext>
  </dgm:extLst>
</dgm:dataModel>
</file>

<file path=ppt/diagrams/drawing1.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dsp="http://schemas.microsoft.com/office/drawing/2008/diagram">
  <dsp:spTree>
    <dsp:nvGrpSpPr>
      <dsp:cNvPr id="47" name=""/>
      <dsp:cNvGrpSpPr/>
    </dsp:nvGrpSpPr>
    <dsp:grpSpPr/>
  </dsp:spTree>
</dsp:drawing>
</file>

<file path=ppt/diagrams/layout1.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dgm:rule type="h" fact="1.5"/>
          <dgm:rule type="primFontSz" val="5"/>
          <dgm:rule type="h" val="INF"/>
        </dgm:ruleLst>
      </dgm:layoutNode>
      <dgm:forEach name="sibTransForEach" axis="followSib" ptType="sibTrans" cnt="1">
        <dgm:layoutNode name="sibTrans">
          <dgm:alg type="conn">
            <dgm:param type="begPts" val="auto"/>
            <dgm:param type="endPts" val="auto"/>
          </dgm:alg>
          <dgm:shape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type="conn" r:blip="" hideGeom="1">
              <dgm:adjLst/>
            </dgm:shape>
            <dgm:presOf axis="self"/>
            <dgm:constrLst>
              <dgm:constr type="lMarg"/>
              <dgm:constr type="rMarg"/>
              <dgm:constr type="tMarg"/>
              <dgm:constr type="bMarg"/>
            </dgm:constrLst>
            <dgm:ruleLst>
              <dgm:rule type="primFontSz" val="5"/>
            </dgm:ruleLst>
          </dgm:layoutNode>
        </dgm:layoutNode>
      </dgm:forEach>
    </dgm:forEach>
  </dgm:layoutNode>
</dgm:layoutDef>
</file>

<file path=ppt/diagrams/quickStyle1.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E4C22B-8150-434A-B4B5-BCA0C9DA5C03}" type="datetimeFigureOut">
              <a:rPr lang="zh-CN" altLang="en-US" smtClean="0"/>
              <a:t>2021/7/30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9F2252-EC96-42F0-B436-20CA7AF8E715}" type="slidenum">
              <a:rPr lang="zh-CN" altLang="en-US" smtClean="0"/>
              <a:t>‹#›</a:t>
            </a:fld>
            <a:endParaRPr lang="zh-CN" altLang="en-US"/>
          </a:p>
        </p:txBody>
      </p:sp>
    </p:spTree>
    <p:extLst>
      <p:ext uri="{BB962C8B-B14F-4D97-AF65-F5344CB8AC3E}">
        <p14:creationId xmlns:p14="http://schemas.microsoft.com/office/powerpoint/2010/main" val="426253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a:t>说课：这次我要进行的难点教学设计的课题是：理解</a:t>
            </a:r>
            <a:r>
              <a:rPr lang="en-US" altLang="zh-CN"/>
              <a:t>【</a:t>
            </a:r>
            <a:r>
              <a:rPr lang="zh-CN" altLang="en-US"/>
              <a:t>手性分子</a:t>
            </a:r>
            <a:r>
              <a:rPr lang="en-US" altLang="zh-CN"/>
              <a:t>】</a:t>
            </a:r>
            <a:r>
              <a:rPr lang="zh-CN" altLang="en-US"/>
              <a:t>的概念</a:t>
            </a:r>
          </a:p>
        </p:txBody>
      </p:sp>
      <p:sp>
        <p:nvSpPr>
          <p:cNvPr id="4" name="灯片编号占位符 3"/>
          <p:cNvSpPr>
            <a:spLocks noGrp="1"/>
          </p:cNvSpPr>
          <p:nvPr>
            <p:ph type="sldNum" sz="quarter" idx="10"/>
          </p:nvPr>
        </p:nvSpPr>
        <p:spPr/>
        <p:txBody>
          <a:bodyPr/>
          <a:lstStyle/>
          <a:p>
            <a:fld id="{089F2252-EC96-42F0-B436-20CA7AF8E715}" type="slidenum">
              <a:rPr lang="zh-CN" altLang="en-US" smtClean="0"/>
              <a:t>1</a:t>
            </a:fld>
            <a:endParaRPr lang="zh-CN" altLang="en-US"/>
          </a:p>
        </p:txBody>
      </p:sp>
    </p:spTree>
    <p:extLst>
      <p:ext uri="{BB962C8B-B14F-4D97-AF65-F5344CB8AC3E}">
        <p14:creationId xmlns:p14="http://schemas.microsoft.com/office/powerpoint/2010/main" val="3575422640"/>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a:t>说课：主要从教学设计、教学过程、达标评测三个方面进行分析</a:t>
            </a:r>
          </a:p>
        </p:txBody>
      </p:sp>
      <p:sp>
        <p:nvSpPr>
          <p:cNvPr id="4" name="灯片编号占位符 3"/>
          <p:cNvSpPr>
            <a:spLocks noGrp="1"/>
          </p:cNvSpPr>
          <p:nvPr>
            <p:ph type="sldNum" sz="quarter" idx="10"/>
          </p:nvPr>
        </p:nvSpPr>
        <p:spPr/>
        <p:txBody>
          <a:bodyPr/>
          <a:lstStyle/>
          <a:p>
            <a:fld id="{089F2252-EC96-42F0-B436-20CA7AF8E715}" type="slidenum">
              <a:rPr lang="zh-CN" altLang="en-US" smtClean="0"/>
              <a:t>2</a:t>
            </a:fld>
            <a:endParaRPr lang="zh-CN" altLang="en-US"/>
          </a:p>
        </p:txBody>
      </p:sp>
    </p:spTree>
    <p:extLst>
      <p:ext uri="{BB962C8B-B14F-4D97-AF65-F5344CB8AC3E}">
        <p14:creationId xmlns:p14="http://schemas.microsoft.com/office/powerpoint/2010/main" val="3213375445"/>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85750" indent="-285750">
              <a:buFont typeface="Wingdings" panose="05000000000000000000" pitchFamily="2" charset="2"/>
              <a:buChar char="Ø"/>
            </a:pPr>
            <a:r>
              <a:rPr lang="zh-CN" altLang="en-US"/>
              <a:t>说课：先通过活动探究，帮助学生理解手性分子的要点；再引导学生观察左右手同样是互为镜像关系且无法重叠的特点强化记忆手性分子的要点。</a:t>
            </a:r>
            <a:endParaRPr lang="en-US" altLang="zh-CN"/>
          </a:p>
          <a:p>
            <a:pPr marL="285750" indent="-285750">
              <a:buFont typeface="Wingdings" panose="05000000000000000000" pitchFamily="2" charset="2"/>
              <a:buChar char="Ø"/>
            </a:pPr>
            <a:r>
              <a:rPr lang="zh-CN" altLang="en-US"/>
              <a:t>上课：</a:t>
            </a:r>
            <a:endParaRPr lang="en-US" altLang="zh-CN"/>
          </a:p>
          <a:p>
            <a:r>
              <a:rPr lang="zh-CN" altLang="zh-CN" sz="1200">
                <a:latin typeface="仿宋" panose="02010609060101010101" pitchFamily="49" charset="-122"/>
                <a:ea typeface="仿宋" panose="02010609060101010101" pitchFamily="49" charset="-122"/>
              </a:rPr>
              <a:t>每个小组的桌</a:t>
            </a:r>
            <a:r>
              <a:rPr lang="zh-CN" altLang="en-US" sz="1200">
                <a:latin typeface="仿宋" panose="02010609060101010101" pitchFamily="49" charset="-122"/>
                <a:ea typeface="仿宋" panose="02010609060101010101" pitchFamily="49" charset="-122"/>
              </a:rPr>
              <a:t>面</a:t>
            </a:r>
            <a:r>
              <a:rPr lang="zh-CN" altLang="zh-CN" sz="1200">
                <a:latin typeface="仿宋" panose="02010609060101010101" pitchFamily="49" charset="-122"/>
                <a:ea typeface="仿宋" panose="02010609060101010101" pitchFamily="49" charset="-122"/>
              </a:rPr>
              <a:t>上</a:t>
            </a:r>
            <a:r>
              <a:rPr lang="zh-CN" altLang="en-US" sz="1200">
                <a:latin typeface="仿宋" panose="02010609060101010101" pitchFamily="49" charset="-122"/>
                <a:ea typeface="仿宋" panose="02010609060101010101" pitchFamily="49" charset="-122"/>
              </a:rPr>
              <a:t>都</a:t>
            </a:r>
            <a:r>
              <a:rPr lang="zh-CN" altLang="zh-CN" sz="1200">
                <a:latin typeface="仿宋" panose="02010609060101010101" pitchFamily="49" charset="-122"/>
                <a:ea typeface="仿宋" panose="02010609060101010101" pitchFamily="49" charset="-122"/>
              </a:rPr>
              <a:t>有一个</a:t>
            </a:r>
            <a:r>
              <a:rPr lang="zh-CN" altLang="en-US" sz="1200">
                <a:latin typeface="仿宋" panose="02010609060101010101" pitchFamily="49" charset="-122"/>
                <a:ea typeface="仿宋" panose="02010609060101010101" pitchFamily="49" charset="-122"/>
              </a:rPr>
              <a:t>已经</a:t>
            </a:r>
            <a:r>
              <a:rPr lang="zh-CN" altLang="zh-CN" sz="1200">
                <a:latin typeface="仿宋" panose="02010609060101010101" pitchFamily="49" charset="-122"/>
                <a:ea typeface="仿宋" panose="02010609060101010101" pitchFamily="49" charset="-122"/>
              </a:rPr>
              <a:t>组装好的</a:t>
            </a:r>
            <a:r>
              <a:rPr lang="zh-CN" altLang="en-US" sz="1200">
                <a:latin typeface="仿宋" panose="02010609060101010101" pitchFamily="49" charset="-122"/>
                <a:ea typeface="仿宋" panose="02010609060101010101" pitchFamily="49" charset="-122"/>
              </a:rPr>
              <a:t>有机物</a:t>
            </a:r>
            <a:r>
              <a:rPr lang="zh-CN" altLang="zh-CN" sz="1200">
                <a:latin typeface="仿宋" panose="02010609060101010101" pitchFamily="49" charset="-122"/>
                <a:ea typeface="仿宋" panose="02010609060101010101" pitchFamily="49" charset="-122"/>
              </a:rPr>
              <a:t>分子模型</a:t>
            </a:r>
            <a:r>
              <a:rPr lang="zh-CN" altLang="en-US" sz="1200">
                <a:latin typeface="仿宋" panose="02010609060101010101" pitchFamily="49" charset="-122"/>
                <a:ea typeface="仿宋" panose="02010609060101010101" pitchFamily="49" charset="-122"/>
              </a:rPr>
              <a:t>，不同颜色的小球代表不同的原子或原子团，黑色的小球代表碳原子：①</a:t>
            </a:r>
            <a:r>
              <a:rPr lang="zh-CN" altLang="zh-CN" sz="1200">
                <a:latin typeface="仿宋" panose="02010609060101010101" pitchFamily="49" charset="-122"/>
                <a:ea typeface="仿宋" panose="02010609060101010101" pitchFamily="49" charset="-122"/>
              </a:rPr>
              <a:t>把分子模型放到镜子面前，</a:t>
            </a:r>
            <a:r>
              <a:rPr lang="zh-CN" altLang="en-US" sz="1200">
                <a:latin typeface="仿宋" panose="02010609060101010101" pitchFamily="49" charset="-122"/>
                <a:ea typeface="仿宋" panose="02010609060101010101" pitchFamily="49" charset="-122"/>
              </a:rPr>
              <a:t>我们</a:t>
            </a:r>
            <a:r>
              <a:rPr lang="zh-CN" altLang="zh-CN" sz="1200">
                <a:latin typeface="仿宋" panose="02010609060101010101" pitchFamily="49" charset="-122"/>
                <a:ea typeface="仿宋" panose="02010609060101010101" pitchFamily="49" charset="-122"/>
              </a:rPr>
              <a:t>能在镜子中看到其镜像</a:t>
            </a:r>
            <a:r>
              <a:rPr lang="zh-CN" altLang="en-US" sz="1200">
                <a:latin typeface="仿宋" panose="02010609060101010101" pitchFamily="49" charset="-122"/>
                <a:ea typeface="仿宋" panose="02010609060101010101" pitchFamily="49" charset="-122"/>
              </a:rPr>
              <a:t>；②把看到的镜像</a:t>
            </a:r>
            <a:r>
              <a:rPr lang="zh-CN" altLang="zh-CN" sz="1200">
                <a:latin typeface="仿宋" panose="02010609060101010101" pitchFamily="49" charset="-122"/>
                <a:ea typeface="仿宋" panose="02010609060101010101" pitchFamily="49" charset="-122"/>
              </a:rPr>
              <a:t>制作</a:t>
            </a:r>
            <a:r>
              <a:rPr lang="zh-CN" altLang="en-US" sz="1200">
                <a:latin typeface="仿宋" panose="02010609060101010101" pitchFamily="49" charset="-122"/>
                <a:ea typeface="仿宋" panose="02010609060101010101" pitchFamily="49" charset="-122"/>
              </a:rPr>
              <a:t>成</a:t>
            </a:r>
            <a:r>
              <a:rPr lang="zh-CN" altLang="zh-CN" sz="1200">
                <a:latin typeface="仿宋" panose="02010609060101010101" pitchFamily="49" charset="-122"/>
                <a:ea typeface="仿宋" panose="02010609060101010101" pitchFamily="49" charset="-122"/>
              </a:rPr>
              <a:t>模型。</a:t>
            </a:r>
            <a:r>
              <a:rPr lang="zh-CN" altLang="en-US" sz="1200">
                <a:latin typeface="仿宋" panose="02010609060101010101" pitchFamily="49" charset="-122"/>
                <a:ea typeface="仿宋" panose="02010609060101010101" pitchFamily="49" charset="-122"/>
              </a:rPr>
              <a:t>大家开始动手制作。</a:t>
            </a:r>
            <a:endParaRPr lang="zh-CN" altLang="zh-CN" sz="1200">
              <a:latin typeface="仿宋" panose="02010609060101010101" pitchFamily="49" charset="-122"/>
              <a:ea typeface="仿宋" panose="02010609060101010101" pitchFamily="49" charset="-122"/>
            </a:endParaRPr>
          </a:p>
          <a:p>
            <a:pPr marL="285750" indent="-285750">
              <a:buFont typeface="Wingdings" panose="05000000000000000000" pitchFamily="2" charset="2"/>
              <a:buChar char="Ø"/>
            </a:pPr>
            <a:r>
              <a:rPr lang="zh-CN" altLang="en-US"/>
              <a:t>同学们已经全部完成模型的制作了，请大家观察实物与模型，思考这样一个问题：互为镜像的两个分子，你认为是同一种分子？还是不同的两种分子？</a:t>
            </a:r>
            <a:r>
              <a:rPr lang="en-US" altLang="zh-CN"/>
              <a:t>——</a:t>
            </a:r>
            <a:r>
              <a:rPr lang="zh-CN" altLang="en-US"/>
              <a:t>有的同学认为是一种分子，有的同学认为是不同的两种分子。</a:t>
            </a:r>
            <a:endParaRPr lang="en-US" altLang="zh-CN"/>
          </a:p>
          <a:p>
            <a:pPr marL="285750" indent="-285750">
              <a:buFont typeface="Wingdings" panose="05000000000000000000" pitchFamily="2" charset="2"/>
              <a:buChar char="Ø"/>
            </a:pPr>
            <a:r>
              <a:rPr lang="zh-CN" altLang="en-US"/>
              <a:t>有什么方法可以证明谁说的对呢？</a:t>
            </a:r>
            <a:endParaRPr lang="en-US" altLang="zh-CN"/>
          </a:p>
          <a:p>
            <a:pPr marL="285750" indent="-285750">
              <a:buFont typeface="Wingdings" panose="05000000000000000000" pitchFamily="2" charset="2"/>
              <a:buChar char="Ø"/>
            </a:pPr>
            <a:r>
              <a:rPr lang="zh-CN" altLang="en-US"/>
              <a:t>我们可以用重叠的方式进行验证，如果实物与镜像可以完全重叠，两者就是同一种分子，如果不能完全重叠，就是不同的两种分子。下面同学们请将实物与镜像从任意方向进行重叠，看看结果如何。</a:t>
            </a:r>
            <a:endParaRPr lang="en-US" altLang="zh-CN"/>
          </a:p>
          <a:p>
            <a:pPr marL="285750" indent="-285750">
              <a:buFont typeface="Wingdings" panose="05000000000000000000" pitchFamily="2" charset="2"/>
              <a:buChar char="Ø"/>
            </a:pPr>
            <a:r>
              <a:rPr lang="zh-CN" altLang="en-US"/>
              <a:t>大家操作完得出的结论是什么呢？</a:t>
            </a:r>
            <a:r>
              <a:rPr lang="en-US" altLang="zh-CN"/>
              <a:t>——</a:t>
            </a:r>
            <a:r>
              <a:rPr lang="zh-CN" altLang="en-US"/>
              <a:t>实物和镜像不能完全重叠。</a:t>
            </a:r>
            <a:endParaRPr lang="en-US" altLang="zh-CN"/>
          </a:p>
          <a:p>
            <a:pPr marL="285750" indent="-285750">
              <a:buFont typeface="Wingdings" panose="05000000000000000000" pitchFamily="2" charset="2"/>
              <a:buChar char="Ø"/>
            </a:pPr>
            <a:r>
              <a:rPr lang="zh-CN" altLang="en-US"/>
              <a:t>既然这两种分子无法完全重叠，那它们到底是什么关系呢？</a:t>
            </a:r>
            <a:endParaRPr lang="en-US" altLang="zh-CN"/>
          </a:p>
          <a:p>
            <a:pPr marL="285750" indent="-285750">
              <a:buFont typeface="Wingdings" panose="05000000000000000000" pitchFamily="2" charset="2"/>
              <a:buChar char="Ø"/>
            </a:pPr>
            <a:r>
              <a:rPr lang="zh-CN" altLang="en-US"/>
              <a:t>像这样互为镜像、无法重叠的两个分子，互称为手性异构体。就像我们的左右手一样（互为镜像、却无法重叠）。</a:t>
            </a:r>
            <a:endParaRPr lang="en-US" altLang="zh-CN"/>
          </a:p>
          <a:p>
            <a:pPr marL="285750" indent="-285750">
              <a:buFont typeface="Wingdings" panose="05000000000000000000" pitchFamily="2" charset="2"/>
              <a:buChar char="Ø"/>
            </a:pPr>
            <a:r>
              <a:rPr lang="zh-CN" altLang="en-US"/>
              <a:t>下面我们一起来看下手性异构体完整的定义：</a:t>
            </a:r>
            <a:endParaRPr lang="en-US" altLang="zh-CN"/>
          </a:p>
          <a:p>
            <a:endParaRPr lang="zh-CN" altLang="en-US"/>
          </a:p>
        </p:txBody>
      </p:sp>
      <p:sp>
        <p:nvSpPr>
          <p:cNvPr id="4" name="灯片编号占位符 3"/>
          <p:cNvSpPr>
            <a:spLocks noGrp="1"/>
          </p:cNvSpPr>
          <p:nvPr>
            <p:ph type="sldNum" sz="quarter" idx="10"/>
          </p:nvPr>
        </p:nvSpPr>
        <p:spPr/>
        <p:txBody>
          <a:bodyPr/>
          <a:lstStyle/>
          <a:p>
            <a:fld id="{089F2252-EC96-42F0-B436-20CA7AF8E715}" type="slidenum">
              <a:rPr lang="zh-CN" altLang="en-US" smtClean="0"/>
              <a:t>3</a:t>
            </a:fld>
            <a:endParaRPr lang="zh-CN" altLang="en-US"/>
          </a:p>
        </p:txBody>
      </p:sp>
    </p:spTree>
    <p:extLst>
      <p:ext uri="{BB962C8B-B14F-4D97-AF65-F5344CB8AC3E}">
        <p14:creationId xmlns:p14="http://schemas.microsoft.com/office/powerpoint/2010/main" val="4236146139"/>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0417" name="幻灯片图像占位符 1"/>
          <p:cNvSpPr>
            <a:spLocks noGrp="1" noRot="1" noChangeAspect="1" noTextEdit="1"/>
          </p:cNvSpPr>
          <p:nvPr>
            <p:ph type="sldImg"/>
          </p:nvPr>
        </p:nvSpPr>
        <p:spPr/>
      </p:sp>
      <p:sp>
        <p:nvSpPr>
          <p:cNvPr id="60418" name="备注占位符 2"/>
          <p:cNvSpPr>
            <a:spLocks noGrp="1"/>
          </p:cNvSpPr>
          <p:nvPr>
            <p:ph type="body" idx="1"/>
          </p:nvPr>
        </p:nvSpPr>
        <p:spPr/>
        <p:txBody>
          <a:bodyPr wrap="square" lIns="91440" tIns="45720" rIns="91440" bIns="45720" anchor="t"/>
          <a:lstStyle/>
          <a:p>
            <a:pPr lvl="0"/>
            <a:endParaRPr lang="zh-CN" altLang="en-US"/>
          </a:p>
        </p:txBody>
      </p:sp>
      <p:sp>
        <p:nvSpPr>
          <p:cNvPr id="60419" name="灯片编号占位符 3"/>
          <p:cNvSpPr txBox="1">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solidFill>
                  <a:schemeClr val="tx1"/>
                </a:solidFill>
                <a:latin typeface="创艺简隶书" pitchFamily="2" charset="-122"/>
                <a:ea typeface="创艺简隶书" pitchFamily="2" charset="-122"/>
              </a:rPr>
              <a:t>9</a:t>
            </a:fld>
            <a:endParaRPr lang="zh-CN" altLang="en-US" sz="1200">
              <a:solidFill>
                <a:schemeClr val="tx1"/>
              </a:solidFill>
              <a:latin typeface="创艺简隶书" pitchFamily="2" charset="-122"/>
              <a:ea typeface="创艺简隶书" pitchFamily="2" charset="-122"/>
            </a:endParaRPr>
          </a:p>
        </p:txBody>
      </p:sp>
    </p:spTree>
    <p:extLst>
      <p:ext uri="{BB962C8B-B14F-4D97-AF65-F5344CB8AC3E}">
        <p14:creationId xmlns:p14="http://schemas.microsoft.com/office/powerpoint/2010/main" val="953598373"/>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3489" name="Rectangle 7"/>
          <p:cNvSpPr txBox="1">
            <a:spLocks noGrp="1"/>
          </p:cNvSpPr>
          <p:nvPr>
            <p:ph type="sldNum" sz="quarter"/>
          </p:nvPr>
        </p:nvSpPr>
        <p:spPr>
          <a:xfrm>
            <a:off x="3886200" y="8686800"/>
            <a:ext cx="2971800" cy="457200"/>
          </a:xfrm>
          <a:prstGeom prst="rect">
            <a:avLst/>
          </a:prstGeom>
          <a:noFill/>
          <a:ln w="9525">
            <a:noFill/>
          </a:ln>
        </p:spPr>
        <p:txBody>
          <a:bodyPr vert="horz" wrap="square" lIns="91440" tIns="45720" rIns="91440" bIns="45720" anchor="b"/>
          <a:lstStyle/>
          <a:p>
            <a:pPr lvl="0" algn="r"/>
            <a:fld id="{9A0DB2DC-4C9A-4742-B13C-FB6460FD3503}" type="slidenum">
              <a:rPr lang="en-US" altLang="zh-CN" sz="1200" b="0">
                <a:solidFill>
                  <a:schemeClr val="tx1"/>
                </a:solidFill>
                <a:latin typeface="Times New Roman" panose="02020603050405020304" pitchFamily="18" charset="0"/>
                <a:ea typeface="宋体" panose="02010600030101010101" pitchFamily="2" charset="-122"/>
              </a:rPr>
              <a:t>11</a:t>
            </a:fld>
            <a:endParaRPr lang="en-US" altLang="zh-CN" sz="1200" b="0">
              <a:solidFill>
                <a:schemeClr val="tx1"/>
              </a:solidFill>
              <a:latin typeface="Times New Roman" panose="02020603050405020304" pitchFamily="18" charset="0"/>
              <a:ea typeface="宋体" panose="02010600030101010101" pitchFamily="2" charset="-122"/>
            </a:endParaRPr>
          </a:p>
        </p:txBody>
      </p:sp>
      <p:sp>
        <p:nvSpPr>
          <p:cNvPr id="63490" name="Rectangle 2"/>
          <p:cNvSpPr>
            <a:spLocks noGrp="1" noRot="1" noChangeAspect="1" noTextEdit="1"/>
          </p:cNvSpPr>
          <p:nvPr>
            <p:ph type="sldImg" idx="1"/>
          </p:nvPr>
        </p:nvSpPr>
        <p:spPr/>
      </p:sp>
      <p:sp>
        <p:nvSpPr>
          <p:cNvPr id="63491" name="Rectangle 3"/>
          <p:cNvSpPr>
            <a:spLocks noGrp="1"/>
          </p:cNvSpPr>
          <p:nvPr>
            <p:ph type="body" idx="2"/>
          </p:nvPr>
        </p:nvSpPr>
        <p:spPr>
          <a:xfrm>
            <a:off x="685800" y="4343400"/>
            <a:ext cx="5486400" cy="4114800"/>
          </a:xfrm>
        </p:spPr>
        <p:txBody>
          <a:bodyPr wrap="square" lIns="91440" tIns="45720" rIns="91440" bIns="45720" anchor="t"/>
          <a:lstStyle/>
          <a:p>
            <a:pPr lvl="0" eaLnBrk="1" hangingPunct="1"/>
            <a:endParaRPr lang="zh-CN" altLang="zh-CN"/>
          </a:p>
        </p:txBody>
      </p:sp>
    </p:spTree>
    <p:extLst>
      <p:ext uri="{BB962C8B-B14F-4D97-AF65-F5344CB8AC3E}">
        <p14:creationId xmlns:p14="http://schemas.microsoft.com/office/powerpoint/2010/main" val="2620132957"/>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5537" name="Rectangle 7"/>
          <p:cNvSpPr txBox="1">
            <a:spLocks noGrp="1"/>
          </p:cNvSpPr>
          <p:nvPr>
            <p:ph type="sldNum" sz="quarter"/>
          </p:nvPr>
        </p:nvSpPr>
        <p:spPr>
          <a:xfrm>
            <a:off x="3886200" y="8686800"/>
            <a:ext cx="2971800" cy="457200"/>
          </a:xfrm>
          <a:prstGeom prst="rect">
            <a:avLst/>
          </a:prstGeom>
          <a:noFill/>
          <a:ln w="9525">
            <a:noFill/>
          </a:ln>
        </p:spPr>
        <p:txBody>
          <a:bodyPr vert="horz" wrap="square" lIns="91440" tIns="45720" rIns="91440" bIns="45720" anchor="b"/>
          <a:lstStyle/>
          <a:p>
            <a:pPr lvl="0" algn="r"/>
            <a:fld id="{9A0DB2DC-4C9A-4742-B13C-FB6460FD3503}" type="slidenum">
              <a:rPr lang="en-US" altLang="zh-CN" sz="1200" b="0">
                <a:solidFill>
                  <a:schemeClr val="tx1"/>
                </a:solidFill>
                <a:latin typeface="Times New Roman" panose="02020603050405020304" pitchFamily="18" charset="0"/>
                <a:ea typeface="宋体" panose="02010600030101010101" pitchFamily="2" charset="-122"/>
              </a:rPr>
              <a:t>12</a:t>
            </a:fld>
            <a:endParaRPr lang="en-US" altLang="zh-CN" sz="1200" b="0">
              <a:solidFill>
                <a:schemeClr val="tx1"/>
              </a:solidFill>
              <a:latin typeface="Times New Roman" panose="02020603050405020304" pitchFamily="18" charset="0"/>
              <a:ea typeface="宋体" panose="02010600030101010101" pitchFamily="2" charset="-122"/>
            </a:endParaRPr>
          </a:p>
        </p:txBody>
      </p:sp>
      <p:sp>
        <p:nvSpPr>
          <p:cNvPr id="65538" name="Rectangle 2"/>
          <p:cNvSpPr>
            <a:spLocks noGrp="1" noRot="1" noChangeAspect="1" noTextEdit="1"/>
          </p:cNvSpPr>
          <p:nvPr>
            <p:ph type="sldImg" idx="1"/>
          </p:nvPr>
        </p:nvSpPr>
        <p:spPr/>
      </p:sp>
      <p:sp>
        <p:nvSpPr>
          <p:cNvPr id="65539" name="Rectangle 3"/>
          <p:cNvSpPr>
            <a:spLocks noGrp="1"/>
          </p:cNvSpPr>
          <p:nvPr>
            <p:ph type="body" idx="2"/>
          </p:nvPr>
        </p:nvSpPr>
        <p:spPr>
          <a:xfrm>
            <a:off x="685800" y="4343400"/>
            <a:ext cx="5486400" cy="4114800"/>
          </a:xfrm>
        </p:spPr>
        <p:txBody>
          <a:bodyPr wrap="square" lIns="91440" tIns="45720" rIns="91440" bIns="45720" anchor="t"/>
          <a:lstStyle/>
          <a:p>
            <a:pPr lvl="0" eaLnBrk="1" hangingPunct="1"/>
            <a:endParaRPr lang="zh-CN" altLang="zh-CN"/>
          </a:p>
        </p:txBody>
      </p:sp>
    </p:spTree>
    <p:extLst>
      <p:ext uri="{BB962C8B-B14F-4D97-AF65-F5344CB8AC3E}">
        <p14:creationId xmlns:p14="http://schemas.microsoft.com/office/powerpoint/2010/main" val="3130930550"/>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1681" name="Rectangle 7"/>
          <p:cNvSpPr txBox="1">
            <a:spLocks noGrp="1"/>
          </p:cNvSpPr>
          <p:nvPr>
            <p:ph type="sldNum" sz="quarter"/>
          </p:nvPr>
        </p:nvSpPr>
        <p:spPr>
          <a:xfrm>
            <a:off x="3886200" y="8686800"/>
            <a:ext cx="2971800" cy="457200"/>
          </a:xfrm>
          <a:prstGeom prst="rect">
            <a:avLst/>
          </a:prstGeom>
          <a:noFill/>
          <a:ln w="9525">
            <a:noFill/>
          </a:ln>
        </p:spPr>
        <p:txBody>
          <a:bodyPr vert="horz" wrap="square" lIns="91440" tIns="45720" rIns="91440" bIns="45720" anchor="b"/>
          <a:lstStyle/>
          <a:p>
            <a:pPr lvl="0" algn="r"/>
            <a:fld id="{9A0DB2DC-4C9A-4742-B13C-FB6460FD3503}" type="slidenum">
              <a:rPr lang="en-US" altLang="zh-CN" sz="1200" b="0">
                <a:solidFill>
                  <a:schemeClr val="tx1"/>
                </a:solidFill>
                <a:latin typeface="Times New Roman" panose="02020603050405020304" pitchFamily="18" charset="0"/>
                <a:ea typeface="宋体" panose="02010600030101010101" pitchFamily="2" charset="-122"/>
              </a:rPr>
              <a:t>17</a:t>
            </a:fld>
            <a:endParaRPr lang="en-US" altLang="zh-CN" sz="1200" b="0">
              <a:solidFill>
                <a:schemeClr val="tx1"/>
              </a:solidFill>
              <a:latin typeface="Times New Roman" panose="02020603050405020304" pitchFamily="18" charset="0"/>
              <a:ea typeface="宋体" panose="02010600030101010101" pitchFamily="2" charset="-122"/>
            </a:endParaRPr>
          </a:p>
        </p:txBody>
      </p:sp>
      <p:sp>
        <p:nvSpPr>
          <p:cNvPr id="71682" name="Rectangle 2"/>
          <p:cNvSpPr>
            <a:spLocks noGrp="1" noRot="1" noChangeAspect="1" noTextEdit="1"/>
          </p:cNvSpPr>
          <p:nvPr>
            <p:ph type="sldImg" idx="1"/>
          </p:nvPr>
        </p:nvSpPr>
        <p:spPr/>
      </p:sp>
      <p:sp>
        <p:nvSpPr>
          <p:cNvPr id="71683" name="Rectangle 3"/>
          <p:cNvSpPr>
            <a:spLocks noGrp="1"/>
          </p:cNvSpPr>
          <p:nvPr>
            <p:ph type="body" idx="2"/>
          </p:nvPr>
        </p:nvSpPr>
        <p:spPr>
          <a:xfrm>
            <a:off x="685800" y="4343400"/>
            <a:ext cx="5486400" cy="4114800"/>
          </a:xfrm>
        </p:spPr>
        <p:txBody>
          <a:bodyPr wrap="square" lIns="91440" tIns="45720" rIns="91440" bIns="45720" anchor="t"/>
          <a:lstStyle/>
          <a:p>
            <a:pPr lvl="0" eaLnBrk="1" hangingPunct="1"/>
            <a:endParaRPr lang="zh-CN" altLang="zh-CN"/>
          </a:p>
        </p:txBody>
      </p:sp>
    </p:spTree>
    <p:extLst>
      <p:ext uri="{BB962C8B-B14F-4D97-AF65-F5344CB8AC3E}">
        <p14:creationId xmlns:p14="http://schemas.microsoft.com/office/powerpoint/2010/main" val="769425977"/>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hyperlink" Target="http://www.yanj.cn/index.php?act=show_store&amp;id=8719" TargetMode="External"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90DB6F8-0FD0-47EE-A6CC-4FAA08D8CD9E}" type="datetime1">
              <a:rPr lang="zh-CN" altLang="en-US" smtClean="0"/>
              <a:t>2021/7/30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33EF79-204E-44E9-9497-DC3F3763FC2D}" type="slidenum">
              <a:rPr lang="zh-CN" altLang="en-US" smtClean="0"/>
              <a:t>‹#›</a:t>
            </a:fld>
            <a:endParaRPr lang="zh-CN" altLang="en-US"/>
          </a:p>
        </p:txBody>
      </p:sp>
      <p:sp>
        <p:nvSpPr>
          <p:cNvPr id="7" name="矩形 6">
            <a:hlinkClick r:id="rId1"/>
          </p:cNvPr>
          <p:cNvSpPr/>
          <p:nvPr userDrawn="1"/>
        </p:nvSpPr>
        <p:spPr>
          <a:xfrm>
            <a:off x="0" y="2982724"/>
            <a:ext cx="12192000" cy="892552"/>
          </a:xfrm>
          <a:prstGeom prst="rect">
            <a:avLst/>
          </a:prstGeom>
          <a:solidFill>
            <a:srgbClr val="2AAE3F">
              <a:alpha val="0"/>
            </a:srgbClr>
          </a:solidFill>
        </p:spPr>
        <p:txBody>
          <a:bodyPr wrap="square" rtlCol="0" anchor="ctr">
            <a:spAutoFit/>
          </a:bodyPr>
          <a:lstStyle/>
          <a:p>
            <a:pPr algn="ctr">
              <a:lnSpc>
                <a:spcPct val="130000"/>
              </a:lnSpc>
            </a:pPr>
            <a:endParaRPr lang="zh-CN" altLang="en-US" sz="4000">
              <a:solidFill>
                <a:srgbClr val="FFFFFF"/>
              </a:solidFill>
              <a:latin typeface="Century Gothic" panose="020b0502020202020204" pitchFamily="34" charset="0"/>
              <a:ea typeface="冬青黑体简体中文 W3" panose="020b0300000000000000" pitchFamily="34" charset="-122"/>
            </a:endParaRPr>
          </a:p>
        </p:txBody>
      </p:sp>
    </p:spTree>
  </p:cSld>
  <p:clrMapOvr>
    <a:masterClrMapping/>
  </p:clrMapOvr>
  <mc:AlternateContent>
    <mc:Choice xmlns:p14="http://schemas.microsoft.com/office/powerpoint/2010/main" Requires="p14">
      <p:transition spd="slow" advClick="0" advTm="3000" p14:dur="2000"/>
    </mc:Choice>
    <mc:Fallback>
      <p:transition spd="slow" advClick="0" advTm="3000"/>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DF068C-9D11-4563-80F6-3A346525A0CA}" type="datetime1">
              <a:rPr lang="zh-CN" altLang="en-US" smtClean="0"/>
              <a:t>2021/7/30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33EF79-204E-44E9-9497-DC3F3763FC2D}"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3000" p14:dur="2000"/>
    </mc:Choice>
    <mc:Fallback>
      <p:transition spd="slow" advClick="0" advTm="3000"/>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426D154-681B-4451-8E46-66FA31F49479}" type="datetime1">
              <a:rPr lang="zh-CN" altLang="en-US" smtClean="0"/>
              <a:t>2021/7/30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33EF79-204E-44E9-9497-DC3F3763FC2D}"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3000" p14:dur="2000"/>
    </mc:Choice>
    <mc:Fallback>
      <p:transition spd="slow" advClick="0" advTm="3000"/>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fontAlgn="base">
              <a:defRPr/>
            </a:pPr>
            <a:fld id="{9196EC2F-0988-4314-AD4B-24FF16D7B45E}" type="datetime1">
              <a:rPr lang="en-US" altLang="zh-CN" strike="noStrike" noProof="1" smtClean="0">
                <a:solidFill>
                  <a:prstClr val="black">
                    <a:tint val="75000"/>
                  </a:prstClr>
                </a:solidFill>
                <a:latin typeface="创艺简隶书" pitchFamily="2" charset="-122"/>
                <a:ea typeface="创艺简隶书" pitchFamily="2" charset="-122"/>
                <a:cs typeface="+mn-cs"/>
              </a:rPr>
              <a:t>7/30/2021</a:t>
            </a:fld>
            <a:endParaRPr lang="en-US" strike="noStrike" noProof="1">
              <a:solidFill>
                <a:prstClr val="black">
                  <a:tint val="75000"/>
                </a:prstClr>
              </a:solidFill>
            </a:endParaRPr>
          </a:p>
        </p:txBody>
      </p:sp>
      <p:sp>
        <p:nvSpPr>
          <p:cNvPr id="3" name="页脚占位符 2"/>
          <p:cNvSpPr>
            <a:spLocks noGrp="1"/>
          </p:cNvSpPr>
          <p:nvPr>
            <p:ph type="ftr" sz="quarter" idx="11"/>
          </p:nvPr>
        </p:nvSpPr>
        <p:spPr/>
        <p:txBody>
          <a:bodyPr/>
          <a:lstStyle/>
          <a:p>
            <a:pPr fontAlgn="base">
              <a:defRPr/>
            </a:pPr>
            <a:endParaRPr lang="en-US" strike="noStrike" noProof="1">
              <a:solidFill>
                <a:prstClr val="black">
                  <a:tint val="75000"/>
                </a:prstClr>
              </a:solidFill>
            </a:endParaRPr>
          </a:p>
        </p:txBody>
      </p:sp>
      <p:sp>
        <p:nvSpPr>
          <p:cNvPr id="4" name="灯片编号占位符 3"/>
          <p:cNvSpPr>
            <a:spLocks noGrp="1"/>
          </p:cNvSpPr>
          <p:nvPr>
            <p:ph type="sldNum" sz="quarter" idx="12"/>
          </p:nvPr>
        </p:nvSpPr>
        <p:spPr/>
        <p:txBody>
          <a:bodyPr/>
          <a:lstStyle/>
          <a:p>
            <a:pPr fontAlgn="base">
              <a:defRPr/>
            </a:pPr>
            <a:fld id="{601EE9E8-4134-49B0-9AA7-3089E6521627}" type="slidenum">
              <a:rPr lang="en-US" strike="noStrike" noProof="1" smtClean="0">
                <a:solidFill>
                  <a:prstClr val="black">
                    <a:tint val="75000"/>
                  </a:prstClr>
                </a:solidFill>
                <a:latin typeface="创艺简隶书" pitchFamily="2" charset="-122"/>
                <a:ea typeface="创艺简隶书" pitchFamily="2" charset="-122"/>
                <a:cs typeface="+mn-cs"/>
              </a:rPr>
              <a:t>‹#›</a:t>
            </a:fld>
            <a:endParaRPr lang="en-US" strike="noStrike" noProof="1">
              <a:solidFill>
                <a:prstClr val="black">
                  <a:tint val="75000"/>
                </a:prstClr>
              </a:solidFill>
            </a:endParaRPr>
          </a:p>
        </p:txBody>
      </p:sp>
    </p:spTree>
  </p:cSld>
  <p:clrMapOvr>
    <a:masterClrMapping/>
  </p:clrMapOvr>
  <mc:AlternateContent>
    <mc:Choice xmlns:p14="http://schemas.microsoft.com/office/powerpoint/2010/main" Requires="p14">
      <p:transition spd="slow" advClick="0" advTm="3000" p14:dur="2000"/>
    </mc:Choice>
    <mc:Fallback>
      <p:transition spd="slow" advClick="0" advTm="3000"/>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71FF1E6-A0E3-491E-836D-E816395E5829}" type="datetime1">
              <a:rPr lang="zh-CN" altLang="en-US" smtClean="0"/>
              <a:t>2021/7/30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33EF79-204E-44E9-9497-DC3F3763FC2D}"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3000" p14:dur="2000"/>
    </mc:Choice>
    <mc:Fallback>
      <p:transition spd="slow" advClick="0" advTm="3000"/>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060346B-7BF4-472E-96E9-9082447C4D76}" type="datetime1">
              <a:rPr lang="zh-CN" altLang="en-US" smtClean="0"/>
              <a:t>2021/7/30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33EF79-204E-44E9-9497-DC3F3763FC2D}"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3000" p14:dur="2000"/>
    </mc:Choice>
    <mc:Fallback>
      <p:transition spd="slow" advClick="0" advTm="3000"/>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FE06880-1E82-4292-8D5C-DA6E508EC326}" type="datetime1">
              <a:rPr lang="zh-CN" altLang="en-US" smtClean="0"/>
              <a:t>2021/7/30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33EF79-204E-44E9-9497-DC3F3763FC2D}"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3000" p14:dur="2000"/>
    </mc:Choice>
    <mc:Fallback>
      <p:transition spd="slow" advClick="0" advTm="3000"/>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1"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B501F06-FFF3-4C13-B08F-758E425AEC4E}" type="datetime1">
              <a:rPr lang="zh-CN" altLang="en-US" smtClean="0"/>
              <a:t>2021/7/30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733EF79-204E-44E9-9497-DC3F3763FC2D}"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3000" p14:dur="2000"/>
    </mc:Choice>
    <mc:Fallback>
      <p:transition spd="slow" advClick="0" advTm="3000"/>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D7724D0-93D0-4113-A7A7-B192FE98ABD2}" type="datetime1">
              <a:rPr lang="zh-CN" altLang="en-US" smtClean="0"/>
              <a:t>2021/7/30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733EF79-204E-44E9-9497-DC3F3763FC2D}"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3000" p14:dur="2000"/>
    </mc:Choice>
    <mc:Fallback>
      <p:transition spd="slow" advClick="0" advTm="3000"/>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B21151B-1BE7-4115-BE57-EB5F0792915D}" type="datetime1">
              <a:rPr lang="zh-CN" altLang="en-US" smtClean="0"/>
              <a:t>2021/7/30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733EF79-204E-44E9-9497-DC3F3763FC2D}"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3000" p14:dur="2000"/>
    </mc:Choice>
    <mc:Fallback>
      <p:transition spd="slow" advClick="0" advTm="3000"/>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E950DC4-14E8-4087-BCFA-B1B045B40797}" type="datetime1">
              <a:rPr lang="zh-CN" altLang="en-US" smtClean="0"/>
              <a:t>2021/7/30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33EF79-204E-44E9-9497-DC3F3763FC2D}"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3000" p14:dur="2000"/>
    </mc:Choice>
    <mc:Fallback>
      <p:transition spd="slow" advClick="0" advTm="3000"/>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6F1E073-1154-41F0-A0CE-9E2C5111F592}" type="datetime1">
              <a:rPr lang="zh-CN" altLang="en-US" smtClean="0"/>
              <a:t>2021/7/30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33EF79-204E-44E9-9497-DC3F3763FC2D}"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3000" p14:dur="2000"/>
    </mc:Choice>
    <mc:Fallback>
      <p:transition spd="slow" advClick="0" advTm="3000"/>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AB3560-C203-48CC-8A6B-4A1493032563}" type="datetime1">
              <a:rPr lang="zh-CN" altLang="en-US" smtClean="0"/>
              <a:t>2021/7/30</a:t>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33EF79-204E-44E9-9497-DC3F3763FC2D}" type="slidenum">
              <a:rPr lang="zh-CN" altLang="en-US" smtClean="0"/>
              <a:t>‹#›</a:t>
            </a:fld>
            <a:endParaRPr lang="zh-CN" altLang="en-US"/>
          </a:p>
        </p:txBody>
      </p:sp>
      <p:pic>
        <p:nvPicPr>
          <p:cNvPr id="7" name="图片 6" descr="logo"/>
          <p:cNvPicPr>
            <a:picLocks noChangeAspect="1"/>
          </p:cNvPicPr>
          <p:nvPr userDrawn="1"/>
        </p:nvPicPr>
        <p:blipFill>
          <a:blip r:embed="rId13"/>
          <a:stretch>
            <a:fillRect/>
          </a:stretch>
        </p:blipFill>
        <p:spPr>
          <a:xfrm>
            <a:off x="10913918" y="62779"/>
            <a:ext cx="1203960" cy="149542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mc:Choice xmlns:p14="http://schemas.microsoft.com/office/powerpoint/2010/main" Requires="p14">
      <p:transition spd="slow" advClick="0" advTm="3000" p14:dur="2000"/>
    </mc:Choice>
    <mc:Fallback>
      <p:transition spd="slow" advClick="0" advTm="3000"/>
    </mc:Fallback>
  </mc:AlternateConten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image" Target="../media/image9.jpeg" /><Relationship Id="rId4" Type="http://schemas.openxmlformats.org/officeDocument/2006/relationships/image" Target="../media/image10.jpeg" /><Relationship Id="rId5" Type="http://schemas.openxmlformats.org/officeDocument/2006/relationships/tags" Target="../tags/tag7.xml" /><Relationship Id="rId6" Type="http://schemas.openxmlformats.org/officeDocument/2006/relationships/tags" Target="../tags/tag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 Id="rId3" Type="http://schemas.openxmlformats.org/officeDocument/2006/relationships/image" Target="../media/image9.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wmf" /><Relationship Id="rId3" Type="http://schemas.openxmlformats.org/officeDocument/2006/relationships/image" Target="../media/image11.wmf"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xml" /><Relationship Id="rId3" Type="http://schemas.openxmlformats.org/officeDocument/2006/relationships/image" Target="../media/image9.jpeg" /><Relationship Id="rId4" Type="http://schemas.openxmlformats.org/officeDocument/2006/relationships/image" Target="../media/image12.jpeg" /><Relationship Id="rId5" Type="http://schemas.openxmlformats.org/officeDocument/2006/relationships/image" Target="../media/image13.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image" Target="../media/image14.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microsoft.com/office/2007/relationships/diagramDrawing" Target="../diagrams/drawing1.xml" /><Relationship Id="rId4" Type="http://schemas.openxmlformats.org/officeDocument/2006/relationships/diagramData" Target="../diagrams/data1.xml" /><Relationship Id="rId5" Type="http://schemas.openxmlformats.org/officeDocument/2006/relationships/diagramLayout" Target="../diagrams/layout1.xml" /><Relationship Id="rId6" Type="http://schemas.openxmlformats.org/officeDocument/2006/relationships/diagramQuickStyle" Target="../diagrams/quickStyle1.xml" /><Relationship Id="rId7" Type="http://schemas.openxmlformats.org/officeDocument/2006/relationships/diagramColors" Target="../diagrams/colors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jpeg" /><Relationship Id="rId3" Type="http://schemas.openxmlformats.org/officeDocument/2006/relationships/image" Target="../media/image15.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 Id="rId3" Type="http://schemas.openxmlformats.org/officeDocument/2006/relationships/tags" Target="../tags/tag1.xml" /><Relationship Id="rId4" Type="http://schemas.openxmlformats.org/officeDocument/2006/relationships/image" Target="../media/image2.png" /><Relationship Id="rId5" Type="http://schemas.openxmlformats.org/officeDocument/2006/relationships/audio" Target="../media/media1.mp3" /><Relationship Id="rId6" Type="http://schemas.microsoft.com/office/2007/relationships/media" Target="../media/media1.mp3"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 Id="rId3" Type="http://schemas.openxmlformats.org/officeDocument/2006/relationships/image" Target="../media/image2.png" /><Relationship Id="rId4" Type="http://schemas.openxmlformats.org/officeDocument/2006/relationships/tags" Target="../tags/tag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 Id="rId3" Type="http://schemas.openxmlformats.org/officeDocument/2006/relationships/image" Target="../media/image5.jpeg" /><Relationship Id="rId4" Type="http://schemas.openxmlformats.org/officeDocument/2006/relationships/image" Target="../media/image6.png" /><Relationship Id="rId5" Type="http://schemas.openxmlformats.org/officeDocument/2006/relationships/tags" Target="../tags/tag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 Id="rId3" Type="http://schemas.openxmlformats.org/officeDocument/2006/relationships/image" Target="../media/image7.wmf" /><Relationship Id="rId4" Type="http://schemas.openxmlformats.org/officeDocument/2006/relationships/image" Target="../media/image8.wmf"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p:cNvSpPr/>
          <p:nvPr/>
        </p:nvSpPr>
        <p:spPr>
          <a:xfrm>
            <a:off x="561029" y="984764"/>
            <a:ext cx="9700291" cy="3291840"/>
          </a:xfrm>
          <a:prstGeom prst="rect">
            <a:avLst/>
          </a:prstGeom>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lnSpc>
                <a:spcPct val="130000"/>
              </a:lnSpc>
            </a:pPr>
            <a:r>
              <a:rPr lang="zh-CN" altLang="en-US" sz="4000" i="1">
                <a:solidFill>
                  <a:srgbClr val="29AAF8"/>
                </a:solidFill>
                <a:latin typeface="Century Gothic" panose="020b0502020202020204" pitchFamily="34" charset="0"/>
                <a:ea typeface="冬青黑体简体中文 W3" panose="020b0300000000000000" pitchFamily="34" charset="-122"/>
              </a:rPr>
              <a:t>声声慢</a:t>
            </a:r>
            <a:endParaRPr lang="en-US" altLang="zh-CN" sz="4000" i="1">
              <a:solidFill>
                <a:srgbClr val="29AAF8"/>
              </a:solidFill>
              <a:latin typeface="Century Gothic" panose="020b0502020202020204" pitchFamily="34" charset="0"/>
              <a:ea typeface="冬青黑体简体中文 W3" panose="020b0300000000000000" pitchFamily="34" charset="-122"/>
            </a:endParaRPr>
          </a:p>
          <a:p>
            <a:pPr algn="ctr">
              <a:lnSpc>
                <a:spcPct val="130000"/>
              </a:lnSpc>
            </a:pPr>
            <a:endParaRPr lang="en-US" altLang="zh-CN" sz="4000" i="1">
              <a:solidFill>
                <a:srgbClr val="29AAF8"/>
              </a:solidFill>
              <a:latin typeface="Century Gothic" panose="020b0502020202020204" pitchFamily="34" charset="0"/>
              <a:ea typeface="冬青黑体简体中文 W3" panose="020b0300000000000000" pitchFamily="34" charset="-122"/>
            </a:endParaRPr>
          </a:p>
          <a:p>
            <a:pPr algn="ctr">
              <a:lnSpc>
                <a:spcPct val="130000"/>
              </a:lnSpc>
            </a:pPr>
            <a:r>
              <a:rPr lang="zh-CN" altLang="en-US" sz="4000" i="1">
                <a:solidFill>
                  <a:srgbClr val="29AAF8"/>
                </a:solidFill>
                <a:latin typeface="Century Gothic" panose="020b0502020202020204" pitchFamily="34" charset="0"/>
                <a:ea typeface="冬青黑体简体中文 W3" panose="020b0300000000000000" pitchFamily="34" charset="-122"/>
              </a:rPr>
              <a:t>难点名称：解读词中意象，理解意象的丰富内涵，感受词的意境美</a:t>
            </a:r>
          </a:p>
        </p:txBody>
      </p:sp>
      <p:sp>
        <p:nvSpPr>
          <p:cNvPr id="4" name="灯片编号占位符 3"/>
          <p:cNvSpPr>
            <a:spLocks noGrp="1"/>
          </p:cNvSpPr>
          <p:nvPr>
            <p:ph type="sldNum" sz="quarter" idx="12"/>
          </p:nvPr>
        </p:nvSpPr>
        <p:spPr/>
        <p:txBody>
          <a:bodyPr/>
          <a:lstStyle/>
          <a:p>
            <a:fld id="{7733EF79-204E-44E9-9497-DC3F3763FC2D}" type="slidenum">
              <a:rPr lang="zh-CN" altLang="en-US" smtClean="0"/>
              <a:t>1</a:t>
            </a:fld>
            <a:endParaRPr lang="zh-CN" altLang="en-US"/>
          </a:p>
        </p:txBody>
      </p:sp>
      <p:sp>
        <p:nvSpPr>
          <p:cNvPr id="7" name="矩形 6"/>
          <p:cNvSpPr/>
          <p:nvPr/>
        </p:nvSpPr>
        <p:spPr>
          <a:xfrm>
            <a:off x="90213" y="-80157"/>
            <a:ext cx="2057369" cy="810260"/>
          </a:xfrm>
          <a:prstGeom prst="rect">
            <a:avLst/>
          </a:prstGeom>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lnSpc>
                <a:spcPct val="130000"/>
              </a:lnSpc>
            </a:pPr>
            <a:r>
              <a:rPr lang="zh-CN" altLang="zh-CN">
                <a:solidFill>
                  <a:srgbClr val="2089F4"/>
                </a:solidFill>
                <a:latin typeface="Century Gothic" panose="020b0502020202020204" pitchFamily="34" charset="0"/>
                <a:ea typeface="冬青黑体简体中文 W3" panose="020b0300000000000000" pitchFamily="34" charset="-122"/>
              </a:rPr>
              <a:t>高一上册</a:t>
            </a:r>
          </a:p>
          <a:p>
            <a:pPr algn="ctr">
              <a:lnSpc>
                <a:spcPct val="130000"/>
              </a:lnSpc>
            </a:pPr>
            <a:endParaRPr lang="zh-CN" altLang="zh-CN">
              <a:solidFill>
                <a:srgbClr val="2089F4"/>
              </a:solidFill>
              <a:latin typeface="Century Gothic" panose="020b0502020202020204" pitchFamily="34" charset="0"/>
              <a:ea typeface="冬青黑体简体中文 W3" panose="020b0300000000000000" pitchFamily="34" charset="-122"/>
            </a:endParaRPr>
          </a:p>
        </p:txBody>
      </p:sp>
    </p:spTree>
  </p:cSld>
  <p:clrMapOvr>
    <a:masterClrMapping/>
  </p:clrMapOvr>
  <mc:AlternateContent>
    <mc:Choice xmlns:p14="http://schemas.microsoft.com/office/powerpoint/2010/main" Requires="p14">
      <p:transition spd="slow" advClick="0" p14:dur="2000"/>
    </mc:Choice>
    <mc:Fallback>
      <p:transition spd="slow" advClick="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1"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2)">
                                      <p:cBhvr>
                                        <p:cTn id="7" dur="750"/>
                                        <p:tgtEl>
                                          <p:spTgt spid="2"/>
                                        </p:tgtEl>
                                      </p:cBhvr>
                                    </p:animEffect>
                                  </p:childTnLst>
                                </p:cTn>
                              </p:par>
                              <p:par>
                                <p:cTn id="8" presetID="21"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2)">
                                      <p:cBhvr>
                                        <p:cTn id="10"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6017" name="TextBox 9"/>
          <p:cNvSpPr txBox="1"/>
          <p:nvPr/>
        </p:nvSpPr>
        <p:spPr>
          <a:xfrm>
            <a:off x="1844675" y="1951038"/>
            <a:ext cx="8434388" cy="3312160"/>
          </a:xfrm>
          <a:prstGeom prst="rect">
            <a:avLst/>
          </a:prstGeom>
          <a:noFill/>
          <a:ln w="9525">
            <a:noFill/>
          </a:ln>
        </p:spPr>
        <p:txBody>
          <a:bodyPr wrap="square" anchor="t">
            <a:spAutoFit/>
          </a:bodyPr>
          <a:lstStyle/>
          <a:p>
            <a:pPr algn="ctr"/>
            <a:r>
              <a:rPr lang="zh-CN" altLang="en-US" sz="8625" noProof="1">
                <a:solidFill>
                  <a:srgbClr val="FF0000"/>
                </a:solidFill>
                <a:latin typeface="黑体" panose="02010609060101010101" charset="-122"/>
                <a:ea typeface="黑体" panose="02010609060101010101" charset="-122"/>
                <a:cs typeface="+mn-cs"/>
                <a:sym typeface="Calibri"/>
              </a:rPr>
              <a:t>自由展</a:t>
            </a:r>
            <a:endParaRPr lang="en-US" altLang="zh-CN" sz="8625" noProof="1">
              <a:solidFill>
                <a:srgbClr val="FF0000"/>
              </a:solidFill>
              <a:latin typeface="黑体" panose="02010609060101010101" charset="-122"/>
              <a:ea typeface="黑体" panose="02010609060101010101" charset="-122"/>
              <a:sym typeface="Calibri"/>
            </a:endParaRPr>
          </a:p>
          <a:p>
            <a:pPr algn="ctr"/>
            <a:r>
              <a:rPr lang="zh-CN" altLang="en-US" sz="3300" noProof="1">
                <a:solidFill>
                  <a:srgbClr val="FF0000"/>
                </a:solidFill>
                <a:latin typeface="黑体" panose="02010609060101010101" charset="-122"/>
                <a:ea typeface="黑体" panose="02010609060101010101" charset="-122"/>
                <a:cs typeface="+mn-cs"/>
                <a:sym typeface="Calibri"/>
              </a:rPr>
              <a:t>要求</a:t>
            </a:r>
            <a:endParaRPr lang="en-US" altLang="zh-CN" sz="3300" noProof="1">
              <a:solidFill>
                <a:srgbClr val="FF0000"/>
              </a:solidFill>
              <a:latin typeface="黑体" panose="02010609060101010101" charset="-122"/>
              <a:ea typeface="黑体" panose="02010609060101010101" charset="-122"/>
              <a:sym typeface="Calibri"/>
            </a:endParaRPr>
          </a:p>
          <a:p>
            <a:pPr algn="ctr"/>
            <a:r>
              <a:rPr lang="zh-CN" altLang="en-US" sz="3300" noProof="1">
                <a:solidFill>
                  <a:srgbClr val="FF0000"/>
                </a:solidFill>
                <a:latin typeface="黑体" panose="02010609060101010101" charset="-122"/>
                <a:ea typeface="黑体" panose="02010609060101010101" charset="-122"/>
                <a:cs typeface="+mn-cs"/>
                <a:sym typeface="Calibri"/>
              </a:rPr>
              <a:t> 面向同学  声音洪亮</a:t>
            </a:r>
            <a:endParaRPr lang="en-US" altLang="zh-CN" sz="3300" noProof="1">
              <a:solidFill>
                <a:srgbClr val="FF0000"/>
              </a:solidFill>
              <a:latin typeface="黑体" panose="02010609060101010101" charset="-122"/>
              <a:ea typeface="黑体" panose="02010609060101010101" charset="-122"/>
              <a:sym typeface="Calibri"/>
            </a:endParaRPr>
          </a:p>
          <a:p>
            <a:pPr algn="ctr"/>
            <a:r>
              <a:rPr lang="zh-CN" altLang="en-US" sz="3300" noProof="1">
                <a:solidFill>
                  <a:srgbClr val="FF0000"/>
                </a:solidFill>
                <a:latin typeface="黑体" panose="02010609060101010101" charset="-122"/>
                <a:ea typeface="黑体" panose="02010609060101010101" charset="-122"/>
                <a:cs typeface="+mn-cs"/>
                <a:sym typeface="Calibri"/>
              </a:rPr>
              <a:t> 动作迅速  大胆质疑</a:t>
            </a:r>
            <a:endParaRPr lang="en-US" altLang="zh-CN" sz="3300" noProof="1">
              <a:solidFill>
                <a:srgbClr val="FF0000"/>
              </a:solidFill>
              <a:latin typeface="黑体" panose="02010609060101010101" charset="-122"/>
              <a:ea typeface="黑体" panose="02010609060101010101" charset="-122"/>
              <a:sym typeface="Calibri"/>
            </a:endParaRPr>
          </a:p>
          <a:p>
            <a:pPr algn="ctr"/>
            <a:r>
              <a:rPr lang="zh-CN" altLang="en-US" sz="2400" noProof="1">
                <a:solidFill>
                  <a:srgbClr val="002060"/>
                </a:solidFill>
                <a:latin typeface="黑体" panose="02010609060101010101" charset="-122"/>
                <a:ea typeface="黑体" panose="02010609060101010101" charset="-122"/>
                <a:cs typeface="+mn-cs"/>
                <a:sym typeface="Calibri"/>
              </a:rPr>
              <a:t>规范用语： 我回答 我提问 我质疑 我补充</a:t>
            </a:r>
            <a:endParaRPr lang="zh-CN" altLang="en-US" sz="2400" noProof="1">
              <a:solidFill>
                <a:srgbClr val="002060"/>
              </a:solidFill>
              <a:latin typeface="黑体" panose="02010609060101010101" charset="-122"/>
              <a:ea typeface="黑体" panose="02010609060101010101" charset="-122"/>
              <a:sym typeface="Calibri"/>
            </a:endParaRPr>
          </a:p>
        </p:txBody>
      </p:sp>
      <p:sp>
        <p:nvSpPr>
          <p:cNvPr id="61442" name="TextBox 5"/>
          <p:cNvSpPr txBox="1"/>
          <p:nvPr/>
        </p:nvSpPr>
        <p:spPr>
          <a:xfrm>
            <a:off x="7670800" y="0"/>
            <a:ext cx="3154363" cy="368300"/>
          </a:xfrm>
          <a:prstGeom prst="rect">
            <a:avLst/>
          </a:prstGeom>
          <a:solidFill>
            <a:srgbClr val="FF0000"/>
          </a:solidFill>
          <a:ln w="9525">
            <a:noFill/>
          </a:ln>
        </p:spPr>
        <p:txBody>
          <a:bodyPr wrap="square" anchor="t">
            <a:spAutoFit/>
          </a:bodyPr>
          <a:lstStyle/>
          <a:p>
            <a:pPr algn="ctr"/>
            <a:r>
              <a:rPr lang="zh-CN" altLang="en-US">
                <a:solidFill>
                  <a:srgbClr val="FFFF00"/>
                </a:solidFill>
                <a:latin typeface="黑体" panose="02010609060101010101" charset="-122"/>
                <a:ea typeface="黑体" panose="02010609060101010101" charset="-122"/>
              </a:rPr>
              <a:t>展学</a:t>
            </a:r>
            <a:r>
              <a:rPr lang="en-US" altLang="zh-CN">
                <a:solidFill>
                  <a:srgbClr val="FFFF00"/>
                </a:solidFill>
                <a:latin typeface="黑体" panose="02010609060101010101" charset="-122"/>
                <a:ea typeface="黑体" panose="02010609060101010101" charset="-122"/>
              </a:rPr>
              <a:t>•</a:t>
            </a:r>
            <a:r>
              <a:rPr lang="zh-CN" altLang="en-US">
                <a:solidFill>
                  <a:srgbClr val="FFFF00"/>
                </a:solidFill>
                <a:latin typeface="黑体" panose="02010609060101010101" charset="-122"/>
                <a:ea typeface="黑体" panose="02010609060101010101" charset="-122"/>
              </a:rPr>
              <a:t>激情展示</a:t>
            </a:r>
          </a:p>
        </p:txBody>
      </p:sp>
    </p:spTree>
  </p:cSld>
  <p:clrMapOvr>
    <a:masterClrMapping/>
  </p:clrMapOvr>
  <p:transition>
    <p:fade/>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2465" name="Picture 2" descr="图片1"/>
          <p:cNvPicPr>
            <a:picLocks noChangeAspect="1"/>
          </p:cNvPicPr>
          <p:nvPr/>
        </p:nvPicPr>
        <p:blipFill>
          <a:blip r:embed="rId3"/>
          <a:stretch>
            <a:fillRect/>
          </a:stretch>
        </p:blipFill>
        <p:spPr>
          <a:xfrm>
            <a:off x="1551940" y="0"/>
            <a:ext cx="9116060" cy="6858000"/>
          </a:xfrm>
          <a:prstGeom prst="rect">
            <a:avLst/>
          </a:prstGeom>
          <a:noFill/>
          <a:ln w="9525">
            <a:noFill/>
          </a:ln>
        </p:spPr>
      </p:pic>
      <p:sp>
        <p:nvSpPr>
          <p:cNvPr id="62466" name="Text Box 3"/>
          <p:cNvSpPr txBox="1"/>
          <p:nvPr/>
        </p:nvSpPr>
        <p:spPr>
          <a:xfrm>
            <a:off x="2706370" y="260350"/>
            <a:ext cx="3388995" cy="768350"/>
          </a:xfrm>
          <a:prstGeom prst="rect">
            <a:avLst/>
          </a:prstGeom>
          <a:solidFill>
            <a:schemeClr val="bg2"/>
          </a:solidFill>
          <a:ln w="9525">
            <a:noFill/>
          </a:ln>
        </p:spPr>
        <p:txBody>
          <a:bodyPr wrap="square" anchor="t">
            <a:spAutoFit/>
          </a:bodyPr>
          <a:lstStyle/>
          <a:p>
            <a:pPr>
              <a:spcBef>
                <a:spcPct val="50000"/>
              </a:spcBef>
            </a:pPr>
            <a:r>
              <a:rPr lang="zh-CN" altLang="en-US" sz="4400">
                <a:solidFill>
                  <a:schemeClr val="tx1"/>
                </a:solidFill>
                <a:latin typeface="Arial" panose="020b0604020202020204" pitchFamily="34" charset="0"/>
                <a:ea typeface="宋体" panose="02010600030101010101" pitchFamily="2" charset="-122"/>
              </a:rPr>
              <a:t>以愁作结</a:t>
            </a:r>
          </a:p>
        </p:txBody>
      </p:sp>
      <p:sp>
        <p:nvSpPr>
          <p:cNvPr id="62467" name="Text Box 4"/>
          <p:cNvSpPr txBox="1"/>
          <p:nvPr/>
        </p:nvSpPr>
        <p:spPr>
          <a:xfrm>
            <a:off x="2566988" y="1844675"/>
            <a:ext cx="3529012" cy="368300"/>
          </a:xfrm>
          <a:prstGeom prst="rect">
            <a:avLst/>
          </a:prstGeom>
          <a:noFill/>
          <a:ln w="9525">
            <a:noFill/>
          </a:ln>
        </p:spPr>
        <p:txBody>
          <a:bodyPr anchor="t">
            <a:spAutoFit/>
          </a:bodyPr>
          <a:lstStyle/>
          <a:p>
            <a:pPr>
              <a:spcBef>
                <a:spcPct val="50000"/>
              </a:spcBef>
            </a:pPr>
            <a:endParaRPr lang="zh-CN" altLang="zh-CN" sz="1800" b="0">
              <a:solidFill>
                <a:schemeClr val="tx1"/>
              </a:solidFill>
              <a:latin typeface="Arial" panose="020b0604020202020204" pitchFamily="34" charset="0"/>
              <a:ea typeface="宋体" panose="02010600030101010101" pitchFamily="2" charset="-122"/>
            </a:endParaRPr>
          </a:p>
        </p:txBody>
      </p:sp>
      <p:sp>
        <p:nvSpPr>
          <p:cNvPr id="109573" name="Text Box 5"/>
          <p:cNvSpPr txBox="1"/>
          <p:nvPr/>
        </p:nvSpPr>
        <p:spPr>
          <a:xfrm>
            <a:off x="2200275" y="1091565"/>
            <a:ext cx="6343650" cy="645160"/>
          </a:xfrm>
          <a:prstGeom prst="rect">
            <a:avLst/>
          </a:prstGeom>
          <a:noFill/>
          <a:ln w="9525">
            <a:noFill/>
          </a:ln>
        </p:spPr>
        <p:txBody>
          <a:bodyPr wrap="square" anchor="t">
            <a:spAutoFit/>
          </a:bodyPr>
          <a:lstStyle/>
          <a:p>
            <a:pPr>
              <a:spcBef>
                <a:spcPct val="50000"/>
              </a:spcBef>
            </a:pPr>
            <a:r>
              <a:rPr lang="zh-CN" altLang="en-US" sz="3600">
                <a:solidFill>
                  <a:schemeClr val="accent2"/>
                </a:solidFill>
                <a:latin typeface="楷体" panose="02010609060101010101" pitchFamily="49" charset="-122"/>
                <a:ea typeface="楷体" panose="02010609060101010101" pitchFamily="49" charset="-122"/>
              </a:rPr>
              <a:t>这次第，怎一个愁字了得！</a:t>
            </a:r>
          </a:p>
        </p:txBody>
      </p:sp>
      <p:sp>
        <p:nvSpPr>
          <p:cNvPr id="109574" name="Text Box 6"/>
          <p:cNvSpPr txBox="1"/>
          <p:nvPr/>
        </p:nvSpPr>
        <p:spPr>
          <a:xfrm>
            <a:off x="1992630" y="2637155"/>
            <a:ext cx="6160135" cy="2061210"/>
          </a:xfrm>
          <a:prstGeom prst="rect">
            <a:avLst/>
          </a:prstGeom>
          <a:noFill/>
          <a:ln w="9525">
            <a:noFill/>
          </a:ln>
        </p:spPr>
        <p:txBody>
          <a:bodyPr wrap="square" anchor="t">
            <a:spAutoFit/>
          </a:bodyPr>
          <a:lstStyle/>
          <a:p>
            <a:pPr>
              <a:spcBef>
                <a:spcPct val="50000"/>
              </a:spcBef>
            </a:pPr>
            <a:r>
              <a:rPr lang="en-US" altLang="zh-CN">
                <a:solidFill>
                  <a:schemeClr val="tx1"/>
                </a:solidFill>
                <a:latin typeface="宋体" panose="02010600030101010101" pitchFamily="2" charset="-122"/>
                <a:ea typeface="宋体" panose="02010600030101010101" pitchFamily="2" charset="-122"/>
              </a:rPr>
              <a:t>    </a:t>
            </a:r>
            <a:r>
              <a:rPr lang="zh-CN" altLang="en-US" sz="3200">
                <a:solidFill>
                  <a:schemeClr val="tx1"/>
                </a:solidFill>
                <a:latin typeface="楷体" panose="02010609060101010101" pitchFamily="49" charset="-122"/>
                <a:ea typeface="楷体" panose="02010609060101010101" pitchFamily="49" charset="-122"/>
                <a:cs typeface="楷体" panose="02010609060101010101" pitchFamily="49" charset="-122"/>
              </a:rPr>
              <a:t>全词至此，戛然而止，但却言尽而意无穷，欲说还休，罢、罢、罢</a:t>
            </a:r>
            <a:r>
              <a:rPr lang="en-US" altLang="zh-CN" sz="320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3200">
                <a:solidFill>
                  <a:schemeClr val="tx1"/>
                </a:solidFill>
                <a:latin typeface="楷体" panose="02010609060101010101" pitchFamily="49" charset="-122"/>
                <a:ea typeface="楷体" panose="02010609060101010101" pitchFamily="49" charset="-122"/>
                <a:cs typeface="楷体" panose="02010609060101010101" pitchFamily="49" charset="-122"/>
              </a:rPr>
              <a:t>愁情似水长，个中滋味只有自己慢慢咀嚼了。</a:t>
            </a:r>
          </a:p>
        </p:txBody>
      </p:sp>
      <p:pic>
        <p:nvPicPr>
          <p:cNvPr id="62470" name="Picture 7" descr="无"/>
          <p:cNvPicPr>
            <a:picLocks noChangeAspect="1"/>
          </p:cNvPicPr>
          <p:nvPr/>
        </p:nvPicPr>
        <p:blipFill>
          <a:blip r:embed="rId4"/>
          <a:stretch>
            <a:fillRect/>
          </a:stretch>
        </p:blipFill>
        <p:spPr>
          <a:xfrm>
            <a:off x="8152765" y="0"/>
            <a:ext cx="2515235" cy="6858000"/>
          </a:xfrm>
          <a:prstGeom prst="rect">
            <a:avLst/>
          </a:prstGeom>
          <a:noFill/>
          <a:ln w="9525">
            <a:noFill/>
          </a:ln>
        </p:spPr>
      </p:pic>
      <p:sp>
        <p:nvSpPr>
          <p:cNvPr id="62471" name="文本框 1"/>
          <p:cNvSpPr txBox="1"/>
          <p:nvPr/>
        </p:nvSpPr>
        <p:spPr>
          <a:xfrm>
            <a:off x="7977188" y="63500"/>
            <a:ext cx="2727325" cy="768350"/>
          </a:xfrm>
          <a:prstGeom prst="rect">
            <a:avLst/>
          </a:prstGeom>
          <a:noFill/>
          <a:ln w="9525">
            <a:noFill/>
          </a:ln>
        </p:spPr>
        <p:txBody>
          <a:bodyPr wrap="square" anchor="t">
            <a:spAutoFit/>
          </a:bodyPr>
          <a:lstStyle/>
          <a:p>
            <a:r>
              <a:rPr lang="zh-CN" altLang="en-US" sz="4400">
                <a:solidFill>
                  <a:srgbClr val="FF0000"/>
                </a:solidFill>
                <a:latin typeface="创艺简隶书" pitchFamily="2" charset="-122"/>
                <a:ea typeface="创艺简隶书" pitchFamily="2" charset="-122"/>
              </a:rPr>
              <a:t>展我风采</a:t>
            </a:r>
          </a:p>
        </p:txBody>
      </p:sp>
      <p:sp>
        <p:nvSpPr>
          <p:cNvPr id="68" name="PA_圆角矩形 9"/>
          <p:cNvSpPr/>
          <p:nvPr>
            <p:custDataLst>
              <p:tags r:id="rId5"/>
            </p:custDataLst>
          </p:nvPr>
        </p:nvSpPr>
        <p:spPr>
          <a:xfrm>
            <a:off x="0" y="62865"/>
            <a:ext cx="487680" cy="572135"/>
          </a:xfrm>
          <a:prstGeom prst="roundRect">
            <a:avLst>
              <a:gd name="adj" fmla="val 0"/>
            </a:avLst>
          </a:prstGeom>
          <a:solidFill>
            <a:srgbClr val="36E0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圆角矩形 9"/>
          <p:cNvSpPr/>
          <p:nvPr>
            <p:custDataLst>
              <p:tags r:id="rId6"/>
            </p:custDataLst>
          </p:nvPr>
        </p:nvSpPr>
        <p:spPr>
          <a:xfrm>
            <a:off x="0" y="63500"/>
            <a:ext cx="648970" cy="740410"/>
          </a:xfrm>
          <a:prstGeom prst="roundRect">
            <a:avLst>
              <a:gd name="adj" fmla="val 0"/>
            </a:avLst>
          </a:prstGeom>
          <a:solidFill>
            <a:srgbClr val="36E0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Click="0" advTm="3000" p14:dur="2000"/>
    </mc:Choice>
    <mc:Fallback>
      <p:transition spd="slow"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9573"/>
                                        </p:tgtEl>
                                        <p:attrNameLst>
                                          <p:attrName>style.visibility</p:attrName>
                                        </p:attrNameLst>
                                      </p:cBhvr>
                                      <p:to>
                                        <p:strVal val="visible"/>
                                      </p:to>
                                    </p:set>
                                    <p:animEffect transition="in" filter="box(in)">
                                      <p:cBhvr>
                                        <p:cTn id="7" dur="500"/>
                                        <p:tgtEl>
                                          <p:spTgt spid="10957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9574"/>
                                        </p:tgtEl>
                                        <p:attrNameLst>
                                          <p:attrName>style.visibility</p:attrName>
                                        </p:attrNameLst>
                                      </p:cBhvr>
                                      <p:to>
                                        <p:strVal val="visible"/>
                                      </p:to>
                                    </p:set>
                                    <p:animEffect transition="in" filter="blinds(horizontal)">
                                      <p:cBhvr>
                                        <p:cTn id="12" dur="500"/>
                                        <p:tgtEl>
                                          <p:spTgt spid="1095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3" grpId="0"/>
      <p:bldP spid="10957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4513" name="Picture 2" descr="图片1"/>
          <p:cNvPicPr>
            <a:picLocks noChangeAspect="1"/>
          </p:cNvPicPr>
          <p:nvPr/>
        </p:nvPicPr>
        <p:blipFill>
          <a:blip r:embed="rId3"/>
          <a:stretch>
            <a:fillRect/>
          </a:stretch>
        </p:blipFill>
        <p:spPr>
          <a:xfrm>
            <a:off x="1524000" y="0"/>
            <a:ext cx="9144000" cy="6858000"/>
          </a:xfrm>
          <a:prstGeom prst="rect">
            <a:avLst/>
          </a:prstGeom>
          <a:noFill/>
          <a:ln w="9525">
            <a:noFill/>
          </a:ln>
        </p:spPr>
      </p:pic>
      <p:sp>
        <p:nvSpPr>
          <p:cNvPr id="64514" name="Rectangle 3"/>
          <p:cNvSpPr/>
          <p:nvPr/>
        </p:nvSpPr>
        <p:spPr>
          <a:xfrm>
            <a:off x="1703388" y="735171"/>
            <a:ext cx="8964612" cy="829945"/>
          </a:xfrm>
          <a:prstGeom prst="rect">
            <a:avLst/>
          </a:prstGeom>
          <a:noFill/>
          <a:ln w="9525">
            <a:noFill/>
          </a:ln>
        </p:spPr>
        <p:txBody>
          <a:bodyPr anchor="ctr">
            <a:spAutoFit/>
          </a:bodyPr>
          <a:lstStyle/>
          <a:p>
            <a:pPr>
              <a:lnSpc>
                <a:spcPct val="150000"/>
              </a:lnSpc>
            </a:pPr>
            <a:r>
              <a:rPr lang="zh-CN" altLang="en-US" sz="3200">
                <a:solidFill>
                  <a:schemeClr val="accent2"/>
                </a:solidFill>
                <a:latin typeface="楷体" panose="02010609060101010101" pitchFamily="49" charset="-122"/>
                <a:ea typeface="楷体" panose="02010609060101010101" pitchFamily="49" charset="-122"/>
              </a:rPr>
              <a:t>寻寻觅觅，冷冷清清，凄凄惨惨戚戚。</a:t>
            </a:r>
          </a:p>
        </p:txBody>
      </p:sp>
      <p:sp>
        <p:nvSpPr>
          <p:cNvPr id="64515" name="Text Box 4"/>
          <p:cNvSpPr txBox="1"/>
          <p:nvPr/>
        </p:nvSpPr>
        <p:spPr>
          <a:xfrm>
            <a:off x="1703388" y="188913"/>
            <a:ext cx="2305050" cy="645160"/>
          </a:xfrm>
          <a:prstGeom prst="rect">
            <a:avLst/>
          </a:prstGeom>
          <a:solidFill>
            <a:schemeClr val="bg2"/>
          </a:solidFill>
          <a:ln w="9525">
            <a:noFill/>
          </a:ln>
        </p:spPr>
        <p:txBody>
          <a:bodyPr anchor="t">
            <a:spAutoFit/>
          </a:bodyPr>
          <a:lstStyle/>
          <a:p>
            <a:pPr>
              <a:spcBef>
                <a:spcPct val="50000"/>
              </a:spcBef>
            </a:pPr>
            <a:r>
              <a:rPr lang="zh-CN" altLang="en-US" sz="3600" i="1" u="sng">
                <a:solidFill>
                  <a:schemeClr val="tx1"/>
                </a:solidFill>
                <a:latin typeface="楷体" panose="02010609060101010101" pitchFamily="49" charset="-122"/>
                <a:ea typeface="楷体" panose="02010609060101010101" pitchFamily="49" charset="-122"/>
              </a:rPr>
              <a:t>直接入愁</a:t>
            </a:r>
          </a:p>
        </p:txBody>
      </p:sp>
      <p:sp>
        <p:nvSpPr>
          <p:cNvPr id="105477" name="Text Box 5"/>
          <p:cNvSpPr txBox="1"/>
          <p:nvPr/>
        </p:nvSpPr>
        <p:spPr>
          <a:xfrm>
            <a:off x="1776413" y="1917700"/>
            <a:ext cx="4464050" cy="583565"/>
          </a:xfrm>
          <a:prstGeom prst="rect">
            <a:avLst/>
          </a:prstGeom>
          <a:noFill/>
          <a:ln w="9525">
            <a:noFill/>
          </a:ln>
        </p:spPr>
        <p:txBody>
          <a:bodyPr anchor="t">
            <a:spAutoFit/>
          </a:bodyPr>
          <a:lstStyle/>
          <a:p>
            <a:pPr>
              <a:spcBef>
                <a:spcPct val="50000"/>
              </a:spcBef>
            </a:pPr>
            <a:r>
              <a:rPr lang="zh-CN" altLang="en-US" sz="3200">
                <a:solidFill>
                  <a:schemeClr val="tx1"/>
                </a:solidFill>
                <a:latin typeface="楷体" panose="02010609060101010101" pitchFamily="49" charset="-122"/>
                <a:ea typeface="楷体" panose="02010609060101010101" pitchFamily="49" charset="-122"/>
              </a:rPr>
              <a:t>寻寻觅觅</a:t>
            </a:r>
          </a:p>
        </p:txBody>
      </p:sp>
      <p:sp>
        <p:nvSpPr>
          <p:cNvPr id="105478" name="Text Box 6"/>
          <p:cNvSpPr txBox="1"/>
          <p:nvPr/>
        </p:nvSpPr>
        <p:spPr>
          <a:xfrm>
            <a:off x="1992313" y="3141663"/>
            <a:ext cx="2590800" cy="583565"/>
          </a:xfrm>
          <a:prstGeom prst="rect">
            <a:avLst/>
          </a:prstGeom>
          <a:noFill/>
          <a:ln w="9525">
            <a:noFill/>
          </a:ln>
        </p:spPr>
        <p:txBody>
          <a:bodyPr anchor="t">
            <a:spAutoFit/>
          </a:bodyPr>
          <a:lstStyle/>
          <a:p>
            <a:pPr>
              <a:spcBef>
                <a:spcPct val="50000"/>
              </a:spcBef>
            </a:pPr>
            <a:r>
              <a:rPr lang="zh-CN" altLang="en-US" sz="3200">
                <a:solidFill>
                  <a:schemeClr val="tx1"/>
                </a:solidFill>
                <a:latin typeface="楷体" panose="02010609060101010101" pitchFamily="49" charset="-122"/>
                <a:ea typeface="楷体" panose="02010609060101010101" pitchFamily="49" charset="-122"/>
              </a:rPr>
              <a:t>冷冷清清</a:t>
            </a:r>
          </a:p>
        </p:txBody>
      </p:sp>
      <p:sp>
        <p:nvSpPr>
          <p:cNvPr id="105479" name="Text Box 7"/>
          <p:cNvSpPr txBox="1"/>
          <p:nvPr/>
        </p:nvSpPr>
        <p:spPr>
          <a:xfrm>
            <a:off x="1776413" y="4005263"/>
            <a:ext cx="2808287" cy="583565"/>
          </a:xfrm>
          <a:prstGeom prst="rect">
            <a:avLst/>
          </a:prstGeom>
          <a:noFill/>
          <a:ln w="9525">
            <a:noFill/>
          </a:ln>
        </p:spPr>
        <p:txBody>
          <a:bodyPr anchor="t">
            <a:spAutoFit/>
          </a:bodyPr>
          <a:lstStyle/>
          <a:p>
            <a:pPr>
              <a:spcBef>
                <a:spcPct val="50000"/>
              </a:spcBef>
            </a:pPr>
            <a:r>
              <a:rPr lang="zh-CN" altLang="en-US" sz="3200">
                <a:solidFill>
                  <a:schemeClr val="tx1"/>
                </a:solidFill>
                <a:latin typeface="Times New Roman" panose="02020603050405020304" pitchFamily="18" charset="0"/>
                <a:ea typeface="黑体" panose="02010609060101010101" charset="-122"/>
              </a:rPr>
              <a:t>凄凄惨惨戚戚</a:t>
            </a:r>
          </a:p>
        </p:txBody>
      </p:sp>
      <p:sp>
        <p:nvSpPr>
          <p:cNvPr id="105480" name="Text Box 8"/>
          <p:cNvSpPr txBox="1"/>
          <p:nvPr/>
        </p:nvSpPr>
        <p:spPr>
          <a:xfrm>
            <a:off x="1919288" y="4652963"/>
            <a:ext cx="8280400" cy="3353435"/>
          </a:xfrm>
          <a:prstGeom prst="rect">
            <a:avLst/>
          </a:prstGeom>
          <a:noFill/>
          <a:ln w="9525">
            <a:noFill/>
          </a:ln>
        </p:spPr>
        <p:txBody>
          <a:bodyPr anchor="t">
            <a:spAutoFit/>
          </a:bodyPr>
          <a:lstStyle/>
          <a:p>
            <a:pPr eaLnBrk="0" hangingPunct="0"/>
            <a:r>
              <a:rPr lang="zh-CN" altLang="en-US" sz="3200">
                <a:solidFill>
                  <a:srgbClr val="9900CC"/>
                </a:solidFill>
                <a:latin typeface="创艺简隶书" pitchFamily="2" charset="-122"/>
                <a:ea typeface="创艺简隶书" pitchFamily="2" charset="-122"/>
              </a:rPr>
              <a:t>音韵上徘徊婉转，有音乐美。</a:t>
            </a:r>
            <a:r>
              <a:rPr lang="zh-CN" altLang="en-US" sz="3200">
                <a:solidFill>
                  <a:srgbClr val="FF0000"/>
                </a:solidFill>
                <a:latin typeface="创艺简隶书" pitchFamily="2" charset="-122"/>
                <a:ea typeface="创艺简隶书" pitchFamily="2" charset="-122"/>
              </a:rPr>
              <a:t>感情上层层递进，使全词顿挫凄绝，多层次表现出寡居老人闷坐无聊、怅然若失而四顾寻觅的恍惚凄凉心态。</a:t>
            </a:r>
            <a:r>
              <a:rPr lang="zh-CN" altLang="en-US" sz="3200">
                <a:solidFill>
                  <a:schemeClr val="accent2"/>
                </a:solidFill>
                <a:latin typeface="华文新魏" pitchFamily="2" charset="-122"/>
                <a:ea typeface="华文新魏" pitchFamily="2" charset="-122"/>
              </a:rPr>
              <a:t>定下了全词哀婉愁苦凄凉的基调 。</a:t>
            </a:r>
          </a:p>
          <a:p>
            <a:pPr eaLnBrk="0" hangingPunct="0"/>
            <a:endParaRPr lang="zh-CN" altLang="en-US">
              <a:solidFill>
                <a:srgbClr val="9900CC"/>
              </a:solidFill>
              <a:latin typeface="创艺简隶书" pitchFamily="2" charset="-122"/>
              <a:ea typeface="创艺简隶书" pitchFamily="2" charset="-122"/>
            </a:endParaRPr>
          </a:p>
          <a:p>
            <a:pPr>
              <a:spcBef>
                <a:spcPct val="50000"/>
              </a:spcBef>
            </a:pPr>
            <a:endParaRPr lang="en-US" altLang="zh-CN" sz="4400">
              <a:solidFill>
                <a:schemeClr val="accent2"/>
              </a:solidFill>
              <a:latin typeface="华文新魏" pitchFamily="2" charset="-122"/>
              <a:ea typeface="华文新魏" pitchFamily="2" charset="-122"/>
            </a:endParaRPr>
          </a:p>
        </p:txBody>
      </p:sp>
      <p:grpSp>
        <p:nvGrpSpPr>
          <p:cNvPr id="2" name="Group 9"/>
          <p:cNvGrpSpPr/>
          <p:nvPr/>
        </p:nvGrpSpPr>
        <p:grpSpPr>
          <a:xfrm>
            <a:off x="4008438" y="1916113"/>
            <a:ext cx="5184775" cy="522287"/>
            <a:chOff x="1519" y="1525"/>
            <a:chExt cx="3266" cy="418"/>
          </a:xfrm>
        </p:grpSpPr>
        <p:sp>
          <p:nvSpPr>
            <p:cNvPr id="64521" name="Text Box 10"/>
            <p:cNvSpPr txBox="1"/>
            <p:nvPr/>
          </p:nvSpPr>
          <p:spPr>
            <a:xfrm>
              <a:off x="1973" y="1525"/>
              <a:ext cx="2812" cy="418"/>
            </a:xfrm>
            <a:prstGeom prst="rect">
              <a:avLst/>
            </a:prstGeom>
            <a:noFill/>
            <a:ln w="9525">
              <a:noFill/>
            </a:ln>
          </p:spPr>
          <p:txBody>
            <a:bodyPr anchor="t">
              <a:spAutoFit/>
            </a:bodyPr>
            <a:lstStyle/>
            <a:p>
              <a:pPr>
                <a:spcBef>
                  <a:spcPct val="50000"/>
                </a:spcBef>
              </a:pPr>
              <a:r>
                <a:rPr lang="zh-CN" altLang="en-US" sz="2800">
                  <a:solidFill>
                    <a:schemeClr val="accent2"/>
                  </a:solidFill>
                  <a:latin typeface="楷体_GB2312" pitchFamily="49" charset="-122"/>
                  <a:ea typeface="楷体_GB2312" pitchFamily="49" charset="-122"/>
                </a:rPr>
                <a:t>空虚怅惘 孤独寂寞（动作）</a:t>
              </a:r>
            </a:p>
          </p:txBody>
        </p:sp>
        <p:sp>
          <p:nvSpPr>
            <p:cNvPr id="64522" name="AutoShape 11"/>
            <p:cNvSpPr/>
            <p:nvPr/>
          </p:nvSpPr>
          <p:spPr>
            <a:xfrm>
              <a:off x="1519" y="1616"/>
              <a:ext cx="454" cy="227"/>
            </a:xfrm>
            <a:prstGeom prst="rightArrow">
              <a:avLst>
                <a:gd name="adj1" fmla="val 50000"/>
                <a:gd name="adj2" fmla="val 50000"/>
              </a:avLst>
            </a:prstGeom>
            <a:solidFill>
              <a:srgbClr val="C0C0C0"/>
            </a:solidFill>
            <a:ln w="9525" cap="flat" cmpd="sng">
              <a:solidFill>
                <a:schemeClr val="tx1"/>
              </a:solidFill>
              <a:prstDash val="solid"/>
              <a:miter/>
              <a:headEnd type="none" w="med" len="med"/>
              <a:tailEnd type="none" w="med" len="med"/>
            </a:ln>
          </p:spPr>
          <p:txBody>
            <a:bodyPr wrap="none" anchor="ctr"/>
            <a:lstStyle/>
            <a:p>
              <a:pPr eaLnBrk="0" hangingPunct="0"/>
              <a:endParaRPr lang="zh-CN" altLang="en-US">
                <a:latin typeface="创艺简隶书" pitchFamily="2" charset="-122"/>
                <a:ea typeface="创艺简隶书" pitchFamily="2" charset="-122"/>
              </a:endParaRPr>
            </a:p>
          </p:txBody>
        </p:sp>
      </p:grpSp>
      <p:grpSp>
        <p:nvGrpSpPr>
          <p:cNvPr id="3" name="Group 12"/>
          <p:cNvGrpSpPr/>
          <p:nvPr/>
        </p:nvGrpSpPr>
        <p:grpSpPr>
          <a:xfrm>
            <a:off x="5122863" y="3068638"/>
            <a:ext cx="5545137" cy="584200"/>
            <a:chOff x="1519" y="2251"/>
            <a:chExt cx="3493" cy="368"/>
          </a:xfrm>
        </p:grpSpPr>
        <p:sp>
          <p:nvSpPr>
            <p:cNvPr id="64524" name="Text Box 13"/>
            <p:cNvSpPr txBox="1"/>
            <p:nvPr/>
          </p:nvSpPr>
          <p:spPr>
            <a:xfrm>
              <a:off x="1973" y="2251"/>
              <a:ext cx="3039" cy="368"/>
            </a:xfrm>
            <a:prstGeom prst="rect">
              <a:avLst/>
            </a:prstGeom>
            <a:noFill/>
            <a:ln w="9525">
              <a:noFill/>
            </a:ln>
          </p:spPr>
          <p:txBody>
            <a:bodyPr anchor="t">
              <a:spAutoFit/>
            </a:bodyPr>
            <a:lstStyle/>
            <a:p>
              <a:pPr>
                <a:spcBef>
                  <a:spcPct val="50000"/>
                </a:spcBef>
              </a:pPr>
              <a:r>
                <a:rPr lang="en-US" altLang="zh-CN">
                  <a:solidFill>
                    <a:schemeClr val="accent2"/>
                  </a:solidFill>
                  <a:latin typeface="楷体_GB2312" pitchFamily="49" charset="-122"/>
                  <a:ea typeface="宋体" panose="02010600030101010101" pitchFamily="2" charset="-122"/>
                </a:rPr>
                <a:t>      </a:t>
              </a:r>
              <a:r>
                <a:rPr lang="zh-CN" altLang="en-US" sz="3200">
                  <a:solidFill>
                    <a:schemeClr val="accent2"/>
                  </a:solidFill>
                  <a:latin typeface="楷体_GB2312" pitchFamily="49" charset="-122"/>
                  <a:ea typeface="宋体" panose="02010600030101010101" pitchFamily="2" charset="-122"/>
                </a:rPr>
                <a:t>环境冷清</a:t>
              </a:r>
              <a:r>
                <a:rPr lang="zh-CN" altLang="en-US">
                  <a:solidFill>
                    <a:schemeClr val="accent2"/>
                  </a:solidFill>
                  <a:latin typeface="楷体_GB2312" pitchFamily="49" charset="-122"/>
                  <a:ea typeface="宋体" panose="02010600030101010101" pitchFamily="2" charset="-122"/>
                </a:rPr>
                <a:t> </a:t>
              </a:r>
              <a:endParaRPr lang="zh-CN" altLang="en-US">
                <a:solidFill>
                  <a:schemeClr val="accent2"/>
                </a:solidFill>
                <a:latin typeface="Arial" panose="020b0604020202020204" pitchFamily="34" charset="0"/>
                <a:ea typeface="宋体" panose="02010600030101010101" pitchFamily="2" charset="-122"/>
              </a:endParaRPr>
            </a:p>
          </p:txBody>
        </p:sp>
        <p:sp>
          <p:nvSpPr>
            <p:cNvPr id="64525" name="AutoShape 14"/>
            <p:cNvSpPr/>
            <p:nvPr/>
          </p:nvSpPr>
          <p:spPr>
            <a:xfrm>
              <a:off x="1519" y="2341"/>
              <a:ext cx="498" cy="227"/>
            </a:xfrm>
            <a:prstGeom prst="rightArrow">
              <a:avLst>
                <a:gd name="adj1" fmla="val 50000"/>
                <a:gd name="adj2" fmla="val 54744"/>
              </a:avLst>
            </a:prstGeom>
            <a:solidFill>
              <a:srgbClr val="C0C0C0"/>
            </a:solidFill>
            <a:ln w="9525" cap="flat" cmpd="sng">
              <a:solidFill>
                <a:schemeClr val="tx1"/>
              </a:solidFill>
              <a:prstDash val="solid"/>
              <a:miter/>
              <a:headEnd type="none" w="med" len="med"/>
              <a:tailEnd type="none" w="med" len="med"/>
            </a:ln>
          </p:spPr>
          <p:txBody>
            <a:bodyPr wrap="none" anchor="ctr"/>
            <a:lstStyle/>
            <a:p>
              <a:pPr eaLnBrk="0" hangingPunct="0"/>
              <a:endParaRPr lang="zh-CN" altLang="en-US">
                <a:latin typeface="创艺简隶书" pitchFamily="2" charset="-122"/>
                <a:ea typeface="创艺简隶书" pitchFamily="2" charset="-122"/>
              </a:endParaRPr>
            </a:p>
          </p:txBody>
        </p:sp>
      </p:grpSp>
      <p:grpSp>
        <p:nvGrpSpPr>
          <p:cNvPr id="4" name="Group 15"/>
          <p:cNvGrpSpPr/>
          <p:nvPr/>
        </p:nvGrpSpPr>
        <p:grpSpPr>
          <a:xfrm>
            <a:off x="4583113" y="3933825"/>
            <a:ext cx="5759450" cy="576263"/>
            <a:chOff x="1882" y="2931"/>
            <a:chExt cx="2783" cy="363"/>
          </a:xfrm>
        </p:grpSpPr>
        <p:sp>
          <p:nvSpPr>
            <p:cNvPr id="64527" name="Text Box 16"/>
            <p:cNvSpPr txBox="1"/>
            <p:nvPr/>
          </p:nvSpPr>
          <p:spPr>
            <a:xfrm>
              <a:off x="3243" y="2931"/>
              <a:ext cx="1422" cy="329"/>
            </a:xfrm>
            <a:prstGeom prst="rect">
              <a:avLst/>
            </a:prstGeom>
            <a:noFill/>
            <a:ln w="9525">
              <a:noFill/>
            </a:ln>
          </p:spPr>
          <p:txBody>
            <a:bodyPr anchor="t">
              <a:spAutoFit/>
            </a:bodyPr>
            <a:lstStyle/>
            <a:p>
              <a:pPr>
                <a:spcBef>
                  <a:spcPct val="50000"/>
                </a:spcBef>
              </a:pPr>
              <a:r>
                <a:rPr lang="zh-CN" altLang="en-US" sz="2800">
                  <a:solidFill>
                    <a:schemeClr val="accent2"/>
                  </a:solidFill>
                  <a:latin typeface="楷体_GB2312" pitchFamily="49" charset="-122"/>
                  <a:ea typeface="楷体_GB2312" pitchFamily="49" charset="-122"/>
                </a:rPr>
                <a:t>沉痛凄苦（感受）</a:t>
              </a:r>
              <a:r>
                <a:rPr lang="zh-CN" altLang="en-US">
                  <a:solidFill>
                    <a:schemeClr val="accent2"/>
                  </a:solidFill>
                  <a:latin typeface="楷体_GB2312" pitchFamily="49" charset="-122"/>
                  <a:ea typeface="楷体_GB2312" pitchFamily="49" charset="-122"/>
                </a:rPr>
                <a:t> </a:t>
              </a:r>
            </a:p>
          </p:txBody>
        </p:sp>
        <p:sp>
          <p:nvSpPr>
            <p:cNvPr id="64528" name="AutoShape 17"/>
            <p:cNvSpPr/>
            <p:nvPr/>
          </p:nvSpPr>
          <p:spPr>
            <a:xfrm>
              <a:off x="1882" y="3067"/>
              <a:ext cx="1235" cy="227"/>
            </a:xfrm>
            <a:prstGeom prst="rightArrow">
              <a:avLst>
                <a:gd name="adj1" fmla="val 50000"/>
                <a:gd name="adj2" fmla="val 135761"/>
              </a:avLst>
            </a:prstGeom>
            <a:solidFill>
              <a:srgbClr val="C0C0C0"/>
            </a:solidFill>
            <a:ln w="9525" cap="flat" cmpd="sng">
              <a:solidFill>
                <a:schemeClr val="tx1"/>
              </a:solidFill>
              <a:prstDash val="solid"/>
              <a:miter/>
              <a:headEnd type="none" w="med" len="med"/>
              <a:tailEnd type="none" w="med" len="med"/>
            </a:ln>
          </p:spPr>
          <p:txBody>
            <a:bodyPr wrap="none" anchor="ctr"/>
            <a:lstStyle/>
            <a:p>
              <a:pPr eaLnBrk="0" hangingPunct="0"/>
              <a:endParaRPr lang="zh-CN" altLang="en-US">
                <a:latin typeface="创艺简隶书" pitchFamily="2" charset="-122"/>
                <a:ea typeface="创艺简隶书" pitchFamily="2" charset="-122"/>
              </a:endParaRPr>
            </a:p>
          </p:txBody>
        </p:sp>
      </p:grpSp>
      <p:sp>
        <p:nvSpPr>
          <p:cNvPr id="105493" name="AutoShape 21"/>
          <p:cNvSpPr/>
          <p:nvPr/>
        </p:nvSpPr>
        <p:spPr>
          <a:xfrm>
            <a:off x="7896225" y="3721846"/>
            <a:ext cx="358775" cy="422372"/>
          </a:xfrm>
          <a:prstGeom prst="downArrow">
            <a:avLst>
              <a:gd name="adj1" fmla="val 50000"/>
              <a:gd name="adj2" fmla="val 30143"/>
            </a:avLst>
          </a:prstGeom>
          <a:solidFill>
            <a:srgbClr val="C0C0C0"/>
          </a:solidFill>
          <a:ln w="9525" cap="flat" cmpd="sng">
            <a:solidFill>
              <a:schemeClr val="tx1"/>
            </a:solidFill>
            <a:prstDash val="solid"/>
            <a:miter/>
            <a:headEnd type="none" w="med" len="med"/>
            <a:tailEnd type="none" w="med" len="med"/>
          </a:ln>
        </p:spPr>
        <p:txBody>
          <a:bodyPr anchor="ctr">
            <a:spAutoFit/>
          </a:bodyPr>
          <a:lstStyle/>
          <a:p>
            <a:pPr eaLnBrk="0" hangingPunct="0"/>
            <a:endParaRPr lang="zh-CN" altLang="en-US">
              <a:latin typeface="创艺简隶书" pitchFamily="2" charset="-122"/>
              <a:ea typeface="创艺简隶书" pitchFamily="2" charset="-122"/>
            </a:endParaRPr>
          </a:p>
        </p:txBody>
      </p:sp>
      <p:sp>
        <p:nvSpPr>
          <p:cNvPr id="105494" name="AutoShape 22"/>
          <p:cNvSpPr/>
          <p:nvPr/>
        </p:nvSpPr>
        <p:spPr>
          <a:xfrm>
            <a:off x="7824788" y="2601476"/>
            <a:ext cx="358775" cy="431087"/>
          </a:xfrm>
          <a:prstGeom prst="downArrow">
            <a:avLst>
              <a:gd name="adj1" fmla="val 50000"/>
              <a:gd name="adj2" fmla="val 35001"/>
            </a:avLst>
          </a:prstGeom>
          <a:solidFill>
            <a:srgbClr val="C0C0C0"/>
          </a:solidFill>
          <a:ln w="9525" cap="flat" cmpd="sng">
            <a:solidFill>
              <a:schemeClr val="tx1"/>
            </a:solidFill>
            <a:prstDash val="solid"/>
            <a:miter/>
            <a:headEnd type="none" w="med" len="med"/>
            <a:tailEnd type="none" w="med" len="med"/>
          </a:ln>
        </p:spPr>
        <p:txBody>
          <a:bodyPr anchor="ctr">
            <a:spAutoFit/>
          </a:bodyPr>
          <a:lstStyle/>
          <a:p>
            <a:pPr eaLnBrk="0" hangingPunct="0"/>
            <a:endParaRPr lang="zh-CN" altLang="en-US">
              <a:latin typeface="创艺简隶书" pitchFamily="2" charset="-122"/>
              <a:ea typeface="创艺简隶书" pitchFamily="2" charset="-122"/>
            </a:endParaRPr>
          </a:p>
        </p:txBody>
      </p:sp>
      <p:sp>
        <p:nvSpPr>
          <p:cNvPr id="64531" name="文本框 4"/>
          <p:cNvSpPr txBox="1"/>
          <p:nvPr/>
        </p:nvSpPr>
        <p:spPr>
          <a:xfrm>
            <a:off x="8105775" y="31750"/>
            <a:ext cx="2562225" cy="768350"/>
          </a:xfrm>
          <a:prstGeom prst="rect">
            <a:avLst/>
          </a:prstGeom>
          <a:noFill/>
          <a:ln w="9525">
            <a:noFill/>
          </a:ln>
        </p:spPr>
        <p:txBody>
          <a:bodyPr wrap="square" anchor="t">
            <a:spAutoFit/>
          </a:bodyPr>
          <a:lstStyle/>
          <a:p>
            <a:r>
              <a:rPr lang="zh-CN" altLang="en-US" sz="4400">
                <a:solidFill>
                  <a:srgbClr val="FF0000"/>
                </a:solidFill>
                <a:latin typeface="创艺简隶书" pitchFamily="2" charset="-122"/>
                <a:ea typeface="创艺简隶书" pitchFamily="2" charset="-122"/>
              </a:rPr>
              <a:t>展我风采</a:t>
            </a:r>
          </a:p>
        </p:txBody>
      </p:sp>
    </p:spTree>
  </p:cSld>
  <p:clrMapOvr>
    <a:masterClrMapping/>
  </p:clrMapOvr>
  <mc:AlternateContent>
    <mc:Choice xmlns:p14="http://schemas.microsoft.com/office/powerpoint/2010/main" Requires="p14">
      <p:transition spd="slow" advClick="0" advTm="3000" p14:dur="2000"/>
    </mc:Choice>
    <mc:Fallback>
      <p:transition spd="slow"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5477"/>
                                        </p:tgtEl>
                                        <p:attrNameLst>
                                          <p:attrName>style.visibility</p:attrName>
                                        </p:attrNameLst>
                                      </p:cBhvr>
                                      <p:to>
                                        <p:strVal val="visible"/>
                                      </p:to>
                                    </p:set>
                                    <p:animEffect transition="in" filter="dissolve">
                                      <p:cBhvr>
                                        <p:cTn id="7" dur="500"/>
                                        <p:tgtEl>
                                          <p:spTgt spid="10547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ppt_x</p:attrName>
                                        </p:attrNameLst>
                                      </p:cBhvr>
                                      <p:tavLst>
                                        <p:tav tm="0">
                                          <p:val>
                                            <p:strVal val="0-#ppt_w/2"/>
                                          </p:val>
                                        </p:tav>
                                        <p:tav tm="100000">
                                          <p:val>
                                            <p:strVal val="#ppt_x"/>
                                          </p:val>
                                        </p:tav>
                                      </p:tavLst>
                                    </p:anim>
                                    <p:anim calcmode="lin" valueType="num">
                                      <p:cBhvr>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105478"/>
                                        </p:tgtEl>
                                        <p:attrNameLst>
                                          <p:attrName>style.visibility</p:attrName>
                                        </p:attrNameLst>
                                      </p:cBhvr>
                                      <p:to>
                                        <p:strVal val="visible"/>
                                      </p:to>
                                    </p:set>
                                    <p:animEffect transition="in" filter="dissolve">
                                      <p:cBhvr>
                                        <p:cTn id="18" dur="500"/>
                                        <p:tgtEl>
                                          <p:spTgt spid="105478"/>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ppt_x</p:attrName>
                                        </p:attrNameLst>
                                      </p:cBhvr>
                                      <p:tavLst>
                                        <p:tav tm="0">
                                          <p:val>
                                            <p:strVal val="0-#ppt_w/2"/>
                                          </p:val>
                                        </p:tav>
                                        <p:tav tm="100000">
                                          <p:val>
                                            <p:strVal val="#ppt_x"/>
                                          </p:val>
                                        </p:tav>
                                      </p:tavLst>
                                    </p:anim>
                                    <p:anim calcmode="lin" valueType="num">
                                      <p:cBhvr>
                                        <p:cTn id="2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105479"/>
                                        </p:tgtEl>
                                        <p:attrNameLst>
                                          <p:attrName>style.visibility</p:attrName>
                                        </p:attrNameLst>
                                      </p:cBhvr>
                                      <p:to>
                                        <p:strVal val="visible"/>
                                      </p:to>
                                    </p:set>
                                    <p:animEffect transition="in" filter="dissolve">
                                      <p:cBhvr>
                                        <p:cTn id="29" dur="500"/>
                                        <p:tgtEl>
                                          <p:spTgt spid="105479"/>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 presetClass="entr" presetSubtype="8" fill="hold" nodeType="click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ppt_x</p:attrName>
                                        </p:attrNameLst>
                                      </p:cBhvr>
                                      <p:tavLst>
                                        <p:tav tm="0">
                                          <p:val>
                                            <p:strVal val="0-#ppt_w/2"/>
                                          </p:val>
                                        </p:tav>
                                        <p:tav tm="100000">
                                          <p:val>
                                            <p:strVal val="#ppt_x"/>
                                          </p:val>
                                        </p:tav>
                                      </p:tavLst>
                                    </p:anim>
                                    <p:anim calcmode="lin" valueType="num">
                                      <p:cBhvr>
                                        <p:cTn id="35"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1" fill="hold" grpId="0" nodeType="clickEffect">
                                  <p:stCondLst>
                                    <p:cond delay="0"/>
                                  </p:stCondLst>
                                  <p:childTnLst>
                                    <p:set>
                                      <p:cBhvr>
                                        <p:cTn id="39" dur="1" fill="hold">
                                          <p:stCondLst>
                                            <p:cond delay="0"/>
                                          </p:stCondLst>
                                        </p:cTn>
                                        <p:tgtEl>
                                          <p:spTgt spid="105494"/>
                                        </p:tgtEl>
                                        <p:attrNameLst>
                                          <p:attrName>style.visibility</p:attrName>
                                        </p:attrNameLst>
                                      </p:cBhvr>
                                      <p:to>
                                        <p:strVal val="visible"/>
                                      </p:to>
                                    </p:set>
                                    <p:anim calcmode="lin" valueType="num">
                                      <p:cBhvr>
                                        <p:cTn id="40" dur="500" fill="hold"/>
                                        <p:tgtEl>
                                          <p:spTgt spid="105494"/>
                                        </p:tgtEl>
                                        <p:attrNameLst>
                                          <p:attrName>ppt_x</p:attrName>
                                        </p:attrNameLst>
                                      </p:cBhvr>
                                      <p:tavLst>
                                        <p:tav tm="0">
                                          <p:val>
                                            <p:strVal val="#ppt_x"/>
                                          </p:val>
                                        </p:tav>
                                        <p:tav tm="100000">
                                          <p:val>
                                            <p:strVal val="#ppt_x"/>
                                          </p:val>
                                        </p:tav>
                                      </p:tavLst>
                                    </p:anim>
                                    <p:anim calcmode="lin" valueType="num">
                                      <p:cBhvr>
                                        <p:cTn id="41" dur="500" fill="hold"/>
                                        <p:tgtEl>
                                          <p:spTgt spid="105494"/>
                                        </p:tgtEl>
                                        <p:attrNameLst>
                                          <p:attrName>ppt_y</p:attrName>
                                        </p:attrNameLst>
                                      </p:cBhvr>
                                      <p:tavLst>
                                        <p:tav tm="0">
                                          <p:val>
                                            <p:strVal val="0-#ppt_h/2"/>
                                          </p:val>
                                        </p:tav>
                                        <p:tav tm="100000">
                                          <p:val>
                                            <p:strVal val="#ppt_y"/>
                                          </p:val>
                                        </p:tav>
                                      </p:tavLst>
                                    </p:anim>
                                  </p:childTnLst>
                                </p:cTn>
                              </p:par>
                            </p:childTnLst>
                          </p:cTn>
                        </p:par>
                      </p:childTnLst>
                    </p:cTn>
                  </p:par>
                  <p:par>
                    <p:cTn id="42" fill="hold" nodeType="clickPar">
                      <p:stCondLst>
                        <p:cond delay="indefinite"/>
                      </p:stCondLst>
                      <p:childTnLst>
                        <p:par>
                          <p:cTn id="43" fill="hold" nodeType="afterGroup">
                            <p:stCondLst>
                              <p:cond delay="0"/>
                            </p:stCondLst>
                            <p:childTnLst>
                              <p:par>
                                <p:cTn id="44" presetID="2" presetClass="entr" presetSubtype="1" fill="hold" grpId="0" nodeType="clickEffect">
                                  <p:stCondLst>
                                    <p:cond delay="0"/>
                                  </p:stCondLst>
                                  <p:childTnLst>
                                    <p:set>
                                      <p:cBhvr>
                                        <p:cTn id="45" dur="1" fill="hold">
                                          <p:stCondLst>
                                            <p:cond delay="0"/>
                                          </p:stCondLst>
                                        </p:cTn>
                                        <p:tgtEl>
                                          <p:spTgt spid="105493"/>
                                        </p:tgtEl>
                                        <p:attrNameLst>
                                          <p:attrName>style.visibility</p:attrName>
                                        </p:attrNameLst>
                                      </p:cBhvr>
                                      <p:to>
                                        <p:strVal val="visible"/>
                                      </p:to>
                                    </p:set>
                                    <p:anim calcmode="lin" valueType="num">
                                      <p:cBhvr>
                                        <p:cTn id="46" dur="500" fill="hold"/>
                                        <p:tgtEl>
                                          <p:spTgt spid="105493"/>
                                        </p:tgtEl>
                                        <p:attrNameLst>
                                          <p:attrName>ppt_x</p:attrName>
                                        </p:attrNameLst>
                                      </p:cBhvr>
                                      <p:tavLst>
                                        <p:tav tm="0">
                                          <p:val>
                                            <p:strVal val="#ppt_x"/>
                                          </p:val>
                                        </p:tav>
                                        <p:tav tm="100000">
                                          <p:val>
                                            <p:strVal val="#ppt_x"/>
                                          </p:val>
                                        </p:tav>
                                      </p:tavLst>
                                    </p:anim>
                                    <p:anim calcmode="lin" valueType="num">
                                      <p:cBhvr>
                                        <p:cTn id="47" dur="500" fill="hold"/>
                                        <p:tgtEl>
                                          <p:spTgt spid="105493"/>
                                        </p:tgtEl>
                                        <p:attrNameLst>
                                          <p:attrName>ppt_y</p:attrName>
                                        </p:attrNameLst>
                                      </p:cBhvr>
                                      <p:tavLst>
                                        <p:tav tm="0">
                                          <p:val>
                                            <p:strVal val="0-#ppt_h/2"/>
                                          </p:val>
                                        </p:tav>
                                        <p:tav tm="100000">
                                          <p:val>
                                            <p:strVal val="#ppt_y"/>
                                          </p:val>
                                        </p:tav>
                                      </p:tavLst>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105480"/>
                                        </p:tgtEl>
                                        <p:attrNameLst>
                                          <p:attrName>style.visibility</p:attrName>
                                        </p:attrNameLst>
                                      </p:cBhvr>
                                      <p:to>
                                        <p:strVal val="visible"/>
                                      </p:to>
                                    </p:set>
                                    <p:anim calcmode="lin" valueType="num">
                                      <p:cBhvr>
                                        <p:cTn id="52" dur="500" fill="hold"/>
                                        <p:tgtEl>
                                          <p:spTgt spid="105480"/>
                                        </p:tgtEl>
                                        <p:attrNameLst>
                                          <p:attrName>ppt_x</p:attrName>
                                        </p:attrNameLst>
                                      </p:cBhvr>
                                      <p:tavLst>
                                        <p:tav tm="0">
                                          <p:val>
                                            <p:strVal val="#ppt_x"/>
                                          </p:val>
                                        </p:tav>
                                        <p:tav tm="100000">
                                          <p:val>
                                            <p:strVal val="#ppt_x"/>
                                          </p:val>
                                        </p:tav>
                                      </p:tavLst>
                                    </p:anim>
                                    <p:anim calcmode="lin" valueType="num">
                                      <p:cBhvr>
                                        <p:cTn id="53" dur="500" fill="hold"/>
                                        <p:tgtEl>
                                          <p:spTgt spid="1054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7" grpId="0"/>
      <p:bldP spid="105478" grpId="0"/>
      <p:bldP spid="105479" grpId="0"/>
      <p:bldP spid="105480" grpId="0"/>
      <p:bldP spid="105493" grpId="0"/>
      <p:bldP spid="105494"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chor="ctr"/>
          <a:lstStyle/>
          <a:p>
            <a:r>
              <a:rPr lang="zh-CN" altLang="zh-CN" b="1">
                <a:latin typeface="宋体" panose="02010600030101010101" pitchFamily="2" charset="-122"/>
                <a:sym typeface="Calibri"/>
              </a:rPr>
              <a:t>（</a:t>
            </a:r>
            <a:r>
              <a:rPr lang="en-US" altLang="zh-CN" b="1">
                <a:latin typeface="宋体" panose="02010600030101010101" pitchFamily="2" charset="-122"/>
                <a:sym typeface="Calibri"/>
              </a:rPr>
              <a:t>1</a:t>
            </a:r>
            <a:r>
              <a:rPr lang="zh-CN" altLang="zh-CN" b="1">
                <a:latin typeface="宋体" panose="02010600030101010101" pitchFamily="2" charset="-122"/>
                <a:sym typeface="Calibri"/>
              </a:rPr>
              <a:t>）全词主要运用哪些手法来表现作者无法排遣的愁苦的？</a:t>
            </a:r>
            <a:endParaRPr lang="zh-CN" altLang="en-US"/>
          </a:p>
        </p:txBody>
      </p:sp>
      <p:sp>
        <p:nvSpPr>
          <p:cNvPr id="3" name="内容占位符 2"/>
          <p:cNvSpPr>
            <a:spLocks noGrp="1"/>
          </p:cNvSpPr>
          <p:nvPr>
            <p:ph idx="1"/>
          </p:nvPr>
        </p:nvSpPr>
        <p:spPr>
          <a:xfrm>
            <a:off x="1846263" y="2082800"/>
            <a:ext cx="8177213" cy="3994150"/>
          </a:xfrm>
        </p:spPr>
        <p:txBody>
          <a:bodyPr anchor="t"/>
          <a:lstStyle/>
          <a:p>
            <a:pPr marL="171450" marR="0" indent="-171450" algn="l" defTabSz="914400" rtl="0" eaLnBrk="0" fontAlgn="base" latinLnBrk="0" hangingPunct="0">
              <a:lnSpc>
                <a:spcPct val="90000"/>
              </a:lnSpc>
              <a:spcBef>
                <a:spcPts val="750"/>
              </a:spcBef>
              <a:spcAft>
                <a:spcPct val="0"/>
              </a:spcAft>
              <a:buClrTx/>
              <a:buSzTx/>
              <a:buFont typeface="Arial" panose="020b0604020202020204" pitchFamily="34" charset="0"/>
              <a:buChar char="•"/>
            </a:pPr>
            <a:r>
              <a:rPr kumimoji="0" lang="zh-CN" altLang="en-US" sz="3600" b="0" i="0" u="none" strike="noStrike" kern="0" cap="none" spc="0" normalizeH="0" baseline="0" noProof="1">
                <a:solidFill>
                  <a:srgbClr val="FF0000"/>
                </a:solidFill>
                <a:latin typeface="+mn-lt"/>
                <a:ea typeface="+mn-ea"/>
                <a:cs typeface="+mn-cs"/>
              </a:rPr>
              <a:t>（1）直接抒情</a:t>
            </a:r>
          </a:p>
          <a:p>
            <a:pPr marL="171450" marR="0" indent="-171450" algn="l" defTabSz="914400" rtl="0" eaLnBrk="0" fontAlgn="base" latinLnBrk="0" hangingPunct="0">
              <a:lnSpc>
                <a:spcPct val="90000"/>
              </a:lnSpc>
              <a:spcBef>
                <a:spcPts val="750"/>
              </a:spcBef>
              <a:spcAft>
                <a:spcPct val="0"/>
              </a:spcAft>
              <a:buClrTx/>
              <a:buSzTx/>
              <a:buFont typeface="Arial" panose="020b0604020202020204" pitchFamily="34" charset="0"/>
              <a:buChar char="•"/>
            </a:pPr>
            <a:r>
              <a:rPr kumimoji="0" lang="zh-CN" altLang="en-US" sz="3600" b="0" i="0" u="none" strike="noStrike" kern="0" cap="none" spc="0" normalizeH="0" baseline="0" noProof="1">
                <a:solidFill>
                  <a:srgbClr val="FF0000"/>
                </a:solidFill>
                <a:latin typeface="+mn-lt"/>
                <a:ea typeface="+mn-ea"/>
                <a:cs typeface="+mn-cs"/>
              </a:rPr>
              <a:t>（2）间接抒情（</a:t>
            </a:r>
            <a:r>
              <a:rPr kumimoji="0" lang="zh-CN" altLang="en-US" sz="3600" b="0" i="0" u="none" strike="noStrike" kern="0" cap="none" spc="0" normalizeH="0" baseline="0" noProof="1">
                <a:solidFill>
                  <a:srgbClr val="FF0000"/>
                </a:solidFill>
                <a:latin typeface="+mn-lt"/>
                <a:ea typeface="+mn-ea"/>
                <a:cs typeface="+mn-cs"/>
                <a:sym typeface="+mn-ea"/>
              </a:rPr>
              <a:t>叠词运用；意象）</a:t>
            </a:r>
            <a:endParaRPr kumimoji="0" lang="zh-CN" altLang="en-US" sz="3600" b="0" i="0" u="none" strike="noStrike" kern="0" cap="none" spc="0" normalizeH="0" baseline="0" noProof="1">
              <a:solidFill>
                <a:srgbClr val="FF0000"/>
              </a:solidFill>
              <a:latin typeface="+mn-lt"/>
              <a:ea typeface="+mn-ea"/>
              <a:cs typeface="+mn-cs"/>
            </a:endParaRPr>
          </a:p>
          <a:p>
            <a:pPr marL="0" marR="0" indent="0" algn="l" defTabSz="914400" rtl="0" eaLnBrk="0" fontAlgn="base" latinLnBrk="0" hangingPunct="0">
              <a:lnSpc>
                <a:spcPct val="90000"/>
              </a:lnSpc>
              <a:spcBef>
                <a:spcPts val="750"/>
              </a:spcBef>
              <a:spcAft>
                <a:spcPct val="0"/>
              </a:spcAft>
              <a:buClrTx/>
              <a:buSzTx/>
              <a:buFont typeface="Arial" panose="020b0604020202020204" pitchFamily="34" charset="0"/>
              <a:buNone/>
            </a:pPr>
            <a:endParaRPr kumimoji="0" lang="zh-CN" altLang="en-US" sz="3600" b="0" i="0" u="none" strike="noStrike" kern="0" cap="none" spc="0" normalizeH="0" baseline="0" noProof="1">
              <a:solidFill>
                <a:srgbClr val="FF0000"/>
              </a:solidFill>
              <a:latin typeface="+mn-lt"/>
              <a:ea typeface="+mn-ea"/>
              <a:cs typeface="+mn-cs"/>
            </a:endParaRPr>
          </a:p>
        </p:txBody>
      </p:sp>
      <p:sp>
        <p:nvSpPr>
          <p:cNvPr id="4" name="日期占位符 3"/>
          <p:cNvSpPr>
            <a:spLocks noGrp="1"/>
          </p:cNvSpPr>
          <p:nvPr>
            <p:ph type="dt" sz="half" idx="2"/>
          </p:nvPr>
        </p:nvSpPr>
        <p:spPr/>
        <p:txBody>
          <a:bodyPr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39FE50A3-177C-4E7D-8055-CC63A2A14791}" type="datetime1">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2021/7/30</a:t>
            </a:fld>
            <a:endParaRPr kumimoji="0" lang="zh-CN" altLang="en-US" sz="135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mc:Choice xmlns:p14="http://schemas.microsoft.com/office/powerpoint/2010/main" Requires="p14">
      <p:transition spd="slow" advClick="0" advTm="3000" p14:dur="2000"/>
    </mc:Choice>
    <mc:Fallback>
      <p:transition spd="slow"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5" name="TextBox 8"/>
          <p:cNvSpPr txBox="1">
            <a:spLocks noChangeArrowheads="1"/>
          </p:cNvSpPr>
          <p:nvPr/>
        </p:nvSpPr>
        <p:spPr bwMode="auto">
          <a:xfrm>
            <a:off x="1181735" y="758825"/>
            <a:ext cx="9280525" cy="5862320"/>
          </a:xfrm>
          <a:prstGeom prst="rect">
            <a:avLst/>
          </a:prstGeom>
          <a:noFill/>
          <a:ln w="9525">
            <a:noFill/>
            <a:miter lim="800000"/>
          </a:ln>
        </p:spPr>
        <p:txBody>
          <a:bodyPr wrap="square">
            <a:spAutoFit/>
          </a:bodyPr>
          <a:lstStyle/>
          <a:p>
            <a:pPr marL="514350" marR="0" indent="-514350" defTabSz="914400">
              <a:lnSpc>
                <a:spcPct val="150000"/>
              </a:lnSpc>
              <a:buClrTx/>
              <a:buSzTx/>
              <a:buFontTx/>
              <a:defRPr/>
            </a:pPr>
            <a:r>
              <a:rPr kumimoji="0" lang="en-US" altLang="zh-CN" sz="2400" kern="1200" cap="none" spc="0" normalizeH="0" baseline="0" noProof="1">
                <a:latin typeface="+mn-ea"/>
                <a:ea typeface="宋体" panose="02010600030101010101" pitchFamily="2" charset="-122"/>
                <a:cs typeface="+mn-ea"/>
                <a:sym typeface="+mn-ea"/>
              </a:rPr>
              <a:t> </a:t>
            </a:r>
            <a:r>
              <a:rPr sz="2400" noProof="1">
                <a:latin typeface="+mj-ea"/>
                <a:ea typeface="+mj-ea"/>
                <a:cs typeface="+mj-ea"/>
                <a:sym typeface="+mn-ea"/>
              </a:rPr>
              <a:t>（</a:t>
            </a:r>
            <a:r>
              <a:rPr lang="en-US" sz="2400" noProof="1">
                <a:latin typeface="+mj-ea"/>
                <a:ea typeface="+mj-ea"/>
                <a:cs typeface="+mj-ea"/>
                <a:sym typeface="+mn-ea"/>
              </a:rPr>
              <a:t>2</a:t>
            </a:r>
            <a:r>
              <a:rPr sz="2400" noProof="1">
                <a:latin typeface="+mj-ea"/>
                <a:ea typeface="+mj-ea"/>
                <a:cs typeface="+mj-ea"/>
                <a:sym typeface="+mn-ea"/>
              </a:rPr>
              <a:t>）找出画面中的意象，进一步分析这些画面或意象是怎样表现作者的愁绪的</a:t>
            </a:r>
            <a:r>
              <a:rPr sz="2400" noProof="1" smtClean="0">
                <a:latin typeface="+mj-ea"/>
                <a:ea typeface="+mj-ea"/>
                <a:cs typeface="+mj-ea"/>
                <a:sym typeface="+mn-ea"/>
              </a:rPr>
              <a:t>？</a:t>
            </a:r>
            <a:endParaRPr sz="2400" noProof="1">
              <a:latin typeface="+mj-ea"/>
              <a:ea typeface="+mj-ea"/>
              <a:cs typeface="+mj-ea"/>
              <a:sym typeface="+mn-ea"/>
            </a:endParaRPr>
          </a:p>
          <a:p>
            <a:pPr marL="514350" marR="0" indent="-514350" defTabSz="914400">
              <a:lnSpc>
                <a:spcPct val="150000"/>
              </a:lnSpc>
              <a:buClrTx/>
              <a:buSzTx/>
              <a:buFontTx/>
              <a:defRPr/>
            </a:pPr>
            <a:r>
              <a:rPr kumimoji="0" sz="2400" kern="1200" cap="none" spc="0" normalizeH="0" baseline="0" noProof="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淡酒：并非酒太淡，而是愁太浓，酒力压不住心愁。</a:t>
            </a:r>
          </a:p>
          <a:p>
            <a:pPr marL="514350" marR="0" indent="-514350" defTabSz="914400">
              <a:lnSpc>
                <a:spcPct val="150000"/>
              </a:lnSpc>
              <a:buClrTx/>
              <a:buSzTx/>
              <a:buFontTx/>
              <a:defRPr/>
            </a:pPr>
            <a:r>
              <a:rPr kumimoji="0" sz="2400" kern="1200" cap="none" spc="0" normalizeH="0" baseline="0" noProof="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晚风：渲染愁情，环境凄清，衬托心境凄凉。</a:t>
            </a:r>
          </a:p>
          <a:p>
            <a:pPr marL="514350" marR="0" indent="-514350" defTabSz="914400">
              <a:lnSpc>
                <a:spcPct val="150000"/>
              </a:lnSpc>
              <a:buClrTx/>
              <a:buSzTx/>
              <a:buFontTx/>
              <a:defRPr/>
            </a:pPr>
            <a:r>
              <a:rPr kumimoji="0" sz="2400" kern="1200" cap="none" spc="0" normalizeH="0" baseline="0" noProof="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过雁：视觉，听觉。物是人非，怀乡怀人。</a:t>
            </a:r>
          </a:p>
          <a:p>
            <a:pPr marL="514350" marR="0" indent="-514350" defTabSz="914400">
              <a:lnSpc>
                <a:spcPct val="150000"/>
              </a:lnSpc>
              <a:buClrTx/>
              <a:buSzTx/>
              <a:buFontTx/>
              <a:defRPr/>
            </a:pPr>
            <a:r>
              <a:rPr kumimoji="0" sz="2400" kern="1200" cap="none" spc="0" normalizeH="0" baseline="0" noProof="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黄花：喻词人憔悴的容颜，孤苦飘零的晚境。</a:t>
            </a:r>
          </a:p>
          <a:p>
            <a:pPr marL="514350" marR="0" indent="-514350" defTabSz="914400">
              <a:lnSpc>
                <a:spcPct val="150000"/>
              </a:lnSpc>
              <a:buClrTx/>
              <a:buSzTx/>
              <a:buFontTx/>
              <a:defRPr/>
            </a:pPr>
            <a:r>
              <a:rPr kumimoji="0" sz="2400" kern="1200" cap="none" spc="0" normalizeH="0" baseline="0" noProof="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梧桐细雨：视听结合的画面，是一种悲怆凄婉的寄寓。雨滴敲碎人心，衬托环境之静</a:t>
            </a:r>
            <a:r>
              <a:rPr kumimoji="0" lang="zh-CN" sz="2400" kern="1200" cap="none" spc="0" normalizeH="0" baseline="0" noProof="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kumimoji="0" sz="2400" kern="1200" cap="none" spc="0" normalizeH="0" baseline="0" noProof="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a:p>
            <a:pPr marL="514350" marR="0" indent="-514350" defTabSz="914400">
              <a:lnSpc>
                <a:spcPct val="150000"/>
              </a:lnSpc>
              <a:buClrTx/>
              <a:buSzTx/>
              <a:buFontTx/>
              <a:defRPr/>
            </a:pPr>
            <a:r>
              <a:rPr kumimoji="0" lang="zh-CN" altLang="en-US" sz="2400" kern="1200" cap="none" spc="0" normalizeH="0" baseline="0" noProof="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塑造了</a:t>
            </a:r>
            <a:r>
              <a:rPr kumimoji="0" lang="en-US" altLang="zh-CN" sz="2400" kern="1200" cap="none" spc="0" normalizeH="0" baseline="0" noProof="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冷清、凄苦、哀愁</a:t>
            </a:r>
            <a:r>
              <a:rPr kumimoji="0" lang="zh-CN" altLang="en-US" sz="2400" kern="1200" cap="none" spc="0" normalizeH="0" baseline="0" noProof="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的氛围</a:t>
            </a:r>
            <a:r>
              <a:rPr kumimoji="0" lang="en-US" altLang="zh-CN" sz="2400" kern="1200" cap="none" spc="0" normalizeH="0" baseline="0" noProof="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，此景在这种氛围之下，作者的愁苦确实浓得无化解,表现了悲苦、孤寂、迷茫，突显愁思之深。</a:t>
            </a:r>
          </a:p>
          <a:p>
            <a:pPr marR="0" defTabSz="914400">
              <a:buClrTx/>
              <a:buSzTx/>
              <a:buFontTx/>
              <a:defRPr/>
            </a:pPr>
            <a:r>
              <a:rPr kumimoji="0" lang="en-US" altLang="zh-CN" sz="1500" kern="1200" cap="none" spc="0" normalizeH="0" baseline="0" noProof="0">
                <a:solidFill>
                  <a:srgbClr val="FF0000"/>
                </a:solidFill>
                <a:latin typeface="黑体" panose="02010609060101010101" charset="-122"/>
                <a:ea typeface="黑体" panose="02010609060101010101" charset="-122"/>
                <a:cs typeface="+mn-cs"/>
                <a:sym typeface="Calibri"/>
              </a:rPr>
              <a:t>  </a:t>
            </a:r>
            <a:endParaRPr kumimoji="0" lang="zh-CN" altLang="en-US" sz="1500" kern="1200" cap="none" spc="0" normalizeH="0" baseline="0" noProof="0">
              <a:solidFill>
                <a:srgbClr val="FF0000"/>
              </a:solidFill>
              <a:latin typeface="黑体" panose="02010609060101010101" charset="-122"/>
              <a:ea typeface="黑体" panose="02010609060101010101" charset="-122"/>
              <a:cs typeface="+mn-cs"/>
              <a:sym typeface="Calibri"/>
            </a:endParaRPr>
          </a:p>
        </p:txBody>
      </p:sp>
      <p:sp>
        <p:nvSpPr>
          <p:cNvPr id="67586" name="TextBox 10"/>
          <p:cNvSpPr txBox="1"/>
          <p:nvPr/>
        </p:nvSpPr>
        <p:spPr>
          <a:xfrm>
            <a:off x="9299575" y="2684463"/>
            <a:ext cx="1162050" cy="414020"/>
          </a:xfrm>
          <a:prstGeom prst="rect">
            <a:avLst/>
          </a:prstGeom>
          <a:noFill/>
          <a:ln w="9525">
            <a:noFill/>
          </a:ln>
        </p:spPr>
        <p:txBody>
          <a:bodyPr anchor="t">
            <a:spAutoFit/>
          </a:bodyPr>
          <a:lstStyle/>
          <a:p>
            <a:pPr algn="ctr"/>
            <a:r>
              <a:rPr lang="en-US" altLang="zh-CN" sz="2100">
                <a:latin typeface="Arial" panose="020b0604020202020204" pitchFamily="34" charset="0"/>
                <a:ea typeface="创艺简隶书" pitchFamily="2" charset="-122"/>
                <a:sym typeface="Calibri"/>
              </a:rPr>
              <a:t>8</a:t>
            </a:r>
            <a:r>
              <a:rPr lang="zh-CN" altLang="en-US" sz="2100">
                <a:latin typeface="Arial" panose="020b0604020202020204" pitchFamily="34" charset="0"/>
                <a:ea typeface="创艺简隶书" pitchFamily="2" charset="-122"/>
                <a:sym typeface="Calibri"/>
              </a:rPr>
              <a:t>分钟</a:t>
            </a:r>
          </a:p>
        </p:txBody>
      </p:sp>
      <p:sp>
        <p:nvSpPr>
          <p:cNvPr id="67587" name="TextBox 7"/>
          <p:cNvSpPr txBox="1"/>
          <p:nvPr/>
        </p:nvSpPr>
        <p:spPr>
          <a:xfrm>
            <a:off x="8007350" y="0"/>
            <a:ext cx="2851150" cy="506730"/>
          </a:xfrm>
          <a:prstGeom prst="rect">
            <a:avLst/>
          </a:prstGeom>
          <a:solidFill>
            <a:srgbClr val="FF0000"/>
          </a:solidFill>
          <a:ln w="9525">
            <a:noFill/>
          </a:ln>
        </p:spPr>
        <p:txBody>
          <a:bodyPr wrap="square" anchor="t">
            <a:spAutoFit/>
          </a:bodyPr>
          <a:lstStyle/>
          <a:p>
            <a:pPr algn="ctr"/>
            <a:r>
              <a:rPr lang="zh-CN" altLang="en-US" sz="2700">
                <a:solidFill>
                  <a:srgbClr val="FFFF00"/>
                </a:solidFill>
                <a:latin typeface="黑体" panose="02010609060101010101" charset="-122"/>
                <a:ea typeface="黑体" panose="02010609060101010101" charset="-122"/>
              </a:rPr>
              <a:t>展学</a:t>
            </a:r>
            <a:r>
              <a:rPr lang="en-US" altLang="zh-CN" sz="2700">
                <a:solidFill>
                  <a:srgbClr val="FFFF00"/>
                </a:solidFill>
                <a:latin typeface="黑体" panose="02010609060101010101" charset="-122"/>
                <a:ea typeface="黑体" panose="02010609060101010101" charset="-122"/>
              </a:rPr>
              <a:t>•</a:t>
            </a:r>
            <a:r>
              <a:rPr lang="zh-CN" altLang="en-US" sz="2700">
                <a:solidFill>
                  <a:srgbClr val="FFFF00"/>
                </a:solidFill>
                <a:latin typeface="黑体" panose="02010609060101010101" charset="-122"/>
                <a:ea typeface="黑体" panose="02010609060101010101" charset="-122"/>
              </a:rPr>
              <a:t>激情展示</a:t>
            </a:r>
          </a:p>
        </p:txBody>
      </p:sp>
      <p:pic>
        <p:nvPicPr>
          <p:cNvPr id="67588" name="Label1"/>
          <p:cNvPicPr/>
          <p:nvPr/>
        </p:nvPicPr>
        <p:blipFill>
          <a:blip r:embed="rId2"/>
          <a:stretch>
            <a:fillRect/>
          </a:stretch>
        </p:blipFill>
        <p:spPr>
          <a:xfrm>
            <a:off x="10309225" y="2698750"/>
            <a:ext cx="304800" cy="304800"/>
          </a:xfrm>
          <a:prstGeom prst="rect">
            <a:avLst/>
          </a:prstGeom>
          <a:noFill/>
          <a:ln w="9525">
            <a:noFill/>
          </a:ln>
        </p:spPr>
      </p:pic>
      <p:pic>
        <p:nvPicPr>
          <p:cNvPr id="67589" name="Label2"/>
          <p:cNvPicPr/>
          <p:nvPr/>
        </p:nvPicPr>
        <p:blipFill>
          <a:blip r:embed="rId3"/>
          <a:stretch>
            <a:fillRect/>
          </a:stretch>
        </p:blipFill>
        <p:spPr>
          <a:xfrm>
            <a:off x="9269413" y="3482975"/>
            <a:ext cx="1398587" cy="230188"/>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wedge">
                                      <p:cBhvr>
                                        <p:cTn id="7" dur="2000"/>
                                        <p:tgtEl>
                                          <p:spTgt spid="5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9" name="Rectangle 3"/>
          <p:cNvSpPr>
            <a:spLocks noGrp="1" noChangeArrowheads="1"/>
          </p:cNvSpPr>
          <p:nvPr>
            <p:ph idx="1"/>
          </p:nvPr>
        </p:nvSpPr>
        <p:spPr>
          <a:xfrm>
            <a:off x="2035175" y="1096963"/>
            <a:ext cx="8578850" cy="4202113"/>
          </a:xfrm>
        </p:spPr>
        <p:txBody>
          <a:bodyPr vert="horz" wrap="square" lIns="68580" tIns="34290" rIns="68580" bIns="34290" numCol="1" anchor="t" anchorCtr="0" compatLnSpc="1"/>
          <a:lstStyle/>
          <a:p>
            <a:pPr marL="342900" marR="0" lvl="0" indent="-342900" algn="l" defTabSz="914400" rtl="0" eaLnBrk="1" fontAlgn="base" latinLnBrk="0" hangingPunct="1">
              <a:lnSpc>
                <a:spcPct val="80000"/>
              </a:lnSpc>
              <a:spcBef>
                <a:spcPct val="20000"/>
              </a:spcBef>
              <a:spcAft>
                <a:spcPct val="0"/>
              </a:spcAft>
              <a:buClrTx/>
              <a:buSzTx/>
              <a:buFontTx/>
              <a:buNone/>
              <a:defRPr/>
            </a:pPr>
            <a:r>
              <a:rPr kumimoji="0" sz="6000" b="1" i="0" u="none" strike="noStrike" kern="0" cap="none" spc="0" normalizeH="0" baseline="0" noProof="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kumimoji="0" lang="en-US" sz="6000" b="1" i="0" u="none" strike="noStrike" kern="0" cap="none" spc="0" normalizeH="0" baseline="0" noProof="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3</a:t>
            </a:r>
            <a:r>
              <a:rPr kumimoji="0" sz="6000" b="1" i="0" u="none" strike="noStrike" kern="0" cap="none" spc="0" normalizeH="0" baseline="0" noProof="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）词人愁从何来？      </a:t>
            </a:r>
            <a:endParaRPr kumimoji="0" sz="2700" b="1" i="0" u="none" strike="noStrike" kern="1200" cap="none" spc="0" normalizeH="0" baseline="0" noProof="1">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marL="342900" marR="0" lvl="0" indent="-342900" algn="l" defTabSz="914400" rtl="0" eaLnBrk="1" fontAlgn="base" latinLnBrk="0" hangingPunct="1">
              <a:lnSpc>
                <a:spcPct val="80000"/>
              </a:lnSpc>
              <a:spcBef>
                <a:spcPct val="20000"/>
              </a:spcBef>
              <a:spcAft>
                <a:spcPct val="0"/>
              </a:spcAft>
              <a:buClrTx/>
              <a:buSzTx/>
              <a:buFontTx/>
              <a:buNone/>
              <a:defRPr/>
            </a:pPr>
            <a:r>
              <a:rPr kumimoji="0" lang="zh-CN" altLang="en-US" sz="2700" b="0" i="0" u="none" strike="noStrike" kern="1200" cap="none" spc="0" normalizeH="0" baseline="0" noProof="0" smtClean="0">
                <a:ln>
                  <a:noFill/>
                </a:ln>
                <a:solidFill>
                  <a:srgbClr val="FF0000"/>
                </a:solidFill>
                <a:effectLst/>
                <a:uLnTx/>
                <a:uFillTx/>
                <a:latin typeface="+mn-lt"/>
                <a:ea typeface="+mn-ea"/>
                <a:cs typeface="+mn-cs"/>
              </a:rPr>
              <a:t> </a:t>
            </a:r>
          </a:p>
        </p:txBody>
      </p:sp>
    </p:spTree>
  </p:cSld>
  <p:clrMapOvr>
    <a:masterClrMapping/>
  </p:clrMapOvr>
  <mc:AlternateContent>
    <mc:Choice xmlns:p14="http://schemas.microsoft.com/office/powerpoint/2010/main" Requires="p14">
      <p:transition spd="slow" advClick="0" advTm="3000" p14:dur="2000"/>
    </mc:Choice>
    <mc:Fallback>
      <p:transition spd="slow"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wedge">
                                      <p:cBhvr>
                                        <p:cTn id="7" dur="2000"/>
                                        <p:tgtEl>
                                          <p:spTgt spid="29699">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9699">
                                            <p:txEl>
                                              <p:pRg st="1" end="1"/>
                                            </p:txEl>
                                          </p:spTgt>
                                        </p:tgtEl>
                                        <p:attrNameLst>
                                          <p:attrName>style.visibility</p:attrName>
                                        </p:attrNameLst>
                                      </p:cBhvr>
                                      <p:to>
                                        <p:strVal val="visible"/>
                                      </p:to>
                                    </p:set>
                                    <p:animEffect transition="in" filter="wedge">
                                      <p:cBhvr>
                                        <p:cTn id="12" dur="2000"/>
                                        <p:tgtEl>
                                          <p:spTgt spid="2969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uiExpand="1"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9633" name="Picture 2" descr="C:\Users\GXSG-01\Pictures\图片1.jpg"/>
          <p:cNvPicPr>
            <a:picLocks noChangeAspect="1"/>
          </p:cNvPicPr>
          <p:nvPr/>
        </p:nvPicPr>
        <p:blipFill>
          <a:blip r:embed="rId2"/>
          <a:srcRect l="3976" t="4672" r="14893" b="18974"/>
          <a:stretch>
            <a:fillRect/>
          </a:stretch>
        </p:blipFill>
        <p:spPr>
          <a:xfrm>
            <a:off x="1524000" y="0"/>
            <a:ext cx="9144000" cy="6858000"/>
          </a:xfrm>
          <a:prstGeom prst="rect">
            <a:avLst/>
          </a:prstGeom>
          <a:noFill/>
          <a:ln w="9525">
            <a:noFill/>
          </a:ln>
        </p:spPr>
      </p:pic>
      <p:sp>
        <p:nvSpPr>
          <p:cNvPr id="69634" name="矩形 1"/>
          <p:cNvSpPr/>
          <p:nvPr/>
        </p:nvSpPr>
        <p:spPr>
          <a:xfrm>
            <a:off x="2014538" y="612775"/>
            <a:ext cx="8518525" cy="5262245"/>
          </a:xfrm>
          <a:prstGeom prst="rect">
            <a:avLst/>
          </a:prstGeom>
          <a:noFill/>
          <a:ln w="38100" cap="flat" cmpd="sng">
            <a:solidFill>
              <a:srgbClr val="FF0000"/>
            </a:solidFill>
            <a:prstDash val="solid"/>
            <a:round/>
            <a:headEnd type="none" w="med" len="med"/>
            <a:tailEnd type="none" w="med" len="med"/>
          </a:ln>
        </p:spPr>
        <p:txBody>
          <a:bodyPr wrap="square" anchor="t">
            <a:spAutoFit/>
          </a:bodyPr>
          <a:lstStyle/>
          <a:p>
            <a:pPr algn="just"/>
            <a:r>
              <a:rPr lang="en-US" altLang="zh-CN" sz="2400">
                <a:solidFill>
                  <a:srgbClr val="FF0000"/>
                </a:solidFill>
                <a:latin typeface="创艺简隶书" pitchFamily="2" charset="-122"/>
                <a:ea typeface="创艺简隶书" pitchFamily="2" charset="-122"/>
              </a:rPr>
              <a:t>1084—1100</a:t>
            </a:r>
            <a:r>
              <a:rPr lang="zh-CN" altLang="en-US" sz="2400">
                <a:solidFill>
                  <a:srgbClr val="FF0000"/>
                </a:solidFill>
                <a:latin typeface="创艺简隶书" pitchFamily="2" charset="-122"/>
                <a:ea typeface="创艺简隶书" pitchFamily="2" charset="-122"/>
              </a:rPr>
              <a:t>年</a:t>
            </a:r>
            <a:r>
              <a:rPr lang="zh-CN" altLang="en-US" sz="2400">
                <a:solidFill>
                  <a:srgbClr val="333333"/>
                </a:solidFill>
                <a:latin typeface="创艺简隶书" pitchFamily="2" charset="-122"/>
                <a:ea typeface="创艺简隶书" pitchFamily="2" charset="-122"/>
              </a:rPr>
              <a:t>：</a:t>
            </a:r>
            <a:r>
              <a:rPr lang="zh-CN" altLang="en-US" sz="2400">
                <a:solidFill>
                  <a:srgbClr val="333333"/>
                </a:solidFill>
                <a:latin typeface="宋体" panose="02010600030101010101" pitchFamily="2" charset="-122"/>
                <a:ea typeface="创艺简隶书" pitchFamily="2" charset="-122"/>
              </a:rPr>
              <a:t>李清照</a:t>
            </a:r>
            <a:r>
              <a:rPr lang="zh-CN" altLang="en-US" sz="2400">
                <a:solidFill>
                  <a:srgbClr val="FF0000"/>
                </a:solidFill>
                <a:latin typeface="宋体" panose="02010600030101010101" pitchFamily="2" charset="-122"/>
                <a:ea typeface="创艺简隶书" pitchFamily="2" charset="-122"/>
              </a:rPr>
              <a:t>生于书香门第</a:t>
            </a:r>
            <a:r>
              <a:rPr lang="zh-CN" altLang="en-US" sz="2400">
                <a:solidFill>
                  <a:srgbClr val="333333"/>
                </a:solidFill>
                <a:latin typeface="宋体" panose="02010600030101010101" pitchFamily="2" charset="-122"/>
                <a:ea typeface="创艺简隶书" pitchFamily="2" charset="-122"/>
              </a:rPr>
              <a:t>，</a:t>
            </a:r>
            <a:r>
              <a:rPr lang="zh-CN" altLang="en-US" sz="2400">
                <a:solidFill>
                  <a:srgbClr val="FF0000"/>
                </a:solidFill>
                <a:latin typeface="宋体" panose="02010600030101010101" pitchFamily="2" charset="-122"/>
                <a:ea typeface="创艺简隶书" pitchFamily="2" charset="-122"/>
              </a:rPr>
              <a:t>早期生活优裕</a:t>
            </a:r>
            <a:r>
              <a:rPr lang="zh-CN" altLang="en-US" sz="2400">
                <a:solidFill>
                  <a:srgbClr val="333333"/>
                </a:solidFill>
                <a:latin typeface="宋体" panose="02010600030101010101" pitchFamily="2" charset="-122"/>
                <a:ea typeface="创艺简隶书" pitchFamily="2" charset="-122"/>
              </a:rPr>
              <a:t>。</a:t>
            </a:r>
            <a:endParaRPr lang="en-US" altLang="zh-CN" sz="2400">
              <a:solidFill>
                <a:srgbClr val="333333"/>
              </a:solidFill>
              <a:latin typeface="宋体" panose="02010600030101010101" pitchFamily="2" charset="-122"/>
              <a:ea typeface="创艺简隶书" pitchFamily="2" charset="-122"/>
            </a:endParaRPr>
          </a:p>
          <a:p>
            <a:pPr algn="just"/>
            <a:r>
              <a:rPr lang="en-US" altLang="zh-CN" sz="2400">
                <a:solidFill>
                  <a:srgbClr val="FF0000"/>
                </a:solidFill>
                <a:latin typeface="创艺简隶书" pitchFamily="2" charset="-122"/>
                <a:ea typeface="创艺简隶书" pitchFamily="2" charset="-122"/>
              </a:rPr>
              <a:t>1101-1126</a:t>
            </a:r>
            <a:r>
              <a:rPr lang="zh-CN" altLang="zh-CN" sz="2400">
                <a:solidFill>
                  <a:srgbClr val="FF0000"/>
                </a:solidFill>
                <a:latin typeface="创艺简隶书" pitchFamily="2" charset="-122"/>
                <a:ea typeface="创艺简隶书" pitchFamily="2" charset="-122"/>
              </a:rPr>
              <a:t>年</a:t>
            </a:r>
            <a:r>
              <a:rPr lang="zh-CN" altLang="zh-CN" sz="2400">
                <a:solidFill>
                  <a:srgbClr val="000000"/>
                </a:solidFill>
                <a:latin typeface="创艺简隶书" pitchFamily="2" charset="-122"/>
                <a:ea typeface="创艺简隶书" pitchFamily="2" charset="-122"/>
              </a:rPr>
              <a:t>：</a:t>
            </a:r>
            <a:r>
              <a:rPr lang="zh-CN" altLang="zh-CN" sz="2400">
                <a:solidFill>
                  <a:srgbClr val="FF0000"/>
                </a:solidFill>
                <a:latin typeface="创艺简隶书" pitchFamily="2" charset="-122"/>
                <a:ea typeface="创艺简隶书" pitchFamily="2" charset="-122"/>
              </a:rPr>
              <a:t>与赵明诚结婚</a:t>
            </a:r>
            <a:r>
              <a:rPr lang="zh-CN" altLang="zh-CN" sz="2400">
                <a:solidFill>
                  <a:srgbClr val="000000"/>
                </a:solidFill>
                <a:latin typeface="创艺简隶书" pitchFamily="2" charset="-122"/>
                <a:ea typeface="创艺简隶书" pitchFamily="2" charset="-122"/>
              </a:rPr>
              <a:t>，</a:t>
            </a:r>
            <a:r>
              <a:rPr lang="zh-CN" altLang="zh-CN" sz="2400">
                <a:solidFill>
                  <a:srgbClr val="FF0000"/>
                </a:solidFill>
                <a:latin typeface="创艺简隶书" pitchFamily="2" charset="-122"/>
                <a:ea typeface="创艺简隶书" pitchFamily="2" charset="-122"/>
              </a:rPr>
              <a:t>婚后融洽欢娱</a:t>
            </a:r>
            <a:r>
              <a:rPr lang="zh-CN" altLang="zh-CN" sz="2400">
                <a:solidFill>
                  <a:srgbClr val="000000"/>
                </a:solidFill>
                <a:latin typeface="创艺简隶书" pitchFamily="2" charset="-122"/>
                <a:ea typeface="创艺简隶书" pitchFamily="2" charset="-122"/>
              </a:rPr>
              <a:t>，共同致力于金石书画的研究。</a:t>
            </a:r>
          </a:p>
          <a:p>
            <a:pPr algn="just"/>
            <a:r>
              <a:rPr lang="en-US" altLang="zh-CN" sz="2400">
                <a:solidFill>
                  <a:srgbClr val="FF0000"/>
                </a:solidFill>
                <a:latin typeface="创艺简隶书" pitchFamily="2" charset="-122"/>
                <a:ea typeface="创艺简隶书" pitchFamily="2" charset="-122"/>
              </a:rPr>
              <a:t>1127</a:t>
            </a:r>
            <a:r>
              <a:rPr lang="zh-CN" altLang="zh-CN" sz="2400">
                <a:solidFill>
                  <a:srgbClr val="FF0000"/>
                </a:solidFill>
                <a:latin typeface="创艺简隶书" pitchFamily="2" charset="-122"/>
                <a:ea typeface="创艺简隶书" pitchFamily="2" charset="-122"/>
              </a:rPr>
              <a:t>年</a:t>
            </a:r>
            <a:r>
              <a:rPr lang="zh-CN" altLang="zh-CN" sz="2400">
                <a:solidFill>
                  <a:srgbClr val="000000"/>
                </a:solidFill>
                <a:latin typeface="创艺简隶书" pitchFamily="2" charset="-122"/>
                <a:ea typeface="创艺简隶书" pitchFamily="2" charset="-122"/>
              </a:rPr>
              <a:t>： </a:t>
            </a:r>
            <a:r>
              <a:rPr lang="zh-CN" altLang="zh-CN" sz="2400">
                <a:solidFill>
                  <a:srgbClr val="FF0000"/>
                </a:solidFill>
                <a:latin typeface="创艺简隶书" pitchFamily="2" charset="-122"/>
                <a:ea typeface="创艺简隶书" pitchFamily="2" charset="-122"/>
              </a:rPr>
              <a:t>金灭北宋</a:t>
            </a:r>
            <a:r>
              <a:rPr lang="zh-CN" altLang="zh-CN" sz="2400">
                <a:solidFill>
                  <a:srgbClr val="000000"/>
                </a:solidFill>
                <a:latin typeface="创艺简隶书" pitchFamily="2" charset="-122"/>
                <a:ea typeface="创艺简隶书" pitchFamily="2" charset="-122"/>
              </a:rPr>
              <a:t>，二人所存的十余屋金石书画在战火中焚为灰烬。</a:t>
            </a:r>
          </a:p>
          <a:p>
            <a:pPr algn="just"/>
            <a:r>
              <a:rPr lang="en-US" altLang="zh-CN" sz="2400">
                <a:solidFill>
                  <a:srgbClr val="FF0000"/>
                </a:solidFill>
                <a:latin typeface="创艺简隶书" pitchFamily="2" charset="-122"/>
                <a:ea typeface="创艺简隶书" pitchFamily="2" charset="-122"/>
              </a:rPr>
              <a:t>1129</a:t>
            </a:r>
            <a:r>
              <a:rPr lang="zh-CN" altLang="zh-CN" sz="2400">
                <a:solidFill>
                  <a:srgbClr val="FF0000"/>
                </a:solidFill>
                <a:latin typeface="创艺简隶书" pitchFamily="2" charset="-122"/>
                <a:ea typeface="创艺简隶书" pitchFamily="2" charset="-122"/>
              </a:rPr>
              <a:t>年： 赵明诚身染重病</a:t>
            </a:r>
            <a:r>
              <a:rPr lang="zh-CN" altLang="zh-CN" sz="2400">
                <a:solidFill>
                  <a:srgbClr val="000000"/>
                </a:solidFill>
                <a:latin typeface="创艺简隶书" pitchFamily="2" charset="-122"/>
                <a:ea typeface="创艺简隶书" pitchFamily="2" charset="-122"/>
              </a:rPr>
              <a:t>，八月十八日</a:t>
            </a:r>
            <a:r>
              <a:rPr lang="zh-CN" altLang="zh-CN" sz="2400">
                <a:solidFill>
                  <a:srgbClr val="FF0000"/>
                </a:solidFill>
                <a:latin typeface="创艺简隶书" pitchFamily="2" charset="-122"/>
                <a:ea typeface="创艺简隶书" pitchFamily="2" charset="-122"/>
              </a:rPr>
              <a:t>去世</a:t>
            </a:r>
            <a:r>
              <a:rPr lang="zh-CN" altLang="zh-CN" sz="2400">
                <a:solidFill>
                  <a:srgbClr val="000000"/>
                </a:solidFill>
                <a:latin typeface="创艺简隶书" pitchFamily="2" charset="-122"/>
                <a:ea typeface="创艺简隶书" pitchFamily="2" charset="-122"/>
              </a:rPr>
              <a:t>，终年</a:t>
            </a:r>
            <a:r>
              <a:rPr lang="en-US" altLang="zh-CN" sz="2400">
                <a:solidFill>
                  <a:srgbClr val="000000"/>
                </a:solidFill>
                <a:latin typeface="创艺简隶书" pitchFamily="2" charset="-122"/>
                <a:ea typeface="创艺简隶书" pitchFamily="2" charset="-122"/>
              </a:rPr>
              <a:t>49</a:t>
            </a:r>
            <a:r>
              <a:rPr lang="zh-CN" altLang="zh-CN" sz="2400">
                <a:solidFill>
                  <a:srgbClr val="000000"/>
                </a:solidFill>
                <a:latin typeface="创艺简隶书" pitchFamily="2" charset="-122"/>
                <a:ea typeface="创艺简隶书" pitchFamily="2" charset="-122"/>
              </a:rPr>
              <a:t>岁，李清照</a:t>
            </a:r>
            <a:r>
              <a:rPr lang="zh-CN" altLang="zh-CN" sz="2400">
                <a:solidFill>
                  <a:srgbClr val="FF0000"/>
                </a:solidFill>
                <a:latin typeface="创艺简隶书" pitchFamily="2" charset="-122"/>
                <a:ea typeface="创艺简隶书" pitchFamily="2" charset="-122"/>
              </a:rPr>
              <a:t>时年</a:t>
            </a:r>
            <a:r>
              <a:rPr lang="en-US" altLang="zh-CN" sz="2400">
                <a:solidFill>
                  <a:srgbClr val="FF0000"/>
                </a:solidFill>
                <a:latin typeface="创艺简隶书" pitchFamily="2" charset="-122"/>
                <a:ea typeface="创艺简隶书" pitchFamily="2" charset="-122"/>
              </a:rPr>
              <a:t>46</a:t>
            </a:r>
            <a:r>
              <a:rPr lang="zh-CN" altLang="zh-CN" sz="2400">
                <a:solidFill>
                  <a:srgbClr val="FF0000"/>
                </a:solidFill>
                <a:latin typeface="创艺简隶书" pitchFamily="2" charset="-122"/>
                <a:ea typeface="创艺简隶书" pitchFamily="2" charset="-122"/>
              </a:rPr>
              <a:t>岁</a:t>
            </a:r>
            <a:r>
              <a:rPr lang="zh-CN" altLang="zh-CN" sz="2400">
                <a:solidFill>
                  <a:srgbClr val="000000"/>
                </a:solidFill>
                <a:latin typeface="创艺简隶书" pitchFamily="2" charset="-122"/>
                <a:ea typeface="创艺简隶书" pitchFamily="2" charset="-122"/>
              </a:rPr>
              <a:t>。</a:t>
            </a:r>
          </a:p>
          <a:p>
            <a:pPr algn="just"/>
            <a:r>
              <a:rPr lang="en-US" altLang="zh-CN" sz="2400">
                <a:solidFill>
                  <a:srgbClr val="FF0000"/>
                </a:solidFill>
                <a:latin typeface="创艺简隶书" pitchFamily="2" charset="-122"/>
                <a:ea typeface="创艺简隶书" pitchFamily="2" charset="-122"/>
              </a:rPr>
              <a:t>1130</a:t>
            </a:r>
            <a:r>
              <a:rPr lang="zh-CN" altLang="zh-CN" sz="2400">
                <a:solidFill>
                  <a:srgbClr val="FF0000"/>
                </a:solidFill>
                <a:latin typeface="创艺简隶书" pitchFamily="2" charset="-122"/>
                <a:ea typeface="创艺简隶书" pitchFamily="2" charset="-122"/>
              </a:rPr>
              <a:t>年：</a:t>
            </a:r>
            <a:r>
              <a:rPr lang="zh-CN" altLang="zh-CN" sz="2400">
                <a:solidFill>
                  <a:srgbClr val="000000"/>
                </a:solidFill>
                <a:latin typeface="创艺简隶书" pitchFamily="2" charset="-122"/>
                <a:ea typeface="创艺简隶书" pitchFamily="2" charset="-122"/>
              </a:rPr>
              <a:t> 李清照为赵明诚解不白之冤，在</a:t>
            </a:r>
            <a:r>
              <a:rPr lang="zh-CN" altLang="zh-CN" sz="2400">
                <a:solidFill>
                  <a:srgbClr val="FF0000"/>
                </a:solidFill>
                <a:latin typeface="创艺简隶书" pitchFamily="2" charset="-122"/>
                <a:ea typeface="创艺简隶书" pitchFamily="2" charset="-122"/>
              </a:rPr>
              <a:t>越州、台州、黄岩、温州之间漂泊</a:t>
            </a:r>
            <a:r>
              <a:rPr lang="zh-CN" altLang="zh-CN" sz="2400">
                <a:solidFill>
                  <a:srgbClr val="000000"/>
                </a:solidFill>
                <a:latin typeface="创艺简隶书" pitchFamily="2" charset="-122"/>
                <a:ea typeface="创艺简隶书" pitchFamily="2" charset="-122"/>
              </a:rPr>
              <a:t>。</a:t>
            </a:r>
          </a:p>
          <a:p>
            <a:pPr algn="just"/>
            <a:r>
              <a:rPr lang="en-US" altLang="zh-CN" sz="2400">
                <a:solidFill>
                  <a:srgbClr val="FF0000"/>
                </a:solidFill>
                <a:latin typeface="创艺简隶书" pitchFamily="2" charset="-122"/>
                <a:ea typeface="创艺简隶书" pitchFamily="2" charset="-122"/>
              </a:rPr>
              <a:t>1131</a:t>
            </a:r>
            <a:r>
              <a:rPr lang="zh-CN" altLang="zh-CN" sz="2400">
                <a:solidFill>
                  <a:srgbClr val="FF0000"/>
                </a:solidFill>
                <a:latin typeface="创艺简隶书" pitchFamily="2" charset="-122"/>
                <a:ea typeface="创艺简隶书" pitchFamily="2" charset="-122"/>
              </a:rPr>
              <a:t>年</a:t>
            </a:r>
            <a:r>
              <a:rPr lang="zh-CN" altLang="zh-CN" sz="2400">
                <a:solidFill>
                  <a:srgbClr val="000000"/>
                </a:solidFill>
                <a:latin typeface="创艺简隶书" pitchFamily="2" charset="-122"/>
                <a:ea typeface="创艺简隶书" pitchFamily="2" charset="-122"/>
              </a:rPr>
              <a:t>： </a:t>
            </a:r>
            <a:r>
              <a:rPr lang="zh-CN" altLang="zh-CN" sz="2400">
                <a:solidFill>
                  <a:srgbClr val="FF0000"/>
                </a:solidFill>
                <a:latin typeface="创艺简隶书" pitchFamily="2" charset="-122"/>
                <a:ea typeface="创艺简隶书" pitchFamily="2" charset="-122"/>
              </a:rPr>
              <a:t>卜居浙江会稽</a:t>
            </a:r>
            <a:r>
              <a:rPr lang="zh-CN" altLang="zh-CN" sz="2400">
                <a:solidFill>
                  <a:srgbClr val="000000"/>
                </a:solidFill>
                <a:latin typeface="创艺简隶书" pitchFamily="2" charset="-122"/>
                <a:ea typeface="创艺简隶书" pitchFamily="2" charset="-122"/>
              </a:rPr>
              <a:t>，又逢盗贼，重病缠身，</a:t>
            </a:r>
            <a:r>
              <a:rPr lang="zh-CN" altLang="zh-CN" sz="2400">
                <a:solidFill>
                  <a:srgbClr val="FF0000"/>
                </a:solidFill>
                <a:latin typeface="创艺简隶书" pitchFamily="2" charset="-122"/>
                <a:ea typeface="创艺简隶书" pitchFamily="2" charset="-122"/>
              </a:rPr>
              <a:t>几欲丧命</a:t>
            </a:r>
            <a:r>
              <a:rPr lang="zh-CN" altLang="zh-CN" sz="2400">
                <a:solidFill>
                  <a:srgbClr val="000000"/>
                </a:solidFill>
                <a:latin typeface="创艺简隶书" pitchFamily="2" charset="-122"/>
                <a:ea typeface="创艺简隶书" pitchFamily="2" charset="-122"/>
              </a:rPr>
              <a:t>。</a:t>
            </a:r>
          </a:p>
          <a:p>
            <a:pPr algn="just"/>
            <a:r>
              <a:rPr lang="en-US" altLang="zh-CN" sz="2400">
                <a:solidFill>
                  <a:srgbClr val="FF0000"/>
                </a:solidFill>
                <a:latin typeface="创艺简隶书" pitchFamily="2" charset="-122"/>
                <a:ea typeface="创艺简隶书" pitchFamily="2" charset="-122"/>
              </a:rPr>
              <a:t>1132</a:t>
            </a:r>
            <a:r>
              <a:rPr lang="zh-CN" altLang="zh-CN" sz="2400">
                <a:solidFill>
                  <a:srgbClr val="FF0000"/>
                </a:solidFill>
                <a:latin typeface="创艺简隶书" pitchFamily="2" charset="-122"/>
                <a:ea typeface="创艺简隶书" pitchFamily="2" charset="-122"/>
              </a:rPr>
              <a:t>年</a:t>
            </a:r>
            <a:r>
              <a:rPr lang="zh-CN" altLang="zh-CN" sz="2400">
                <a:solidFill>
                  <a:srgbClr val="000000"/>
                </a:solidFill>
                <a:latin typeface="创艺简隶书" pitchFamily="2" charset="-122"/>
                <a:ea typeface="创艺简隶书" pitchFamily="2" charset="-122"/>
              </a:rPr>
              <a:t>： </a:t>
            </a:r>
            <a:r>
              <a:rPr lang="zh-CN" altLang="zh-CN" sz="2400">
                <a:solidFill>
                  <a:srgbClr val="FF0000"/>
                </a:solidFill>
                <a:latin typeface="创艺简隶书" pitchFamily="2" charset="-122"/>
                <a:ea typeface="创艺简隶书" pitchFamily="2" charset="-122"/>
              </a:rPr>
              <a:t>再嫁</a:t>
            </a:r>
            <a:r>
              <a:rPr lang="zh-CN" altLang="zh-CN" sz="2400">
                <a:solidFill>
                  <a:srgbClr val="000000"/>
                </a:solidFill>
                <a:latin typeface="创艺简隶书" pitchFamily="2" charset="-122"/>
                <a:ea typeface="创艺简隶书" pitchFamily="2" charset="-122"/>
              </a:rPr>
              <a:t>张汝舟，可惜遇人不淑，</a:t>
            </a:r>
            <a:r>
              <a:rPr lang="en-US" altLang="zh-CN" sz="2400">
                <a:solidFill>
                  <a:srgbClr val="000000"/>
                </a:solidFill>
                <a:latin typeface="创艺简隶书" pitchFamily="2" charset="-122"/>
                <a:ea typeface="创艺简隶书" pitchFamily="2" charset="-122"/>
              </a:rPr>
              <a:t>9</a:t>
            </a:r>
            <a:r>
              <a:rPr lang="zh-CN" altLang="zh-CN" sz="2400">
                <a:solidFill>
                  <a:srgbClr val="000000"/>
                </a:solidFill>
                <a:latin typeface="创艺简隶书" pitchFamily="2" charset="-122"/>
                <a:ea typeface="创艺简隶书" pitchFamily="2" charset="-122"/>
              </a:rPr>
              <a:t>月提出诉讼，与张汝舟</a:t>
            </a:r>
            <a:r>
              <a:rPr lang="zh-CN" altLang="zh-CN" sz="2400">
                <a:solidFill>
                  <a:srgbClr val="FF0000"/>
                </a:solidFill>
                <a:latin typeface="创艺简隶书" pitchFamily="2" charset="-122"/>
                <a:ea typeface="创艺简隶书" pitchFamily="2" charset="-122"/>
              </a:rPr>
              <a:t>离婚，</a:t>
            </a:r>
            <a:r>
              <a:rPr lang="zh-CN" altLang="zh-CN" sz="2400">
                <a:solidFill>
                  <a:srgbClr val="000000"/>
                </a:solidFill>
                <a:latin typeface="创艺简隶书" pitchFamily="2" charset="-122"/>
                <a:ea typeface="创艺简隶书" pitchFamily="2" charset="-122"/>
              </a:rPr>
              <a:t>被判刑两年。</a:t>
            </a:r>
          </a:p>
          <a:p>
            <a:pPr algn="just"/>
            <a:r>
              <a:rPr lang="en-US" altLang="zh-CN" sz="2400">
                <a:solidFill>
                  <a:srgbClr val="FF0000"/>
                </a:solidFill>
                <a:latin typeface="创艺简隶书" pitchFamily="2" charset="-122"/>
                <a:ea typeface="创艺简隶书" pitchFamily="2" charset="-122"/>
              </a:rPr>
              <a:t>1134</a:t>
            </a:r>
            <a:r>
              <a:rPr lang="zh-CN" altLang="zh-CN" sz="2400">
                <a:solidFill>
                  <a:srgbClr val="FF0000"/>
                </a:solidFill>
                <a:latin typeface="创艺简隶书" pitchFamily="2" charset="-122"/>
                <a:ea typeface="创艺简隶书" pitchFamily="2" charset="-122"/>
              </a:rPr>
              <a:t>年</a:t>
            </a:r>
            <a:r>
              <a:rPr lang="zh-CN" altLang="zh-CN" sz="2400">
                <a:solidFill>
                  <a:srgbClr val="000000"/>
                </a:solidFill>
                <a:latin typeface="创艺简隶书" pitchFamily="2" charset="-122"/>
                <a:ea typeface="创艺简隶书" pitchFamily="2" charset="-122"/>
              </a:rPr>
              <a:t>： </a:t>
            </a:r>
            <a:r>
              <a:rPr lang="zh-CN" altLang="zh-CN" sz="2400">
                <a:solidFill>
                  <a:srgbClr val="FF0000"/>
                </a:solidFill>
                <a:latin typeface="创艺简隶书" pitchFamily="2" charset="-122"/>
                <a:ea typeface="创艺简隶书" pitchFamily="2" charset="-122"/>
              </a:rPr>
              <a:t>整理完成</a:t>
            </a:r>
            <a:r>
              <a:rPr lang="zh-CN" altLang="zh-CN" sz="2400">
                <a:solidFill>
                  <a:srgbClr val="000000"/>
                </a:solidFill>
                <a:latin typeface="创艺简隶书" pitchFamily="2" charset="-122"/>
                <a:ea typeface="创艺简隶书" pitchFamily="2" charset="-122"/>
              </a:rPr>
              <a:t>赵明诚</a:t>
            </a:r>
            <a:r>
              <a:rPr lang="zh-CN" altLang="zh-CN" sz="2400">
                <a:solidFill>
                  <a:srgbClr val="FF0000"/>
                </a:solidFill>
                <a:latin typeface="创艺简隶书" pitchFamily="2" charset="-122"/>
                <a:ea typeface="创艺简隶书" pitchFamily="2" charset="-122"/>
              </a:rPr>
              <a:t>遗著《金石录》</a:t>
            </a:r>
            <a:r>
              <a:rPr lang="zh-CN" altLang="zh-CN" sz="2400">
                <a:solidFill>
                  <a:srgbClr val="000000"/>
                </a:solidFill>
                <a:latin typeface="创艺简隶书" pitchFamily="2" charset="-122"/>
                <a:ea typeface="创艺简隶书" pitchFamily="2" charset="-122"/>
              </a:rPr>
              <a:t>。</a:t>
            </a:r>
          </a:p>
          <a:p>
            <a:pPr algn="just"/>
            <a:r>
              <a:rPr lang="zh-CN" altLang="en-US" sz="2400">
                <a:solidFill>
                  <a:srgbClr val="FF0000"/>
                </a:solidFill>
                <a:latin typeface="创艺简隶书" pitchFamily="2" charset="-122"/>
                <a:ea typeface="创艺简隶书" pitchFamily="2" charset="-122"/>
              </a:rPr>
              <a:t>约</a:t>
            </a:r>
            <a:r>
              <a:rPr lang="en-US" altLang="zh-CN" sz="2400">
                <a:solidFill>
                  <a:srgbClr val="FF0000"/>
                </a:solidFill>
                <a:latin typeface="创艺简隶书" pitchFamily="2" charset="-122"/>
                <a:ea typeface="创艺简隶书" pitchFamily="2" charset="-122"/>
              </a:rPr>
              <a:t>1156</a:t>
            </a:r>
            <a:r>
              <a:rPr lang="zh-CN" altLang="zh-CN" sz="2400">
                <a:solidFill>
                  <a:srgbClr val="FF0000"/>
                </a:solidFill>
                <a:latin typeface="创艺简隶书" pitchFamily="2" charset="-122"/>
                <a:ea typeface="创艺简隶书" pitchFamily="2" charset="-122"/>
              </a:rPr>
              <a:t>年</a:t>
            </a:r>
            <a:r>
              <a:rPr lang="zh-CN" altLang="zh-CN" sz="2400">
                <a:solidFill>
                  <a:srgbClr val="000000"/>
                </a:solidFill>
                <a:latin typeface="创艺简隶书" pitchFamily="2" charset="-122"/>
                <a:ea typeface="创艺简隶书" pitchFamily="2" charset="-122"/>
              </a:rPr>
              <a:t>：李清照没有子嗣，</a:t>
            </a:r>
            <a:r>
              <a:rPr lang="zh-CN" altLang="zh-CN" sz="2400">
                <a:solidFill>
                  <a:srgbClr val="FF0000"/>
                </a:solidFill>
                <a:latin typeface="创艺简隶书" pitchFamily="2" charset="-122"/>
                <a:ea typeface="创艺简隶书" pitchFamily="2" charset="-122"/>
              </a:rPr>
              <a:t>凄然一身</a:t>
            </a:r>
            <a:r>
              <a:rPr lang="zh-CN" altLang="zh-CN" sz="2400">
                <a:solidFill>
                  <a:srgbClr val="000000"/>
                </a:solidFill>
                <a:latin typeface="创艺简隶书" pitchFamily="2" charset="-122"/>
                <a:ea typeface="创艺简隶书" pitchFamily="2" charset="-122"/>
              </a:rPr>
              <a:t>，悲苦地</a:t>
            </a:r>
            <a:r>
              <a:rPr lang="zh-CN" altLang="zh-CN" sz="2400">
                <a:solidFill>
                  <a:srgbClr val="FF0000"/>
                </a:solidFill>
                <a:latin typeface="创艺简隶书" pitchFamily="2" charset="-122"/>
                <a:ea typeface="创艺简隶书" pitchFamily="2" charset="-122"/>
              </a:rPr>
              <a:t>离开人世</a:t>
            </a:r>
            <a:r>
              <a:rPr lang="zh-CN" altLang="zh-CN" sz="2400">
                <a:solidFill>
                  <a:srgbClr val="000000"/>
                </a:solidFill>
                <a:latin typeface="创艺简隶书" pitchFamily="2" charset="-122"/>
                <a:ea typeface="创艺简隶书" pitchFamily="2" charset="-122"/>
              </a:rPr>
              <a:t>。</a:t>
            </a:r>
          </a:p>
        </p:txBody>
      </p:sp>
      <p:sp>
        <p:nvSpPr>
          <p:cNvPr id="69635" name="TextBox 3"/>
          <p:cNvSpPr txBox="1"/>
          <p:nvPr/>
        </p:nvSpPr>
        <p:spPr>
          <a:xfrm>
            <a:off x="1774825" y="2133600"/>
            <a:ext cx="309880" cy="368300"/>
          </a:xfrm>
          <a:prstGeom prst="rect">
            <a:avLst/>
          </a:prstGeom>
          <a:noFill/>
          <a:ln w="9525">
            <a:noFill/>
          </a:ln>
        </p:spPr>
        <p:txBody>
          <a:bodyPr wrap="none" anchor="t">
            <a:spAutoFit/>
          </a:bodyPr>
          <a:lstStyle/>
          <a:p>
            <a:endParaRPr lang="zh-CN" altLang="en-US" sz="1800">
              <a:solidFill>
                <a:srgbClr val="000000"/>
              </a:solidFill>
              <a:latin typeface="创艺简隶书" pitchFamily="2" charset="-122"/>
              <a:ea typeface="创艺简隶书" pitchFamily="2" charset="-122"/>
            </a:endParaRPr>
          </a:p>
        </p:txBody>
      </p:sp>
      <p:sp>
        <p:nvSpPr>
          <p:cNvPr id="69636" name="TextBox 4"/>
          <p:cNvSpPr txBox="1"/>
          <p:nvPr/>
        </p:nvSpPr>
        <p:spPr>
          <a:xfrm>
            <a:off x="1439545" y="1916113"/>
            <a:ext cx="675005" cy="2123440"/>
          </a:xfrm>
          <a:prstGeom prst="rect">
            <a:avLst/>
          </a:prstGeom>
          <a:noFill/>
          <a:ln w="9525">
            <a:noFill/>
          </a:ln>
        </p:spPr>
        <p:txBody>
          <a:bodyPr vert="eaVert" wrap="none" anchor="t">
            <a:spAutoFit/>
          </a:bodyPr>
          <a:lstStyle/>
          <a:p>
            <a:r>
              <a:rPr lang="zh-CN" altLang="en-US" sz="3200">
                <a:solidFill>
                  <a:srgbClr val="000000"/>
                </a:solidFill>
                <a:latin typeface="楷体" panose="02010609060101010101" pitchFamily="49" charset="-122"/>
                <a:ea typeface="楷体" panose="02010609060101010101" pitchFamily="49" charset="-122"/>
              </a:rPr>
              <a:t>词人大事记</a:t>
            </a:r>
          </a:p>
        </p:txBody>
      </p:sp>
    </p:spTree>
  </p:cSld>
  <p:clrMapOvr>
    <a:masterClrMapping/>
  </p:clrMapOvr>
  <mc:AlternateContent>
    <mc:Choice xmlns:p14="http://schemas.microsoft.com/office/powerpoint/2010/main" Requires="p14">
      <p:transition spd="slow" advClick="0" advTm="3000" p14:dur="2000"/>
    </mc:Choice>
    <mc:Fallback>
      <p:transition spd="slow" advClick="0" advTm="3000"/>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0657" name="Picture 10" descr="图片1"/>
          <p:cNvPicPr>
            <a:picLocks noChangeAspect="1"/>
          </p:cNvPicPr>
          <p:nvPr/>
        </p:nvPicPr>
        <p:blipFill>
          <a:blip r:embed="rId3"/>
          <a:stretch>
            <a:fillRect/>
          </a:stretch>
        </p:blipFill>
        <p:spPr>
          <a:xfrm>
            <a:off x="1524000" y="0"/>
            <a:ext cx="9144000" cy="6858000"/>
          </a:xfrm>
          <a:prstGeom prst="rect">
            <a:avLst/>
          </a:prstGeom>
          <a:noFill/>
          <a:ln w="9525">
            <a:noFill/>
          </a:ln>
        </p:spPr>
      </p:pic>
      <p:pic>
        <p:nvPicPr>
          <p:cNvPr id="70658" name="Picture 2" descr="29"/>
          <p:cNvPicPr>
            <a:picLocks noChangeAspect="1"/>
          </p:cNvPicPr>
          <p:nvPr/>
        </p:nvPicPr>
        <p:blipFill>
          <a:blip r:embed="rId4"/>
          <a:stretch>
            <a:fillRect/>
          </a:stretch>
        </p:blipFill>
        <p:spPr>
          <a:xfrm>
            <a:off x="1524000" y="0"/>
            <a:ext cx="1847850" cy="6858000"/>
          </a:xfrm>
          <a:prstGeom prst="rect">
            <a:avLst/>
          </a:prstGeom>
          <a:noFill/>
          <a:ln w="9525">
            <a:noFill/>
          </a:ln>
        </p:spPr>
      </p:pic>
      <p:pic>
        <p:nvPicPr>
          <p:cNvPr id="70659" name="Picture 3" descr="32"/>
          <p:cNvPicPr>
            <a:picLocks noChangeAspect="1"/>
          </p:cNvPicPr>
          <p:nvPr/>
        </p:nvPicPr>
        <p:blipFill>
          <a:blip r:embed="rId5"/>
          <a:stretch>
            <a:fillRect/>
          </a:stretch>
        </p:blipFill>
        <p:spPr>
          <a:xfrm>
            <a:off x="8839200" y="0"/>
            <a:ext cx="1828800" cy="6858000"/>
          </a:xfrm>
          <a:prstGeom prst="rect">
            <a:avLst/>
          </a:prstGeom>
          <a:noFill/>
          <a:ln w="9525">
            <a:noFill/>
          </a:ln>
        </p:spPr>
      </p:pic>
      <p:sp>
        <p:nvSpPr>
          <p:cNvPr id="22533" name="WordArt 4"/>
          <p:cNvSpPr>
            <a:spLocks noTextEdit="1"/>
          </p:cNvSpPr>
          <p:nvPr/>
        </p:nvSpPr>
        <p:spPr>
          <a:xfrm>
            <a:off x="5375275" y="765175"/>
            <a:ext cx="1219200" cy="1219200"/>
          </a:xfrm>
          <a:prstGeom prst="rect">
            <a:avLst/>
          </a:prstGeom>
        </p:spPr>
        <p:txBody>
          <a:bodyPr wrap="none" fromWordArt="1">
            <a:prstTxWarp prst="textPlain">
              <a:avLst>
                <a:gd name="adj" fmla="val 50000"/>
              </a:avLst>
            </a:prstTxWarp>
            <a:normAutofit fontScale="70000"/>
          </a:bodyPr>
          <a:lstStyle/>
          <a:p>
            <a:pPr algn="ctr"/>
            <a:r>
              <a:rPr lang="zh-CN" altLang="en-US" sz="9600" b="1" spc="-480">
                <a:solidFill>
                  <a:srgbClr val="333399"/>
                </a:solidFill>
                <a:effectLst>
                  <a:outerShdw dist="35921" dir="2699999" sy="50000" kx="2115830" algn="bl" rotWithShape="0">
                    <a:srgbClr val="C0C0C0">
                      <a:alpha val="79999"/>
                    </a:srgbClr>
                  </a:outerShdw>
                </a:effectLst>
                <a:latin typeface="宋体" panose="02010600030101010101" pitchFamily="2" charset="-122"/>
                <a:ea typeface="宋体" panose="02010600030101010101" pitchFamily="2" charset="-122"/>
              </a:rPr>
              <a:t>愁</a:t>
            </a:r>
          </a:p>
        </p:txBody>
      </p:sp>
      <p:sp>
        <p:nvSpPr>
          <p:cNvPr id="70661" name="Text Box 8"/>
          <p:cNvSpPr txBox="1"/>
          <p:nvPr/>
        </p:nvSpPr>
        <p:spPr>
          <a:xfrm>
            <a:off x="3575050" y="5734050"/>
            <a:ext cx="4968875" cy="368300"/>
          </a:xfrm>
          <a:prstGeom prst="rect">
            <a:avLst/>
          </a:prstGeom>
          <a:noFill/>
          <a:ln w="9525">
            <a:noFill/>
          </a:ln>
        </p:spPr>
        <p:txBody>
          <a:bodyPr anchor="t">
            <a:spAutoFit/>
          </a:bodyPr>
          <a:lstStyle/>
          <a:p>
            <a:pPr>
              <a:spcBef>
                <a:spcPct val="50000"/>
              </a:spcBef>
            </a:pPr>
            <a:endParaRPr lang="zh-CN" altLang="zh-CN">
              <a:solidFill>
                <a:schemeClr val="tx1"/>
              </a:solidFill>
              <a:latin typeface="Arial" panose="020b0604020202020204" pitchFamily="34" charset="0"/>
              <a:ea typeface="方正舒体" pitchFamily="2" charset="-122"/>
            </a:endParaRPr>
          </a:p>
        </p:txBody>
      </p:sp>
      <p:sp>
        <p:nvSpPr>
          <p:cNvPr id="70662" name="Text Box 12"/>
          <p:cNvSpPr txBox="1"/>
          <p:nvPr/>
        </p:nvSpPr>
        <p:spPr>
          <a:xfrm>
            <a:off x="4765358" y="2014538"/>
            <a:ext cx="675005" cy="218440"/>
          </a:xfrm>
          <a:prstGeom prst="rect">
            <a:avLst/>
          </a:prstGeom>
          <a:noFill/>
          <a:ln w="9525">
            <a:noFill/>
          </a:ln>
        </p:spPr>
        <p:txBody>
          <a:bodyPr vert="eaVert" wrap="none" anchor="t">
            <a:spAutoFit/>
          </a:bodyPr>
          <a:lstStyle/>
          <a:p>
            <a:pPr eaLnBrk="0" hangingPunct="0"/>
            <a:endParaRPr lang="zh-CN" altLang="zh-CN" sz="3200">
              <a:latin typeface="创艺简隶书" pitchFamily="2" charset="-122"/>
              <a:ea typeface="创艺简隶书" pitchFamily="2" charset="-122"/>
            </a:endParaRPr>
          </a:p>
        </p:txBody>
      </p:sp>
      <p:sp>
        <p:nvSpPr>
          <p:cNvPr id="124942" name="Text Box 14"/>
          <p:cNvSpPr txBox="1"/>
          <p:nvPr/>
        </p:nvSpPr>
        <p:spPr>
          <a:xfrm>
            <a:off x="3240405" y="2492375"/>
            <a:ext cx="4678045" cy="3673475"/>
          </a:xfrm>
          <a:prstGeom prst="rect">
            <a:avLst/>
          </a:prstGeom>
          <a:noFill/>
          <a:ln w="9525">
            <a:noFill/>
          </a:ln>
        </p:spPr>
        <p:txBody>
          <a:bodyPr vert="eaVert" lIns="54000" rIns="54000" anchor="t">
            <a:spAutoFit/>
          </a:bodyPr>
          <a:lstStyle/>
          <a:p>
            <a:pPr eaLnBrk="0" hangingPunct="0">
              <a:lnSpc>
                <a:spcPct val="50000"/>
              </a:lnSpc>
              <a:spcBef>
                <a:spcPct val="50000"/>
              </a:spcBef>
            </a:pPr>
            <a:r>
              <a:rPr lang="zh-CN" altLang="en-US" sz="5400">
                <a:solidFill>
                  <a:schemeClr val="tx1"/>
                </a:solidFill>
                <a:latin typeface="方正舒体" pitchFamily="2" charset="-122"/>
                <a:ea typeface="方正舒体" pitchFamily="2" charset="-122"/>
              </a:rPr>
              <a:t>丧夫之痛</a:t>
            </a:r>
            <a:r>
              <a:rPr lang="zh-CN" altLang="en-US" sz="5400">
                <a:solidFill>
                  <a:schemeClr val="tx1"/>
                </a:solidFill>
                <a:latin typeface="Times New Roman" panose="02020603050405020304" pitchFamily="18" charset="0"/>
                <a:ea typeface="方正舒体" pitchFamily="2" charset="-122"/>
              </a:rPr>
              <a:t> </a:t>
            </a:r>
            <a:r>
              <a:rPr lang="zh-CN" altLang="en-US" sz="5400">
                <a:solidFill>
                  <a:schemeClr val="tx1"/>
                </a:solidFill>
                <a:latin typeface="方正舒体" pitchFamily="2" charset="-122"/>
                <a:ea typeface="方正舒体" pitchFamily="2" charset="-122"/>
              </a:rPr>
              <a:t> </a:t>
            </a:r>
          </a:p>
          <a:p>
            <a:pPr eaLnBrk="0" hangingPunct="0">
              <a:lnSpc>
                <a:spcPct val="50000"/>
              </a:lnSpc>
              <a:spcBef>
                <a:spcPct val="50000"/>
              </a:spcBef>
            </a:pPr>
            <a:r>
              <a:rPr lang="zh-CN" altLang="en-US" sz="5400">
                <a:solidFill>
                  <a:schemeClr val="tx1"/>
                </a:solidFill>
                <a:latin typeface="方正舒体" pitchFamily="2" charset="-122"/>
                <a:ea typeface="方正舒体" pitchFamily="2" charset="-122"/>
              </a:rPr>
              <a:t>孀居之悲</a:t>
            </a:r>
            <a:r>
              <a:rPr lang="zh-CN" altLang="en-US" sz="5400">
                <a:solidFill>
                  <a:schemeClr val="tx1"/>
                </a:solidFill>
                <a:latin typeface="Times New Roman" panose="02020603050405020304" pitchFamily="18" charset="0"/>
                <a:ea typeface="方正舒体" pitchFamily="2" charset="-122"/>
              </a:rPr>
              <a:t> </a:t>
            </a:r>
            <a:r>
              <a:rPr lang="zh-CN" altLang="en-US" sz="5400">
                <a:solidFill>
                  <a:schemeClr val="tx1"/>
                </a:solidFill>
                <a:latin typeface="方正舒体" pitchFamily="2" charset="-122"/>
                <a:ea typeface="方正舒体" pitchFamily="2" charset="-122"/>
              </a:rPr>
              <a:t> </a:t>
            </a:r>
          </a:p>
          <a:p>
            <a:pPr eaLnBrk="0" hangingPunct="0">
              <a:lnSpc>
                <a:spcPct val="50000"/>
              </a:lnSpc>
              <a:spcBef>
                <a:spcPct val="50000"/>
              </a:spcBef>
            </a:pPr>
            <a:r>
              <a:rPr lang="zh-CN" altLang="en-US" sz="5400">
                <a:solidFill>
                  <a:schemeClr val="tx1"/>
                </a:solidFill>
                <a:latin typeface="方正舒体" pitchFamily="2" charset="-122"/>
                <a:ea typeface="方正舒体" pitchFamily="2" charset="-122"/>
              </a:rPr>
              <a:t>颠沛之苦</a:t>
            </a:r>
            <a:r>
              <a:rPr lang="zh-CN" altLang="en-US" sz="5400">
                <a:solidFill>
                  <a:schemeClr val="tx1"/>
                </a:solidFill>
                <a:latin typeface="Times New Roman" panose="02020603050405020304" pitchFamily="18" charset="0"/>
                <a:ea typeface="方正舒体" pitchFamily="2" charset="-122"/>
              </a:rPr>
              <a:t>  </a:t>
            </a:r>
            <a:endParaRPr lang="zh-CN" altLang="en-US" sz="5400">
              <a:solidFill>
                <a:schemeClr val="tx1"/>
              </a:solidFill>
              <a:latin typeface="方正舒体" pitchFamily="2" charset="-122"/>
              <a:ea typeface="方正舒体" pitchFamily="2" charset="-122"/>
            </a:endParaRPr>
          </a:p>
          <a:p>
            <a:pPr eaLnBrk="0" hangingPunct="0">
              <a:lnSpc>
                <a:spcPct val="50000"/>
              </a:lnSpc>
              <a:spcBef>
                <a:spcPct val="50000"/>
              </a:spcBef>
            </a:pPr>
            <a:r>
              <a:rPr lang="zh-CN" altLang="en-US" sz="5400">
                <a:solidFill>
                  <a:schemeClr val="tx1"/>
                </a:solidFill>
                <a:latin typeface="方正舒体" pitchFamily="2" charset="-122"/>
                <a:ea typeface="方正舒体" pitchFamily="2" charset="-122"/>
              </a:rPr>
              <a:t>故国之思</a:t>
            </a:r>
            <a:r>
              <a:rPr lang="zh-CN" altLang="en-US" sz="5400">
                <a:solidFill>
                  <a:schemeClr val="tx1"/>
                </a:solidFill>
                <a:latin typeface="Times New Roman" panose="02020603050405020304" pitchFamily="18" charset="0"/>
                <a:ea typeface="方正舒体" pitchFamily="2" charset="-122"/>
              </a:rPr>
              <a:t> </a:t>
            </a:r>
            <a:endParaRPr lang="zh-CN" altLang="en-US" sz="5400">
              <a:solidFill>
                <a:schemeClr val="tx1"/>
              </a:solidFill>
              <a:latin typeface="方正舒体" pitchFamily="2" charset="-122"/>
              <a:ea typeface="方正舒体" pitchFamily="2" charset="-122"/>
            </a:endParaRPr>
          </a:p>
          <a:p>
            <a:pPr eaLnBrk="0" hangingPunct="0">
              <a:lnSpc>
                <a:spcPct val="50000"/>
              </a:lnSpc>
              <a:spcBef>
                <a:spcPct val="50000"/>
              </a:spcBef>
            </a:pPr>
            <a:r>
              <a:rPr lang="zh-CN" altLang="en-US" sz="5400">
                <a:solidFill>
                  <a:schemeClr val="tx1"/>
                </a:solidFill>
                <a:latin typeface="方正舒体" pitchFamily="2" charset="-122"/>
                <a:ea typeface="方正舒体" pitchFamily="2" charset="-122"/>
              </a:rPr>
              <a:t>亡国之恨 </a:t>
            </a:r>
          </a:p>
          <a:p>
            <a:pPr eaLnBrk="0" hangingPunct="0">
              <a:lnSpc>
                <a:spcPct val="50000"/>
              </a:lnSpc>
              <a:spcBef>
                <a:spcPct val="50000"/>
              </a:spcBef>
            </a:pPr>
            <a:endParaRPr lang="en-US" altLang="zh-CN" sz="5400">
              <a:solidFill>
                <a:schemeClr val="tx1"/>
              </a:solidFill>
              <a:latin typeface="方正舒体" pitchFamily="2" charset="-122"/>
              <a:ea typeface="方正舒体" pitchFamily="2" charset="-122"/>
            </a:endParaRPr>
          </a:p>
        </p:txBody>
      </p:sp>
      <p:sp>
        <p:nvSpPr>
          <p:cNvPr id="70664" name="Text Box 16"/>
          <p:cNvSpPr txBox="1"/>
          <p:nvPr/>
        </p:nvSpPr>
        <p:spPr>
          <a:xfrm>
            <a:off x="3432175" y="0"/>
            <a:ext cx="1727200" cy="829945"/>
          </a:xfrm>
          <a:prstGeom prst="rect">
            <a:avLst/>
          </a:prstGeom>
          <a:noFill/>
          <a:ln w="9525">
            <a:noFill/>
          </a:ln>
        </p:spPr>
        <p:txBody>
          <a:bodyPr anchor="t">
            <a:spAutoFit/>
          </a:bodyPr>
          <a:lstStyle/>
          <a:p>
            <a:pPr eaLnBrk="0" hangingPunct="0"/>
            <a:r>
              <a:rPr lang="en-US" altLang="zh-CN" sz="2400" i="1">
                <a:solidFill>
                  <a:srgbClr val="292411"/>
                </a:solidFill>
                <a:latin typeface="Times New Roman" panose="02020603050405020304" pitchFamily="18" charset="0"/>
                <a:ea typeface="创艺简隶书" pitchFamily="2" charset="-122"/>
              </a:rPr>
              <a:t>“</a:t>
            </a:r>
            <a:r>
              <a:rPr lang="zh-CN" altLang="en-US" sz="2400" i="1">
                <a:solidFill>
                  <a:srgbClr val="292411"/>
                </a:solidFill>
                <a:latin typeface="创艺简隶书" pitchFamily="2" charset="-122"/>
                <a:ea typeface="创艺简隶书" pitchFamily="2" charset="-122"/>
              </a:rPr>
              <a:t>愁</a:t>
            </a:r>
            <a:r>
              <a:rPr lang="zh-CN" altLang="en-US" sz="2400" i="1">
                <a:solidFill>
                  <a:srgbClr val="292411"/>
                </a:solidFill>
                <a:latin typeface="Times New Roman" panose="02020603050405020304" pitchFamily="18" charset="0"/>
                <a:ea typeface="创艺简隶书" pitchFamily="2" charset="-122"/>
              </a:rPr>
              <a:t>”</a:t>
            </a:r>
            <a:r>
              <a:rPr lang="zh-CN" altLang="en-US" sz="2400" i="1">
                <a:solidFill>
                  <a:srgbClr val="292411"/>
                </a:solidFill>
                <a:latin typeface="创艺简隶书" pitchFamily="2" charset="-122"/>
                <a:ea typeface="创艺简隶书" pitchFamily="2" charset="-122"/>
              </a:rPr>
              <a:t>之内涵</a:t>
            </a:r>
          </a:p>
        </p:txBody>
      </p:sp>
    </p:spTree>
  </p:cSld>
  <p:clrMapOvr>
    <a:masterClrMapping/>
  </p:clrMapOvr>
  <mc:AlternateContent>
    <mc:Choice xmlns:p14="http://schemas.microsoft.com/office/powerpoint/2010/main" Requires="p14">
      <p:transition spd="slow" advClick="0" advTm="3000" p14:dur="2000"/>
    </mc:Choice>
    <mc:Fallback>
      <p:transition spd="slow"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2533"/>
                                        </p:tgtEl>
                                        <p:attrNameLst>
                                          <p:attrName>style.visibility</p:attrName>
                                        </p:attrNameLst>
                                      </p:cBhvr>
                                      <p:to>
                                        <p:strVal val="visible"/>
                                      </p:to>
                                    </p:set>
                                    <p:animEffect transition="in" filter="diamond(in)">
                                      <p:cBhvr>
                                        <p:cTn id="7" dur="2000"/>
                                        <p:tgtEl>
                                          <p:spTgt spid="2253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4942"/>
                                        </p:tgtEl>
                                        <p:attrNameLst>
                                          <p:attrName>style.visibility</p:attrName>
                                        </p:attrNameLst>
                                      </p:cBhvr>
                                      <p:to>
                                        <p:strVal val="visible"/>
                                      </p:to>
                                    </p:set>
                                    <p:animEffect transition="in" filter="blinds(horizontal)">
                                      <p:cBhvr>
                                        <p:cTn id="12" dur="500"/>
                                        <p:tgtEl>
                                          <p:spTgt spid="1249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4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2705" name="Picture 2" descr="C:\Users\GXSG-01\Pictures\图片1.jpg"/>
          <p:cNvPicPr>
            <a:picLocks noChangeAspect="1"/>
          </p:cNvPicPr>
          <p:nvPr/>
        </p:nvPicPr>
        <p:blipFill>
          <a:blip r:embed="rId2"/>
          <a:stretch>
            <a:fillRect/>
          </a:stretch>
        </p:blipFill>
        <p:spPr>
          <a:xfrm>
            <a:off x="1524000" y="0"/>
            <a:ext cx="9153525" cy="6929438"/>
          </a:xfrm>
          <a:prstGeom prst="rect">
            <a:avLst/>
          </a:prstGeom>
          <a:noFill/>
          <a:ln w="9525">
            <a:noFill/>
          </a:ln>
        </p:spPr>
      </p:pic>
      <p:sp>
        <p:nvSpPr>
          <p:cNvPr id="72706" name="Oval 5"/>
          <p:cNvSpPr/>
          <p:nvPr/>
        </p:nvSpPr>
        <p:spPr>
          <a:xfrm>
            <a:off x="4727575" y="3573463"/>
            <a:ext cx="914400" cy="914400"/>
          </a:xfrm>
          <a:prstGeom prst="ellipse">
            <a:avLst/>
          </a:prstGeom>
          <a:noFill/>
          <a:ln w="9525">
            <a:noFill/>
          </a:ln>
        </p:spPr>
        <p:txBody>
          <a:bodyPr wrap="none" anchor="ctr"/>
          <a:lstStyle/>
          <a:p>
            <a:pPr algn="ctr"/>
            <a:endParaRPr lang="zh-CN" altLang="en-US" sz="1800">
              <a:latin typeface="创艺简隶书" pitchFamily="2" charset="-122"/>
              <a:ea typeface="创艺简隶书" pitchFamily="2" charset="-122"/>
            </a:endParaRPr>
          </a:p>
        </p:txBody>
      </p:sp>
      <p:sp>
        <p:nvSpPr>
          <p:cNvPr id="26630" name="Oval 6"/>
          <p:cNvSpPr/>
          <p:nvPr/>
        </p:nvSpPr>
        <p:spPr>
          <a:xfrm>
            <a:off x="2279650" y="2806700"/>
            <a:ext cx="2663825" cy="2592388"/>
          </a:xfrm>
          <a:prstGeom prst="ellipse">
            <a:avLst/>
          </a:prstGeom>
          <a:noFill/>
          <a:ln w="57150" cap="flat" cmpd="sng">
            <a:solidFill>
              <a:srgbClr val="969696"/>
            </a:solidFill>
            <a:prstDash val="solid"/>
            <a:round/>
            <a:headEnd type="none" w="med" len="med"/>
            <a:tailEnd type="none" w="med" len="med"/>
          </a:ln>
        </p:spPr>
        <p:txBody>
          <a:bodyPr wrap="none" anchor="ctr"/>
          <a:lstStyle/>
          <a:p>
            <a:pPr algn="ctr"/>
            <a:r>
              <a:rPr lang="zh-CN" altLang="en-US" sz="9600">
                <a:latin typeface="创艺简隶书" pitchFamily="2" charset="-122"/>
                <a:ea typeface="创艺简隶书" pitchFamily="2" charset="-122"/>
              </a:rPr>
              <a:t>愁</a:t>
            </a:r>
            <a:endParaRPr lang="zh-CN" altLang="en-US" sz="9600">
              <a:solidFill>
                <a:schemeClr val="tx1"/>
              </a:solidFill>
              <a:latin typeface="创艺简隶书" pitchFamily="2" charset="-122"/>
              <a:ea typeface="创艺简隶书" pitchFamily="2" charset="-122"/>
            </a:endParaRPr>
          </a:p>
        </p:txBody>
      </p:sp>
      <p:sp>
        <p:nvSpPr>
          <p:cNvPr id="72708" name="Oval 7"/>
          <p:cNvSpPr/>
          <p:nvPr/>
        </p:nvSpPr>
        <p:spPr>
          <a:xfrm>
            <a:off x="3143250" y="2492375"/>
            <a:ext cx="2952750" cy="1223963"/>
          </a:xfrm>
          <a:prstGeom prst="ellipse">
            <a:avLst/>
          </a:prstGeom>
          <a:noFill/>
          <a:ln w="9525">
            <a:noFill/>
          </a:ln>
        </p:spPr>
        <p:txBody>
          <a:bodyPr wrap="none" anchor="ctr"/>
          <a:lstStyle/>
          <a:p>
            <a:pPr algn="ctr"/>
            <a:endParaRPr lang="zh-CN" altLang="en-US" sz="1800">
              <a:latin typeface="创艺简隶书" pitchFamily="2" charset="-122"/>
              <a:ea typeface="创艺简隶书" pitchFamily="2" charset="-122"/>
            </a:endParaRPr>
          </a:p>
        </p:txBody>
      </p:sp>
      <p:sp>
        <p:nvSpPr>
          <p:cNvPr id="72709" name="Oval 8"/>
          <p:cNvSpPr/>
          <p:nvPr/>
        </p:nvSpPr>
        <p:spPr>
          <a:xfrm>
            <a:off x="2495550" y="2349500"/>
            <a:ext cx="2303463" cy="2376488"/>
          </a:xfrm>
          <a:prstGeom prst="ellipse">
            <a:avLst/>
          </a:prstGeom>
          <a:noFill/>
          <a:ln w="9525">
            <a:noFill/>
          </a:ln>
        </p:spPr>
        <p:txBody>
          <a:bodyPr wrap="none" anchor="ctr"/>
          <a:lstStyle/>
          <a:p>
            <a:pPr algn="ctr"/>
            <a:endParaRPr lang="zh-CN" altLang="en-US" sz="1800">
              <a:latin typeface="创艺简隶书" pitchFamily="2" charset="-122"/>
              <a:ea typeface="创艺简隶书" pitchFamily="2" charset="-122"/>
            </a:endParaRPr>
          </a:p>
        </p:txBody>
      </p:sp>
      <p:sp>
        <p:nvSpPr>
          <p:cNvPr id="72710" name="AutoShape 10"/>
          <p:cNvSpPr/>
          <p:nvPr/>
        </p:nvSpPr>
        <p:spPr>
          <a:xfrm>
            <a:off x="6959600" y="981075"/>
            <a:ext cx="2665413" cy="1584325"/>
          </a:xfrm>
          <a:prstGeom prst="wedgeRoundRectCallout">
            <a:avLst>
              <a:gd name="adj1" fmla="val -43750"/>
              <a:gd name="adj2" fmla="val 70000"/>
              <a:gd name="adj3" fmla="val 16667"/>
            </a:avLst>
          </a:prstGeom>
          <a:noFill/>
          <a:ln w="9525">
            <a:noFill/>
          </a:ln>
        </p:spPr>
        <p:txBody>
          <a:bodyPr anchor="ctr"/>
          <a:lstStyle/>
          <a:p>
            <a:pPr algn="ctr"/>
            <a:endParaRPr lang="zh-CN" altLang="en-US" sz="1800">
              <a:latin typeface="创艺简隶书" pitchFamily="2" charset="-122"/>
              <a:ea typeface="创艺简隶书" pitchFamily="2" charset="-122"/>
            </a:endParaRPr>
          </a:p>
        </p:txBody>
      </p:sp>
      <p:sp>
        <p:nvSpPr>
          <p:cNvPr id="26635" name="AutoShape 11"/>
          <p:cNvSpPr/>
          <p:nvPr/>
        </p:nvSpPr>
        <p:spPr>
          <a:xfrm>
            <a:off x="5267325" y="1412875"/>
            <a:ext cx="2808288" cy="1871663"/>
          </a:xfrm>
          <a:prstGeom prst="wedgeRoundRectCallout">
            <a:avLst>
              <a:gd name="adj1" fmla="val -60894"/>
              <a:gd name="adj2" fmla="val 82944"/>
              <a:gd name="adj3" fmla="val 16667"/>
            </a:avLst>
          </a:prstGeom>
          <a:noFill/>
          <a:ln w="57150" cap="flat" cmpd="sng">
            <a:solidFill>
              <a:srgbClr val="808080"/>
            </a:solidFill>
            <a:prstDash val="solid"/>
            <a:miter/>
            <a:headEnd type="none" w="med" len="med"/>
            <a:tailEnd type="none" w="med" len="med"/>
          </a:ln>
        </p:spPr>
        <p:txBody>
          <a:bodyPr anchor="ctr"/>
          <a:lstStyle/>
          <a:p>
            <a:pPr algn="ctr"/>
            <a:r>
              <a:rPr lang="zh-CN" altLang="en-US" sz="4000">
                <a:latin typeface="创艺简隶书" pitchFamily="2" charset="-122"/>
                <a:ea typeface="创艺简隶书" pitchFamily="2" charset="-122"/>
              </a:rPr>
              <a:t>为何而愁？</a:t>
            </a:r>
          </a:p>
        </p:txBody>
      </p:sp>
      <p:sp>
        <p:nvSpPr>
          <p:cNvPr id="26637" name="AutoShape 13"/>
          <p:cNvSpPr/>
          <p:nvPr/>
        </p:nvSpPr>
        <p:spPr>
          <a:xfrm>
            <a:off x="5356225" y="4714875"/>
            <a:ext cx="2935288" cy="1368425"/>
          </a:xfrm>
          <a:prstGeom prst="wedgeRoundRectCallout">
            <a:avLst>
              <a:gd name="adj1" fmla="val -58583"/>
              <a:gd name="adj2" fmla="val -72306"/>
              <a:gd name="adj3" fmla="val 16667"/>
            </a:avLst>
          </a:prstGeom>
          <a:noFill/>
          <a:ln w="57150" cap="flat" cmpd="sng">
            <a:solidFill>
              <a:schemeClr val="bg2"/>
            </a:solidFill>
            <a:prstDash val="solid"/>
            <a:miter/>
            <a:headEnd type="none" w="med" len="med"/>
            <a:tailEnd type="none" w="med" len="med"/>
          </a:ln>
        </p:spPr>
        <p:txBody>
          <a:bodyPr anchor="ctr"/>
          <a:lstStyle/>
          <a:p>
            <a:pPr algn="ctr"/>
            <a:r>
              <a:rPr lang="zh-CN" altLang="en-US" sz="4000">
                <a:latin typeface="创艺简隶书" pitchFamily="2" charset="-122"/>
                <a:ea typeface="创艺简隶书" pitchFamily="2" charset="-122"/>
              </a:rPr>
              <a:t>  如何写愁？</a:t>
            </a:r>
          </a:p>
        </p:txBody>
      </p:sp>
      <p:sp>
        <p:nvSpPr>
          <p:cNvPr id="72713" name="Text Box 15"/>
          <p:cNvSpPr txBox="1"/>
          <p:nvPr/>
        </p:nvSpPr>
        <p:spPr>
          <a:xfrm>
            <a:off x="2254250" y="188913"/>
            <a:ext cx="4414838" cy="1014730"/>
          </a:xfrm>
          <a:prstGeom prst="rect">
            <a:avLst/>
          </a:prstGeom>
          <a:noFill/>
          <a:ln w="57150" cap="flat" cmpd="sng">
            <a:solidFill>
              <a:srgbClr val="FF0000"/>
            </a:solidFill>
            <a:prstDash val="solid"/>
            <a:miter/>
            <a:headEnd type="none" w="med" len="med"/>
            <a:tailEnd type="none" w="med" len="med"/>
          </a:ln>
        </p:spPr>
        <p:txBody>
          <a:bodyPr wrap="square" anchor="t">
            <a:spAutoFit/>
          </a:bodyPr>
          <a:lstStyle/>
          <a:p>
            <a:pPr algn="ctr"/>
            <a:r>
              <a:rPr lang="zh-CN" altLang="en-US" sz="6000">
                <a:solidFill>
                  <a:schemeClr val="tx2"/>
                </a:solidFill>
                <a:latin typeface="Arial" panose="020b0604020202020204" pitchFamily="34" charset="0"/>
                <a:ea typeface="楷体" panose="02010609060101010101" pitchFamily="49" charset="-122"/>
              </a:rPr>
              <a:t>知识回顾</a:t>
            </a:r>
          </a:p>
        </p:txBody>
      </p:sp>
      <p:pic>
        <p:nvPicPr>
          <p:cNvPr id="72714" name="Picture 17" descr="u=2015437090,443721311&amp;gp=8"/>
          <p:cNvPicPr>
            <a:picLocks noChangeAspect="1"/>
          </p:cNvPicPr>
          <p:nvPr/>
        </p:nvPicPr>
        <p:blipFill>
          <a:blip r:embed="rId3"/>
          <a:stretch>
            <a:fillRect/>
          </a:stretch>
        </p:blipFill>
        <p:spPr>
          <a:xfrm>
            <a:off x="1524000" y="4886325"/>
            <a:ext cx="2051050" cy="1971675"/>
          </a:xfrm>
          <a:prstGeom prst="rect">
            <a:avLst/>
          </a:prstGeom>
          <a:noFill/>
          <a:ln w="9525">
            <a:noFill/>
          </a:ln>
        </p:spPr>
      </p:pic>
    </p:spTree>
  </p:cSld>
  <p:clrMapOvr>
    <a:masterClrMapping/>
  </p:clrMapOvr>
  <mc:AlternateContent>
    <mc:Choice xmlns:p14="http://schemas.microsoft.com/office/powerpoint/2010/main" Requires="p14">
      <p:transition spd="slow" advClick="0" advTm="3000" p14:dur="2000"/>
    </mc:Choice>
    <mc:Fallback>
      <p:transition spd="slow"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30"/>
                                        </p:tgtEl>
                                        <p:attrNameLst>
                                          <p:attrName>style.visibility</p:attrName>
                                        </p:attrNameLst>
                                      </p:cBhvr>
                                      <p:to>
                                        <p:strVal val="visible"/>
                                      </p:to>
                                    </p:set>
                                    <p:anim calcmode="lin" valueType="num">
                                      <p:cBhvr>
                                        <p:cTn id="7" dur="500" fill="hold"/>
                                        <p:tgtEl>
                                          <p:spTgt spid="26630"/>
                                        </p:tgtEl>
                                        <p:attrNameLst>
                                          <p:attrName>ppt_x</p:attrName>
                                        </p:attrNameLst>
                                      </p:cBhvr>
                                      <p:tavLst>
                                        <p:tav tm="0">
                                          <p:val>
                                            <p:strVal val="#ppt_x"/>
                                          </p:val>
                                        </p:tav>
                                        <p:tav tm="100000">
                                          <p:val>
                                            <p:strVal val="#ppt_x"/>
                                          </p:val>
                                        </p:tav>
                                      </p:tavLst>
                                    </p:anim>
                                    <p:anim calcmode="lin" valueType="num">
                                      <p:cBhvr>
                                        <p:cTn id="8" dur="500" fill="hold"/>
                                        <p:tgtEl>
                                          <p:spTgt spid="2663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635"/>
                                        </p:tgtEl>
                                        <p:attrNameLst>
                                          <p:attrName>style.visibility</p:attrName>
                                        </p:attrNameLst>
                                      </p:cBhvr>
                                      <p:to>
                                        <p:strVal val="visible"/>
                                      </p:to>
                                    </p:set>
                                    <p:anim calcmode="lin" valueType="num">
                                      <p:cBhvr>
                                        <p:cTn id="13" dur="500" fill="hold"/>
                                        <p:tgtEl>
                                          <p:spTgt spid="26635"/>
                                        </p:tgtEl>
                                        <p:attrNameLst>
                                          <p:attrName>ppt_x</p:attrName>
                                        </p:attrNameLst>
                                      </p:cBhvr>
                                      <p:tavLst>
                                        <p:tav tm="0">
                                          <p:val>
                                            <p:strVal val="#ppt_x"/>
                                          </p:val>
                                        </p:tav>
                                        <p:tav tm="100000">
                                          <p:val>
                                            <p:strVal val="#ppt_x"/>
                                          </p:val>
                                        </p:tav>
                                      </p:tavLst>
                                    </p:anim>
                                    <p:anim calcmode="lin" valueType="num">
                                      <p:cBhvr>
                                        <p:cTn id="14" dur="500" fill="hold"/>
                                        <p:tgtEl>
                                          <p:spTgt spid="2663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637"/>
                                        </p:tgtEl>
                                        <p:attrNameLst>
                                          <p:attrName>style.visibility</p:attrName>
                                        </p:attrNameLst>
                                      </p:cBhvr>
                                      <p:to>
                                        <p:strVal val="visible"/>
                                      </p:to>
                                    </p:set>
                                    <p:anim calcmode="lin" valueType="num">
                                      <p:cBhvr>
                                        <p:cTn id="19" dur="500" fill="hold"/>
                                        <p:tgtEl>
                                          <p:spTgt spid="26637"/>
                                        </p:tgtEl>
                                        <p:attrNameLst>
                                          <p:attrName>ppt_x</p:attrName>
                                        </p:attrNameLst>
                                      </p:cBhvr>
                                      <p:tavLst>
                                        <p:tav tm="0">
                                          <p:val>
                                            <p:strVal val="#ppt_x"/>
                                          </p:val>
                                        </p:tav>
                                        <p:tav tm="100000">
                                          <p:val>
                                            <p:strVal val="#ppt_x"/>
                                          </p:val>
                                        </p:tav>
                                      </p:tavLst>
                                    </p:anim>
                                    <p:anim calcmode="lin" valueType="num">
                                      <p:cBhvr>
                                        <p:cTn id="20" dur="500" fill="hold"/>
                                        <p:tgtEl>
                                          <p:spTgt spid="266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0" grpId="0"/>
      <p:bldP spid="26635" grpId="0"/>
      <p:bldP spid="2663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marL="0" marR="0" indent="0" algn="ctr" defTabSz="914400" rtl="0" eaLnBrk="1" fontAlgn="auto" latinLnBrk="0" hangingPunct="1">
              <a:lnSpc>
                <a:spcPct val="100000"/>
              </a:lnSpc>
              <a:spcBef>
                <a:spcPct val="0"/>
              </a:spcBef>
              <a:spcAft>
                <a:spcPct val="0"/>
              </a:spcAft>
              <a:buClrTx/>
              <a:buSzTx/>
              <a:buFontTx/>
              <a:buNone/>
            </a:pPr>
            <a:r>
              <a:rPr kumimoji="0" lang="zh-CN" altLang="en-US" sz="4425" b="0" i="0" u="none" strike="noStrike" kern="1200" cap="none" spc="0" normalizeH="0" baseline="0" noProof="1" smtClean="0">
                <a:solidFill>
                  <a:schemeClr val="tx1"/>
                </a:solidFill>
                <a:latin typeface="+mj-lt"/>
                <a:ea typeface="+mj-ea"/>
                <a:cs typeface="+mj-cs"/>
              </a:rPr>
              <a:t>达标检测</a:t>
            </a:r>
            <a:endParaRPr kumimoji="0" lang="zh-CN" altLang="en-US" sz="4425" b="0" i="0" u="none" strike="noStrike" kern="1200" cap="none" spc="0" normalizeH="0" baseline="0" noProof="1">
              <a:solidFill>
                <a:schemeClr val="tx1"/>
              </a:solidFill>
              <a:latin typeface="+mj-lt"/>
              <a:ea typeface="+mj-ea"/>
              <a:cs typeface="+mj-cs"/>
            </a:endParaRPr>
          </a:p>
        </p:txBody>
      </p:sp>
      <p:sp>
        <p:nvSpPr>
          <p:cNvPr id="3" name="内容占位符 2"/>
          <p:cNvSpPr>
            <a:spLocks noGrp="1"/>
          </p:cNvSpPr>
          <p:nvPr>
            <p:ph idx="1"/>
          </p:nvPr>
        </p:nvSpPr>
        <p:spPr/>
        <p:txBody>
          <a:bodyPr>
            <a:normAutofit fontScale="90000" lnSpcReduction="20000"/>
          </a:bodyPr>
          <a:lstStyle/>
          <a:p>
            <a:pPr marL="342900" marR="0" indent="-342900" algn="l" defTabSz="914400" rtl="0" eaLnBrk="1" fontAlgn="auto" latinLnBrk="0" hangingPunct="1">
              <a:lnSpc>
                <a:spcPct val="100000"/>
              </a:lnSpc>
              <a:spcBef>
                <a:spcPct val="15000"/>
              </a:spcBef>
              <a:spcAft>
                <a:spcPct val="0"/>
              </a:spcAft>
              <a:buClrTx/>
              <a:buSzTx/>
              <a:buFont typeface="Arial" panose="020b0604020202020204" pitchFamily="34" charset="0"/>
              <a:buChar char="•"/>
            </a:pPr>
            <a:r>
              <a:rPr kumimoji="0" lang="en-US" altLang="zh-CN" sz="3225" b="0" i="0" u="none" strike="noStrike" kern="1200" cap="none" spc="0" normalizeH="0" baseline="0" noProof="1" smtClean="0">
                <a:solidFill>
                  <a:schemeClr val="tx1"/>
                </a:solidFill>
                <a:latin typeface="+mn-lt"/>
                <a:ea typeface="+mn-ea"/>
                <a:cs typeface="+mn-cs"/>
              </a:rPr>
              <a:t>1.</a:t>
            </a:r>
            <a:r>
              <a:rPr kumimoji="0" lang="zh-CN" altLang="en-US" sz="3225" b="0" i="0" u="none" strike="noStrike" kern="1200" cap="none" spc="0" normalizeH="0" baseline="0" noProof="1" smtClean="0">
                <a:solidFill>
                  <a:schemeClr val="tx1"/>
                </a:solidFill>
                <a:latin typeface="+mn-lt"/>
                <a:ea typeface="+mn-ea"/>
                <a:cs typeface="+mn-cs"/>
              </a:rPr>
              <a:t>填空</a:t>
            </a:r>
            <a:endParaRPr kumimoji="0" lang="en-US" altLang="zh-CN" sz="3225" b="0" i="0" u="none" strike="noStrike" kern="1200" cap="none" spc="0" normalizeH="0" baseline="0" noProof="1" smtClean="0">
              <a:solidFill>
                <a:schemeClr val="tx1"/>
              </a:solidFill>
              <a:latin typeface="+mn-lt"/>
              <a:ea typeface="+mn-ea"/>
              <a:cs typeface="+mn-cs"/>
            </a:endParaRPr>
          </a:p>
          <a:p>
            <a:pPr marL="342900" marR="0" indent="-342900" algn="l" defTabSz="914400" rtl="0" eaLnBrk="1" fontAlgn="auto" latinLnBrk="0" hangingPunct="1">
              <a:lnSpc>
                <a:spcPct val="100000"/>
              </a:lnSpc>
              <a:spcBef>
                <a:spcPct val="15000"/>
              </a:spcBef>
              <a:spcAft>
                <a:spcPct val="0"/>
              </a:spcAft>
              <a:buClrTx/>
              <a:buSzTx/>
              <a:buFont typeface="Arial" panose="020b0604020202020204" pitchFamily="34" charset="0"/>
              <a:buChar char="•"/>
            </a:pPr>
            <a:r>
              <a:rPr kumimoji="0" lang="zh-CN" altLang="en-US" sz="3225" b="0" i="0" u="none" strike="noStrike" kern="1200" cap="none" spc="0" normalizeH="0" baseline="0" noProof="1" smtClean="0">
                <a:solidFill>
                  <a:schemeClr val="tx1"/>
                </a:solidFill>
                <a:latin typeface="+mn-lt"/>
                <a:ea typeface="+mn-ea"/>
                <a:cs typeface="+mn-cs"/>
              </a:rPr>
              <a:t>（）（）清清     （）暖还寒     （）（）损</a:t>
            </a:r>
            <a:endParaRPr kumimoji="0" lang="en-US" altLang="zh-CN" sz="3225" b="0" i="0" u="none" strike="noStrike" kern="1200" cap="none" spc="0" normalizeH="0" baseline="0" noProof="1" smtClean="0">
              <a:solidFill>
                <a:schemeClr val="tx1"/>
              </a:solidFill>
              <a:latin typeface="+mn-lt"/>
              <a:ea typeface="+mn-ea"/>
              <a:cs typeface="+mn-cs"/>
            </a:endParaRPr>
          </a:p>
          <a:p>
            <a:pPr marL="342900" marR="0" indent="-342900" algn="l" defTabSz="914400" rtl="0" eaLnBrk="1" fontAlgn="auto" latinLnBrk="0" hangingPunct="1">
              <a:lnSpc>
                <a:spcPct val="100000"/>
              </a:lnSpc>
              <a:spcBef>
                <a:spcPct val="15000"/>
              </a:spcBef>
              <a:spcAft>
                <a:spcPct val="0"/>
              </a:spcAft>
              <a:buClrTx/>
              <a:buSzTx/>
              <a:buFont typeface="Arial" panose="020b0604020202020204" pitchFamily="34" charset="0"/>
              <a:buChar char="•"/>
            </a:pPr>
            <a:r>
              <a:rPr kumimoji="0" lang="en-US" altLang="zh-CN" sz="3225" b="0" i="0" u="none" strike="noStrike" kern="1200" cap="none" spc="0" normalizeH="0" baseline="0" noProof="1" smtClean="0">
                <a:solidFill>
                  <a:schemeClr val="tx1"/>
                </a:solidFill>
                <a:latin typeface="+mn-lt"/>
                <a:ea typeface="+mn-ea"/>
                <a:cs typeface="+mn-cs"/>
              </a:rPr>
              <a:t>2.</a:t>
            </a:r>
            <a:r>
              <a:rPr kumimoji="0" lang="zh-CN" altLang="en-US" sz="3225" b="0" i="0" u="none" strike="noStrike" kern="1200" cap="none" spc="0" normalizeH="0" baseline="0" noProof="1" smtClean="0">
                <a:solidFill>
                  <a:schemeClr val="tx1"/>
                </a:solidFill>
                <a:latin typeface="+mn-lt"/>
                <a:ea typeface="+mn-ea"/>
                <a:cs typeface="+mn-cs"/>
              </a:rPr>
              <a:t>解释</a:t>
            </a:r>
            <a:endParaRPr kumimoji="0" lang="en-US" altLang="zh-CN" sz="3225" b="0" i="0" u="none" strike="noStrike" kern="1200" cap="none" spc="0" normalizeH="0" baseline="0" noProof="1" smtClean="0">
              <a:solidFill>
                <a:schemeClr val="tx1"/>
              </a:solidFill>
              <a:latin typeface="+mn-lt"/>
              <a:ea typeface="+mn-ea"/>
              <a:cs typeface="+mn-cs"/>
            </a:endParaRPr>
          </a:p>
          <a:p>
            <a:pPr marL="342900" marR="0" indent="-342900" algn="l" defTabSz="914400" rtl="0" eaLnBrk="1" fontAlgn="auto" latinLnBrk="0" hangingPunct="1">
              <a:lnSpc>
                <a:spcPct val="100000"/>
              </a:lnSpc>
              <a:spcBef>
                <a:spcPct val="15000"/>
              </a:spcBef>
              <a:spcAft>
                <a:spcPct val="0"/>
              </a:spcAft>
              <a:buClrTx/>
              <a:buSzTx/>
              <a:buFont typeface="Arial" panose="020b0604020202020204" pitchFamily="34" charset="0"/>
              <a:buChar char="•"/>
            </a:pPr>
            <a:r>
              <a:rPr kumimoji="0" lang="zh-CN" altLang="en-US" sz="3225" b="0" i="0" u="none" strike="noStrike" kern="1200" cap="none" spc="0" normalizeH="0" baseline="0" noProof="1" smtClean="0">
                <a:solidFill>
                  <a:schemeClr val="tx1"/>
                </a:solidFill>
                <a:latin typeface="+mn-lt"/>
                <a:ea typeface="+mn-ea"/>
                <a:cs typeface="+mn-cs"/>
              </a:rPr>
              <a:t>①将息   ②乍暖还寒   ③堪   ④次第</a:t>
            </a:r>
            <a:endParaRPr kumimoji="0" lang="en-US" altLang="zh-CN" sz="3225" b="0" i="0" u="none" strike="noStrike" kern="1200" cap="none" spc="0" normalizeH="0" baseline="0" noProof="1" smtClean="0">
              <a:solidFill>
                <a:schemeClr val="tx1"/>
              </a:solidFill>
              <a:latin typeface="+mn-lt"/>
              <a:ea typeface="+mn-ea"/>
              <a:cs typeface="+mn-cs"/>
            </a:endParaRPr>
          </a:p>
          <a:p>
            <a:pPr marL="342900" marR="0" indent="-342900" algn="l" defTabSz="914400" rtl="0" eaLnBrk="1" fontAlgn="auto" latinLnBrk="0" hangingPunct="1">
              <a:lnSpc>
                <a:spcPct val="100000"/>
              </a:lnSpc>
              <a:spcBef>
                <a:spcPct val="15000"/>
              </a:spcBef>
              <a:spcAft>
                <a:spcPct val="0"/>
              </a:spcAft>
              <a:buClrTx/>
              <a:buSzTx/>
              <a:buFont typeface="Arial" panose="020b0604020202020204" pitchFamily="34" charset="0"/>
              <a:buChar char="•"/>
            </a:pPr>
            <a:r>
              <a:rPr kumimoji="0" lang="en-US" altLang="zh-CN" sz="3225" b="0" i="0" u="none" strike="noStrike" kern="1200" cap="none" spc="0" normalizeH="0" baseline="0" noProof="1" smtClean="0">
                <a:solidFill>
                  <a:schemeClr val="tx1"/>
                </a:solidFill>
                <a:latin typeface="+mn-lt"/>
                <a:ea typeface="+mn-ea"/>
                <a:cs typeface="+mn-cs"/>
              </a:rPr>
              <a:t>3.</a:t>
            </a:r>
            <a:r>
              <a:rPr kumimoji="0" lang="zh-CN" altLang="en-US" sz="3225" b="0" i="0" u="none" strike="noStrike" kern="1200" cap="none" spc="0" normalizeH="0" baseline="0" noProof="1" smtClean="0">
                <a:solidFill>
                  <a:schemeClr val="tx1"/>
                </a:solidFill>
                <a:latin typeface="+mn-lt"/>
                <a:ea typeface="+mn-ea"/>
                <a:cs typeface="+mn-cs"/>
              </a:rPr>
              <a:t>默写</a:t>
            </a:r>
            <a:endParaRPr kumimoji="0" lang="en-US" altLang="zh-CN" sz="3225" b="0" i="0" u="none" strike="noStrike" kern="1200" cap="none" spc="0" normalizeH="0" baseline="0" noProof="1" smtClean="0">
              <a:solidFill>
                <a:schemeClr val="tx1"/>
              </a:solidFill>
              <a:latin typeface="+mn-lt"/>
              <a:ea typeface="+mn-ea"/>
              <a:cs typeface="+mn-cs"/>
            </a:endParaRPr>
          </a:p>
          <a:p>
            <a:pPr marL="342900" marR="0" indent="-342900" algn="l" defTabSz="914400" rtl="0" eaLnBrk="1" fontAlgn="auto" latinLnBrk="0" hangingPunct="1">
              <a:lnSpc>
                <a:spcPct val="100000"/>
              </a:lnSpc>
              <a:spcBef>
                <a:spcPct val="15000"/>
              </a:spcBef>
              <a:spcAft>
                <a:spcPct val="0"/>
              </a:spcAft>
              <a:buClrTx/>
              <a:buSzTx/>
              <a:buFont typeface="Arial" panose="020b0604020202020204" pitchFamily="34" charset="0"/>
              <a:buChar char="•"/>
            </a:pPr>
            <a:r>
              <a:rPr kumimoji="0" lang="zh-CN" altLang="en-US" sz="3225" b="0" i="0" u="none" strike="noStrike" kern="1200" cap="none" spc="0" normalizeH="0" baseline="0" noProof="1" smtClean="0">
                <a:solidFill>
                  <a:schemeClr val="tx1"/>
                </a:solidFill>
                <a:latin typeface="+mn-lt"/>
                <a:ea typeface="+mn-ea"/>
                <a:cs typeface="+mn-cs"/>
              </a:rPr>
              <a:t>①李清照</a:t>
            </a:r>
            <a:r>
              <a:rPr kumimoji="0" lang="en-US" altLang="zh-CN" sz="3225" b="0" i="0" u="none" strike="noStrike" kern="1200" cap="none" spc="0" normalizeH="0" baseline="0" noProof="1" smtClean="0">
                <a:solidFill>
                  <a:schemeClr val="tx1"/>
                </a:solidFill>
                <a:latin typeface="+mn-lt"/>
                <a:ea typeface="+mn-ea"/>
                <a:cs typeface="+mn-cs"/>
              </a:rPr>
              <a:t>《</a:t>
            </a:r>
            <a:r>
              <a:rPr kumimoji="0" lang="zh-CN" altLang="en-US" sz="3225" b="0" i="0" u="none" strike="noStrike" kern="1200" cap="none" spc="0" normalizeH="0" baseline="0" noProof="1" smtClean="0">
                <a:solidFill>
                  <a:schemeClr val="tx1"/>
                </a:solidFill>
                <a:latin typeface="+mn-lt"/>
                <a:ea typeface="+mn-ea"/>
                <a:cs typeface="+mn-cs"/>
              </a:rPr>
              <a:t>声声慢</a:t>
            </a:r>
            <a:r>
              <a:rPr kumimoji="0" lang="en-US" altLang="zh-CN" sz="3225" b="0" i="0" u="none" strike="noStrike" kern="1200" cap="none" spc="0" normalizeH="0" baseline="0" noProof="1" smtClean="0">
                <a:solidFill>
                  <a:schemeClr val="tx1"/>
                </a:solidFill>
                <a:latin typeface="+mn-lt"/>
                <a:ea typeface="+mn-ea"/>
                <a:cs typeface="+mn-cs"/>
              </a:rPr>
              <a:t>》</a:t>
            </a:r>
            <a:r>
              <a:rPr kumimoji="0" lang="zh-CN" altLang="en-US" sz="3225" b="0" i="0" u="none" strike="noStrike" kern="1200" cap="none" spc="0" normalizeH="0" baseline="0" noProof="1" smtClean="0">
                <a:solidFill>
                  <a:schemeClr val="tx1"/>
                </a:solidFill>
                <a:latin typeface="+mn-lt"/>
                <a:ea typeface="+mn-ea"/>
                <a:cs typeface="+mn-cs"/>
              </a:rPr>
              <a:t>中有七组十四个叠字</a:t>
            </a:r>
            <a:r>
              <a:rPr kumimoji="0" lang="en-US" altLang="zh-CN" sz="3225" b="0" i="0" u="none" strike="noStrike" kern="1200" cap="none" spc="0" normalizeH="0" baseline="0" noProof="1" smtClean="0">
                <a:solidFill>
                  <a:schemeClr val="tx1"/>
                </a:solidFill>
                <a:latin typeface="+mn-lt"/>
                <a:ea typeface="+mn-ea"/>
                <a:cs typeface="+mn-cs"/>
              </a:rPr>
              <a:t>,</a:t>
            </a:r>
            <a:r>
              <a:rPr kumimoji="0" lang="zh-CN" altLang="en-US" sz="3225" b="0" i="0" u="none" strike="noStrike" kern="1200" cap="none" spc="0" normalizeH="0" baseline="0" noProof="1" smtClean="0">
                <a:solidFill>
                  <a:schemeClr val="tx1"/>
                </a:solidFill>
                <a:latin typeface="+mn-lt"/>
                <a:ea typeface="+mn-ea"/>
                <a:cs typeface="+mn-cs"/>
              </a:rPr>
              <a:t>它犹如信手拈来</a:t>
            </a:r>
            <a:r>
              <a:rPr kumimoji="0" lang="en-US" altLang="zh-CN" sz="3225" b="0" i="0" u="none" strike="noStrike" kern="1200" cap="none" spc="0" normalizeH="0" baseline="0" noProof="1" smtClean="0">
                <a:solidFill>
                  <a:schemeClr val="tx1"/>
                </a:solidFill>
                <a:latin typeface="+mn-lt"/>
                <a:ea typeface="+mn-ea"/>
                <a:cs typeface="+mn-cs"/>
              </a:rPr>
              <a:t>,</a:t>
            </a:r>
            <a:r>
              <a:rPr kumimoji="0" lang="zh-CN" altLang="en-US" sz="3225" b="0" i="0" u="none" strike="noStrike" kern="1200" cap="none" spc="0" normalizeH="0" baseline="0" noProof="1" smtClean="0">
                <a:solidFill>
                  <a:schemeClr val="tx1"/>
                </a:solidFill>
                <a:latin typeface="+mn-lt"/>
                <a:ea typeface="+mn-ea"/>
                <a:cs typeface="+mn-cs"/>
              </a:rPr>
              <a:t>看似平平淡淡</a:t>
            </a:r>
            <a:r>
              <a:rPr kumimoji="0" lang="en-US" altLang="zh-CN" sz="3225" b="0" i="0" u="none" strike="noStrike" kern="1200" cap="none" spc="0" normalizeH="0" baseline="0" noProof="1" smtClean="0">
                <a:solidFill>
                  <a:schemeClr val="tx1"/>
                </a:solidFill>
                <a:latin typeface="+mn-lt"/>
                <a:ea typeface="+mn-ea"/>
                <a:cs typeface="+mn-cs"/>
              </a:rPr>
              <a:t>,</a:t>
            </a:r>
            <a:r>
              <a:rPr kumimoji="0" lang="zh-CN" altLang="en-US" sz="3225" b="0" i="0" u="none" strike="noStrike" kern="1200" cap="none" spc="0" normalizeH="0" baseline="0" noProof="1" smtClean="0">
                <a:solidFill>
                  <a:schemeClr val="tx1"/>
                </a:solidFill>
                <a:latin typeface="+mn-lt"/>
                <a:ea typeface="+mn-ea"/>
                <a:cs typeface="+mn-cs"/>
              </a:rPr>
              <a:t>无一愁字</a:t>
            </a:r>
            <a:r>
              <a:rPr kumimoji="0" lang="en-US" altLang="zh-CN" sz="3225" b="0" i="0" u="none" strike="noStrike" kern="1200" cap="none" spc="0" normalizeH="0" baseline="0" noProof="1" smtClean="0">
                <a:solidFill>
                  <a:schemeClr val="tx1"/>
                </a:solidFill>
                <a:latin typeface="+mn-lt"/>
                <a:ea typeface="+mn-ea"/>
                <a:cs typeface="+mn-cs"/>
              </a:rPr>
              <a:t>,</a:t>
            </a:r>
            <a:r>
              <a:rPr kumimoji="0" lang="zh-CN" altLang="en-US" sz="3225" b="0" i="0" u="none" strike="noStrike" kern="1200" cap="none" spc="0" normalizeH="0" baseline="0" noProof="1" smtClean="0">
                <a:solidFill>
                  <a:schemeClr val="tx1"/>
                </a:solidFill>
                <a:latin typeface="+mn-lt"/>
                <a:ea typeface="+mn-ea"/>
                <a:cs typeface="+mn-cs"/>
              </a:rPr>
              <a:t>却写得字字含愁</a:t>
            </a:r>
            <a:r>
              <a:rPr kumimoji="0" lang="en-US" altLang="zh-CN" sz="3225" b="0" i="0" u="none" strike="noStrike" kern="1200" cap="none" spc="0" normalizeH="0" baseline="0" noProof="1" smtClean="0">
                <a:solidFill>
                  <a:schemeClr val="tx1"/>
                </a:solidFill>
                <a:latin typeface="+mn-lt"/>
                <a:ea typeface="+mn-ea"/>
                <a:cs typeface="+mn-cs"/>
              </a:rPr>
              <a:t>,</a:t>
            </a:r>
            <a:r>
              <a:rPr kumimoji="0" lang="zh-CN" altLang="en-US" sz="3225" b="0" i="0" u="none" strike="noStrike" kern="1200" cap="none" spc="0" normalizeH="0" baseline="0" noProof="1" smtClean="0">
                <a:solidFill>
                  <a:schemeClr val="tx1"/>
                </a:solidFill>
                <a:latin typeface="+mn-lt"/>
                <a:ea typeface="+mn-ea"/>
                <a:cs typeface="+mn-cs"/>
              </a:rPr>
              <a:t>声声是愁</a:t>
            </a:r>
            <a:r>
              <a:rPr kumimoji="0" lang="en-US" altLang="zh-CN" sz="3225" b="0" i="0" u="none" strike="noStrike" kern="1200" cap="none" spc="0" normalizeH="0" baseline="0" noProof="1" smtClean="0">
                <a:solidFill>
                  <a:schemeClr val="tx1"/>
                </a:solidFill>
                <a:latin typeface="+mn-lt"/>
                <a:ea typeface="+mn-ea"/>
                <a:cs typeface="+mn-cs"/>
              </a:rPr>
              <a:t>,</a:t>
            </a:r>
            <a:r>
              <a:rPr kumimoji="0" lang="zh-CN" altLang="en-US" sz="3225" b="0" i="0" u="none" strike="noStrike" kern="1200" cap="none" spc="0" normalizeH="0" baseline="0" noProof="1" smtClean="0">
                <a:solidFill>
                  <a:schemeClr val="tx1"/>
                </a:solidFill>
                <a:latin typeface="+mn-lt"/>
                <a:ea typeface="+mn-ea"/>
                <a:cs typeface="+mn-cs"/>
              </a:rPr>
              <a:t>造成了一种如泣如诉的音韵效果</a:t>
            </a:r>
            <a:r>
              <a:rPr kumimoji="0" lang="en-US" altLang="zh-CN" sz="3225" b="0" i="0" u="none" strike="noStrike" kern="1200" cap="none" spc="0" normalizeH="0" baseline="0" noProof="1" smtClean="0">
                <a:solidFill>
                  <a:schemeClr val="tx1"/>
                </a:solidFill>
                <a:latin typeface="+mn-lt"/>
                <a:ea typeface="+mn-ea"/>
                <a:cs typeface="+mn-cs"/>
              </a:rPr>
              <a:t>,</a:t>
            </a:r>
            <a:r>
              <a:rPr kumimoji="0" lang="zh-CN" altLang="en-US" sz="3225" b="0" i="0" u="none" strike="noStrike" kern="1200" cap="none" spc="0" normalizeH="0" baseline="0" noProof="1" smtClean="0">
                <a:solidFill>
                  <a:schemeClr val="tx1"/>
                </a:solidFill>
                <a:latin typeface="+mn-lt"/>
                <a:ea typeface="+mn-ea"/>
                <a:cs typeface="+mn-cs"/>
              </a:rPr>
              <a:t>委婉细致地表达了作者在遭受深创巨痛后的愁苦之情。 这七组十四个叠字是</a:t>
            </a:r>
            <a:r>
              <a:rPr kumimoji="0" lang="en-US" altLang="zh-CN" sz="3225" b="0" i="0" u="none" strike="noStrike" kern="1200" cap="none" spc="0" normalizeH="0" baseline="0" noProof="1" smtClean="0">
                <a:solidFill>
                  <a:schemeClr val="tx1"/>
                </a:solidFill>
                <a:latin typeface="+mn-lt"/>
                <a:ea typeface="+mn-ea"/>
                <a:cs typeface="+mn-cs"/>
              </a:rPr>
              <a:t>:“</a:t>
            </a:r>
            <a:r>
              <a:rPr kumimoji="0" lang="en-US" altLang="zh-CN" sz="3225" b="0" i="0" u="sng" strike="noStrike" kern="1200" cap="none" spc="0" normalizeH="0" baseline="0" noProof="1" smtClean="0">
                <a:solidFill>
                  <a:schemeClr val="tx1"/>
                </a:solidFill>
                <a:latin typeface="+mn-lt"/>
                <a:ea typeface="+mn-ea"/>
                <a:cs typeface="+mn-cs"/>
              </a:rPr>
              <a:t> </a:t>
            </a:r>
            <a:r>
              <a:rPr kumimoji="0" lang="zh-CN" altLang="en-US" sz="3225" b="0" i="0" u="sng" strike="noStrike" kern="1200" cap="none" spc="0" normalizeH="0" baseline="0" noProof="1" smtClean="0">
                <a:solidFill>
                  <a:schemeClr val="tx1"/>
                </a:solidFill>
                <a:latin typeface="+mn-lt"/>
                <a:ea typeface="+mn-ea"/>
                <a:cs typeface="+mn-cs"/>
              </a:rPr>
              <a:t>          ，           ，           。”</a:t>
            </a:r>
            <a:endParaRPr kumimoji="0" lang="en-US" altLang="zh-CN" sz="3225" b="0" i="0" u="sng" strike="noStrike" kern="1200" cap="none" spc="0" normalizeH="0" baseline="0" noProof="1" smtClean="0">
              <a:solidFill>
                <a:schemeClr val="tx1"/>
              </a:solidFill>
              <a:latin typeface="+mn-lt"/>
              <a:ea typeface="+mn-ea"/>
              <a:cs typeface="+mn-cs"/>
            </a:endParaRPr>
          </a:p>
          <a:p>
            <a:pPr marL="342900" marR="0" indent="-342900" algn="l" defTabSz="914400" rtl="0" eaLnBrk="1" fontAlgn="auto" latinLnBrk="0" hangingPunct="1">
              <a:lnSpc>
                <a:spcPct val="100000"/>
              </a:lnSpc>
              <a:spcBef>
                <a:spcPct val="15000"/>
              </a:spcBef>
              <a:spcAft>
                <a:spcPct val="0"/>
              </a:spcAft>
              <a:buClrTx/>
              <a:buSzTx/>
              <a:buFont typeface="Arial" panose="020b0604020202020204" pitchFamily="34" charset="0"/>
              <a:buChar char="•"/>
            </a:pPr>
            <a:r>
              <a:rPr kumimoji="0" lang="zh-CN" altLang="en-US" sz="3225" b="0" i="0" u="sng" strike="noStrike" kern="1200" cap="none" spc="0" normalizeH="0" baseline="0" noProof="1" smtClean="0">
                <a:solidFill>
                  <a:schemeClr val="tx1"/>
                </a:solidFill>
                <a:latin typeface="+mn-lt"/>
                <a:ea typeface="+mn-ea"/>
                <a:cs typeface="+mn-cs"/>
              </a:rPr>
              <a:t>     </a:t>
            </a:r>
            <a:endParaRPr kumimoji="0" lang="zh-CN" altLang="en-US" sz="3225" b="0" i="0" u="none" strike="noStrike" kern="1200" cap="none" spc="0" normalizeH="0" baseline="0" noProof="1">
              <a:solidFill>
                <a:schemeClr val="tx1"/>
              </a:solidFill>
              <a:latin typeface="+mn-lt"/>
              <a:ea typeface="+mn-ea"/>
              <a:cs typeface="+mn-cs"/>
            </a:endParaRPr>
          </a:p>
        </p:txBody>
      </p:sp>
      <p:sp>
        <p:nvSpPr>
          <p:cNvPr id="73731" name="灯片编号占位符 3"/>
          <p:cNvSpPr>
            <a:spLocks noGrp="1"/>
          </p:cNvSpPr>
          <p:nvPr>
            <p:ph type="sldNum" sz="quarter" idx="12"/>
          </p:nvPr>
        </p:nvSpPr>
        <p:spPr>
          <a:noFill/>
          <a:ln>
            <a:noFill/>
          </a:ln>
        </p:spPr>
        <p:txBody>
          <a:bodyPr lIns="91436" tIns="45718" rIns="91436" bIns="45718" anchor="ctr"/>
          <a:lstStyle>
            <a:lvl1pPr marL="0" lvl="0" indent="0" algn="l" defTabSz="914400" rtl="0" eaLnBrk="1" fontAlgn="base" latinLnBrk="0" hangingPunct="1">
              <a:lnSpc>
                <a:spcPct val="100000"/>
              </a:lnSpc>
              <a:spcBef>
                <a:spcPct val="0"/>
              </a:spcBef>
              <a:spcAft>
                <a:spcPct val="0"/>
              </a:spcAft>
              <a:buNone/>
              <a:defRPr sz="3600" b="1" i="0" u="none" kern="1200" baseline="0">
                <a:solidFill>
                  <a:srgbClr val="4D4D4D"/>
                </a:solidFill>
                <a:latin typeface="创艺简隶书" pitchFamily="2" charset="-122"/>
                <a:ea typeface="创艺简隶书" pitchFamily="2" charset="-122"/>
              </a:defRPr>
            </a:lvl1pPr>
            <a:lvl2pPr marL="457200" lvl="1" indent="0" algn="l" defTabSz="914400" rtl="0" eaLnBrk="1" fontAlgn="base" latinLnBrk="0" hangingPunct="1">
              <a:lnSpc>
                <a:spcPct val="100000"/>
              </a:lnSpc>
              <a:spcBef>
                <a:spcPct val="0"/>
              </a:spcBef>
              <a:spcAft>
                <a:spcPct val="0"/>
              </a:spcAft>
              <a:buNone/>
              <a:defRPr sz="3600" b="1" i="0" u="none" kern="1200" baseline="0">
                <a:solidFill>
                  <a:srgbClr val="4D4D4D"/>
                </a:solidFill>
                <a:latin typeface="创艺简隶书" pitchFamily="2" charset="-122"/>
                <a:ea typeface="创艺简隶书" pitchFamily="2" charset="-122"/>
                <a:cs typeface="+mn-cs"/>
              </a:defRPr>
            </a:lvl2pPr>
            <a:lvl3pPr marL="914400" lvl="2" indent="0" algn="l" defTabSz="914400" rtl="0" eaLnBrk="1" fontAlgn="base" latinLnBrk="0" hangingPunct="1">
              <a:lnSpc>
                <a:spcPct val="100000"/>
              </a:lnSpc>
              <a:spcBef>
                <a:spcPct val="0"/>
              </a:spcBef>
              <a:spcAft>
                <a:spcPct val="0"/>
              </a:spcAft>
              <a:buNone/>
              <a:defRPr sz="3600" b="1" i="0" u="none" kern="1200" baseline="0">
                <a:solidFill>
                  <a:srgbClr val="4D4D4D"/>
                </a:solidFill>
                <a:latin typeface="创艺简隶书" pitchFamily="2" charset="-122"/>
                <a:ea typeface="创艺简隶书" pitchFamily="2" charset="-122"/>
                <a:cs typeface="+mn-cs"/>
              </a:defRPr>
            </a:lvl3pPr>
            <a:lvl4pPr marL="1371600" lvl="3" indent="0" algn="l" defTabSz="914400" rtl="0" eaLnBrk="1" fontAlgn="base" latinLnBrk="0" hangingPunct="1">
              <a:lnSpc>
                <a:spcPct val="100000"/>
              </a:lnSpc>
              <a:spcBef>
                <a:spcPct val="0"/>
              </a:spcBef>
              <a:spcAft>
                <a:spcPct val="0"/>
              </a:spcAft>
              <a:buNone/>
              <a:defRPr sz="3600" b="1" i="0" u="none" kern="1200" baseline="0">
                <a:solidFill>
                  <a:srgbClr val="4D4D4D"/>
                </a:solidFill>
                <a:latin typeface="创艺简隶书" pitchFamily="2" charset="-122"/>
                <a:ea typeface="创艺简隶书" pitchFamily="2" charset="-122"/>
                <a:cs typeface="+mn-cs"/>
              </a:defRPr>
            </a:lvl4pPr>
            <a:lvl5pPr marL="1828800" lvl="4" indent="0" algn="l" defTabSz="914400" rtl="0" eaLnBrk="1" fontAlgn="base" latinLnBrk="0" hangingPunct="1">
              <a:lnSpc>
                <a:spcPct val="100000"/>
              </a:lnSpc>
              <a:spcBef>
                <a:spcPct val="0"/>
              </a:spcBef>
              <a:spcAft>
                <a:spcPct val="0"/>
              </a:spcAft>
              <a:buNone/>
              <a:defRPr sz="3600" b="1" i="0" u="none" kern="1200" baseline="0">
                <a:solidFill>
                  <a:srgbClr val="4D4D4D"/>
                </a:solidFill>
                <a:latin typeface="创艺简隶书" pitchFamily="2" charset="-122"/>
                <a:ea typeface="创艺简隶书" pitchFamily="2" charset="-122"/>
                <a:cs typeface="+mn-cs"/>
              </a:defRPr>
            </a:lvl5pPr>
          </a:lstStyle>
          <a:p>
            <a:pPr lvl="0" algn="r"/>
            <a:fld id="{9A0DB2DC-4C9A-4742-B13C-FB6460FD3503}" type="slidenum">
              <a:rPr lang="en-US" altLang="zh-CN" sz="900">
                <a:solidFill>
                  <a:srgbClr val="898989"/>
                </a:solidFill>
                <a:latin typeface="创艺简隶书" pitchFamily="2" charset="-122"/>
              </a:rPr>
              <a:t>19</a:t>
            </a:fld>
            <a:endParaRPr lang="en-US" altLang="zh-CN" sz="900">
              <a:solidFill>
                <a:srgbClr val="898989"/>
              </a:solidFill>
              <a:latin typeface="创艺简隶书" pitchFamily="2" charset="-122"/>
            </a:endParaRPr>
          </a:p>
        </p:txBody>
      </p:sp>
      <p:sp>
        <p:nvSpPr>
          <p:cNvPr id="73732" name="TextBox 5"/>
          <p:cNvSpPr txBox="1"/>
          <p:nvPr/>
        </p:nvSpPr>
        <p:spPr>
          <a:xfrm>
            <a:off x="8016875" y="1374775"/>
            <a:ext cx="2662238" cy="506730"/>
          </a:xfrm>
          <a:prstGeom prst="rect">
            <a:avLst/>
          </a:prstGeom>
          <a:solidFill>
            <a:srgbClr val="FF0000"/>
          </a:solidFill>
          <a:ln w="9525">
            <a:noFill/>
          </a:ln>
        </p:spPr>
        <p:txBody>
          <a:bodyPr anchor="t">
            <a:spAutoFit/>
          </a:bodyPr>
          <a:lstStyle/>
          <a:p>
            <a:pPr algn="ctr"/>
            <a:r>
              <a:rPr lang="zh-CN" altLang="en-US" sz="2700">
                <a:solidFill>
                  <a:srgbClr val="FFFF00"/>
                </a:solidFill>
                <a:latin typeface="黑体" panose="02010609060101010101" charset="-122"/>
                <a:ea typeface="黑体" panose="02010609060101010101" charset="-122"/>
              </a:rPr>
              <a:t>诊学</a:t>
            </a:r>
            <a:r>
              <a:rPr lang="en-US" altLang="zh-CN" sz="2700">
                <a:solidFill>
                  <a:srgbClr val="FFFF00"/>
                </a:solidFill>
                <a:latin typeface="黑体" panose="02010609060101010101" charset="-122"/>
                <a:ea typeface="黑体" panose="02010609060101010101" charset="-122"/>
              </a:rPr>
              <a:t>•</a:t>
            </a:r>
            <a:r>
              <a:rPr lang="zh-CN" altLang="en-US" sz="2700">
                <a:solidFill>
                  <a:srgbClr val="FFFF00"/>
                </a:solidFill>
                <a:latin typeface="黑体" panose="02010609060101010101" charset="-122"/>
                <a:ea typeface="黑体" panose="02010609060101010101" charset="-122"/>
              </a:rPr>
              <a:t>诊断反馈</a:t>
            </a:r>
          </a:p>
        </p:txBody>
      </p:sp>
    </p:spTree>
  </p:cSld>
  <p:clrMapOvr>
    <a:masterClrMapping/>
  </p:clrMapOvr>
  <mc:AlternateContent>
    <mc:Choice xmlns:p14="http://schemas.microsoft.com/office/powerpoint/2010/main" Requires="p14">
      <p:transition spd="slow" advClick="0" advTm="3000" p14:dur="2000"/>
    </mc:Choice>
    <mc:Fallback>
      <p:transition spd="slow" advClick="0" advTm="3000"/>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7" name="矩形 16"/>
          <p:cNvSpPr/>
          <p:nvPr/>
        </p:nvSpPr>
        <p:spPr>
          <a:xfrm>
            <a:off x="5238352" y="1239811"/>
            <a:ext cx="1715296" cy="814582"/>
          </a:xfrm>
          <a:prstGeom prst="rect">
            <a:avLst/>
          </a:prstGeom>
        </p:spPr>
        <p:txBody>
          <a:bodyPr wrap="square">
            <a:spAutoFit/>
          </a:bodyPr>
          <a:lstStyle/>
          <a:p>
            <a:pPr algn="ctr">
              <a:lnSpc>
                <a:spcPct val="130000"/>
              </a:lnSpc>
            </a:pPr>
            <a:r>
              <a:rPr lang="zh-CN" altLang="en-US" sz="4000" b="1">
                <a:solidFill>
                  <a:srgbClr val="29AAF8"/>
                </a:solidFill>
                <a:latin typeface="冬青黑体简体中文 W3" panose="020b0300000000000000" pitchFamily="34" charset="-122"/>
                <a:ea typeface="冬青黑体简体中文 W3" panose="020b0300000000000000" pitchFamily="34" charset="-122"/>
              </a:rPr>
              <a:t>目录</a:t>
            </a:r>
            <a:endParaRPr lang="en-US" altLang="zh-CN" sz="4000" b="1">
              <a:solidFill>
                <a:srgbClr val="29AAF8"/>
              </a:solidFill>
              <a:latin typeface="冬青黑体简体中文 W3" panose="020b0300000000000000" pitchFamily="34" charset="-122"/>
              <a:ea typeface="冬青黑体简体中文 W3" panose="020b0300000000000000" pitchFamily="34" charset="-122"/>
            </a:endParaRPr>
          </a:p>
        </p:txBody>
      </p:sp>
      <p:sp>
        <p:nvSpPr>
          <p:cNvPr id="46" name="矩形 45"/>
          <p:cNvSpPr/>
          <p:nvPr/>
        </p:nvSpPr>
        <p:spPr>
          <a:xfrm>
            <a:off x="4621380" y="1795877"/>
            <a:ext cx="2949243" cy="663451"/>
          </a:xfrm>
          <a:prstGeom prst="rect">
            <a:avLst/>
          </a:prstGeom>
        </p:spPr>
        <p:txBody>
          <a:bodyPr wrap="square">
            <a:spAutoFit/>
          </a:bodyPr>
          <a:lstStyle/>
          <a:p>
            <a:pPr algn="ctr">
              <a:lnSpc>
                <a:spcPct val="130000"/>
              </a:lnSpc>
            </a:pPr>
            <a:r>
              <a:rPr lang="en-US" altLang="zh-CN" sz="3200">
                <a:solidFill>
                  <a:srgbClr val="29AAF8"/>
                </a:solidFill>
                <a:latin typeface="Century Gothic" panose="020b0502020202020204" pitchFamily="34" charset="0"/>
                <a:ea typeface="冬青黑体简体中文 W3" panose="020b0300000000000000" pitchFamily="34" charset="-122"/>
              </a:rPr>
              <a:t>CONTENTS</a:t>
            </a:r>
          </a:p>
        </p:txBody>
      </p:sp>
      <p:sp>
        <p:nvSpPr>
          <p:cNvPr id="2" name="灯片编号占位符 1"/>
          <p:cNvSpPr>
            <a:spLocks noGrp="1"/>
          </p:cNvSpPr>
          <p:nvPr>
            <p:ph type="sldNum" sz="quarter" idx="12"/>
          </p:nvPr>
        </p:nvSpPr>
        <p:spPr/>
        <p:txBody>
          <a:bodyPr/>
          <a:lstStyle/>
          <a:p>
            <a:fld id="{7733EF79-204E-44E9-9497-DC3F3763FC2D}" type="slidenum">
              <a:rPr lang="zh-CN" altLang="en-US" smtClean="0"/>
              <a:t>2</a:t>
            </a:fld>
            <a:endParaRPr lang="zh-CN" altLang="en-US"/>
          </a:p>
        </p:txBody>
      </p:sp>
      <p:graphicFrame>
        <p:nvGraphicFramePr>
          <p:cNvPr id="3" name="图示 2"/>
          <p:cNvGraphicFramePr/>
          <p:nvPr/>
        </p:nvGraphicFramePr>
        <p:xfrm>
          <a:off x="367665" y="2747645"/>
          <a:ext cx="11259820" cy="1988185"/>
        </p:xfrm>
        <a:graphic>
          <a:graphicData uri="http://schemas.openxmlformats.org/drawingml/2006/diagram">
            <dgm:relIds xmlns:dgm="http://schemas.openxmlformats.org/drawingml/2006/diagram" r:dm="rId4" r:lo="rId5" r:qs="rId6" r:cs="rId7"/>
          </a:graphicData>
        </a:graphic>
      </p:graphicFrame>
    </p:spTree>
  </p:cSld>
  <p:clrMapOvr>
    <a:masterClrMapping/>
  </p:clrMapOvr>
  <mc:AlternateContent>
    <mc:Choice xmlns:p14="http://schemas.microsoft.com/office/powerpoint/2010/main" Requires="p14">
      <p:transition spd="slow" advClick="0" p14:dur="2000"/>
    </mc:Choice>
    <mc:Fallback>
      <p:transition spd="slow" advClick="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decel="100000" fill="hold" grpId="0" nodeType="withEffect">
                                  <p:stCondLst>
                                    <p:cond delay="10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0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ppt_x"/>
                                          </p:val>
                                        </p:tav>
                                        <p:tav tm="100000">
                                          <p:val>
                                            <p:strVal val="#ppt_x"/>
                                          </p:val>
                                        </p:tav>
                                      </p:tavLst>
                                    </p:anim>
                                    <p:anim calcmode="lin" valueType="num">
                                      <p:cBhvr additive="base">
                                        <p:cTn id="12" dur="500" fill="hold"/>
                                        <p:tgtEl>
                                          <p:spTgt spid="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6"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4753" name="TextBox 1"/>
          <p:cNvSpPr txBox="1"/>
          <p:nvPr/>
        </p:nvSpPr>
        <p:spPr>
          <a:xfrm>
            <a:off x="1609725" y="125413"/>
            <a:ext cx="9058275" cy="5507990"/>
          </a:xfrm>
          <a:prstGeom prst="rect">
            <a:avLst/>
          </a:prstGeom>
          <a:noFill/>
          <a:ln w="9525">
            <a:noFill/>
          </a:ln>
        </p:spPr>
        <p:txBody>
          <a:bodyPr wrap="square" anchor="t">
            <a:spAutoFit/>
          </a:bodyPr>
          <a:lstStyle/>
          <a:p>
            <a:r>
              <a:rPr lang="zh-CN" altLang="en-US" sz="3200">
                <a:latin typeface="楷体" panose="02010609060101010101" pitchFamily="49" charset="-122"/>
                <a:ea typeface="楷体" panose="02010609060101010101" pitchFamily="49" charset="-122"/>
                <a:cs typeface="楷体" panose="02010609060101010101" pitchFamily="49" charset="-122"/>
              </a:rPr>
              <a:t>②.李清照的《声声慢》词中说天气变化无常,忽暖忽寒,人最难调养身体的句子是:</a:t>
            </a:r>
            <a:r>
              <a:rPr lang="en-US" altLang="zh-CN" sz="3200" b="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en-US" altLang="zh-CN" sz="3200" b="0" u="sng">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en-US" sz="3200" b="0" u="sng">
                <a:solidFill>
                  <a:schemeClr val="tx1"/>
                </a:solidFill>
                <a:latin typeface="楷体" panose="02010609060101010101" pitchFamily="49" charset="-122"/>
                <a:ea typeface="楷体" panose="02010609060101010101" pitchFamily="49" charset="-122"/>
                <a:cs typeface="楷体" panose="02010609060101010101" pitchFamily="49" charset="-122"/>
              </a:rPr>
              <a:t>                  ，                    。”</a:t>
            </a:r>
            <a:endParaRPr lang="en-US" altLang="zh-CN" sz="3200" b="0" u="sng">
              <a:solidFill>
                <a:schemeClr val="tx1"/>
              </a:solidFill>
              <a:latin typeface="楷体" panose="02010609060101010101" pitchFamily="49" charset="-122"/>
              <a:ea typeface="楷体" panose="02010609060101010101" pitchFamily="49" charset="-122"/>
              <a:cs typeface="楷体" panose="02010609060101010101" pitchFamily="49" charset="-122"/>
            </a:endParaRPr>
          </a:p>
          <a:p>
            <a:r>
              <a:rPr lang="zh-CN" altLang="en-US" sz="3200">
                <a:latin typeface="楷体" panose="02010609060101010101" pitchFamily="49" charset="-122"/>
                <a:ea typeface="楷体" panose="02010609060101010101" pitchFamily="49" charset="-122"/>
                <a:cs typeface="楷体" panose="02010609060101010101" pitchFamily="49" charset="-122"/>
              </a:rPr>
              <a:t>                                                                                               </a:t>
            </a:r>
          </a:p>
          <a:p>
            <a:r>
              <a:rPr lang="zh-CN" altLang="en-US" sz="3200">
                <a:latin typeface="楷体" panose="02010609060101010101" pitchFamily="49" charset="-122"/>
                <a:ea typeface="楷体" panose="02010609060101010101" pitchFamily="49" charset="-122"/>
                <a:cs typeface="楷体" panose="02010609060101010101" pitchFamily="49" charset="-122"/>
              </a:rPr>
              <a:t>③.李清照的《声声慢》中</a:t>
            </a:r>
            <a:r>
              <a:rPr lang="en-US" altLang="zh-CN" sz="3200" b="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en-US" altLang="zh-CN" sz="3200" b="0" u="sng">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en-US" sz="3200" b="0" u="sng">
                <a:solidFill>
                  <a:schemeClr val="tx1"/>
                </a:solidFill>
                <a:latin typeface="楷体" panose="02010609060101010101" pitchFamily="49" charset="-122"/>
                <a:ea typeface="楷体" panose="02010609060101010101" pitchFamily="49" charset="-122"/>
                <a:cs typeface="楷体" panose="02010609060101010101" pitchFamily="49" charset="-122"/>
              </a:rPr>
              <a:t>          ，           ，           ？”</a:t>
            </a:r>
            <a:endParaRPr lang="en-US" altLang="zh-CN" sz="3200" b="0" u="sng">
              <a:solidFill>
                <a:schemeClr val="tx1"/>
              </a:solidFill>
              <a:latin typeface="楷体" panose="02010609060101010101" pitchFamily="49" charset="-122"/>
              <a:ea typeface="楷体" panose="02010609060101010101" pitchFamily="49" charset="-122"/>
              <a:cs typeface="楷体" panose="02010609060101010101" pitchFamily="49" charset="-122"/>
            </a:endParaRPr>
          </a:p>
          <a:p>
            <a:r>
              <a:rPr lang="zh-CN" altLang="en-US" sz="3200">
                <a:latin typeface="楷体" panose="02010609060101010101" pitchFamily="49" charset="-122"/>
                <a:ea typeface="楷体" panose="02010609060101010101" pitchFamily="49" charset="-122"/>
                <a:cs typeface="楷体" panose="02010609060101010101" pitchFamily="49" charset="-122"/>
              </a:rPr>
              <a:t>是由景入情，情景交融的句子，作者的情感渐渐融入花中，只能看着菊花一朵朵、一瓣瓣的枯萎凋落，对花自怜，不由又黯然神伤。</a:t>
            </a:r>
          </a:p>
        </p:txBody>
      </p:sp>
    </p:spTree>
  </p:cSld>
  <p:clrMapOvr>
    <a:masterClrMapping/>
  </p:clrMapOvr>
  <mc:AlternateContent>
    <mc:Choice xmlns:p14="http://schemas.microsoft.com/office/powerpoint/2010/main" Requires="p14">
      <p:transition spd="slow" advClick="0" advTm="3000" p14:dur="2000"/>
    </mc:Choice>
    <mc:Fallback>
      <p:transition spd="slow" advClick="0" advTm="3000"/>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5777" name="Picture 2" descr="图片1"/>
          <p:cNvPicPr>
            <a:picLocks noChangeAspect="1"/>
          </p:cNvPicPr>
          <p:nvPr/>
        </p:nvPicPr>
        <p:blipFill>
          <a:blip r:embed="rId2"/>
          <a:stretch>
            <a:fillRect/>
          </a:stretch>
        </p:blipFill>
        <p:spPr>
          <a:xfrm>
            <a:off x="1524000" y="0"/>
            <a:ext cx="9144000" cy="6858000"/>
          </a:xfrm>
          <a:prstGeom prst="rect">
            <a:avLst/>
          </a:prstGeom>
          <a:noFill/>
          <a:ln w="9525">
            <a:noFill/>
          </a:ln>
        </p:spPr>
      </p:pic>
      <p:sp>
        <p:nvSpPr>
          <p:cNvPr id="75778" name="Text Box 3"/>
          <p:cNvSpPr txBox="1"/>
          <p:nvPr/>
        </p:nvSpPr>
        <p:spPr>
          <a:xfrm>
            <a:off x="1905000" y="0"/>
            <a:ext cx="6096000" cy="1322070"/>
          </a:xfrm>
          <a:prstGeom prst="rect">
            <a:avLst/>
          </a:prstGeom>
          <a:noFill/>
          <a:ln w="9525">
            <a:noFill/>
          </a:ln>
        </p:spPr>
        <p:txBody>
          <a:bodyPr anchor="t">
            <a:spAutoFit/>
          </a:bodyPr>
          <a:lstStyle/>
          <a:p>
            <a:pPr algn="just" eaLnBrk="0" hangingPunct="0">
              <a:spcBef>
                <a:spcPct val="50000"/>
              </a:spcBef>
            </a:pPr>
            <a:r>
              <a:rPr lang="zh-CN" altLang="en-US" sz="3200">
                <a:latin typeface="Times New Roman" panose="02020603050405020304" pitchFamily="18" charset="0"/>
                <a:ea typeface="宋体" panose="02010600030101010101" pitchFamily="2" charset="-122"/>
              </a:rPr>
              <a:t>写作练习：我为清照写碑文</a:t>
            </a:r>
            <a:r>
              <a:rPr lang="zh-CN" altLang="en-US" sz="3200">
                <a:solidFill>
                  <a:srgbClr val="990099"/>
                </a:solidFill>
                <a:latin typeface="Times New Roman" panose="02020603050405020304" pitchFamily="18" charset="0"/>
                <a:ea typeface="宋体" panose="02010600030101010101" pitchFamily="2" charset="-122"/>
              </a:rPr>
              <a:t>。</a:t>
            </a:r>
            <a:endParaRPr lang="zh-CN" altLang="en-US" sz="3200">
              <a:solidFill>
                <a:srgbClr val="990099"/>
              </a:solidFill>
              <a:latin typeface="创艺简隶书" pitchFamily="2" charset="-122"/>
              <a:ea typeface="宋体" panose="02010600030101010101" pitchFamily="2" charset="-122"/>
            </a:endParaRPr>
          </a:p>
          <a:p>
            <a:pPr eaLnBrk="0" hangingPunct="0">
              <a:spcBef>
                <a:spcPct val="50000"/>
              </a:spcBef>
            </a:pPr>
            <a:endParaRPr lang="en-US" altLang="zh-CN" sz="3200">
              <a:solidFill>
                <a:srgbClr val="990099"/>
              </a:solidFill>
              <a:latin typeface="创艺简隶书" pitchFamily="2" charset="-122"/>
              <a:ea typeface="创艺简隶书" pitchFamily="2" charset="-122"/>
            </a:endParaRPr>
          </a:p>
        </p:txBody>
      </p:sp>
      <p:sp>
        <p:nvSpPr>
          <p:cNvPr id="75779" name="Text Box 4"/>
          <p:cNvSpPr txBox="1"/>
          <p:nvPr/>
        </p:nvSpPr>
        <p:spPr>
          <a:xfrm>
            <a:off x="1649413" y="1066800"/>
            <a:ext cx="7951787" cy="4523105"/>
          </a:xfrm>
          <a:prstGeom prst="rect">
            <a:avLst/>
          </a:prstGeom>
          <a:noFill/>
          <a:ln w="9525">
            <a:noFill/>
          </a:ln>
        </p:spPr>
        <p:txBody>
          <a:bodyPr wrap="square" anchor="t">
            <a:spAutoFit/>
          </a:bodyPr>
          <a:lstStyle/>
          <a:p>
            <a:pPr algn="just" eaLnBrk="0" hangingPunct="0">
              <a:spcBef>
                <a:spcPct val="50000"/>
              </a:spcBef>
            </a:pPr>
            <a:r>
              <a:rPr lang="en-US" altLang="zh-CN" sz="3200">
                <a:latin typeface="Times New Roman" panose="02020603050405020304" pitchFamily="18" charset="0"/>
                <a:ea typeface="宋体" panose="02010600030101010101" pitchFamily="2" charset="-122"/>
              </a:rPr>
              <a:t>  </a:t>
            </a:r>
            <a:r>
              <a:rPr lang="zh-CN" altLang="en-US" sz="3200">
                <a:latin typeface="Times New Roman" panose="02020603050405020304" pitchFamily="18" charset="0"/>
                <a:ea typeface="宋体" panose="02010600030101010101" pitchFamily="2" charset="-122"/>
              </a:rPr>
              <a:t>作为一个女人，李清照何其不幸；作为一个诗人，她又何其伟大。苦难不停地擦拭着李清照的艺术灵魂，这些经历像重物一样压在她生命的弹簧上，但他们不能压垮李清照，相反，苦难越重，艺术的灵魂飞得越高。虽然我们不知道她死于何时，葬身何地。但我相信，她已经在我们每个人的心目中留下了一座丰碑，只是这碑上还缺少碑文，这碑文就交给同学们来写吧。</a:t>
            </a:r>
            <a:endParaRPr lang="zh-CN" altLang="en-US" sz="3200">
              <a:solidFill>
                <a:srgbClr val="292411"/>
              </a:solidFill>
              <a:latin typeface="Times New Roman" panose="02020603050405020304" pitchFamily="18" charset="0"/>
              <a:ea typeface="宋体" panose="02010600030101010101" pitchFamily="2" charset="-122"/>
            </a:endParaRPr>
          </a:p>
        </p:txBody>
      </p:sp>
      <p:pic>
        <p:nvPicPr>
          <p:cNvPr id="75780" name="New picture"/>
          <p:cNvPicPr/>
          <p:nvPr/>
        </p:nvPicPr>
        <p:blipFill>
          <a:blip r:embed="rId3"/>
          <a:stretch>
            <a:fillRect/>
          </a:stretch>
        </p:blipFill>
        <p:spPr>
          <a:xfrm>
            <a:off x="11544300" y="12039600"/>
            <a:ext cx="330200" cy="254000"/>
          </a:xfrm>
          <a:prstGeom prst="cube">
            <a:avLst/>
          </a:prstGeom>
        </p:spPr>
      </p:pic>
    </p:spTree>
  </p:cSld>
  <p:clrMapOvr>
    <a:masterClrMapping/>
  </p:clrMapOvr>
  <mc:AlternateContent>
    <mc:Choice xmlns:p14="http://schemas.microsoft.com/office/powerpoint/2010/main" Requires="p14">
      <p:transition spd="slow" advClick="0" advTm="3000" p14:dur="2000"/>
    </mc:Choice>
    <mc:Fallback>
      <p:transition spd="slow" advClick="0" advTm="3000"/>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8" name="PA_圆角矩形 9"/>
          <p:cNvSpPr/>
          <p:nvPr>
            <p:custDataLst>
              <p:tags r:id="rId3"/>
            </p:custDataLst>
          </p:nvPr>
        </p:nvSpPr>
        <p:spPr>
          <a:xfrm>
            <a:off x="0" y="303235"/>
            <a:ext cx="487837" cy="500380"/>
          </a:xfrm>
          <a:prstGeom prst="roundRect">
            <a:avLst>
              <a:gd name="adj" fmla="val 0"/>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566737" y="291816"/>
            <a:ext cx="1854200" cy="521970"/>
          </a:xfrm>
          <a:prstGeom prst="rect">
            <a:avLst/>
          </a:prstGeom>
          <a:noFill/>
        </p:spPr>
        <p:txBody>
          <a:bodyPr wrap="square" rtlCol="0">
            <a:spAutoFit/>
          </a:bodyPr>
          <a:lstStyle/>
          <a:p>
            <a:r>
              <a:rPr lang="zh-CN" altLang="en-US" sz="2800">
                <a:solidFill>
                  <a:srgbClr val="262626"/>
                </a:solidFill>
                <a:latin typeface="楷体" panose="02010609060101010101" pitchFamily="49" charset="-122"/>
                <a:ea typeface="楷体" panose="02010609060101010101" pitchFamily="49" charset="-122"/>
              </a:rPr>
              <a:t>导入</a:t>
            </a:r>
            <a:endParaRPr lang="en-US" altLang="zh-CN" sz="2800">
              <a:solidFill>
                <a:srgbClr val="262626"/>
              </a:solidFill>
              <a:latin typeface="楷体" panose="02010609060101010101" pitchFamily="49" charset="-122"/>
              <a:ea typeface="楷体" panose="02010609060101010101" pitchFamily="49" charset="-122"/>
            </a:endParaRPr>
          </a:p>
        </p:txBody>
      </p:sp>
      <p:sp>
        <p:nvSpPr>
          <p:cNvPr id="2" name="灯片编号占位符 1"/>
          <p:cNvSpPr>
            <a:spLocks noGrp="1"/>
          </p:cNvSpPr>
          <p:nvPr>
            <p:ph type="sldNum" sz="quarter" idx="12"/>
          </p:nvPr>
        </p:nvSpPr>
        <p:spPr>
          <a:xfrm>
            <a:off x="7916896" y="6176685"/>
            <a:ext cx="2743200" cy="365125"/>
          </a:xfrm>
        </p:spPr>
        <p:txBody>
          <a:bodyPr/>
          <a:lstStyle/>
          <a:p>
            <a:fld id="{7733EF79-204E-44E9-9497-DC3F3763FC2D}" type="slidenum">
              <a:rPr lang="zh-CN" altLang="en-US" smtClean="0"/>
              <a:t>3</a:t>
            </a:fld>
            <a:endParaRPr lang="zh-CN" altLang="en-US"/>
          </a:p>
        </p:txBody>
      </p:sp>
      <p:sp>
        <p:nvSpPr>
          <p:cNvPr id="3" name="文本框 2"/>
          <p:cNvSpPr txBox="1"/>
          <p:nvPr/>
        </p:nvSpPr>
        <p:spPr>
          <a:xfrm>
            <a:off x="295910" y="1151890"/>
            <a:ext cx="10908665" cy="5446395"/>
          </a:xfrm>
          <a:prstGeom prst="rect">
            <a:avLst/>
          </a:prstGeom>
          <a:noFill/>
        </p:spPr>
        <p:txBody>
          <a:bodyPr wrap="square" rtlCol="0" anchor="t">
            <a:spAutoFit/>
          </a:bodyPr>
          <a:lstStyle/>
          <a:p>
            <a:pPr algn="ctr">
              <a:spcBef>
                <a:spcPct val="50000"/>
              </a:spcBef>
            </a:pPr>
            <a:r>
              <a:rPr lang="zh-CN" altLang="en-US" sz="4000">
                <a:latin typeface="楷体" panose="02010609060101010101" pitchFamily="49" charset="-122"/>
                <a:ea typeface="楷体" panose="02010609060101010101" pitchFamily="49" charset="-122"/>
                <a:sym typeface="+mn-ea"/>
              </a:rPr>
              <a:t> </a:t>
            </a:r>
            <a:r>
              <a:rPr lang="zh-CN" altLang="en-US" sz="6000">
                <a:latin typeface="楷体" panose="02010609060101010101" pitchFamily="49" charset="-122"/>
                <a:ea typeface="楷体" panose="02010609060101010101" pitchFamily="49" charset="-122"/>
                <a:sym typeface="+mn-ea"/>
              </a:rPr>
              <a:t>一剪梅</a:t>
            </a:r>
          </a:p>
          <a:p>
            <a:pPr algn="ctr">
              <a:spcBef>
                <a:spcPct val="50000"/>
              </a:spcBef>
            </a:pPr>
            <a:r>
              <a:rPr lang="zh-CN" altLang="en-US" sz="4800">
                <a:solidFill>
                  <a:srgbClr val="FF0000"/>
                </a:solidFill>
                <a:latin typeface="楷体" panose="02010609060101010101" pitchFamily="49" charset="-122"/>
                <a:ea typeface="楷体" panose="02010609060101010101" pitchFamily="49" charset="-122"/>
                <a:sym typeface="+mn-ea"/>
              </a:rPr>
              <a:t>红藕香残玉簟秋。轻解罗裳，独上兰舟。</a:t>
            </a:r>
            <a:r>
              <a:rPr lang="zh-CN" altLang="en-US" sz="4800">
                <a:latin typeface="楷体" panose="02010609060101010101" pitchFamily="49" charset="-122"/>
                <a:ea typeface="楷体" panose="02010609060101010101" pitchFamily="49" charset="-122"/>
                <a:sym typeface="+mn-ea"/>
              </a:rPr>
              <a:t>云中谁寄锦书来？雁字回时，月满西楼。</a:t>
            </a:r>
            <a:endParaRPr lang="zh-CN" altLang="en-US" sz="4800">
              <a:latin typeface="楷体" panose="02010609060101010101" pitchFamily="49" charset="-122"/>
              <a:ea typeface="楷体" panose="02010609060101010101" pitchFamily="49" charset="-122"/>
            </a:endParaRPr>
          </a:p>
          <a:p>
            <a:pPr algn="just">
              <a:spcBef>
                <a:spcPct val="50000"/>
              </a:spcBef>
            </a:pPr>
            <a:r>
              <a:rPr lang="zh-CN" altLang="en-US" sz="4000">
                <a:solidFill>
                  <a:srgbClr val="FF0000"/>
                </a:solidFill>
                <a:latin typeface="楷体" panose="02010609060101010101" pitchFamily="49" charset="-122"/>
                <a:ea typeface="楷体" panose="02010609060101010101" pitchFamily="49" charset="-122"/>
                <a:sym typeface="+mn-ea"/>
              </a:rPr>
              <a:t>   </a:t>
            </a:r>
            <a:r>
              <a:rPr lang="zh-CN" altLang="en-US" sz="4800">
                <a:solidFill>
                  <a:srgbClr val="FF0000"/>
                </a:solidFill>
                <a:latin typeface="楷体" panose="02010609060101010101" pitchFamily="49" charset="-122"/>
                <a:ea typeface="楷体" panose="02010609060101010101" pitchFamily="49" charset="-122"/>
                <a:sym typeface="+mn-ea"/>
              </a:rPr>
              <a:t> 花自飘零水自流。一种相思，两处闲愁。</a:t>
            </a:r>
            <a:r>
              <a:rPr lang="zh-CN" altLang="en-US" sz="4800">
                <a:latin typeface="楷体" panose="02010609060101010101" pitchFamily="49" charset="-122"/>
                <a:ea typeface="楷体" panose="02010609060101010101" pitchFamily="49" charset="-122"/>
                <a:sym typeface="+mn-ea"/>
              </a:rPr>
              <a:t>此情无计可消除，才下眉头，却上心头。</a:t>
            </a:r>
            <a:endParaRPr lang="zh-CN" altLang="en-US" sz="4800" smtClean="0">
              <a:solidFill>
                <a:schemeClr val="bg1"/>
              </a:solidFill>
              <a:latin typeface="冬青黑体简体中文 W3" panose="020b0300000000000000" pitchFamily="34" charset="-122"/>
              <a:ea typeface="冬青黑体简体中文 W3" panose="020b0300000000000000" pitchFamily="34" charset="-122"/>
            </a:endParaRPr>
          </a:p>
        </p:txBody>
      </p:sp>
      <p:pic>
        <p:nvPicPr>
          <p:cNvPr id="4" name="童丽 - 月满西楼">
            <a:hlinkClick action="ppaction://media"/>
          </p:cNvPr>
          <p:cNvPicPr>
            <a:picLocks noRot="1" noChangeAspect="1"/>
          </p:cNvPicPr>
          <p:nvPr>
            <a:audioFile r:link="rId5"/>
            <p:extLst>
              <p:ext uri="{DAA4B4D4-6D71-4841-9C94-3DE7FCFB9230}">
                <p14:media xmlns:p14="http://schemas.microsoft.com/office/powerpoint/2010/main" r:embed="rId6"/>
              </p:ext>
            </p:extLst>
          </p:nvPr>
        </p:nvPicPr>
        <p:blipFill>
          <a:blip r:embed="rId4"/>
          <a:stretch>
            <a:fillRect/>
          </a:stretch>
        </p:blipFill>
        <p:spPr>
          <a:xfrm>
            <a:off x="9525635" y="5782945"/>
            <a:ext cx="619125" cy="619125"/>
          </a:xfrm>
          <a:prstGeom prst="rect">
            <a:avLst/>
          </a:prstGeom>
        </p:spPr>
      </p:pic>
    </p:spTree>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additive="base">
                                        <p:cTn id="6" dur="3324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326" name="TextBox 109"/>
          <p:cNvSpPr txBox="1">
            <a:spLocks noChangeArrowheads="1"/>
          </p:cNvSpPr>
          <p:nvPr/>
        </p:nvSpPr>
        <p:spPr bwMode="auto">
          <a:xfrm>
            <a:off x="1603376" y="1"/>
            <a:ext cx="7707313"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3200">
                <a:solidFill>
                  <a:schemeClr val="tx2"/>
                </a:solidFill>
                <a:latin typeface="黑体" panose="02010609060101010101" charset="-122"/>
                <a:ea typeface="黑体" panose="02010609060101010101" charset="-122"/>
              </a:defRPr>
            </a:lvl1pPr>
            <a:lvl2pPr marL="742950" indent="-285750">
              <a:spcBef>
                <a:spcPct val="20000"/>
              </a:spcBef>
              <a:buClr>
                <a:schemeClr val="accent1"/>
              </a:buClr>
              <a:buFont typeface="Wingdings" panose="05000000000000000000" pitchFamily="2" charset="2"/>
              <a:buChar char="§"/>
              <a:defRPr sz="3200">
                <a:solidFill>
                  <a:schemeClr val="tx1"/>
                </a:solidFill>
                <a:latin typeface="黑体" panose="02010609060101010101" charset="-122"/>
                <a:ea typeface="黑体" panose="02010609060101010101" charset="-122"/>
              </a:defRPr>
            </a:lvl2pPr>
            <a:lvl3pPr marL="1143000" indent="-228600">
              <a:spcBef>
                <a:spcPct val="20000"/>
              </a:spcBef>
              <a:buClr>
                <a:schemeClr val="tx1"/>
              </a:buClr>
              <a:buChar char="•"/>
              <a:defRPr sz="3200">
                <a:solidFill>
                  <a:schemeClr val="tx1"/>
                </a:solidFill>
                <a:latin typeface="黑体" panose="02010609060101010101" charset="-122"/>
                <a:ea typeface="黑体" panose="02010609060101010101" charset="-122"/>
              </a:defRPr>
            </a:lvl3pPr>
            <a:lvl4pPr marL="1600200" indent="-228600">
              <a:spcBef>
                <a:spcPct val="20000"/>
              </a:spcBef>
              <a:buChar char="–"/>
              <a:defRPr sz="3200">
                <a:solidFill>
                  <a:schemeClr val="tx1"/>
                </a:solidFill>
                <a:latin typeface="黑体" panose="02010609060101010101" charset="-122"/>
                <a:ea typeface="黑体" panose="02010609060101010101" charset="-122"/>
              </a:defRPr>
            </a:lvl4pPr>
            <a:lvl5pPr marL="2057400" indent="-228600">
              <a:spcBef>
                <a:spcPct val="20000"/>
              </a:spcBef>
              <a:buChar char="»"/>
              <a:defRPr sz="3200">
                <a:solidFill>
                  <a:schemeClr val="tx1"/>
                </a:solidFill>
                <a:latin typeface="黑体" panose="02010609060101010101" charset="-122"/>
                <a:ea typeface="黑体" panose="02010609060101010101" charset="-122"/>
              </a:defRPr>
            </a:lvl5pPr>
            <a:lvl6pPr marL="2514600" indent="-228600" eaLnBrk="0" fontAlgn="base" hangingPunct="0">
              <a:spcBef>
                <a:spcPct val="20000"/>
              </a:spcBef>
              <a:spcAft>
                <a:spcPct val="0"/>
              </a:spcAft>
              <a:buChar char="»"/>
              <a:defRPr sz="3200">
                <a:solidFill>
                  <a:schemeClr val="tx1"/>
                </a:solidFill>
                <a:latin typeface="黑体" panose="02010609060101010101" charset="-122"/>
                <a:ea typeface="黑体" panose="02010609060101010101" charset="-122"/>
              </a:defRPr>
            </a:lvl6pPr>
            <a:lvl7pPr marL="2971800" indent="-228600" eaLnBrk="0" fontAlgn="base" hangingPunct="0">
              <a:spcBef>
                <a:spcPct val="20000"/>
              </a:spcBef>
              <a:spcAft>
                <a:spcPct val="0"/>
              </a:spcAft>
              <a:buChar char="»"/>
              <a:defRPr sz="3200">
                <a:solidFill>
                  <a:schemeClr val="tx1"/>
                </a:solidFill>
                <a:latin typeface="黑体" panose="02010609060101010101" charset="-122"/>
                <a:ea typeface="黑体" panose="02010609060101010101" charset="-122"/>
              </a:defRPr>
            </a:lvl7pPr>
            <a:lvl8pPr marL="3429000" indent="-228600" eaLnBrk="0" fontAlgn="base" hangingPunct="0">
              <a:spcBef>
                <a:spcPct val="20000"/>
              </a:spcBef>
              <a:spcAft>
                <a:spcPct val="0"/>
              </a:spcAft>
              <a:buChar char="»"/>
              <a:defRPr sz="3200">
                <a:solidFill>
                  <a:schemeClr val="tx1"/>
                </a:solidFill>
                <a:latin typeface="黑体" panose="02010609060101010101" charset="-122"/>
                <a:ea typeface="黑体" panose="02010609060101010101" charset="-122"/>
              </a:defRPr>
            </a:lvl8pPr>
            <a:lvl9pPr marL="3886200" indent="-228600" eaLnBrk="0" fontAlgn="base" hangingPunct="0">
              <a:spcBef>
                <a:spcPct val="20000"/>
              </a:spcBef>
              <a:spcAft>
                <a:spcPct val="0"/>
              </a:spcAft>
              <a:buChar char="»"/>
              <a:defRPr sz="3200">
                <a:solidFill>
                  <a:schemeClr val="tx1"/>
                </a:solidFill>
                <a:latin typeface="黑体" panose="02010609060101010101" charset="-122"/>
                <a:ea typeface="黑体" panose="02010609060101010101" charset="-122"/>
              </a:defRPr>
            </a:lvl9pPr>
          </a:lstStyle>
          <a:p>
            <a:pPr eaLnBrk="1" hangingPunct="1">
              <a:spcBef>
                <a:spcPct val="0"/>
              </a:spcBef>
              <a:buClrTx/>
              <a:buFontTx/>
              <a:buNone/>
            </a:pPr>
            <a:r>
              <a:rPr lang="zh-CN" altLang="en-US" sz="4800" b="1">
                <a:solidFill>
                  <a:schemeClr val="bg1"/>
                </a:solidFill>
              </a:rPr>
              <a:t>活动与探究</a:t>
            </a:r>
            <a:r>
              <a:rPr lang="zh-CN" altLang="en-US" sz="2400" b="1">
                <a:solidFill>
                  <a:schemeClr val="bg1"/>
                </a:solidFill>
              </a:rPr>
              <a:t>（</a:t>
            </a:r>
            <a:r>
              <a:rPr lang="zh-CN" altLang="en-US" sz="2000" b="1">
                <a:solidFill>
                  <a:schemeClr val="bg1"/>
                </a:solidFill>
              </a:rPr>
              <a:t>温馨提示：规范操作、注意安全</a:t>
            </a:r>
            <a:r>
              <a:rPr lang="zh-CN" altLang="en-US" sz="2400" b="1">
                <a:solidFill>
                  <a:schemeClr val="bg1"/>
                </a:solidFill>
              </a:rPr>
              <a:t>）</a:t>
            </a:r>
            <a:endParaRPr lang="zh-CN" altLang="en-US" sz="4000" b="1">
              <a:solidFill>
                <a:schemeClr val="bg1"/>
              </a:solidFill>
            </a:endParaRPr>
          </a:p>
          <a:p>
            <a:pPr eaLnBrk="1" hangingPunct="1">
              <a:spcBef>
                <a:spcPct val="0"/>
              </a:spcBef>
              <a:buClrTx/>
              <a:buFontTx/>
              <a:buNone/>
            </a:pPr>
            <a:endParaRPr lang="zh-CN" altLang="en-US" sz="4000" b="1">
              <a:solidFill>
                <a:schemeClr val="bg1"/>
              </a:solidFill>
            </a:endParaRPr>
          </a:p>
        </p:txBody>
      </p:sp>
      <p:sp>
        <p:nvSpPr>
          <p:cNvPr id="68" name="PA_圆角矩形 9"/>
          <p:cNvSpPr/>
          <p:nvPr>
            <p:custDataLst>
              <p:tags r:id="rId2"/>
            </p:custDataLst>
          </p:nvPr>
        </p:nvSpPr>
        <p:spPr>
          <a:xfrm>
            <a:off x="0" y="303235"/>
            <a:ext cx="487837" cy="500380"/>
          </a:xfrm>
          <a:prstGeom prst="roundRect">
            <a:avLst>
              <a:gd name="adj" fmla="val 0"/>
            </a:avLst>
          </a:prstGeom>
          <a:solidFill>
            <a:srgbClr val="36E0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p:cNvSpPr txBox="1"/>
          <p:nvPr/>
        </p:nvSpPr>
        <p:spPr>
          <a:xfrm>
            <a:off x="566737" y="291816"/>
            <a:ext cx="1854200" cy="521970"/>
          </a:xfrm>
          <a:prstGeom prst="rect">
            <a:avLst/>
          </a:prstGeom>
          <a:noFill/>
        </p:spPr>
        <p:txBody>
          <a:bodyPr wrap="square" rtlCol="0">
            <a:spAutoFit/>
          </a:bodyPr>
          <a:lstStyle/>
          <a:p>
            <a:r>
              <a:rPr lang="zh-CN" altLang="en-US" sz="2800">
                <a:solidFill>
                  <a:srgbClr val="262626"/>
                </a:solidFill>
                <a:latin typeface="楷体" panose="02010609060101010101" pitchFamily="49" charset="-122"/>
                <a:ea typeface="楷体" panose="02010609060101010101" pitchFamily="49" charset="-122"/>
              </a:rPr>
              <a:t>学习目标</a:t>
            </a:r>
          </a:p>
        </p:txBody>
      </p:sp>
      <p:sp>
        <p:nvSpPr>
          <p:cNvPr id="3" name="文本框 2"/>
          <p:cNvSpPr txBox="1"/>
          <p:nvPr/>
        </p:nvSpPr>
        <p:spPr>
          <a:xfrm>
            <a:off x="1932940" y="1079500"/>
            <a:ext cx="9271635" cy="4227195"/>
          </a:xfrm>
          <a:prstGeom prst="rect">
            <a:avLst/>
          </a:prstGeom>
          <a:noFill/>
        </p:spPr>
        <p:txBody>
          <a:bodyPr wrap="square" rtlCol="0" anchor="t">
            <a:spAutoFit/>
          </a:bodyPr>
          <a:lstStyle/>
          <a:p>
            <a:pPr eaLnBrk="0" hangingPunct="0">
              <a:lnSpc>
                <a:spcPct val="120000"/>
              </a:lnSpc>
            </a:pPr>
            <a:r>
              <a:rPr lang="en-US" altLang="zh-CN" sz="4800">
                <a:solidFill>
                  <a:srgbClr val="990099"/>
                </a:solidFill>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4800">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4800">
                <a:latin typeface="楷体" panose="02010609060101010101" pitchFamily="49" charset="-122"/>
                <a:ea typeface="楷体" panose="02010609060101010101" pitchFamily="49" charset="-122"/>
                <a:cs typeface="楷体" panose="02010609060101010101" pitchFamily="49" charset="-122"/>
                <a:sym typeface="+mn-ea"/>
              </a:rPr>
              <a:t>了解词人的生平及作品风格。</a:t>
            </a:r>
            <a:endParaRPr lang="zh-CN" altLang="en-US" sz="48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eaLnBrk="0" hangingPunct="0">
              <a:lnSpc>
                <a:spcPct val="120000"/>
              </a:lnSpc>
            </a:pPr>
            <a:r>
              <a:rPr lang="zh-CN" altLang="en-US" sz="4800">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4800">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4800">
                <a:latin typeface="楷体" panose="02010609060101010101" pitchFamily="49" charset="-122"/>
                <a:ea typeface="楷体" panose="02010609060101010101" pitchFamily="49" charset="-122"/>
                <a:cs typeface="楷体" panose="02010609060101010101" pitchFamily="49" charset="-122"/>
                <a:sym typeface="+mn-ea"/>
              </a:rPr>
              <a:t>解读词中意象，把握景与情的关系，感受词的意境美。 </a:t>
            </a:r>
            <a:endParaRPr lang="zh-CN" altLang="en-US" sz="48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eaLnBrk="0" hangingPunct="0"/>
            <a:r>
              <a:rPr lang="zh-CN" altLang="en-US" sz="4800">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4800">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4800">
                <a:latin typeface="楷体" panose="02010609060101010101" pitchFamily="49" charset="-122"/>
                <a:ea typeface="楷体" panose="02010609060101010101" pitchFamily="49" charset="-122"/>
                <a:cs typeface="楷体" panose="02010609060101010101" pitchFamily="49" charset="-122"/>
                <a:sym typeface="+mn-ea"/>
              </a:rPr>
              <a:t>探寻词人苦闷、复杂的精神世界，准确把握“愁”之内涵。 </a:t>
            </a:r>
            <a:endParaRPr lang="zh-CN" altLang="en-US" sz="4800" smtClean="0">
              <a:solidFill>
                <a:schemeClr val="bg1"/>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mc:Choice xmlns:p14="http://schemas.microsoft.com/office/powerpoint/2010/main" Requires="p14">
      <p:transition spd="slow" advClick="0" advTm="3000" p14:dur="2000"/>
    </mc:Choice>
    <mc:Fallback>
      <p:transition spd="slow" advClick="0" advTm="3000"/>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326" name="TextBox 109"/>
          <p:cNvSpPr txBox="1">
            <a:spLocks noChangeArrowheads="1"/>
          </p:cNvSpPr>
          <p:nvPr/>
        </p:nvSpPr>
        <p:spPr bwMode="auto">
          <a:xfrm>
            <a:off x="1603376" y="1"/>
            <a:ext cx="7707313"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3200">
                <a:solidFill>
                  <a:schemeClr val="tx2"/>
                </a:solidFill>
                <a:latin typeface="黑体" panose="02010609060101010101" charset="-122"/>
                <a:ea typeface="黑体" panose="02010609060101010101" charset="-122"/>
              </a:defRPr>
            </a:lvl1pPr>
            <a:lvl2pPr marL="742950" indent="-285750">
              <a:spcBef>
                <a:spcPct val="20000"/>
              </a:spcBef>
              <a:buClr>
                <a:schemeClr val="accent1"/>
              </a:buClr>
              <a:buFont typeface="Wingdings" panose="05000000000000000000" pitchFamily="2" charset="2"/>
              <a:buChar char="§"/>
              <a:defRPr sz="3200">
                <a:solidFill>
                  <a:schemeClr val="tx1"/>
                </a:solidFill>
                <a:latin typeface="黑体" panose="02010609060101010101" charset="-122"/>
                <a:ea typeface="黑体" panose="02010609060101010101" charset="-122"/>
              </a:defRPr>
            </a:lvl2pPr>
            <a:lvl3pPr marL="1143000" indent="-228600">
              <a:spcBef>
                <a:spcPct val="20000"/>
              </a:spcBef>
              <a:buClr>
                <a:schemeClr val="tx1"/>
              </a:buClr>
              <a:buChar char="•"/>
              <a:defRPr sz="3200">
                <a:solidFill>
                  <a:schemeClr val="tx1"/>
                </a:solidFill>
                <a:latin typeface="黑体" panose="02010609060101010101" charset="-122"/>
                <a:ea typeface="黑体" panose="02010609060101010101" charset="-122"/>
              </a:defRPr>
            </a:lvl3pPr>
            <a:lvl4pPr marL="1600200" indent="-228600">
              <a:spcBef>
                <a:spcPct val="20000"/>
              </a:spcBef>
              <a:buChar char="–"/>
              <a:defRPr sz="3200">
                <a:solidFill>
                  <a:schemeClr val="tx1"/>
                </a:solidFill>
                <a:latin typeface="黑体" panose="02010609060101010101" charset="-122"/>
                <a:ea typeface="黑体" panose="02010609060101010101" charset="-122"/>
              </a:defRPr>
            </a:lvl4pPr>
            <a:lvl5pPr marL="2057400" indent="-228600">
              <a:spcBef>
                <a:spcPct val="20000"/>
              </a:spcBef>
              <a:buChar char="»"/>
              <a:defRPr sz="3200">
                <a:solidFill>
                  <a:schemeClr val="tx1"/>
                </a:solidFill>
                <a:latin typeface="黑体" panose="02010609060101010101" charset="-122"/>
                <a:ea typeface="黑体" panose="02010609060101010101" charset="-122"/>
              </a:defRPr>
            </a:lvl5pPr>
            <a:lvl6pPr marL="2514600" indent="-228600" eaLnBrk="0" fontAlgn="base" hangingPunct="0">
              <a:spcBef>
                <a:spcPct val="20000"/>
              </a:spcBef>
              <a:spcAft>
                <a:spcPct val="0"/>
              </a:spcAft>
              <a:buChar char="»"/>
              <a:defRPr sz="3200">
                <a:solidFill>
                  <a:schemeClr val="tx1"/>
                </a:solidFill>
                <a:latin typeface="黑体" panose="02010609060101010101" charset="-122"/>
                <a:ea typeface="黑体" panose="02010609060101010101" charset="-122"/>
              </a:defRPr>
            </a:lvl6pPr>
            <a:lvl7pPr marL="2971800" indent="-228600" eaLnBrk="0" fontAlgn="base" hangingPunct="0">
              <a:spcBef>
                <a:spcPct val="20000"/>
              </a:spcBef>
              <a:spcAft>
                <a:spcPct val="0"/>
              </a:spcAft>
              <a:buChar char="»"/>
              <a:defRPr sz="3200">
                <a:solidFill>
                  <a:schemeClr val="tx1"/>
                </a:solidFill>
                <a:latin typeface="黑体" panose="02010609060101010101" charset="-122"/>
                <a:ea typeface="黑体" panose="02010609060101010101" charset="-122"/>
              </a:defRPr>
            </a:lvl7pPr>
            <a:lvl8pPr marL="3429000" indent="-228600" eaLnBrk="0" fontAlgn="base" hangingPunct="0">
              <a:spcBef>
                <a:spcPct val="20000"/>
              </a:spcBef>
              <a:spcAft>
                <a:spcPct val="0"/>
              </a:spcAft>
              <a:buChar char="»"/>
              <a:defRPr sz="3200">
                <a:solidFill>
                  <a:schemeClr val="tx1"/>
                </a:solidFill>
                <a:latin typeface="黑体" panose="02010609060101010101" charset="-122"/>
                <a:ea typeface="黑体" panose="02010609060101010101" charset="-122"/>
              </a:defRPr>
            </a:lvl8pPr>
            <a:lvl9pPr marL="3886200" indent="-228600" eaLnBrk="0" fontAlgn="base" hangingPunct="0">
              <a:spcBef>
                <a:spcPct val="20000"/>
              </a:spcBef>
              <a:spcAft>
                <a:spcPct val="0"/>
              </a:spcAft>
              <a:buChar char="»"/>
              <a:defRPr sz="3200">
                <a:solidFill>
                  <a:schemeClr val="tx1"/>
                </a:solidFill>
                <a:latin typeface="黑体" panose="02010609060101010101" charset="-122"/>
                <a:ea typeface="黑体" panose="02010609060101010101" charset="-122"/>
              </a:defRPr>
            </a:lvl9pPr>
          </a:lstStyle>
          <a:p>
            <a:pPr eaLnBrk="1" hangingPunct="1">
              <a:spcBef>
                <a:spcPct val="0"/>
              </a:spcBef>
              <a:buClrTx/>
              <a:buFontTx/>
              <a:buNone/>
            </a:pPr>
            <a:r>
              <a:rPr lang="zh-CN" altLang="en-US" sz="4800" b="1">
                <a:solidFill>
                  <a:schemeClr val="bg1"/>
                </a:solidFill>
              </a:rPr>
              <a:t>活动与探究</a:t>
            </a:r>
            <a:r>
              <a:rPr lang="zh-CN" altLang="en-US" sz="2400" b="1">
                <a:solidFill>
                  <a:schemeClr val="bg1"/>
                </a:solidFill>
              </a:rPr>
              <a:t>（</a:t>
            </a:r>
            <a:r>
              <a:rPr lang="zh-CN" altLang="en-US" sz="2000" b="1">
                <a:solidFill>
                  <a:schemeClr val="bg1"/>
                </a:solidFill>
              </a:rPr>
              <a:t>温馨提示：规范操作、注意安全</a:t>
            </a:r>
            <a:r>
              <a:rPr lang="zh-CN" altLang="en-US" sz="2400" b="1">
                <a:solidFill>
                  <a:schemeClr val="bg1"/>
                </a:solidFill>
              </a:rPr>
              <a:t>）</a:t>
            </a:r>
            <a:endParaRPr lang="zh-CN" altLang="en-US" sz="4000" b="1">
              <a:solidFill>
                <a:schemeClr val="bg1"/>
              </a:solidFill>
            </a:endParaRPr>
          </a:p>
          <a:p>
            <a:pPr eaLnBrk="1" hangingPunct="1">
              <a:spcBef>
                <a:spcPct val="0"/>
              </a:spcBef>
              <a:buClrTx/>
              <a:buFontTx/>
              <a:buNone/>
            </a:pPr>
            <a:endParaRPr lang="zh-CN" altLang="en-US" sz="4000" b="1">
              <a:solidFill>
                <a:schemeClr val="bg1"/>
              </a:solidFill>
            </a:endParaRPr>
          </a:p>
        </p:txBody>
      </p:sp>
      <p:sp>
        <p:nvSpPr>
          <p:cNvPr id="68" name="PA_圆角矩形 9"/>
          <p:cNvSpPr/>
          <p:nvPr>
            <p:custDataLst>
              <p:tags r:id="rId2"/>
            </p:custDataLst>
          </p:nvPr>
        </p:nvSpPr>
        <p:spPr>
          <a:xfrm>
            <a:off x="0" y="303235"/>
            <a:ext cx="487837" cy="500380"/>
          </a:xfrm>
          <a:prstGeom prst="roundRect">
            <a:avLst>
              <a:gd name="adj" fmla="val 0"/>
            </a:avLst>
          </a:prstGeom>
          <a:solidFill>
            <a:srgbClr val="43B0C0"/>
          </a:solidFill>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sp>
        <p:nvSpPr>
          <p:cNvPr id="69" name="文本框 68"/>
          <p:cNvSpPr txBox="1"/>
          <p:nvPr/>
        </p:nvSpPr>
        <p:spPr>
          <a:xfrm>
            <a:off x="566737" y="291816"/>
            <a:ext cx="1854200" cy="521970"/>
          </a:xfrm>
          <a:prstGeom prst="rect">
            <a:avLst/>
          </a:prstGeom>
          <a:noFill/>
        </p:spPr>
        <p:txBody>
          <a:bodyPr wrap="square" rtlCol="0">
            <a:spAutoFit/>
          </a:bodyPr>
          <a:lstStyle/>
          <a:p>
            <a:r>
              <a:rPr lang="zh-CN" altLang="en-US" sz="2800">
                <a:solidFill>
                  <a:srgbClr val="262626"/>
                </a:solidFill>
                <a:latin typeface="楷体" panose="02010609060101010101" pitchFamily="49" charset="-122"/>
                <a:ea typeface="楷体" panose="02010609060101010101" pitchFamily="49" charset="-122"/>
              </a:rPr>
              <a:t>知人论世</a:t>
            </a:r>
          </a:p>
        </p:txBody>
      </p:sp>
      <p:sp>
        <p:nvSpPr>
          <p:cNvPr id="3" name="文本框 2"/>
          <p:cNvSpPr txBox="1"/>
          <p:nvPr/>
        </p:nvSpPr>
        <p:spPr>
          <a:xfrm>
            <a:off x="340360" y="1029970"/>
            <a:ext cx="10791190" cy="6185535"/>
          </a:xfrm>
          <a:prstGeom prst="rect">
            <a:avLst/>
          </a:prstGeom>
          <a:noFill/>
        </p:spPr>
        <p:txBody>
          <a:bodyPr wrap="square" rtlCol="0" anchor="t">
            <a:spAutoFit/>
          </a:bodyPr>
          <a:lstStyle/>
          <a:p>
            <a:r>
              <a:rPr lang="zh-CN" altLang="en-US" sz="3600" i="1">
                <a:solidFill>
                  <a:srgbClr val="0066FF"/>
                </a:solidFill>
                <a:latin typeface="楷体" panose="02010609060101010101" pitchFamily="49" charset="-122"/>
                <a:ea typeface="楷体" panose="02010609060101010101" pitchFamily="49" charset="-122"/>
                <a:cs typeface="楷体" panose="02010609060101010101" pitchFamily="49" charset="-122"/>
                <a:sym typeface="+mn-ea"/>
              </a:rPr>
              <a:t>李清照：</a:t>
            </a:r>
            <a:r>
              <a:rPr lang="zh-CN" altLang="en-US" sz="360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600">
                <a:latin typeface="楷体" panose="02010609060101010101" pitchFamily="49" charset="-122"/>
                <a:ea typeface="楷体" panose="02010609060101010101" pitchFamily="49" charset="-122"/>
                <a:cs typeface="楷体" panose="02010609060101010101" pitchFamily="49" charset="-122"/>
                <a:sym typeface="+mn-ea"/>
              </a:rPr>
              <a:t>1084-1151</a:t>
            </a:r>
            <a:r>
              <a:rPr lang="zh-CN" altLang="en-US" sz="3600">
                <a:latin typeface="楷体" panose="02010609060101010101" pitchFamily="49" charset="-122"/>
                <a:ea typeface="楷体" panose="02010609060101010101" pitchFamily="49" charset="-122"/>
                <a:cs typeface="楷体" panose="02010609060101010101" pitchFamily="49" charset="-122"/>
                <a:sym typeface="+mn-ea"/>
              </a:rPr>
              <a:t>），号</a:t>
            </a:r>
            <a:r>
              <a:rPr lang="zh-CN" altLang="en-US" sz="360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易安居士</a:t>
            </a:r>
            <a:r>
              <a:rPr lang="zh-CN" altLang="en-US" sz="3600">
                <a:latin typeface="楷体" panose="02010609060101010101" pitchFamily="49" charset="-122"/>
                <a:ea typeface="楷体" panose="02010609060101010101" pitchFamily="49" charset="-122"/>
                <a:cs typeface="楷体" panose="02010609060101010101" pitchFamily="49" charset="-122"/>
                <a:sym typeface="+mn-ea"/>
              </a:rPr>
              <a:t>，山东济南人，</a:t>
            </a:r>
            <a:r>
              <a:rPr lang="zh-CN" altLang="en-US" sz="360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南宋杰出的女词人，传世词集是</a:t>
            </a:r>
            <a:r>
              <a:rPr lang="en-US" altLang="zh-CN" sz="360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漱玉词</a:t>
            </a:r>
            <a:r>
              <a:rPr lang="en-US" altLang="zh-CN" sz="360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a:latin typeface="楷体" panose="02010609060101010101" pitchFamily="49" charset="-122"/>
                <a:ea typeface="楷体" panose="02010609060101010101" pitchFamily="49" charset="-122"/>
                <a:cs typeface="楷体" panose="02010609060101010101" pitchFamily="49" charset="-122"/>
                <a:sym typeface="+mn-ea"/>
              </a:rPr>
              <a:t>。父亲李格非很有学问，母亲王氏知书能文，文学气氛浓厚的士大夫家庭造就了李清照多方面的文学艺术成就。</a:t>
            </a:r>
          </a:p>
          <a:p>
            <a:r>
              <a:rPr lang="zh-CN" altLang="en-US" sz="3600">
                <a:latin typeface="楷体" panose="02010609060101010101" pitchFamily="49" charset="-122"/>
                <a:ea typeface="楷体" panose="02010609060101010101" pitchFamily="49" charset="-122"/>
                <a:cs typeface="楷体" panose="02010609060101010101" pitchFamily="49" charset="-122"/>
                <a:sym typeface="+mn-ea"/>
              </a:rPr>
              <a:t>李清照是</a:t>
            </a:r>
            <a:r>
              <a:rPr lang="zh-CN" altLang="en-US" sz="3600" i="1" u="sng">
                <a:solidFill>
                  <a:schemeClr val="accent2"/>
                </a:solidFill>
                <a:latin typeface="楷体" panose="02010609060101010101" pitchFamily="49" charset="-122"/>
                <a:ea typeface="楷体" panose="02010609060101010101" pitchFamily="49" charset="-122"/>
                <a:cs typeface="楷体" panose="02010609060101010101" pitchFamily="49" charset="-122"/>
                <a:sym typeface="+mn-ea"/>
              </a:rPr>
              <a:t>婉约派</a:t>
            </a:r>
            <a:r>
              <a:rPr lang="zh-CN" altLang="en-US" sz="3600">
                <a:latin typeface="楷体" panose="02010609060101010101" pitchFamily="49" charset="-122"/>
                <a:ea typeface="楷体" panose="02010609060101010101" pitchFamily="49" charset="-122"/>
                <a:cs typeface="楷体" panose="02010609060101010101" pitchFamily="49" charset="-122"/>
                <a:sym typeface="+mn-ea"/>
              </a:rPr>
              <a:t>的代表。创作</a:t>
            </a:r>
            <a:r>
              <a:rPr lang="zh-CN" altLang="en-US" sz="3600" i="1" u="sng">
                <a:solidFill>
                  <a:srgbClr val="FF3300"/>
                </a:solidFill>
                <a:latin typeface="楷体" panose="02010609060101010101" pitchFamily="49" charset="-122"/>
                <a:ea typeface="楷体" panose="02010609060101010101" pitchFamily="49" charset="-122"/>
                <a:cs typeface="楷体" panose="02010609060101010101" pitchFamily="49" charset="-122"/>
                <a:sym typeface="+mn-ea"/>
              </a:rPr>
              <a:t>以南渡为界</a:t>
            </a:r>
            <a:r>
              <a:rPr lang="zh-CN" altLang="en-US" sz="3600">
                <a:latin typeface="楷体" panose="02010609060101010101" pitchFamily="49" charset="-122"/>
                <a:ea typeface="楷体" panose="02010609060101010101" pitchFamily="49" charset="-122"/>
                <a:cs typeface="楷体" panose="02010609060101010101" pitchFamily="49" charset="-122"/>
                <a:sym typeface="+mn-ea"/>
              </a:rPr>
              <a:t>分为前后两个时期。南渡前：描写</a:t>
            </a:r>
            <a:r>
              <a:rPr lang="zh-CN" altLang="en-US" sz="3600" i="1" u="sng">
                <a:solidFill>
                  <a:schemeClr val="accent2"/>
                </a:solidFill>
                <a:latin typeface="楷体" panose="02010609060101010101" pitchFamily="49" charset="-122"/>
                <a:ea typeface="楷体" panose="02010609060101010101" pitchFamily="49" charset="-122"/>
                <a:cs typeface="楷体" panose="02010609060101010101" pitchFamily="49" charset="-122"/>
                <a:sym typeface="+mn-ea"/>
              </a:rPr>
              <a:t>少女</a:t>
            </a:r>
            <a:r>
              <a:rPr lang="zh-CN" altLang="en-US" sz="3600" i="1">
                <a:solidFill>
                  <a:schemeClr val="accent2"/>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i="1" u="sng">
                <a:solidFill>
                  <a:schemeClr val="accent2"/>
                </a:solidFill>
                <a:latin typeface="楷体" panose="02010609060101010101" pitchFamily="49" charset="-122"/>
                <a:ea typeface="楷体" panose="02010609060101010101" pitchFamily="49" charset="-122"/>
                <a:cs typeface="楷体" panose="02010609060101010101" pitchFamily="49" charset="-122"/>
                <a:sym typeface="+mn-ea"/>
              </a:rPr>
              <a:t>少妇时期的生活</a:t>
            </a:r>
          </a:p>
          <a:p>
            <a:r>
              <a:rPr lang="zh-CN" altLang="en-US" sz="3600">
                <a:solidFill>
                  <a:srgbClr val="CC3300"/>
                </a:solidFill>
                <a:latin typeface="楷体" panose="02010609060101010101" pitchFamily="49" charset="-122"/>
                <a:ea typeface="楷体" panose="02010609060101010101" pitchFamily="49" charset="-122"/>
                <a:cs typeface="楷体" panose="02010609060101010101" pitchFamily="49" charset="-122"/>
                <a:sym typeface="+mn-ea"/>
              </a:rPr>
              <a:t>闲愁、离愁－－清丽婉转</a:t>
            </a:r>
            <a:endParaRPr lang="zh-CN" altLang="en-US" sz="3600">
              <a:solidFill>
                <a:srgbClr val="CC3300"/>
              </a:solidFill>
              <a:latin typeface="楷体" panose="02010609060101010101" pitchFamily="49" charset="-122"/>
              <a:ea typeface="楷体" panose="02010609060101010101" pitchFamily="49" charset="-122"/>
              <a:cs typeface="楷体" panose="02010609060101010101" pitchFamily="49" charset="-122"/>
            </a:endParaRPr>
          </a:p>
          <a:p>
            <a:r>
              <a:rPr lang="zh-CN" altLang="en-US" sz="3600">
                <a:latin typeface="楷体" panose="02010609060101010101" pitchFamily="49" charset="-122"/>
                <a:ea typeface="楷体" panose="02010609060101010101" pitchFamily="49" charset="-122"/>
                <a:cs typeface="楷体" panose="02010609060101010101" pitchFamily="49" charset="-122"/>
                <a:sym typeface="+mn-ea"/>
              </a:rPr>
              <a:t>南渡后：反映战乱痛苦生活，感时伤怀，怀旧思乡，</a:t>
            </a:r>
            <a:r>
              <a:rPr lang="zh-CN" altLang="en-US" sz="3600" i="1">
                <a:latin typeface="楷体" panose="02010609060101010101" pitchFamily="49" charset="-122"/>
                <a:ea typeface="楷体" panose="02010609060101010101" pitchFamily="49" charset="-122"/>
                <a:cs typeface="楷体" panose="02010609060101010101" pitchFamily="49" charset="-122"/>
                <a:sym typeface="+mn-ea"/>
              </a:rPr>
              <a:t>表现</a:t>
            </a:r>
            <a:r>
              <a:rPr lang="zh-CN" altLang="en-US" sz="3600" i="1" u="sng">
                <a:solidFill>
                  <a:schemeClr val="accent2"/>
                </a:solidFill>
                <a:latin typeface="楷体" panose="02010609060101010101" pitchFamily="49" charset="-122"/>
                <a:ea typeface="楷体" panose="02010609060101010101" pitchFamily="49" charset="-122"/>
                <a:cs typeface="楷体" panose="02010609060101010101" pitchFamily="49" charset="-122"/>
                <a:sym typeface="+mn-ea"/>
              </a:rPr>
              <a:t>思夫、思国、思乡</a:t>
            </a:r>
            <a:endParaRPr lang="zh-CN" altLang="en-US" sz="3600" i="1" u="sng">
              <a:solidFill>
                <a:schemeClr val="accent2"/>
              </a:solidFill>
              <a:latin typeface="楷体" panose="02010609060101010101" pitchFamily="49" charset="-122"/>
              <a:ea typeface="楷体" panose="02010609060101010101" pitchFamily="49" charset="-122"/>
              <a:cs typeface="楷体" panose="02010609060101010101" pitchFamily="49" charset="-122"/>
            </a:endParaRPr>
          </a:p>
          <a:p>
            <a:r>
              <a:rPr lang="zh-CN" altLang="en-US" sz="3600">
                <a:solidFill>
                  <a:srgbClr val="CC3300"/>
                </a:solidFill>
                <a:latin typeface="楷体" panose="02010609060101010101" pitchFamily="49" charset="-122"/>
                <a:ea typeface="楷体" panose="02010609060101010101" pitchFamily="49" charset="-122"/>
                <a:cs typeface="楷体" panose="02010609060101010101" pitchFamily="49" charset="-122"/>
                <a:sym typeface="+mn-ea"/>
              </a:rPr>
              <a:t>浓愁、哀愁－－沉郁凄凉</a:t>
            </a:r>
            <a:endParaRPr lang="zh-CN" altLang="en-US" sz="3600">
              <a:solidFill>
                <a:srgbClr val="CC3300"/>
              </a:solidFill>
              <a:latin typeface="楷体" panose="02010609060101010101" pitchFamily="49" charset="-122"/>
              <a:ea typeface="楷体" panose="02010609060101010101" pitchFamily="49" charset="-122"/>
              <a:cs typeface="楷体" panose="02010609060101010101" pitchFamily="49" charset="-122"/>
            </a:endParaRPr>
          </a:p>
          <a:p>
            <a:endParaRPr lang="zh-CN" altLang="en-US" i="1" u="sng">
              <a:solidFill>
                <a:schemeClr val="accent2"/>
              </a:solidFill>
              <a:latin typeface="华文细黑" pitchFamily="2" charset="-122"/>
              <a:ea typeface="华文细黑" pitchFamily="2" charset="-122"/>
            </a:endParaRPr>
          </a:p>
          <a:p>
            <a:endParaRPr lang="zh-CN" altLang="en-US" smtClean="0">
              <a:solidFill>
                <a:schemeClr val="bg1"/>
              </a:solidFill>
              <a:latin typeface="冬青黑体简体中文 W3" panose="020b0300000000000000" pitchFamily="34" charset="-122"/>
              <a:ea typeface="冬青黑体简体中文 W3" panose="020b0300000000000000" pitchFamily="34" charset="-122"/>
            </a:endParaRPr>
          </a:p>
        </p:txBody>
      </p:sp>
    </p:spTree>
  </p:cSld>
  <p:clrMapOvr>
    <a:masterClrMapping/>
  </p:clrMapOvr>
  <mc:AlternateContent>
    <mc:Choice xmlns:p14="http://schemas.microsoft.com/office/powerpoint/2010/main" Requires="p14">
      <p:transition spd="slow" advClick="0" advTm="3000" p14:dur="2000"/>
    </mc:Choice>
    <mc:Fallback>
      <p:transition spd="slow" advClick="0" advTm="3000"/>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6321" name="Picture 2" descr="C:\Users\GXSG-01\Pictures\图片1.jpg"/>
          <p:cNvPicPr>
            <a:picLocks noChangeAspect="1"/>
          </p:cNvPicPr>
          <p:nvPr/>
        </p:nvPicPr>
        <p:blipFill>
          <a:blip r:embed="rId2"/>
          <a:srcRect l="1797" t="9435" r="7603" b="14075"/>
          <a:stretch>
            <a:fillRect/>
          </a:stretch>
        </p:blipFill>
        <p:spPr>
          <a:xfrm>
            <a:off x="1526223" y="-317"/>
            <a:ext cx="9139237" cy="6799262"/>
          </a:xfrm>
          <a:prstGeom prst="rect">
            <a:avLst/>
          </a:prstGeom>
          <a:noFill/>
          <a:ln w="9525">
            <a:noFill/>
          </a:ln>
        </p:spPr>
      </p:pic>
      <p:sp>
        <p:nvSpPr>
          <p:cNvPr id="56322" name="标题 1"/>
          <p:cNvSpPr>
            <a:spLocks noGrp="1"/>
          </p:cNvSpPr>
          <p:nvPr>
            <p:ph type="title"/>
          </p:nvPr>
        </p:nvSpPr>
        <p:spPr>
          <a:xfrm>
            <a:off x="750570" y="25400"/>
            <a:ext cx="9457055" cy="1143000"/>
          </a:xfrm>
        </p:spPr>
        <p:txBody>
          <a:bodyPr vert="horz" lIns="91440" tIns="45720" rIns="91440" bIns="45720" anchor="ctr"/>
          <a:lstStyle/>
          <a:p>
            <a:pPr algn="l"/>
            <a:r>
              <a:rPr lang="zh-CN" altLang="en-US" sz="2800">
                <a:latin typeface="楷体" panose="02010609060101010101" pitchFamily="49" charset="-122"/>
                <a:ea typeface="楷体" panose="02010609060101010101" pitchFamily="49" charset="-122"/>
              </a:rPr>
              <a:t>初读感知</a:t>
            </a:r>
          </a:p>
        </p:txBody>
      </p:sp>
      <p:sp>
        <p:nvSpPr>
          <p:cNvPr id="62467" name="内容占位符 2"/>
          <p:cNvSpPr>
            <a:spLocks noGrp="1" noChangeArrowheads="1"/>
          </p:cNvSpPr>
          <p:nvPr>
            <p:ph idx="1"/>
          </p:nvPr>
        </p:nvSpPr>
        <p:spPr>
          <a:xfrm>
            <a:off x="1738313" y="5229225"/>
            <a:ext cx="8639175" cy="1079500"/>
          </a:xfrm>
          <a:ln w="38100">
            <a:solidFill>
              <a:srgbClr val="FF0000"/>
            </a:solidFill>
          </a:ln>
        </p:spPr>
        <p:txBody>
          <a:bodyPr>
            <a:normAutofit lnSpcReduction="10000"/>
          </a:bodyPr>
          <a:lstStyle/>
          <a:p>
            <a:pPr marL="114300" marR="0" indent="0" algn="just" defTabSz="914400" rtl="0" eaLnBrk="1" fontAlgn="auto" latinLnBrk="0" hangingPunct="1">
              <a:lnSpc>
                <a:spcPct val="100000"/>
              </a:lnSpc>
              <a:spcBef>
                <a:spcPct val="20000"/>
              </a:spcBef>
              <a:spcAft>
                <a:spcPct val="0"/>
              </a:spcAft>
              <a:buClrTx/>
              <a:buSzTx/>
              <a:buFontTx/>
              <a:buNone/>
            </a:pPr>
            <a:r>
              <a:rPr kumimoji="1" lang="zh-CN" altLang="en-US" sz="3200" b="0" i="0" u="none" strike="noStrike" kern="1200" cap="none" spc="0" normalizeH="0" baseline="0" noProof="1">
                <a:solidFill>
                  <a:srgbClr val="0000FF"/>
                </a:solidFill>
                <a:effectLst>
                  <a:outerShdw blurRad="38100" dist="38100" dir="2700000" algn="tl">
                    <a:srgbClr val="C0C0C0"/>
                  </a:outerShdw>
                </a:effectLst>
                <a:latin typeface="楷体" panose="02010609060101010101" pitchFamily="49" charset="-122"/>
                <a:ea typeface="+mn-ea"/>
                <a:cs typeface="+mn-cs"/>
                <a:sym typeface="+mn-ea"/>
              </a:rPr>
              <a:t>朗读要求：</a:t>
            </a:r>
            <a:r>
              <a:rPr kumimoji="1" lang="zh-CN" altLang="en-US" sz="3200" b="0" i="0" u="none" strike="noStrike" kern="1200" cap="none" spc="0" normalizeH="0" baseline="0" noProof="1">
                <a:solidFill>
                  <a:srgbClr val="FF0066"/>
                </a:solidFill>
                <a:effectLst>
                  <a:outerShdw blurRad="38100" dist="38100" dir="2700000" algn="tl">
                    <a:srgbClr val="C0C0C0"/>
                  </a:outerShdw>
                </a:effectLst>
                <a:latin typeface="楷体" panose="02010609060101010101" pitchFamily="49" charset="-122"/>
                <a:ea typeface="+mn-ea"/>
                <a:cs typeface="+mn-cs"/>
                <a:sym typeface="+mn-ea"/>
              </a:rPr>
              <a:t>一是读准字音，二是读清</a:t>
            </a:r>
            <a:r>
              <a:rPr kumimoji="1" lang="zh-CN" altLang="en-US" sz="3200" b="0" i="0" u="none" strike="noStrike" kern="1200" cap="none" spc="0" normalizeH="0" baseline="0" noProof="1" smtClean="0">
                <a:solidFill>
                  <a:srgbClr val="FF0066"/>
                </a:solidFill>
                <a:effectLst>
                  <a:outerShdw blurRad="38100" dist="38100" dir="2700000" algn="tl">
                    <a:srgbClr val="C0C0C0"/>
                  </a:outerShdw>
                </a:effectLst>
                <a:latin typeface="楷体" panose="02010609060101010101" pitchFamily="49" charset="-122"/>
                <a:ea typeface="+mn-ea"/>
                <a:cs typeface="+mn-cs"/>
                <a:sym typeface="+mn-ea"/>
              </a:rPr>
              <a:t>断句，三体悟情感</a:t>
            </a:r>
            <a:r>
              <a:rPr kumimoji="0" lang="zh-CN" altLang="zh-CN" sz="3200" b="1" i="0" u="none" strike="noStrike" kern="1200" cap="none" spc="0" normalizeH="0" baseline="0" noProof="1" smtClean="0">
                <a:solidFill>
                  <a:srgbClr val="000000"/>
                </a:solidFill>
                <a:latin typeface="楷体" panose="02010609060101010101" pitchFamily="49" charset="-122"/>
                <a:ea typeface="楷体" panose="02010609060101010101" pitchFamily="49" charset="-122"/>
                <a:cs typeface="+mn-cs"/>
              </a:rPr>
              <a:t>。</a:t>
            </a:r>
            <a:endParaRPr kumimoji="0" lang="zh-CN" altLang="zh-CN" sz="2000" b="1" i="0" u="none" strike="noStrike" kern="1200" cap="none" spc="0" normalizeH="0" baseline="0" noProof="1" smtClean="0">
              <a:solidFill>
                <a:schemeClr val="tx1"/>
              </a:solidFill>
              <a:latin typeface="楷体" panose="02010609060101010101" pitchFamily="49" charset="-122"/>
              <a:ea typeface="楷体" panose="02010609060101010101" pitchFamily="49" charset="-122"/>
              <a:cs typeface="+mn-cs"/>
            </a:endParaRPr>
          </a:p>
        </p:txBody>
      </p:sp>
      <p:sp>
        <p:nvSpPr>
          <p:cNvPr id="56324" name="矩形 2"/>
          <p:cNvSpPr/>
          <p:nvPr/>
        </p:nvSpPr>
        <p:spPr>
          <a:xfrm>
            <a:off x="1776413" y="1028700"/>
            <a:ext cx="8610600" cy="3856355"/>
          </a:xfrm>
          <a:prstGeom prst="rect">
            <a:avLst/>
          </a:prstGeom>
          <a:solidFill>
            <a:schemeClr val="bg1"/>
          </a:solidFill>
          <a:ln w="38100" cap="flat" cmpd="sng">
            <a:solidFill>
              <a:srgbClr val="FF0000"/>
            </a:solidFill>
            <a:prstDash val="solid"/>
            <a:round/>
            <a:headEnd type="none" w="med" len="med"/>
            <a:tailEnd type="none" w="med" len="med"/>
          </a:ln>
        </p:spPr>
        <p:txBody>
          <a:bodyPr wrap="square" anchor="t">
            <a:spAutoFit/>
          </a:bodyPr>
          <a:lstStyle/>
          <a:p>
            <a:pPr>
              <a:lnSpc>
                <a:spcPct val="120000"/>
              </a:lnSpc>
            </a:pPr>
            <a:r>
              <a:rPr lang="zh-CN" altLang="en-US" sz="3200">
                <a:latin typeface="楷体" panose="02010609060101010101" pitchFamily="49" charset="-122"/>
                <a:ea typeface="楷体" panose="02010609060101010101" pitchFamily="49" charset="-122"/>
              </a:rPr>
              <a:t>                声声慢</a:t>
            </a:r>
            <a:endParaRPr lang="en-US" altLang="zh-CN" sz="3200">
              <a:latin typeface="楷体" panose="02010609060101010101" pitchFamily="49" charset="-122"/>
              <a:ea typeface="楷体" panose="02010609060101010101" pitchFamily="49" charset="-122"/>
            </a:endParaRPr>
          </a:p>
          <a:p>
            <a:pPr>
              <a:lnSpc>
                <a:spcPct val="120000"/>
              </a:lnSpc>
            </a:pPr>
            <a:r>
              <a:rPr lang="zh-CN" altLang="en-US" sz="3200">
                <a:latin typeface="楷体" panose="02010609060101010101" pitchFamily="49" charset="-122"/>
                <a:ea typeface="楷体" panose="02010609060101010101" pitchFamily="49" charset="-122"/>
              </a:rPr>
              <a:t>    </a:t>
            </a:r>
            <a:r>
              <a:rPr lang="zh-CN" altLang="en-US" sz="2800">
                <a:latin typeface="楷体" panose="02010609060101010101" pitchFamily="49" charset="-122"/>
                <a:ea typeface="楷体" panose="02010609060101010101" pitchFamily="49" charset="-122"/>
              </a:rPr>
              <a:t>寻寻觅觅，冷冷清清，凄凄惨惨戚戚。乍暖还寒时侯，最难将息。三杯两盏淡酒，怎敌他晚来风急？雁过也，正伤心，却是旧时相识。</a:t>
            </a:r>
          </a:p>
          <a:p>
            <a:pPr>
              <a:lnSpc>
                <a:spcPct val="120000"/>
              </a:lnSpc>
            </a:pPr>
            <a:r>
              <a:rPr lang="zh-CN" altLang="en-US" sz="2800">
                <a:latin typeface="楷体" panose="02010609060101010101" pitchFamily="49" charset="-122"/>
                <a:ea typeface="楷体" panose="02010609060101010101" pitchFamily="49" charset="-122"/>
              </a:rPr>
              <a:t>    满地黄花堆积，憔悴损，如今有谁堪摘？守着窗儿，独自怎生得黑？梧桐更兼细雨，到黄昏点点滴滴。这次第，怎一个愁字了得！</a:t>
            </a:r>
          </a:p>
        </p:txBody>
      </p:sp>
      <p:pic>
        <p:nvPicPr>
          <p:cNvPr id="4" name="声声慢音频">
            <a:hlinkClick action="ppaction://media"/>
          </p:cNvPr>
          <p:cNvPicPr/>
          <p:nvPr/>
        </p:nvPicPr>
        <p:blipFill>
          <a:blip r:embed="rId3"/>
          <a:stretch>
            <a:fillRect/>
          </a:stretch>
        </p:blipFill>
        <p:spPr>
          <a:xfrm>
            <a:off x="7477125" y="1168400"/>
            <a:ext cx="619125" cy="619125"/>
          </a:xfrm>
          <a:prstGeom prst="rect">
            <a:avLst/>
          </a:prstGeom>
          <a:noFill/>
          <a:ln w="9525">
            <a:noFill/>
          </a:ln>
        </p:spPr>
      </p:pic>
      <p:sp>
        <p:nvSpPr>
          <p:cNvPr id="68" name="PA_圆角矩形 9"/>
          <p:cNvSpPr/>
          <p:nvPr>
            <p:custDataLst>
              <p:tags r:id="rId4"/>
            </p:custDataLst>
          </p:nvPr>
        </p:nvSpPr>
        <p:spPr>
          <a:xfrm>
            <a:off x="0" y="303235"/>
            <a:ext cx="487837" cy="500380"/>
          </a:xfrm>
          <a:prstGeom prst="roundRect">
            <a:avLst>
              <a:gd name="adj" fmla="val 0"/>
            </a:avLst>
          </a:prstGeom>
          <a:solidFill>
            <a:srgbClr val="36E0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Click="0" advTm="3000" p14:dur="2000"/>
    </mc:Choice>
    <mc:Fallback>
      <p:transition spd="slow"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4625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7346" name="Picture 2" descr="李清照望月图"/>
          <p:cNvPicPr>
            <a:picLocks noChangeAspect="1"/>
          </p:cNvPicPr>
          <p:nvPr/>
        </p:nvPicPr>
        <p:blipFill>
          <a:blip r:embed="rId2"/>
          <a:stretch>
            <a:fillRect/>
          </a:stretch>
        </p:blipFill>
        <p:spPr>
          <a:xfrm>
            <a:off x="1828800" y="609600"/>
            <a:ext cx="3857625" cy="5772150"/>
          </a:xfrm>
          <a:prstGeom prst="rect">
            <a:avLst/>
          </a:prstGeom>
          <a:noFill/>
          <a:ln w="9525">
            <a:noFill/>
          </a:ln>
        </p:spPr>
      </p:pic>
      <p:sp>
        <p:nvSpPr>
          <p:cNvPr id="12291" name="WordArt 3" descr="纸袋"/>
          <p:cNvSpPr>
            <a:spLocks noTextEdit="1"/>
          </p:cNvSpPr>
          <p:nvPr/>
        </p:nvSpPr>
        <p:spPr>
          <a:xfrm rot="-327111">
            <a:off x="6167438" y="1268413"/>
            <a:ext cx="3657600" cy="3090862"/>
          </a:xfrm>
          <a:prstGeom prst="rect">
            <a:avLst/>
          </a:prstGeom>
        </p:spPr>
        <p:txBody>
          <a:bodyPr wrap="none" fromWordArt="1">
            <a:prstTxWarp prst="textPlain">
              <a:avLst>
                <a:gd name="adj" fmla="val 46995"/>
              </a:avLst>
            </a:prstTxWarp>
            <a:normAutofit/>
          </a:bodyPr>
          <a:lstStyle/>
          <a:p>
            <a:pPr algn="ctr"/>
            <a:r>
              <a:rPr lang="zh-CN" altLang="en-US" sz="8000" b="1">
                <a:ln w="9525" cap="flat" cmpd="sng">
                  <a:solidFill>
                    <a:srgbClr val="008000"/>
                  </a:solidFill>
                  <a:prstDash val="solid"/>
                  <a:round/>
                  <a:headEnd type="none" w="med" len="med"/>
                  <a:tailEnd type="none" w="med" len="med"/>
                </a:ln>
                <a:blipFill rotWithShape="0">
                  <a:blip r:embed="rId3"/>
                  <a:stretch>
                    <a:fillRect/>
                  </a:stretch>
                </a:blipFill>
                <a:effectLst>
                  <a:outerShdw dist="563969" dir="14049730" sx="125000" sy="125000" algn="tl" rotWithShape="0">
                    <a:srgbClr val="C7DFD3">
                      <a:alpha val="79999"/>
                    </a:srgbClr>
                  </a:outerShdw>
                </a:effectLst>
                <a:latin typeface="创艺简隶书" charset="0"/>
                <a:ea typeface="创艺简隶书" charset="0"/>
              </a:rPr>
              <a:t>愁</a:t>
            </a:r>
          </a:p>
        </p:txBody>
      </p:sp>
      <p:sp>
        <p:nvSpPr>
          <p:cNvPr id="57348" name="Text Box 5"/>
          <p:cNvSpPr txBox="1"/>
          <p:nvPr/>
        </p:nvSpPr>
        <p:spPr>
          <a:xfrm>
            <a:off x="5867400" y="76200"/>
            <a:ext cx="4800600" cy="583565"/>
          </a:xfrm>
          <a:prstGeom prst="rect">
            <a:avLst/>
          </a:prstGeom>
          <a:noFill/>
          <a:ln w="9525">
            <a:noFill/>
          </a:ln>
        </p:spPr>
        <p:txBody>
          <a:bodyPr anchor="t">
            <a:spAutoFit/>
          </a:bodyPr>
          <a:lstStyle/>
          <a:p>
            <a:pPr eaLnBrk="0" hangingPunct="0">
              <a:spcBef>
                <a:spcPct val="50000"/>
              </a:spcBef>
            </a:pPr>
            <a:r>
              <a:rPr lang="zh-CN" altLang="en-US" sz="3200">
                <a:solidFill>
                  <a:schemeClr val="tx1"/>
                </a:solidFill>
                <a:latin typeface="楷体_GB2312" pitchFamily="49" charset="-122"/>
                <a:ea typeface="楷体_GB2312" pitchFamily="49" charset="-122"/>
              </a:rPr>
              <a:t>用一个字概括本词的内容</a:t>
            </a:r>
          </a:p>
        </p:txBody>
      </p:sp>
      <p:sp>
        <p:nvSpPr>
          <p:cNvPr id="81926" name="Text Box 6"/>
          <p:cNvSpPr txBox="1">
            <a:spLocks noChangeArrowheads="1"/>
          </p:cNvSpPr>
          <p:nvPr/>
        </p:nvSpPr>
        <p:spPr bwMode="auto">
          <a:xfrm>
            <a:off x="692150" y="0"/>
            <a:ext cx="2820670" cy="521970"/>
          </a:xfrm>
          <a:prstGeom prst="rect">
            <a:avLst/>
          </a:prstGeom>
          <a:noFill/>
          <a:ln w="38100" cmpd="dbl">
            <a:solidFill>
              <a:schemeClr val="bg2"/>
            </a:solidFill>
            <a:miter lim="800000"/>
          </a:ln>
          <a:effectLst/>
        </p:spPr>
        <p:txBody>
          <a:bodyPr wrap="square">
            <a:spAutoFit/>
          </a:bodyPr>
          <a:lstStyle/>
          <a:p>
            <a:pPr marR="0" defTabSz="914400">
              <a:buClrTx/>
              <a:buSzTx/>
              <a:buFontTx/>
              <a:defRPr/>
            </a:pPr>
            <a:r>
              <a:rPr kumimoji="1" lang="en-US" altLang="zh-CN" sz="2400" kern="1200" cap="none" spc="0" normalizeH="0" baseline="0" noProof="0">
                <a:solidFill>
                  <a:srgbClr val="6C5F2E"/>
                </a:solidFill>
                <a:effectLst>
                  <a:outerShdw blurRad="38100" dist="38100" dir="2700000" algn="tl">
                    <a:srgbClr val="C0C0C0"/>
                  </a:outerShdw>
                </a:effectLst>
                <a:latin typeface="Times New Roman" panose="02020603050405020304" pitchFamily="18" charset="0"/>
                <a:ea typeface="楷体_GB2312" pitchFamily="49" charset="-122"/>
                <a:cs typeface="+mn-cs"/>
              </a:rPr>
              <a:t>   </a:t>
            </a:r>
            <a:r>
              <a:rPr kumimoji="1" lang="zh-CN" altLang="en-US" sz="2800" kern="1200" cap="none" spc="0" normalizeH="0" baseline="0" noProof="0">
                <a:solidFill>
                  <a:srgbClr val="6C5F2E"/>
                </a:solidFill>
                <a:effectLst>
                  <a:outerShdw blurRad="38100" dist="38100" dir="2700000" algn="tl">
                    <a:srgbClr val="C0C0C0"/>
                  </a:outerShdw>
                </a:effectLst>
                <a:latin typeface="楷体" panose="02010609060101010101" pitchFamily="49" charset="-122"/>
                <a:ea typeface="楷体" panose="02010609060101010101" pitchFamily="49" charset="-122"/>
                <a:cs typeface="+mn-cs"/>
              </a:rPr>
              <a:t>鉴赏探讨</a:t>
            </a:r>
          </a:p>
        </p:txBody>
      </p:sp>
      <p:pic>
        <p:nvPicPr>
          <p:cNvPr id="57350" name="Picture 8" descr="2"/>
          <p:cNvPicPr>
            <a:picLocks noChangeAspect="1"/>
          </p:cNvPicPr>
          <p:nvPr/>
        </p:nvPicPr>
        <p:blipFill>
          <a:blip r:embed="rId4"/>
          <a:stretch>
            <a:fillRect/>
          </a:stretch>
        </p:blipFill>
        <p:spPr>
          <a:xfrm>
            <a:off x="2362200" y="3581400"/>
            <a:ext cx="365125" cy="365125"/>
          </a:xfrm>
          <a:prstGeom prst="rect">
            <a:avLst/>
          </a:prstGeom>
          <a:noFill/>
          <a:ln w="9525">
            <a:noFill/>
          </a:ln>
        </p:spPr>
      </p:pic>
      <p:sp>
        <p:nvSpPr>
          <p:cNvPr id="68" name="PA_圆角矩形 9"/>
          <p:cNvSpPr/>
          <p:nvPr>
            <p:custDataLst>
              <p:tags r:id="rId5"/>
            </p:custDataLst>
          </p:nvPr>
        </p:nvSpPr>
        <p:spPr>
          <a:xfrm>
            <a:off x="0" y="-635"/>
            <a:ext cx="487680" cy="610235"/>
          </a:xfrm>
          <a:prstGeom prst="roundRect">
            <a:avLst>
              <a:gd name="adj" fmla="val 8590"/>
            </a:avLst>
          </a:prstGeom>
          <a:solidFill>
            <a:srgbClr val="36E0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Click="0" advTm="3000" p14:dur="2000"/>
    </mc:Choice>
    <mc:Fallback>
      <p:transition spd="slow"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nodeType="click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p:cTn id="7" dur="1000" fill="hold"/>
                                        <p:tgtEl>
                                          <p:spTgt spid="12291"/>
                                        </p:tgtEl>
                                        <p:attrNameLst>
                                          <p:attrName>ppt_w</p:attrName>
                                        </p:attrNameLst>
                                      </p:cBhvr>
                                      <p:tavLst>
                                        <p:tav tm="0">
                                          <p:val>
                                            <p:fltVal val="0"/>
                                          </p:val>
                                        </p:tav>
                                        <p:tav tm="100000">
                                          <p:val>
                                            <p:strVal val="#ppt_w"/>
                                          </p:val>
                                        </p:tav>
                                      </p:tavLst>
                                    </p:anim>
                                    <p:anim calcmode="lin" valueType="num">
                                      <p:cBhvr>
                                        <p:cTn id="8" dur="1000" fill="hold"/>
                                        <p:tgtEl>
                                          <p:spTgt spid="12291"/>
                                        </p:tgtEl>
                                        <p:attrNameLst>
                                          <p:attrName>ppt_h</p:attrName>
                                        </p:attrNameLst>
                                      </p:cBhvr>
                                      <p:tavLst>
                                        <p:tav tm="0">
                                          <p:val>
                                            <p:fltVal val="0"/>
                                          </p:val>
                                        </p:tav>
                                        <p:tav tm="100000">
                                          <p:val>
                                            <p:strVal val="#ppt_h"/>
                                          </p:val>
                                        </p:tav>
                                      </p:tavLst>
                                    </p:anim>
                                    <p:anim calcmode="lin" valueType="num">
                                      <p:cBhvr>
                                        <p:cTn id="9" dur="1000" fill="hold"/>
                                        <p:tgtEl>
                                          <p:spTgt spid="1229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229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8369" name="TextBox 1"/>
          <p:cNvSpPr txBox="1"/>
          <p:nvPr/>
        </p:nvSpPr>
        <p:spPr>
          <a:xfrm>
            <a:off x="764540" y="411480"/>
            <a:ext cx="4645025" cy="598805"/>
          </a:xfrm>
          <a:prstGeom prst="rect">
            <a:avLst/>
          </a:prstGeom>
          <a:noFill/>
          <a:ln w="9525">
            <a:noFill/>
          </a:ln>
        </p:spPr>
        <p:txBody>
          <a:bodyPr wrap="square" anchor="t">
            <a:spAutoFit/>
          </a:bodyPr>
          <a:lstStyle/>
          <a:p>
            <a:r>
              <a:rPr lang="zh-CN" altLang="en-US" sz="3300">
                <a:solidFill>
                  <a:srgbClr val="FF0000"/>
                </a:solidFill>
                <a:latin typeface="黑体" panose="02010609060101010101" charset="-122"/>
                <a:ea typeface="黑体" panose="02010609060101010101" charset="-122"/>
                <a:sym typeface="Calibri"/>
              </a:rPr>
              <a:t>自学任务单：</a:t>
            </a:r>
          </a:p>
        </p:txBody>
      </p:sp>
      <p:sp>
        <p:nvSpPr>
          <p:cNvPr id="2053" name="TextBox 6"/>
          <p:cNvSpPr txBox="1"/>
          <p:nvPr/>
        </p:nvSpPr>
        <p:spPr>
          <a:xfrm>
            <a:off x="1668463" y="2111375"/>
            <a:ext cx="8077200" cy="5215890"/>
          </a:xfrm>
          <a:prstGeom prst="rect">
            <a:avLst/>
          </a:prstGeom>
          <a:noFill/>
          <a:ln w="9525">
            <a:noFill/>
          </a:ln>
        </p:spPr>
        <p:txBody>
          <a:bodyPr wrap="square">
            <a:spAutoFit/>
          </a:bodyPr>
          <a:lstStyle/>
          <a:p>
            <a:pPr marL="514350" marR="0" indent="-514350" defTabSz="914400">
              <a:buClrTx/>
              <a:buSzTx/>
              <a:buFontTx/>
              <a:defRPr/>
            </a:pPr>
            <a:r>
              <a:rPr kumimoji="0" sz="3000" kern="1200" cap="none" spc="0" normalizeH="0" baseline="0" noProof="1">
                <a:latin typeface="+mj-ea"/>
                <a:ea typeface="+mj-ea"/>
                <a:cs typeface="+mj-ea"/>
                <a:sym typeface="+mn-ea"/>
              </a:rPr>
              <a:t>（1）</a:t>
            </a:r>
            <a:r>
              <a:rPr sz="3000" noProof="1">
                <a:latin typeface="+mj-ea"/>
                <a:ea typeface="+mj-ea"/>
                <a:cs typeface="+mj-ea"/>
                <a:sym typeface="Calibri"/>
              </a:rPr>
              <a:t>全词主要运用哪些手法来表现作者无法排遣的愁苦的？</a:t>
            </a:r>
            <a:endParaRPr kumimoji="0" sz="3000" kern="1200" cap="none" spc="0" normalizeH="0" baseline="0" noProof="1">
              <a:latin typeface="+mj-ea"/>
              <a:ea typeface="+mj-ea"/>
              <a:cs typeface="+mj-ea"/>
              <a:sym typeface="+mn-ea"/>
            </a:endParaRPr>
          </a:p>
          <a:p>
            <a:pPr marR="0" defTabSz="914400">
              <a:buClrTx/>
              <a:buSzTx/>
              <a:buFontTx/>
              <a:defRPr/>
            </a:pPr>
            <a:r>
              <a:rPr kumimoji="0" sz="3000" kern="1200" cap="none" spc="0" normalizeH="0" baseline="0" noProof="1">
                <a:latin typeface="+mj-ea"/>
                <a:ea typeface="+mj-ea"/>
                <a:cs typeface="+mj-ea"/>
                <a:sym typeface="Calibri"/>
              </a:rPr>
              <a:t>（</a:t>
            </a:r>
            <a:r>
              <a:rPr kumimoji="0" lang="en-US" sz="3000" kern="1200" cap="none" spc="0" normalizeH="0" baseline="0" noProof="1">
                <a:latin typeface="+mj-ea"/>
                <a:ea typeface="+mj-ea"/>
                <a:cs typeface="+mj-ea"/>
                <a:sym typeface="Calibri"/>
              </a:rPr>
              <a:t>2</a:t>
            </a:r>
            <a:r>
              <a:rPr kumimoji="0" sz="3000" kern="1200" cap="none" spc="0" normalizeH="0" baseline="0" noProof="1">
                <a:latin typeface="+mj-ea"/>
                <a:ea typeface="+mj-ea"/>
                <a:cs typeface="+mj-ea"/>
                <a:sym typeface="Calibri"/>
              </a:rPr>
              <a:t>）</a:t>
            </a:r>
            <a:r>
              <a:rPr sz="3000" noProof="1">
                <a:latin typeface="+mj-ea"/>
                <a:ea typeface="+mj-ea"/>
                <a:cs typeface="+mj-ea"/>
                <a:sym typeface="+mn-ea"/>
              </a:rPr>
              <a:t>找出画面中的意象，进一步分析这些意象是怎样表现作者的愁绪的</a:t>
            </a:r>
            <a:r>
              <a:rPr sz="3000" noProof="1" smtClean="0">
                <a:latin typeface="+mj-ea"/>
                <a:ea typeface="+mj-ea"/>
                <a:cs typeface="+mj-ea"/>
                <a:sym typeface="+mn-ea"/>
              </a:rPr>
              <a:t>？</a:t>
            </a:r>
            <a:endParaRPr kumimoji="0" sz="3000" kern="1200" cap="none" spc="0" normalizeH="0" baseline="0" noProof="1">
              <a:latin typeface="+mj-ea"/>
              <a:ea typeface="+mj-ea"/>
              <a:cs typeface="+mj-ea"/>
              <a:sym typeface="Calibri"/>
            </a:endParaRPr>
          </a:p>
          <a:p>
            <a:pPr marR="0" defTabSz="914400">
              <a:buClrTx/>
              <a:buSzTx/>
              <a:buFontTx/>
              <a:defRPr/>
            </a:pPr>
            <a:r>
              <a:rPr lang="zh-CN" sz="3000" noProof="1">
                <a:latin typeface="+mj-ea"/>
                <a:ea typeface="+mj-ea"/>
                <a:cs typeface="+mj-ea"/>
                <a:sym typeface="+mn-ea"/>
              </a:rPr>
              <a:t>（</a:t>
            </a:r>
            <a:r>
              <a:rPr lang="en-US" altLang="zh-CN" sz="3000" noProof="1">
                <a:latin typeface="+mj-ea"/>
                <a:ea typeface="+mj-ea"/>
                <a:cs typeface="+mj-ea"/>
                <a:sym typeface="+mn-ea"/>
              </a:rPr>
              <a:t>3</a:t>
            </a:r>
            <a:r>
              <a:rPr lang="zh-CN" altLang="en-US" sz="3000" noProof="1">
                <a:latin typeface="+mj-ea"/>
                <a:ea typeface="+mj-ea"/>
                <a:cs typeface="+mj-ea"/>
                <a:sym typeface="+mn-ea"/>
              </a:rPr>
              <a:t>）</a:t>
            </a:r>
            <a:r>
              <a:rPr sz="3000" noProof="1">
                <a:latin typeface="+mj-ea"/>
                <a:ea typeface="+mj-ea"/>
                <a:cs typeface="+mj-ea"/>
                <a:sym typeface="+mn-ea"/>
              </a:rPr>
              <a:t>词人愁从何来</a:t>
            </a:r>
            <a:r>
              <a:rPr sz="3000" noProof="1" smtClean="0">
                <a:latin typeface="+mj-ea"/>
                <a:ea typeface="+mj-ea"/>
                <a:cs typeface="+mj-ea"/>
                <a:sym typeface="+mn-ea"/>
              </a:rPr>
              <a:t>？（结合生平经历</a:t>
            </a:r>
            <a:r>
              <a:rPr lang="zh-CN" altLang="en-US" sz="3000" noProof="1" smtClean="0">
                <a:latin typeface="+mj-ea"/>
                <a:ea typeface="+mj-ea"/>
                <a:cs typeface="+mj-ea"/>
                <a:sym typeface="+mn-ea"/>
              </a:rPr>
              <a:t>答出愁的具体内涵</a:t>
            </a:r>
            <a:r>
              <a:rPr sz="3000" noProof="1" smtClean="0">
                <a:latin typeface="+mj-ea"/>
                <a:ea typeface="+mj-ea"/>
                <a:cs typeface="+mj-ea"/>
                <a:sym typeface="+mn-ea"/>
              </a:rPr>
              <a:t>）</a:t>
            </a:r>
            <a:endParaRPr kumimoji="0" sz="3000" kern="1200" cap="none" spc="0" normalizeH="0" baseline="0" noProof="1">
              <a:latin typeface="+mj-ea"/>
              <a:ea typeface="+mj-ea"/>
              <a:cs typeface="+mj-ea"/>
              <a:sym typeface="Calibri"/>
            </a:endParaRPr>
          </a:p>
          <a:p>
            <a:pPr marL="514350" marR="0" indent="-514350" defTabSz="914400">
              <a:lnSpc>
                <a:spcPct val="150000"/>
              </a:lnSpc>
              <a:buClrTx/>
              <a:buSzTx/>
              <a:buFontTx/>
              <a:defRPr/>
            </a:pPr>
            <a:r>
              <a:rPr lang="zh-CN" altLang="en-US" sz="3000" noProof="1">
                <a:solidFill>
                  <a:srgbClr val="FF0000"/>
                </a:solidFill>
                <a:latin typeface="Arial" panose="020b0604020202020204" pitchFamily="34" charset="0"/>
                <a:ea typeface="宋体" panose="02010600030101010101" pitchFamily="2" charset="-122"/>
                <a:cs typeface="+mn-cs"/>
                <a:sym typeface="Calibri"/>
              </a:rPr>
              <a:t>注意：自学专注投入高效。</a:t>
            </a:r>
            <a:endParaRPr lang="zh-CN" altLang="en-US" sz="3000" noProof="1">
              <a:solidFill>
                <a:srgbClr val="FF0000"/>
              </a:solidFill>
              <a:latin typeface="Arial" panose="020b0604020202020204" pitchFamily="34" charset="0"/>
              <a:ea typeface="宋体" panose="02010600030101010101" pitchFamily="2" charset="-122"/>
              <a:sym typeface="Calibri"/>
            </a:endParaRPr>
          </a:p>
          <a:p>
            <a:pPr marL="514350" marR="0" indent="-514350" defTabSz="914400">
              <a:lnSpc>
                <a:spcPct val="150000"/>
              </a:lnSpc>
              <a:buClrTx/>
              <a:buSzTx/>
              <a:buFontTx/>
              <a:defRPr/>
            </a:pPr>
            <a:endParaRPr kumimoji="0" sz="3000" kern="1200" cap="none" spc="0" normalizeH="0" baseline="0" noProof="1">
              <a:latin typeface="+mj-ea"/>
              <a:ea typeface="+mj-ea"/>
              <a:cs typeface="+mj-ea"/>
              <a:sym typeface="+mn-ea"/>
            </a:endParaRPr>
          </a:p>
          <a:p>
            <a:pPr marL="514350" marR="0" indent="-514350" defTabSz="914400">
              <a:lnSpc>
                <a:spcPct val="150000"/>
              </a:lnSpc>
              <a:buClrTx/>
              <a:buSzTx/>
              <a:buFontTx/>
              <a:buAutoNum type="arabicPeriod"/>
              <a:defRPr/>
            </a:pPr>
            <a:endParaRPr kumimoji="0" lang="en-US" altLang="zh-CN" sz="2100" kern="1200" cap="none" spc="0" normalizeH="0" baseline="0" noProof="1">
              <a:latin typeface="+mn-ea"/>
              <a:ea typeface="+mn-ea"/>
              <a:cs typeface="+mn-ea"/>
              <a:sym typeface="+mn-ea"/>
            </a:endParaRPr>
          </a:p>
          <a:p>
            <a:pPr marL="514350" marR="0" indent="-514350" defTabSz="914400">
              <a:lnSpc>
                <a:spcPct val="150000"/>
              </a:lnSpc>
              <a:buClrTx/>
              <a:buSzTx/>
              <a:buFontTx/>
              <a:defRPr/>
            </a:pPr>
            <a:endParaRPr kumimoji="0" lang="en-US" altLang="zh-CN" sz="2100" kern="1200" cap="none" spc="0" normalizeH="0" baseline="0" noProof="1">
              <a:latin typeface="+mn-ea"/>
              <a:ea typeface="+mn-ea"/>
              <a:cs typeface="+mn-ea"/>
              <a:sym typeface="+mn-ea"/>
            </a:endParaRPr>
          </a:p>
        </p:txBody>
      </p:sp>
      <p:sp>
        <p:nvSpPr>
          <p:cNvPr id="58371" name="TextBox 8"/>
          <p:cNvSpPr txBox="1"/>
          <p:nvPr/>
        </p:nvSpPr>
        <p:spPr>
          <a:xfrm>
            <a:off x="8628063" y="1065213"/>
            <a:ext cx="1962150" cy="583565"/>
          </a:xfrm>
          <a:prstGeom prst="rect">
            <a:avLst/>
          </a:prstGeom>
          <a:noFill/>
          <a:ln w="9525">
            <a:noFill/>
          </a:ln>
        </p:spPr>
        <p:txBody>
          <a:bodyPr wrap="square" anchor="t">
            <a:spAutoFit/>
          </a:bodyPr>
          <a:lstStyle/>
          <a:p>
            <a:pPr algn="ctr"/>
            <a:r>
              <a:rPr lang="en-US" altLang="zh-CN" sz="3200">
                <a:latin typeface="Arial" panose="020b0604020202020204" pitchFamily="34" charset="0"/>
                <a:ea typeface="创艺简隶书" pitchFamily="2" charset="-122"/>
                <a:sym typeface="Calibri"/>
              </a:rPr>
              <a:t>8</a:t>
            </a:r>
            <a:r>
              <a:rPr lang="zh-CN" altLang="en-US" sz="3200">
                <a:latin typeface="Arial" panose="020b0604020202020204" pitchFamily="34" charset="0"/>
                <a:ea typeface="创艺简隶书" pitchFamily="2" charset="-122"/>
                <a:sym typeface="Calibri"/>
              </a:rPr>
              <a:t>分钟</a:t>
            </a:r>
          </a:p>
        </p:txBody>
      </p:sp>
      <p:sp>
        <p:nvSpPr>
          <p:cNvPr id="58372" name="TextBox 7"/>
          <p:cNvSpPr txBox="1"/>
          <p:nvPr/>
        </p:nvSpPr>
        <p:spPr>
          <a:xfrm>
            <a:off x="7480300" y="144463"/>
            <a:ext cx="3187700" cy="521970"/>
          </a:xfrm>
          <a:prstGeom prst="rect">
            <a:avLst/>
          </a:prstGeom>
          <a:solidFill>
            <a:srgbClr val="FF0000"/>
          </a:solidFill>
          <a:ln w="9525">
            <a:noFill/>
          </a:ln>
        </p:spPr>
        <p:txBody>
          <a:bodyPr wrap="square" anchor="t">
            <a:spAutoFit/>
          </a:bodyPr>
          <a:lstStyle/>
          <a:p>
            <a:pPr algn="ctr"/>
            <a:r>
              <a:rPr lang="zh-CN" altLang="en-US" sz="2800">
                <a:solidFill>
                  <a:srgbClr val="FFFF00"/>
                </a:solidFill>
                <a:latin typeface="黑体" panose="02010609060101010101" charset="-122"/>
                <a:ea typeface="黑体" panose="02010609060101010101" charset="-122"/>
              </a:rPr>
              <a:t>沉浸自学思考</a:t>
            </a:r>
          </a:p>
        </p:txBody>
      </p:sp>
      <p:sp>
        <p:nvSpPr>
          <p:cNvPr id="68" name="PA_圆角矩形 9"/>
          <p:cNvSpPr/>
          <p:nvPr>
            <p:custDataLst>
              <p:tags r:id="rId2"/>
            </p:custDataLst>
          </p:nvPr>
        </p:nvSpPr>
        <p:spPr>
          <a:xfrm>
            <a:off x="0" y="303235"/>
            <a:ext cx="487837" cy="500380"/>
          </a:xfrm>
          <a:prstGeom prst="roundRect">
            <a:avLst>
              <a:gd name="adj" fmla="val 0"/>
            </a:avLst>
          </a:prstGeom>
          <a:solidFill>
            <a:srgbClr val="36E0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6" name="TextBox 6"/>
          <p:cNvSpPr txBox="1">
            <a:spLocks noChangeArrowheads="1"/>
          </p:cNvSpPr>
          <p:nvPr/>
        </p:nvSpPr>
        <p:spPr bwMode="auto">
          <a:xfrm>
            <a:off x="1841500" y="1516063"/>
            <a:ext cx="7429500" cy="3322955"/>
          </a:xfrm>
          <a:prstGeom prst="rect">
            <a:avLst/>
          </a:prstGeom>
          <a:noFill/>
          <a:ln w="9525">
            <a:noFill/>
            <a:miter lim="800000"/>
          </a:ln>
        </p:spPr>
        <p:txBody>
          <a:bodyPr wrap="square">
            <a:spAutoFit/>
          </a:bodyPr>
          <a:lstStyle/>
          <a:p>
            <a:pPr marL="514350" marR="0" indent="-514350" defTabSz="914400">
              <a:buClrTx/>
              <a:buSzTx/>
              <a:buFontTx/>
              <a:defRPr/>
            </a:pPr>
            <a:r>
              <a:rPr sz="2800" noProof="1">
                <a:latin typeface="+mj-ea"/>
                <a:ea typeface="+mj-ea"/>
                <a:cs typeface="+mj-ea"/>
                <a:sym typeface="+mn-ea"/>
              </a:rPr>
              <a:t>（1）</a:t>
            </a:r>
            <a:r>
              <a:rPr sz="2800" noProof="1">
                <a:latin typeface="+mj-ea"/>
                <a:ea typeface="+mj-ea"/>
                <a:cs typeface="+mj-ea"/>
                <a:sym typeface="Calibri"/>
              </a:rPr>
              <a:t>全词主要运用哪些手法来表现作者无法排遣的愁苦的？</a:t>
            </a:r>
          </a:p>
          <a:p>
            <a:pPr marL="514350" marR="0" indent="-514350" defTabSz="914400">
              <a:buClrTx/>
              <a:buSzTx/>
              <a:buFontTx/>
              <a:defRPr/>
            </a:pPr>
            <a:r>
              <a:rPr sz="2800" noProof="1">
                <a:latin typeface="+mj-ea"/>
                <a:ea typeface="+mj-ea"/>
                <a:cs typeface="+mj-ea"/>
                <a:sym typeface="Calibri"/>
              </a:rPr>
              <a:t>（</a:t>
            </a:r>
            <a:r>
              <a:rPr lang="en-US" sz="2800" noProof="1">
                <a:latin typeface="+mj-ea"/>
                <a:ea typeface="+mj-ea"/>
                <a:cs typeface="+mj-ea"/>
                <a:sym typeface="Calibri"/>
              </a:rPr>
              <a:t>2</a:t>
            </a:r>
            <a:r>
              <a:rPr sz="2800" noProof="1">
                <a:latin typeface="+mj-ea"/>
                <a:ea typeface="+mj-ea"/>
                <a:cs typeface="+mj-ea"/>
                <a:sym typeface="Calibri"/>
              </a:rPr>
              <a:t>）</a:t>
            </a:r>
            <a:r>
              <a:rPr sz="2800" noProof="1">
                <a:latin typeface="+mj-ea"/>
                <a:ea typeface="+mj-ea"/>
                <a:cs typeface="+mj-ea"/>
                <a:sym typeface="+mn-ea"/>
              </a:rPr>
              <a:t>找出画面中的意象，进一步分析这些画面或意象是怎样表现作者的愁绪的</a:t>
            </a:r>
            <a:r>
              <a:rPr sz="2800" noProof="1" smtClean="0">
                <a:latin typeface="+mj-ea"/>
                <a:ea typeface="+mj-ea"/>
                <a:cs typeface="+mj-ea"/>
                <a:sym typeface="+mn-ea"/>
              </a:rPr>
              <a:t>？</a:t>
            </a:r>
            <a:endParaRPr sz="2800" noProof="1">
              <a:latin typeface="+mj-ea"/>
              <a:ea typeface="+mj-ea"/>
              <a:cs typeface="+mj-ea"/>
              <a:sym typeface="Calibri"/>
            </a:endParaRPr>
          </a:p>
          <a:p>
            <a:pPr marR="0" defTabSz="914400">
              <a:buClrTx/>
              <a:buSzTx/>
              <a:buFontTx/>
              <a:defRPr/>
            </a:pPr>
            <a:r>
              <a:rPr sz="2800" noProof="1">
                <a:latin typeface="+mj-ea"/>
                <a:ea typeface="+mj-ea"/>
                <a:cs typeface="+mj-ea"/>
                <a:sym typeface="+mn-ea"/>
              </a:rPr>
              <a:t>（</a:t>
            </a:r>
            <a:r>
              <a:rPr lang="en-US" sz="2800" noProof="1">
                <a:latin typeface="+mj-ea"/>
                <a:ea typeface="+mj-ea"/>
                <a:cs typeface="+mj-ea"/>
                <a:sym typeface="+mn-ea"/>
              </a:rPr>
              <a:t>3</a:t>
            </a:r>
            <a:r>
              <a:rPr sz="2800" noProof="1">
                <a:latin typeface="+mj-ea"/>
                <a:ea typeface="+mj-ea"/>
                <a:cs typeface="+mj-ea"/>
                <a:sym typeface="+mn-ea"/>
              </a:rPr>
              <a:t>）词人愁从何来？（</a:t>
            </a:r>
            <a:r>
              <a:rPr sz="2800" noProof="1" smtClean="0">
                <a:latin typeface="+mj-ea"/>
                <a:ea typeface="+mj-ea"/>
                <a:cs typeface="+mj-ea"/>
                <a:sym typeface="+mn-ea"/>
              </a:rPr>
              <a:t>结合生平经历</a:t>
            </a:r>
            <a:r>
              <a:rPr lang="zh-CN" altLang="en-US" sz="2800" noProof="1" smtClean="0">
                <a:latin typeface="+mj-ea"/>
                <a:ea typeface="+mj-ea"/>
                <a:cs typeface="+mj-ea"/>
                <a:sym typeface="+mn-ea"/>
              </a:rPr>
              <a:t>答出愁的具体内涵</a:t>
            </a:r>
            <a:r>
              <a:rPr sz="2800" noProof="1" smtClean="0">
                <a:latin typeface="+mj-ea"/>
                <a:ea typeface="+mj-ea"/>
                <a:cs typeface="+mj-ea"/>
                <a:sym typeface="+mn-ea"/>
              </a:rPr>
              <a:t>）</a:t>
            </a:r>
            <a:endParaRPr kumimoji="0" sz="2800" kern="1200" cap="none" spc="0" normalizeH="0" baseline="0" noProof="1">
              <a:latin typeface="+mj-ea"/>
              <a:ea typeface="+mj-ea"/>
              <a:cs typeface="+mj-ea"/>
              <a:sym typeface="Calibri"/>
            </a:endParaRPr>
          </a:p>
          <a:p>
            <a:pPr marL="514350" marR="0" indent="-514350" defTabSz="914400">
              <a:lnSpc>
                <a:spcPct val="150000"/>
              </a:lnSpc>
              <a:buClrTx/>
              <a:buSzTx/>
              <a:buFontTx/>
              <a:defRPr/>
            </a:pPr>
            <a:r>
              <a:rPr kumimoji="0" lang="en-US" altLang="zh-CN" sz="2800" kern="1200" cap="none" spc="0" normalizeH="0" baseline="0" noProof="0">
                <a:solidFill>
                  <a:srgbClr val="FF0000"/>
                </a:solidFill>
                <a:latin typeface="黑体" panose="02010609060101010101" charset="-122"/>
                <a:ea typeface="黑体" panose="02010609060101010101" charset="-122"/>
                <a:cs typeface="+mn-cs"/>
                <a:sym typeface="Calibri"/>
              </a:rPr>
              <a:t>  </a:t>
            </a:r>
            <a:endParaRPr kumimoji="0" lang="zh-CN" altLang="en-US" sz="2800" kern="1200" cap="none" spc="0" normalizeH="0" baseline="0" noProof="0">
              <a:solidFill>
                <a:srgbClr val="FF0000"/>
              </a:solidFill>
              <a:latin typeface="黑体" panose="02010609060101010101" charset="-122"/>
              <a:ea typeface="黑体" panose="02010609060101010101" charset="-122"/>
              <a:cs typeface="+mn-cs"/>
              <a:sym typeface="Calibri"/>
            </a:endParaRPr>
          </a:p>
        </p:txBody>
      </p:sp>
      <p:sp>
        <p:nvSpPr>
          <p:cNvPr id="59394" name="TextBox 3"/>
          <p:cNvSpPr txBox="1"/>
          <p:nvPr/>
        </p:nvSpPr>
        <p:spPr>
          <a:xfrm>
            <a:off x="9097963" y="2633663"/>
            <a:ext cx="1436687" cy="460375"/>
          </a:xfrm>
          <a:prstGeom prst="rect">
            <a:avLst/>
          </a:prstGeom>
          <a:noFill/>
          <a:ln w="9525">
            <a:noFill/>
          </a:ln>
        </p:spPr>
        <p:txBody>
          <a:bodyPr anchor="t">
            <a:spAutoFit/>
          </a:bodyPr>
          <a:lstStyle/>
          <a:p>
            <a:pPr algn="ctr"/>
            <a:r>
              <a:rPr lang="en-US" altLang="zh-CN" sz="2400">
                <a:latin typeface="Arial" panose="020b0604020202020204" pitchFamily="34" charset="0"/>
                <a:ea typeface="创艺简隶书" pitchFamily="2" charset="-122"/>
                <a:sym typeface="Calibri"/>
              </a:rPr>
              <a:t>5</a:t>
            </a:r>
            <a:r>
              <a:rPr lang="zh-CN" altLang="en-US" sz="2400">
                <a:latin typeface="Arial" panose="020b0604020202020204" pitchFamily="34" charset="0"/>
                <a:ea typeface="创艺简隶书" pitchFamily="2" charset="-122"/>
                <a:sym typeface="Calibri"/>
              </a:rPr>
              <a:t>分钟</a:t>
            </a:r>
          </a:p>
        </p:txBody>
      </p:sp>
      <p:sp>
        <p:nvSpPr>
          <p:cNvPr id="59395" name="TextBox 9"/>
          <p:cNvSpPr txBox="1"/>
          <p:nvPr/>
        </p:nvSpPr>
        <p:spPr>
          <a:xfrm>
            <a:off x="2051050" y="993775"/>
            <a:ext cx="6264275" cy="521970"/>
          </a:xfrm>
          <a:prstGeom prst="rect">
            <a:avLst/>
          </a:prstGeom>
          <a:noFill/>
          <a:ln w="9525">
            <a:noFill/>
          </a:ln>
        </p:spPr>
        <p:txBody>
          <a:bodyPr wrap="square" anchor="t">
            <a:spAutoFit/>
          </a:bodyPr>
          <a:lstStyle/>
          <a:p>
            <a:r>
              <a:rPr lang="zh-CN" altLang="en-US" sz="2800">
                <a:latin typeface="黑体" panose="02010609060101010101" charset="-122"/>
                <a:ea typeface="黑体" panose="02010609060101010101" charset="-122"/>
                <a:sym typeface="Calibri"/>
              </a:rPr>
              <a:t>前</a:t>
            </a:r>
            <a:r>
              <a:rPr lang="en-US" altLang="zh-CN" sz="2800">
                <a:latin typeface="黑体" panose="02010609060101010101" charset="-122"/>
                <a:ea typeface="黑体" panose="02010609060101010101" charset="-122"/>
                <a:sym typeface="Calibri"/>
              </a:rPr>
              <a:t>3</a:t>
            </a:r>
            <a:r>
              <a:rPr lang="zh-CN" altLang="en-US" sz="2800">
                <a:latin typeface="黑体" panose="02010609060101010101" charset="-122"/>
                <a:ea typeface="黑体" panose="02010609060101010101" charset="-122"/>
                <a:sym typeface="Calibri"/>
              </a:rPr>
              <a:t>分钟主要讨论以下难点（起立讨论）</a:t>
            </a:r>
          </a:p>
        </p:txBody>
      </p:sp>
      <p:sp>
        <p:nvSpPr>
          <p:cNvPr id="59396" name="TextBox 10"/>
          <p:cNvSpPr txBox="1"/>
          <p:nvPr/>
        </p:nvSpPr>
        <p:spPr>
          <a:xfrm>
            <a:off x="1978025" y="4414838"/>
            <a:ext cx="6407150" cy="521970"/>
          </a:xfrm>
          <a:prstGeom prst="rect">
            <a:avLst/>
          </a:prstGeom>
          <a:noFill/>
          <a:ln w="9525">
            <a:noFill/>
          </a:ln>
        </p:spPr>
        <p:txBody>
          <a:bodyPr wrap="square" anchor="t">
            <a:spAutoFit/>
          </a:bodyPr>
          <a:lstStyle/>
          <a:p>
            <a:r>
              <a:rPr lang="zh-CN" altLang="en-US" sz="2800">
                <a:latin typeface="黑体" panose="02010609060101010101" charset="-122"/>
                <a:ea typeface="黑体" panose="02010609060101010101" charset="-122"/>
                <a:sym typeface="Calibri"/>
              </a:rPr>
              <a:t>后</a:t>
            </a:r>
            <a:r>
              <a:rPr lang="en-US" altLang="zh-CN" sz="2800">
                <a:latin typeface="黑体" panose="02010609060101010101" charset="-122"/>
                <a:ea typeface="黑体" panose="02010609060101010101" charset="-122"/>
                <a:sym typeface="Calibri"/>
              </a:rPr>
              <a:t>2</a:t>
            </a:r>
            <a:r>
              <a:rPr lang="zh-CN" altLang="en-US" sz="2800">
                <a:latin typeface="黑体" panose="02010609060101010101" charset="-122"/>
                <a:ea typeface="黑体" panose="02010609060101010101" charset="-122"/>
                <a:sym typeface="Calibri"/>
              </a:rPr>
              <a:t>分钟讨论自主疑惑</a:t>
            </a:r>
          </a:p>
        </p:txBody>
      </p:sp>
      <p:sp>
        <p:nvSpPr>
          <p:cNvPr id="59397" name="TextBox 11"/>
          <p:cNvSpPr txBox="1"/>
          <p:nvPr/>
        </p:nvSpPr>
        <p:spPr>
          <a:xfrm>
            <a:off x="1728788" y="5616575"/>
            <a:ext cx="8580437" cy="829945"/>
          </a:xfrm>
          <a:prstGeom prst="rect">
            <a:avLst/>
          </a:prstGeom>
          <a:noFill/>
          <a:ln w="9525">
            <a:noFill/>
          </a:ln>
        </p:spPr>
        <p:txBody>
          <a:bodyPr wrap="square" anchor="t">
            <a:spAutoFit/>
          </a:bodyPr>
          <a:lstStyle/>
          <a:p>
            <a:r>
              <a:rPr lang="zh-CN" altLang="en-US" sz="2400">
                <a:solidFill>
                  <a:srgbClr val="FF0000"/>
                </a:solidFill>
                <a:latin typeface="黑体" panose="02010609060101010101" charset="-122"/>
                <a:ea typeface="黑体" panose="02010609060101010101" charset="-122"/>
                <a:sym typeface="Calibri"/>
              </a:rPr>
              <a:t>讨论要求：小组内讨论内容必须以书面形式记录下来，记录员记录</a:t>
            </a:r>
          </a:p>
        </p:txBody>
      </p:sp>
      <p:sp>
        <p:nvSpPr>
          <p:cNvPr id="59398" name="TextBox 9"/>
          <p:cNvSpPr txBox="1"/>
          <p:nvPr/>
        </p:nvSpPr>
        <p:spPr>
          <a:xfrm>
            <a:off x="7624763" y="23813"/>
            <a:ext cx="3043237" cy="583565"/>
          </a:xfrm>
          <a:prstGeom prst="rect">
            <a:avLst/>
          </a:prstGeom>
          <a:solidFill>
            <a:srgbClr val="FF0000"/>
          </a:solidFill>
          <a:ln w="9525">
            <a:noFill/>
          </a:ln>
        </p:spPr>
        <p:txBody>
          <a:bodyPr wrap="square" anchor="t">
            <a:spAutoFit/>
          </a:bodyPr>
          <a:lstStyle/>
          <a:p>
            <a:pPr algn="ctr"/>
            <a:r>
              <a:rPr lang="zh-CN" altLang="en-US" sz="3200">
                <a:solidFill>
                  <a:srgbClr val="FFFF00"/>
                </a:solidFill>
                <a:latin typeface="黑体" panose="02010609060101010101" charset="-122"/>
                <a:ea typeface="黑体" panose="02010609060101010101" charset="-122"/>
              </a:rPr>
              <a:t>组学</a:t>
            </a:r>
            <a:r>
              <a:rPr lang="en-US" altLang="zh-CN" sz="3200">
                <a:solidFill>
                  <a:srgbClr val="FFFF00"/>
                </a:solidFill>
                <a:latin typeface="黑体" panose="02010609060101010101" charset="-122"/>
                <a:ea typeface="黑体" panose="02010609060101010101" charset="-122"/>
              </a:rPr>
              <a:t>•</a:t>
            </a:r>
            <a:r>
              <a:rPr lang="zh-CN" altLang="en-US" sz="3200">
                <a:solidFill>
                  <a:srgbClr val="FFFF00"/>
                </a:solidFill>
                <a:latin typeface="黑体" panose="02010609060101010101" charset="-122"/>
                <a:ea typeface="黑体" panose="02010609060101010101" charset="-122"/>
              </a:rPr>
              <a:t>互助讨论</a:t>
            </a:r>
          </a:p>
        </p:txBody>
      </p:sp>
      <p:pic>
        <p:nvPicPr>
          <p:cNvPr id="59399" name="Image1"/>
          <p:cNvPicPr/>
          <p:nvPr/>
        </p:nvPicPr>
        <p:blipFill>
          <a:blip r:embed="rId3"/>
          <a:stretch>
            <a:fillRect/>
          </a:stretch>
        </p:blipFill>
        <p:spPr>
          <a:xfrm>
            <a:off x="9269413" y="3482975"/>
            <a:ext cx="1398587" cy="230188"/>
          </a:xfrm>
          <a:prstGeom prst="rect">
            <a:avLst/>
          </a:prstGeom>
          <a:noFill/>
          <a:ln w="9525">
            <a:noFill/>
          </a:ln>
        </p:spPr>
      </p:pic>
      <p:pic>
        <p:nvPicPr>
          <p:cNvPr id="59400" name="Image2"/>
          <p:cNvPicPr/>
          <p:nvPr/>
        </p:nvPicPr>
        <p:blipFill>
          <a:blip r:embed="rId4"/>
          <a:stretch>
            <a:fillRect/>
          </a:stretch>
        </p:blipFill>
        <p:spPr>
          <a:xfrm>
            <a:off x="10309225" y="2698750"/>
            <a:ext cx="304800" cy="304800"/>
          </a:xfrm>
          <a:prstGeom prst="rect">
            <a:avLst/>
          </a:prstGeom>
          <a:noFill/>
          <a:ln w="9525">
            <a:noFill/>
          </a:ln>
        </p:spPr>
      </p:pic>
    </p:spTree>
  </p:cSld>
  <p:clrMapOvr>
    <a:masterClrMapping/>
  </p:clrMapOvr>
  <p:transition>
    <p:fade/>
  </p:transition>
  <p:timing/>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AAE3F"/>
        </a:solidFill>
      </a:spPr>
      <a:bodyPr wrap="square" rtlCol="0" anchor="ctr">
        <a:spAutoFit/>
      </a:bodyPr>
      <a:lstStyle>
        <a:defPPr algn="ctr">
          <a:lnSpc>
            <a:spcPct val="130000"/>
          </a:lnSpc>
          <a:defRPr sz="4000" smtClean="0">
            <a:solidFill>
              <a:srgbClr val="FFFFFF"/>
            </a:solidFill>
            <a:latin typeface="Century Gothic" panose="020B0502020202020204" pitchFamily="34" charset="0"/>
            <a:ea typeface="冬青黑体简体中文 W3" panose="020B0300000000000000" pitchFamily="34" charset="-122"/>
          </a:defRPr>
        </a:defPPr>
      </a:lstStyle>
    </a:spDef>
    <a:txDef>
      <a:spPr>
        <a:noFill/>
      </a:spPr>
      <a:bodyPr wrap="square" rtlCol="0">
        <a:spAutoFit/>
      </a:bodyPr>
      <a:lstStyle>
        <a:defPPr>
          <a:defRPr smtClean="0">
            <a:solidFill>
              <a:schemeClr val="bg1"/>
            </a:solidFill>
            <a:latin typeface="冬青黑体简体中文 W3" panose="020B0300000000000000" pitchFamily="34" charset="-122"/>
            <a:ea typeface="冬青黑体简体中文 W3" panose="020B03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126</Paragraphs>
  <Slides>21</Slides>
  <Notes>7</Notes>
  <TotalTime>0</TotalTime>
  <HiddenSlides>0</HiddenSlides>
  <MMClips>1</MMClips>
  <ScaleCrop>0</ScaleCrop>
  <HeadingPairs>
    <vt:vector baseType="variant" size="6">
      <vt:variant>
        <vt:lpstr>Fonts used</vt:lpstr>
      </vt:variant>
      <vt:variant>
        <vt:i4>16</vt:i4>
      </vt:variant>
      <vt:variant>
        <vt:lpstr>Theme</vt:lpstr>
      </vt:variant>
      <vt:variant>
        <vt:i4>1</vt:i4>
      </vt:variant>
      <vt:variant>
        <vt:lpstr>Slide Titles</vt:lpstr>
      </vt:variant>
      <vt:variant>
        <vt:i4>21</vt:i4>
      </vt:variant>
    </vt:vector>
  </HeadingPairs>
  <TitlesOfParts>
    <vt:vector baseType="lpstr" size="38">
      <vt:lpstr>Arial</vt:lpstr>
      <vt:lpstr>Calibri Light</vt:lpstr>
      <vt:lpstr>Calibri</vt:lpstr>
      <vt:lpstr>Century Gothic</vt:lpstr>
      <vt:lpstr>冬青黑体简体中文 W3</vt:lpstr>
      <vt:lpstr>创艺简隶书</vt:lpstr>
      <vt:lpstr>楷体</vt:lpstr>
      <vt:lpstr>Wingdings</vt:lpstr>
      <vt:lpstr>仿宋</vt:lpstr>
      <vt:lpstr>黑体</vt:lpstr>
      <vt:lpstr>华文细黑</vt:lpstr>
      <vt:lpstr>楷体_GB2312</vt:lpstr>
      <vt:lpstr>Times New Roman</vt:lpstr>
      <vt:lpstr>宋体</vt:lpstr>
      <vt:lpstr>华文新魏</vt:lpstr>
      <vt:lpstr>方正舒体</vt:lpstr>
      <vt:lpstr>第一PPT，www.1ppt.com</vt:lpstr>
      <vt:lpstr>PowerPoint Presentation</vt:lpstr>
      <vt:lpstr>PowerPoint Presentation</vt:lpstr>
      <vt:lpstr>PowerPoint Presentation</vt:lpstr>
      <vt:lpstr>PowerPoint Presentation</vt:lpstr>
      <vt:lpstr>PowerPoint Presentation</vt:lpstr>
      <vt:lpstr>初读感知</vt:lpstr>
      <vt:lpstr>PowerPoint Presentation</vt:lpstr>
      <vt:lpstr>PowerPoint Presentation</vt:lpstr>
      <vt:lpstr>PowerPoint Presentation</vt:lpstr>
      <vt:lpstr>PowerPoint Presentation</vt:lpstr>
      <vt:lpstr>PowerPoint Presentation</vt:lpstr>
      <vt:lpstr>PowerPoint Presentation</vt:lpstr>
      <vt:lpstr>（1）全词主要运用哪些手法来表现作者无法排遣的愁苦的？</vt:lpstr>
      <vt:lpstr>PowerPoint Presentation</vt:lpstr>
      <vt:lpstr>PowerPoint Presentation</vt:lpstr>
      <vt:lpstr>PowerPoint Presentation</vt:lpstr>
      <vt:lpstr>PowerPoint Presentation</vt:lpstr>
      <vt:lpstr>PowerPoint Presentation</vt:lpstr>
      <vt:lpstr>达标检测</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2021-07-30T16:35:46.791</cp:lastPrinted>
  <dcterms:created xsi:type="dcterms:W3CDTF">2021-07-30T16:35:46Z</dcterms:created>
  <dcterms:modified xsi:type="dcterms:W3CDTF">2021-07-30T08:35:48Z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