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heme/themeOverride1.xml" ContentType="application/vnd.openxmlformats-officedocument.themeOverr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2"/>
    <p:sldId id="416" r:id="rId3"/>
    <p:sldId id="415" r:id="rId4"/>
    <p:sldId id="414" r:id="rId5"/>
    <p:sldId id="417" r:id="rId6"/>
    <p:sldId id="418" r:id="rId7"/>
    <p:sldId id="422" r:id="rId8"/>
    <p:sldId id="423" r:id="rId9"/>
    <p:sldId id="424" r:id="rId10"/>
    <p:sldId id="425" r:id="rId11"/>
    <p:sldId id="426" r:id="rId12"/>
    <p:sldId id="427" r:id="rId13"/>
    <p:sldId id="428" r:id="rId14"/>
    <p:sldId id="429" r:id="rId15"/>
    <p:sldId id="430" r:id="rId16"/>
    <p:sldId id="431" r:id="rId17"/>
    <p:sldId id="419" r:id="rId18"/>
    <p:sldId id="420" r:id="rId19"/>
    <p:sldId id="421" r:id="rId20"/>
    <p:sldId id="432" r:id="rId21"/>
    <p:sldId id="433" r:id="rId22"/>
    <p:sldId id="434" r:id="rId23"/>
    <p:sldId id="435" r:id="rId24"/>
    <p:sldId id="437" r:id="rId25"/>
    <p:sldId id="438" r:id="rId26"/>
    <p:sldId id="439" r:id="rId27"/>
    <p:sldId id="440" r:id="rId28"/>
    <p:sldId id="442" r:id="rId29"/>
    <p:sldId id="441" r:id="rId30"/>
    <p:sldId id="443" r:id="rId31"/>
    <p:sldId id="444" r:id="rId32"/>
    <p:sldId id="445" r:id="rId33"/>
    <p:sldId id="446" r:id="rId34"/>
    <p:sldId id="436" r:id="rId35"/>
    <p:sldId id="413"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B5FD1"/>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slideMaster" Target="../slideMasters/slideMaster1.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2.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1.xml"/><Relationship Id="rId5" Type="http://schemas.openxmlformats.org/officeDocument/2006/relationships/tags" Target="../tags/tag83.xml"/><Relationship Id="rId4" Type="http://schemas.openxmlformats.org/officeDocument/2006/relationships/tags" Target="../tags/tag82.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image" Target="../media/image1.png"/><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image" Target="../media/image2.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Master" Target="../slideMasters/slideMaster1.xml"/><Relationship Id="rId5" Type="http://schemas.openxmlformats.org/officeDocument/2006/relationships/tags" Target="../tags/tag101.xml"/><Relationship Id="rId4" Type="http://schemas.openxmlformats.org/officeDocument/2006/relationships/tags" Target="../tags/tag100.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09.xml"/><Relationship Id="rId3" Type="http://schemas.openxmlformats.org/officeDocument/2006/relationships/tags" Target="../tags/tag104.xml"/><Relationship Id="rId7" Type="http://schemas.openxmlformats.org/officeDocument/2006/relationships/tags" Target="../tags/tag108.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image" Target="../media/image4.png"/><Relationship Id="rId5" Type="http://schemas.openxmlformats.org/officeDocument/2006/relationships/tags" Target="../tags/tag106.xml"/><Relationship Id="rId10" Type="http://schemas.openxmlformats.org/officeDocument/2006/relationships/image" Target="../media/image3.png"/><Relationship Id="rId4" Type="http://schemas.openxmlformats.org/officeDocument/2006/relationships/tags" Target="../tags/tag105.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7.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10" Type="http://schemas.openxmlformats.org/officeDocument/2006/relationships/image" Target="../media/image2.png"/><Relationship Id="rId4" Type="http://schemas.openxmlformats.org/officeDocument/2006/relationships/tags" Target="../tags/tag113.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5.xml"/><Relationship Id="rId3" Type="http://schemas.openxmlformats.org/officeDocument/2006/relationships/tags" Target="../tags/tag120.xml"/><Relationship Id="rId7" Type="http://schemas.openxmlformats.org/officeDocument/2006/relationships/tags" Target="../tags/tag124.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5" Type="http://schemas.openxmlformats.org/officeDocument/2006/relationships/tags" Target="../tags/tag122.xml"/><Relationship Id="rId10" Type="http://schemas.openxmlformats.org/officeDocument/2006/relationships/image" Target="../media/image5.png"/><Relationship Id="rId4" Type="http://schemas.openxmlformats.org/officeDocument/2006/relationships/tags" Target="../tags/tag121.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image" Target="../media/image2.png"/><Relationship Id="rId4" Type="http://schemas.openxmlformats.org/officeDocument/2006/relationships/tags" Target="../tags/tag129.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image" Target="../media/image2.png"/><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slideMaster" Target="../slideMasters/slideMaster1.xml"/><Relationship Id="rId5" Type="http://schemas.openxmlformats.org/officeDocument/2006/relationships/tags" Target="../tags/tag138.xml"/><Relationship Id="rId10" Type="http://schemas.openxmlformats.org/officeDocument/2006/relationships/tags" Target="../tags/tag143.xml"/><Relationship Id="rId4" Type="http://schemas.openxmlformats.org/officeDocument/2006/relationships/tags" Target="../tags/tag137.xml"/><Relationship Id="rId9" Type="http://schemas.openxmlformats.org/officeDocument/2006/relationships/tags" Target="../tags/tag14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image" Target="../media/image7.png"/><Relationship Id="rId5" Type="http://schemas.openxmlformats.org/officeDocument/2006/relationships/tags" Target="../tags/tag148.xml"/><Relationship Id="rId10" Type="http://schemas.openxmlformats.org/officeDocument/2006/relationships/image" Target="../media/image6.png"/><Relationship Id="rId4" Type="http://schemas.openxmlformats.org/officeDocument/2006/relationships/tags" Target="../tags/tag147.xml"/><Relationship Id="rId9"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1.xml"/><Relationship Id="rId7"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2" Type="http://schemas.openxmlformats.org/officeDocument/2006/relationships/tags" Target="../tags/tag26.xml"/><Relationship Id="rId16" Type="http://schemas.openxmlformats.org/officeDocument/2006/relationships/image" Target="../media/image1.png"/><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slideMaster" Target="../slideMasters/slideMaster1.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2.png"/><Relationship Id="rId5" Type="http://schemas.openxmlformats.org/officeDocument/2006/relationships/tags" Target="../tags/tag50.xml"/><Relationship Id="rId10" Type="http://schemas.openxmlformats.org/officeDocument/2006/relationships/slideMaster" Target="../slideMasters/slideMaster1.xml"/><Relationship Id="rId4" Type="http://schemas.openxmlformats.org/officeDocument/2006/relationships/tags" Target="../tags/tag49.xml"/><Relationship Id="rId9" Type="http://schemas.openxmlformats.org/officeDocument/2006/relationships/tags" Target="../tags/tag54.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10" Type="http://schemas.openxmlformats.org/officeDocument/2006/relationships/image" Target="../media/image1.png"/><Relationship Id="rId4" Type="http://schemas.openxmlformats.org/officeDocument/2006/relationships/tags" Target="../tags/tag58.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5.xml"/><Relationship Id="rId7" Type="http://schemas.openxmlformats.org/officeDocument/2006/relationships/slideMaster" Target="../slideMasters/slideMaster1.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2"/>
            </p:custDataLst>
          </p:nvPr>
        </p:nvPicPr>
        <p:blipFill>
          <a:blip r:embed="rId14"/>
          <a:stretch>
            <a:fillRect/>
          </a:stretch>
        </p:blipFill>
        <p:spPr>
          <a:xfrm>
            <a:off x="635" y="1270"/>
            <a:ext cx="2932430" cy="4913630"/>
          </a:xfrm>
          <a:prstGeom prst="rect">
            <a:avLst/>
          </a:prstGeom>
        </p:spPr>
      </p:pic>
      <p:pic>
        <p:nvPicPr>
          <p:cNvPr id="10" name="图片 9"/>
          <p:cNvPicPr>
            <a:picLocks noChangeAspect="1"/>
          </p:cNvPicPr>
          <p:nvPr userDrawn="1">
            <p:custDataLst>
              <p:tags r:id="rId3"/>
            </p:custDataLst>
          </p:nvPr>
        </p:nvPicPr>
        <p:blipFill>
          <a:blip r:embed="rId1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4"/>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5"/>
            </p:custDataLst>
          </p:nvPr>
        </p:nvCxnSpPr>
        <p:spPr>
          <a:xfrm>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6"/>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7"/>
            </p:custDataLst>
          </p:nvPr>
        </p:nvCxnSpPr>
        <p:spPr>
          <a:xfrm rot="10800000">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ctrTitle" hasCustomPrompt="1"/>
            <p:custDataLst>
              <p:tags r:id="rId11"/>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dirty="0"/>
              <a:t>单击此处编辑标题</a:t>
            </a:r>
          </a:p>
        </p:txBody>
      </p:sp>
      <p:sp>
        <p:nvSpPr>
          <p:cNvPr id="3" name="副标题 2"/>
          <p:cNvSpPr>
            <a:spLocks noGrp="1"/>
          </p:cNvSpPr>
          <p:nvPr>
            <p:ph type="subTitle" idx="1" hasCustomPrompt="1"/>
            <p:custDataLst>
              <p:tags r:id="rId12"/>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10"/>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11"/>
              </p:custDataLst>
            </p:nvPr>
          </p:nvCxnSpPr>
          <p:spPr>
            <a:xfrm>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8"/>
              </p:custDataLst>
            </p:nvPr>
          </p:nvPicPr>
          <p:blipFill>
            <a:blip r:embed="rId15"/>
            <a:stretch>
              <a:fillRect/>
            </a:stretch>
          </p:blipFill>
          <p:spPr>
            <a:xfrm>
              <a:off x="543" y="1087"/>
              <a:ext cx="2932430" cy="4913802"/>
            </a:xfrm>
            <a:prstGeom prst="rect">
              <a:avLst/>
            </a:prstGeom>
          </p:spPr>
        </p:pic>
        <p:pic>
          <p:nvPicPr>
            <p:cNvPr id="9" name="图片 8"/>
            <p:cNvPicPr>
              <a:picLocks noChangeAspect="1"/>
            </p:cNvPicPr>
            <p:nvPr userDrawn="1">
              <p:custDataLst>
                <p:tags r:id="rId9"/>
              </p:custDataLst>
            </p:nvPr>
          </p:nvPicPr>
          <p:blipFill>
            <a:blip r:embed="rId15"/>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1">
                    <a:lumMod val="50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9" name="图片 8"/>
          <p:cNvPicPr>
            <a:picLocks noChangeAspect="1"/>
          </p:cNvPicPr>
          <p:nvPr userDrawn="1">
            <p:custDataLst>
              <p:tags r:id="rId2"/>
            </p:custDataLst>
          </p:nvPr>
        </p:nvPicPr>
        <p:blipFill>
          <a:blip r:embed="rId10"/>
          <a:stretch>
            <a:fillRect/>
          </a:stretch>
        </p:blipFill>
        <p:spPr>
          <a:xfrm>
            <a:off x="635" y="1270"/>
            <a:ext cx="1578610" cy="2646045"/>
          </a:xfrm>
          <a:prstGeom prst="rect">
            <a:avLst/>
          </a:prstGeom>
        </p:spPr>
      </p:pic>
      <p:pic>
        <p:nvPicPr>
          <p:cNvPr id="10" name="图片 9"/>
          <p:cNvPicPr>
            <a:picLocks noChangeAspect="1"/>
          </p:cNvPicPr>
          <p:nvPr userDrawn="1">
            <p:custDataLst>
              <p:tags r:id="rId3"/>
            </p:custDataLst>
          </p:nvPr>
        </p:nvPicPr>
        <p:blipFill>
          <a:blip r:embed="rId11"/>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rot="10800000">
            <a:off x="10838180" y="4589780"/>
            <a:ext cx="1353185" cy="2268220"/>
          </a:xfrm>
          <a:prstGeom prst="rect">
            <a:avLst/>
          </a:prstGeom>
        </p:spPr>
      </p:pic>
      <p:sp>
        <p:nvSpPr>
          <p:cNvPr id="8"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219200" cy="204343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rot="10800000">
            <a:off x="10838180" y="4589780"/>
            <a:ext cx="1353185" cy="2268220"/>
          </a:xfrm>
          <a:prstGeom prst="rect">
            <a:avLst/>
          </a:prstGeom>
        </p:spPr>
      </p:pic>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750695" cy="2934970"/>
          </a:xfrm>
          <a:prstGeom prst="rect">
            <a:avLst/>
          </a:prstGeom>
        </p:spPr>
      </p:pic>
      <p:pic>
        <p:nvPicPr>
          <p:cNvPr id="9" name="图片 8"/>
          <p:cNvPicPr>
            <a:picLocks noChangeAspect="1"/>
          </p:cNvPicPr>
          <p:nvPr userDrawn="1">
            <p:custDataLst>
              <p:tags r:id="rId3"/>
            </p:custDataLst>
          </p:nvPr>
        </p:nvPicPr>
        <p:blipFill>
          <a:blip r:embed="rId11"/>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11"/>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14"/>
              </p:custDataLst>
            </p:nvPr>
          </p:nvCxnSpPr>
          <p:spPr>
            <a:xfrm rot="10800000">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2"/>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6"/>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16"/>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3" name="文本占位符 2"/>
          <p:cNvSpPr>
            <a:spLocks noGrp="1"/>
          </p:cNvSpPr>
          <p:nvPr>
            <p:ph type="body" idx="1"/>
            <p:custDataLst>
              <p:tags r:id="rId7"/>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6"/>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8" name="图片 7"/>
            <p:cNvPicPr>
              <a:picLocks noChangeAspect="1"/>
            </p:cNvPicPr>
            <p:nvPr userDrawn="1">
              <p:custDataLst>
                <p:tags r:id="rId7"/>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8"/>
              </p:custDataLst>
            </p:nvPr>
          </p:nvPicPr>
          <p:blipFill>
            <a:blip r:embed="rId10"/>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2021-1-2</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hemeOverride" Target="../theme/themeOverride1.xml"/><Relationship Id="rId5" Type="http://schemas.openxmlformats.org/officeDocument/2006/relationships/slideLayout" Target="../slideLayouts/slideLayout1.xml"/><Relationship Id="rId4" Type="http://schemas.openxmlformats.org/officeDocument/2006/relationships/tags" Target="../tags/tag15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3"/>
            </p:custDataLst>
          </p:nvPr>
        </p:nvSpPr>
        <p:spPr/>
        <p:txBody>
          <a:bodyPr/>
          <a:lstStyle/>
          <a:p>
            <a:r>
              <a:rPr lang="zh-CN" altLang="en-US" dirty="0">
                <a:sym typeface="+mn-ea"/>
              </a:rPr>
              <a:t>非连续性文本阅读</a:t>
            </a:r>
            <a:endParaRPr lang="zh-CN" altLang="en-US" dirty="0"/>
          </a:p>
        </p:txBody>
      </p:sp>
      <p:sp>
        <p:nvSpPr>
          <p:cNvPr id="6" name="副标题 5"/>
          <p:cNvSpPr>
            <a:spLocks noGrp="1"/>
          </p:cNvSpPr>
          <p:nvPr>
            <p:ph type="subTitle" idx="1"/>
            <p:custDataLst>
              <p:tags r:id="rId4"/>
            </p:custDataLst>
          </p:nvPr>
        </p:nvSpPr>
        <p:spPr>
          <a:xfrm>
            <a:off x="2859871" y="4022452"/>
            <a:ext cx="6472258" cy="950984"/>
          </a:xfrm>
        </p:spPr>
        <p:txBody>
          <a:bodyPr/>
          <a:lstStyle/>
          <a:p>
            <a:r>
              <a:rPr lang="zh-CN" altLang="en-US" sz="4400" dirty="0">
                <a:solidFill>
                  <a:srgbClr val="FF0000"/>
                </a:solidFill>
                <a:sym typeface="+mn-ea"/>
              </a:rPr>
              <a:t>第四讲  真</a:t>
            </a:r>
            <a:r>
              <a:rPr lang="zh-CN" altLang="zh-CN" sz="4400" b="1" dirty="0" smtClean="0">
                <a:solidFill>
                  <a:srgbClr val="FF0000"/>
                </a:solidFill>
                <a:ea typeface="黑体" panose="02010609060101010101" charset="-122"/>
                <a:cs typeface="Times New Roman" panose="02020603050405020304" pitchFamily="18" charset="0"/>
                <a:sym typeface="+mn-ea"/>
              </a:rPr>
              <a:t>题演练</a:t>
            </a:r>
            <a:endParaRPr lang="zh-CN" altLang="en-US" sz="4400" dirty="0"/>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200025"/>
            <a:ext cx="10852237" cy="441964"/>
          </a:xfrm>
        </p:spPr>
        <p:txBody>
          <a:bodyPr>
            <a:noAutofit/>
          </a:bodyPr>
          <a:lstStyle/>
          <a:p>
            <a:r>
              <a:rPr lang="zh-CN" sz="3200">
                <a:solidFill>
                  <a:srgbClr val="FF0000"/>
                </a:solidFill>
                <a:latin typeface="Times New Roman" panose="02020603050405020304" pitchFamily="18" charset="0"/>
                <a:ea typeface="宋体" panose="02010600030101010101" pitchFamily="2" charset="-122"/>
                <a:sym typeface="+mn-ea"/>
              </a:rPr>
              <a:t>二、【</a:t>
            </a:r>
            <a:r>
              <a:rPr lang="en-US" sz="3200">
                <a:solidFill>
                  <a:srgbClr val="FF0000"/>
                </a:solidFill>
                <a:latin typeface="Times New Roman" panose="02020603050405020304" pitchFamily="18" charset="0"/>
                <a:ea typeface="宋体" panose="02010600030101010101" pitchFamily="2" charset="-122"/>
                <a:sym typeface="+mn-ea"/>
              </a:rPr>
              <a:t>20</a:t>
            </a:r>
            <a:r>
              <a:rPr lang="en-US" sz="32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20</a:t>
            </a:r>
            <a:r>
              <a:rPr lang="zh-CN" sz="3200">
                <a:solidFill>
                  <a:srgbClr val="FF0000"/>
                </a:solidFill>
                <a:latin typeface="Times New Roman" panose="02020603050405020304" pitchFamily="18" charset="0"/>
                <a:ea typeface="宋体" panose="02010600030101010101" pitchFamily="2" charset="-122"/>
                <a:sym typeface="+mn-ea"/>
              </a:rPr>
              <a:t>年</a:t>
            </a:r>
            <a:r>
              <a:rPr lang="zh-CN" sz="3200">
                <a:solidFill>
                  <a:srgbClr val="FF0000"/>
                </a:solidFill>
                <a:ea typeface="宋体" panose="02010600030101010101" pitchFamily="2" charset="-122"/>
                <a:sym typeface="+mn-ea"/>
              </a:rPr>
              <a:t>高考新课标</a:t>
            </a:r>
            <a:r>
              <a:rPr lang="en-US" sz="3200">
                <a:solidFill>
                  <a:srgbClr val="FF0000"/>
                </a:solidFill>
                <a:latin typeface="Times New Roman" panose="02020603050405020304" pitchFamily="18" charset="0"/>
                <a:ea typeface="宋体" panose="02010600030101010101" pitchFamily="2" charset="-122"/>
                <a:sym typeface="+mn-ea"/>
              </a:rPr>
              <a:t>Ⅱ</a:t>
            </a:r>
            <a:r>
              <a:rPr lang="zh-CN" sz="3200">
                <a:solidFill>
                  <a:srgbClr val="FF0000"/>
                </a:solidFill>
                <a:latin typeface="Times New Roman" panose="02020603050405020304" pitchFamily="18" charset="0"/>
                <a:ea typeface="宋体" panose="02010600030101010101" pitchFamily="2" charset="-122"/>
                <a:sym typeface="+mn-ea"/>
              </a:rPr>
              <a:t>卷】</a:t>
            </a:r>
            <a:endParaRPr lang="zh-CN" altLang="en-US" sz="3200">
              <a:solidFill>
                <a:srgbClr val="FF0000"/>
              </a:solidFill>
              <a:latin typeface="Times New Roman" panose="02020603050405020304" pitchFamily="18" charset="0"/>
              <a:ea typeface="宋体" panose="02010600030101010101" pitchFamily="2" charset="-122"/>
              <a:sym typeface="+mn-ea"/>
            </a:endParaRPr>
          </a:p>
        </p:txBody>
      </p:sp>
      <p:sp>
        <p:nvSpPr>
          <p:cNvPr id="100" name="文本框 99"/>
          <p:cNvSpPr txBox="1"/>
          <p:nvPr/>
        </p:nvSpPr>
        <p:spPr>
          <a:xfrm>
            <a:off x="669925" y="1056640"/>
            <a:ext cx="11370310" cy="460375"/>
          </a:xfrm>
          <a:prstGeom prst="rect">
            <a:avLst/>
          </a:prstGeom>
          <a:noFill/>
          <a:ln w="9525">
            <a:noFill/>
          </a:ln>
        </p:spPr>
        <p:txBody>
          <a:bodyPr wrap="square">
            <a:spAutoFit/>
          </a:bodyPr>
          <a:lstStyle/>
          <a:p>
            <a:pPr indent="0"/>
            <a:r>
              <a:rPr lang="zh-CN" sz="2400" b="0">
                <a:solidFill>
                  <a:schemeClr val="tx1"/>
                </a:solidFill>
                <a:latin typeface="Times New Roman" panose="02020603050405020304" pitchFamily="18" charset="0"/>
                <a:ea typeface="宋体" panose="02010600030101010101" pitchFamily="2" charset="-122"/>
              </a:rPr>
              <a:t>二、【</a:t>
            </a:r>
            <a:r>
              <a:rPr lang="en-US" sz="2400" b="0">
                <a:solidFill>
                  <a:schemeClr val="tx1"/>
                </a:solidFill>
                <a:latin typeface="Times New Roman" panose="02020603050405020304" pitchFamily="18" charset="0"/>
                <a:ea typeface="宋体" panose="02010600030101010101" pitchFamily="2" charset="-122"/>
              </a:rPr>
              <a:t>20</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a:t>
            </a:r>
            <a:r>
              <a:rPr lang="zh-CN" sz="2400" b="0">
                <a:solidFill>
                  <a:schemeClr val="tx1"/>
                </a:solidFill>
                <a:latin typeface="Times New Roman" panose="02020603050405020304" pitchFamily="18" charset="0"/>
                <a:ea typeface="宋体" panose="02010600030101010101" pitchFamily="2" charset="-122"/>
              </a:rPr>
              <a:t>年</a:t>
            </a:r>
            <a:r>
              <a:rPr lang="zh-CN" sz="2400" b="0">
                <a:solidFill>
                  <a:schemeClr val="tx1"/>
                </a:solidFill>
                <a:ea typeface="宋体" panose="02010600030101010101" pitchFamily="2" charset="-122"/>
              </a:rPr>
              <a:t>高考新课标</a:t>
            </a:r>
            <a:r>
              <a:rPr lang="en-US" sz="2400" b="0">
                <a:solidFill>
                  <a:schemeClr val="tx1"/>
                </a:solidFill>
                <a:latin typeface="Times New Roman" panose="02020603050405020304" pitchFamily="18" charset="0"/>
                <a:ea typeface="宋体" panose="02010600030101010101" pitchFamily="2" charset="-122"/>
              </a:rPr>
              <a:t>Ⅱ</a:t>
            </a:r>
            <a:r>
              <a:rPr lang="zh-CN" sz="2400" b="0">
                <a:solidFill>
                  <a:schemeClr val="tx1"/>
                </a:solidFill>
                <a:latin typeface="Times New Roman" panose="02020603050405020304" pitchFamily="18" charset="0"/>
                <a:ea typeface="宋体" panose="02010600030101010101" pitchFamily="2" charset="-122"/>
              </a:rPr>
              <a:t>卷】</a:t>
            </a:r>
            <a:r>
              <a:rPr lang="zh-CN" sz="2400" b="0">
                <a:ea typeface="宋体" panose="02010600030101010101" pitchFamily="2" charset="-122"/>
              </a:rPr>
              <a:t>阅读下面的文字，完成</a:t>
            </a:r>
            <a:r>
              <a:rPr lang="en-US" sz="2400" b="0">
                <a:latin typeface="Times New Roman" panose="02020603050405020304" pitchFamily="18" charset="0"/>
                <a:ea typeface="宋体" panose="02010600030101010101" pitchFamily="2" charset="-122"/>
              </a:rPr>
              <a:t>4~6</a:t>
            </a:r>
            <a:r>
              <a:rPr lang="zh-CN" sz="2400" b="0">
                <a:ea typeface="宋体" panose="02010600030101010101" pitchFamily="2" charset="-122"/>
              </a:rPr>
              <a:t>题。</a:t>
            </a:r>
            <a:endParaRPr lang="zh-CN" altLang="en-US" sz="2400"/>
          </a:p>
        </p:txBody>
      </p:sp>
      <p:sp>
        <p:nvSpPr>
          <p:cNvPr id="3" name="文本框 2"/>
          <p:cNvSpPr txBox="1"/>
          <p:nvPr/>
        </p:nvSpPr>
        <p:spPr>
          <a:xfrm>
            <a:off x="871855" y="1680210"/>
            <a:ext cx="10447655" cy="3969385"/>
          </a:xfrm>
          <a:prstGeom prst="rect">
            <a:avLst/>
          </a:prstGeom>
          <a:noFill/>
          <a:ln w="9525">
            <a:noFill/>
          </a:ln>
        </p:spPr>
        <p:txBody>
          <a:bodyPr wrap="square">
            <a:spAutoFit/>
          </a:bodyPr>
          <a:lstStyle/>
          <a:p>
            <a:pPr indent="266700"/>
            <a:r>
              <a:rPr lang="zh-CN" sz="2800" b="0">
                <a:ea typeface="宋体" panose="02010600030101010101" pitchFamily="2" charset="-122"/>
              </a:rPr>
              <a:t>材料一：</a:t>
            </a:r>
          </a:p>
          <a:p>
            <a:pPr indent="266700"/>
            <a:r>
              <a:rPr lang="zh-CN" sz="2800" b="0">
                <a:ea typeface="宋体" panose="02010600030101010101" pitchFamily="2" charset="-122"/>
              </a:rPr>
              <a:t>现在，中国在扶贫攻坚工作中采取的重要举措，就是实施精准扶贫方略，找到“贫根”，对症下药，靶向治疗。我们坚持中国制度的优势，构建省市县乡村五级一起抓扶贫，层层落实责任制的治理格局。我们注重抓六个精准，即扶持对象精准、项目安排精准、资金使用精准、措施到户精准、因村派人精准、脱贫成效精准，确保各项政策好处落到扶贫对象身上。</a:t>
            </a:r>
          </a:p>
          <a:p>
            <a:pPr indent="266700"/>
            <a:r>
              <a:rPr lang="zh-CN" sz="2800" b="0">
                <a:ea typeface="宋体" panose="02010600030101010101" pitchFamily="2" charset="-122"/>
              </a:rPr>
              <a:t>（摘自习近平《携手消除贫困</a:t>
            </a:r>
            <a:r>
              <a:rPr lang="en-US" sz="2800" b="0">
                <a:latin typeface="楷体" panose="02010609060101010101" charset="-122"/>
                <a:ea typeface="宋体" panose="02010600030101010101" pitchFamily="2" charset="-122"/>
              </a:rPr>
              <a:t> </a:t>
            </a:r>
            <a:r>
              <a:rPr lang="zh-CN" sz="2800" b="0">
                <a:ea typeface="宋体" panose="02010600030101010101" pitchFamily="2" charset="-122"/>
              </a:rPr>
              <a:t>促进共同发展——在2015减贫与发展高层论坛的主旨演讲》）</a:t>
            </a:r>
            <a:endParaRPr lang="zh-CN" altLang="en-US" sz="280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93090" y="742315"/>
            <a:ext cx="10714355" cy="5015865"/>
          </a:xfrm>
          <a:prstGeom prst="rect">
            <a:avLst/>
          </a:prstGeom>
          <a:noFill/>
          <a:ln w="9525">
            <a:noFill/>
          </a:ln>
        </p:spPr>
        <p:txBody>
          <a:bodyPr wrap="square">
            <a:spAutoFit/>
          </a:bodyPr>
          <a:lstStyle/>
          <a:p>
            <a:pPr indent="266700"/>
            <a:r>
              <a:rPr lang="zh-CN" sz="3200" b="0">
                <a:ea typeface="宋体" panose="02010600030101010101" pitchFamily="2" charset="-122"/>
              </a:rPr>
              <a:t>材料二：</a:t>
            </a:r>
          </a:p>
          <a:p>
            <a:pPr indent="266700"/>
            <a:r>
              <a:rPr lang="zh-CN" sz="3200" b="0">
                <a:ea typeface="宋体" panose="02010600030101010101" pitchFamily="2" charset="-122"/>
              </a:rPr>
              <a:t>贫困是一个世界性难题，反贫困是国际社会和各个国家或地区面临的共同责任，随着对贫困问题认识的不断深入和反贫困实践的有效推进，贫困概念和反贫困的理论不断发展。精准扶贫是对世界反贫困理论的发展和创新，体现了以人为本、赋权提能、参与合作的反贫困思想，并将该思想具体化、可操作化，初步形成了具有中国特色、体现社会主义优越性的精准扶贫理论体系。</a:t>
            </a:r>
          </a:p>
          <a:p>
            <a:pPr indent="266700"/>
            <a:r>
              <a:rPr lang="zh-CN" sz="3200" b="0">
                <a:ea typeface="宋体" panose="02010600030101010101" pitchFamily="2" charset="-122"/>
              </a:rPr>
              <a:t>（摘编自王介勇等《我国精准扶贫政策及其创新路径研究》）</a:t>
            </a:r>
            <a:endParaRPr lang="zh-CN" altLang="en-US" sz="320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8275" y="349250"/>
            <a:ext cx="11855450" cy="5692775"/>
          </a:xfrm>
          <a:prstGeom prst="rect">
            <a:avLst/>
          </a:prstGeom>
          <a:noFill/>
          <a:ln w="9525">
            <a:noFill/>
          </a:ln>
        </p:spPr>
        <p:txBody>
          <a:bodyPr wrap="square">
            <a:spAutoFit/>
          </a:bodyPr>
          <a:lstStyle/>
          <a:p>
            <a:pPr indent="266700"/>
            <a:r>
              <a:rPr lang="zh-CN" sz="2800" b="0">
                <a:ea typeface="宋体" panose="02010600030101010101" pitchFamily="2" charset="-122"/>
              </a:rPr>
              <a:t>材料三：</a:t>
            </a:r>
          </a:p>
          <a:p>
            <a:pPr indent="266700"/>
            <a:r>
              <a:rPr lang="zh-CN" sz="2800" b="0">
                <a:ea typeface="宋体" panose="02010600030101010101" pitchFamily="2" charset="-122"/>
              </a:rPr>
              <a:t>贵州省江口县通过发掘本地资源与特色文化，寻求经济高质量发展和生态环境高水平保护，探索了一条利于形成脱贫长效机制的新路。江口县以“天下名岳之宗”的世界自然遗产梵净山申遗为契机，创建区域品牌，大早民族民俗非物质文化遗产和梵净山地理标识。梵净山周边的自然村落风景优美，少数民族居多，这里保留了丰富的人文和自然资源，因此江口县引进多家旅游企业，创建景区、中国传统古村落和乡村旅游示范点，形成了旅游产业群。另一方面，江口县发展规模化生态农业，重点扶持生态茶和冷水鱼等项目。江口县引进了专业的企业，由企业负责研发、技术指导、标准认证、茶叶深加工和市场开拓，同时在景区周边删去开发茶园，实现“茶旅”互动，促进产业发展良性循环。</a:t>
            </a:r>
          </a:p>
          <a:p>
            <a:pPr indent="266700"/>
            <a:r>
              <a:rPr lang="zh-CN" sz="2800" b="0">
                <a:ea typeface="宋体" panose="02010600030101010101" pitchFamily="2" charset="-122"/>
              </a:rPr>
              <a:t>（摘编自谢玉梅《脱贫攻坚背景下的设计参与扶贫——基于江口的考察》，《光明日报》2019年5月8日）</a:t>
            </a:r>
            <a:endParaRPr lang="zh-CN" altLang="en-US" sz="28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0665" y="159385"/>
            <a:ext cx="11782425" cy="6554470"/>
          </a:xfrm>
          <a:prstGeom prst="rect">
            <a:avLst/>
          </a:prstGeom>
          <a:noFill/>
          <a:ln w="9525">
            <a:noFill/>
          </a:ln>
        </p:spPr>
        <p:txBody>
          <a:bodyPr wrap="square">
            <a:spAutoFit/>
          </a:bodyPr>
          <a:lstStyle/>
          <a:p>
            <a:pPr indent="266700"/>
            <a:r>
              <a:rPr lang="zh-CN" sz="2800" b="0">
                <a:ea typeface="宋体" panose="02010600030101010101" pitchFamily="2" charset="-122"/>
              </a:rPr>
              <a:t>材料四：</a:t>
            </a:r>
          </a:p>
          <a:p>
            <a:pPr indent="266700"/>
            <a:r>
              <a:rPr lang="zh-CN" sz="2800" b="0">
                <a:ea typeface="宋体" panose="02010600030101010101" pitchFamily="2" charset="-122"/>
              </a:rPr>
              <a:t>与缅甸、老挝、越南接壤的云南是国际公认的世界茶树原产地之一。发源于青海唐古拉山脉的澜沧江在云南省境内长达1200多公里，这条大河流经云南两岸的山区正是云南茶叶的主产区，这里拥有成片的古茶园，其中不乏树龄在数百年至上千年的古茶树。居住在这一流域的布朗族、傣族、基诺族、拉祜族、佤族等少数民族世代以茶为生，创造出了灿烂丰富的民族茶文化，近年来，云南省把茶产业作为重点产业来抓，对以普洱茶为代表的茶产业引导扶持，将其视为促进农村脱贫攻坚、茶农增收的重要途径，在政策扶持方面，重点茶产区各级政府对茶产业发展给予政策倾斜，各级财政加大对茶产业的投入扶持力度，重点打造区域品牌，做大做强普洱茶、滇红茶、滇绿茶三个品牌。与此同时，为解决云南茶叶销路不畅、困扰茶农与消费者的卖难买难问题，云南从省里到市、县都在努力搭建多种销售平台，通过走出去、请进来，助力茶产业成长壮大。</a:t>
            </a:r>
          </a:p>
          <a:p>
            <a:pPr indent="266700"/>
            <a:r>
              <a:rPr lang="zh-CN" sz="2800" b="0">
                <a:ea typeface="宋体" panose="02010600030101010101" pitchFamily="2" charset="-122"/>
              </a:rPr>
              <a:t>（摘编自《茶产业托起云南民族地区脱贫致富梦》，《光明日报》2020年2月21日）</a:t>
            </a:r>
            <a:endParaRPr lang="zh-CN" altLang="en-US" sz="280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0520" y="1167765"/>
            <a:ext cx="11637010" cy="4523105"/>
          </a:xfrm>
          <a:prstGeom prst="rect">
            <a:avLst/>
          </a:prstGeom>
          <a:noFill/>
          <a:ln w="9525">
            <a:noFill/>
          </a:ln>
        </p:spPr>
        <p:txBody>
          <a:bodyPr wrap="square">
            <a:spAutoFit/>
          </a:bodyPr>
          <a:lstStyle/>
          <a:p>
            <a:pPr indent="0"/>
            <a:r>
              <a:rPr lang="en-US" sz="3200" b="0">
                <a:latin typeface="Times New Roman" panose="02020603050405020304" pitchFamily="18" charset="0"/>
                <a:ea typeface="宋体" panose="02010600030101010101" pitchFamily="2" charset="-122"/>
              </a:rPr>
              <a:t>4</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下列对材料相关内容的理解和分析，不正确的一项是（</a:t>
            </a:r>
            <a:r>
              <a:rPr lang="en-US" sz="3200" b="0">
                <a:latin typeface="宋体" panose="02010600030101010101" pitchFamily="2" charset="-122"/>
                <a:ea typeface="宋体" panose="02010600030101010101" pitchFamily="2" charset="-122"/>
              </a:rPr>
              <a:t>   </a:t>
            </a:r>
            <a:r>
              <a:rPr lang="zh-CN" sz="3200" b="0">
                <a:ea typeface="宋体" panose="02010600030101010101" pitchFamily="2" charset="-122"/>
              </a:rPr>
              <a:t>）</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A</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精准扶贫方略是我国目前扶贫攻坚工作的重要举措，它通过对贫困对象的精准帮扶，争取拔除“贫根”，实现脱贫致富。</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B</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贵州省江口县把产品研发、标准认证等工作交给专业的企业进行运作，这种做法推进了产业规模化，促进了产业良性发展。</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C</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近年来，云南省充分发挥其生态资源、地理资源、劳动力资源和交通资源的优势，把茶产业作为当地重点产业来抓。</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D</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云南省古茶园区域拥有独特的少数民族文化资源和自然资源，结合这两种资源可以设计出更为精准的扶贫方案。</a:t>
            </a:r>
            <a:endParaRPr lang="zh-CN" altLang="en-US" sz="320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6120" y="260985"/>
            <a:ext cx="1964055" cy="441960"/>
          </a:xfrm>
        </p:spPr>
        <p:txBody>
          <a:bodyPr>
            <a:normAutofit fontScale="90000"/>
          </a:bodyPr>
          <a:lstStyle/>
          <a:p>
            <a:r>
              <a:rPr lang="zh-CN" altLang="en-US" sz="3110">
                <a:solidFill>
                  <a:srgbClr val="FF0000"/>
                </a:solidFill>
              </a:rPr>
              <a:t>【解析】</a:t>
            </a:r>
          </a:p>
        </p:txBody>
      </p:sp>
      <p:sp>
        <p:nvSpPr>
          <p:cNvPr id="100" name="文本框 99"/>
          <p:cNvSpPr txBox="1"/>
          <p:nvPr/>
        </p:nvSpPr>
        <p:spPr>
          <a:xfrm>
            <a:off x="957580" y="1076960"/>
            <a:ext cx="9900920" cy="4523105"/>
          </a:xfrm>
          <a:prstGeom prst="rect">
            <a:avLst/>
          </a:prstGeom>
          <a:noFill/>
          <a:ln w="9525">
            <a:noFill/>
          </a:ln>
        </p:spPr>
        <p:txBody>
          <a:bodyPr wrap="square">
            <a:spAutoFit/>
          </a:bodyPr>
          <a:lstStyle/>
          <a:p>
            <a:pPr indent="0"/>
            <a:r>
              <a:rPr lang="en-US" sz="3200" b="0">
                <a:solidFill>
                  <a:srgbClr val="FF0000"/>
                </a:solidFill>
                <a:latin typeface="Times New Roman" panose="02020603050405020304" pitchFamily="18" charset="0"/>
                <a:ea typeface="宋体" panose="02010600030101010101" pitchFamily="2" charset="-122"/>
              </a:rPr>
              <a:t>C</a:t>
            </a:r>
            <a:r>
              <a:rPr lang="zh-CN" sz="3200" b="0">
                <a:solidFill>
                  <a:srgbClr val="FF0000"/>
                </a:solidFill>
                <a:ea typeface="宋体" panose="02010600030101010101" pitchFamily="2" charset="-122"/>
              </a:rPr>
              <a:t>项，“今年来，云南省充分发挥其生态资源、地理资源、劳动力资源和交通资源的优势，把茶产业作为当地重点产业来抓”说法错误。结合材料四“与缅甸、老挝、越南接壤的云南是国际公认的世界茶树原产地之一。发源于青海唐古拉山脉的澜沧江在云南省境内长达</a:t>
            </a:r>
            <a:r>
              <a:rPr lang="en-US" sz="3200" b="0">
                <a:solidFill>
                  <a:srgbClr val="FF0000"/>
                </a:solidFill>
                <a:latin typeface="Times New Roman" panose="02020603050405020304" pitchFamily="18" charset="0"/>
                <a:ea typeface="宋体" panose="02010600030101010101" pitchFamily="2" charset="-122"/>
              </a:rPr>
              <a:t>1200</a:t>
            </a:r>
            <a:r>
              <a:rPr lang="zh-CN" sz="3200" b="0">
                <a:solidFill>
                  <a:srgbClr val="FF0000"/>
                </a:solidFill>
                <a:ea typeface="宋体" panose="02010600030101010101" pitchFamily="2" charset="-122"/>
              </a:rPr>
              <a:t>多公里，这条大河流经云南两岸的山区正是云南茶叶的主产区”分析可知，原文只介绍了云南的生态资源、地理资源的优势，并未涉及“劳动力资源和交通资源”的表述。</a:t>
            </a:r>
            <a:endParaRPr lang="zh-CN" altLang="en-US" sz="3200"/>
          </a:p>
        </p:txBody>
      </p:sp>
      <p:sp>
        <p:nvSpPr>
          <p:cNvPr id="3" name="文本框 2"/>
          <p:cNvSpPr txBox="1"/>
          <p:nvPr/>
        </p:nvSpPr>
        <p:spPr>
          <a:xfrm>
            <a:off x="1844040" y="5718810"/>
            <a:ext cx="5080000" cy="706755"/>
          </a:xfrm>
          <a:prstGeom prst="rect">
            <a:avLst/>
          </a:prstGeom>
          <a:noFill/>
          <a:ln w="9525">
            <a:noFill/>
          </a:ln>
        </p:spPr>
        <p:txBody>
          <a:bodyPr>
            <a:spAutoFit/>
          </a:bodyPr>
          <a:lstStyle/>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pitchFamily="18" charset="0"/>
                <a:ea typeface="宋体" panose="02010600030101010101" pitchFamily="2" charset="-122"/>
              </a:rPr>
              <a:t>C</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71780" y="579755"/>
            <a:ext cx="11649075" cy="5507990"/>
          </a:xfrm>
          <a:prstGeom prst="rect">
            <a:avLst/>
          </a:prstGeom>
          <a:noFill/>
          <a:ln w="9525">
            <a:noFill/>
          </a:ln>
        </p:spPr>
        <p:txBody>
          <a:bodyPr wrap="square">
            <a:spAutoFit/>
          </a:bodyPr>
          <a:lstStyle/>
          <a:p>
            <a:pPr indent="0"/>
            <a:r>
              <a:rPr lang="en-US" sz="3200" b="0">
                <a:latin typeface="Times New Roman" panose="02020603050405020304" pitchFamily="18" charset="0"/>
                <a:ea typeface="宋体" panose="02010600030101010101" pitchFamily="2" charset="-122"/>
              </a:rPr>
              <a:t>5</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下列对材料相关内容的概括和分析，不正确的一项是（</a:t>
            </a:r>
            <a:r>
              <a:rPr lang="en-US" sz="3200" b="0">
                <a:latin typeface="宋体" panose="02010600030101010101" pitchFamily="2" charset="-122"/>
                <a:ea typeface="宋体" panose="02010600030101010101" pitchFamily="2" charset="-122"/>
              </a:rPr>
              <a:t>   </a:t>
            </a:r>
            <a:r>
              <a:rPr lang="zh-CN" sz="3200" b="0">
                <a:ea typeface="宋体" panose="02010600030101010101" pitchFamily="2" charset="-122"/>
              </a:rPr>
              <a:t>）</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A</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材料一和材料二介绍了精准扶贫的具体内容、作用和价值，据此可知落实精准扶贫政策是解决我国当前贫困问题的有效途径。</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B</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材料三中，贵州省江口县通过打造民族民俗非物质文化遗产和梵净山地理标识两项举措，探索出了一条利于形成脱贫长效机制的新路。</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C</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材料四中，为进一步做大做强茶产业、推进精准扶贫、带动茶农增收，云南省各级财政加大了对茶产业的投入扶持力度。</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D</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通过材料三、四的对比可以发现，云南古茶园如果发挥自身优势，做好“茶旅”互动的文章，可能会进一步促进当地经济发展。</a:t>
            </a:r>
            <a:endParaRPr lang="zh-CN" altLang="en-US" sz="320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40105" y="491490"/>
            <a:ext cx="1671955" cy="441960"/>
          </a:xfrm>
        </p:spPr>
        <p:txBody>
          <a:bodyPr>
            <a:normAutofit fontScale="90000"/>
          </a:bodyPr>
          <a:lstStyle/>
          <a:p>
            <a:r>
              <a:rPr lang="zh-CN" altLang="en-US" sz="3110">
                <a:solidFill>
                  <a:srgbClr val="FF0000"/>
                </a:solidFill>
              </a:rPr>
              <a:t>【解析】</a:t>
            </a:r>
          </a:p>
        </p:txBody>
      </p:sp>
      <p:sp>
        <p:nvSpPr>
          <p:cNvPr id="100" name="文本框 99"/>
          <p:cNvSpPr txBox="1"/>
          <p:nvPr/>
        </p:nvSpPr>
        <p:spPr>
          <a:xfrm>
            <a:off x="1697990" y="1494155"/>
            <a:ext cx="8674100" cy="4030980"/>
          </a:xfrm>
          <a:prstGeom prst="rect">
            <a:avLst/>
          </a:prstGeom>
          <a:noFill/>
          <a:ln w="9525">
            <a:noFill/>
          </a:ln>
        </p:spPr>
        <p:txBody>
          <a:bodyPr wrap="square">
            <a:spAutoFit/>
          </a:bodyPr>
          <a:lstStyle/>
          <a:p>
            <a:pPr indent="0"/>
            <a:r>
              <a:rPr lang="en-US" sz="3200" b="0">
                <a:solidFill>
                  <a:srgbClr val="FF0000"/>
                </a:solidFill>
                <a:latin typeface="Times New Roman" panose="02020603050405020304" pitchFamily="18" charset="0"/>
                <a:ea typeface="宋体" panose="02010600030101010101" pitchFamily="2" charset="-122"/>
              </a:rPr>
              <a:t>B</a:t>
            </a:r>
            <a:r>
              <a:rPr lang="zh-CN" sz="3200" b="0">
                <a:solidFill>
                  <a:srgbClr val="FF0000"/>
                </a:solidFill>
                <a:ea typeface="宋体" panose="02010600030101010101" pitchFamily="2" charset="-122"/>
              </a:rPr>
              <a:t>项，“材料三中，贵州省江口县通过打造民族民俗非物质文化遗产和梵净山地理标识两项举措，探索出了一条利于形成脱贫长效机制的新路”说法错误。结合原文“贵州省江口县通过发掘本地资源与特色文化，寻求经济高质量发展和生态环境高水平保护，探索了一条利于形成脱贫长效机制的新路”分析可知，选项缩小的范围。</a:t>
            </a:r>
            <a:endParaRPr lang="zh-CN" altLang="en-US" sz="3200"/>
          </a:p>
        </p:txBody>
      </p:sp>
      <p:sp>
        <p:nvSpPr>
          <p:cNvPr id="3" name="文本框 2"/>
          <p:cNvSpPr txBox="1"/>
          <p:nvPr/>
        </p:nvSpPr>
        <p:spPr>
          <a:xfrm>
            <a:off x="2268855" y="5670550"/>
            <a:ext cx="5080000" cy="706755"/>
          </a:xfrm>
          <a:prstGeom prst="rect">
            <a:avLst/>
          </a:prstGeom>
          <a:noFill/>
          <a:ln w="9525">
            <a:noFill/>
          </a:ln>
        </p:spPr>
        <p:txBody>
          <a:bodyPr>
            <a:spAutoFit/>
          </a:bodyPr>
          <a:lstStyle/>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pitchFamily="18" charset="0"/>
                <a:ea typeface="宋体" panose="02010600030101010101" pitchFamily="2" charset="-122"/>
              </a:rPr>
              <a:t>B</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845" y="320040"/>
            <a:ext cx="11697335" cy="953135"/>
          </a:xfrm>
          <a:prstGeom prst="rect">
            <a:avLst/>
          </a:prstGeom>
          <a:noFill/>
          <a:ln w="9525">
            <a:noFill/>
          </a:ln>
        </p:spPr>
        <p:txBody>
          <a:bodyPr wrap="square">
            <a:spAutoFit/>
          </a:bodyPr>
          <a:lstStyle/>
          <a:p>
            <a:pPr indent="0"/>
            <a:r>
              <a:rPr lang="en-US" sz="2800" b="0">
                <a:latin typeface="Times New Roman" panose="02020603050405020304" pitchFamily="18" charset="0"/>
                <a:ea typeface="宋体" panose="02010600030101010101" pitchFamily="2" charset="-122"/>
              </a:rPr>
              <a:t>6</a:t>
            </a:r>
            <a:r>
              <a:rPr lang="zh-CN" sz="2800" b="0">
                <a:latin typeface="Times New Roman" panose="02020603050405020304" pitchFamily="18" charset="0"/>
                <a:ea typeface="宋体" panose="02010600030101010101" pitchFamily="2" charset="-122"/>
              </a:rPr>
              <a:t>．</a:t>
            </a:r>
            <a:r>
              <a:rPr lang="zh-CN" sz="2800" b="0">
                <a:ea typeface="宋体" panose="02010600030101010101" pitchFamily="2" charset="-122"/>
              </a:rPr>
              <a:t>贵州省江口县与云南省民族地区的精准扶贫工作内容有哪些共通之处？请结合材料概括说明。</a:t>
            </a:r>
            <a:endParaRPr lang="zh-CN" altLang="en-US" sz="2800"/>
          </a:p>
        </p:txBody>
      </p:sp>
      <p:sp>
        <p:nvSpPr>
          <p:cNvPr id="4" name="文本框 3"/>
          <p:cNvSpPr txBox="1"/>
          <p:nvPr/>
        </p:nvSpPr>
        <p:spPr>
          <a:xfrm>
            <a:off x="411480" y="1273175"/>
            <a:ext cx="11466830" cy="5139055"/>
          </a:xfrm>
          <a:prstGeom prst="rect">
            <a:avLst/>
          </a:prstGeom>
          <a:noFill/>
          <a:ln w="9525">
            <a:noFill/>
          </a:ln>
        </p:spPr>
        <p:txBody>
          <a:bodyPr wrap="square">
            <a:spAutoFit/>
          </a:bodyPr>
          <a:lstStyle/>
          <a:p>
            <a:pPr indent="0"/>
            <a:r>
              <a:rPr lang="zh-CN" sz="2000" b="1">
                <a:solidFill>
                  <a:srgbClr val="FF0000"/>
                </a:solidFill>
                <a:latin typeface="Times New Roman" panose="02020603050405020304" pitchFamily="18" charset="0"/>
                <a:ea typeface="宋体" panose="02010600030101010101" pitchFamily="2" charset="-122"/>
                <a:sym typeface="+mn-ea"/>
              </a:rPr>
              <a:t>【答案】</a:t>
            </a:r>
            <a:endParaRPr lang="zh-CN" altLang="en-US" sz="2000"/>
          </a:p>
          <a:p>
            <a:pPr indent="0"/>
            <a:r>
              <a:rPr lang="zh-CN" sz="2800" b="0">
                <a:solidFill>
                  <a:schemeClr val="tx1"/>
                </a:solidFill>
                <a:ea typeface="宋体" panose="02010600030101010101" pitchFamily="2" charset="-122"/>
              </a:rPr>
              <a:t>作答本题要注意题干的限制条件“扶贫工作”“共通之处”。结合材料三、四“梵净山周边的自然村落风景优美，少数民族居多，这里保留了丰富的人文和自然资源，</a:t>
            </a:r>
            <a:r>
              <a:rPr lang="zh-CN" sz="2800" b="0">
                <a:solidFill>
                  <a:srgbClr val="0B5FD1"/>
                </a:solidFill>
                <a:ea typeface="宋体" panose="02010600030101010101" pitchFamily="2" charset="-122"/>
              </a:rPr>
              <a:t>因此江口县引进多家旅游企业，创建景区、中国传统古村落和乡村旅游示范点，</a:t>
            </a:r>
            <a:r>
              <a:rPr lang="zh-CN" sz="2800" b="0">
                <a:solidFill>
                  <a:srgbClr val="FF0000"/>
                </a:solidFill>
                <a:ea typeface="宋体" panose="02010600030101010101" pitchFamily="2" charset="-122"/>
              </a:rPr>
              <a:t>形成了旅游产业群。</a:t>
            </a:r>
            <a:r>
              <a:rPr lang="zh-CN" sz="2800" b="0">
                <a:solidFill>
                  <a:srgbClr val="0B5FD1"/>
                </a:solidFill>
                <a:ea typeface="宋体" panose="02010600030101010101" pitchFamily="2" charset="-122"/>
              </a:rPr>
              <a:t>另一方面，江口县发展规模化生态农业，</a:t>
            </a:r>
            <a:r>
              <a:rPr lang="zh-CN" sz="2800" b="0">
                <a:solidFill>
                  <a:srgbClr val="FF0000"/>
                </a:solidFill>
                <a:ea typeface="宋体" panose="02010600030101010101" pitchFamily="2" charset="-122"/>
              </a:rPr>
              <a:t>重点扶持生态茶和冷水鱼等项目。</a:t>
            </a:r>
            <a:r>
              <a:rPr lang="zh-CN" sz="2800" b="0">
                <a:solidFill>
                  <a:srgbClr val="0B5FD1"/>
                </a:solidFill>
                <a:ea typeface="宋体" panose="02010600030101010101" pitchFamily="2" charset="-122"/>
              </a:rPr>
              <a:t>江口县引进了专业的企业，由企业负责研发、技术指导、标准认证、茶叶深加工和市场开拓，同时在景区周边删去开发茶园，</a:t>
            </a:r>
            <a:r>
              <a:rPr lang="zh-CN" sz="2800" b="0">
                <a:solidFill>
                  <a:srgbClr val="FF0000"/>
                </a:solidFill>
                <a:ea typeface="宋体" panose="02010600030101010101" pitchFamily="2" charset="-122"/>
              </a:rPr>
              <a:t>实现“茶旅”互动，促进产业发展良性循环”</a:t>
            </a:r>
            <a:r>
              <a:rPr lang="zh-CN" sz="2800" b="0">
                <a:solidFill>
                  <a:schemeClr val="tx1"/>
                </a:solidFill>
                <a:ea typeface="宋体" panose="02010600030101010101" pitchFamily="2" charset="-122"/>
              </a:rPr>
              <a:t>“云南省把茶产业作为重点产业来抓，对以普洱为代表的茶产业引导扶持，将其视为促进农村脱贫攻坚、茶农增收的重要途径”</a:t>
            </a:r>
            <a:r>
              <a:rPr lang="zh-CN" sz="2800" b="0">
                <a:solidFill>
                  <a:srgbClr val="FF0000"/>
                </a:solidFill>
                <a:ea typeface="宋体" panose="02010600030101010101" pitchFamily="2" charset="-122"/>
              </a:rPr>
              <a:t>分析可知，两个省都以“茶”为主要产业，可见兼顾人与自然的和谐关系，实施绿色扶贫的战略；</a:t>
            </a:r>
            <a:endParaRPr lang="zh-CN" altLang="en-US" sz="280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3370" y="367030"/>
            <a:ext cx="11604625" cy="6000750"/>
          </a:xfrm>
          <a:prstGeom prst="rect">
            <a:avLst/>
          </a:prstGeom>
          <a:noFill/>
        </p:spPr>
        <p:txBody>
          <a:bodyPr wrap="square" rtlCol="0" anchor="t">
            <a:spAutoFit/>
          </a:bodyPr>
          <a:lstStyle/>
          <a:p>
            <a:pPr indent="0"/>
            <a:r>
              <a:rPr lang="zh-CN" sz="3200">
                <a:solidFill>
                  <a:schemeClr val="tx1"/>
                </a:solidFill>
                <a:ea typeface="宋体" panose="02010600030101010101" pitchFamily="2" charset="-122"/>
                <a:sym typeface="+mn-ea"/>
              </a:rPr>
              <a:t>结合材料三、四“江口县以‘天下名岳之宗’的世界自然遗产梵净山申遗为契机，</a:t>
            </a:r>
            <a:r>
              <a:rPr lang="zh-CN" sz="3200">
                <a:solidFill>
                  <a:srgbClr val="FF0000"/>
                </a:solidFill>
                <a:ea typeface="宋体" panose="02010600030101010101" pitchFamily="2" charset="-122"/>
                <a:sym typeface="+mn-ea"/>
              </a:rPr>
              <a:t>创建区域品牌，打造民族民俗非物质文化遗产和黄净山地理标识”</a:t>
            </a:r>
            <a:r>
              <a:rPr lang="zh-CN" sz="3200">
                <a:solidFill>
                  <a:schemeClr val="tx1"/>
                </a:solidFill>
                <a:ea typeface="宋体" panose="02010600030101010101" pitchFamily="2" charset="-122"/>
                <a:sym typeface="+mn-ea"/>
              </a:rPr>
              <a:t>“</a:t>
            </a:r>
            <a:r>
              <a:rPr lang="en-US" sz="3200">
                <a:solidFill>
                  <a:schemeClr val="tx1"/>
                </a:solidFill>
                <a:latin typeface="Times New Roman" panose="02020603050405020304" pitchFamily="18" charset="0"/>
                <a:ea typeface="宋体" panose="02010600030101010101" pitchFamily="2" charset="-122"/>
                <a:sym typeface="+mn-ea"/>
              </a:rPr>
              <a:t>(</a:t>
            </a:r>
            <a:r>
              <a:rPr lang="zh-CN" sz="3200">
                <a:solidFill>
                  <a:schemeClr val="tx1"/>
                </a:solidFill>
                <a:ea typeface="宋体" panose="02010600030101010101" pitchFamily="2" charset="-122"/>
                <a:sym typeface="+mn-ea"/>
              </a:rPr>
              <a:t>云南</a:t>
            </a:r>
            <a:r>
              <a:rPr lang="en-US" sz="3200">
                <a:solidFill>
                  <a:schemeClr val="tx1"/>
                </a:solidFill>
                <a:latin typeface="Times New Roman" panose="02020603050405020304" pitchFamily="18" charset="0"/>
                <a:ea typeface="宋体" panose="02010600030101010101" pitchFamily="2" charset="-122"/>
                <a:sym typeface="+mn-ea"/>
              </a:rPr>
              <a:t>)</a:t>
            </a:r>
            <a:r>
              <a:rPr lang="zh-CN" sz="3200">
                <a:solidFill>
                  <a:schemeClr val="tx1"/>
                </a:solidFill>
                <a:ea typeface="宋体" panose="02010600030101010101" pitchFamily="2" charset="-122"/>
                <a:sym typeface="+mn-ea"/>
              </a:rPr>
              <a:t>在政策扶持方面，重点茶产区各级政府对茶产业发展给予政策倾斜，各级财政加大对茶产业的投入扶持力度，重点打造区城品牌，做大做强普洱茶、滇红茶、滇绿茶三个品牌”“江口县引进了专业的企业，由企业负责研发、技术指导、标准认证、茶叶深加工和市场开拓，同时在景区周边山区开发茶园，实现‘茶旅’互动，促进产业发展良性循环”“云南从省里到市、县都在努力搭建多种销售平台，通过走出去、请进来，助力茶产业成长壮大”</a:t>
            </a:r>
            <a:r>
              <a:rPr lang="zh-CN" sz="3200">
                <a:solidFill>
                  <a:srgbClr val="FF0000"/>
                </a:solidFill>
                <a:ea typeface="宋体" panose="02010600030101010101" pitchFamily="2" charset="-122"/>
                <a:sym typeface="+mn-ea"/>
              </a:rPr>
              <a:t>分析可知，两个省都利用当地资源打造区域品牌，然后以区域品牌推动重点产业发展，实现产业扶贫。</a:t>
            </a:r>
            <a:endParaRPr lang="zh-CN" altLang="en-US" sz="320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4195" y="0"/>
            <a:ext cx="10852150" cy="708660"/>
          </a:xfrm>
        </p:spPr>
        <p:txBody>
          <a:bodyPr>
            <a:normAutofit/>
          </a:bodyPr>
          <a:lstStyle/>
          <a:p>
            <a:r>
              <a:rPr lang="zh-CN" altLang="en-US" sz="3555">
                <a:solidFill>
                  <a:srgbClr val="FF0000"/>
                </a:solidFill>
              </a:rPr>
              <a:t>一、【2020年高考新课标Ⅰ卷】</a:t>
            </a:r>
          </a:p>
        </p:txBody>
      </p:sp>
      <p:sp>
        <p:nvSpPr>
          <p:cNvPr id="100" name="文本框 99"/>
          <p:cNvSpPr txBox="1"/>
          <p:nvPr/>
        </p:nvSpPr>
        <p:spPr>
          <a:xfrm>
            <a:off x="429895" y="575310"/>
            <a:ext cx="11332845" cy="6492875"/>
          </a:xfrm>
          <a:prstGeom prst="rect">
            <a:avLst/>
          </a:prstGeom>
          <a:noFill/>
          <a:ln w="9525">
            <a:noFill/>
          </a:ln>
        </p:spPr>
        <p:txBody>
          <a:bodyPr wrap="square">
            <a:spAutoFit/>
          </a:bodyPr>
          <a:lstStyle/>
          <a:p>
            <a:pPr indent="0"/>
            <a:r>
              <a:rPr lang="zh-CN" sz="3200" b="0">
                <a:solidFill>
                  <a:schemeClr val="tx1"/>
                </a:solidFill>
                <a:latin typeface="Times New Roman" panose="02020603050405020304" pitchFamily="18" charset="0"/>
                <a:ea typeface="宋体" panose="02010600030101010101" pitchFamily="2" charset="-122"/>
              </a:rPr>
              <a:t>一、【</a:t>
            </a:r>
            <a:r>
              <a:rPr lang="en-US" sz="3200" b="0">
                <a:solidFill>
                  <a:schemeClr val="tx1"/>
                </a:solidFill>
                <a:latin typeface="Times New Roman" panose="02020603050405020304" pitchFamily="18" charset="0"/>
                <a:ea typeface="宋体" panose="02010600030101010101" pitchFamily="2" charset="-122"/>
              </a:rPr>
              <a:t>20</a:t>
            </a:r>
            <a:r>
              <a:rPr lang="en-US" sz="32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a:t>
            </a:r>
            <a:r>
              <a:rPr lang="zh-CN" sz="3200" b="0">
                <a:solidFill>
                  <a:schemeClr val="tx1"/>
                </a:solidFill>
                <a:latin typeface="Times New Roman" panose="02020603050405020304" pitchFamily="18" charset="0"/>
                <a:ea typeface="宋体" panose="02010600030101010101" pitchFamily="2" charset="-122"/>
              </a:rPr>
              <a:t>年</a:t>
            </a:r>
            <a:r>
              <a:rPr lang="zh-CN" sz="3200" b="0">
                <a:solidFill>
                  <a:schemeClr val="tx1"/>
                </a:solidFill>
                <a:ea typeface="宋体" panose="02010600030101010101" pitchFamily="2" charset="-122"/>
              </a:rPr>
              <a:t>高考新课标</a:t>
            </a:r>
            <a:r>
              <a:rPr lang="en-US" sz="3200" b="0">
                <a:solidFill>
                  <a:schemeClr val="tx1"/>
                </a:solidFill>
                <a:latin typeface="Times New Roman" panose="02020603050405020304" pitchFamily="18" charset="0"/>
                <a:ea typeface="宋体" panose="02010600030101010101" pitchFamily="2" charset="-122"/>
              </a:rPr>
              <a:t>Ⅰ</a:t>
            </a:r>
            <a:r>
              <a:rPr lang="zh-CN" sz="3200" b="0">
                <a:solidFill>
                  <a:schemeClr val="tx1"/>
                </a:solidFill>
                <a:latin typeface="Times New Roman" panose="02020603050405020304" pitchFamily="18" charset="0"/>
                <a:ea typeface="宋体" panose="02010600030101010101" pitchFamily="2" charset="-122"/>
              </a:rPr>
              <a:t>卷】</a:t>
            </a:r>
            <a:r>
              <a:rPr lang="zh-CN" sz="3200" b="0">
                <a:ea typeface="宋体" panose="02010600030101010101" pitchFamily="2" charset="-122"/>
              </a:rPr>
              <a:t>阅读下面的文字，完成</a:t>
            </a:r>
            <a:r>
              <a:rPr lang="en-US" sz="3200" b="0">
                <a:latin typeface="Times New Roman" panose="02020603050405020304" pitchFamily="18" charset="0"/>
                <a:ea typeface="宋体" panose="02010600030101010101" pitchFamily="2" charset="-122"/>
              </a:rPr>
              <a:t>4~6</a:t>
            </a:r>
            <a:r>
              <a:rPr lang="zh-CN" sz="3200" b="0">
                <a:ea typeface="宋体" panose="02010600030101010101" pitchFamily="2" charset="-122"/>
              </a:rPr>
              <a:t>题。</a:t>
            </a:r>
          </a:p>
          <a:p>
            <a:pPr indent="0"/>
            <a:r>
              <a:rPr lang="zh-CN" sz="3200" b="0">
                <a:ea typeface="宋体" panose="02010600030101010101" pitchFamily="2" charset="-122"/>
              </a:rPr>
              <a:t>材料一：</a:t>
            </a:r>
          </a:p>
          <a:p>
            <a:pPr indent="0"/>
            <a:r>
              <a:rPr lang="zh-CN" sz="3200" b="0">
                <a:ea typeface="宋体" panose="02010600030101010101" pitchFamily="2" charset="-122"/>
              </a:rPr>
              <a:t>习近平总书记在浙江考察时强调，要抓住产业数字化、数字产业化赋予的际遇，加快5G网络、数据中心等新型基础设施建设。今年的《政府工作报告》提出，扩大有效投资的重点之一为加强新型基础设施建设。</a:t>
            </a:r>
          </a:p>
          <a:p>
            <a:pPr indent="0"/>
            <a:r>
              <a:rPr lang="zh-CN" sz="3200" b="0">
                <a:ea typeface="宋体" panose="02010600030101010101" pitchFamily="2" charset="-122"/>
              </a:rPr>
              <a:t>何为“新基建”？日前，国家发改委明确范围，新基建是以新发展理念为引领，以科技创新为驱动，以信息网络为基础，面向高质量发展需要，提供数字转型、职能升级、融合创新等服务的基础设施体系，具体包括信息基础设施、融合基础设施、创新基础设施等三个方面。</a:t>
            </a:r>
          </a:p>
          <a:p>
            <a:pPr indent="0"/>
            <a:r>
              <a:rPr lang="zh-CN" sz="3200" b="0">
                <a:ea typeface="宋体" panose="02010600030101010101" pitchFamily="2" charset="-122"/>
              </a:rPr>
              <a:t>（摘自韩鑫《新基建如何加速落地》，《人民日报》2020年6月7日）</a:t>
            </a:r>
            <a:endParaRPr lang="zh-CN" altLang="en-US" sz="3200"/>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175895"/>
            <a:ext cx="10852150" cy="563245"/>
          </a:xfrm>
        </p:spPr>
        <p:txBody>
          <a:bodyPr>
            <a:normAutofit fontScale="90000"/>
          </a:bodyPr>
          <a:lstStyle/>
          <a:p>
            <a:r>
              <a:rPr lang="zh-CN" altLang="en-US" sz="3555">
                <a:solidFill>
                  <a:srgbClr val="FF0000"/>
                </a:solidFill>
              </a:rPr>
              <a:t>三、【2020年高考新课标Ⅲ卷】</a:t>
            </a:r>
          </a:p>
        </p:txBody>
      </p:sp>
      <p:sp>
        <p:nvSpPr>
          <p:cNvPr id="100" name="文本框 99"/>
          <p:cNvSpPr txBox="1"/>
          <p:nvPr/>
        </p:nvSpPr>
        <p:spPr>
          <a:xfrm>
            <a:off x="483870" y="895350"/>
            <a:ext cx="11563985" cy="5692775"/>
          </a:xfrm>
          <a:prstGeom prst="rect">
            <a:avLst/>
          </a:prstGeom>
          <a:noFill/>
          <a:ln w="9525">
            <a:noFill/>
          </a:ln>
        </p:spPr>
        <p:txBody>
          <a:bodyPr wrap="square">
            <a:spAutoFit/>
          </a:bodyPr>
          <a:lstStyle/>
          <a:p>
            <a:pPr indent="0"/>
            <a:r>
              <a:rPr lang="zh-CN" sz="2800" b="0">
                <a:solidFill>
                  <a:schemeClr val="tx1"/>
                </a:solidFill>
                <a:latin typeface="Times New Roman" panose="02020603050405020304" pitchFamily="18" charset="0"/>
                <a:ea typeface="宋体" panose="02010600030101010101" pitchFamily="2" charset="-122"/>
              </a:rPr>
              <a:t>三、【</a:t>
            </a:r>
            <a:r>
              <a:rPr lang="en-US" sz="2800" b="0">
                <a:solidFill>
                  <a:schemeClr val="tx1"/>
                </a:solidFill>
                <a:latin typeface="Times New Roman" panose="02020603050405020304" pitchFamily="18" charset="0"/>
                <a:ea typeface="宋体" panose="02010600030101010101" pitchFamily="2" charset="-122"/>
              </a:rPr>
              <a:t>20</a:t>
            </a:r>
            <a:r>
              <a:rPr lang="en-US" sz="28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a:t>
            </a:r>
            <a:r>
              <a:rPr lang="zh-CN" sz="2800" b="0">
                <a:solidFill>
                  <a:schemeClr val="tx1"/>
                </a:solidFill>
                <a:latin typeface="Times New Roman" panose="02020603050405020304" pitchFamily="18" charset="0"/>
                <a:ea typeface="宋体" panose="02010600030101010101" pitchFamily="2" charset="-122"/>
              </a:rPr>
              <a:t>年高考</a:t>
            </a:r>
            <a:r>
              <a:rPr lang="zh-CN" sz="2800" b="0">
                <a:solidFill>
                  <a:schemeClr val="tx1"/>
                </a:solidFill>
                <a:ea typeface="宋体" panose="02010600030101010101" pitchFamily="2" charset="-122"/>
              </a:rPr>
              <a:t>新课标</a:t>
            </a:r>
            <a:r>
              <a:rPr lang="zh-CN" sz="28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Ⅲ卷】</a:t>
            </a:r>
            <a:r>
              <a:rPr lang="zh-CN" sz="2800" b="0">
                <a:ea typeface="宋体" panose="02010600030101010101" pitchFamily="2" charset="-122"/>
              </a:rPr>
              <a:t>阅读下面的文字，完成</a:t>
            </a:r>
            <a:r>
              <a:rPr lang="en-US" sz="2800" b="0">
                <a:latin typeface="Times New Roman" panose="02020603050405020304" pitchFamily="18" charset="0"/>
                <a:ea typeface="宋体" panose="02010600030101010101" pitchFamily="2" charset="-122"/>
              </a:rPr>
              <a:t>4~6</a:t>
            </a:r>
            <a:r>
              <a:rPr lang="zh-CN" sz="2800" b="0">
                <a:ea typeface="宋体" panose="02010600030101010101" pitchFamily="2" charset="-122"/>
              </a:rPr>
              <a:t>题。</a:t>
            </a:r>
          </a:p>
          <a:p>
            <a:pPr indent="0"/>
            <a:r>
              <a:rPr lang="zh-CN" sz="2800" b="0">
                <a:ea typeface="宋体" panose="02010600030101010101" pitchFamily="2" charset="-122"/>
              </a:rPr>
              <a:t>一个与现实零距离的题材，要让文学性不被坚硬的现实埋没，让艺术在接近纷纭社会时不至于窒息，就必须有飞扬的灵魂。钟南山是个公众人物，几乎没有虚构的空间；而真实的东西往往会有种种限制。但作家创作并非无所作为。熊育群的作品《钟南山：苍生在上》把笔触深入到钟南山的内心世界。对他的精神和情感进行大胆挖掘，并且打破时空限制，将人物置于复杂的背景与宏大的视野中，以文学的力量复原某些重大时刻，记录历史，留下现场，并对此进行深刻反思。</a:t>
            </a:r>
          </a:p>
          <a:p>
            <a:pPr indent="0"/>
            <a:r>
              <a:rPr lang="zh-CN" sz="2800" b="0">
                <a:ea typeface="宋体" panose="02010600030101010101" pitchFamily="2" charset="-122"/>
              </a:rPr>
              <a:t>本报特邀《收获》杂志副主编、《钟南山：苍生在上》责编钟红明和作家熊育群做了一次对谈。</a:t>
            </a:r>
          </a:p>
          <a:p>
            <a:pPr indent="0"/>
            <a:r>
              <a:rPr lang="zh-CN" sz="2800" b="0">
                <a:ea typeface="宋体" panose="02010600030101010101" pitchFamily="2" charset="-122"/>
              </a:rPr>
              <a:t>钟红明：新冠肺炎疫情是一场波及众多国家与人群的、看不见硝烟的战争，在《燃起黑色的春天》一文中你曾写道，你“突然理解了战争年代弃文从戎的文人”，是什么让你决定写一部关于钟南山的长篇非虚构作品？</a:t>
            </a:r>
            <a:endParaRPr lang="zh-CN" altLang="en-US" sz="280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0340" y="139700"/>
            <a:ext cx="11867515" cy="6369685"/>
          </a:xfrm>
          <a:prstGeom prst="rect">
            <a:avLst/>
          </a:prstGeom>
          <a:noFill/>
          <a:ln w="9525">
            <a:noFill/>
          </a:ln>
        </p:spPr>
        <p:txBody>
          <a:bodyPr wrap="square">
            <a:spAutoFit/>
          </a:bodyPr>
          <a:lstStyle/>
          <a:p>
            <a:pPr indent="266700"/>
            <a:r>
              <a:rPr lang="zh-CN" sz="2400" b="0">
                <a:ea typeface="宋体" panose="02010600030101010101" pitchFamily="2" charset="-122"/>
              </a:rPr>
              <a:t>熊育群：新冠肺炎疫情突如其来，是人类的一场大灾难。特别让人不安的是，已经84岁的钟南山深夜赶往疫区武汉，他那张高铁上仰头小憩的照片让我非常感动。12年前我采访过他，写过他的报告文学，这些年也特别关注他。正是因为这个原因，有关部门希望我来写钟南山，我自己也有写作的冲动。于是，通过钟南山的助理得到支持，我便一头扎下去，开始了创作。</a:t>
            </a:r>
          </a:p>
          <a:p>
            <a:pPr indent="266700"/>
            <a:r>
              <a:rPr lang="zh-CN" sz="2400" b="0">
                <a:ea typeface="宋体" panose="02010600030101010101" pitchFamily="2" charset="-122"/>
              </a:rPr>
              <a:t>钟红明：这部作品有六个章节，你写了钟南山过往的大量经历，他的父亲母亲，他的婚烟爱情，他在英国留学，他在“非典”中的经历……都是出于什么考量？是要写出一个人的脉络和土壤吗？</a:t>
            </a:r>
          </a:p>
          <a:p>
            <a:pPr indent="266700"/>
            <a:r>
              <a:rPr lang="zh-CN" sz="2400" b="0">
                <a:ea typeface="宋体" panose="02010600030101010101" pitchFamily="2" charset="-122"/>
              </a:rPr>
              <a:t>熊育群：事实上这有些传记写作的特点，我想把他的一生呈现出来，当然是有重点有选择的。只有把他的人生写透了，才能写出钟南山为何敢医敢言，才能理解他的性情、胸怀和作为。</a:t>
            </a:r>
          </a:p>
          <a:p>
            <a:pPr indent="266700"/>
            <a:r>
              <a:rPr lang="zh-CN" sz="2400" b="0">
                <a:ea typeface="宋体" panose="02010600030101010101" pitchFamily="2" charset="-122"/>
              </a:rPr>
              <a:t>我不想神化任何人，人都有七情六欲，都有自己的缺陷，我只把他当普通人来写。但人比人确实有高低，有的人令人高山仰止，有的人唯利是图，正因为如此，钟南山的出现才显得珍贵无比。</a:t>
            </a:r>
          </a:p>
          <a:p>
            <a:pPr indent="266700"/>
            <a:r>
              <a:rPr lang="zh-CN" sz="2400" b="0">
                <a:ea typeface="宋体" panose="02010600030101010101" pitchFamily="2" charset="-122"/>
              </a:rPr>
              <a:t>钟红明：如果从《钟南山：苍生在上》概括出几个关键词，就是——“时间与空间”“泪水”“挫折”“敢医敢言”“记忆”。你在后记里说：“他也将是一个时代的记忆！”为什么你会用“时代的记忆”来概括钟南山？</a:t>
            </a:r>
            <a:endParaRPr lang="zh-CN" altLang="en-US" sz="240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9560" y="797560"/>
            <a:ext cx="11612880" cy="5262245"/>
          </a:xfrm>
          <a:prstGeom prst="rect">
            <a:avLst/>
          </a:prstGeom>
          <a:noFill/>
          <a:ln w="9525">
            <a:noFill/>
          </a:ln>
        </p:spPr>
        <p:txBody>
          <a:bodyPr wrap="square">
            <a:spAutoFit/>
          </a:bodyPr>
          <a:lstStyle/>
          <a:p>
            <a:pPr indent="266700"/>
            <a:r>
              <a:rPr lang="zh-CN" sz="2800" b="0">
                <a:ea typeface="宋体" panose="02010600030101010101" pitchFamily="2" charset="-122"/>
              </a:rPr>
              <a:t>熊育群：因为新冠疫情如此大的灾难，是个历史事件，将来一定会被后人说起。显然，重要的人物缺少不了钟南山，钟南山是值得书写的。</a:t>
            </a:r>
          </a:p>
          <a:p>
            <a:pPr indent="266700"/>
            <a:r>
              <a:rPr lang="zh-CN" sz="2800" b="0">
                <a:ea typeface="宋体" panose="02010600030101010101" pitchFamily="2" charset="-122"/>
              </a:rPr>
              <a:t>钟红明：现在有些人避用“报告文学”而用“非虚构”，我个人觉得，背后是一种文学观的差异，我注意到你以往的作品，无论是人文地理类的，还是虚构类的长篇小说，你都进行了大量的实地采访，甚至到国外进行追踪采访……为何会经常采用这样“费力”的写作方式？</a:t>
            </a:r>
          </a:p>
          <a:p>
            <a:pPr indent="266700"/>
            <a:r>
              <a:rPr lang="zh-CN" sz="2800" b="0">
                <a:ea typeface="宋体" panose="02010600030101010101" pitchFamily="2" charset="-122"/>
              </a:rPr>
              <a:t>熊育群：我认为这是写作的常态。我这样做并不代表我不重视虚构，不重视想象，恰恰相反，我要让自己的作品充满想象，甚至是魔幻。但这想象不是胡思乱想，只有符合历史与现实逻辑的想象才震撼人心。还有就是文章的细节是来自生活的，它充满了生活的气息，有着现实的力量。</a:t>
            </a:r>
          </a:p>
          <a:p>
            <a:pPr indent="266700"/>
            <a:r>
              <a:rPr lang="zh-CN" sz="2800" b="0">
                <a:ea typeface="宋体" panose="02010600030101010101" pitchFamily="2" charset="-122"/>
              </a:rPr>
              <a:t>（摘编自《对话〈钟南山：苍生在上〉作者》，《文汇报》2020年5月13日）</a:t>
            </a:r>
            <a:endParaRPr lang="zh-CN" altLang="en-US" sz="280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2730" y="203200"/>
            <a:ext cx="11770360" cy="6492875"/>
          </a:xfrm>
          <a:prstGeom prst="rect">
            <a:avLst/>
          </a:prstGeom>
          <a:noFill/>
          <a:ln w="9525">
            <a:noFill/>
          </a:ln>
        </p:spPr>
        <p:txBody>
          <a:bodyPr wrap="square">
            <a:spAutoFit/>
          </a:bodyPr>
          <a:lstStyle/>
          <a:p>
            <a:pPr indent="0"/>
            <a:r>
              <a:rPr lang="en-US" sz="3200" b="0">
                <a:latin typeface="Times New Roman" panose="02020603050405020304" pitchFamily="18" charset="0"/>
                <a:ea typeface="宋体" panose="02010600030101010101" pitchFamily="2" charset="-122"/>
              </a:rPr>
              <a:t>4</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下列对材料相关内容的理解和分析，不正确的一项是（</a:t>
            </a:r>
            <a:r>
              <a:rPr lang="en-US" sz="3200" b="0">
                <a:latin typeface="宋体" panose="02010600030101010101" pitchFamily="2" charset="-122"/>
                <a:ea typeface="宋体" panose="02010600030101010101" pitchFamily="2" charset="-122"/>
              </a:rPr>
              <a:t>   </a:t>
            </a:r>
            <a:r>
              <a:rPr lang="zh-CN" sz="3200" b="0">
                <a:ea typeface="宋体" panose="02010600030101010101" pitchFamily="2" charset="-122"/>
              </a:rPr>
              <a:t>）</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A</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关于为何在疫情背景下写钟南山的问题，熊育群表示自己熟悉钟南山，对他赴武汉抗疫之事很感动，有写作的冲动，有关部门也希望写他。</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B</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被问到为何写钟南山过往的大量经历时，熊育群认为传记式的写法可以写透钟南山的人生，而只有写透他的人生，才能写出他为何敢医敢言。</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C</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面对为何将钟南山视为“时代的记忆”的提问，熊育群表示新冠疫情是个历史事件，而钟南山凝聚着时代的记忆，是值得书写的。</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D</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关于经常采用“费力”的写作方式的问题，熊育群表示“费力”写作是常态，自己也重视想象，重视背离现实逻辑的想象带来的震撼效果。</a:t>
            </a:r>
            <a:endParaRPr lang="zh-CN" altLang="en-US" sz="320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757680" cy="441960"/>
          </a:xfrm>
        </p:spPr>
        <p:txBody>
          <a:bodyPr>
            <a:normAutofit fontScale="90000"/>
          </a:bodyPr>
          <a:lstStyle/>
          <a:p>
            <a:r>
              <a:rPr lang="zh-CN" altLang="en-US" sz="3110">
                <a:solidFill>
                  <a:srgbClr val="FF0000"/>
                </a:solidFill>
              </a:rPr>
              <a:t>【解析】</a:t>
            </a:r>
          </a:p>
        </p:txBody>
      </p:sp>
      <p:sp>
        <p:nvSpPr>
          <p:cNvPr id="100" name="文本框 99"/>
          <p:cNvSpPr txBox="1"/>
          <p:nvPr/>
        </p:nvSpPr>
        <p:spPr>
          <a:xfrm>
            <a:off x="1697990" y="1355725"/>
            <a:ext cx="8552180" cy="3046095"/>
          </a:xfrm>
          <a:prstGeom prst="rect">
            <a:avLst/>
          </a:prstGeom>
          <a:noFill/>
          <a:ln w="9525">
            <a:noFill/>
          </a:ln>
        </p:spPr>
        <p:txBody>
          <a:bodyPr wrap="square">
            <a:spAutoFit/>
          </a:bodyPr>
          <a:lstStyle/>
          <a:p>
            <a:pPr indent="0"/>
            <a:r>
              <a:rPr lang="en-US" sz="3200" b="0">
                <a:solidFill>
                  <a:srgbClr val="FF0000"/>
                </a:solidFill>
                <a:latin typeface="Times New Roman" panose="02020603050405020304" pitchFamily="18" charset="0"/>
                <a:ea typeface="宋体" panose="02010600030101010101" pitchFamily="2" charset="-122"/>
              </a:rPr>
              <a:t>D</a:t>
            </a:r>
            <a:r>
              <a:rPr lang="zh-CN" sz="3200" b="0">
                <a:solidFill>
                  <a:srgbClr val="FF0000"/>
                </a:solidFill>
                <a:ea typeface="宋体" panose="02010600030101010101" pitchFamily="2" charset="-122"/>
              </a:rPr>
              <a:t>项，“重视背离现实逻辑的想象带来的震撼效果”，其中“背离现实逻辑的想象”错，原文“但这想象不是胡思乱想，只有符合历史与现实逻辑的想象才震撼人心”，可知是符合历史与现实逻辑的想象才震撼人心，带来“震撼效果”，选项曲解文意。</a:t>
            </a:r>
            <a:endParaRPr lang="zh-CN" altLang="en-US" sz="3200"/>
          </a:p>
        </p:txBody>
      </p:sp>
      <p:sp>
        <p:nvSpPr>
          <p:cNvPr id="3" name="文本框 2"/>
          <p:cNvSpPr txBox="1"/>
          <p:nvPr/>
        </p:nvSpPr>
        <p:spPr>
          <a:xfrm>
            <a:off x="2790825" y="4784090"/>
            <a:ext cx="1984375" cy="706755"/>
          </a:xfrm>
          <a:prstGeom prst="rect">
            <a:avLst/>
          </a:prstGeom>
          <a:noFill/>
          <a:ln w="9525">
            <a:noFill/>
          </a:ln>
        </p:spPr>
        <p:txBody>
          <a:bodyPr wrap="square">
            <a:spAutoFit/>
          </a:bodyPr>
          <a:lstStyle/>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pitchFamily="18" charset="0"/>
                <a:ea typeface="宋体" panose="02010600030101010101" pitchFamily="2" charset="-122"/>
              </a:rPr>
              <a:t>D</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3690" y="215265"/>
            <a:ext cx="11600815" cy="6492875"/>
          </a:xfrm>
          <a:prstGeom prst="rect">
            <a:avLst/>
          </a:prstGeom>
          <a:noFill/>
          <a:ln w="9525">
            <a:noFill/>
          </a:ln>
        </p:spPr>
        <p:txBody>
          <a:bodyPr wrap="square">
            <a:spAutoFit/>
          </a:bodyPr>
          <a:lstStyle/>
          <a:p>
            <a:pPr indent="0"/>
            <a:r>
              <a:rPr lang="en-US" sz="3200" b="0">
                <a:latin typeface="Times New Roman" panose="02020603050405020304" pitchFamily="18" charset="0"/>
                <a:ea typeface="宋体" panose="02010600030101010101" pitchFamily="2" charset="-122"/>
              </a:rPr>
              <a:t>5</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下列对材料相关内容的概括和分析，不正确的一项是（</a:t>
            </a:r>
            <a:r>
              <a:rPr lang="en-US" sz="3200" b="0">
                <a:latin typeface="宋体" panose="02010600030101010101" pitchFamily="2" charset="-122"/>
                <a:ea typeface="宋体" panose="02010600030101010101" pitchFamily="2" charset="-122"/>
              </a:rPr>
              <a:t>   </a:t>
            </a:r>
            <a:r>
              <a:rPr lang="zh-CN" sz="3200" b="0">
                <a:ea typeface="宋体" panose="02010600030101010101" pitchFamily="2" charset="-122"/>
              </a:rPr>
              <a:t>）</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A</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《文汇报》作为组织方，聚焦文学与现实的关系，期望文学可以复原和记录新冠疫情这样的重大时刻，从而展现文学的力量和飞扬的灵魂。</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B</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钟红明作为对谈的一方和责编，关心作家的写作动机和写作方式，并举出对方经常进行大量实地采访的实例从而引发一些相关问题的过论。</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C</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熊育群作为对谈的另一方和作者，关心文学表达的力量，故而重视主题的时代性、文学的现实性和文章细节的生活气息，也留心魔幻的文学想象。</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D</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文学如何回应时代和现实的问题，既是组织方和对谈双方共同关心的问题，也是新冠疫情这一特殊历史时刻人类必须共同面对的问题。</a:t>
            </a:r>
            <a:endParaRPr lang="zh-CN" altLang="en-US" sz="320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5520" y="637540"/>
            <a:ext cx="1987550" cy="441960"/>
          </a:xfrm>
        </p:spPr>
        <p:txBody>
          <a:bodyPr>
            <a:normAutofit fontScale="90000"/>
          </a:bodyPr>
          <a:lstStyle/>
          <a:p>
            <a:r>
              <a:rPr lang="zh-CN" altLang="en-US" sz="3110">
                <a:solidFill>
                  <a:srgbClr val="FF0000"/>
                </a:solidFill>
              </a:rPr>
              <a:t>【解析】</a:t>
            </a:r>
          </a:p>
        </p:txBody>
      </p:sp>
      <p:sp>
        <p:nvSpPr>
          <p:cNvPr id="100" name="文本框 99"/>
          <p:cNvSpPr txBox="1"/>
          <p:nvPr/>
        </p:nvSpPr>
        <p:spPr>
          <a:xfrm>
            <a:off x="2171700" y="1651635"/>
            <a:ext cx="7447280" cy="4030980"/>
          </a:xfrm>
          <a:prstGeom prst="rect">
            <a:avLst/>
          </a:prstGeom>
          <a:noFill/>
          <a:ln w="9525">
            <a:noFill/>
          </a:ln>
        </p:spPr>
        <p:txBody>
          <a:bodyPr wrap="square">
            <a:spAutoFit/>
          </a:bodyPr>
          <a:lstStyle/>
          <a:p>
            <a:pPr indent="0"/>
            <a:r>
              <a:rPr lang="zh-CN" sz="3200" b="0">
                <a:solidFill>
                  <a:srgbClr val="FF0000"/>
                </a:solidFill>
                <a:ea typeface="宋体" panose="02010600030101010101" pitchFamily="2" charset="-122"/>
              </a:rPr>
              <a:t>D 项，“也是新冠疫情这一特殊历史时刻人类必须共同面对的问题”错，原文“新冠肺炎疫情突如其来，是人类的一场大灾难”“因为新冠疫情如此大的灾难，是个历史事件，将来一定会被后人说起”，可知是人类共同面对的是新冠肺炎疫情，并非文学如何回应时代和现实问题。选项主客颠倒。</a:t>
            </a:r>
            <a:endParaRPr lang="zh-CN" altLang="en-US" sz="3200"/>
          </a:p>
        </p:txBody>
      </p:sp>
      <p:sp>
        <p:nvSpPr>
          <p:cNvPr id="3" name="文本框 2"/>
          <p:cNvSpPr txBox="1"/>
          <p:nvPr/>
        </p:nvSpPr>
        <p:spPr>
          <a:xfrm>
            <a:off x="2329180" y="5804535"/>
            <a:ext cx="5080000" cy="706755"/>
          </a:xfrm>
          <a:prstGeom prst="rect">
            <a:avLst/>
          </a:prstGeom>
          <a:noFill/>
          <a:ln w="9525">
            <a:noFill/>
          </a:ln>
        </p:spPr>
        <p:txBody>
          <a:bodyPr>
            <a:spAutoFit/>
          </a:bodyPr>
          <a:lstStyle/>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pitchFamily="18" charset="0"/>
                <a:ea typeface="宋体" panose="02010600030101010101" pitchFamily="2" charset="-122"/>
              </a:rPr>
              <a:t>D</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8000" y="279400"/>
            <a:ext cx="11576050" cy="953135"/>
          </a:xfrm>
          <a:prstGeom prst="rect">
            <a:avLst/>
          </a:prstGeom>
          <a:noFill/>
          <a:ln w="9525">
            <a:noFill/>
          </a:ln>
        </p:spPr>
        <p:txBody>
          <a:bodyPr wrap="square">
            <a:spAutoFit/>
          </a:bodyPr>
          <a:lstStyle/>
          <a:p>
            <a:pPr indent="0"/>
            <a:r>
              <a:rPr lang="en-US" sz="2800" b="0">
                <a:latin typeface="Times New Roman" panose="02020603050405020304" pitchFamily="18" charset="0"/>
                <a:ea typeface="宋体" panose="02010600030101010101" pitchFamily="2" charset="-122"/>
              </a:rPr>
              <a:t>6</a:t>
            </a:r>
            <a:r>
              <a:rPr lang="zh-CN" sz="2800" b="0">
                <a:latin typeface="Times New Roman" panose="02020603050405020304" pitchFamily="18" charset="0"/>
                <a:ea typeface="宋体" panose="02010600030101010101" pitchFamily="2" charset="-122"/>
              </a:rPr>
              <a:t>．</a:t>
            </a:r>
            <a:r>
              <a:rPr lang="zh-CN" sz="2800" b="0">
                <a:ea typeface="宋体" panose="02010600030101010101" pitchFamily="2" charset="-122"/>
              </a:rPr>
              <a:t>钟红明是如何做到在对谈中引发对话并将话题引向深入的？请结合材料简要分析。</a:t>
            </a:r>
            <a:endParaRPr lang="zh-CN" altLang="en-US" sz="2800"/>
          </a:p>
        </p:txBody>
      </p:sp>
      <p:sp>
        <p:nvSpPr>
          <p:cNvPr id="3" name="文本框 2"/>
          <p:cNvSpPr txBox="1"/>
          <p:nvPr/>
        </p:nvSpPr>
        <p:spPr>
          <a:xfrm>
            <a:off x="508000" y="1232535"/>
            <a:ext cx="11467465" cy="526224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【答案】</a:t>
            </a:r>
            <a:r>
              <a:rPr lang="zh-CN" sz="2400" b="0">
                <a:solidFill>
                  <a:schemeClr val="tx1"/>
                </a:solidFill>
                <a:ea typeface="宋体" panose="02010600030101010101" pitchFamily="2" charset="-122"/>
              </a:rPr>
              <a:t>原文“这部作品有六个章节，你写了钟南山过往的大量经历，他的父亲母亲，他的婚烟爱情，他在英国留学，他在‘非典’中的经历”“如果从《钟南山：苍生在上》概括出几个关键词，就是——‘时间与空间’‘泪水’‘挫折’‘敢医敢言’‘记忆’”，</a:t>
            </a:r>
            <a:r>
              <a:rPr lang="zh-CN" sz="2400" b="0">
                <a:solidFill>
                  <a:srgbClr val="FF0000"/>
                </a:solidFill>
                <a:ea typeface="宋体" panose="02010600030101010101" pitchFamily="2" charset="-122"/>
              </a:rPr>
              <a:t>可分析出</a:t>
            </a:r>
            <a:r>
              <a:rPr lang="zh-CN" sz="2400" b="0">
                <a:solidFill>
                  <a:srgbClr val="0B5FD1"/>
                </a:solidFill>
                <a:ea typeface="宋体" panose="02010600030101010101" pitchFamily="2" charset="-122"/>
              </a:rPr>
              <a:t>“有比较充分的准备：熟悉对方的写作，作为责编，尤其熟悉作品《钟南山：苍生在上》”</a:t>
            </a:r>
            <a:r>
              <a:rPr lang="zh-CN" sz="2400" b="0">
                <a:solidFill>
                  <a:srgbClr val="FF0000"/>
                </a:solidFill>
                <a:ea typeface="宋体" panose="02010600030101010101" pitchFamily="2" charset="-122"/>
              </a:rPr>
              <a:t>。</a:t>
            </a:r>
            <a:r>
              <a:rPr lang="zh-CN" sz="2400" b="0">
                <a:solidFill>
                  <a:schemeClr val="tx1"/>
                </a:solidFill>
                <a:ea typeface="宋体" panose="02010600030101010101" pitchFamily="2" charset="-122"/>
              </a:rPr>
              <a:t>原文“在《燃起黑色的春天》一文中你曾写道，你‘突然理解了战争年代弃弃文从戎的文人’”“为什么你会用‘时代的记忆’来概括钟南山”，</a:t>
            </a:r>
            <a:r>
              <a:rPr lang="zh-CN" sz="2400" b="0">
                <a:solidFill>
                  <a:srgbClr val="FF0000"/>
                </a:solidFill>
                <a:ea typeface="宋体" panose="02010600030101010101" pitchFamily="2" charset="-122"/>
              </a:rPr>
              <a:t>可分析出</a:t>
            </a:r>
            <a:r>
              <a:rPr lang="zh-CN" sz="2400" b="0">
                <a:solidFill>
                  <a:srgbClr val="0B5FD1"/>
                </a:solidFill>
                <a:ea typeface="宋体" panose="02010600030101010101" pitchFamily="2" charset="-122"/>
              </a:rPr>
              <a:t>“重视对方的观点：提问时采用对方文章中的说法来引出话题，营造对话氛围”</a:t>
            </a:r>
            <a:r>
              <a:rPr lang="zh-CN" sz="2400" b="0">
                <a:solidFill>
                  <a:srgbClr val="FF0000"/>
                </a:solidFill>
                <a:ea typeface="宋体" panose="02010600030101010101" pitchFamily="2" charset="-122"/>
              </a:rPr>
              <a:t>。</a:t>
            </a:r>
            <a:r>
              <a:rPr lang="zh-CN" sz="2400" b="0">
                <a:solidFill>
                  <a:schemeClr val="tx1"/>
                </a:solidFill>
                <a:ea typeface="宋体" panose="02010600030101010101" pitchFamily="2" charset="-122"/>
              </a:rPr>
              <a:t>原文“在《燃起黑色的春天》一文中你曾写道，你‘突然理解了战争年代弃弃文从戎的文人’，是什么让你决定写一部关于钟南山的长篇非虚构作品”“这部作品有六个章节，你写了钟南山过往的大量经历，他的父亲母亲，他的婚烟爱情，他在英国留学，他在‘非典’中的经历……都是出于什么考量”“为什么你会用“时代的记忆”来概括钟南山”“我个人觉得，背后是一种文学观的差异”“为何会经常采用这样‘费力’的写作方式”，</a:t>
            </a:r>
            <a:r>
              <a:rPr lang="zh-CN" sz="2400" b="0">
                <a:solidFill>
                  <a:srgbClr val="FF0000"/>
                </a:solidFill>
                <a:ea typeface="宋体" panose="02010600030101010101" pitchFamily="2" charset="-122"/>
              </a:rPr>
              <a:t>可分析出</a:t>
            </a:r>
            <a:r>
              <a:rPr lang="zh-CN" sz="2400" b="0">
                <a:solidFill>
                  <a:srgbClr val="0B5FD1"/>
                </a:solidFill>
                <a:ea typeface="宋体" panose="02010600030101010101" pitchFamily="2" charset="-122"/>
              </a:rPr>
              <a:t>“逐步深入地提问：从写作动机问起，问到写作方式和具体内容，最有回到对方的文学观”</a:t>
            </a:r>
            <a:r>
              <a:rPr lang="zh-CN" sz="2400" b="0">
                <a:solidFill>
                  <a:srgbClr val="FF0000"/>
                </a:solidFill>
                <a:ea typeface="宋体" panose="02010600030101010101" pitchFamily="2" charset="-122"/>
              </a:rPr>
              <a:t>。</a:t>
            </a:r>
            <a:endParaRPr lang="zh-CN" altLang="en-US" sz="240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33095" y="261620"/>
            <a:ext cx="7999095" cy="563245"/>
          </a:xfrm>
        </p:spPr>
        <p:txBody>
          <a:bodyPr>
            <a:normAutofit fontScale="90000"/>
          </a:bodyPr>
          <a:lstStyle/>
          <a:p>
            <a:r>
              <a:rPr lang="zh-CN" altLang="en-US" sz="3555">
                <a:solidFill>
                  <a:srgbClr val="FF0000"/>
                </a:solidFill>
              </a:rPr>
              <a:t>四、【2019·新课标Ⅲ卷】</a:t>
            </a:r>
          </a:p>
        </p:txBody>
      </p:sp>
      <p:sp>
        <p:nvSpPr>
          <p:cNvPr id="100" name="文本框 99"/>
          <p:cNvSpPr txBox="1"/>
          <p:nvPr/>
        </p:nvSpPr>
        <p:spPr>
          <a:xfrm>
            <a:off x="633095" y="928370"/>
            <a:ext cx="11406505" cy="5692775"/>
          </a:xfrm>
          <a:prstGeom prst="rect">
            <a:avLst/>
          </a:prstGeom>
          <a:noFill/>
          <a:ln w="9525">
            <a:noFill/>
          </a:ln>
        </p:spPr>
        <p:txBody>
          <a:bodyPr wrap="square">
            <a:spAutoFit/>
          </a:bodyPr>
          <a:lstStyle/>
          <a:p>
            <a:pPr indent="266700"/>
            <a:r>
              <a:rPr lang="zh-CN" sz="2800" b="0">
                <a:ea typeface="宋体" panose="02010600030101010101" pitchFamily="2" charset="-122"/>
              </a:rPr>
              <a:t>三、【</a:t>
            </a:r>
            <a:r>
              <a:rPr lang="en-US" sz="2800" b="0">
                <a:latin typeface="Times New Roman" panose="02020603050405020304" pitchFamily="18" charset="0"/>
                <a:ea typeface="宋体" panose="02010600030101010101" pitchFamily="2" charset="-122"/>
              </a:rPr>
              <a:t>2019·</a:t>
            </a:r>
            <a:r>
              <a:rPr lang="zh-CN" sz="2800" b="0">
                <a:ea typeface="宋体" panose="02010600030101010101" pitchFamily="2" charset="-122"/>
              </a:rPr>
              <a:t>新课标</a:t>
            </a:r>
            <a:r>
              <a:rPr lang="en-US" sz="2800" b="0">
                <a:latin typeface="Times New Roman" panose="02020603050405020304" pitchFamily="18" charset="0"/>
                <a:ea typeface="宋体" panose="02010600030101010101" pitchFamily="2" charset="-122"/>
              </a:rPr>
              <a:t>Ⅲ</a:t>
            </a:r>
            <a:r>
              <a:rPr lang="zh-CN" sz="2800" b="0">
                <a:ea typeface="宋体" panose="02010600030101010101" pitchFamily="2" charset="-122"/>
              </a:rPr>
              <a:t>卷】阅读下面的文字，完成</a:t>
            </a:r>
            <a:r>
              <a:rPr lang="en-US" sz="2800" b="0">
                <a:latin typeface="Times New Roman" panose="02020603050405020304" pitchFamily="18" charset="0"/>
                <a:ea typeface="宋体" panose="02010600030101010101" pitchFamily="2" charset="-122"/>
              </a:rPr>
              <a:t>4~6</a:t>
            </a:r>
            <a:r>
              <a:rPr lang="zh-CN" sz="2800" b="0">
                <a:ea typeface="宋体" panose="02010600030101010101" pitchFamily="2" charset="-122"/>
              </a:rPr>
              <a:t>题。</a:t>
            </a:r>
          </a:p>
          <a:p>
            <a:pPr indent="266700"/>
            <a:r>
              <a:rPr lang="zh-CN" sz="2800" b="0">
                <a:ea typeface="宋体" panose="02010600030101010101" pitchFamily="2" charset="-122"/>
              </a:rPr>
              <a:t>材料一：</a:t>
            </a:r>
            <a:endParaRPr lang="en-US" sz="2800" b="0">
              <a:latin typeface="Times New Roman" panose="02020603050405020304" pitchFamily="18" charset="0"/>
              <a:ea typeface="宋体" panose="02010600030101010101" pitchFamily="2" charset="-122"/>
            </a:endParaRPr>
          </a:p>
          <a:p>
            <a:pPr indent="266700"/>
            <a:r>
              <a:rPr lang="en-US" sz="2800" b="0">
                <a:latin typeface="Times New Roman" panose="02020603050405020304" pitchFamily="18" charset="0"/>
                <a:ea typeface="宋体" panose="02010600030101010101" pitchFamily="2" charset="-122"/>
              </a:rPr>
              <a:t>2008</a:t>
            </a:r>
            <a:r>
              <a:rPr lang="zh-CN" sz="2800" b="0">
                <a:ea typeface="宋体" panose="02010600030101010101" pitchFamily="2" charset="-122"/>
              </a:rPr>
              <a:t>北京奥运会、残奥会将中国志愿服务活动推向一个新的发展阶段。这批被誉为</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鸟巢一代</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的奥运志愿者通过积极参与和真诚奉献，在奥运会的平台上展现、锻炼和成就了自己，奥运会服务经历给</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鸟巢一代</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志愿者烙下了深深的印记，可以发现，奥运志愿服务的实践产生了一种共同的精神素养，志愿者分享的回忆背后所蕴含的价值取向与我国倡导的</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爱国</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敬业</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诚信</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友善</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等社会主义核心价值观有着较高的契合。他们积极投身奥运这一全球性的体育文化盛典，充满了对国家的热爱和认同，展现出这代人的社会担当和国际视野。因此，奥运志愿服务集体记忆可以作为潜在的精神遗产和志愿遗产，集体记忆的建构将对北京</a:t>
            </a:r>
            <a:r>
              <a:rPr lang="en-US" sz="2800" b="0">
                <a:latin typeface="Times New Roman" panose="02020603050405020304" pitchFamily="18" charset="0"/>
                <a:ea typeface="宋体" panose="02010600030101010101" pitchFamily="2" charset="-122"/>
              </a:rPr>
              <a:t>2022</a:t>
            </a:r>
            <a:r>
              <a:rPr lang="zh-CN" sz="2800" b="0">
                <a:ea typeface="宋体" panose="02010600030101010101" pitchFamily="2" charset="-122"/>
              </a:rPr>
              <a:t>冬奥会有所助益。</a:t>
            </a:r>
          </a:p>
          <a:p>
            <a:pPr indent="266700"/>
            <a:r>
              <a:rPr lang="zh-CN" sz="2800" b="0">
                <a:ea typeface="宋体" panose="02010600030101010101" pitchFamily="2" charset="-122"/>
              </a:rPr>
              <a:t>（摘编自王艳等《</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鸟巢一代</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奥运志愿服务集体记忆与奥运遗产》）</a:t>
            </a:r>
            <a:endParaRPr lang="zh-CN" altLang="en-US" sz="2800"/>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25755" y="183515"/>
            <a:ext cx="11624945" cy="6123940"/>
          </a:xfrm>
          <a:prstGeom prst="rect">
            <a:avLst/>
          </a:prstGeom>
          <a:noFill/>
          <a:ln w="9525">
            <a:noFill/>
          </a:ln>
        </p:spPr>
        <p:txBody>
          <a:bodyPr wrap="square">
            <a:spAutoFit/>
          </a:bodyPr>
          <a:lstStyle/>
          <a:p>
            <a:pPr indent="266700"/>
            <a:r>
              <a:rPr lang="zh-CN" sz="2800" b="0">
                <a:ea typeface="宋体" panose="02010600030101010101" pitchFamily="2" charset="-122"/>
              </a:rPr>
              <a:t>材料二：</a:t>
            </a:r>
          </a:p>
          <a:p>
            <a:pPr indent="266700"/>
            <a:r>
              <a:rPr lang="zh-CN" sz="2800" b="0">
                <a:ea typeface="宋体" panose="02010600030101010101" pitchFamily="2" charset="-122"/>
              </a:rPr>
              <a:t>国务院印发的《中长期青年发展规划（</a:t>
            </a:r>
            <a:r>
              <a:rPr lang="en-US" sz="2800" b="0">
                <a:latin typeface="Times New Roman" panose="02020603050405020304" pitchFamily="18" charset="0"/>
                <a:ea typeface="宋体" panose="02010600030101010101" pitchFamily="2" charset="-122"/>
              </a:rPr>
              <a:t>2016</a:t>
            </a:r>
            <a:r>
              <a:rPr lang="zh-CN" sz="2800" b="0">
                <a:ea typeface="宋体" panose="02010600030101010101" pitchFamily="2" charset="-122"/>
              </a:rPr>
              <a:t>～</a:t>
            </a:r>
            <a:r>
              <a:rPr lang="en-US" sz="2800" b="0">
                <a:latin typeface="Times New Roman" panose="02020603050405020304" pitchFamily="18" charset="0"/>
                <a:ea typeface="宋体" panose="02010600030101010101" pitchFamily="2" charset="-122"/>
              </a:rPr>
              <a:t>2025</a:t>
            </a:r>
            <a:r>
              <a:rPr lang="zh-CN" sz="2800" b="0">
                <a:ea typeface="宋体" panose="02010600030101010101" pitchFamily="2" charset="-122"/>
              </a:rPr>
              <a:t>年）》强调提升青年志愿服务水平、促进青少年的社会融入和社会参与，中国体育志愿服务事业在冬奥背景下的健全与发展将为青少年社会参与提供实现路径。志愿服务是一种利他行为，是以不求物质回报为前提地为他人、社会团体或某项事业，乃至为整个社会提供援助。近年来学者们逐渐构建了以讨论志愿者行为动机为主的解释范式，比如人们可能因表达个人价值、增强自身意义、增长取业技能和强化人际关系等方面来进行志愿服务。志愿者的参与动机之所以重要，就在于志愿服务不能简单地局限在无私奉献的框架内，志愿服务对于志愿者的自我成长和公民参与社会建设也有重要意义。志愿服务的最终目的是在全体社会成员的心中内化志愿精神，形成一种面对社会、面向人生的个体态度和公民意识，在这种层面上，志愿服务所谓</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推动人类发展和促进社会进步</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的价值オ得以彰显。</a:t>
            </a:r>
          </a:p>
          <a:p>
            <a:pPr indent="266700"/>
            <a:r>
              <a:rPr lang="zh-CN" sz="2800" b="0">
                <a:ea typeface="宋体" panose="02010600030101010101" pitchFamily="2" charset="-122"/>
              </a:rPr>
              <a:t>（摘编自李佳宝等《论冬奥背景下体育志愿服务与青少年社会参与》）</a:t>
            </a:r>
            <a:endParaRPr lang="zh-CN" altLang="en-US" sz="280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98755" y="411480"/>
            <a:ext cx="11794490" cy="5631180"/>
          </a:xfrm>
          <a:prstGeom prst="rect">
            <a:avLst/>
          </a:prstGeom>
          <a:noFill/>
          <a:ln w="9525">
            <a:noFill/>
          </a:ln>
        </p:spPr>
        <p:txBody>
          <a:bodyPr wrap="square">
            <a:spAutoFit/>
          </a:bodyPr>
          <a:lstStyle/>
          <a:p>
            <a:pPr indent="266700"/>
            <a:r>
              <a:rPr lang="zh-CN" sz="2400" b="0">
                <a:ea typeface="宋体" panose="02010600030101010101" pitchFamily="2" charset="-122"/>
              </a:rPr>
              <a:t>材料二：</a:t>
            </a:r>
          </a:p>
          <a:p>
            <a:pPr indent="266700"/>
            <a:r>
              <a:rPr lang="zh-CN" sz="2400" b="0">
                <a:ea typeface="宋体" panose="02010600030101010101" pitchFamily="2" charset="-122"/>
              </a:rPr>
              <a:t>近年来，我国一直致力于抓住新一轮科技革命机遇，大力发展数字经济，推动产业化升级，新基建的谋划布局早已展开，为何要选择此时按下“快进键”？</a:t>
            </a:r>
          </a:p>
          <a:p>
            <a:pPr indent="266700"/>
            <a:r>
              <a:rPr lang="zh-CN" sz="2400" b="0">
                <a:ea typeface="宋体" panose="02010600030101010101" pitchFamily="2" charset="-122"/>
              </a:rPr>
              <a:t>这一决策既是应对经济下行压力的客观需要，更是在深刻洞察和把握世界科技与产业变迁大趋势基础上作出的战略抉择。面对经济下行压力、传统基建投资边际效益下降和产业渗透率下降的挑战，推进新型数字基础设施建设是我国对冲疫情影响、优化投资结构、刺激经济增长的有效方法。疫情期间线上需求的集中爆发，展现了人工智能、物联网、大数据、云计算等新兴技术带动社会经济整体发展的潜力，客观上也打开了新基建的窗口期。</a:t>
            </a:r>
          </a:p>
          <a:p>
            <a:pPr indent="266700"/>
            <a:r>
              <a:rPr lang="zh-CN" sz="2400" b="0">
                <a:ea typeface="宋体" panose="02010600030101010101" pitchFamily="2" charset="-122"/>
              </a:rPr>
              <a:t>随着中国经济从高速增长转向高质量发展，原有基础设施体系的不适应问题更加凸显，基于新时代新使命，基础设施体系也必然要进行战略性调整。加速推动新基建，价值不仅在眼前。5G、数据中心、工业互联网等领域具有一定超前性，投资新基建，实际上是投资未来，服务长远。新基建是围绕科技这一经济新硬核掀起的基础建设浪潮，是为中国经济转型升级注入强大“数字动力”，为高质量发展蓄能。</a:t>
            </a:r>
          </a:p>
          <a:p>
            <a:pPr indent="266700"/>
            <a:r>
              <a:rPr lang="zh-CN" sz="2400" b="0">
                <a:ea typeface="宋体" panose="02010600030101010101" pitchFamily="2" charset="-122"/>
              </a:rPr>
              <a:t>（摘编自吴月辉等《为新基建注入强动力》，《人民日报》2020年6月8日）</a:t>
            </a:r>
            <a:endParaRPr lang="zh-CN" altLang="en-US" sz="2400"/>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8275" y="167005"/>
            <a:ext cx="11819890" cy="6123940"/>
          </a:xfrm>
          <a:prstGeom prst="rect">
            <a:avLst/>
          </a:prstGeom>
          <a:noFill/>
          <a:ln w="9525">
            <a:noFill/>
          </a:ln>
        </p:spPr>
        <p:txBody>
          <a:bodyPr wrap="square">
            <a:spAutoFit/>
          </a:bodyPr>
          <a:lstStyle/>
          <a:p>
            <a:pPr indent="266700"/>
            <a:r>
              <a:rPr lang="zh-CN" sz="2800" b="0">
                <a:ea typeface="宋体" panose="02010600030101010101" pitchFamily="2" charset="-122"/>
              </a:rPr>
              <a:t>材料三：</a:t>
            </a:r>
          </a:p>
          <a:p>
            <a:pPr indent="266700"/>
            <a:r>
              <a:rPr lang="zh-CN" sz="2800" b="0">
                <a:ea typeface="宋体" panose="02010600030101010101" pitchFamily="2" charset="-122"/>
              </a:rPr>
              <a:t>近两年，共享单车成为市民出行的新宠。然而，在共享单车发展正盛的同时，违规停车、私自上锁、丢弃及破坏单车的现象也屡见不鲜。为了规范使用，共享单车公司也尝试采取一些措施，除了运营人员加强维护之外，公司官方平台也会以信用分奖惩的方式来鼓励使用者对违规行为进行举报，以此规范共享单车的使用。随着举报反馈机制的建立，在城市中涌现出一群单车猎人，他们是共享单车的使用者，在业余时间他们也会寻找并拍照举报那些破坏共享单车正常使用秩序的行为，并将违规使用的单车搬到公共区域停放以维护共享秩序，他们将此称为</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打猎</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在自发参与共享单车秩序维护的过程中，单车猎人的这一行为也逐渐体现出在消费社会中使用者自下而上地参与社会治理的特点。作为消费者的单车猎人也逐渐体现出一定的公民意识，他们参与治理并形成网络时代促进共享单车健康发展的新力量。</a:t>
            </a:r>
          </a:p>
          <a:p>
            <a:pPr indent="266700"/>
            <a:r>
              <a:rPr lang="zh-CN" sz="2800" b="0">
                <a:ea typeface="宋体" panose="02010600030101010101" pitchFamily="2" charset="-122"/>
              </a:rPr>
              <a:t>（摘编自许金凤等《卷入的消费者一一以摩族猎人为例》）</a:t>
            </a:r>
            <a:endParaRPr lang="zh-CN" altLang="en-US" sz="2800"/>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1950" y="580390"/>
            <a:ext cx="11467465" cy="5507990"/>
          </a:xfrm>
          <a:prstGeom prst="rect">
            <a:avLst/>
          </a:prstGeom>
          <a:noFill/>
          <a:ln w="9525">
            <a:noFill/>
          </a:ln>
        </p:spPr>
        <p:txBody>
          <a:bodyPr wrap="square">
            <a:spAutoFit/>
          </a:bodyPr>
          <a:lstStyle/>
          <a:p>
            <a:pPr indent="266700"/>
            <a:r>
              <a:rPr lang="en-US" sz="3200" b="0">
                <a:latin typeface="Times New Roman" panose="02020603050405020304" pitchFamily="18" charset="0"/>
                <a:ea typeface="宋体" panose="02010600030101010101" pitchFamily="2" charset="-122"/>
              </a:rPr>
              <a:t>4</a:t>
            </a:r>
            <a:r>
              <a:rPr lang="zh-CN" sz="3200" b="0">
                <a:ea typeface="宋体" panose="02010600030101010101" pitchFamily="2" charset="-122"/>
              </a:rPr>
              <a:t>．下列对</a:t>
            </a:r>
            <a:r>
              <a:rPr lang="en-US"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志愿服务</a:t>
            </a:r>
            <a:r>
              <a:rPr lang="en-US" sz="3200" b="0">
                <a:latin typeface="Times New Roman" panose="02020603050405020304" pitchFamily="18" charset="0"/>
                <a:ea typeface="宋体" panose="02010600030101010101" pitchFamily="2" charset="-122"/>
              </a:rPr>
              <a:t>”</a:t>
            </a:r>
            <a:r>
              <a:rPr lang="zh-CN" sz="3200" b="0">
                <a:ea typeface="宋体" panose="02010600030101010101" pitchFamily="2" charset="-122"/>
              </a:rPr>
              <a:t>相关内容的理解和分析，不正确的一项是（</a:t>
            </a:r>
            <a:r>
              <a:rPr lang="en-US" sz="3200" b="0">
                <a:latin typeface="Times New Roman" panose="02020603050405020304" pitchFamily="18" charset="0"/>
                <a:ea typeface="宋体" panose="02010600030101010101" pitchFamily="2" charset="-122"/>
              </a:rPr>
              <a:t>3</a:t>
            </a:r>
            <a:r>
              <a:rPr lang="zh-CN" sz="3200" b="0">
                <a:ea typeface="宋体" panose="02010600030101010101" pitchFamily="2" charset="-122"/>
              </a:rPr>
              <a:t>分）                       </a:t>
            </a:r>
            <a:endParaRPr lang="en-US" sz="3200" b="0">
              <a:latin typeface="Times New Roman" panose="02020603050405020304" pitchFamily="18" charset="0"/>
              <a:ea typeface="宋体" panose="02010600030101010101" pitchFamily="2" charset="-122"/>
            </a:endParaRPr>
          </a:p>
          <a:p>
            <a:pPr indent="266700"/>
            <a:r>
              <a:rPr lang="en-US" sz="3200" b="0">
                <a:latin typeface="Times New Roman" panose="02020603050405020304" pitchFamily="18" charset="0"/>
                <a:ea typeface="宋体" panose="02010600030101010101" pitchFamily="2" charset="-122"/>
              </a:rPr>
              <a:t>A</a:t>
            </a:r>
            <a:r>
              <a:rPr lang="zh-CN" sz="3200" b="0">
                <a:ea typeface="宋体" panose="02010600030101010101" pitchFamily="2" charset="-122"/>
              </a:rPr>
              <a:t>．集体记忆的建构帮助</a:t>
            </a:r>
            <a:r>
              <a:rPr lang="en-US" sz="3200" b="0">
                <a:latin typeface="Times New Roman" panose="02020603050405020304" pitchFamily="18" charset="0"/>
                <a:ea typeface="宋体" panose="02010600030101010101" pitchFamily="2" charset="-122"/>
              </a:rPr>
              <a:t>“</a:t>
            </a:r>
            <a:r>
              <a:rPr lang="zh-CN" sz="3200" b="0">
                <a:ea typeface="宋体" panose="02010600030101010101" pitchFamily="2" charset="-122"/>
              </a:rPr>
              <a:t>鸟巢一代</a:t>
            </a:r>
            <a:r>
              <a:rPr lang="en-US"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志愿者提升了志愿服务的水平，让他们能够更好地融入奥运会，最终成就自己。</a:t>
            </a:r>
            <a:endParaRPr lang="en-US" sz="3200" b="0">
              <a:latin typeface="Times New Roman" panose="02020603050405020304" pitchFamily="18" charset="0"/>
              <a:ea typeface="宋体" panose="02010600030101010101" pitchFamily="2" charset="-122"/>
            </a:endParaRPr>
          </a:p>
          <a:p>
            <a:pPr indent="266700"/>
            <a:r>
              <a:rPr lang="en-US" sz="3200" b="0">
                <a:latin typeface="Times New Roman" panose="02020603050405020304" pitchFamily="18" charset="0"/>
                <a:ea typeface="宋体" panose="02010600030101010101" pitchFamily="2" charset="-122"/>
              </a:rPr>
              <a:t>B</a:t>
            </a:r>
            <a:r>
              <a:rPr lang="zh-CN" sz="3200" b="0">
                <a:ea typeface="宋体" panose="02010600030101010101" pitchFamily="2" charset="-122"/>
              </a:rPr>
              <a:t>．</a:t>
            </a:r>
            <a:r>
              <a:rPr lang="en-US" sz="3200" b="0">
                <a:latin typeface="Times New Roman" panose="02020603050405020304" pitchFamily="18" charset="0"/>
                <a:ea typeface="宋体" panose="02010600030101010101" pitchFamily="2" charset="-122"/>
              </a:rPr>
              <a:t>2008</a:t>
            </a:r>
            <a:r>
              <a:rPr lang="zh-CN" sz="3200" b="0">
                <a:ea typeface="宋体" panose="02010600030101010101" pitchFamily="2" charset="-122"/>
              </a:rPr>
              <a:t>年北京奥运会志愿服务的经历对</a:t>
            </a:r>
            <a:r>
              <a:rPr lang="en-US" sz="3200" b="0">
                <a:latin typeface="Times New Roman" panose="02020603050405020304" pitchFamily="18" charset="0"/>
                <a:ea typeface="宋体" panose="02010600030101010101" pitchFamily="2" charset="-122"/>
              </a:rPr>
              <a:t>“</a:t>
            </a:r>
            <a:r>
              <a:rPr lang="zh-CN" sz="3200" b="0">
                <a:ea typeface="宋体" panose="02010600030101010101" pitchFamily="2" charset="-122"/>
              </a:rPr>
              <a:t>鸟巢一代</a:t>
            </a:r>
            <a:r>
              <a:rPr lang="en-US"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志愿者产生了巨大的影响，他们将这段经历内化为一种志愿精神。</a:t>
            </a:r>
            <a:endParaRPr lang="en-US" sz="3200" b="0">
              <a:latin typeface="Times New Roman" panose="02020603050405020304" pitchFamily="18" charset="0"/>
              <a:ea typeface="宋体" panose="02010600030101010101" pitchFamily="2" charset="-122"/>
            </a:endParaRPr>
          </a:p>
          <a:p>
            <a:pPr indent="266700"/>
            <a:r>
              <a:rPr lang="en-US" sz="3200" b="0">
                <a:latin typeface="Times New Roman" panose="02020603050405020304" pitchFamily="18" charset="0"/>
                <a:ea typeface="宋体" panose="02010600030101010101" pitchFamily="2" charset="-122"/>
              </a:rPr>
              <a:t>C</a:t>
            </a:r>
            <a:r>
              <a:rPr lang="zh-CN" sz="3200" b="0">
                <a:ea typeface="宋体" panose="02010600030101010101" pitchFamily="2" charset="-122"/>
              </a:rPr>
              <a:t>．志愿服务不能单纯理解为志愿者只有奉献，没有获得，其实志愿服务对于志愿者提升个人价值、增长职业技能等会有所帮助。</a:t>
            </a:r>
            <a:endParaRPr lang="en-US" sz="3200" b="0">
              <a:latin typeface="Times New Roman" panose="02020603050405020304" pitchFamily="18" charset="0"/>
              <a:ea typeface="宋体" panose="02010600030101010101" pitchFamily="2" charset="-122"/>
            </a:endParaRPr>
          </a:p>
          <a:p>
            <a:pPr indent="266700"/>
            <a:r>
              <a:rPr lang="en-US" sz="3200" b="0">
                <a:latin typeface="Times New Roman" panose="02020603050405020304" pitchFamily="18" charset="0"/>
                <a:ea typeface="宋体" panose="02010600030101010101" pitchFamily="2" charset="-122"/>
              </a:rPr>
              <a:t>D</a:t>
            </a:r>
            <a:r>
              <a:rPr lang="zh-CN" sz="3200" b="0">
                <a:ea typeface="宋体" panose="02010600030101010101" pitchFamily="2" charset="-122"/>
              </a:rPr>
              <a:t>．北京</a:t>
            </a:r>
            <a:r>
              <a:rPr lang="en-US" sz="3200" b="0">
                <a:latin typeface="Times New Roman" panose="02020603050405020304" pitchFamily="18" charset="0"/>
                <a:ea typeface="宋体" panose="02010600030101010101" pitchFamily="2" charset="-122"/>
              </a:rPr>
              <a:t>2022</a:t>
            </a:r>
            <a:r>
              <a:rPr lang="zh-CN" sz="3200" b="0">
                <a:ea typeface="宋体" panose="02010600030101010101" pitchFamily="2" charset="-122"/>
              </a:rPr>
              <a:t>年冬奥会的志愿服务可以满足一些青少年作为社会成员参与社会建设的愿望，为他们提供实践的平台。</a:t>
            </a:r>
            <a:endParaRPr lang="zh-CN" altLang="en-US" sz="3200"/>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110">
                <a:solidFill>
                  <a:srgbClr val="FF0000"/>
                </a:solidFill>
              </a:rPr>
              <a:t>【解析】</a:t>
            </a:r>
          </a:p>
        </p:txBody>
      </p:sp>
      <p:sp>
        <p:nvSpPr>
          <p:cNvPr id="100" name="文本框 99"/>
          <p:cNvSpPr txBox="1"/>
          <p:nvPr/>
        </p:nvSpPr>
        <p:spPr>
          <a:xfrm>
            <a:off x="1418590" y="1275715"/>
            <a:ext cx="9354185" cy="3046095"/>
          </a:xfrm>
          <a:prstGeom prst="rect">
            <a:avLst/>
          </a:prstGeom>
          <a:noFill/>
          <a:ln w="9525">
            <a:noFill/>
          </a:ln>
        </p:spPr>
        <p:txBody>
          <a:bodyPr wrap="square">
            <a:spAutoFit/>
          </a:bodyPr>
          <a:lstStyle/>
          <a:p>
            <a:pPr indent="0"/>
            <a:r>
              <a:rPr lang="en-US" sz="3200" b="0">
                <a:solidFill>
                  <a:srgbClr val="FF0000"/>
                </a:solidFill>
                <a:latin typeface="Times New Roman" panose="02020603050405020304" pitchFamily="18" charset="0"/>
                <a:ea typeface="宋体" panose="02010600030101010101" pitchFamily="2" charset="-122"/>
              </a:rPr>
              <a:t>A</a:t>
            </a:r>
            <a:r>
              <a:rPr lang="zh-CN" sz="3200" b="0">
                <a:solidFill>
                  <a:srgbClr val="FF0000"/>
                </a:solidFill>
                <a:ea typeface="宋体" panose="02010600030101010101" pitchFamily="2" charset="-122"/>
              </a:rPr>
              <a:t>项，</a:t>
            </a:r>
            <a:r>
              <a:rPr lang="en-US" sz="3200" b="0">
                <a:solidFill>
                  <a:srgbClr val="FF0000"/>
                </a:solidFill>
                <a:latin typeface="Times New Roman" panose="02020603050405020304" pitchFamily="18" charset="0"/>
                <a:ea typeface="宋体" panose="02010600030101010101" pitchFamily="2" charset="-122"/>
              </a:rPr>
              <a:t>“</a:t>
            </a:r>
            <a:r>
              <a:rPr lang="zh-CN" sz="3200" b="0">
                <a:solidFill>
                  <a:srgbClr val="FF0000"/>
                </a:solidFill>
                <a:ea typeface="宋体" panose="02010600030101010101" pitchFamily="2" charset="-122"/>
              </a:rPr>
              <a:t>最终成就自己</a:t>
            </a:r>
            <a:r>
              <a:rPr lang="en-US" sz="3200" b="0">
                <a:solidFill>
                  <a:srgbClr val="FF0000"/>
                </a:solidFill>
                <a:latin typeface="Times New Roman" panose="02020603050405020304" pitchFamily="18" charset="0"/>
                <a:ea typeface="宋体" panose="02010600030101010101" pitchFamily="2" charset="-122"/>
              </a:rPr>
              <a:t>”</a:t>
            </a:r>
            <a:r>
              <a:rPr lang="zh-CN" sz="3200" b="0">
                <a:solidFill>
                  <a:srgbClr val="FF0000"/>
                </a:solidFill>
                <a:ea typeface="宋体" panose="02010600030101010101" pitchFamily="2" charset="-122"/>
              </a:rPr>
              <a:t>无中生有。原文说</a:t>
            </a:r>
            <a:r>
              <a:rPr lang="en-US" sz="3200" b="0">
                <a:solidFill>
                  <a:srgbClr val="FF0000"/>
                </a:solidFill>
                <a:latin typeface="Times New Roman" panose="02020603050405020304" pitchFamily="18" charset="0"/>
                <a:ea typeface="宋体" panose="02010600030101010101" pitchFamily="2" charset="-122"/>
              </a:rPr>
              <a:t>“</a:t>
            </a:r>
            <a:r>
              <a:rPr lang="zh-CN" sz="3200" b="0">
                <a:solidFill>
                  <a:srgbClr val="FF0000"/>
                </a:solidFill>
                <a:ea typeface="宋体" panose="02010600030101010101" pitchFamily="2" charset="-122"/>
              </a:rPr>
              <a:t>集体记忆的建构将对北京</a:t>
            </a:r>
            <a:r>
              <a:rPr lang="en-US" sz="3200" b="0">
                <a:solidFill>
                  <a:srgbClr val="FF0000"/>
                </a:solidFill>
                <a:latin typeface="Times New Roman" panose="02020603050405020304" pitchFamily="18" charset="0"/>
                <a:ea typeface="宋体" panose="02010600030101010101" pitchFamily="2" charset="-122"/>
              </a:rPr>
              <a:t>2022</a:t>
            </a:r>
            <a:r>
              <a:rPr lang="zh-CN" sz="3200" b="0">
                <a:solidFill>
                  <a:srgbClr val="FF0000"/>
                </a:solidFill>
                <a:ea typeface="宋体" panose="02010600030101010101" pitchFamily="2" charset="-122"/>
              </a:rPr>
              <a:t>冬奥会有所助益</a:t>
            </a:r>
            <a:r>
              <a:rPr lang="en-US" sz="3200" b="0">
                <a:solidFill>
                  <a:srgbClr val="FF0000"/>
                </a:solidFill>
                <a:latin typeface="Times New Roman" panose="02020603050405020304" pitchFamily="18" charset="0"/>
                <a:ea typeface="宋体" panose="02010600030101010101" pitchFamily="2" charset="-122"/>
              </a:rPr>
              <a:t>”</a:t>
            </a:r>
            <a:r>
              <a:rPr lang="zh-CN" sz="3200" b="0">
                <a:solidFill>
                  <a:srgbClr val="FF0000"/>
                </a:solidFill>
                <a:ea typeface="宋体" panose="02010600030101010101" pitchFamily="2" charset="-122"/>
              </a:rPr>
              <a:t>，但没有说最终成就自己；再根据材料二</a:t>
            </a:r>
            <a:r>
              <a:rPr lang="en-US" sz="3200" b="0">
                <a:solidFill>
                  <a:srgbClr val="FF0000"/>
                </a:solidFill>
                <a:latin typeface="Times New Roman" panose="02020603050405020304" pitchFamily="18" charset="0"/>
                <a:ea typeface="宋体" panose="02010600030101010101" pitchFamily="2" charset="-122"/>
              </a:rPr>
              <a:t>“</a:t>
            </a:r>
            <a:r>
              <a:rPr lang="zh-CN" sz="3200" b="0">
                <a:solidFill>
                  <a:srgbClr val="FF0000"/>
                </a:solidFill>
                <a:ea typeface="宋体" panose="02010600030101010101" pitchFamily="2" charset="-122"/>
              </a:rPr>
              <a:t>志愿服务所谓</a:t>
            </a:r>
            <a:r>
              <a:rPr lang="en-US" sz="3200" b="0">
                <a:solidFill>
                  <a:srgbClr val="FF0000"/>
                </a:solidFill>
                <a:latin typeface="Times New Roman" panose="02020603050405020304" pitchFamily="18" charset="0"/>
                <a:ea typeface="宋体" panose="02010600030101010101" pitchFamily="2" charset="-122"/>
              </a:rPr>
              <a:t>‘</a:t>
            </a:r>
            <a:r>
              <a:rPr lang="zh-CN" sz="3200" b="0">
                <a:solidFill>
                  <a:srgbClr val="FF0000"/>
                </a:solidFill>
                <a:ea typeface="宋体" panose="02010600030101010101" pitchFamily="2" charset="-122"/>
              </a:rPr>
              <a:t>推动人类发展和促进社会进步</a:t>
            </a:r>
            <a:r>
              <a:rPr lang="en-US" sz="3200" b="0">
                <a:solidFill>
                  <a:srgbClr val="FF0000"/>
                </a:solidFill>
                <a:latin typeface="Times New Roman" panose="02020603050405020304" pitchFamily="18" charset="0"/>
                <a:ea typeface="宋体" panose="02010600030101010101" pitchFamily="2" charset="-122"/>
              </a:rPr>
              <a:t>’</a:t>
            </a:r>
            <a:r>
              <a:rPr lang="zh-CN" sz="3200" b="0">
                <a:solidFill>
                  <a:srgbClr val="FF0000"/>
                </a:solidFill>
                <a:ea typeface="宋体" panose="02010600030101010101" pitchFamily="2" charset="-122"/>
              </a:rPr>
              <a:t>的价值才得以彰显</a:t>
            </a:r>
            <a:r>
              <a:rPr lang="en-US" sz="3200" b="0">
                <a:solidFill>
                  <a:srgbClr val="FF0000"/>
                </a:solidFill>
                <a:latin typeface="Times New Roman" panose="02020603050405020304" pitchFamily="18" charset="0"/>
                <a:ea typeface="宋体" panose="02010600030101010101" pitchFamily="2" charset="-122"/>
              </a:rPr>
              <a:t>”</a:t>
            </a:r>
            <a:r>
              <a:rPr lang="zh-CN" sz="3200" b="0">
                <a:solidFill>
                  <a:srgbClr val="FF0000"/>
                </a:solidFill>
                <a:ea typeface="宋体" panose="02010600030101010101" pitchFamily="2" charset="-122"/>
              </a:rPr>
              <a:t>等内容可知，奥运志愿服务集体记忆本质上是奉献的，强调社会意义。</a:t>
            </a:r>
            <a:endParaRPr lang="zh-CN" altLang="en-US" sz="3200"/>
          </a:p>
        </p:txBody>
      </p:sp>
      <p:sp>
        <p:nvSpPr>
          <p:cNvPr id="3" name="文本框 2"/>
          <p:cNvSpPr txBox="1"/>
          <p:nvPr/>
        </p:nvSpPr>
        <p:spPr>
          <a:xfrm>
            <a:off x="2062480" y="4577715"/>
            <a:ext cx="1776730" cy="706755"/>
          </a:xfrm>
          <a:prstGeom prst="rect">
            <a:avLst/>
          </a:prstGeom>
          <a:noFill/>
          <a:ln w="9525">
            <a:noFill/>
          </a:ln>
        </p:spPr>
        <p:txBody>
          <a:bodyPr wrap="square">
            <a:spAutoFit/>
          </a:bodyPr>
          <a:lstStyle/>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pitchFamily="18" charset="0"/>
                <a:ea typeface="宋体" panose="02010600030101010101" pitchFamily="2" charset="-122"/>
              </a:rPr>
              <a:t>A</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3845" y="457835"/>
            <a:ext cx="11624945" cy="5631180"/>
          </a:xfrm>
          <a:prstGeom prst="rect">
            <a:avLst/>
          </a:prstGeom>
          <a:noFill/>
          <a:ln w="9525">
            <a:noFill/>
          </a:ln>
        </p:spPr>
        <p:txBody>
          <a:bodyPr wrap="square">
            <a:spAutoFit/>
          </a:bodyPr>
          <a:lstStyle/>
          <a:p>
            <a:pPr indent="266700"/>
            <a:r>
              <a:rPr lang="en-US" sz="3600" b="0">
                <a:latin typeface="Times New Roman" panose="02020603050405020304" pitchFamily="18" charset="0"/>
                <a:ea typeface="宋体" panose="02010600030101010101" pitchFamily="2" charset="-122"/>
              </a:rPr>
              <a:t>5</a:t>
            </a:r>
            <a:r>
              <a:rPr lang="zh-CN" sz="3600" b="0">
                <a:ea typeface="宋体" panose="02010600030101010101" pitchFamily="2" charset="-122"/>
              </a:rPr>
              <a:t>．下列对材料相关内容的概括和分析，不正确的一项是（</a:t>
            </a:r>
            <a:r>
              <a:rPr lang="en-US" sz="3600" b="0">
                <a:latin typeface="Times New Roman" panose="02020603050405020304" pitchFamily="18" charset="0"/>
                <a:ea typeface="宋体" panose="02010600030101010101" pitchFamily="2" charset="-122"/>
              </a:rPr>
              <a:t>3</a:t>
            </a:r>
            <a:r>
              <a:rPr lang="zh-CN" sz="3600" b="0">
                <a:ea typeface="宋体" panose="02010600030101010101" pitchFamily="2" charset="-122"/>
              </a:rPr>
              <a:t>分）                             </a:t>
            </a:r>
            <a:endParaRPr lang="en-US" sz="3600" b="0">
              <a:latin typeface="Times New Roman" panose="02020603050405020304" pitchFamily="18" charset="0"/>
              <a:ea typeface="宋体" panose="02010600030101010101" pitchFamily="2" charset="-122"/>
            </a:endParaRPr>
          </a:p>
          <a:p>
            <a:pPr indent="266700"/>
            <a:r>
              <a:rPr lang="en-US" sz="3600" b="0">
                <a:latin typeface="Times New Roman" panose="02020603050405020304" pitchFamily="18" charset="0"/>
                <a:ea typeface="宋体" panose="02010600030101010101" pitchFamily="2" charset="-122"/>
              </a:rPr>
              <a:t>A</a:t>
            </a:r>
            <a:r>
              <a:rPr lang="zh-CN" sz="3600" b="0">
                <a:ea typeface="宋体" panose="02010600030101010101" pitchFamily="2" charset="-122"/>
              </a:rPr>
              <a:t>．</a:t>
            </a:r>
            <a:r>
              <a:rPr lang="en-US" sz="3600" b="0">
                <a:latin typeface="Times New Roman" panose="02020603050405020304" pitchFamily="18" charset="0"/>
                <a:ea typeface="宋体" panose="02010600030101010101" pitchFamily="2" charset="-122"/>
              </a:rPr>
              <a:t>“</a:t>
            </a:r>
            <a:r>
              <a:rPr lang="zh-CN" sz="3600" b="0">
                <a:ea typeface="宋体" panose="02010600030101010101" pitchFamily="2" charset="-122"/>
              </a:rPr>
              <a:t>鸟巢一代</a:t>
            </a:r>
            <a:r>
              <a:rPr lang="en-US" sz="3600" b="0">
                <a:latin typeface="Times New Roman" panose="02020603050405020304" pitchFamily="18" charset="0"/>
                <a:ea typeface="宋体" panose="02010600030101010101" pitchFamily="2" charset="-122"/>
              </a:rPr>
              <a:t>”</a:t>
            </a:r>
            <a:r>
              <a:rPr lang="zh-CN" sz="3600" b="0">
                <a:ea typeface="宋体" panose="02010600030101010101" pitchFamily="2" charset="-122"/>
              </a:rPr>
              <a:t>参加奥运志愿服务形成了集体记忆，其中蕴含的价值取向与社会主义核心价值观的契合度较高。</a:t>
            </a:r>
            <a:endParaRPr lang="en-US" sz="3600" b="0">
              <a:latin typeface="Times New Roman" panose="02020603050405020304" pitchFamily="18" charset="0"/>
              <a:ea typeface="宋体" panose="02010600030101010101" pitchFamily="2" charset="-122"/>
            </a:endParaRPr>
          </a:p>
          <a:p>
            <a:pPr indent="266700"/>
            <a:r>
              <a:rPr lang="en-US" sz="3600" b="0">
                <a:latin typeface="Times New Roman" panose="02020603050405020304" pitchFamily="18" charset="0"/>
                <a:ea typeface="宋体" panose="02010600030101010101" pitchFamily="2" charset="-122"/>
              </a:rPr>
              <a:t>B</a:t>
            </a:r>
            <a:r>
              <a:rPr lang="zh-CN" sz="3600" b="0">
                <a:ea typeface="宋体" panose="02010600030101010101" pitchFamily="2" charset="-122"/>
              </a:rPr>
              <a:t>．共享单车公司除了让运营人员加强维护外，还尝试通过信用分奖惩的方式来帮助解决破坏单车等多种问题。</a:t>
            </a:r>
            <a:endParaRPr lang="en-US" sz="3600" b="0">
              <a:latin typeface="Times New Roman" panose="02020603050405020304" pitchFamily="18" charset="0"/>
              <a:ea typeface="宋体" panose="02010600030101010101" pitchFamily="2" charset="-122"/>
            </a:endParaRPr>
          </a:p>
          <a:p>
            <a:pPr indent="266700"/>
            <a:r>
              <a:rPr lang="en-US" sz="3600" b="0">
                <a:latin typeface="Times New Roman" panose="02020603050405020304" pitchFamily="18" charset="0"/>
                <a:ea typeface="宋体" panose="02010600030101010101" pitchFamily="2" charset="-122"/>
              </a:rPr>
              <a:t>C</a:t>
            </a:r>
            <a:r>
              <a:rPr lang="zh-CN" sz="3600" b="0">
                <a:ea typeface="宋体" panose="02010600030101010101" pitchFamily="2" charset="-122"/>
              </a:rPr>
              <a:t>．为了维护共享秩序的建立，单车猎人开始寻找并拍照举报违规停放、私自上锁和丢弃单车等不文明的行为。</a:t>
            </a:r>
            <a:endParaRPr lang="en-US" sz="3600" b="0">
              <a:latin typeface="Times New Roman" panose="02020603050405020304" pitchFamily="18" charset="0"/>
              <a:ea typeface="宋体" panose="02010600030101010101" pitchFamily="2" charset="-122"/>
            </a:endParaRPr>
          </a:p>
          <a:p>
            <a:pPr indent="266700"/>
            <a:r>
              <a:rPr lang="en-US" sz="3600" b="0">
                <a:latin typeface="Times New Roman" panose="02020603050405020304" pitchFamily="18" charset="0"/>
                <a:ea typeface="宋体" panose="02010600030101010101" pitchFamily="2" charset="-122"/>
              </a:rPr>
              <a:t>D</a:t>
            </a:r>
            <a:r>
              <a:rPr lang="zh-CN" sz="3600" b="0">
                <a:ea typeface="宋体" panose="02010600030101010101" pitchFamily="2" charset="-122"/>
              </a:rPr>
              <a:t>．单车猎人的群体性行为有助于规范共享单车的使用，构建在共享单车公司之外的民间力量参与治理的新格局。</a:t>
            </a:r>
            <a:endParaRPr lang="zh-CN" altLang="en-US" sz="3600"/>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110">
                <a:solidFill>
                  <a:srgbClr val="FF0000"/>
                </a:solidFill>
                <a:sym typeface="+mn-ea"/>
              </a:rPr>
              <a:t>【解析】</a:t>
            </a:r>
            <a:endParaRPr lang="zh-CN" altLang="en-US" sz="3110"/>
          </a:p>
        </p:txBody>
      </p:sp>
      <p:sp>
        <p:nvSpPr>
          <p:cNvPr id="100" name="文本框 99"/>
          <p:cNvSpPr txBox="1"/>
          <p:nvPr/>
        </p:nvSpPr>
        <p:spPr>
          <a:xfrm>
            <a:off x="1551940" y="1355725"/>
            <a:ext cx="8952865" cy="3415030"/>
          </a:xfrm>
          <a:prstGeom prst="rect">
            <a:avLst/>
          </a:prstGeom>
          <a:noFill/>
          <a:ln w="9525">
            <a:noFill/>
          </a:ln>
        </p:spPr>
        <p:txBody>
          <a:bodyPr wrap="square">
            <a:spAutoFit/>
          </a:bodyPr>
          <a:lstStyle/>
          <a:p>
            <a:pPr indent="0"/>
            <a:r>
              <a:rPr lang="en-US" sz="3600" b="0">
                <a:solidFill>
                  <a:srgbClr val="FF0000"/>
                </a:solidFill>
                <a:latin typeface="Times New Roman" panose="02020603050405020304" pitchFamily="18" charset="0"/>
                <a:ea typeface="宋体" panose="02010600030101010101" pitchFamily="2" charset="-122"/>
              </a:rPr>
              <a:t>C</a:t>
            </a:r>
            <a:r>
              <a:rPr lang="zh-CN" sz="3600" b="0">
                <a:solidFill>
                  <a:srgbClr val="FF0000"/>
                </a:solidFill>
                <a:ea typeface="宋体" panose="02010600030101010101" pitchFamily="2" charset="-122"/>
              </a:rPr>
              <a:t>项，</a:t>
            </a:r>
            <a:r>
              <a:rPr lang="en-US" sz="3600" b="0">
                <a:solidFill>
                  <a:srgbClr val="FF0000"/>
                </a:solidFill>
                <a:latin typeface="Times New Roman" panose="02020603050405020304" pitchFamily="18" charset="0"/>
                <a:ea typeface="宋体" panose="02010600030101010101" pitchFamily="2" charset="-122"/>
              </a:rPr>
              <a:t>“</a:t>
            </a:r>
            <a:r>
              <a:rPr lang="zh-CN" sz="3600" b="0">
                <a:solidFill>
                  <a:srgbClr val="FF0000"/>
                </a:solidFill>
                <a:ea typeface="宋体" panose="02010600030101010101" pitchFamily="2" charset="-122"/>
              </a:rPr>
              <a:t>为了维护共享秩序的建立</a:t>
            </a:r>
            <a:r>
              <a:rPr lang="en-US" sz="3600" b="0">
                <a:solidFill>
                  <a:srgbClr val="FF0000"/>
                </a:solidFill>
                <a:latin typeface="Times New Roman" panose="02020603050405020304" pitchFamily="18" charset="0"/>
                <a:ea typeface="宋体" panose="02010600030101010101" pitchFamily="2" charset="-122"/>
              </a:rPr>
              <a:t>”</a:t>
            </a:r>
            <a:r>
              <a:rPr lang="zh-CN" sz="3600" b="0">
                <a:solidFill>
                  <a:srgbClr val="FF0000"/>
                </a:solidFill>
                <a:ea typeface="宋体" panose="02010600030101010101" pitchFamily="2" charset="-122"/>
              </a:rPr>
              <a:t>错误。原文表述为</a:t>
            </a:r>
            <a:r>
              <a:rPr lang="en-US" sz="3600" b="0">
                <a:solidFill>
                  <a:srgbClr val="FF0000"/>
                </a:solidFill>
                <a:latin typeface="Times New Roman" panose="02020603050405020304" pitchFamily="18" charset="0"/>
                <a:ea typeface="宋体" panose="02010600030101010101" pitchFamily="2" charset="-122"/>
              </a:rPr>
              <a:t>“</a:t>
            </a:r>
            <a:r>
              <a:rPr lang="zh-CN" sz="3600" b="0">
                <a:solidFill>
                  <a:srgbClr val="FF0000"/>
                </a:solidFill>
                <a:ea typeface="宋体" panose="02010600030101010101" pitchFamily="2" charset="-122"/>
              </a:rPr>
              <a:t>在自发参与共享单车秩序维护的过程中</a:t>
            </a:r>
            <a:r>
              <a:rPr lang="en-US" sz="3600" b="0">
                <a:solidFill>
                  <a:srgbClr val="FF0000"/>
                </a:solidFill>
                <a:latin typeface="Times New Roman" panose="02020603050405020304" pitchFamily="18" charset="0"/>
                <a:ea typeface="宋体" panose="02010600030101010101" pitchFamily="2" charset="-122"/>
              </a:rPr>
              <a:t>……”</a:t>
            </a:r>
            <a:r>
              <a:rPr lang="zh-CN" sz="3600" b="0">
                <a:solidFill>
                  <a:srgbClr val="FF0000"/>
                </a:solidFill>
                <a:ea typeface="宋体" panose="02010600030101010101" pitchFamily="2" charset="-122"/>
              </a:rPr>
              <a:t>单车猎人的行为客观上维护了共享秩序的建立，这是结果，而不是他们的目的。文中也说</a:t>
            </a:r>
            <a:r>
              <a:rPr lang="en-US" sz="3600" b="0">
                <a:solidFill>
                  <a:srgbClr val="FF0000"/>
                </a:solidFill>
                <a:latin typeface="Times New Roman" panose="02020603050405020304" pitchFamily="18" charset="0"/>
                <a:ea typeface="宋体" panose="02010600030101010101" pitchFamily="2" charset="-122"/>
              </a:rPr>
              <a:t>“</a:t>
            </a:r>
            <a:r>
              <a:rPr lang="zh-CN" sz="3600" b="0">
                <a:solidFill>
                  <a:srgbClr val="FF0000"/>
                </a:solidFill>
                <a:ea typeface="宋体" panose="02010600030101010101" pitchFamily="2" charset="-122"/>
              </a:rPr>
              <a:t>随着举报反馈机制的建立</a:t>
            </a:r>
            <a:r>
              <a:rPr lang="en-US" sz="3600" b="0">
                <a:solidFill>
                  <a:srgbClr val="FF0000"/>
                </a:solidFill>
                <a:latin typeface="Times New Roman" panose="02020603050405020304" pitchFamily="18" charset="0"/>
                <a:ea typeface="宋体" panose="02010600030101010101" pitchFamily="2" charset="-122"/>
              </a:rPr>
              <a:t>”</a:t>
            </a:r>
            <a:r>
              <a:rPr lang="zh-CN" sz="3600" b="0">
                <a:solidFill>
                  <a:srgbClr val="FF0000"/>
                </a:solidFill>
                <a:ea typeface="宋体" panose="02010600030101010101" pitchFamily="2" charset="-122"/>
              </a:rPr>
              <a:t>，单车猎人开始出现。</a:t>
            </a:r>
            <a:endParaRPr lang="zh-CN" altLang="en-US" sz="3600"/>
          </a:p>
        </p:txBody>
      </p:sp>
      <p:sp>
        <p:nvSpPr>
          <p:cNvPr id="3" name="文本框 2"/>
          <p:cNvSpPr txBox="1"/>
          <p:nvPr/>
        </p:nvSpPr>
        <p:spPr>
          <a:xfrm>
            <a:off x="2439035" y="5076190"/>
            <a:ext cx="1934845" cy="706755"/>
          </a:xfrm>
          <a:prstGeom prst="rect">
            <a:avLst/>
          </a:prstGeom>
          <a:noFill/>
          <a:ln w="9525">
            <a:noFill/>
          </a:ln>
        </p:spPr>
        <p:txBody>
          <a:bodyPr wrap="square">
            <a:spAutoFit/>
          </a:bodyPr>
          <a:lstStyle/>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pitchFamily="18" charset="0"/>
                <a:ea typeface="宋体" panose="02010600030101010101" pitchFamily="2" charset="-122"/>
              </a:rPr>
              <a:t>C</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0520" y="562610"/>
            <a:ext cx="11090910" cy="1076325"/>
          </a:xfrm>
          <a:prstGeom prst="rect">
            <a:avLst/>
          </a:prstGeom>
          <a:noFill/>
          <a:ln w="9525">
            <a:noFill/>
          </a:ln>
        </p:spPr>
        <p:txBody>
          <a:bodyPr wrap="square">
            <a:spAutoFit/>
          </a:bodyPr>
          <a:lstStyle/>
          <a:p>
            <a:pPr indent="266700"/>
            <a:r>
              <a:rPr lang="en-US" sz="3200" b="0">
                <a:latin typeface="Times New Roman" panose="02020603050405020304" pitchFamily="18" charset="0"/>
                <a:ea typeface="宋体" panose="02010600030101010101" pitchFamily="2" charset="-122"/>
              </a:rPr>
              <a:t>6</a:t>
            </a:r>
            <a:r>
              <a:rPr lang="zh-CN" sz="3200" b="0">
                <a:ea typeface="宋体" panose="02010600030101010101" pitchFamily="2" charset="-122"/>
              </a:rPr>
              <a:t>．单车猎人可以看作</a:t>
            </a:r>
            <a:r>
              <a:rPr lang="en-US" sz="3200" b="0">
                <a:latin typeface="Times New Roman" panose="02020603050405020304" pitchFamily="18" charset="0"/>
                <a:ea typeface="宋体" panose="02010600030101010101" pitchFamily="2" charset="-122"/>
              </a:rPr>
              <a:t>“</a:t>
            </a:r>
            <a:r>
              <a:rPr lang="zh-CN" sz="3200" b="0">
                <a:ea typeface="宋体" panose="02010600030101010101" pitchFamily="2" charset="-122"/>
              </a:rPr>
              <a:t>新型</a:t>
            </a:r>
            <a:r>
              <a:rPr lang="en-US" sz="3200" b="0">
                <a:latin typeface="Times New Roman" panose="02020603050405020304" pitchFamily="18" charset="0"/>
                <a:ea typeface="宋体" panose="02010600030101010101" pitchFamily="2" charset="-122"/>
              </a:rPr>
              <a:t>”</a:t>
            </a:r>
            <a:r>
              <a:rPr lang="zh-CN" sz="3200" b="0">
                <a:ea typeface="宋体" panose="02010600030101010101" pitchFamily="2" charset="-122"/>
              </a:rPr>
              <a:t>的志愿者，请结合材料分析这一说法的根据。（</a:t>
            </a:r>
            <a:r>
              <a:rPr lang="en-US" sz="3200" b="0">
                <a:latin typeface="Times New Roman" panose="02020603050405020304" pitchFamily="18" charset="0"/>
                <a:ea typeface="宋体" panose="02010600030101010101" pitchFamily="2" charset="-122"/>
              </a:rPr>
              <a:t>6</a:t>
            </a:r>
            <a:r>
              <a:rPr lang="zh-CN" sz="3200" b="0">
                <a:ea typeface="宋体" panose="02010600030101010101" pitchFamily="2" charset="-122"/>
              </a:rPr>
              <a:t>分）</a:t>
            </a:r>
            <a:endParaRPr lang="zh-CN" altLang="en-US" sz="3200"/>
          </a:p>
        </p:txBody>
      </p:sp>
      <p:sp>
        <p:nvSpPr>
          <p:cNvPr id="3" name="文本框 2"/>
          <p:cNvSpPr txBox="1"/>
          <p:nvPr/>
        </p:nvSpPr>
        <p:spPr>
          <a:xfrm>
            <a:off x="660400" y="2307590"/>
            <a:ext cx="10471785" cy="3046095"/>
          </a:xfrm>
          <a:prstGeom prst="rect">
            <a:avLst/>
          </a:prstGeom>
          <a:noFill/>
          <a:ln w="9525">
            <a:noFill/>
          </a:ln>
        </p:spPr>
        <p:txBody>
          <a:bodyPr wrap="square">
            <a:spAutoFit/>
          </a:bodyPr>
          <a:lstStyle/>
          <a:p>
            <a:pPr indent="266700"/>
            <a:r>
              <a:rPr lang="zh-CN" sz="3200">
                <a:solidFill>
                  <a:srgbClr val="FF0000"/>
                </a:solidFill>
                <a:ea typeface="宋体" panose="02010600030101010101" pitchFamily="2" charset="-122"/>
                <a:sym typeface="+mn-ea"/>
              </a:rPr>
              <a:t>【答案】</a:t>
            </a:r>
            <a:r>
              <a:rPr lang="zh-CN" sz="3200" b="0">
                <a:solidFill>
                  <a:schemeClr val="tx1"/>
                </a:solidFill>
                <a:ea typeface="宋体" panose="02010600030101010101" pitchFamily="2" charset="-122"/>
              </a:rPr>
              <a:t>本题要寻找单车猎人可以看作</a:t>
            </a:r>
            <a:r>
              <a:rPr lang="en-US" sz="3200" b="0">
                <a:solidFill>
                  <a:schemeClr val="tx1"/>
                </a:solidFill>
                <a:latin typeface="Times New Roman" panose="02020603050405020304" pitchFamily="18" charset="0"/>
                <a:ea typeface="宋体" panose="02010600030101010101" pitchFamily="2" charset="-122"/>
              </a:rPr>
              <a:t>“</a:t>
            </a:r>
            <a:r>
              <a:rPr lang="zh-CN" sz="3200" b="0">
                <a:solidFill>
                  <a:schemeClr val="tx1"/>
                </a:solidFill>
                <a:ea typeface="宋体" panose="02010600030101010101" pitchFamily="2" charset="-122"/>
              </a:rPr>
              <a:t>新型</a:t>
            </a:r>
            <a:r>
              <a:rPr lang="en-US" sz="3200" b="0">
                <a:solidFill>
                  <a:schemeClr val="tx1"/>
                </a:solidFill>
                <a:latin typeface="Times New Roman" panose="02020603050405020304" pitchFamily="18" charset="0"/>
                <a:ea typeface="宋体" panose="02010600030101010101" pitchFamily="2" charset="-122"/>
              </a:rPr>
              <a:t>”</a:t>
            </a:r>
            <a:r>
              <a:rPr lang="zh-CN" sz="3200" b="0">
                <a:solidFill>
                  <a:schemeClr val="tx1"/>
                </a:solidFill>
                <a:ea typeface="宋体" panose="02010600030101010101" pitchFamily="2" charset="-122"/>
              </a:rPr>
              <a:t>的志愿者的依据，其实就是在寻找单车猎人和志愿者之间的契合点，这又要从</a:t>
            </a:r>
            <a:r>
              <a:rPr lang="en-US" sz="3200" b="0">
                <a:solidFill>
                  <a:schemeClr val="tx1"/>
                </a:solidFill>
                <a:latin typeface="Times New Roman" panose="02020603050405020304" pitchFamily="18" charset="0"/>
                <a:ea typeface="宋体" panose="02010600030101010101" pitchFamily="2" charset="-122"/>
              </a:rPr>
              <a:t>“</a:t>
            </a:r>
            <a:r>
              <a:rPr lang="zh-CN" sz="3200" b="0">
                <a:solidFill>
                  <a:schemeClr val="tx1"/>
                </a:solidFill>
                <a:ea typeface="宋体" panose="02010600030101010101" pitchFamily="2" charset="-122"/>
              </a:rPr>
              <a:t>打猎</a:t>
            </a:r>
            <a:r>
              <a:rPr lang="en-US" sz="3200" b="0">
                <a:solidFill>
                  <a:schemeClr val="tx1"/>
                </a:solidFill>
                <a:latin typeface="Times New Roman" panose="02020603050405020304" pitchFamily="18" charset="0"/>
                <a:ea typeface="宋体" panose="02010600030101010101" pitchFamily="2" charset="-122"/>
              </a:rPr>
              <a:t>”</a:t>
            </a:r>
            <a:r>
              <a:rPr lang="zh-CN" sz="3200" b="0">
                <a:solidFill>
                  <a:schemeClr val="tx1"/>
                </a:solidFill>
                <a:ea typeface="宋体" panose="02010600030101010101" pitchFamily="2" charset="-122"/>
              </a:rPr>
              <a:t>行为的意义上去寻找。</a:t>
            </a:r>
            <a:r>
              <a:rPr lang="zh-CN" sz="3200" b="0">
                <a:solidFill>
                  <a:srgbClr val="FF0000"/>
                </a:solidFill>
                <a:ea typeface="宋体" panose="02010600030101010101" pitchFamily="2" charset="-122"/>
              </a:rPr>
              <a:t>通过前两则材料可筛选</a:t>
            </a:r>
            <a:r>
              <a:rPr lang="zh-CN" sz="3200" b="0">
                <a:solidFill>
                  <a:srgbClr val="0B5FD1"/>
                </a:solidFill>
                <a:ea typeface="宋体" panose="02010600030101010101" pitchFamily="2" charset="-122"/>
              </a:rPr>
              <a:t>志愿服务的实质和意义</a:t>
            </a:r>
            <a:r>
              <a:rPr lang="zh-CN" sz="3200" b="0">
                <a:solidFill>
                  <a:srgbClr val="FF0000"/>
                </a:solidFill>
                <a:ea typeface="宋体" panose="02010600030101010101" pitchFamily="2" charset="-122"/>
              </a:rPr>
              <a:t>，通过材料三可以寻找</a:t>
            </a:r>
            <a:r>
              <a:rPr lang="zh-CN" sz="3200" b="0">
                <a:solidFill>
                  <a:srgbClr val="0B5FD1"/>
                </a:solidFill>
                <a:ea typeface="宋体" panose="02010600030101010101" pitchFamily="2" charset="-122"/>
              </a:rPr>
              <a:t>单车猎人的行为和意义</a:t>
            </a:r>
            <a:r>
              <a:rPr lang="zh-CN" sz="3200" b="0">
                <a:solidFill>
                  <a:srgbClr val="FF0000"/>
                </a:solidFill>
                <a:ea typeface="宋体" panose="02010600030101010101" pitchFamily="2" charset="-122"/>
              </a:rPr>
              <a:t>。</a:t>
            </a:r>
            <a:r>
              <a:rPr lang="zh-CN" sz="3200" b="0">
                <a:solidFill>
                  <a:schemeClr val="tx1">
                    <a:lumMod val="95000"/>
                    <a:lumOff val="5000"/>
                  </a:schemeClr>
                </a:solidFill>
                <a:ea typeface="宋体" panose="02010600030101010101" pitchFamily="2" charset="-122"/>
              </a:rPr>
              <a:t>最后还要注意题目中的</a:t>
            </a:r>
            <a:r>
              <a:rPr lang="en-US" sz="3200" b="0">
                <a:solidFill>
                  <a:schemeClr val="tx1">
                    <a:lumMod val="95000"/>
                    <a:lumOff val="5000"/>
                  </a:schemeClr>
                </a:solidFill>
                <a:latin typeface="Times New Roman" panose="02020603050405020304" pitchFamily="18" charset="0"/>
                <a:ea typeface="宋体" panose="02010600030101010101" pitchFamily="2" charset="-122"/>
              </a:rPr>
              <a:t>“</a:t>
            </a:r>
            <a:r>
              <a:rPr lang="zh-CN" sz="3200" b="0">
                <a:solidFill>
                  <a:schemeClr val="tx1">
                    <a:lumMod val="95000"/>
                    <a:lumOff val="5000"/>
                  </a:schemeClr>
                </a:solidFill>
                <a:ea typeface="宋体" panose="02010600030101010101" pitchFamily="2" charset="-122"/>
              </a:rPr>
              <a:t>新型</a:t>
            </a:r>
            <a:r>
              <a:rPr lang="en-US" sz="3200" b="0">
                <a:solidFill>
                  <a:schemeClr val="tx1">
                    <a:lumMod val="95000"/>
                    <a:lumOff val="5000"/>
                  </a:schemeClr>
                </a:solidFill>
                <a:latin typeface="Times New Roman" panose="02020603050405020304" pitchFamily="18" charset="0"/>
                <a:ea typeface="宋体" panose="02010600030101010101" pitchFamily="2" charset="-122"/>
              </a:rPr>
              <a:t>”</a:t>
            </a:r>
            <a:r>
              <a:rPr lang="zh-CN" sz="3200" b="0">
                <a:solidFill>
                  <a:schemeClr val="tx1">
                    <a:lumMod val="95000"/>
                    <a:lumOff val="5000"/>
                  </a:schemeClr>
                </a:solidFill>
                <a:ea typeface="宋体" panose="02010600030101010101" pitchFamily="2" charset="-122"/>
              </a:rPr>
              <a:t>，</a:t>
            </a:r>
            <a:r>
              <a:rPr lang="zh-CN" sz="3200" b="0">
                <a:solidFill>
                  <a:srgbClr val="FF0000"/>
                </a:solidFill>
                <a:ea typeface="宋体" panose="02010600030101010101" pitchFamily="2" charset="-122"/>
              </a:rPr>
              <a:t>主要体现在</a:t>
            </a:r>
            <a:r>
              <a:rPr lang="zh-CN" sz="3200" b="0">
                <a:solidFill>
                  <a:srgbClr val="0B5FD1"/>
                </a:solidFill>
                <a:ea typeface="宋体" panose="02010600030101010101" pitchFamily="2" charset="-122"/>
              </a:rPr>
              <a:t>单车猎人是促进时代发展的新力量。</a:t>
            </a:r>
            <a:endParaRPr lang="zh-CN" altLang="en-US" sz="3200" b="0">
              <a:solidFill>
                <a:srgbClr val="0B5FD1"/>
              </a:solidFill>
              <a:ea typeface="宋体" panose="02010600030101010101" pitchFamily="2"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4145" y="434975"/>
            <a:ext cx="11903710" cy="5631180"/>
          </a:xfrm>
          <a:prstGeom prst="rect">
            <a:avLst/>
          </a:prstGeom>
          <a:noFill/>
          <a:ln w="9525">
            <a:noFill/>
          </a:ln>
        </p:spPr>
        <p:txBody>
          <a:bodyPr wrap="square">
            <a:spAutoFit/>
          </a:bodyPr>
          <a:lstStyle/>
          <a:p>
            <a:pPr indent="266700"/>
            <a:r>
              <a:rPr lang="zh-CN" sz="2400" b="0">
                <a:ea typeface="宋体" panose="02010600030101010101" pitchFamily="2" charset="-122"/>
              </a:rPr>
              <a:t>材料三：</a:t>
            </a:r>
          </a:p>
          <a:p>
            <a:pPr indent="266700"/>
            <a:r>
              <a:rPr lang="zh-CN" sz="2400" b="0">
                <a:ea typeface="宋体" panose="02010600030101010101" pitchFamily="2" charset="-122"/>
              </a:rPr>
              <a:t>中国出台经济扶持计划，以帮助国家摆脱疫情引发的危机。今年的政府工作报告表示，中央预算内投资安排6000亿元，重点支持既促消费惠民生又调结构增后劲的“两新一重”建设。</a:t>
            </a:r>
          </a:p>
          <a:p>
            <a:pPr indent="266700"/>
            <a:r>
              <a:rPr lang="zh-CN" sz="2400" b="0">
                <a:ea typeface="宋体" panose="02010600030101010101" pitchFamily="2" charset="-122"/>
              </a:rPr>
              <a:t>这一金额看上去是天文数字，但以中国的标准而言不足为奇，这表现出的更多是审慎。考虑到至少最近一年经济形势和疫情的不确定性，中国政府没有匆忙将资金注入经济。他们从2008年到2009年的全球经济危机中吸取了这一教训。</a:t>
            </a:r>
          </a:p>
          <a:p>
            <a:pPr indent="266700"/>
            <a:r>
              <a:rPr lang="zh-CN" sz="2400" b="0">
                <a:ea typeface="宋体" panose="02010600030101010101" pitchFamily="2" charset="-122"/>
              </a:rPr>
              <a:t>在一揽子应对危机的措施中，很大一部分将用于扶持提供了超过70%城市就业的中小企业，为此中央政府将向税收优惠、贷款利率和自然垄断产业关税补贴投入资金。今年的政府工作报告中，中国没有宣布国内生产总值（GDP）的增长目标。</a:t>
            </a:r>
          </a:p>
          <a:p>
            <a:pPr indent="266700"/>
            <a:r>
              <a:rPr lang="zh-CN" sz="2400" b="0">
                <a:ea typeface="宋体" panose="02010600030101010101" pitchFamily="2" charset="-122"/>
              </a:rPr>
              <a:t>大部分投资不会用于道路和桥梁，而是用于被中国理解为“新型基础设施建设”的新一代信息网络、5G应用、数据中心、充电桩、换电站等设施。中国将力求借这一机会，建成向“工业革命4.0”过渡的基础设施。</a:t>
            </a:r>
          </a:p>
          <a:p>
            <a:pPr indent="266700"/>
            <a:r>
              <a:rPr lang="zh-CN" sz="2400" b="0">
                <a:ea typeface="宋体" panose="02010600030101010101" pitchFamily="2" charset="-122"/>
              </a:rPr>
              <a:t>（摘编自《俄媒关注：中国“新基建”助力“工业革命4.0”》，《参考消息》2020年6月6日）</a:t>
            </a:r>
            <a:endParaRPr lang="zh-CN" altLang="en-US" sz="240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4470" y="215900"/>
            <a:ext cx="11685270" cy="6492875"/>
          </a:xfrm>
          <a:prstGeom prst="rect">
            <a:avLst/>
          </a:prstGeom>
          <a:noFill/>
          <a:ln w="9525">
            <a:noFill/>
          </a:ln>
        </p:spPr>
        <p:txBody>
          <a:bodyPr wrap="square">
            <a:spAutoFit/>
          </a:bodyPr>
          <a:lstStyle/>
          <a:p>
            <a:pPr indent="0"/>
            <a:r>
              <a:rPr lang="en-US" sz="3200" b="0">
                <a:latin typeface="Times New Roman" panose="02020603050405020304" pitchFamily="18" charset="0"/>
                <a:ea typeface="宋体" panose="02010600030101010101" pitchFamily="2" charset="-122"/>
              </a:rPr>
              <a:t>4</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下列对新基建相关内容的理解和分析，不正确的一项是（</a:t>
            </a:r>
            <a:r>
              <a:rPr lang="en-US" sz="3200" b="0">
                <a:latin typeface="宋体" panose="02010600030101010101" pitchFamily="2" charset="-122"/>
                <a:ea typeface="宋体" panose="02010600030101010101" pitchFamily="2" charset="-122"/>
              </a:rPr>
              <a:t>   </a:t>
            </a:r>
            <a:r>
              <a:rPr lang="zh-CN" sz="3200" b="0">
                <a:ea typeface="宋体" panose="02010600030101010101" pitchFamily="2" charset="-122"/>
              </a:rPr>
              <a:t>）</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A</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新基建指新型基础设施建设，具体包括信息基础设施、融合基础设施、创新基础设施等三个方面，是2020年中央预算内投资的重点之一。</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B</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5G、数据中心、工业互联网等属于新基建中具有一定超前性的领域，在这些领域投资，其实不利于建设提供融合创新服务的基础设施体系。</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C</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新基建意味着对基础设施体系进行战略性调整，将有利于解决中国经济发展模式转变过程中所凸显的原有基础设施体系的不适应问题。</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D</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中国将借助新基建带来的机会，有效地应对传统基建投资边际效益下降和产业渗透率下降的挑战，为中国经济转型升级注入“数字动力”。</a:t>
            </a:r>
            <a:endParaRPr lang="zh-CN" altLang="en-US" sz="320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015" y="236220"/>
            <a:ext cx="1781175" cy="441960"/>
          </a:xfrm>
        </p:spPr>
        <p:txBody>
          <a:bodyPr>
            <a:normAutofit fontScale="90000"/>
          </a:bodyPr>
          <a:lstStyle/>
          <a:p>
            <a:r>
              <a:rPr lang="zh-CN" altLang="en-US" sz="3110">
                <a:solidFill>
                  <a:srgbClr val="FF0000"/>
                </a:solidFill>
              </a:rPr>
              <a:t>【解析】</a:t>
            </a:r>
          </a:p>
        </p:txBody>
      </p:sp>
      <p:sp>
        <p:nvSpPr>
          <p:cNvPr id="100" name="文本框 99"/>
          <p:cNvSpPr txBox="1"/>
          <p:nvPr/>
        </p:nvSpPr>
        <p:spPr>
          <a:xfrm>
            <a:off x="1357630" y="1290955"/>
            <a:ext cx="10034905" cy="3538220"/>
          </a:xfrm>
          <a:prstGeom prst="rect">
            <a:avLst/>
          </a:prstGeom>
          <a:noFill/>
          <a:ln w="9525">
            <a:noFill/>
          </a:ln>
        </p:spPr>
        <p:txBody>
          <a:bodyPr wrap="square">
            <a:spAutoFit/>
          </a:bodyPr>
          <a:lstStyle/>
          <a:p>
            <a:pPr indent="0"/>
            <a:r>
              <a:rPr lang="en-US" sz="3200" b="0">
                <a:solidFill>
                  <a:srgbClr val="FF0000"/>
                </a:solidFill>
                <a:latin typeface="Times New Roman" panose="02020603050405020304" pitchFamily="18" charset="0"/>
                <a:ea typeface="宋体" panose="02010600030101010101" pitchFamily="2" charset="-122"/>
              </a:rPr>
              <a:t>B</a:t>
            </a:r>
            <a:r>
              <a:rPr lang="zh-CN" sz="3200" b="0">
                <a:solidFill>
                  <a:srgbClr val="FF0000"/>
                </a:solidFill>
                <a:ea typeface="宋体" panose="02010600030101010101" pitchFamily="2" charset="-122"/>
              </a:rPr>
              <a:t>项，“其实不利于建设提供融合创新服务的基础设施体系”错，原文“</a:t>
            </a:r>
            <a:r>
              <a:rPr lang="en-US" sz="3200" b="0">
                <a:solidFill>
                  <a:srgbClr val="FF0000"/>
                </a:solidFill>
                <a:latin typeface="Times New Roman" panose="02020603050405020304" pitchFamily="18" charset="0"/>
                <a:ea typeface="宋体" panose="02010600030101010101" pitchFamily="2" charset="-122"/>
              </a:rPr>
              <a:t>5G</a:t>
            </a:r>
            <a:r>
              <a:rPr lang="zh-CN" sz="3200" b="0">
                <a:solidFill>
                  <a:srgbClr val="FF0000"/>
                </a:solidFill>
                <a:ea typeface="宋体" panose="02010600030101010101" pitchFamily="2" charset="-122"/>
              </a:rPr>
              <a:t>、数据中心、工业互联网等领域具有一定超前性，投资新基建，实际上是投资未来，服务长远。新基建是围绕科技这一经济新硬核掀起的基础建设浪潮，是为中国经济转型升级注入强大的‘数字动力’，为高质量发展蓄能”，可知并未提及不利于建设提供融合创新服务的基础设施体系，选项无中生有。</a:t>
            </a:r>
            <a:endParaRPr lang="zh-CN" altLang="en-US" sz="3200"/>
          </a:p>
        </p:txBody>
      </p:sp>
      <p:sp>
        <p:nvSpPr>
          <p:cNvPr id="3" name="文本框 2"/>
          <p:cNvSpPr txBox="1"/>
          <p:nvPr/>
        </p:nvSpPr>
        <p:spPr>
          <a:xfrm>
            <a:off x="2135505" y="5124450"/>
            <a:ext cx="5080000" cy="583565"/>
          </a:xfrm>
          <a:prstGeom prst="rect">
            <a:avLst/>
          </a:prstGeom>
          <a:noFill/>
          <a:ln w="9525">
            <a:noFill/>
          </a:ln>
        </p:spPr>
        <p:txBody>
          <a:bodyPr>
            <a:spAutoFit/>
          </a:bodyPr>
          <a:lstStyle/>
          <a:p>
            <a:pPr indent="0"/>
            <a:r>
              <a:rPr lang="zh-CN" sz="3200" b="0">
                <a:solidFill>
                  <a:srgbClr val="FF0000"/>
                </a:solidFill>
                <a:ea typeface="宋体" panose="02010600030101010101" pitchFamily="2" charset="-122"/>
              </a:rPr>
              <a:t>故选</a:t>
            </a:r>
            <a:r>
              <a:rPr lang="en-US" sz="3200" b="0">
                <a:solidFill>
                  <a:srgbClr val="FF0000"/>
                </a:solidFill>
                <a:latin typeface="Times New Roman" panose="02020603050405020304" pitchFamily="18" charset="0"/>
                <a:ea typeface="宋体" panose="02010600030101010101" pitchFamily="2" charset="-122"/>
              </a:rPr>
              <a:t>B</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10820" y="251460"/>
            <a:ext cx="11770360" cy="6492875"/>
          </a:xfrm>
          <a:prstGeom prst="rect">
            <a:avLst/>
          </a:prstGeom>
          <a:noFill/>
          <a:ln w="9525">
            <a:noFill/>
          </a:ln>
        </p:spPr>
        <p:txBody>
          <a:bodyPr wrap="square">
            <a:spAutoFit/>
          </a:bodyPr>
          <a:lstStyle/>
          <a:p>
            <a:pPr indent="0"/>
            <a:r>
              <a:rPr lang="en-US" sz="3200" b="0">
                <a:latin typeface="Times New Roman" panose="02020603050405020304" pitchFamily="18" charset="0"/>
                <a:ea typeface="宋体" panose="02010600030101010101" pitchFamily="2" charset="-122"/>
              </a:rPr>
              <a:t>5</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下列对材料相关内容的概括和分析，不正确的一项是（</a:t>
            </a:r>
            <a:r>
              <a:rPr lang="en-US" sz="3200" b="0">
                <a:latin typeface="宋体" panose="02010600030101010101" pitchFamily="2" charset="-122"/>
                <a:ea typeface="宋体" panose="02010600030101010101" pitchFamily="2" charset="-122"/>
              </a:rPr>
              <a:t>   </a:t>
            </a:r>
            <a:r>
              <a:rPr lang="zh-CN" sz="3200" b="0">
                <a:ea typeface="宋体" panose="02010600030101010101" pitchFamily="2" charset="-122"/>
              </a:rPr>
              <a:t>）</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A</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以新发展理念为引领，抓住产业数字化、数字产业化赋予的机遇，既能在客观上应对经济下行的压力，也能改变世界科技与产业变迁的大趋势。</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B</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抓住新一轮科技革命的机遇，将有助于推动产业优化升级，加速中国经济从高速增长转向高质量发展，早日实现中国经济发展模式的转型升级。</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C</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在俄罗斯媒体看来，我国今年所以采取审慎的经济措施，不再匆忙将资金注入经济，是因为从2008年到2009年的全球经济危机中吸取了教训。</a:t>
            </a:r>
            <a:endParaRPr lang="en-US" sz="3200" b="0">
              <a:latin typeface="Times New Roman" panose="02020603050405020304" pitchFamily="18" charset="0"/>
              <a:ea typeface="宋体" panose="02010600030101010101" pitchFamily="2" charset="-122"/>
            </a:endParaRPr>
          </a:p>
          <a:p>
            <a:pPr indent="0"/>
            <a:r>
              <a:rPr lang="en-US" sz="3200" b="0">
                <a:latin typeface="Times New Roman" panose="02020603050405020304" pitchFamily="18" charset="0"/>
                <a:ea typeface="宋体" panose="02010600030101010101" pitchFamily="2" charset="-122"/>
              </a:rPr>
              <a:t>D</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2020年我国一揽子应对危机的措施，很大一部分将用于扶持提供了超过70%城市就业的中小企业，目的是保障城市就业率，切实解决民生问题。</a:t>
            </a:r>
            <a:endParaRPr lang="zh-CN" altLang="en-US" sz="32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795" y="200660"/>
            <a:ext cx="1817370" cy="441960"/>
          </a:xfrm>
        </p:spPr>
        <p:txBody>
          <a:bodyPr>
            <a:normAutofit fontScale="90000"/>
          </a:bodyPr>
          <a:lstStyle/>
          <a:p>
            <a:r>
              <a:rPr lang="zh-CN" altLang="en-US" sz="3110">
                <a:solidFill>
                  <a:srgbClr val="FF0000"/>
                </a:solidFill>
              </a:rPr>
              <a:t>【解析】</a:t>
            </a:r>
          </a:p>
        </p:txBody>
      </p:sp>
      <p:sp>
        <p:nvSpPr>
          <p:cNvPr id="100" name="文本框 99"/>
          <p:cNvSpPr txBox="1"/>
          <p:nvPr/>
        </p:nvSpPr>
        <p:spPr>
          <a:xfrm>
            <a:off x="1224280" y="1336675"/>
            <a:ext cx="9450705" cy="3046095"/>
          </a:xfrm>
          <a:prstGeom prst="rect">
            <a:avLst/>
          </a:prstGeom>
          <a:noFill/>
          <a:ln w="9525">
            <a:noFill/>
          </a:ln>
        </p:spPr>
        <p:txBody>
          <a:bodyPr wrap="square">
            <a:spAutoFit/>
          </a:bodyPr>
          <a:lstStyle/>
          <a:p>
            <a:pPr indent="0"/>
            <a:r>
              <a:rPr lang="en-US" sz="3200" b="0">
                <a:solidFill>
                  <a:srgbClr val="FF0000"/>
                </a:solidFill>
                <a:latin typeface="Times New Roman" panose="02020603050405020304" pitchFamily="18" charset="0"/>
                <a:ea typeface="宋体" panose="02010600030101010101" pitchFamily="2" charset="-122"/>
              </a:rPr>
              <a:t>A</a:t>
            </a:r>
            <a:r>
              <a:rPr lang="zh-CN" sz="3200" b="0">
                <a:solidFill>
                  <a:srgbClr val="FF0000"/>
                </a:solidFill>
                <a:ea typeface="宋体" panose="02010600030101010101" pitchFamily="2" charset="-122"/>
              </a:rPr>
              <a:t>项，“也能改变世界科技与产业变迁的大趋势”错，原文“这一决策既是应对经济下行压力的客观需要，更是在深刻洞察和把握世界科技与产业变迁大趋势基础上作出的战略选择”，可知是在深刻洞察和把握世界科技与产业变迁大趋势基础上作出的战略选择，并非改变世界科技与产业变迁的大趋势。</a:t>
            </a:r>
            <a:endParaRPr lang="zh-CN" altLang="en-US" sz="3200"/>
          </a:p>
        </p:txBody>
      </p:sp>
      <p:sp>
        <p:nvSpPr>
          <p:cNvPr id="3" name="文本框 2"/>
          <p:cNvSpPr txBox="1"/>
          <p:nvPr/>
        </p:nvSpPr>
        <p:spPr>
          <a:xfrm>
            <a:off x="2062480" y="4966335"/>
            <a:ext cx="5080000" cy="645160"/>
          </a:xfrm>
          <a:prstGeom prst="rect">
            <a:avLst/>
          </a:prstGeom>
          <a:noFill/>
          <a:ln w="9525">
            <a:noFill/>
          </a:ln>
        </p:spPr>
        <p:txBody>
          <a:bodyPr>
            <a:spAutoFit/>
          </a:bodyPr>
          <a:lstStyle/>
          <a:p>
            <a:pPr indent="0"/>
            <a:r>
              <a:rPr lang="zh-CN" sz="3600" b="0">
                <a:solidFill>
                  <a:srgbClr val="FF0000"/>
                </a:solidFill>
                <a:ea typeface="宋体" panose="02010600030101010101" pitchFamily="2" charset="-122"/>
              </a:rPr>
              <a:t>故选</a:t>
            </a:r>
            <a:r>
              <a:rPr lang="en-US" sz="3600" b="0">
                <a:solidFill>
                  <a:srgbClr val="FF0000"/>
                </a:solidFill>
                <a:latin typeface="Times New Roman" panose="02020603050405020304" pitchFamily="18" charset="0"/>
                <a:ea typeface="宋体" panose="02010600030101010101" pitchFamily="2" charset="-122"/>
              </a:rPr>
              <a:t>A</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6．我国重点投资支持新基建与抗击疫情有什么关系？请结合材料简要分析。</a:t>
            </a:r>
          </a:p>
        </p:txBody>
      </p:sp>
      <p:sp>
        <p:nvSpPr>
          <p:cNvPr id="100" name="文本框 99"/>
          <p:cNvSpPr txBox="1"/>
          <p:nvPr/>
        </p:nvSpPr>
        <p:spPr>
          <a:xfrm>
            <a:off x="313690" y="885190"/>
            <a:ext cx="1729105" cy="583565"/>
          </a:xfrm>
          <a:prstGeom prst="rect">
            <a:avLst/>
          </a:prstGeom>
          <a:noFill/>
          <a:ln w="9525">
            <a:noFill/>
          </a:ln>
        </p:spPr>
        <p:txBody>
          <a:bodyPr wrap="square">
            <a:spAutoFit/>
          </a:bodyPr>
          <a:lstStyle/>
          <a:p>
            <a:pPr indent="0"/>
            <a:r>
              <a:rPr lang="zh-CN" sz="3200" b="1">
                <a:solidFill>
                  <a:srgbClr val="FF0000"/>
                </a:solidFill>
                <a:latin typeface="Times New Roman" panose="02020603050405020304" pitchFamily="18" charset="0"/>
                <a:ea typeface="宋体" panose="02010600030101010101" pitchFamily="2" charset="-122"/>
              </a:rPr>
              <a:t>【答案】</a:t>
            </a:r>
            <a:endParaRPr lang="zh-CN" altLang="en-US" sz="3200"/>
          </a:p>
        </p:txBody>
      </p:sp>
      <p:sp>
        <p:nvSpPr>
          <p:cNvPr id="3" name="文本框 2"/>
          <p:cNvSpPr txBox="1"/>
          <p:nvPr/>
        </p:nvSpPr>
        <p:spPr>
          <a:xfrm>
            <a:off x="799465" y="1468755"/>
            <a:ext cx="11029950" cy="4831080"/>
          </a:xfrm>
          <a:prstGeom prst="rect">
            <a:avLst/>
          </a:prstGeom>
          <a:noFill/>
          <a:ln w="9525">
            <a:noFill/>
          </a:ln>
        </p:spPr>
        <p:txBody>
          <a:bodyPr wrap="square">
            <a:spAutoFit/>
          </a:bodyPr>
          <a:lstStyle/>
          <a:p>
            <a:pPr indent="0"/>
            <a:r>
              <a:rPr lang="zh-CN" sz="2800" b="1">
                <a:solidFill>
                  <a:schemeClr val="tx1"/>
                </a:solidFill>
                <a:ea typeface="宋体" panose="02010600030101010101" pitchFamily="2" charset="-122"/>
              </a:rPr>
              <a:t>原文</a:t>
            </a:r>
            <a:r>
              <a:rPr lang="zh-CN" sz="2800" b="0">
                <a:solidFill>
                  <a:schemeClr val="tx1"/>
                </a:solidFill>
                <a:ea typeface="宋体" panose="02010600030101010101" pitchFamily="2" charset="-122"/>
              </a:rPr>
              <a:t>“推进新型数字基础设施建设是我国对冲疫情影响、优化投资结构、刺激经济增长的有效方法”，</a:t>
            </a:r>
            <a:r>
              <a:rPr lang="zh-CN" sz="2800" b="0">
                <a:solidFill>
                  <a:srgbClr val="0B5FD1"/>
                </a:solidFill>
                <a:ea typeface="宋体" panose="02010600030101010101" pitchFamily="2" charset="-122"/>
              </a:rPr>
              <a:t>可概括出</a:t>
            </a:r>
            <a:r>
              <a:rPr lang="zh-CN" sz="2800" b="0">
                <a:solidFill>
                  <a:srgbClr val="FF0000"/>
                </a:solidFill>
                <a:ea typeface="宋体" panose="02010600030101010101" pitchFamily="2" charset="-122"/>
              </a:rPr>
              <a:t>“推进新型数字基础设施建设是我国对冲疫情影响的有效方法”；</a:t>
            </a:r>
            <a:r>
              <a:rPr lang="zh-CN" sz="2800" b="1">
                <a:solidFill>
                  <a:schemeClr val="tx1"/>
                </a:solidFill>
                <a:ea typeface="宋体" panose="02010600030101010101" pitchFamily="2" charset="-122"/>
              </a:rPr>
              <a:t>原文</a:t>
            </a:r>
            <a:r>
              <a:rPr lang="zh-CN" sz="2800" b="0">
                <a:solidFill>
                  <a:schemeClr val="tx1"/>
                </a:solidFill>
                <a:ea typeface="宋体" panose="02010600030101010101" pitchFamily="2" charset="-122"/>
              </a:rPr>
              <a:t>“疫情期间线上需求的集中爆发，展现了人工智能、物联网、大数据、云计算等新兴技术带动社会经济整体发展的潜力，客观上也打开了新基建的窗口期”，</a:t>
            </a:r>
            <a:r>
              <a:rPr lang="zh-CN" sz="2800" b="0">
                <a:solidFill>
                  <a:srgbClr val="0B5FD1"/>
                </a:solidFill>
                <a:ea typeface="宋体" panose="02010600030101010101" pitchFamily="2" charset="-122"/>
              </a:rPr>
              <a:t>可概括出</a:t>
            </a:r>
            <a:r>
              <a:rPr lang="zh-CN" sz="2800" b="0">
                <a:solidFill>
                  <a:srgbClr val="FF0000"/>
                </a:solidFill>
                <a:ea typeface="宋体" panose="02010600030101010101" pitchFamily="2" charset="-122"/>
              </a:rPr>
              <a:t>“疫情期间线上需求的集中爆发，客观上打开我国新基建的窗口期”；</a:t>
            </a:r>
            <a:r>
              <a:rPr lang="zh-CN" sz="2800" b="1">
                <a:solidFill>
                  <a:schemeClr val="tx1"/>
                </a:solidFill>
                <a:ea typeface="宋体" panose="02010600030101010101" pitchFamily="2" charset="-122"/>
              </a:rPr>
              <a:t>原文</a:t>
            </a:r>
            <a:r>
              <a:rPr lang="zh-CN" sz="2800" b="0">
                <a:solidFill>
                  <a:schemeClr val="tx1"/>
                </a:solidFill>
                <a:ea typeface="宋体" panose="02010600030101010101" pitchFamily="2" charset="-122"/>
              </a:rPr>
              <a:t>“这一金额看上去是天文数字，但以中国的标准而言不足为奇，这表现出的更多是审慎。考虑到至少最近一年经济形势和疫情的不确定性，中国政府没有匆忙将资金注入经济”，</a:t>
            </a:r>
            <a:r>
              <a:rPr lang="zh-CN" sz="2800" b="0">
                <a:solidFill>
                  <a:srgbClr val="0B5FD1"/>
                </a:solidFill>
                <a:ea typeface="宋体" panose="02010600030101010101" pitchFamily="2" charset="-122"/>
              </a:rPr>
              <a:t>可概括出</a:t>
            </a:r>
            <a:r>
              <a:rPr lang="zh-CN" sz="2800" b="0">
                <a:solidFill>
                  <a:srgbClr val="FF0000"/>
                </a:solidFill>
                <a:ea typeface="宋体" panose="02010600030101010101" pitchFamily="2" charset="-122"/>
              </a:rPr>
              <a:t>“我国重点投资支持新基建，是针对最近一年经济形势和疫情不确定性的审慎选择”。</a:t>
            </a:r>
            <a:endParaRPr lang="zh-CN" altLang="en-US" sz="2800"/>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SLIDE_BACKGROUND_MASK_FLAG" val="1"/>
  <p:tag name="KSO_WM_UNIT_TYPE" val="y"/>
  <p:tag name="KSO_WM_UNIT_INDEX" val="4"/>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SLIDE_ID" val="custom2020281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2818"/>
  <p:tag name="KSO_WM_SLIDE_LAYOUT" val="a_b"/>
  <p:tag name="KSO_WM_SLIDE_LAYOUT_CNT" val="1_1"/>
  <p:tag name="KSO_WM_TEMPLATE_MASTER_THUMB_INDEX" val="12"/>
  <p:tag name="KSO_WM_TEMPLATE_THUMBS_INDEX" val="1、4、7、8、9、10、11、12、13、14、15"/>
</p:tagLst>
</file>

<file path=ppt/tags/tag15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文艺清新工作总结"/>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818_1*a*1"/>
  <p:tag name="KSO_WM_TEMPLATE_CATEGORY" val="custom"/>
  <p:tag name="KSO_WM_TEMPLATE_INDEX" val="20202818"/>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副标题"/>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2818_1*b*1"/>
  <p:tag name="KSO_WM_TEMPLATE_CATEGORY" val="custom"/>
  <p:tag name="KSO_WM_TEMPLATE_INDEX" val="20202818"/>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818"/>
  <p:tag name="KSO_WM_TEMPLATE_MASTER_THUMB_INDEX" val="18"/>
  <p:tag name="KSO_WM_TEMPLATE_THUMBS_INDEX" val="1、4、7、8、9、10、11、12、13、14、15"/>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SLIDE_BACKGROUND_MASK_FLAG" val="1"/>
  <p:tag name="KSO_WM_UNIT_TYPE" val="y"/>
  <p:tag name="KSO_WM_UNIT_INDEX" val="5"/>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5938</Words>
  <Application>Microsoft Office PowerPoint</Application>
  <PresentationFormat>自定义</PresentationFormat>
  <Paragraphs>133</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1_Office 主题​​</vt:lpstr>
      <vt:lpstr>非连续性文本阅读</vt:lpstr>
      <vt:lpstr>一、【2020年高考新课标Ⅰ卷】</vt:lpstr>
      <vt:lpstr>PowerPoint 演示文稿</vt:lpstr>
      <vt:lpstr>PowerPoint 演示文稿</vt:lpstr>
      <vt:lpstr>PowerPoint 演示文稿</vt:lpstr>
      <vt:lpstr>【解析】</vt:lpstr>
      <vt:lpstr>PowerPoint 演示文稿</vt:lpstr>
      <vt:lpstr>【解析】</vt:lpstr>
      <vt:lpstr>6．我国重点投资支持新基建与抗击疫情有什么关系？请结合材料简要分析。</vt:lpstr>
      <vt:lpstr>二、【2020年高考新课标Ⅱ卷】</vt:lpstr>
      <vt:lpstr>PowerPoint 演示文稿</vt:lpstr>
      <vt:lpstr>PowerPoint 演示文稿</vt:lpstr>
      <vt:lpstr>PowerPoint 演示文稿</vt:lpstr>
      <vt:lpstr>PowerPoint 演示文稿</vt:lpstr>
      <vt:lpstr>【解析】</vt:lpstr>
      <vt:lpstr>PowerPoint 演示文稿</vt:lpstr>
      <vt:lpstr>【解析】</vt:lpstr>
      <vt:lpstr>PowerPoint 演示文稿</vt:lpstr>
      <vt:lpstr>PowerPoint 演示文稿</vt:lpstr>
      <vt:lpstr>三、【2020年高考新课标Ⅲ卷】</vt:lpstr>
      <vt:lpstr>PowerPoint 演示文稿</vt:lpstr>
      <vt:lpstr>PowerPoint 演示文稿</vt:lpstr>
      <vt:lpstr>PowerPoint 演示文稿</vt:lpstr>
      <vt:lpstr>【解析】</vt:lpstr>
      <vt:lpstr>PowerPoint 演示文稿</vt:lpstr>
      <vt:lpstr>【解析】</vt:lpstr>
      <vt:lpstr>PowerPoint 演示文稿</vt:lpstr>
      <vt:lpstr>四、【2019·新课标Ⅲ卷】</vt:lpstr>
      <vt:lpstr>PowerPoint 演示文稿</vt:lpstr>
      <vt:lpstr>PowerPoint 演示文稿</vt:lpstr>
      <vt:lpstr>PowerPoint 演示文稿</vt:lpstr>
      <vt:lpstr>【解析】</vt:lpstr>
      <vt:lpstr>PowerPoint 演示文稿</vt:lpstr>
      <vt:lpstr>【解析】</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hj</cp:lastModifiedBy>
  <cp:revision>154</cp:revision>
  <dcterms:created xsi:type="dcterms:W3CDTF">2019-06-19T02:08:00Z</dcterms:created>
  <dcterms:modified xsi:type="dcterms:W3CDTF">2021-01-02T09:01:47Z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