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7" r:id="rId3"/>
    <p:sldId id="256" r:id="rId4"/>
    <p:sldId id="261" r:id="rId6"/>
    <p:sldId id="262" r:id="rId7"/>
    <p:sldId id="260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00" r:id="rId17"/>
    <p:sldId id="299" r:id="rId18"/>
    <p:sldId id="272" r:id="rId19"/>
    <p:sldId id="276" r:id="rId20"/>
    <p:sldId id="294" r:id="rId21"/>
    <p:sldId id="295" r:id="rId22"/>
    <p:sldId id="296" r:id="rId23"/>
    <p:sldId id="297" r:id="rId24"/>
    <p:sldId id="29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hyperlink" Target="&#21776;&#35799;&#25925;&#20107;%20-%20&#30333;&#23621;&#26131;&#183;&#21334;&#28845;&#32705;%20-%20MV&#29256;_&#26631;&#28165;.kux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783590"/>
            <a:ext cx="9144000" cy="2219325"/>
          </a:xfrm>
        </p:spPr>
        <p:txBody>
          <a:bodyPr/>
          <a:p>
            <a:r>
              <a:rPr lang="zh-CN" altLang="en-US" sz="9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卖炭翁</a:t>
            </a:r>
            <a:endParaRPr lang="zh-CN" altLang="en-US" sz="96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3840" y="3187065"/>
            <a:ext cx="9144000" cy="2794635"/>
          </a:xfrm>
        </p:spPr>
        <p:txBody>
          <a:bodyPr/>
          <a:p>
            <a:endParaRPr lang="zh-CN" altLang="en-US" sz="3200" b="1"/>
          </a:p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教师：刘兴凤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3170" y="169545"/>
            <a:ext cx="6673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人教版（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部编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）八年级语文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下册</a:t>
            </a:r>
            <a:endParaRPr lang="zh-CN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6915" y="4810760"/>
            <a:ext cx="107378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贵州省安顺市平坝区十字乡民族中学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右箭头 5">
            <a:hlinkClick r:id="rId1" action="ppaction://hlinkfile"/>
          </p:cNvPr>
          <p:cNvSpPr/>
          <p:nvPr/>
        </p:nvSpPr>
        <p:spPr>
          <a:xfrm>
            <a:off x="9662160" y="5981700"/>
            <a:ext cx="1341120" cy="5638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3" name="Rectangle 4"/>
          <p:cNvSpPr/>
          <p:nvPr/>
        </p:nvSpPr>
        <p:spPr>
          <a:xfrm>
            <a:off x="1992313" y="903923"/>
            <a:ext cx="82473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夜来城外一尺雪，</a:t>
            </a:r>
            <a:r>
              <a:rPr lang="zh-CN" altLang="en-US" sz="36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炭车  冰辙。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牛困人饥</a:t>
            </a:r>
            <a:r>
              <a:rPr lang="zh-CN" altLang="en-US" sz="36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日已高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，市南门外泥中  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6672263" y="2420938"/>
            <a:ext cx="30972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动作描写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0" name="Line 8"/>
          <p:cNvSpPr/>
          <p:nvPr/>
        </p:nvSpPr>
        <p:spPr>
          <a:xfrm>
            <a:off x="5664200" y="2781300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9401" name="Text Box 9"/>
          <p:cNvSpPr txBox="1"/>
          <p:nvPr/>
        </p:nvSpPr>
        <p:spPr>
          <a:xfrm>
            <a:off x="4151313" y="4437063"/>
            <a:ext cx="30972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运炭的艰难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7" name="AutoShape 10">
            <a:hlinkClick r:id="" action="ppaction://noaction"/>
          </p:cNvPr>
          <p:cNvSpPr/>
          <p:nvPr/>
        </p:nvSpPr>
        <p:spPr>
          <a:xfrm>
            <a:off x="9840913" y="6165850"/>
            <a:ext cx="287337" cy="142875"/>
          </a:xfrm>
          <a:prstGeom prst="leftArrow">
            <a:avLst>
              <a:gd name="adj1" fmla="val 50000"/>
              <a:gd name="adj2" fmla="val 502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5" name="Text Box 13"/>
          <p:cNvSpPr txBox="1"/>
          <p:nvPr/>
        </p:nvSpPr>
        <p:spPr>
          <a:xfrm>
            <a:off x="6167438" y="908050"/>
            <a:ext cx="5762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驾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6" name="Text Box 14"/>
          <p:cNvSpPr txBox="1"/>
          <p:nvPr/>
        </p:nvSpPr>
        <p:spPr>
          <a:xfrm>
            <a:off x="7535863" y="908050"/>
            <a:ext cx="79216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7" name="Text Box 15"/>
          <p:cNvSpPr txBox="1"/>
          <p:nvPr/>
        </p:nvSpPr>
        <p:spPr>
          <a:xfrm>
            <a:off x="8401050" y="1412875"/>
            <a:ext cx="18732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9408" name="Oval 16"/>
          <p:cNvSpPr/>
          <p:nvPr/>
        </p:nvSpPr>
        <p:spPr>
          <a:xfrm>
            <a:off x="1524000" y="260350"/>
            <a:ext cx="8316913" cy="2160588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1" grpId="0"/>
      <p:bldP spid="59405" grpId="0"/>
      <p:bldP spid="59406" grpId="0"/>
      <p:bldP spid="59407" grpId="0"/>
      <p:bldP spid="5940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7" name="Rectangle 4"/>
          <p:cNvSpPr/>
          <p:nvPr/>
        </p:nvSpPr>
        <p:spPr>
          <a:xfrm>
            <a:off x="2208213" y="1110615"/>
            <a:ext cx="408622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翩翩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两骑来是谁？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黄衣使者白衫儿。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421" name="AutoShape 5"/>
          <p:cNvSpPr/>
          <p:nvPr/>
        </p:nvSpPr>
        <p:spPr>
          <a:xfrm>
            <a:off x="6024563" y="1412875"/>
            <a:ext cx="287337" cy="1368425"/>
          </a:xfrm>
          <a:prstGeom prst="rightBrace">
            <a:avLst>
              <a:gd name="adj1" fmla="val 3962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solidFill>
                <a:srgbClr val="33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2" name="Text Box 6"/>
          <p:cNvSpPr txBox="1"/>
          <p:nvPr/>
        </p:nvSpPr>
        <p:spPr>
          <a:xfrm>
            <a:off x="6600825" y="1773238"/>
            <a:ext cx="24479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肖像描写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0423" name="Line 7"/>
          <p:cNvSpPr/>
          <p:nvPr/>
        </p:nvSpPr>
        <p:spPr>
          <a:xfrm>
            <a:off x="7464425" y="2492375"/>
            <a:ext cx="0" cy="1368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0424" name="Rectangle 8"/>
          <p:cNvSpPr/>
          <p:nvPr/>
        </p:nvSpPr>
        <p:spPr>
          <a:xfrm>
            <a:off x="5880100" y="4219258"/>
            <a:ext cx="45453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趾高气扬、得意忘形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2" name="AutoShape 9">
            <a:hlinkClick r:id="" action="ppaction://noaction"/>
          </p:cNvPr>
          <p:cNvSpPr/>
          <p:nvPr/>
        </p:nvSpPr>
        <p:spPr>
          <a:xfrm>
            <a:off x="9840913" y="6165850"/>
            <a:ext cx="287337" cy="142875"/>
          </a:xfrm>
          <a:prstGeom prst="leftArrow">
            <a:avLst>
              <a:gd name="adj1" fmla="val 50000"/>
              <a:gd name="adj2" fmla="val 502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Picture 10" descr="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085" y="2956560"/>
            <a:ext cx="3935730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 bldLvl="0" animBg="1"/>
      <p:bldP spid="60422" grpId="0"/>
      <p:bldP spid="604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1" name="Rectangle 4"/>
          <p:cNvSpPr/>
          <p:nvPr/>
        </p:nvSpPr>
        <p:spPr>
          <a:xfrm>
            <a:off x="2135188" y="1082358"/>
            <a:ext cx="3919220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手把文书口称敕，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回车叱牛牵向北。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5" name="AutoShape 5"/>
          <p:cNvSpPr/>
          <p:nvPr/>
        </p:nvSpPr>
        <p:spPr>
          <a:xfrm>
            <a:off x="5880100" y="1268413"/>
            <a:ext cx="287338" cy="1655762"/>
          </a:xfrm>
          <a:prstGeom prst="rightBrace">
            <a:avLst>
              <a:gd name="adj1" fmla="val 4794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6" name="Text Box 6"/>
          <p:cNvSpPr txBox="1"/>
          <p:nvPr/>
        </p:nvSpPr>
        <p:spPr>
          <a:xfrm>
            <a:off x="6527800" y="1844675"/>
            <a:ext cx="20891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动作描写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47" name="Line 7"/>
          <p:cNvSpPr/>
          <p:nvPr/>
        </p:nvSpPr>
        <p:spPr>
          <a:xfrm>
            <a:off x="7464425" y="2708275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448" name="Rectangle 8"/>
          <p:cNvSpPr/>
          <p:nvPr/>
        </p:nvSpPr>
        <p:spPr>
          <a:xfrm>
            <a:off x="5448300" y="4290695"/>
            <a:ext cx="45453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仗势凌人、蛮不讲理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AutoShape 9">
            <a:hlinkClick r:id="" action="ppaction://noaction"/>
          </p:cNvPr>
          <p:cNvSpPr/>
          <p:nvPr/>
        </p:nvSpPr>
        <p:spPr>
          <a:xfrm>
            <a:off x="9840913" y="6165850"/>
            <a:ext cx="287337" cy="142875"/>
          </a:xfrm>
          <a:prstGeom prst="leftArrow">
            <a:avLst>
              <a:gd name="adj1" fmla="val 50000"/>
              <a:gd name="adj2" fmla="val 502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3" name="Picture 10" descr="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085" y="2924175"/>
            <a:ext cx="4133215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bldLvl="0" animBg="1"/>
      <p:bldP spid="61446" grpId="0"/>
      <p:bldP spid="614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5" name="Rectangle 4"/>
          <p:cNvSpPr/>
          <p:nvPr/>
        </p:nvSpPr>
        <p:spPr>
          <a:xfrm>
            <a:off x="2279650" y="903923"/>
            <a:ext cx="8249285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一车炭，千余斤，宫使驱将      。    </a:t>
            </a:r>
            <a:b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半匹红纱一丈绫，系向牛头充炭直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8" name="Line 6"/>
          <p:cNvSpPr/>
          <p:nvPr/>
        </p:nvSpPr>
        <p:spPr>
          <a:xfrm>
            <a:off x="5951538" y="2420938"/>
            <a:ext cx="0" cy="7207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4519" name="Rectangle 7"/>
          <p:cNvSpPr/>
          <p:nvPr/>
        </p:nvSpPr>
        <p:spPr>
          <a:xfrm>
            <a:off x="7967663" y="187008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336600"/>
                </a:solidFill>
                <a:latin typeface="楷体" panose="02010609060101010101" charset="-122"/>
                <a:ea typeface="楷体" panose="02010609060101010101" charset="-122"/>
              </a:rPr>
              <a:t>心理描写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0" name="Rectangle 8"/>
          <p:cNvSpPr/>
          <p:nvPr/>
        </p:nvSpPr>
        <p:spPr>
          <a:xfrm>
            <a:off x="2135188" y="3141663"/>
            <a:ext cx="798766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炭被掠夺，虽然舍不得，但无可奈何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89" name="AutoShape 9">
            <a:hlinkClick r:id="" action="ppaction://noaction"/>
          </p:cNvPr>
          <p:cNvSpPr/>
          <p:nvPr/>
        </p:nvSpPr>
        <p:spPr>
          <a:xfrm>
            <a:off x="9840913" y="6165850"/>
            <a:ext cx="287337" cy="142875"/>
          </a:xfrm>
          <a:prstGeom prst="leftArrow">
            <a:avLst>
              <a:gd name="adj1" fmla="val 50000"/>
              <a:gd name="adj2" fmla="val 502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22" name="Text Box 10"/>
          <p:cNvSpPr txBox="1"/>
          <p:nvPr/>
        </p:nvSpPr>
        <p:spPr>
          <a:xfrm>
            <a:off x="7718108" y="904240"/>
            <a:ext cx="30241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惜不得</a:t>
            </a:r>
            <a:endParaRPr lang="zh-CN" altLang="en-US" sz="3600" b="1" u="sng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523" name="Oval 11"/>
          <p:cNvSpPr/>
          <p:nvPr/>
        </p:nvSpPr>
        <p:spPr>
          <a:xfrm>
            <a:off x="1774825" y="476250"/>
            <a:ext cx="8208963" cy="187325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2" name="Picture 12" descr="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" y="3787140"/>
            <a:ext cx="3606800" cy="2988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  <p:bldP spid="64522" grpId="0"/>
      <p:bldP spid="645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品读诗文</a:t>
            </a:r>
            <a:endParaRPr lang="zh-CN" altLang="en-US" sz="6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30480" y="1444625"/>
            <a:ext cx="12054205" cy="5387340"/>
          </a:xfrm>
        </p:spPr>
        <p:txBody>
          <a:bodyPr wrap="square" lIns="91440" tIns="45720" rIns="91440" bIns="45720" anchor="t">
            <a:normAutofit fontScale="90000" lnSpcReduction="10000"/>
          </a:bodyPr>
          <a:p>
            <a:pPr>
              <a:lnSpc>
                <a:spcPct val="90000"/>
              </a:lnSpc>
              <a:buNone/>
            </a:pP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rgbClr val="00206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满面尘灰烟火色，两鬓苍苍十指黑</a:t>
            </a:r>
            <a:endParaRPr lang="zh-CN" altLang="en-US" sz="4000" b="1" dirty="0">
              <a:solidFill>
                <a:srgbClr val="00206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4000" b="1" dirty="0">
              <a:solidFill>
                <a:srgbClr val="00206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 他满脸灰尘，完全是烟熏火燎的颜色；两鬓花白，十个指头就如乌炭一样黑。诗人用简练的笔触勾勒出人物外貌，抓住三个部位（脸、鬓、手）、三种颜色（脸是焦黄色，鬓发是灰白，十指是乌黑），形象地描绘出卖炭翁的生存状态：</a:t>
            </a:r>
            <a:r>
              <a:rPr lang="zh-CN" altLang="en-US" sz="4000" b="1" u="sng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一是劳动的艰辛，一是年岁已老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。后一句中，“苍苍”与“黑”形成鲜明对照。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305435" y="179705"/>
            <a:ext cx="11795125" cy="5523865"/>
          </a:xfrm>
        </p:spPr>
        <p:txBody>
          <a:bodyPr wrap="square" lIns="91440" tIns="45720" rIns="91440" bIns="45720" anchor="t">
            <a:noAutofit/>
          </a:bodyPr>
          <a:p>
            <a:pPr>
              <a:lnSpc>
                <a:spcPct val="90000"/>
              </a:lnSpc>
              <a:buNone/>
            </a:pPr>
            <a:endParaRPr lang="zh-CN" altLang="en-US" sz="3600" b="1" dirty="0"/>
          </a:p>
          <a:p>
            <a:pPr>
              <a:lnSpc>
                <a:spcPct val="9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卖炭得钱何所营？身上衣裳口中食</a:t>
            </a:r>
            <a:endParaRPr lang="zh-CN" altLang="en-US" sz="4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卖了炭得到一点钱，拿来做什么用呢？只不过是为了身上的衣裳和口中的饭食。卖炭翁年老体衰，却仍不得不在深山从事繁重艰辛的体力劳动，究竟是为什么？这两句作了回答。这一问一答，让文章不显呆板，文势跌宕起伏。其贫困悲惨的境遇已经说明了生活的不幸，然而不幸还不止这些。因此，这又为下文作了铺垫。</a:t>
            </a:r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品读诗文：</a:t>
            </a:r>
            <a:endParaRPr lang="zh-CN" altLang="en-US" sz="6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8" name="Rectangle 3"/>
          <p:cNvSpPr>
            <a:spLocks noGrp="1"/>
          </p:cNvSpPr>
          <p:nvPr>
            <p:ph idx="1"/>
          </p:nvPr>
        </p:nvSpPr>
        <p:spPr>
          <a:xfrm>
            <a:off x="838200" y="1382395"/>
            <a:ext cx="10515600" cy="4794885"/>
          </a:xfrm>
        </p:spPr>
        <p:txBody>
          <a:bodyPr wrap="square" lIns="91440" tIns="45720" rIns="91440" bIns="45720" anchor="t">
            <a:normAutofit fontScale="60000"/>
          </a:bodyPr>
          <a:p>
            <a:pPr>
              <a:buNone/>
            </a:pPr>
            <a:endParaRPr lang="zh-CN" altLang="en-US" sz="3600" b="1" dirty="0"/>
          </a:p>
          <a:p>
            <a:r>
              <a:rPr lang="zh-CN" altLang="en-US" sz="2800" b="1" dirty="0"/>
              <a:t>　</a:t>
            </a:r>
            <a:r>
              <a:rPr lang="zh-CN" altLang="en-US" sz="7200" b="1" i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可怜</a:t>
            </a:r>
            <a:r>
              <a:rPr lang="zh-CN" altLang="en-US" sz="7200" b="1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身上衣正单，心</a:t>
            </a:r>
            <a:r>
              <a:rPr lang="zh-CN" altLang="en-US" sz="7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忧</a:t>
            </a:r>
            <a:r>
              <a:rPr lang="zh-CN" altLang="en-US" sz="7200" b="1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炭贱</a:t>
            </a:r>
            <a:r>
              <a:rPr lang="zh-CN" altLang="en-US" sz="72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愿</a:t>
            </a:r>
            <a:r>
              <a:rPr lang="zh-CN" altLang="en-US" sz="7200" b="1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天寒</a:t>
            </a:r>
            <a:endParaRPr lang="zh-CN" altLang="en-US" sz="7200" b="1" dirty="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5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可怜他身上的衣服破旧又单薄，但他却担心炭价太低，只盼望天气更加寒冷。“衣正单”，本该希望天暖，然而却“愿天寒”，只因为他把解决衣食问题的全部希望都寄托在“卖炭得钱”上。这两句写出了主人公艰难的处境和复杂矛盾的内心活动。“可怜”二字，倾注着诗人深深的同情，不平之感，自在不言之中。</a:t>
            </a:r>
            <a:endParaRPr lang="zh-CN" altLang="en-US" sz="5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2206625" y="264795"/>
            <a:ext cx="8229600" cy="2171700"/>
          </a:xfrm>
        </p:spPr>
        <p:txBody>
          <a:bodyPr wrap="square" lIns="91440" tIns="45720" rIns="91440" bIns="45720" anchor="t"/>
          <a:p>
            <a:pPr>
              <a:lnSpc>
                <a:spcPct val="90000"/>
              </a:lnSpc>
              <a:buNone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找出使用对比的写作手法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 的句子，并分析其作用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734" name="Text Box 6"/>
          <p:cNvSpPr txBox="1"/>
          <p:nvPr/>
        </p:nvSpPr>
        <p:spPr>
          <a:xfrm>
            <a:off x="377825" y="2120265"/>
            <a:ext cx="10648950" cy="5323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一车炭，千余斤”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“半匹红一丈绫”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对比，写出了宫使掠夺的残酷；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“牛困人饥”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翩翩两骑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”对比，反衬出劳动者与统治者境遇的悬殊：劳动者的艰辛，宫使的得意忘形、骄横无理；</a:t>
            </a:r>
            <a:endParaRPr lang="en-US" altLang="zh-CN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衣正单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”与“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愿天寒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”对比，写出卖炭翁买衣食的迫切心情及艰难处境。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4755" name="Rectangle 3"/>
          <p:cNvSpPr>
            <a:spLocks noGrp="1"/>
          </p:cNvSpPr>
          <p:nvPr>
            <p:ph idx="1"/>
          </p:nvPr>
        </p:nvSpPr>
        <p:spPr>
          <a:xfrm>
            <a:off x="655320" y="1417955"/>
            <a:ext cx="10591165" cy="1003300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5400" b="1" i="1" dirty="0">
                <a:latin typeface="微软雅黑" panose="020B0503020204020204" charset="-122"/>
                <a:ea typeface="微软雅黑" panose="020B0503020204020204" charset="-122"/>
              </a:rPr>
              <a:t>把握作者的情感</a:t>
            </a:r>
            <a:endParaRPr lang="zh-CN" altLang="en-US" sz="5400" b="1" i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56" name="Text Box 4"/>
          <p:cNvSpPr txBox="1"/>
          <p:nvPr/>
        </p:nvSpPr>
        <p:spPr>
          <a:xfrm>
            <a:off x="770255" y="3348355"/>
            <a:ext cx="1065149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作者对卖炭翁给予深切的同情，对宫市的暴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行进行了揭露，你从什么地方可以看出来？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build="p"/>
      <p:bldP spid="747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-75565" y="27305"/>
            <a:ext cx="12160250" cy="6903720"/>
          </a:xfrm>
        </p:spPr>
        <p:txBody>
          <a:bodyPr wrap="square" lIns="91440" tIns="45720" rIns="91440" bIns="45720" anchor="t">
            <a:normAutofit fontScale="50000"/>
          </a:bodyPr>
          <a:p>
            <a:pPr>
              <a:buNone/>
            </a:pPr>
            <a:endParaRPr lang="zh-CN" altLang="en-US" sz="9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96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9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尝试归纳主旨：</a:t>
            </a:r>
            <a:endParaRPr lang="zh-CN" altLang="en-US" sz="9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8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本文通过记叙（       ），揭露（       ）</a:t>
            </a: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8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的罪恶和（    ）的残暴，同时也表现了作</a:t>
            </a: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8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者对下层劳动人民的（        ）。</a:t>
            </a:r>
            <a:r>
              <a:rPr lang="zh-CN" altLang="en-US" sz="8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8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8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Picture 2" descr="11D59410U601293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V="1">
            <a:off x="3064510" y="817245"/>
            <a:ext cx="12341860" cy="7091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Text Box 4"/>
          <p:cNvSpPr txBox="1"/>
          <p:nvPr/>
        </p:nvSpPr>
        <p:spPr>
          <a:xfrm>
            <a:off x="4008438" y="1916113"/>
            <a:ext cx="6192837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卖炭翁   </a:t>
            </a:r>
            <a:endParaRPr lang="zh-CN" altLang="en-US" sz="7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                                                                    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   白居易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             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原作题下有题注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苦宫市也”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216640" cy="5812790"/>
          </a:xfrm>
        </p:spPr>
        <p:txBody>
          <a:bodyPr/>
          <a:p>
            <a:r>
              <a:rPr lang="en-US" altLang="zh-CN" sz="8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出谋划策：给卖炭</a:t>
            </a:r>
            <a:b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b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8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翁拟定一个幸福计划</a:t>
            </a:r>
            <a:endParaRPr lang="zh-CN" altLang="en-US" sz="8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作业布置：</a:t>
            </a:r>
            <a:endParaRPr lang="zh-CN" altLang="en-US" sz="8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660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6600"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zh-CN" altLang="en-US" sz="8000" b="1">
                <a:latin typeface="楷体" panose="02010609060101010101" charset="-122"/>
                <a:ea typeface="楷体" panose="02010609060101010101" charset="-122"/>
              </a:rPr>
              <a:t>背诵全文</a:t>
            </a:r>
            <a:endParaRPr lang="zh-CN" altLang="en-US" sz="8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971165"/>
          </a:xfrm>
        </p:spPr>
        <p:txBody>
          <a:bodyPr>
            <a:noAutofit/>
          </a:bodyPr>
          <a:p>
            <a:r>
              <a:rPr lang="en-US" altLang="zh-CN" sz="8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8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谢谢</a:t>
            </a:r>
            <a:endParaRPr lang="zh-CN" altLang="en-US" sz="80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                                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                                  </a:t>
            </a:r>
            <a:r>
              <a:rPr lang="zh-CN" altLang="en-US" sz="8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再见</a:t>
            </a:r>
            <a:r>
              <a:rPr lang="zh-CN" altLang="en-US" sz="8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！</a:t>
            </a:r>
            <a:endParaRPr lang="zh-CN" altLang="en-US" sz="88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88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en-US" altLang="zh-CN" sz="6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2018</a:t>
            </a:r>
            <a:r>
              <a:rPr lang="zh-CN" altLang="en-US" sz="6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6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6000" b="1" i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月</a:t>
            </a:r>
            <a:endParaRPr lang="zh-CN" altLang="en-US" sz="6000" b="1" i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1" name="Rectangle 2"/>
          <p:cNvSpPr>
            <a:spLocks noGrp="1"/>
          </p:cNvSpPr>
          <p:nvPr>
            <p:ph type="title"/>
          </p:nvPr>
        </p:nvSpPr>
        <p:spPr>
          <a:xfrm>
            <a:off x="302260" y="8890"/>
            <a:ext cx="10515600" cy="1548130"/>
          </a:xfrm>
        </p:spPr>
        <p:txBody>
          <a:bodyPr wrap="square" lIns="91440" tIns="45720" rIns="91440" bIns="45720" anchor="ctr"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写作背景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619125" y="553085"/>
            <a:ext cx="10954385" cy="6147435"/>
          </a:xfrm>
        </p:spPr>
        <p:txBody>
          <a:bodyPr wrap="square" lIns="91440" tIns="45720" rIns="91440" bIns="45720" anchor="t">
            <a:noAutofit/>
          </a:bodyPr>
          <a:p>
            <a:pPr>
              <a:lnSpc>
                <a:spcPct val="90000"/>
              </a:lnSpc>
            </a:pPr>
            <a:endParaRPr lang="zh-CN" altLang="en-US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00FF"/>
                </a:solidFill>
              </a:rPr>
              <a:t>这首诗是白居易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新乐府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</a:rPr>
              <a:t>五十首中的第三十二首，作于元和四年（</a:t>
            </a:r>
            <a:r>
              <a:rPr lang="en-US" altLang="zh-CN" sz="3200" b="1" dirty="0">
                <a:solidFill>
                  <a:srgbClr val="0000FF"/>
                </a:solidFill>
              </a:rPr>
              <a:t>809</a:t>
            </a:r>
            <a:r>
              <a:rPr lang="zh-CN" altLang="en-US" sz="3200" b="1" dirty="0">
                <a:solidFill>
                  <a:srgbClr val="0000FF"/>
                </a:solidFill>
              </a:rPr>
              <a:t>）。</a:t>
            </a:r>
            <a:r>
              <a:rPr lang="zh-CN" altLang="en-US" sz="3200" b="1" i="1" u="heavy" dirty="0">
                <a:solidFill>
                  <a:srgbClr val="FF0000"/>
                </a:solidFill>
                <a:uFillTx/>
              </a:rPr>
              <a:t>题下自注：“苦宫市也”，说明了诗的主旨：一是指百姓苦于宫市的巧取豪夺；二是指宦官的恶行，败坏了宫市之名，毁了皇家的声誉。既为民生叫屈，又为皇上担忧。</a:t>
            </a:r>
            <a:r>
              <a:rPr lang="zh-CN" altLang="en-US" sz="3200" b="1" dirty="0">
                <a:solidFill>
                  <a:srgbClr val="0000FF"/>
                </a:solidFill>
              </a:rPr>
              <a:t>“宫”指皇宫，“市”是买的意思。自唐德宗贞元（</a:t>
            </a:r>
            <a:r>
              <a:rPr lang="en-US" altLang="zh-CN" sz="3200" b="1" dirty="0">
                <a:solidFill>
                  <a:srgbClr val="0000FF"/>
                </a:solidFill>
              </a:rPr>
              <a:t>785—805</a:t>
            </a:r>
            <a:r>
              <a:rPr lang="zh-CN" altLang="en-US" sz="3200" b="1" dirty="0">
                <a:solidFill>
                  <a:srgbClr val="0000FF"/>
                </a:solidFill>
              </a:rPr>
              <a:t>）末年起，宫中日用所需，不再经官府承办，由太监直接向民间“采购”，谓之“宫市”，又称“白望”（言使人于市中左右望，白取其物）。太监常率爪牙在长安东市、西市和热闹街坊，以低价强购货物，甚至不给分文，还勒索进奉的“门户钱”及“脚价钱”，百姓深受其害。韩愈</a:t>
            </a:r>
            <a:r>
              <a:rPr lang="en-US" altLang="zh-CN" sz="3200" b="1" dirty="0">
                <a:solidFill>
                  <a:srgbClr val="0000FF"/>
                </a:solidFill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</a:rPr>
              <a:t>顺宗实录</a:t>
            </a:r>
            <a:r>
              <a:rPr lang="en-US" altLang="zh-CN" sz="3200" b="1" dirty="0">
                <a:solidFill>
                  <a:srgbClr val="0000FF"/>
                </a:solidFill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</a:rPr>
              <a:t>一语道破：“名为宫市，其实夺之。”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教学目的：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79145" y="97155"/>
            <a:ext cx="5157470" cy="6701790"/>
          </a:xfrm>
        </p:spPr>
        <p:txBody>
          <a:bodyPr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79145" y="1969770"/>
            <a:ext cx="5157470" cy="4418965"/>
          </a:xfrm>
        </p:spPr>
        <p:txBody>
          <a:bodyPr>
            <a:noAutofit/>
          </a:bodyPr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掌握人物的描写方法及人物形象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赏析名句，体味对比的写作方法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把握作者情感，归纳主旨</a:t>
            </a:r>
            <a:endParaRPr lang="zh-CN" altLang="en-US" sz="4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508" name="图片 3" descr="007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6293485" y="97790"/>
            <a:ext cx="5966460" cy="6624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3" name="Picture 9" descr="白居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0"/>
            <a:ext cx="41567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8" name="Rectangle 10"/>
          <p:cNvSpPr/>
          <p:nvPr/>
        </p:nvSpPr>
        <p:spPr>
          <a:xfrm>
            <a:off x="-97155" y="1125855"/>
            <a:ext cx="7699375" cy="525589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algn="just">
              <a:spcBef>
                <a:spcPct val="20000"/>
              </a:spcBef>
              <a:buChar char="•"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(772--846)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乐天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，自号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香山居士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，是杜甫之后，唐朝的又一杰出的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现实主义诗人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，是唐代诗人中作品最多的一个。他主张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文章合为时而著，诗歌合为事而作。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倡导了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新乐府运动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，他曾将自己的诗分为四类：讽喻、闲适、感伤、杂律。他的诗，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语言通俗易懂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，被称为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老妪能解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卖炭翁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是一首叙事讽喻诗。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  <a:buChar char="•"/>
            </a:pP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12"/>
          <p:cNvSpPr txBox="1"/>
          <p:nvPr/>
        </p:nvSpPr>
        <p:spPr>
          <a:xfrm>
            <a:off x="2649855" y="318135"/>
            <a:ext cx="352742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作者简介</a:t>
            </a:r>
            <a:endParaRPr lang="zh-CN" altLang="en-US" sz="4000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/>
          </p:cNvSpPr>
          <p:nvPr>
            <p:ph type="title"/>
          </p:nvPr>
        </p:nvSpPr>
        <p:spPr>
          <a:xfrm>
            <a:off x="1992313" y="0"/>
            <a:ext cx="8229600" cy="1143000"/>
          </a:xfrm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</a:rPr>
              <a:t>齐读课文，整体感知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8611" name="Rectangle 3"/>
          <p:cNvSpPr>
            <a:spLocks noGrp="1"/>
          </p:cNvSpPr>
          <p:nvPr>
            <p:ph idx="1"/>
          </p:nvPr>
        </p:nvSpPr>
        <p:spPr>
          <a:xfrm>
            <a:off x="1847850" y="981075"/>
            <a:ext cx="8229600" cy="5543550"/>
          </a:xfrm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、诗歌出现了哪些人物？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、诗歌主要讲了什么故事？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、围绕炭可以分为哪几个层次？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612" name="Text Box 4"/>
          <p:cNvSpPr txBox="1"/>
          <p:nvPr/>
        </p:nvSpPr>
        <p:spPr>
          <a:xfrm>
            <a:off x="1847850" y="1628775"/>
            <a:ext cx="8820150" cy="7683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卖炭翁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黄衣使者白衫儿（宫使）</a:t>
            </a:r>
            <a:endParaRPr lang="zh-CN" altLang="en-US" sz="4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613" name="Text Box 5"/>
          <p:cNvSpPr txBox="1"/>
          <p:nvPr/>
        </p:nvSpPr>
        <p:spPr>
          <a:xfrm>
            <a:off x="1847850" y="3429000"/>
            <a:ext cx="8820785" cy="119888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一个卖炭翁辛苦烧的一车炭，最终被宫使用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半匹红纱一丈绫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掠夺一空的故事</a:t>
            </a:r>
            <a:endParaRPr lang="zh-CN" altLang="en-US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614" name="Text Box 6"/>
          <p:cNvSpPr txBox="1"/>
          <p:nvPr/>
        </p:nvSpPr>
        <p:spPr>
          <a:xfrm>
            <a:off x="1847850" y="5756275"/>
            <a:ext cx="8820785" cy="768350"/>
          </a:xfrm>
          <a:prstGeom prst="rect">
            <a:avLst/>
          </a:prstGeom>
          <a:noFill/>
          <a:ln w="9525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烧炭</a:t>
            </a:r>
            <a:r>
              <a:rPr lang="en-US" altLang="zh-CN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运炭</a:t>
            </a:r>
            <a:r>
              <a:rPr lang="en-US" altLang="zh-CN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被夺炭</a:t>
            </a:r>
            <a:endParaRPr lang="zh-CN" altLang="en-US" sz="4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8611">
                                            <p:txEl>
                                              <p:charRg st="1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8611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  <p:bldP spid="68611" grpId="0" build="p"/>
      <p:bldP spid="68612" grpId="0" bldLvl="0" animBg="1"/>
      <p:bldP spid="68613" grpId="0" bldLvl="0" animBg="1"/>
      <p:bldP spid="686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683" name="Rectangle 3"/>
          <p:cNvSpPr>
            <a:spLocks noGrp="1"/>
          </p:cNvSpPr>
          <p:nvPr>
            <p:ph idx="1"/>
          </p:nvPr>
        </p:nvSpPr>
        <p:spPr>
          <a:xfrm>
            <a:off x="30480" y="1859280"/>
            <a:ext cx="12297410" cy="3411220"/>
          </a:xfrm>
        </p:spPr>
        <p:txBody>
          <a:bodyPr wrap="square" lIns="91440" tIns="45720" rIns="91440" bIns="45720" anchor="t">
            <a:noAutofit/>
          </a:bodyPr>
          <a:p>
            <a:pPr>
              <a:buNone/>
            </a:pPr>
            <a:r>
              <a:rPr lang="en-US" altLang="zh-CN" sz="7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再读课文，找出人物的描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zh-CN" altLang="en-US" sz="7200" b="1" dirty="0">
                <a:latin typeface="楷体" panose="02010609060101010101" charset="-122"/>
                <a:ea typeface="楷体" panose="02010609060101010101" charset="-122"/>
              </a:rPr>
              <a:t>写方法并概括其性格特点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4"/>
          <p:cNvSpPr/>
          <p:nvPr/>
        </p:nvSpPr>
        <p:spPr>
          <a:xfrm>
            <a:off x="1847850" y="1622108"/>
            <a:ext cx="3509645" cy="17532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满面尘灰烟火色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两鬓苍苍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十指黑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AutoShape 5"/>
          <p:cNvSpPr/>
          <p:nvPr/>
        </p:nvSpPr>
        <p:spPr>
          <a:xfrm>
            <a:off x="5303838" y="1844675"/>
            <a:ext cx="287337" cy="1368425"/>
          </a:xfrm>
          <a:prstGeom prst="rightBrace">
            <a:avLst>
              <a:gd name="adj1" fmla="val 3962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5591175" y="2060575"/>
            <a:ext cx="30241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肖像描写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1" name="Line 7"/>
          <p:cNvSpPr/>
          <p:nvPr/>
        </p:nvSpPr>
        <p:spPr>
          <a:xfrm>
            <a:off x="3575050" y="3429000"/>
            <a:ext cx="0" cy="14414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2232" name="Rectangle 8"/>
          <p:cNvSpPr/>
          <p:nvPr/>
        </p:nvSpPr>
        <p:spPr>
          <a:xfrm>
            <a:off x="701675" y="5227320"/>
            <a:ext cx="74961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年纪老迈、烧炭艰辛、生活困苦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9"/>
          <p:cNvSpPr txBox="1"/>
          <p:nvPr/>
        </p:nvSpPr>
        <p:spPr>
          <a:xfrm>
            <a:off x="9625013" y="6021388"/>
            <a:ext cx="6477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10">
            <a:hlinkClick r:id="" action="ppaction://noaction"/>
          </p:cNvPr>
          <p:cNvSpPr/>
          <p:nvPr/>
        </p:nvSpPr>
        <p:spPr>
          <a:xfrm>
            <a:off x="9840913" y="6165850"/>
            <a:ext cx="287337" cy="142875"/>
          </a:xfrm>
          <a:prstGeom prst="leftArrow">
            <a:avLst>
              <a:gd name="adj1" fmla="val 50000"/>
              <a:gd name="adj2" fmla="val 5024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2" name="Picture 11" descr="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9205" y="0"/>
            <a:ext cx="4490720" cy="676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bldLvl="0" animBg="1"/>
      <p:bldP spid="52230" grpId="0"/>
      <p:bldP spid="522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89" name="Rectangle 4"/>
          <p:cNvSpPr/>
          <p:nvPr/>
        </p:nvSpPr>
        <p:spPr>
          <a:xfrm>
            <a:off x="2063750" y="1541145"/>
            <a:ext cx="540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Rectangle 5"/>
          <p:cNvSpPr/>
          <p:nvPr/>
        </p:nvSpPr>
        <p:spPr>
          <a:xfrm>
            <a:off x="6456363" y="2490470"/>
            <a:ext cx="2146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心理描写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8" name="Line 10"/>
          <p:cNvSpPr/>
          <p:nvPr/>
        </p:nvSpPr>
        <p:spPr>
          <a:xfrm>
            <a:off x="6240463" y="3644900"/>
            <a:ext cx="0" cy="12239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79" name="Rectangle 11"/>
          <p:cNvSpPr/>
          <p:nvPr/>
        </p:nvSpPr>
        <p:spPr>
          <a:xfrm>
            <a:off x="3863975" y="5013325"/>
            <a:ext cx="460851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生活困苦、艰辛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Text Box 12"/>
          <p:cNvSpPr txBox="1"/>
          <p:nvPr/>
        </p:nvSpPr>
        <p:spPr>
          <a:xfrm>
            <a:off x="9048750" y="6092825"/>
            <a:ext cx="503238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82" name="Text Box 14"/>
          <p:cNvSpPr txBox="1"/>
          <p:nvPr/>
        </p:nvSpPr>
        <p:spPr>
          <a:xfrm>
            <a:off x="3503613" y="2492375"/>
            <a:ext cx="30241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3366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肖像描写</a:t>
            </a:r>
            <a:endParaRPr lang="zh-CN" altLang="en-US" sz="3600" b="1" dirty="0">
              <a:solidFill>
                <a:srgbClr val="3366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8383" name="Oval 15"/>
          <p:cNvSpPr/>
          <p:nvPr/>
        </p:nvSpPr>
        <p:spPr>
          <a:xfrm>
            <a:off x="1524000" y="333375"/>
            <a:ext cx="8748713" cy="3240088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卖炭得钱何所营？身上衣裳口中食。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 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b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可怜身上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衣正单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心忧炭贱愿天寒</a:t>
            </a:r>
            <a:r>
              <a:rPr lang="zh-CN" altLang="en-US" sz="3600" b="1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  <p:bldP spid="58379" grpId="0"/>
      <p:bldP spid="58382" grpId="0"/>
      <p:bldP spid="5838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 anchor="t">
        <a:spAutoFit/>
      </a:bodyPr>
      <a:lstStyle>
        <a:defPPr>
          <a:defRPr lang="en-US" altLang="zh-CN" sz="2800" b="1" dirty="0">
            <a:solidFill>
              <a:srgbClr val="FF0000"/>
            </a:solidFill>
            <a:latin typeface="Arial" panose="020B0604020202020204" pitchFamily="34" charset="0"/>
            <a:ea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2084</Words>
  <Application>WPS 演示</Application>
  <PresentationFormat>宽屏</PresentationFormat>
  <Paragraphs>166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Calibri Light</vt:lpstr>
      <vt:lpstr>Calibri</vt:lpstr>
      <vt:lpstr>微软雅黑</vt:lpstr>
      <vt:lpstr>Arial Unicode MS</vt:lpstr>
      <vt:lpstr>Office 主题</vt:lpstr>
      <vt:lpstr>卖炭翁</vt:lpstr>
      <vt:lpstr>PowerPoint 演示文稿</vt:lpstr>
      <vt:lpstr>写作背景</vt:lpstr>
      <vt:lpstr>教学目的：</vt:lpstr>
      <vt:lpstr>PowerPoint 演示文稿</vt:lpstr>
      <vt:lpstr>齐读课文，整体感知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品读诗文</vt:lpstr>
      <vt:lpstr>PowerPoint 演示文稿</vt:lpstr>
      <vt:lpstr>品读诗文：</vt:lpstr>
      <vt:lpstr>PowerPoint 演示文稿</vt:lpstr>
      <vt:lpstr>PowerPoint 演示文稿</vt:lpstr>
      <vt:lpstr>PowerPoint 演示文稿</vt:lpstr>
      <vt:lpstr>   出谋划策：给卖炭  翁拟定一个幸福计划</vt:lpstr>
      <vt:lpstr>作业布置：</vt:lpstr>
      <vt:lpstr>     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刘兴凤</cp:lastModifiedBy>
  <cp:revision>25</cp:revision>
  <dcterms:created xsi:type="dcterms:W3CDTF">2015-05-05T08:02:00Z</dcterms:created>
  <dcterms:modified xsi:type="dcterms:W3CDTF">2018-06-07T14:30:52Z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