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8" r:id="rId7"/>
    <p:sldId id="260" r:id="rId8"/>
    <p:sldId id="269" r:id="rId9"/>
    <p:sldId id="261" r:id="rId10"/>
    <p:sldId id="262" r:id="rId11"/>
    <p:sldId id="263" r:id="rId12"/>
    <p:sldId id="264" r:id="rId13"/>
    <p:sldId id="265" r:id="rId14"/>
    <p:sldId id="266" r:id="rId15"/>
    <p:sldId id="267" r:id="rId1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524000" y="481965"/>
            <a:ext cx="9144000" cy="1272540"/>
          </a:xfrm>
        </p:spPr>
        <p:txBody>
          <a:bodyPr>
            <a:normAutofit/>
          </a:bodyPr>
          <a:p>
            <a:r>
              <a:rPr lang="zh-CN" altLang="en-US"/>
              <a:t>蒹葭</a:t>
            </a:r>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47b"/>
          <p:cNvPicPr>
            <a:picLocks noChangeAspect="1"/>
          </p:cNvPicPr>
          <p:nvPr/>
        </p:nvPicPr>
        <p:blipFill>
          <a:blip r:embed="rId1"/>
          <a:stretch>
            <a:fillRect/>
          </a:stretch>
        </p:blipFill>
        <p:spPr>
          <a:xfrm>
            <a:off x="1005840" y="1906270"/>
            <a:ext cx="10180955" cy="4222750"/>
          </a:xfrm>
          <a:prstGeom prst="rect">
            <a:avLst/>
          </a:prstGeom>
        </p:spPr>
      </p:pic>
      <p:sp>
        <p:nvSpPr>
          <p:cNvPr id="5" name="文本框 4"/>
          <p:cNvSpPr txBox="1"/>
          <p:nvPr/>
        </p:nvSpPr>
        <p:spPr>
          <a:xfrm>
            <a:off x="2760345" y="4371340"/>
            <a:ext cx="7626350" cy="1310640"/>
          </a:xfrm>
          <a:prstGeom prst="rect">
            <a:avLst/>
          </a:prstGeom>
          <a:noFill/>
        </p:spPr>
        <p:txBody>
          <a:bodyPr wrap="square" rtlCol="0">
            <a:spAutoFit/>
          </a:bodyPr>
          <a:p>
            <a:r>
              <a:rPr lang="zh-CN" altLang="en-US" sz="4000">
                <a:solidFill>
                  <a:srgbClr val="FF0000"/>
                </a:solidFill>
              </a:rPr>
              <a:t>河南省太康县逊母口镇第一</a:t>
            </a:r>
            <a:r>
              <a:rPr lang="zh-CN" altLang="en-US" sz="3600">
                <a:solidFill>
                  <a:srgbClr val="FF0000"/>
                </a:solidFill>
              </a:rPr>
              <a:t>初级中学</a:t>
            </a:r>
            <a:r>
              <a:rPr lang="zh-CN" altLang="en-US">
                <a:solidFill>
                  <a:srgbClr val="FF0000"/>
                </a:solidFill>
              </a:rPr>
              <a:t>              </a:t>
            </a:r>
            <a:r>
              <a:rPr lang="zh-CN" altLang="en-US" sz="4000">
                <a:solidFill>
                  <a:srgbClr val="FF0000"/>
                </a:solidFill>
              </a:rPr>
              <a:t>张威</a:t>
            </a:r>
            <a:endParaRPr lang="zh-CN" altLang="en-US" sz="400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530985"/>
            <a:ext cx="10515600" cy="4646295"/>
          </a:xfrm>
        </p:spPr>
        <p:txBody>
          <a:bodyPr/>
          <a:p>
            <a:r>
              <a:rPr lang="zh-CN" altLang="en-US">
                <a:solidFill>
                  <a:srgbClr val="FF0000"/>
                </a:solidFill>
                <a:sym typeface="+mn-ea"/>
              </a:rPr>
              <a:t>描写伊人所在地点时，由于“方”、“湄”、“涘”三字的变换，就把伊人在彼岸等待诗人和诗人盼望与伊人相会的活动与心理形象而真切地描绘了出来，这样写，大大拓宽了诗的意境。另外，像“长”、“跻”、“右”和“央”、“坻”、“沚”的变换，也都从不同的道路和方位上描述了他寻见伊人困难重重，想见友人心情急切的情景。若把三章诗所用几组变换的词语联系起来加以品味，更能体会到诗的隽永淳厚的意味。</a:t>
            </a:r>
            <a:endParaRPr lang="zh-CN" altLang="en-US">
              <a:solidFill>
                <a:srgbClr val="FF0000"/>
              </a:solidFill>
              <a:sym typeface="+mn-ea"/>
            </a:endParaRPr>
          </a:p>
          <a:p>
            <a:endParaRPr lang="zh-CN" altLang="en-US">
              <a:solidFill>
                <a:srgbClr val="FF0000"/>
              </a:solidFill>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495300"/>
          </a:xfrm>
        </p:spPr>
        <p:txBody>
          <a:bodyPr>
            <a:normAutofit fontScale="90000"/>
          </a:bodyPr>
          <a:p>
            <a:r>
              <a:rPr lang="zh-CN" altLang="en-US"/>
              <a:t>练习：</a:t>
            </a:r>
            <a:endParaRPr lang="zh-CN" altLang="en-US"/>
          </a:p>
        </p:txBody>
      </p:sp>
      <p:sp>
        <p:nvSpPr>
          <p:cNvPr id="3" name="内容占位符 2"/>
          <p:cNvSpPr>
            <a:spLocks noGrp="1"/>
          </p:cNvSpPr>
          <p:nvPr>
            <p:ph idx="1"/>
          </p:nvPr>
        </p:nvSpPr>
        <p:spPr>
          <a:xfrm>
            <a:off x="213360" y="861060"/>
            <a:ext cx="11654155" cy="5988685"/>
          </a:xfrm>
        </p:spPr>
        <p:txBody>
          <a:bodyPr>
            <a:normAutofit fontScale="25000"/>
          </a:bodyPr>
          <a:p>
            <a:pPr fontAlgn="auto">
              <a:lnSpc>
                <a:spcPct val="190000"/>
              </a:lnSpc>
            </a:pPr>
            <a:r>
              <a:rPr lang="zh-CN" altLang="en-US" sz="8800" b="1">
                <a:solidFill>
                  <a:schemeClr val="tx1"/>
                </a:solidFill>
                <a:effectLst>
                  <a:outerShdw blurRad="38100" dist="19050" dir="2700000" algn="tl" rotWithShape="0">
                    <a:schemeClr val="dk1">
                      <a:alpha val="40000"/>
                    </a:schemeClr>
                  </a:outerShdw>
                </a:effectLst>
              </a:rPr>
              <a:t>1．本诗选自《诗经》，《诗经》分“风”“雅”“颂”三个部分，本诗属于</a:t>
            </a:r>
            <a:r>
              <a:rPr lang="zh-CN" altLang="en-US" sz="8800" b="1" u="sng">
                <a:solidFill>
                  <a:schemeClr val="tx1"/>
                </a:solidFill>
                <a:effectLst>
                  <a:outerShdw blurRad="38100" dist="19050" dir="2700000" algn="tl" rotWithShape="0">
                    <a:schemeClr val="dk1">
                      <a:alpha val="40000"/>
                    </a:schemeClr>
                  </a:outerShdw>
                </a:effectLst>
              </a:rPr>
              <a:t> </a:t>
            </a:r>
            <a:r>
              <a:rPr lang="zh-CN" altLang="en-US" sz="8800" b="1">
                <a:solidFill>
                  <a:schemeClr val="tx1"/>
                </a:solidFill>
                <a:effectLst>
                  <a:outerShdw blurRad="38100" dist="19050" dir="2700000" algn="tl" rotWithShape="0">
                    <a:schemeClr val="dk1">
                      <a:alpha val="40000"/>
                    </a:schemeClr>
                  </a:outerShdw>
                </a:effectLst>
              </a:rPr>
              <a:t>  。</a:t>
            </a:r>
            <a:r>
              <a:rPr lang="zh-CN" altLang="en-US" sz="8800" u="sng">
                <a:solidFill>
                  <a:srgbClr val="FF0000"/>
                </a:solidFill>
                <a:effectLst>
                  <a:outerShdw blurRad="38100" dist="19050" dir="2700000" algn="tl" rotWithShape="0">
                    <a:schemeClr val="dk1">
                      <a:alpha val="40000"/>
                    </a:schemeClr>
                  </a:outerShdw>
                </a:effectLst>
                <a:sym typeface="+mn-ea"/>
              </a:rPr>
              <a:t>风</a:t>
            </a:r>
            <a:r>
              <a:rPr lang="zh-CN" altLang="en-US" sz="8800">
                <a:solidFill>
                  <a:srgbClr val="FF0000"/>
                </a:solidFill>
                <a:effectLst>
                  <a:outerShdw blurRad="38100" dist="19050" dir="2700000" algn="tl" rotWithShape="0">
                    <a:schemeClr val="dk1">
                      <a:alpha val="40000"/>
                    </a:schemeClr>
                  </a:outerShdw>
                </a:effectLst>
                <a:sym typeface="+mn-ea"/>
              </a:rPr>
              <a:t>  </a:t>
            </a:r>
            <a:endParaRPr lang="zh-CN" altLang="en-US" sz="8800">
              <a:solidFill>
                <a:srgbClr val="FF0000"/>
              </a:solidFill>
              <a:effectLst>
                <a:outerShdw blurRad="38100" dist="19050" dir="2700000" algn="tl" rotWithShape="0">
                  <a:schemeClr val="dk1">
                    <a:alpha val="40000"/>
                  </a:schemeClr>
                </a:outerShdw>
              </a:effectLst>
              <a:sym typeface="+mn-ea"/>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2</a:t>
            </a:r>
            <a:r>
              <a:rPr lang="zh-CN" altLang="en-US" sz="8800" b="1">
                <a:solidFill>
                  <a:schemeClr val="tx1"/>
                </a:solidFill>
                <a:effectLst>
                  <a:outerShdw blurRad="38100" dist="19050" dir="2700000" algn="tl" rotWithShape="0">
                    <a:schemeClr val="dk1">
                      <a:alpha val="40000"/>
                    </a:schemeClr>
                  </a:outerShdw>
                </a:effectLst>
              </a:rPr>
              <a:t>．诗歌抒发了一种 </a:t>
            </a:r>
            <a:r>
              <a:rPr lang="zh-CN" altLang="en-US" sz="8800" b="1" u="sng">
                <a:solidFill>
                  <a:schemeClr val="tx1"/>
                </a:solidFill>
                <a:effectLst>
                  <a:outerShdw blurRad="38100" dist="19050" dir="2700000" algn="tl" rotWithShape="0">
                    <a:schemeClr val="dk1">
                      <a:alpha val="40000"/>
                    </a:schemeClr>
                  </a:outerShdw>
                </a:effectLst>
              </a:rPr>
              <a:t>                       </a:t>
            </a:r>
            <a:r>
              <a:rPr lang="zh-CN" altLang="en-US" sz="8800" b="1">
                <a:solidFill>
                  <a:schemeClr val="tx1"/>
                </a:solidFill>
                <a:effectLst>
                  <a:outerShdw blurRad="38100" dist="19050" dir="2700000" algn="tl" rotWithShape="0">
                    <a:schemeClr val="dk1">
                      <a:alpha val="40000"/>
                    </a:schemeClr>
                  </a:outerShdw>
                </a:effectLst>
              </a:rPr>
              <a:t>的思想感情。</a:t>
            </a:r>
            <a:endParaRPr lang="zh-CN" altLang="en-US" sz="8800" b="1">
              <a:solidFill>
                <a:schemeClr val="tx1"/>
              </a:solidFill>
              <a:effectLst>
                <a:outerShdw blurRad="38100" dist="19050" dir="2700000" algn="tl" rotWithShape="0">
                  <a:schemeClr val="dk1">
                    <a:alpha val="40000"/>
                  </a:schemeClr>
                </a:outerShdw>
              </a:effectLst>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sym typeface="+mn-ea"/>
              </a:rPr>
              <a:t>（敬慕、怀念与怅惘交织 ）</a:t>
            </a:r>
            <a:endParaRPr lang="zh-CN" altLang="en-US" sz="8800">
              <a:solidFill>
                <a:srgbClr val="FF0000"/>
              </a:solidFill>
              <a:effectLst>
                <a:outerShdw blurRad="38100" dist="19050" dir="2700000" algn="tl" rotWithShape="0">
                  <a:schemeClr val="dk1">
                    <a:alpha val="40000"/>
                  </a:schemeClr>
                </a:outerShdw>
              </a:effectLst>
              <a:sym typeface="+mn-ea"/>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3．</a:t>
            </a:r>
            <a:r>
              <a:rPr lang="zh-CN" altLang="en-US" sz="8800" b="1">
                <a:solidFill>
                  <a:schemeClr val="tx1"/>
                </a:solidFill>
                <a:effectLst>
                  <a:outerShdw blurRad="38100" dist="19050" dir="2700000" algn="tl" rotWithShape="0">
                    <a:schemeClr val="dk1">
                      <a:alpha val="40000"/>
                    </a:schemeClr>
                  </a:outerShdw>
                </a:effectLst>
              </a:rPr>
              <a:t>体现诗的全部旨意出来，且起到联上启下作用的诗句是</a:t>
            </a:r>
            <a:r>
              <a:rPr lang="zh-CN" altLang="en-US" sz="8800" b="1" u="sng">
                <a:solidFill>
                  <a:schemeClr val="tx1"/>
                </a:solidFill>
                <a:effectLst>
                  <a:outerShdw blurRad="38100" dist="19050" dir="2700000" algn="tl" rotWithShape="0">
                    <a:schemeClr val="dk1">
                      <a:alpha val="40000"/>
                    </a:schemeClr>
                  </a:outerShdw>
                </a:effectLst>
              </a:rPr>
              <a:t>“            ，           </a:t>
            </a:r>
            <a:r>
              <a:rPr lang="zh-CN" altLang="en-US" sz="8800" b="1">
                <a:solidFill>
                  <a:schemeClr val="tx1"/>
                </a:solidFill>
                <a:effectLst>
                  <a:outerShdw blurRad="38100" dist="19050" dir="2700000" algn="tl" rotWithShape="0">
                    <a:schemeClr val="dk1">
                      <a:alpha val="40000"/>
                    </a:schemeClr>
                  </a:outerShdw>
                </a:effectLst>
              </a:rPr>
              <a:t>”。</a:t>
            </a:r>
            <a:endParaRPr lang="zh-CN" altLang="en-US" sz="8800" b="1">
              <a:solidFill>
                <a:schemeClr val="tx1"/>
              </a:solidFill>
              <a:effectLst>
                <a:outerShdw blurRad="38100" dist="19050" dir="2700000" algn="tl" rotWithShape="0">
                  <a:schemeClr val="dk1">
                    <a:alpha val="40000"/>
                  </a:schemeClr>
                </a:outerShdw>
              </a:effectLst>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（所谓伊人，在水一方）</a:t>
            </a:r>
            <a:endParaRPr lang="zh-CN" altLang="en-US" sz="8800">
              <a:solidFill>
                <a:srgbClr val="FF0000"/>
              </a:solidFill>
              <a:effectLst>
                <a:outerShdw blurRad="38100" dist="19050" dir="2700000" algn="tl" rotWithShape="0">
                  <a:schemeClr val="dk1">
                    <a:alpha val="40000"/>
                  </a:schemeClr>
                </a:outerShdw>
              </a:effectLst>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 4．</a:t>
            </a:r>
            <a:r>
              <a:rPr lang="zh-CN" altLang="en-US" sz="8800" b="1">
                <a:solidFill>
                  <a:schemeClr val="tx1"/>
                </a:solidFill>
                <a:effectLst>
                  <a:outerShdw blurRad="38100" dist="19050" dir="2700000" algn="tl" rotWithShape="0">
                    <a:schemeClr val="dk1">
                      <a:alpha val="40000"/>
                    </a:schemeClr>
                  </a:outerShdw>
                </a:effectLst>
              </a:rPr>
              <a:t>诗的每一章开头都写景，说说这些景物描写的作用？</a:t>
            </a:r>
            <a:endParaRPr lang="zh-CN" altLang="en-US" sz="8800" b="1">
              <a:solidFill>
                <a:schemeClr val="tx1"/>
              </a:solidFill>
              <a:effectLst>
                <a:outerShdw blurRad="38100" dist="19050" dir="2700000" algn="tl" rotWithShape="0">
                  <a:schemeClr val="dk1">
                    <a:alpha val="40000"/>
                  </a:schemeClr>
                </a:outerShdw>
              </a:effectLst>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（①是起兴句，以引起下文。②表明了时间的推移，表现主人公对所思慕人的</a:t>
            </a:r>
            <a:endParaRPr lang="zh-CN" altLang="en-US" sz="8800">
              <a:solidFill>
                <a:srgbClr val="FF0000"/>
              </a:solidFill>
              <a:effectLst>
                <a:outerShdw blurRad="38100" dist="19050" dir="2700000" algn="tl" rotWithShape="0">
                  <a:schemeClr val="dk1">
                    <a:alpha val="40000"/>
                  </a:schemeClr>
                </a:outerShdw>
              </a:effectLst>
            </a:endParaRPr>
          </a:p>
          <a:p>
            <a:pPr fontAlgn="auto">
              <a:lnSpc>
                <a:spcPct val="190000"/>
              </a:lnSpc>
            </a:pPr>
            <a:r>
              <a:rPr lang="zh-CN" altLang="en-US" sz="8800">
                <a:solidFill>
                  <a:srgbClr val="FF0000"/>
                </a:solidFill>
                <a:effectLst>
                  <a:outerShdw blurRad="38100" dist="19050" dir="2700000" algn="tl" rotWithShape="0">
                    <a:schemeClr val="dk1">
                      <a:alpha val="40000"/>
                    </a:schemeClr>
                  </a:outerShdw>
                </a:effectLst>
              </a:rPr>
              <a:t>   深挚感情。③烘托萧瑟冷漠气氛，流露主人公凄婉惆怅感情。）</a:t>
            </a:r>
            <a:endParaRPr lang="zh-CN" altLang="en-US" sz="8800">
              <a:solidFill>
                <a:srgbClr val="FF0000"/>
              </a:solidFill>
              <a:effectLst>
                <a:outerShdw blurRad="38100" dist="19050" dir="2700000" algn="tl" rotWithShape="0">
                  <a:schemeClr val="dk1">
                    <a:alpha val="40000"/>
                  </a:schemeClr>
                </a:outerShdw>
              </a:effectLst>
            </a:endParaRPr>
          </a:p>
          <a:p>
            <a:pPr fontAlgn="auto">
              <a:lnSpc>
                <a:spcPct val="190000"/>
              </a:lnSpc>
            </a:pPr>
            <a:endParaRPr lang="zh-CN" altLang="en-US" sz="4800" b="1">
              <a:solidFill>
                <a:srgbClr val="FF0000"/>
              </a:solidFill>
            </a:endParaRPr>
          </a:p>
          <a:p>
            <a:pPr marL="0" indent="0">
              <a:buNone/>
            </a:pPr>
            <a:r>
              <a:rPr lang="zh-CN" altLang="en-US"/>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474980"/>
          </a:xfrm>
        </p:spPr>
        <p:txBody>
          <a:bodyPr>
            <a:normAutofit fontScale="90000"/>
          </a:bodyPr>
          <a:p>
            <a:endParaRPr lang="zh-CN" altLang="en-US"/>
          </a:p>
        </p:txBody>
      </p:sp>
      <p:sp>
        <p:nvSpPr>
          <p:cNvPr id="3" name="内容占位符 2"/>
          <p:cNvSpPr>
            <a:spLocks noGrp="1"/>
          </p:cNvSpPr>
          <p:nvPr>
            <p:ph idx="1"/>
          </p:nvPr>
        </p:nvSpPr>
        <p:spPr>
          <a:xfrm>
            <a:off x="238125" y="840740"/>
            <a:ext cx="11715115" cy="5838190"/>
          </a:xfrm>
        </p:spPr>
        <p:txBody>
          <a:bodyPr>
            <a:normAutofit fontScale="90000" lnSpcReduction="10000"/>
          </a:bodyPr>
          <a:p>
            <a:pPr fontAlgn="auto">
              <a:lnSpc>
                <a:spcPct val="190000"/>
              </a:lnSpc>
            </a:pPr>
            <a:r>
              <a:rPr lang="zh-CN" altLang="en-US" b="1">
                <a:sym typeface="+mn-ea"/>
              </a:rPr>
              <a:t>5．每章的后四句都具体写主人公执着的追求爱情，“溯洄”二字写寻找意中人逆流而上的情景，突出了</a:t>
            </a:r>
            <a:r>
              <a:rPr lang="zh-CN" altLang="en-US" b="1" u="sng">
                <a:solidFill>
                  <a:srgbClr val="FF0000"/>
                </a:solidFill>
                <a:sym typeface="+mn-ea"/>
              </a:rPr>
              <a:t>                       </a:t>
            </a:r>
            <a:r>
              <a:rPr lang="zh-CN" altLang="en-US" b="1">
                <a:sym typeface="+mn-ea"/>
              </a:rPr>
              <a:t>，“溯游”二字写顺流而下寻找意中人的情景，突出可望而不可即，表达了主人公</a:t>
            </a:r>
            <a:r>
              <a:rPr lang="zh-CN" altLang="en-US" b="1" u="sng">
                <a:solidFill>
                  <a:srgbClr val="FF0000"/>
                </a:solidFill>
                <a:sym typeface="+mn-ea"/>
              </a:rPr>
              <a:t>                 </a:t>
            </a:r>
            <a:r>
              <a:rPr lang="zh-CN" altLang="en-US" b="1">
                <a:sym typeface="+mn-ea"/>
              </a:rPr>
              <a:t>的心情。</a:t>
            </a:r>
            <a:endParaRPr lang="zh-CN" altLang="en-US" b="1"/>
          </a:p>
          <a:p>
            <a:pPr fontAlgn="auto">
              <a:lnSpc>
                <a:spcPct val="190000"/>
              </a:lnSpc>
            </a:pPr>
            <a:r>
              <a:rPr lang="zh-CN" altLang="en-US" b="1">
                <a:solidFill>
                  <a:srgbClr val="FF0000"/>
                </a:solidFill>
                <a:sym typeface="+mn-ea"/>
              </a:rPr>
              <a:t>（道路迂曲回盘，坎坷难行  失望、惆怅）</a:t>
            </a:r>
            <a:endParaRPr lang="zh-CN" altLang="en-US" b="1">
              <a:solidFill>
                <a:srgbClr val="FF0000"/>
              </a:solidFill>
              <a:sym typeface="+mn-ea"/>
            </a:endParaRPr>
          </a:p>
          <a:p>
            <a:pPr fontAlgn="auto">
              <a:lnSpc>
                <a:spcPct val="190000"/>
              </a:lnSpc>
            </a:pPr>
            <a:r>
              <a:rPr lang="zh-CN" altLang="en-US">
                <a:sym typeface="+mn-ea"/>
              </a:rPr>
              <a:t>6．</a:t>
            </a:r>
            <a:r>
              <a:rPr lang="zh-CN" altLang="en-US" b="1">
                <a:sym typeface="+mn-ea"/>
              </a:rPr>
              <a:t>本诗在艺术表达上注意了动静结合，试加以说明。</a:t>
            </a:r>
            <a:endParaRPr lang="zh-CN" altLang="en-US" b="1"/>
          </a:p>
          <a:p>
            <a:r>
              <a:rPr lang="zh-CN" altLang="en-US">
                <a:solidFill>
                  <a:srgbClr val="FF0000"/>
                </a:solidFill>
              </a:rPr>
              <a:t>（诗中景物描写都是静态描写，而诗人忽上忽下地寻找伊人，伊人忽隐忽</a:t>
            </a:r>
            <a:endParaRPr lang="zh-CN" altLang="en-US">
              <a:solidFill>
                <a:srgbClr val="FF0000"/>
              </a:solidFill>
            </a:endParaRPr>
          </a:p>
          <a:p>
            <a:r>
              <a:rPr lang="zh-CN" altLang="en-US">
                <a:solidFill>
                  <a:srgbClr val="FF0000"/>
                </a:solidFill>
              </a:rPr>
              <a:t>现，忽远忽近是动态描写。）</a:t>
            </a:r>
            <a:endParaRPr lang="zh-CN" altLang="en-US"/>
          </a:p>
          <a:p>
            <a:r>
              <a:rPr lang="zh-CN" altLang="en-US">
                <a:sym typeface="+mn-ea"/>
              </a:rPr>
              <a:t>7. </a:t>
            </a:r>
            <a:r>
              <a:rPr lang="zh-CN" altLang="en-US" b="1">
                <a:sym typeface="+mn-ea"/>
              </a:rPr>
              <a:t>诗歌采用重章叠句的表现手法，举一例说说这样写的好处？</a:t>
            </a:r>
            <a:endParaRPr lang="zh-CN" altLang="en-US" b="1">
              <a:sym typeface="+mn-ea"/>
            </a:endParaRPr>
          </a:p>
          <a:p>
            <a:r>
              <a:rPr lang="zh-CN" altLang="en-US">
                <a:solidFill>
                  <a:srgbClr val="FF0000"/>
                </a:solidFill>
              </a:rPr>
              <a:t>（举例：每章的后四句。反复抒写道路的险阻，表达主人公执着的爱情追求。）</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75285"/>
            <a:ext cx="10515600" cy="546735"/>
          </a:xfrm>
        </p:spPr>
        <p:txBody>
          <a:bodyPr>
            <a:normAutofit fontScale="90000"/>
          </a:bodyPr>
          <a:p>
            <a:br>
              <a:rPr lang="zh-CN" altLang="en-US" sz="2800">
                <a:solidFill>
                  <a:srgbClr val="FF0000"/>
                </a:solidFill>
                <a:uFillTx/>
                <a:sym typeface="+mn-ea"/>
              </a:rPr>
            </a:br>
            <a:br>
              <a:rPr lang="zh-CN" altLang="en-US" sz="2800">
                <a:solidFill>
                  <a:srgbClr val="FF0000"/>
                </a:solidFill>
                <a:uFillTx/>
                <a:sym typeface="+mn-ea"/>
              </a:rPr>
            </a:br>
            <a:r>
              <a:rPr lang="zh-CN" altLang="en-US">
                <a:sym typeface="+mn-ea"/>
              </a:rPr>
              <a:t> </a:t>
            </a:r>
            <a:br>
              <a:rPr lang="zh-CN" altLang="en-US"/>
            </a:br>
            <a:endParaRPr lang="zh-CN" altLang="en-US"/>
          </a:p>
        </p:txBody>
      </p:sp>
      <p:sp>
        <p:nvSpPr>
          <p:cNvPr id="3" name="内容占位符 2"/>
          <p:cNvSpPr>
            <a:spLocks noGrp="1"/>
          </p:cNvSpPr>
          <p:nvPr>
            <p:ph idx="1"/>
          </p:nvPr>
        </p:nvSpPr>
        <p:spPr>
          <a:xfrm>
            <a:off x="838200" y="921385"/>
            <a:ext cx="10515600" cy="5255895"/>
          </a:xfrm>
        </p:spPr>
        <p:txBody>
          <a:bodyPr/>
          <a:p>
            <a:r>
              <a:rPr lang="zh-CN" altLang="en-US"/>
              <a:t>1蒹葭这首诗采用了什么表现手法</a:t>
            </a:r>
            <a:endParaRPr lang="zh-CN" altLang="en-US"/>
          </a:p>
          <a:p>
            <a:r>
              <a:rPr lang="zh-CN" altLang="en-US">
                <a:solidFill>
                  <a:srgbClr val="FF0000"/>
                </a:solidFill>
              </a:rPr>
              <a:t>——回环复沓,（重章叠句）</a:t>
            </a:r>
            <a:endParaRPr lang="zh-CN" altLang="en-US">
              <a:solidFill>
                <a:srgbClr val="FF0000"/>
              </a:solidFill>
            </a:endParaRPr>
          </a:p>
          <a:p>
            <a:r>
              <a:rPr lang="zh-CN" altLang="en-US">
                <a:solidFill>
                  <a:srgbClr val="FF0000"/>
                </a:solidFill>
              </a:rPr>
              <a:t>全诗三章,每章只换几个字,这不仅发挥了</a:t>
            </a:r>
            <a:endParaRPr lang="zh-CN" altLang="en-US">
              <a:solidFill>
                <a:srgbClr val="FF0000"/>
              </a:solidFill>
            </a:endParaRPr>
          </a:p>
          <a:p>
            <a:r>
              <a:rPr lang="zh-CN" altLang="en-US">
                <a:solidFill>
                  <a:srgbClr val="FF0000"/>
                </a:solidFill>
              </a:rPr>
              <a:t>重章叠句、反复吟咏、一唱三叹的艺术</a:t>
            </a:r>
            <a:endParaRPr lang="zh-CN" altLang="en-US">
              <a:solidFill>
                <a:srgbClr val="FF0000"/>
              </a:solidFill>
            </a:endParaRPr>
          </a:p>
          <a:p>
            <a:r>
              <a:rPr lang="zh-CN" altLang="en-US">
                <a:solidFill>
                  <a:srgbClr val="FF0000"/>
                </a:solidFill>
              </a:rPr>
              <a:t>效果,而且产生了将诗意不断推进的作用。</a:t>
            </a:r>
            <a:r>
              <a:rPr lang="zh-CN" altLang="en-US"/>
              <a:t>.</a:t>
            </a:r>
            <a:endParaRPr lang="zh-CN" altLang="en-US"/>
          </a:p>
          <a:p>
            <a:r>
              <a:rPr lang="zh-CN" altLang="en-US"/>
              <a:t>2每一章都运用了什么艺术手法</a:t>
            </a:r>
            <a:endParaRPr lang="zh-CN" altLang="en-US"/>
          </a:p>
          <a:p>
            <a:r>
              <a:rPr lang="zh-CN" altLang="en-US">
                <a:solidFill>
                  <a:srgbClr val="FF0000"/>
                </a:solidFill>
              </a:rPr>
              <a:t>——每章开头用起兴的艺术手法,展现一</a:t>
            </a:r>
            <a:endParaRPr lang="zh-CN" altLang="en-US">
              <a:solidFill>
                <a:srgbClr val="FF0000"/>
              </a:solidFill>
            </a:endParaRPr>
          </a:p>
          <a:p>
            <a:r>
              <a:rPr lang="zh-CN" altLang="en-US">
                <a:solidFill>
                  <a:srgbClr val="FF0000"/>
                </a:solidFill>
              </a:rPr>
              <a:t>幅河上秋色图,起到了很好的气氛渲染和</a:t>
            </a:r>
            <a:endParaRPr lang="zh-CN" altLang="en-US">
              <a:solidFill>
                <a:srgbClr val="FF0000"/>
              </a:solidFill>
            </a:endParaRPr>
          </a:p>
          <a:p>
            <a:r>
              <a:rPr lang="zh-CN" altLang="en-US">
                <a:solidFill>
                  <a:srgbClr val="FF0000"/>
                </a:solidFill>
              </a:rPr>
              <a:t>心境烘托作用。</a:t>
            </a:r>
            <a:endParaRPr lang="zh-CN" altLang="en-US">
              <a:solidFill>
                <a:srgbClr val="FF0000"/>
              </a:solidFill>
            </a:endParaRPr>
          </a:p>
        </p:txBody>
      </p:sp>
      <p:pic>
        <p:nvPicPr>
          <p:cNvPr id="4" name="图片 3" descr="6eda2edf35ed5fcc_看图王"/>
          <p:cNvPicPr>
            <a:picLocks noChangeAspect="1"/>
          </p:cNvPicPr>
          <p:nvPr/>
        </p:nvPicPr>
        <p:blipFill>
          <a:blip r:embed="rId1"/>
          <a:stretch>
            <a:fillRect/>
          </a:stretch>
        </p:blipFill>
        <p:spPr>
          <a:xfrm>
            <a:off x="7607300" y="922655"/>
            <a:ext cx="4052570" cy="52546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solidFill>
            <a:srgbClr val="00B050"/>
          </a:solidFill>
        </p:spPr>
        <p:txBody>
          <a:bodyPr/>
          <a:p>
            <a:r>
              <a:rPr lang="en-US" altLang="zh-CN"/>
              <a:t>                               </a:t>
            </a:r>
            <a:r>
              <a:rPr lang="zh-CN" altLang="en-US"/>
              <a:t>蒹葭</a:t>
            </a:r>
            <a:endParaRPr lang="zh-CN" altLang="en-US"/>
          </a:p>
        </p:txBody>
      </p:sp>
      <p:sp>
        <p:nvSpPr>
          <p:cNvPr id="3" name="内容占位符 2"/>
          <p:cNvSpPr>
            <a:spLocks noGrp="1"/>
          </p:cNvSpPr>
          <p:nvPr>
            <p:ph idx="1"/>
          </p:nvPr>
        </p:nvSpPr>
        <p:spPr/>
        <p:txBody>
          <a:bodyPr/>
          <a:p>
            <a:endParaRPr lang="zh-CN" altLang="en-US"/>
          </a:p>
        </p:txBody>
      </p:sp>
      <p:pic>
        <p:nvPicPr>
          <p:cNvPr id="4" name="图片 3" descr="c2f9c1cb31551581"/>
          <p:cNvPicPr>
            <a:picLocks noChangeAspect="1"/>
          </p:cNvPicPr>
          <p:nvPr/>
        </p:nvPicPr>
        <p:blipFill>
          <a:blip r:embed="rId1"/>
          <a:stretch>
            <a:fillRect/>
          </a:stretch>
        </p:blipFill>
        <p:spPr>
          <a:xfrm>
            <a:off x="837565" y="1691005"/>
            <a:ext cx="10516870" cy="4486910"/>
          </a:xfrm>
          <a:prstGeom prst="rect">
            <a:avLst/>
          </a:prstGeom>
        </p:spPr>
      </p:pic>
      <p:sp>
        <p:nvSpPr>
          <p:cNvPr id="5" name="文本框 4"/>
          <p:cNvSpPr txBox="1"/>
          <p:nvPr/>
        </p:nvSpPr>
        <p:spPr>
          <a:xfrm>
            <a:off x="2141855" y="2008505"/>
            <a:ext cx="7271385" cy="914400"/>
          </a:xfrm>
          <a:prstGeom prst="rect">
            <a:avLst/>
          </a:prstGeom>
          <a:noFill/>
        </p:spPr>
        <p:txBody>
          <a:bodyPr wrap="square" rtlCol="0">
            <a:spAutoFit/>
          </a:bodyPr>
          <a:p>
            <a:r>
              <a:rPr lang="zh-CN" altLang="en-US" sz="5400">
                <a:solidFill>
                  <a:srgbClr val="FF0000"/>
                </a:solidFill>
              </a:rPr>
              <a:t>背诵全诗</a:t>
            </a:r>
            <a:endParaRPr lang="zh-CN" altLang="en-US" sz="540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705485"/>
          </a:xfrm>
          <a:solidFill>
            <a:schemeClr val="accent6"/>
          </a:solidFill>
        </p:spPr>
        <p:txBody>
          <a:bodyPr>
            <a:normAutofit fontScale="90000"/>
          </a:bodyPr>
          <a:p>
            <a:pPr algn="ctr"/>
            <a:r>
              <a:rPr lang="zh-CN" altLang="en-US">
                <a:solidFill>
                  <a:schemeClr val="bg1"/>
                </a:solidFill>
              </a:rPr>
              <a:t>蒹葭</a:t>
            </a:r>
            <a:endParaRPr lang="zh-CN" altLang="en-US">
              <a:solidFill>
                <a:schemeClr val="bg1"/>
              </a:solidFill>
            </a:endParaRPr>
          </a:p>
        </p:txBody>
      </p:sp>
      <p:sp>
        <p:nvSpPr>
          <p:cNvPr id="3" name="内容占位符 2"/>
          <p:cNvSpPr>
            <a:spLocks noGrp="1"/>
          </p:cNvSpPr>
          <p:nvPr>
            <p:ph idx="1"/>
          </p:nvPr>
        </p:nvSpPr>
        <p:spPr/>
        <p:txBody>
          <a:bodyPr/>
          <a:p>
            <a:endParaRPr lang="zh-CN" altLang="en-US"/>
          </a:p>
        </p:txBody>
      </p:sp>
      <p:pic>
        <p:nvPicPr>
          <p:cNvPr id="4" name="图片 3" descr="b1c6fadaa5c1946d"/>
          <p:cNvPicPr>
            <a:picLocks noChangeAspect="1"/>
          </p:cNvPicPr>
          <p:nvPr/>
        </p:nvPicPr>
        <p:blipFill>
          <a:blip r:embed="rId1"/>
          <a:stretch>
            <a:fillRect/>
          </a:stretch>
        </p:blipFill>
        <p:spPr>
          <a:xfrm>
            <a:off x="838835" y="1069975"/>
            <a:ext cx="10514965" cy="5106670"/>
          </a:xfrm>
          <a:prstGeom prst="rect">
            <a:avLst/>
          </a:prstGeom>
        </p:spPr>
      </p:pic>
      <p:sp>
        <p:nvSpPr>
          <p:cNvPr id="5" name="文本框 4"/>
          <p:cNvSpPr txBox="1"/>
          <p:nvPr/>
        </p:nvSpPr>
        <p:spPr>
          <a:xfrm>
            <a:off x="1377950" y="1334770"/>
            <a:ext cx="9519285" cy="3395345"/>
          </a:xfrm>
          <a:prstGeom prst="rect">
            <a:avLst/>
          </a:prstGeom>
          <a:noFill/>
        </p:spPr>
        <p:txBody>
          <a:bodyPr wrap="square" rtlCol="0">
            <a:spAutoFit/>
          </a:bodyPr>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蒹葭苍苍，白露为霜。所谓伊人，在水一方。</a:t>
            </a:r>
            <a:endParaRPr lang="zh-CN" altLang="en-US" sz="3200" b="1">
              <a:solidFill>
                <a:srgbClr val="FF0000"/>
              </a:solidFill>
            </a:endParaRPr>
          </a:p>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溯洄从之，道阻且长。溯游从之，宛在水中央。 </a:t>
            </a:r>
            <a:endParaRPr lang="zh-CN" altLang="en-US" sz="3200" b="1">
              <a:solidFill>
                <a:srgbClr val="FF0000"/>
              </a:solidFill>
            </a:endParaRPr>
          </a:p>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蒹葭凄凄，白露未晞。所谓伊人，在水之湄。</a:t>
            </a:r>
            <a:endParaRPr lang="zh-CN" altLang="en-US" sz="3200" b="1">
              <a:solidFill>
                <a:srgbClr val="FF0000"/>
              </a:solidFill>
            </a:endParaRPr>
          </a:p>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溯洄从之，道阻且跻。溯游从之，宛在水中坻。 </a:t>
            </a:r>
            <a:endParaRPr lang="zh-CN" altLang="en-US" sz="3200" b="1">
              <a:solidFill>
                <a:srgbClr val="FF0000"/>
              </a:solidFill>
            </a:endParaRPr>
          </a:p>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蒹葭采采，白露未已。所谓伊人，在水之涘。</a:t>
            </a:r>
            <a:endParaRPr lang="zh-CN" altLang="en-US" sz="3200" b="1">
              <a:solidFill>
                <a:srgbClr val="FF0000"/>
              </a:solidFill>
            </a:endParaRPr>
          </a:p>
          <a:p>
            <a:pPr fontAlgn="auto">
              <a:lnSpc>
                <a:spcPts val="2040"/>
              </a:lnSpc>
            </a:pPr>
            <a:endParaRPr lang="zh-CN" altLang="en-US" sz="3200" b="1">
              <a:solidFill>
                <a:srgbClr val="FF0000"/>
              </a:solidFill>
            </a:endParaRPr>
          </a:p>
          <a:p>
            <a:pPr fontAlgn="auto">
              <a:lnSpc>
                <a:spcPts val="2040"/>
              </a:lnSpc>
            </a:pPr>
            <a:r>
              <a:rPr lang="zh-CN" altLang="en-US" sz="3200" b="1">
                <a:solidFill>
                  <a:srgbClr val="FF0000"/>
                </a:solidFill>
              </a:rPr>
              <a:t>溯洄从之，道阻且右。溯游从之，宛在水中沚</a:t>
            </a:r>
            <a:endParaRPr lang="zh-CN" altLang="en-US" sz="3200" b="1">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799465"/>
          </a:xfrm>
          <a:solidFill>
            <a:srgbClr val="00B050"/>
          </a:solidFill>
        </p:spPr>
        <p:txBody>
          <a:bodyPr/>
          <a:p>
            <a:r>
              <a:rPr lang="zh-CN" altLang="en-US"/>
              <a:t>[注释]</a:t>
            </a:r>
            <a:endParaRPr lang="zh-CN" altLang="en-US"/>
          </a:p>
        </p:txBody>
      </p:sp>
      <p:sp>
        <p:nvSpPr>
          <p:cNvPr id="3" name="内容占位符 2"/>
          <p:cNvSpPr>
            <a:spLocks noGrp="1"/>
          </p:cNvSpPr>
          <p:nvPr>
            <p:ph idx="1"/>
          </p:nvPr>
        </p:nvSpPr>
        <p:spPr/>
        <p:txBody>
          <a:bodyPr/>
          <a:p>
            <a:endParaRPr lang="zh-CN" altLang="en-US"/>
          </a:p>
        </p:txBody>
      </p:sp>
      <p:pic>
        <p:nvPicPr>
          <p:cNvPr id="4" name="图片 3" descr="fa3721e010847ec8"/>
          <p:cNvPicPr>
            <a:picLocks noChangeAspect="1"/>
          </p:cNvPicPr>
          <p:nvPr/>
        </p:nvPicPr>
        <p:blipFill>
          <a:blip r:embed="rId1"/>
          <a:stretch>
            <a:fillRect/>
          </a:stretch>
        </p:blipFill>
        <p:spPr>
          <a:xfrm>
            <a:off x="8231505" y="1691640"/>
            <a:ext cx="3121660" cy="4485640"/>
          </a:xfrm>
          <a:prstGeom prst="rect">
            <a:avLst/>
          </a:prstGeom>
        </p:spPr>
      </p:pic>
      <p:sp>
        <p:nvSpPr>
          <p:cNvPr id="5" name="文本框 4"/>
          <p:cNvSpPr txBox="1"/>
          <p:nvPr/>
        </p:nvSpPr>
        <p:spPr>
          <a:xfrm>
            <a:off x="838200" y="1691640"/>
            <a:ext cx="7393305" cy="4362450"/>
          </a:xfrm>
          <a:prstGeom prst="rect">
            <a:avLst/>
          </a:prstGeom>
          <a:noFill/>
        </p:spPr>
        <p:txBody>
          <a:bodyPr wrap="square" rtlCol="0">
            <a:spAutoFit/>
          </a:bodyPr>
          <a:p>
            <a:pPr lvl="0" algn="l"/>
            <a:r>
              <a:rPr lang="zh-CN" altLang="en-US" sz="2800">
                <a:solidFill>
                  <a:srgbClr val="FF0000"/>
                </a:solidFill>
                <a:sym typeface="+mn-ea"/>
              </a:rPr>
              <a:t>蒹葭(jiān jiā)：芦苇。 苍苍：茂盛深色状。 </a:t>
            </a:r>
            <a:endParaRPr lang="zh-CN" altLang="en-US" sz="2800">
              <a:solidFill>
                <a:srgbClr val="FF0000"/>
              </a:solidFill>
            </a:endParaRPr>
          </a:p>
          <a:p>
            <a:pPr lvl="0" algn="l"/>
            <a:r>
              <a:rPr lang="zh-CN" altLang="en-US" sz="2800">
                <a:solidFill>
                  <a:srgbClr val="FF0000"/>
                </a:solidFill>
                <a:sym typeface="+mn-ea"/>
              </a:rPr>
              <a:t>伊人：那人。 方：旁一方，即一旁。 </a:t>
            </a:r>
            <a:endParaRPr lang="zh-CN" altLang="en-US" sz="2800">
              <a:solidFill>
                <a:srgbClr val="FF0000"/>
              </a:solidFill>
            </a:endParaRPr>
          </a:p>
          <a:p>
            <a:pPr lvl="0" algn="l"/>
            <a:r>
              <a:rPr lang="zh-CN" altLang="en-US" sz="2800">
                <a:solidFill>
                  <a:srgbClr val="FF0000"/>
                </a:solidFill>
                <a:sym typeface="+mn-ea"/>
              </a:rPr>
              <a:t>溯洄：逆流向上。 从：追寻，探求。 </a:t>
            </a:r>
            <a:endParaRPr lang="zh-CN" altLang="en-US" sz="2800">
              <a:solidFill>
                <a:srgbClr val="FF0000"/>
              </a:solidFill>
            </a:endParaRPr>
          </a:p>
          <a:p>
            <a:pPr lvl="0" algn="l"/>
            <a:r>
              <a:rPr lang="zh-CN" altLang="en-US" sz="2800">
                <a:solidFill>
                  <a:srgbClr val="FF0000"/>
                </a:solidFill>
                <a:sym typeface="+mn-ea"/>
              </a:rPr>
              <a:t>阻：险阻;崎岖。 溯游：顺流而下。 </a:t>
            </a:r>
            <a:endParaRPr lang="zh-CN" altLang="en-US" sz="2800">
              <a:solidFill>
                <a:srgbClr val="FF0000"/>
              </a:solidFill>
            </a:endParaRPr>
          </a:p>
          <a:p>
            <a:pPr lvl="0" algn="l"/>
            <a:r>
              <a:rPr lang="zh-CN" altLang="en-US" sz="2800">
                <a:solidFill>
                  <a:srgbClr val="FF0000"/>
                </a:solidFill>
                <a:sym typeface="+mn-ea"/>
              </a:rPr>
              <a:t>宛：好像、仿佛。 凄凄：同萋萋，茂盛状</a:t>
            </a:r>
            <a:endParaRPr lang="zh-CN" altLang="en-US" sz="2800">
              <a:solidFill>
                <a:srgbClr val="FF0000"/>
              </a:solidFill>
            </a:endParaRPr>
          </a:p>
          <a:p>
            <a:pPr lvl="0" algn="l"/>
            <a:r>
              <a:rPr lang="zh-CN" altLang="en-US" sz="2800">
                <a:solidFill>
                  <a:srgbClr val="FF0000"/>
                </a:solidFill>
                <a:sym typeface="+mn-ea"/>
              </a:rPr>
              <a:t>晞：干。 湄：水草交接处，即岸边。 </a:t>
            </a:r>
            <a:endParaRPr lang="zh-CN" altLang="en-US" sz="2800">
              <a:solidFill>
                <a:srgbClr val="FF0000"/>
              </a:solidFill>
            </a:endParaRPr>
          </a:p>
          <a:p>
            <a:pPr lvl="0" algn="l"/>
            <a:r>
              <a:rPr lang="zh-CN" altLang="en-US" sz="2800">
                <a:solidFill>
                  <a:srgbClr val="FF0000"/>
                </a:solidFill>
                <a:sym typeface="+mn-ea"/>
              </a:rPr>
              <a:t>跻(jī)：高起、登上高处。 坻(chí)：水中小沙洲。 </a:t>
            </a:r>
            <a:endParaRPr lang="zh-CN" altLang="en-US" sz="2800">
              <a:solidFill>
                <a:srgbClr val="FF0000"/>
              </a:solidFill>
            </a:endParaRPr>
          </a:p>
          <a:p>
            <a:pPr lvl="0" algn="l"/>
            <a:r>
              <a:rPr lang="zh-CN" altLang="en-US" sz="2800">
                <a:solidFill>
                  <a:srgbClr val="FF0000"/>
                </a:solidFill>
                <a:sym typeface="+mn-ea"/>
              </a:rPr>
              <a:t>采采：众多的样子。 已：停止。 </a:t>
            </a:r>
            <a:endParaRPr lang="zh-CN" altLang="en-US" sz="2800">
              <a:solidFill>
                <a:srgbClr val="FF0000"/>
              </a:solidFill>
            </a:endParaRPr>
          </a:p>
          <a:p>
            <a:pPr lvl="0" algn="l"/>
            <a:r>
              <a:rPr lang="zh-CN" altLang="en-US" sz="2800">
                <a:solidFill>
                  <a:srgbClr val="FF0000"/>
                </a:solidFill>
                <a:sym typeface="+mn-ea"/>
              </a:rPr>
              <a:t>涘(sì)：水边。 右：向右转，道路弯曲。</a:t>
            </a:r>
            <a:endParaRPr lang="zh-CN" altLang="en-US" sz="2800">
              <a:solidFill>
                <a:srgbClr val="FF0000"/>
              </a:solidFill>
            </a:endParaRPr>
          </a:p>
          <a:p>
            <a:pPr lvl="0" algn="l"/>
            <a:r>
              <a:rPr lang="zh-CN" altLang="en-US" sz="2800">
                <a:solidFill>
                  <a:srgbClr val="FF0000"/>
                </a:solidFill>
                <a:sym typeface="+mn-ea"/>
              </a:rPr>
              <a:t>沚(zhǐ)： 水中小沙滩， 比坻稍大些。</a:t>
            </a:r>
            <a:endParaRPr lang="zh-CN" altLang="en-US" sz="2800">
              <a:solidFill>
                <a:srgbClr val="FF0000"/>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429260"/>
            <a:ext cx="10515600" cy="695325"/>
          </a:xfrm>
        </p:spPr>
        <p:txBody>
          <a:bodyPr>
            <a:normAutofit fontScale="90000"/>
          </a:bodyPr>
          <a:p>
            <a:r>
              <a:rPr lang="zh-CN" altLang="en-US"/>
              <a:t>翻译：</a:t>
            </a:r>
            <a:endParaRPr lang="zh-CN" altLang="en-US"/>
          </a:p>
        </p:txBody>
      </p:sp>
      <p:sp>
        <p:nvSpPr>
          <p:cNvPr id="3" name="内容占位符 2"/>
          <p:cNvSpPr>
            <a:spLocks noGrp="1"/>
          </p:cNvSpPr>
          <p:nvPr>
            <p:ph idx="1"/>
          </p:nvPr>
        </p:nvSpPr>
        <p:spPr>
          <a:xfrm>
            <a:off x="838200" y="1005840"/>
            <a:ext cx="10515600" cy="5171440"/>
          </a:xfrm>
        </p:spPr>
        <p:txBody>
          <a:bodyPr>
            <a:normAutofit lnSpcReduction="20000"/>
          </a:bodyPr>
          <a:p>
            <a:r>
              <a:rPr lang="zh-CN" altLang="en-US">
                <a:solidFill>
                  <a:srgbClr val="FF0000"/>
                </a:solidFill>
                <a:sym typeface="+mn-ea"/>
              </a:rPr>
              <a:t>芦苇密密又苍苍，晶莹露水结成霜。</a:t>
            </a:r>
            <a:endParaRPr lang="zh-CN" altLang="en-US">
              <a:solidFill>
                <a:srgbClr val="FF0000"/>
              </a:solidFill>
              <a:sym typeface="+mn-ea"/>
            </a:endParaRPr>
          </a:p>
          <a:p>
            <a:r>
              <a:rPr lang="zh-CN" altLang="en-US">
                <a:solidFill>
                  <a:srgbClr val="FF0000"/>
                </a:solidFill>
                <a:sym typeface="+mn-ea"/>
              </a:rPr>
              <a:t>我心中那好人儿，伫立在那河水旁。</a:t>
            </a:r>
            <a:endParaRPr lang="zh-CN" altLang="en-US">
              <a:solidFill>
                <a:srgbClr val="FF0000"/>
              </a:solidFill>
              <a:sym typeface="+mn-ea"/>
            </a:endParaRPr>
          </a:p>
          <a:p>
            <a:r>
              <a:rPr lang="zh-CN" altLang="en-US">
                <a:solidFill>
                  <a:srgbClr val="FF0000"/>
                </a:solidFill>
                <a:sym typeface="+mn-ea"/>
              </a:rPr>
              <a:t>逆流而上去找她，道路险阻又太长。</a:t>
            </a:r>
            <a:endParaRPr lang="zh-CN" altLang="en-US">
              <a:solidFill>
                <a:srgbClr val="FF0000"/>
              </a:solidFill>
              <a:sym typeface="+mn-ea"/>
            </a:endParaRPr>
          </a:p>
          <a:p>
            <a:r>
              <a:rPr lang="zh-CN" altLang="en-US">
                <a:solidFill>
                  <a:srgbClr val="FF0000"/>
                </a:solidFill>
                <a:sym typeface="+mn-ea"/>
              </a:rPr>
              <a:t>顺流而下去寻她，仿佛就在水中央。 </a:t>
            </a:r>
            <a:endParaRPr lang="zh-CN" altLang="en-US">
              <a:solidFill>
                <a:srgbClr val="FF0000"/>
              </a:solidFill>
            </a:endParaRPr>
          </a:p>
          <a:p>
            <a:r>
              <a:rPr lang="zh-CN" altLang="en-US">
                <a:solidFill>
                  <a:srgbClr val="FF0000"/>
                </a:solidFill>
                <a:sym typeface="+mn-ea"/>
              </a:rPr>
              <a:t>芦苇茂盛密又繁，晶莹露水还未干。</a:t>
            </a:r>
            <a:endParaRPr lang="zh-CN" altLang="en-US">
              <a:solidFill>
                <a:srgbClr val="FF0000"/>
              </a:solidFill>
              <a:sym typeface="+mn-ea"/>
            </a:endParaRPr>
          </a:p>
          <a:p>
            <a:r>
              <a:rPr lang="zh-CN" altLang="en-US">
                <a:solidFill>
                  <a:srgbClr val="FF0000"/>
                </a:solidFill>
                <a:sym typeface="+mn-ea"/>
              </a:rPr>
              <a:t>我心中那好人儿，伫立在那河水边。</a:t>
            </a:r>
            <a:endParaRPr lang="zh-CN" altLang="en-US">
              <a:solidFill>
                <a:srgbClr val="FF0000"/>
              </a:solidFill>
              <a:sym typeface="+mn-ea"/>
            </a:endParaRPr>
          </a:p>
          <a:p>
            <a:r>
              <a:rPr lang="zh-CN" altLang="en-US">
                <a:solidFill>
                  <a:srgbClr val="FF0000"/>
                </a:solidFill>
                <a:sym typeface="+mn-ea"/>
              </a:rPr>
              <a:t>逆流而上去找她，道路崎岖难登攀。</a:t>
            </a:r>
            <a:endParaRPr lang="zh-CN" altLang="en-US">
              <a:solidFill>
                <a:srgbClr val="FF0000"/>
              </a:solidFill>
              <a:sym typeface="+mn-ea"/>
            </a:endParaRPr>
          </a:p>
          <a:p>
            <a:r>
              <a:rPr lang="zh-CN" altLang="en-US">
                <a:solidFill>
                  <a:srgbClr val="FF0000"/>
                </a:solidFill>
                <a:sym typeface="+mn-ea"/>
              </a:rPr>
              <a:t>顺流而下去寻她，仿佛就在水中滩。 </a:t>
            </a:r>
            <a:endParaRPr lang="zh-CN" altLang="en-US">
              <a:solidFill>
                <a:srgbClr val="FF0000"/>
              </a:solidFill>
            </a:endParaRPr>
          </a:p>
          <a:p>
            <a:r>
              <a:rPr lang="zh-CN" altLang="en-US">
                <a:solidFill>
                  <a:srgbClr val="FF0000"/>
                </a:solidFill>
                <a:sym typeface="+mn-ea"/>
              </a:rPr>
              <a:t>芦苇片片根连根，晶莹露珠如泪痕。</a:t>
            </a:r>
            <a:endParaRPr lang="zh-CN" altLang="en-US">
              <a:solidFill>
                <a:srgbClr val="FF0000"/>
              </a:solidFill>
              <a:sym typeface="+mn-ea"/>
            </a:endParaRPr>
          </a:p>
          <a:p>
            <a:r>
              <a:rPr lang="zh-CN" altLang="en-US">
                <a:solidFill>
                  <a:srgbClr val="FF0000"/>
                </a:solidFill>
                <a:sym typeface="+mn-ea"/>
              </a:rPr>
              <a:t>我心中那好人儿，伫立在那河水边。</a:t>
            </a:r>
            <a:endParaRPr lang="zh-CN" altLang="en-US">
              <a:solidFill>
                <a:srgbClr val="FF0000"/>
              </a:solidFill>
              <a:sym typeface="+mn-ea"/>
            </a:endParaRPr>
          </a:p>
          <a:p>
            <a:r>
              <a:rPr lang="zh-CN" altLang="en-US">
                <a:solidFill>
                  <a:srgbClr val="FF0000"/>
                </a:solidFill>
                <a:sym typeface="+mn-ea"/>
              </a:rPr>
              <a:t>逆流而上去找她，路途艰险如弯绳。</a:t>
            </a:r>
            <a:endParaRPr lang="zh-CN" altLang="en-US">
              <a:solidFill>
                <a:srgbClr val="FF0000"/>
              </a:solidFill>
              <a:sym typeface="+mn-ea"/>
            </a:endParaRPr>
          </a:p>
          <a:p>
            <a:r>
              <a:rPr lang="zh-CN" altLang="en-US">
                <a:solidFill>
                  <a:srgbClr val="FF0000"/>
                </a:solidFill>
                <a:sym typeface="+mn-ea"/>
              </a:rPr>
              <a:t>顺流而下去寻她，仿佛就在水中洲。</a:t>
            </a:r>
            <a:endParaRPr lang="zh-CN" altLang="en-US">
              <a:solidFill>
                <a:srgbClr val="FF0000"/>
              </a:solidFill>
            </a:endParaRPr>
          </a:p>
          <a:p>
            <a:endParaRPr lang="zh-CN" altLang="en-US"/>
          </a:p>
        </p:txBody>
      </p:sp>
      <p:pic>
        <p:nvPicPr>
          <p:cNvPr id="4" name="图片 3" descr="16a5a1d2914d5507"/>
          <p:cNvPicPr>
            <a:picLocks noChangeAspect="1"/>
          </p:cNvPicPr>
          <p:nvPr/>
        </p:nvPicPr>
        <p:blipFill>
          <a:blip r:embed="rId1"/>
          <a:stretch>
            <a:fillRect/>
          </a:stretch>
        </p:blipFill>
        <p:spPr>
          <a:xfrm>
            <a:off x="6645275" y="1006475"/>
            <a:ext cx="4708525" cy="49517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olidFill>
                  <a:srgbClr val="FF0000"/>
                </a:solidFill>
              </a:rPr>
              <a:t>蒹葭意境图</a:t>
            </a:r>
            <a:endParaRPr lang="zh-CN" altLang="en-US">
              <a:solidFill>
                <a:srgbClr val="FF0000"/>
              </a:solidFill>
            </a:endParaRPr>
          </a:p>
        </p:txBody>
      </p:sp>
      <p:sp>
        <p:nvSpPr>
          <p:cNvPr id="3" name="内容占位符 2"/>
          <p:cNvSpPr>
            <a:spLocks noGrp="1"/>
          </p:cNvSpPr>
          <p:nvPr>
            <p:ph idx="1"/>
          </p:nvPr>
        </p:nvSpPr>
        <p:spPr/>
        <p:txBody>
          <a:bodyPr/>
          <a:p>
            <a:endParaRPr lang="zh-CN" altLang="en-US"/>
          </a:p>
        </p:txBody>
      </p:sp>
      <p:pic>
        <p:nvPicPr>
          <p:cNvPr id="4" name="图片 3" descr="197d3bab4ac4fd6a"/>
          <p:cNvPicPr>
            <a:picLocks noChangeAspect="1"/>
          </p:cNvPicPr>
          <p:nvPr/>
        </p:nvPicPr>
        <p:blipFill>
          <a:blip r:embed="rId1"/>
          <a:stretch>
            <a:fillRect/>
          </a:stretch>
        </p:blipFill>
        <p:spPr>
          <a:xfrm>
            <a:off x="838200" y="1825625"/>
            <a:ext cx="10515600" cy="43516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673735"/>
          </a:xfrm>
        </p:spPr>
        <p:txBody>
          <a:bodyPr>
            <a:normAutofit fontScale="90000"/>
          </a:bodyPr>
          <a:p>
            <a:r>
              <a:rPr lang="zh-CN" altLang="en-US"/>
              <a:t>[赏析]</a:t>
            </a:r>
            <a:endParaRPr lang="zh-CN" altLang="en-US"/>
          </a:p>
        </p:txBody>
      </p:sp>
      <p:sp>
        <p:nvSpPr>
          <p:cNvPr id="3" name="内容占位符 2"/>
          <p:cNvSpPr>
            <a:spLocks noGrp="1"/>
          </p:cNvSpPr>
          <p:nvPr>
            <p:ph idx="1"/>
          </p:nvPr>
        </p:nvSpPr>
        <p:spPr>
          <a:xfrm>
            <a:off x="838200" y="941705"/>
            <a:ext cx="10515600" cy="5782310"/>
          </a:xfrm>
        </p:spPr>
        <p:txBody>
          <a:bodyPr>
            <a:normAutofit fontScale="80000"/>
          </a:bodyPr>
          <a:p>
            <a:pPr fontAlgn="auto">
              <a:lnSpc>
                <a:spcPct val="170000"/>
              </a:lnSpc>
            </a:pPr>
            <a:r>
              <a:rPr lang="zh-CN" altLang="en-US" b="1">
                <a:solidFill>
                  <a:srgbClr val="FF0000"/>
                </a:solidFill>
                <a:uFillTx/>
              </a:rPr>
              <a:t>“蒹葭苍苍，白露为霜”两句，从物象与色泽上点明了时间和环境。那生长在河边的茂密芦苇，颜色苍青，那晶莹透亮的露水珠已凝结成白刷刷的浓霜，那微微的秋风送着袭人的凉意，那茫茫的秋水泛起浸人的寒气。在这一苍凉幽缈的深秋清晨的特定时空里，诗人时而静立，时而徘徊，时而翘首眺望，时而蹙眉沉思。他那神情焦灼、心绪不宁的情状，不时地显现于我们眼前，原来他是在思慕追寻着一个友人。“所谓伊人，在水一方”两句，交代了诗人所追慕的对象及伊人所在的地点，表现了诗人思见心切，望穿秋水，一个劲地张望、寻求。“伊人”，指与诗人关系亲密、为诗人崇敬和热爱而未曾须臾忘怀的人。“所谓”二字，表明“伊人”是常常被提及，不断念叨着的，然而现在他却在漫漫大河的另一方。</a:t>
            </a:r>
            <a:endParaRPr lang="zh-CN" altLang="en-US" b="1">
              <a:solidFill>
                <a:srgbClr val="FF0000"/>
              </a:solidFill>
              <a:uFillTx/>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940435"/>
          </a:xfrm>
        </p:spPr>
        <p:txBody>
          <a:bodyPr/>
          <a:p>
            <a:pPr algn="ctr"/>
            <a:r>
              <a:rPr lang="zh-CN" altLang="en-US">
                <a:solidFill>
                  <a:srgbClr val="FF0000"/>
                </a:solidFill>
              </a:rPr>
              <a:t>蒹葭意境图</a:t>
            </a:r>
            <a:endParaRPr lang="zh-CN" altLang="en-US">
              <a:solidFill>
                <a:srgbClr val="FF0000"/>
              </a:solidFill>
            </a:endParaRPr>
          </a:p>
        </p:txBody>
      </p:sp>
      <p:sp>
        <p:nvSpPr>
          <p:cNvPr id="3" name="内容占位符 2"/>
          <p:cNvSpPr>
            <a:spLocks noGrp="1"/>
          </p:cNvSpPr>
          <p:nvPr>
            <p:ph idx="1"/>
          </p:nvPr>
        </p:nvSpPr>
        <p:spPr/>
        <p:txBody>
          <a:bodyPr/>
          <a:p>
            <a:endParaRPr lang="zh-CN" altLang="en-US"/>
          </a:p>
        </p:txBody>
      </p:sp>
      <p:pic>
        <p:nvPicPr>
          <p:cNvPr id="4" name="图片 3" descr="ff15c882d8146143"/>
          <p:cNvPicPr>
            <a:picLocks noChangeAspect="1"/>
          </p:cNvPicPr>
          <p:nvPr/>
        </p:nvPicPr>
        <p:blipFill>
          <a:blip r:embed="rId1"/>
          <a:stretch>
            <a:fillRect/>
          </a:stretch>
        </p:blipFill>
        <p:spPr>
          <a:xfrm>
            <a:off x="838200" y="1305560"/>
            <a:ext cx="10515600" cy="54762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[赏析]</a:t>
            </a:r>
            <a:br>
              <a:rPr lang="zh-CN" altLang="en-US"/>
            </a:br>
            <a:endParaRPr lang="zh-CN" altLang="en-US"/>
          </a:p>
        </p:txBody>
      </p:sp>
      <p:sp>
        <p:nvSpPr>
          <p:cNvPr id="3" name="内容占位符 2"/>
          <p:cNvSpPr>
            <a:spLocks noGrp="1"/>
          </p:cNvSpPr>
          <p:nvPr>
            <p:ph idx="1"/>
          </p:nvPr>
        </p:nvSpPr>
        <p:spPr>
          <a:xfrm>
            <a:off x="838200" y="1310005"/>
            <a:ext cx="10515600" cy="5329555"/>
          </a:xfrm>
        </p:spPr>
        <p:txBody>
          <a:bodyPr/>
          <a:p>
            <a:r>
              <a:rPr lang="zh-CN" altLang="en-US" b="1">
                <a:solidFill>
                  <a:srgbClr val="FF0000"/>
                </a:solidFill>
                <a:uFillTx/>
                <a:sym typeface="+mn-ea"/>
              </a:rPr>
              <a:t>“在水一方”，语气肯定，说明诗人确信他的存在，并充满信心去追求，只是河水隔绝，相会不易。“溯洄从之，道阻且长；溯游从之，宛在水中央。”沿着河边小道向上游走去，道路艰险，且又漫长，即使花费很长时间也难到达；如果径直游渡过去，尽管相距不远，但眼前秋水茫茫，思之可及，行之不易，仿佛看到了伊人的身影在水中央晃动。诗人尽管立于河边，但他那恍惚迷离的心神早已飞动起来，思见伊人而不得的如醉如痴的形象栩栩可见。诗句之奇妙，正如方玉润所说：“玩其词，虽若可望不可即。味其意，实求之而不远，思之而即至者。”</a:t>
            </a:r>
            <a:endParaRPr lang="zh-CN" altLang="en-US" b="1">
              <a:solidFill>
                <a:srgbClr val="FF0000"/>
              </a:solidFill>
              <a:uFillTx/>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[赏析]</a:t>
            </a:r>
            <a:endParaRPr lang="zh-CN" altLang="en-US"/>
          </a:p>
        </p:txBody>
      </p:sp>
      <p:sp>
        <p:nvSpPr>
          <p:cNvPr id="3" name="内容占位符 2"/>
          <p:cNvSpPr>
            <a:spLocks noGrp="1"/>
          </p:cNvSpPr>
          <p:nvPr>
            <p:ph idx="1"/>
          </p:nvPr>
        </p:nvSpPr>
        <p:spPr/>
        <p:txBody>
          <a:bodyPr>
            <a:normAutofit/>
          </a:bodyPr>
          <a:p>
            <a:r>
              <a:rPr lang="zh-CN" altLang="en-US"/>
              <a:t> </a:t>
            </a:r>
            <a:r>
              <a:rPr lang="zh-CN" altLang="en-US">
                <a:solidFill>
                  <a:srgbClr val="FF0000"/>
                </a:solidFill>
              </a:rPr>
              <a:t>诗的二、三章只换了几个词儿，内容与首章基本相同。但它体现了诗歌咏唱的音乐特点，增强了韵律的悠扬和谐美，使表达的情感愈来愈强烈。首章的“苍苍”，次章的“凄凄”，末章的“采采”，写出芦苇的颜色由苍青至凄青到泛白，把深秋凄凉的气氛渲染得越来越浓，烘托出诗人当时所在的环境十分清冷，心境十分寂寞。白露“为霜”、“未晞”、“未已”的变换，描绘出朝露成霜而又融为秋水的渐变情状与过程，形象地画出了时间发展的轨迹，说明诗人天刚放亮就来到河滨，直呆到太阳东升。试想，他独自一人久久徘徊在清冷索寞的旷野，面对茫茫秋水，等人不见，寻人不着，其心情该是何等焦急和惆怅!</a:t>
            </a:r>
            <a:endParaRPr lang="zh-CN" altLang="en-US">
              <a:solidFill>
                <a:srgbClr val="FF0000"/>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2329</Words>
  <Application>WPS 演示</Application>
  <PresentationFormat>宽屏</PresentationFormat>
  <Paragraphs>103</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Arial</vt:lpstr>
      <vt:lpstr>宋体</vt:lpstr>
      <vt:lpstr>Wingdings</vt:lpstr>
      <vt:lpstr>Calibri Light</vt:lpstr>
      <vt:lpstr>Calibri</vt:lpstr>
      <vt:lpstr>微软雅黑</vt:lpstr>
      <vt:lpstr>Office 主题</vt:lpstr>
      <vt:lpstr>蒹葭</vt:lpstr>
      <vt:lpstr>蒹葭</vt:lpstr>
      <vt:lpstr>[注释]</vt:lpstr>
      <vt:lpstr>翻译：</vt:lpstr>
      <vt:lpstr>PowerPoint 演示文稿</vt:lpstr>
      <vt:lpstr>[赏析]</vt:lpstr>
      <vt:lpstr>PowerPoint 演示文稿</vt:lpstr>
      <vt:lpstr>PowerPoint 演示文稿</vt:lpstr>
      <vt:lpstr>PowerPoint 演示文稿</vt:lpstr>
      <vt:lpstr>PowerPoint 演示文稿</vt:lpstr>
      <vt:lpstr>练习：</vt:lpstr>
      <vt:lpstr>PowerPoint 演示文稿</vt:lpstr>
      <vt:lpstr>艺术手法：</vt:lpstr>
      <vt:lpstr>                               蒹葭</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19</cp:revision>
  <dcterms:created xsi:type="dcterms:W3CDTF">2016-11-02T10:39:00Z</dcterms:created>
  <dcterms:modified xsi:type="dcterms:W3CDTF">2016-11-03T03:19:37Z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