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oleObjec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72" r:id="rId1"/>
  </p:sldMasterIdLst>
  <p:notesMasterIdLst>
    <p:notesMasterId r:id="rId2"/>
  </p:notesMasterIdLst>
  <p:sldIdLst>
    <p:sldId id="715" r:id="rId3"/>
    <p:sldId id="531" r:id="rId4"/>
    <p:sldId id="719" r:id="rId5"/>
    <p:sldId id="720" r:id="rId6"/>
    <p:sldId id="721" r:id="rId7"/>
    <p:sldId id="722" r:id="rId8"/>
    <p:sldId id="723" r:id="rId9"/>
    <p:sldId id="724" r:id="rId10"/>
    <p:sldId id="725" r:id="rId11"/>
    <p:sldId id="726" r:id="rId12"/>
    <p:sldId id="727" r:id="rId13"/>
    <p:sldId id="728" r:id="rId14"/>
    <p:sldId id="729" r:id="rId15"/>
    <p:sldId id="730" r:id="rId16"/>
    <p:sldId id="731" r:id="rId17"/>
    <p:sldId id="732" r:id="rId18"/>
    <p:sldId id="733" r:id="rId19"/>
    <p:sldId id="734" r:id="rId20"/>
    <p:sldId id="735" r:id="rId21"/>
    <p:sldId id="736" r:id="rId22"/>
    <p:sldId id="761" r:id="rId23"/>
    <p:sldId id="762" r:id="rId24"/>
    <p:sldId id="739" r:id="rId25"/>
    <p:sldId id="740" r:id="rId26"/>
    <p:sldId id="741" r:id="rId27"/>
    <p:sldId id="742" r:id="rId28"/>
    <p:sldId id="743" r:id="rId29"/>
    <p:sldId id="744" r:id="rId30"/>
    <p:sldId id="745" r:id="rId31"/>
    <p:sldId id="746" r:id="rId32"/>
    <p:sldId id="747" r:id="rId33"/>
    <p:sldId id="748" r:id="rId34"/>
    <p:sldId id="749" r:id="rId35"/>
    <p:sldId id="751" r:id="rId36"/>
    <p:sldId id="752" r:id="rId37"/>
    <p:sldId id="538" r:id="rId38"/>
    <p:sldId id="753" r:id="rId39"/>
    <p:sldId id="754" r:id="rId40"/>
    <p:sldId id="755" r:id="rId41"/>
    <p:sldId id="756" r:id="rId42"/>
    <p:sldId id="757" r:id="rId43"/>
    <p:sldId id="758" r:id="rId44"/>
    <p:sldId id="760" r:id="rId45"/>
  </p:sldIdLst>
  <p:sldSz cx="11522075" cy="6480175"/>
  <p:notesSz cx="6858000" cy="9144000"/>
  <p:custDataLst>
    <p:tags r:id="rId46"/>
  </p:custDataLst>
  <p:defaultTextStyle>
    <a:defPPr>
      <a:defRPr lang="zh-CN"/>
    </a:defPPr>
    <a:lvl1pPr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56" autoAdjust="0"/>
    <p:restoredTop sz="84974" autoAdjust="0"/>
  </p:normalViewPr>
  <p:slideViewPr>
    <p:cSldViewPr>
      <p:cViewPr varScale="1">
        <p:scale>
          <a:sx n="122" d="100"/>
          <a:sy n="122" d="100"/>
        </p:scale>
        <p:origin x="-396" y="-96"/>
      </p:cViewPr>
      <p:guideLst>
        <p:guide orient="horz" pos="2041"/>
        <p:guide pos="3629"/>
      </p:guideLst>
    </p:cSldViewPr>
  </p:slideViewPr>
  <p:notesTextViewPr>
    <p:cViewPr>
      <p:scale>
        <a:sx n="1" d="1"/>
        <a:sy n="1" d="1"/>
      </p:scale>
      <p:origin x="0" y="0"/>
    </p:cViewPr>
  </p:notesTextViewPr>
  <p:sorterViewPr>
    <p:cViewPr>
      <p:scale>
        <a:sx n="130" d="100"/>
        <a:sy n="130"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1.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0.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smtClean="0">
                <a:solidFill>
                  <a:schemeClr val="tx1"/>
                </a:solidFill>
                <a:latin typeface="+mn-lt"/>
                <a:ea typeface="+mn-ea"/>
              </a:defRPr>
            </a:lvl1pPr>
          </a:lstStyle>
          <a:p>
            <a:pPr>
              <a:defRPr/>
            </a:pPr>
            <a:fld id="{FEC457B7-D2CF-47F1-9023-E2E260E894D7}" type="datetimeFigureOut">
              <a:rPr lang="zh-CN" altLang="en-US"/>
              <a:pPr>
                <a:defRPr/>
              </a:pPr>
              <a:t>2021/9/27</a:t>
            </a:fld>
            <a:endParaRPr lang="zh-CN" altLang="en-US"/>
          </a:p>
        </p:txBody>
      </p:sp>
      <p:sp>
        <p:nvSpPr>
          <p:cNvPr id="4100"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ea typeface="黑体" panose="02010609060101010101" pitchFamily="49" charset="-122"/>
              </a:defRPr>
            </a:lvl1pPr>
          </a:lstStyle>
          <a:p>
            <a:fld id="{B48DF7BC-F4A5-4F1E-8B33-407AF33FBD9B}" type="slidenum">
              <a:rPr lang="zh-CN" altLang="en-US"/>
              <a:t>‹#›</a:t>
            </a:fld>
            <a:endParaRPr lang="zh-CN" altLang="en-US">
              <a:ea typeface="黑体" panose="02010609060101010101" pitchFamily="49" charset="-122"/>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ChangeArrowheads="1"/>
          </p:cNvSpPr>
          <p:nvPr>
            <p:ph type="sldImg" idx="4294967295"/>
          </p:nvPr>
        </p:nvSpPr>
        <p:spPr/>
      </p:sp>
      <p:sp>
        <p:nvSpPr>
          <p:cNvPr id="10242" name="文本占位符 2"/>
          <p:cNvSpPr>
            <a:spLocks noGrp="1" noChangeArrowheads="1"/>
          </p:cNvSpPr>
          <p:nvPr>
            <p:ph type="body" idx="1"/>
          </p:nvPr>
        </p:nvSpPr>
        <p:spPr bwMode="auto"/>
        <p:txBody>
          <a:bodyPr wrap="square" numCol="1" anchor="t" anchorCtr="0" compatLnSpc="1"/>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内容与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79" r:id="rId1"/>
    <p:sldLayoutId id="2147483685" r:id="rId2"/>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5pPr>
      <a:lvl6pPr marL="2286000" lvl="5"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6pPr>
      <a:lvl7pPr marL="2743200" lvl="6"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7pPr>
      <a:lvl8pPr marL="3200400" lvl="7"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8pPr>
      <a:lvl9pPr marL="3657600" lvl="8" indent="0" algn="l" defTabSz="914400" rtl="0" eaLnBrk="1" fontAlgn="base" latinLnBrk="0" hangingPunct="1">
        <a:lnSpc>
          <a:spcPct val="100000"/>
        </a:lnSpc>
        <a:spcBef>
          <a:spcPct val="0"/>
        </a:spcBef>
        <a:spcAft>
          <a:spcPct val="0"/>
        </a:spcAft>
        <a:buNone/>
        <a:defRPr sz="3200" b="0" i="0" u="none" kern="1200" baseline="0">
          <a:solidFill>
            <a:srgbClr val="FF0000"/>
          </a:solidFill>
          <a:latin typeface="Times New Roman" panose="02020603050405020304" pitchFamily="18" charset="0"/>
          <a:ea typeface="黑体" panose="02010609060101010101" pitchFamily="49"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55.docx" TargetMode="Internal" /><Relationship Id="rId3" Type="http://schemas.openxmlformats.org/officeDocument/2006/relationships/image" Target="../media/image6.emf" /><Relationship Id="rId4" Type="http://schemas.openxmlformats.org/officeDocument/2006/relationships/vmlDrawing" Target="../drawings/vmlDrawing5.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66.docx" TargetMode="Internal" /><Relationship Id="rId3" Type="http://schemas.openxmlformats.org/officeDocument/2006/relationships/image" Target="../media/image7.emf" /><Relationship Id="rId4" Type="http://schemas.openxmlformats.org/officeDocument/2006/relationships/vmlDrawing" Target="../drawings/vmlDrawing6.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77.docx" TargetMode="Internal" /><Relationship Id="rId3" Type="http://schemas.openxmlformats.org/officeDocument/2006/relationships/image" Target="../media/image8.emf" /><Relationship Id="rId4" Type="http://schemas.openxmlformats.org/officeDocument/2006/relationships/vmlDrawing" Target="../drawings/vmlDrawing7.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88.docx" TargetMode="Internal" /><Relationship Id="rId3" Type="http://schemas.openxmlformats.org/officeDocument/2006/relationships/image" Target="../media/image9.emf" /><Relationship Id="rId4" Type="http://schemas.openxmlformats.org/officeDocument/2006/relationships/vmlDrawing" Target="../drawings/vmlDrawing8.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99.docx" TargetMode="Internal" /><Relationship Id="rId3" Type="http://schemas.openxmlformats.org/officeDocument/2006/relationships/image" Target="../media/image10.emf" /><Relationship Id="rId4" Type="http://schemas.openxmlformats.org/officeDocument/2006/relationships/vmlDrawing" Target="../drawings/vmlDrawing9.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010.docx" TargetMode="Internal" /><Relationship Id="rId3" Type="http://schemas.openxmlformats.org/officeDocument/2006/relationships/image" Target="../media/image11.emf" /><Relationship Id="rId4" Type="http://schemas.openxmlformats.org/officeDocument/2006/relationships/vmlDrawing" Target="../drawings/vmlDrawing10.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111.docx" TargetMode="Internal" /><Relationship Id="rId3" Type="http://schemas.openxmlformats.org/officeDocument/2006/relationships/image" Target="../media/image12.emf" /><Relationship Id="rId4" Type="http://schemas.openxmlformats.org/officeDocument/2006/relationships/vmlDrawing" Target="../drawings/vmlDrawing11.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212.docx" TargetMode="Internal" /><Relationship Id="rId3" Type="http://schemas.openxmlformats.org/officeDocument/2006/relationships/image" Target="../media/image13.emf" /><Relationship Id="rId4" Type="http://schemas.openxmlformats.org/officeDocument/2006/relationships/vmlDrawing" Target="../drawings/vmlDrawing12.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313.docx" TargetMode="Internal" /><Relationship Id="rId3" Type="http://schemas.openxmlformats.org/officeDocument/2006/relationships/image" Target="../media/image14.emf" /><Relationship Id="rId4" Type="http://schemas.openxmlformats.org/officeDocument/2006/relationships/vmlDrawing" Target="../drawings/vmlDrawing13.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1.docx" TargetMode="Internal" /><Relationship Id="rId3" Type="http://schemas.openxmlformats.org/officeDocument/2006/relationships/image" Target="../media/image1.emf" /><Relationship Id="rId4"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414.docx" TargetMode="Internal" /><Relationship Id="rId3" Type="http://schemas.openxmlformats.org/officeDocument/2006/relationships/image" Target="../media/image15.emf" /><Relationship Id="rId4" Type="http://schemas.openxmlformats.org/officeDocument/2006/relationships/vmlDrawing" Target="../drawings/vmlDrawing14.v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515.docx" TargetMode="Internal" /><Relationship Id="rId3" Type="http://schemas.openxmlformats.org/officeDocument/2006/relationships/image" Target="../media/image16.emf" /><Relationship Id="rId4" Type="http://schemas.openxmlformats.org/officeDocument/2006/relationships/vmlDrawing" Target="../drawings/vmlDrawing15.v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oleObject" Target="../embeddings/Microsoft_Office_Word___1616.docx" TargetMode="Internal" /><Relationship Id="rId4" Type="http://schemas.openxmlformats.org/officeDocument/2006/relationships/image" Target="../media/image17.emf" /><Relationship Id="rId5" Type="http://schemas.openxmlformats.org/officeDocument/2006/relationships/vmlDrawing" Target="../drawings/vmlDrawing16.v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1717.docx" TargetMode="Internal" /><Relationship Id="rId3" Type="http://schemas.openxmlformats.org/officeDocument/2006/relationships/image" Target="../media/image18.emf" /><Relationship Id="rId4" Type="http://schemas.openxmlformats.org/officeDocument/2006/relationships/vmlDrawing" Target="../drawings/vmlDrawing17.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22.docx" TargetMode="Internal" /><Relationship Id="rId3" Type="http://schemas.openxmlformats.org/officeDocument/2006/relationships/image" Target="../media/image2.emf" /><Relationship Id="rId4" Type="http://schemas.openxmlformats.org/officeDocument/2006/relationships/vmlDrawing" Target="../drawings/vmlDrawing2.v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jpeg" /><Relationship Id="rId3" Type="http://schemas.openxmlformats.org/officeDocument/2006/relationships/oleObject" Target="../embeddings/Microsoft_Office_Word___1818.docx" TargetMode="Internal" /><Relationship Id="rId4" Type="http://schemas.openxmlformats.org/officeDocument/2006/relationships/image" Target="../media/image20.emf" /><Relationship Id="rId5" Type="http://schemas.openxmlformats.org/officeDocument/2006/relationships/image" Target="../media/image21.jpeg" /><Relationship Id="rId6" Type="http://schemas.openxmlformats.org/officeDocument/2006/relationships/vmlDrawing" Target="../drawings/vmlDrawing18.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33.docx" TargetMode="Internal" /><Relationship Id="rId3" Type="http://schemas.openxmlformats.org/officeDocument/2006/relationships/image" Target="../media/image3.emf" /><Relationship Id="rId4" Type="http://schemas.openxmlformats.org/officeDocument/2006/relationships/vmlDrawing" Target="../drawings/vmlDrawing3.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oleObject" Target="../embeddings/Microsoft_Office_Word___44.docx" TargetMode="Internal" /><Relationship Id="rId3" Type="http://schemas.openxmlformats.org/officeDocument/2006/relationships/image" Target="../media/image4.emf" /><Relationship Id="rId4" Type="http://schemas.openxmlformats.org/officeDocument/2006/relationships/image" Target="../media/image5.png" /><Relationship Id="rId5" Type="http://schemas.openxmlformats.org/officeDocument/2006/relationships/vmlDrawing" Target="../drawings/vmlDrawing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78980" name="矩形 10"/>
          <p:cNvSpPr>
            <a:spLocks noChangeArrowheads="1"/>
          </p:cNvSpPr>
          <p:nvPr/>
        </p:nvSpPr>
        <p:spPr bwMode="auto">
          <a:xfrm>
            <a:off x="1512565" y="2375991"/>
            <a:ext cx="6553200" cy="109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chemeClr val="tx1"/>
                </a:solidFill>
                <a:ea typeface="微软雅黑" panose="020b0503020204020204" pitchFamily="34" charset="-122"/>
                <a:cs typeface="Times New Roman" panose="02020603050405020304" pitchFamily="18" charset="0"/>
              </a:rPr>
              <a:t>11　岳阳楼记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78980"/>
                                        </p:tgtEl>
                                        <p:attrNameLst>
                                          <p:attrName>style.visibility</p:attrName>
                                        </p:attrNameLst>
                                      </p:cBhvr>
                                      <p:to>
                                        <p:strVal val="visible"/>
                                      </p:to>
                                    </p:set>
                                    <p:animEffect transition="in" filter="fade">
                                      <p:cBhvr>
                                        <p:cTn id="7" dur="1000"/>
                                        <p:tgtEl>
                                          <p:spTgt spid="1278980"/>
                                        </p:tgtEl>
                                      </p:cBhvr>
                                    </p:animEffect>
                                    <p:anim calcmode="lin" valueType="num">
                                      <p:cBhvr>
                                        <p:cTn id="8" dur="1000" fill="hold"/>
                                        <p:tgtEl>
                                          <p:spTgt spid="1278980"/>
                                        </p:tgtEl>
                                        <p:attrNameLst>
                                          <p:attrName>ppt_x</p:attrName>
                                        </p:attrNameLst>
                                      </p:cBhvr>
                                      <p:tavLst>
                                        <p:tav tm="0">
                                          <p:val>
                                            <p:strVal val="#ppt_x"/>
                                          </p:val>
                                        </p:tav>
                                        <p:tav tm="100000">
                                          <p:val>
                                            <p:strVal val="#ppt_x"/>
                                          </p:val>
                                        </p:tav>
                                      </p:tavLst>
                                    </p:anim>
                                    <p:anim calcmode="lin" valueType="num">
                                      <p:cBhvr>
                                        <p:cTn id="9" dur="1000" fill="hold"/>
                                        <p:tgtEl>
                                          <p:spTgt spid="1278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898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62865" y="578485"/>
          <a:ext cx="11031855" cy="5812155"/>
        </p:xfrm>
        <a:graphic>
          <a:graphicData uri="http://schemas.openxmlformats.org/presentationml/2006/ole">
            <mc:AlternateContent>
              <mc:Choice xmlns:v="urn:schemas-microsoft-com:vml" Requires="v">
                <p:oleObj spid="_x0000_s1042" name="Document" r:id="rId2" imgW="5276880" imgH="2778929" progId="">
                  <p:embed/>
                </p:oleObj>
              </mc:Choice>
              <mc:Fallback>
                <p:oleObj name="Document" r:id="rId2" imgW="5276880" imgH="2778929" progId="">
                  <p:embed/>
                  <p:pic>
                    <p:nvPicPr>
                      <p:cNvPr id="0" name="OLE substitute image"/>
                      <p:cNvPicPr/>
                      <p:nvPr/>
                    </p:nvPicPr>
                    <p:blipFill>
                      <a:blip r:embed="rId3"/>
                      <a:stretch>
                        <a:fillRect/>
                      </a:stretch>
                    </p:blipFill>
                    <p:spPr>
                      <a:xfrm>
                        <a:off x="62865" y="578485"/>
                        <a:ext cx="11031855" cy="5812155"/>
                      </a:xfrm>
                      <a:prstGeom prst="rect">
                        <a:avLst/>
                      </a:prstGeom>
                      <a:noFill/>
                    </p:spPr>
                  </p:pic>
                </p:oleObj>
              </mc:Fallback>
            </mc:AlternateContent>
          </a:graphicData>
        </a:graphic>
      </p:graphicFrame>
      <p:sp>
        <p:nvSpPr>
          <p:cNvPr id="4" name="文本框 3"/>
          <p:cNvSpPr txBox="1"/>
          <p:nvPr/>
        </p:nvSpPr>
        <p:spPr>
          <a:xfrm>
            <a:off x="2698725" y="648181"/>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曾经</a:t>
            </a:r>
          </a:p>
        </p:txBody>
      </p:sp>
      <p:sp>
        <p:nvSpPr>
          <p:cNvPr id="6" name="文本框 5"/>
          <p:cNvSpPr txBox="1"/>
          <p:nvPr/>
        </p:nvSpPr>
        <p:spPr>
          <a:xfrm>
            <a:off x="4608651" y="648360"/>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探求</a:t>
            </a:r>
          </a:p>
        </p:txBody>
      </p:sp>
      <p:sp>
        <p:nvSpPr>
          <p:cNvPr id="8" name="文本框 7"/>
          <p:cNvSpPr txBox="1"/>
          <p:nvPr/>
        </p:nvSpPr>
        <p:spPr>
          <a:xfrm>
            <a:off x="503974" y="1403871"/>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或许、也许,表示委婉的语气 </a:t>
            </a:r>
          </a:p>
        </p:txBody>
      </p:sp>
      <p:sp>
        <p:nvSpPr>
          <p:cNvPr id="10" name="文本框 9"/>
          <p:cNvSpPr txBox="1"/>
          <p:nvPr/>
        </p:nvSpPr>
        <p:spPr>
          <a:xfrm>
            <a:off x="288071" y="2376170"/>
            <a:ext cx="108180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因为</a:t>
            </a:r>
          </a:p>
        </p:txBody>
      </p:sp>
      <p:sp>
        <p:nvSpPr>
          <p:cNvPr id="12" name="文本框 11"/>
          <p:cNvSpPr txBox="1"/>
          <p:nvPr/>
        </p:nvSpPr>
        <p:spPr>
          <a:xfrm>
            <a:off x="432348" y="4032229"/>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名词作状语,在……之前</a:t>
            </a:r>
          </a:p>
        </p:txBody>
      </p:sp>
      <p:sp>
        <p:nvSpPr>
          <p:cNvPr id="14" name="文本框 13"/>
          <p:cNvSpPr txBox="1"/>
          <p:nvPr/>
        </p:nvSpPr>
        <p:spPr>
          <a:xfrm>
            <a:off x="288332" y="4896579"/>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名词作状语,在……之后</a:t>
            </a:r>
          </a:p>
        </p:txBody>
      </p:sp>
      <p:sp>
        <p:nvSpPr>
          <p:cNvPr id="16" name="文本框 15"/>
          <p:cNvSpPr txBox="1"/>
          <p:nvPr/>
        </p:nvSpPr>
        <p:spPr>
          <a:xfrm>
            <a:off x="504319" y="5688042"/>
            <a:ext cx="201790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如果没有</a:t>
            </a:r>
          </a:p>
        </p:txBody>
      </p:sp>
      <p:sp>
        <p:nvSpPr>
          <p:cNvPr id="18" name="文本框 17"/>
          <p:cNvSpPr txBox="1"/>
          <p:nvPr/>
        </p:nvSpPr>
        <p:spPr>
          <a:xfrm>
            <a:off x="5184775" y="5688330"/>
            <a:ext cx="242316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归依，一道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P spid="16" grpId="0"/>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9"/>
          </a:xfrm>
          <a:prstGeom prst="rect">
            <a:avLst/>
          </a:prstGeom>
        </p:spPr>
        <p:txBody>
          <a:bodyPr>
            <a:spAutoFit/>
          </a:bodyPr>
          <a:lstStyle/>
          <a:p>
            <a:pPr indent="280670">
              <a:lnSpc>
                <a:spcPct val="130000"/>
              </a:lnSpc>
              <a:spcAft>
                <a:spcPct val="0"/>
              </a:spcAft>
            </a:pPr>
            <a:r>
              <a:rPr lang="zh-CN" altLang="zh-CN" b="1">
                <a:ea typeface="宋体" panose="02010600030101010101" pitchFamily="2" charset="-122"/>
                <a:cs typeface="Times New Roman" panose="02020603050405020304" pitchFamily="18" charset="0"/>
              </a:rPr>
              <a:t>　唉!我曾经探求古代品德高尚的人们的心思,或许不同于以上两种表现,为什么呢?(是由于)不因外物和自己处境的变化而喜悲,在朝廷做官,则为平民百姓忧虑;被贬谪到边远地区做地方官,则替君主担忧。这样(他们)进朝为官也忧虑,退居江湖为民也忧虑。那么什么时候才快乐呢?大概一定会说“在天下人忧之前先忧,在天下人乐之后才乐”吧。啊!如果没有这种人,我同谁一道呢?写于庆历六年九月十五日。 </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349250" y="2165350"/>
          <a:ext cx="10785475" cy="2419350"/>
        </p:xfrm>
        <a:graphic>
          <a:graphicData uri="http://schemas.openxmlformats.org/presentationml/2006/ole">
            <mc:AlternateContent>
              <mc:Choice xmlns:v="urn:schemas-microsoft-com:vml" Requires="v">
                <p:oleObj spid="_x0000_s1043" name="Document" r:id="rId2" imgW="5274753" imgH="1189123" progId="">
                  <p:embed/>
                </p:oleObj>
              </mc:Choice>
              <mc:Fallback>
                <p:oleObj name="Document" r:id="rId2" imgW="5274753" imgH="1189123" progId="">
                  <p:embed/>
                  <p:pic>
                    <p:nvPicPr>
                      <p:cNvPr id="0" name="OLE substitute image"/>
                      <p:cNvPicPr/>
                      <p:nvPr/>
                    </p:nvPicPr>
                    <p:blipFill>
                      <a:blip r:embed="rId3"/>
                      <a:stretch>
                        <a:fillRect/>
                      </a:stretch>
                    </p:blipFill>
                    <p:spPr>
                      <a:xfrm>
                        <a:off x="349250" y="2165350"/>
                        <a:ext cx="10785475" cy="2419350"/>
                      </a:xfrm>
                      <a:prstGeom prst="rect">
                        <a:avLst/>
                      </a:prstGeom>
                      <a:noFill/>
                    </p:spPr>
                  </p:pic>
                </p:oleObj>
              </mc:Fallback>
            </mc:AlternateContent>
          </a:graphicData>
        </a:graphic>
      </p:graphicFrame>
      <p:sp>
        <p:nvSpPr>
          <p:cNvPr id="4" name="文本框 3"/>
          <p:cNvSpPr txBox="1"/>
          <p:nvPr/>
        </p:nvSpPr>
        <p:spPr>
          <a:xfrm>
            <a:off x="4464893" y="2947699"/>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同“嘱”,嘱托</a:t>
            </a:r>
          </a:p>
        </p:txBody>
      </p:sp>
      <p:sp>
        <p:nvSpPr>
          <p:cNvPr id="6" name="文本框 5"/>
          <p:cNvSpPr txBox="1"/>
          <p:nvPr/>
        </p:nvSpPr>
        <p:spPr>
          <a:xfrm>
            <a:off x="3312765" y="3730048"/>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同“俱”,全,皆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144413" y="626324"/>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3.一词多义</a:t>
            </a:r>
          </a:p>
        </p:txBody>
      </p:sp>
      <p:graphicFrame>
        <p:nvGraphicFramePr>
          <p:cNvPr id="4" name="对象 3"/>
          <p:cNvGraphicFramePr>
            <a:graphicFrameLocks noChangeAspect="1"/>
          </p:cNvGraphicFramePr>
          <p:nvPr/>
        </p:nvGraphicFramePr>
        <p:xfrm>
          <a:off x="97473" y="1294448"/>
          <a:ext cx="10711180" cy="4834255"/>
        </p:xfrm>
        <a:graphic>
          <a:graphicData uri="http://schemas.openxmlformats.org/presentationml/2006/ole">
            <mc:AlternateContent>
              <mc:Choice xmlns:v="urn:schemas-microsoft-com:vml" Requires="v">
                <p:oleObj spid="_x0000_s1044" name="Document" r:id="rId2" imgW="5276880" imgH="2379318" progId="">
                  <p:embed/>
                </p:oleObj>
              </mc:Choice>
              <mc:Fallback>
                <p:oleObj name="Document" r:id="rId2" imgW="5276880" imgH="2379318" progId="">
                  <p:embed/>
                  <p:pic>
                    <p:nvPicPr>
                      <p:cNvPr id="0" name="OLE substitute image"/>
                      <p:cNvPicPr/>
                      <p:nvPr/>
                    </p:nvPicPr>
                    <p:blipFill>
                      <a:blip r:embed="rId3"/>
                      <a:stretch>
                        <a:fillRect/>
                      </a:stretch>
                    </p:blipFill>
                    <p:spPr>
                      <a:xfrm>
                        <a:off x="97473" y="1294448"/>
                        <a:ext cx="10711180" cy="4834255"/>
                      </a:xfrm>
                      <a:prstGeom prst="rect">
                        <a:avLst/>
                      </a:prstGeom>
                      <a:noFill/>
                    </p:spPr>
                  </p:pic>
                </p:oleObj>
              </mc:Fallback>
            </mc:AlternateContent>
          </a:graphicData>
        </a:graphic>
      </p:graphicFrame>
      <p:sp>
        <p:nvSpPr>
          <p:cNvPr id="5" name="文本框 4"/>
          <p:cNvSpPr txBox="1"/>
          <p:nvPr/>
        </p:nvSpPr>
        <p:spPr>
          <a:xfrm>
            <a:off x="3384773" y="1367879"/>
            <a:ext cx="1368152" cy="579120"/>
          </a:xfrm>
          <a:prstGeom prst="rect">
            <a:avLst/>
          </a:prstGeom>
          <a:noFill/>
        </p:spPr>
        <p:txBody>
          <a:bodyPr wrap="square">
            <a:spAutoFit/>
          </a:bodyPr>
          <a:lstStyle/>
          <a:p/>
        </p:txBody>
      </p:sp>
      <p:sp>
        <p:nvSpPr>
          <p:cNvPr id="7" name="文本框 6"/>
          <p:cNvSpPr txBox="1"/>
          <p:nvPr/>
        </p:nvSpPr>
        <p:spPr>
          <a:xfrm>
            <a:off x="4104853" y="2007240"/>
            <a:ext cx="1368152" cy="579120"/>
          </a:xfrm>
          <a:prstGeom prst="rect">
            <a:avLst/>
          </a:prstGeom>
          <a:noFill/>
        </p:spPr>
        <p:txBody>
          <a:bodyPr wrap="square">
            <a:spAutoFit/>
          </a:bodyPr>
          <a:lstStyle/>
          <a:p/>
        </p:txBody>
      </p:sp>
      <p:sp>
        <p:nvSpPr>
          <p:cNvPr id="9" name="文本框 8"/>
          <p:cNvSpPr txBox="1"/>
          <p:nvPr/>
        </p:nvSpPr>
        <p:spPr>
          <a:xfrm>
            <a:off x="3528789" y="2530783"/>
            <a:ext cx="1224136" cy="579120"/>
          </a:xfrm>
          <a:prstGeom prst="rect">
            <a:avLst/>
          </a:prstGeom>
          <a:noFill/>
        </p:spPr>
        <p:txBody>
          <a:bodyPr wrap="square">
            <a:spAutoFit/>
          </a:bodyPr>
          <a:lstStyle/>
          <a:p>
            <a:r>
              <a:rPr lang="zh-CN" altLang="en-US" b="1">
                <a:solidFill>
                  <a:srgbClr val="FF0000"/>
                </a:solidFill>
              </a:rPr>
              <a:t>顺利</a:t>
            </a:r>
          </a:p>
        </p:txBody>
      </p:sp>
      <p:sp>
        <p:nvSpPr>
          <p:cNvPr id="11" name="文本框 10"/>
          <p:cNvSpPr txBox="1"/>
          <p:nvPr/>
        </p:nvSpPr>
        <p:spPr>
          <a:xfrm>
            <a:off x="3528789" y="3182236"/>
            <a:ext cx="1009794" cy="579120"/>
          </a:xfrm>
          <a:prstGeom prst="rect">
            <a:avLst/>
          </a:prstGeom>
          <a:noFill/>
        </p:spPr>
        <p:txBody>
          <a:bodyPr wrap="square">
            <a:spAutoFit/>
          </a:bodyPr>
          <a:lstStyle/>
          <a:p>
            <a:r>
              <a:rPr lang="zh-CN" altLang="en-US" b="1"/>
              <a:t>通向</a:t>
            </a:r>
          </a:p>
        </p:txBody>
      </p:sp>
      <p:sp>
        <p:nvSpPr>
          <p:cNvPr id="13" name="文本框 12"/>
          <p:cNvSpPr txBox="1"/>
          <p:nvPr/>
        </p:nvSpPr>
        <p:spPr>
          <a:xfrm>
            <a:off x="4679235" y="3738900"/>
            <a:ext cx="793770" cy="579120"/>
          </a:xfrm>
          <a:prstGeom prst="rect">
            <a:avLst/>
          </a:prstGeom>
          <a:noFill/>
        </p:spPr>
        <p:txBody>
          <a:bodyPr wrap="square">
            <a:spAutoFit/>
          </a:bodyPr>
          <a:lstStyle/>
          <a:p>
            <a:r>
              <a:rPr lang="zh-CN" altLang="en-US" b="1"/>
              <a:t>看</a:t>
            </a:r>
          </a:p>
        </p:txBody>
      </p:sp>
      <p:sp>
        <p:nvSpPr>
          <p:cNvPr id="15" name="文本框 14"/>
          <p:cNvSpPr txBox="1"/>
          <p:nvPr/>
        </p:nvSpPr>
        <p:spPr>
          <a:xfrm>
            <a:off x="5440948" y="4362242"/>
            <a:ext cx="1009794" cy="579120"/>
          </a:xfrm>
          <a:prstGeom prst="rect">
            <a:avLst/>
          </a:prstGeom>
          <a:noFill/>
        </p:spPr>
        <p:txBody>
          <a:bodyPr wrap="square">
            <a:spAutoFit/>
          </a:bodyPr>
          <a:lstStyle/>
          <a:p>
            <a:r>
              <a:rPr lang="zh-CN" altLang="en-US" b="1">
                <a:solidFill>
                  <a:srgbClr val="FF0000"/>
                </a:solidFill>
              </a:rPr>
              <a:t>景象</a:t>
            </a:r>
          </a:p>
        </p:txBody>
      </p:sp>
      <p:sp>
        <p:nvSpPr>
          <p:cNvPr id="17" name="文本框 16"/>
          <p:cNvSpPr txBox="1"/>
          <p:nvPr/>
        </p:nvSpPr>
        <p:spPr>
          <a:xfrm>
            <a:off x="3528789" y="4947017"/>
            <a:ext cx="1009794" cy="579120"/>
          </a:xfrm>
          <a:prstGeom prst="rect">
            <a:avLst/>
          </a:prstGeom>
          <a:noFill/>
        </p:spPr>
        <p:txBody>
          <a:bodyPr wrap="square">
            <a:spAutoFit/>
          </a:bodyPr>
          <a:lstStyle/>
          <a:p>
            <a:r>
              <a:rPr lang="zh-CN" altLang="en-US" b="1">
                <a:solidFill>
                  <a:srgbClr val="FF0000"/>
                </a:solidFill>
              </a:rPr>
              <a:t>天空</a:t>
            </a:r>
          </a:p>
        </p:txBody>
      </p:sp>
      <p:sp>
        <p:nvSpPr>
          <p:cNvPr id="19" name="文本框 18"/>
          <p:cNvSpPr txBox="1"/>
          <p:nvPr/>
        </p:nvSpPr>
        <p:spPr>
          <a:xfrm>
            <a:off x="3528789" y="5571403"/>
            <a:ext cx="1009794" cy="579120"/>
          </a:xfrm>
          <a:prstGeom prst="rect">
            <a:avLst/>
          </a:prstGeom>
          <a:noFill/>
        </p:spPr>
        <p:txBody>
          <a:bodyPr wrap="square">
            <a:spAutoFit/>
          </a:bodyPr>
          <a:lstStyle/>
          <a:p>
            <a:r>
              <a:rPr lang="zh-CN" altLang="en-US" b="1">
                <a:solidFill>
                  <a:srgbClr val="FF0000"/>
                </a:solidFill>
              </a:rPr>
              <a:t>消散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nvGraphicFramePr>
        <p:xfrm>
          <a:off x="188873" y="596881"/>
          <a:ext cx="10711180" cy="5654040"/>
        </p:xfrm>
        <a:graphic>
          <a:graphicData uri="http://schemas.openxmlformats.org/presentationml/2006/ole">
            <mc:AlternateContent>
              <mc:Choice xmlns:v="urn:schemas-microsoft-com:vml" Requires="v">
                <p:oleObj spid="_x0000_s1045" name="Document" r:id="rId2" imgW="5276880" imgH="2778929" progId="">
                  <p:embed/>
                </p:oleObj>
              </mc:Choice>
              <mc:Fallback>
                <p:oleObj name="Document" r:id="rId2" imgW="5276880" imgH="2778929" progId="">
                  <p:embed/>
                  <p:pic>
                    <p:nvPicPr>
                      <p:cNvPr id="0" name="OLE substitute image"/>
                      <p:cNvPicPr/>
                      <p:nvPr/>
                    </p:nvPicPr>
                    <p:blipFill>
                      <a:blip r:embed="rId3"/>
                      <a:stretch>
                        <a:fillRect/>
                      </a:stretch>
                    </p:blipFill>
                    <p:spPr>
                      <a:xfrm>
                        <a:off x="188873" y="596881"/>
                        <a:ext cx="10711180" cy="5654040"/>
                      </a:xfrm>
                      <a:prstGeom prst="rect">
                        <a:avLst/>
                      </a:prstGeom>
                      <a:noFill/>
                    </p:spPr>
                  </p:pic>
                </p:oleObj>
              </mc:Fallback>
            </mc:AlternateContent>
          </a:graphicData>
        </a:graphic>
      </p:graphicFrame>
      <p:sp>
        <p:nvSpPr>
          <p:cNvPr id="4" name="文本框 3"/>
          <p:cNvSpPr txBox="1"/>
          <p:nvPr/>
        </p:nvSpPr>
        <p:spPr>
          <a:xfrm>
            <a:off x="3603548" y="611421"/>
            <a:ext cx="1224136" cy="579120"/>
          </a:xfrm>
          <a:prstGeom prst="rect">
            <a:avLst/>
          </a:prstGeom>
          <a:noFill/>
        </p:spPr>
        <p:txBody>
          <a:bodyPr wrap="square">
            <a:spAutoFit/>
          </a:bodyPr>
          <a:lstStyle/>
          <a:p/>
        </p:txBody>
      </p:sp>
      <p:sp>
        <p:nvSpPr>
          <p:cNvPr id="6" name="文本框 5"/>
          <p:cNvSpPr txBox="1"/>
          <p:nvPr/>
        </p:nvSpPr>
        <p:spPr>
          <a:xfrm>
            <a:off x="3675556" y="1231826"/>
            <a:ext cx="685800" cy="579120"/>
          </a:xfrm>
          <a:prstGeom prst="rect">
            <a:avLst/>
          </a:prstGeom>
          <a:noFill/>
        </p:spPr>
        <p:txBody>
          <a:bodyPr wrap="square">
            <a:spAutoFit/>
          </a:bodyPr>
          <a:lstStyle/>
          <a:p/>
        </p:txBody>
      </p:sp>
      <p:sp>
        <p:nvSpPr>
          <p:cNvPr id="8" name="文本框 7"/>
          <p:cNvSpPr txBox="1"/>
          <p:nvPr/>
        </p:nvSpPr>
        <p:spPr>
          <a:xfrm>
            <a:off x="3711575" y="1859915"/>
            <a:ext cx="1720215" cy="579120"/>
          </a:xfrm>
          <a:prstGeom prst="rect">
            <a:avLst/>
          </a:prstGeom>
          <a:noFill/>
        </p:spPr>
        <p:txBody>
          <a:bodyPr wrap="square">
            <a:spAutoFit/>
          </a:bodyPr>
          <a:lstStyle/>
          <a:p/>
        </p:txBody>
      </p:sp>
      <p:sp>
        <p:nvSpPr>
          <p:cNvPr id="12" name="文本框 11"/>
          <p:cNvSpPr txBox="1"/>
          <p:nvPr/>
        </p:nvSpPr>
        <p:spPr>
          <a:xfrm>
            <a:off x="3745881" y="3133713"/>
            <a:ext cx="1229337" cy="579120"/>
          </a:xfrm>
          <a:prstGeom prst="rect">
            <a:avLst/>
          </a:prstGeom>
          <a:noFill/>
        </p:spPr>
        <p:txBody>
          <a:bodyPr wrap="square">
            <a:spAutoFit/>
          </a:bodyPr>
          <a:lstStyle/>
          <a:p>
            <a:r>
              <a:rPr lang="zh-CN" altLang="en-US"/>
              <a:t>穷尽</a:t>
            </a:r>
          </a:p>
        </p:txBody>
      </p:sp>
      <p:sp>
        <p:nvSpPr>
          <p:cNvPr id="14" name="文本框 13"/>
          <p:cNvSpPr txBox="1"/>
          <p:nvPr/>
        </p:nvSpPr>
        <p:spPr>
          <a:xfrm>
            <a:off x="4660629" y="3822954"/>
            <a:ext cx="1009794" cy="579120"/>
          </a:xfrm>
          <a:prstGeom prst="rect">
            <a:avLst/>
          </a:prstGeom>
          <a:noFill/>
        </p:spPr>
        <p:txBody>
          <a:bodyPr wrap="square">
            <a:spAutoFit/>
          </a:bodyPr>
          <a:lstStyle/>
          <a:p/>
        </p:txBody>
      </p:sp>
      <p:sp>
        <p:nvSpPr>
          <p:cNvPr id="16" name="文本框 15"/>
          <p:cNvSpPr txBox="1"/>
          <p:nvPr/>
        </p:nvSpPr>
        <p:spPr>
          <a:xfrm>
            <a:off x="5120767" y="4464222"/>
            <a:ext cx="1407562" cy="579120"/>
          </a:xfrm>
          <a:prstGeom prst="rect">
            <a:avLst/>
          </a:prstGeom>
          <a:noFill/>
        </p:spPr>
        <p:txBody>
          <a:bodyPr wrap="square">
            <a:spAutoFit/>
          </a:bodyPr>
          <a:lstStyle/>
          <a:p/>
        </p:txBody>
      </p:sp>
      <p:sp>
        <p:nvSpPr>
          <p:cNvPr id="18" name="文本框 17"/>
          <p:cNvSpPr txBox="1"/>
          <p:nvPr/>
        </p:nvSpPr>
        <p:spPr>
          <a:xfrm>
            <a:off x="4467644" y="5025916"/>
            <a:ext cx="1009794" cy="579120"/>
          </a:xfrm>
          <a:prstGeom prst="rect">
            <a:avLst/>
          </a:prstGeom>
          <a:noFill/>
        </p:spPr>
        <p:txBody>
          <a:bodyPr wrap="square">
            <a:spAutoFit/>
          </a:bodyPr>
          <a:lstStyle/>
          <a:p>
            <a:r>
              <a:rPr lang="zh-CN" altLang="en-US"/>
              <a:t>有时</a:t>
            </a:r>
          </a:p>
        </p:txBody>
      </p:sp>
      <p:sp>
        <p:nvSpPr>
          <p:cNvPr id="20" name="文本框 19"/>
          <p:cNvSpPr txBox="1"/>
          <p:nvPr/>
        </p:nvSpPr>
        <p:spPr>
          <a:xfrm>
            <a:off x="4463211" y="5679648"/>
            <a:ext cx="2305938" cy="579120"/>
          </a:xfrm>
          <a:prstGeom prst="rect">
            <a:avLst/>
          </a:prstGeom>
          <a:noFill/>
        </p:spPr>
        <p:txBody>
          <a:bodyPr wrap="square">
            <a:spAutoFit/>
          </a:bodyPr>
          <a:lstStyle/>
          <a:p>
            <a:r>
              <a:rPr lang="zh-CN" altLang="en-US"/>
              <a:t>或许，也许</a:t>
            </a:r>
          </a:p>
        </p:txBody>
      </p:sp>
      <p:sp>
        <p:nvSpPr>
          <p:cNvPr id="19" name="TextBox 18"/>
          <p:cNvSpPr txBox="1"/>
          <p:nvPr/>
        </p:nvSpPr>
        <p:spPr>
          <a:xfrm>
            <a:off x="4546591" y="2597145"/>
            <a:ext cx="1143008" cy="579120"/>
          </a:xfrm>
          <a:prstGeom prst="rect">
            <a:avLst/>
          </a:prstGeom>
          <a:noFill/>
        </p:spPr>
        <p:txBody>
          <a:bodyPr wrap="square" rtlCol="0">
            <a:spAutoFit/>
          </a:bodyPr>
          <a:lstStyle/>
          <a:p>
            <a:r>
              <a:rPr lang="zh-CN" altLang="en-US" smtClean="0"/>
              <a:t>极点</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2" grpId="0"/>
      <p:bldP spid="14" grpId="0"/>
      <p:bldP spid="16" grpId="0"/>
      <p:bldP spid="18" grpId="0"/>
      <p:bldP spid="20" grpId="0"/>
      <p:bldP spid="1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0406" y="1173337"/>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4.古今异义</a:t>
            </a:r>
          </a:p>
        </p:txBody>
      </p:sp>
      <p:graphicFrame>
        <p:nvGraphicFramePr>
          <p:cNvPr id="4" name="对象 3"/>
          <p:cNvGraphicFramePr>
            <a:graphicFrameLocks noChangeAspect="1"/>
          </p:cNvGraphicFramePr>
          <p:nvPr/>
        </p:nvGraphicFramePr>
        <p:xfrm>
          <a:off x="174625" y="2030413"/>
          <a:ext cx="11134725" cy="3321050"/>
        </p:xfrm>
        <a:graphic>
          <a:graphicData uri="http://schemas.openxmlformats.org/presentationml/2006/ole">
            <mc:AlternateContent>
              <mc:Choice xmlns:v="urn:schemas-microsoft-com:vml" Requires="v">
                <p:oleObj spid="_x0000_s1046" name="Document" r:id="rId2" imgW="5399323" imgH="1612858" progId="">
                  <p:embed/>
                </p:oleObj>
              </mc:Choice>
              <mc:Fallback>
                <p:oleObj name="Document" r:id="rId2" imgW="5399323" imgH="1612858" progId="">
                  <p:embed/>
                  <p:pic>
                    <p:nvPicPr>
                      <p:cNvPr id="0" name="OLE substitute image"/>
                      <p:cNvPicPr/>
                      <p:nvPr/>
                    </p:nvPicPr>
                    <p:blipFill>
                      <a:blip r:embed="rId3"/>
                      <a:stretch>
                        <a:fillRect/>
                      </a:stretch>
                    </p:blipFill>
                    <p:spPr>
                      <a:xfrm>
                        <a:off x="174625" y="2030413"/>
                        <a:ext cx="11134725" cy="3321050"/>
                      </a:xfrm>
                      <a:prstGeom prst="rect">
                        <a:avLst/>
                      </a:prstGeom>
                      <a:noFill/>
                    </p:spPr>
                  </p:pic>
                </p:oleObj>
              </mc:Fallback>
            </mc:AlternateContent>
          </a:graphicData>
        </a:graphic>
      </p:graphicFrame>
      <p:sp>
        <p:nvSpPr>
          <p:cNvPr id="5" name="文本框 4"/>
          <p:cNvSpPr txBox="1"/>
          <p:nvPr/>
        </p:nvSpPr>
        <p:spPr>
          <a:xfrm>
            <a:off x="4031163" y="2007240"/>
            <a:ext cx="1945898"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如果没有</a:t>
            </a:r>
          </a:p>
        </p:txBody>
      </p:sp>
      <p:sp>
        <p:nvSpPr>
          <p:cNvPr id="7" name="文本框 6"/>
          <p:cNvSpPr txBox="1"/>
          <p:nvPr/>
        </p:nvSpPr>
        <p:spPr>
          <a:xfrm>
            <a:off x="7443453" y="1943943"/>
            <a:ext cx="1152128"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微小</a:t>
            </a:r>
          </a:p>
        </p:txBody>
      </p:sp>
      <p:sp>
        <p:nvSpPr>
          <p:cNvPr id="9" name="文本框 8"/>
          <p:cNvSpPr txBox="1"/>
          <p:nvPr/>
        </p:nvSpPr>
        <p:spPr>
          <a:xfrm>
            <a:off x="4584357" y="2725349"/>
            <a:ext cx="1152128"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景象</a:t>
            </a:r>
          </a:p>
        </p:txBody>
      </p:sp>
      <p:sp>
        <p:nvSpPr>
          <p:cNvPr id="11" name="文本框 10"/>
          <p:cNvSpPr txBox="1"/>
          <p:nvPr/>
        </p:nvSpPr>
        <p:spPr>
          <a:xfrm>
            <a:off x="7104012" y="2725349"/>
            <a:ext cx="3674090"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大气的状态和现象</a:t>
            </a:r>
          </a:p>
        </p:txBody>
      </p:sp>
      <p:sp>
        <p:nvSpPr>
          <p:cNvPr id="13" name="文本框 12"/>
          <p:cNvSpPr txBox="1"/>
          <p:nvPr/>
        </p:nvSpPr>
        <p:spPr>
          <a:xfrm>
            <a:off x="4256688" y="3595772"/>
            <a:ext cx="1539027"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第二年</a:t>
            </a:r>
          </a:p>
        </p:txBody>
      </p:sp>
      <p:sp>
        <p:nvSpPr>
          <p:cNvPr id="15" name="文本框 14"/>
          <p:cNvSpPr txBox="1"/>
          <p:nvPr/>
        </p:nvSpPr>
        <p:spPr>
          <a:xfrm>
            <a:off x="7042809" y="3595771"/>
            <a:ext cx="2906556"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今年的下一年</a:t>
            </a:r>
          </a:p>
        </p:txBody>
      </p:sp>
      <p:sp>
        <p:nvSpPr>
          <p:cNvPr id="17" name="文本框 16"/>
          <p:cNvSpPr txBox="1"/>
          <p:nvPr/>
        </p:nvSpPr>
        <p:spPr>
          <a:xfrm>
            <a:off x="4631915" y="4359423"/>
            <a:ext cx="1152128"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规模</a:t>
            </a:r>
          </a:p>
        </p:txBody>
      </p:sp>
      <p:sp>
        <p:nvSpPr>
          <p:cNvPr id="19" name="文本框 18"/>
          <p:cNvSpPr txBox="1"/>
          <p:nvPr/>
        </p:nvSpPr>
        <p:spPr>
          <a:xfrm>
            <a:off x="7273206" y="4383505"/>
            <a:ext cx="1152128"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制度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215900" y="981075"/>
          <a:ext cx="10972800" cy="4949825"/>
        </p:xfrm>
        <a:graphic>
          <a:graphicData uri="http://schemas.openxmlformats.org/presentationml/2006/ole">
            <mc:AlternateContent>
              <mc:Choice xmlns:v="urn:schemas-microsoft-com:vml" Requires="v">
                <p:oleObj spid="_x0000_s1047" name="Document" r:id="rId2" imgW="5274753" imgH="2378245" progId="">
                  <p:embed/>
                </p:oleObj>
              </mc:Choice>
              <mc:Fallback>
                <p:oleObj name="Document" r:id="rId2" imgW="5274753" imgH="2378245" progId="">
                  <p:embed/>
                  <p:pic>
                    <p:nvPicPr>
                      <p:cNvPr id="0" name="OLE substitute image"/>
                      <p:cNvPicPr/>
                      <p:nvPr/>
                    </p:nvPicPr>
                    <p:blipFill>
                      <a:blip r:embed="rId3"/>
                      <a:stretch>
                        <a:fillRect/>
                      </a:stretch>
                    </p:blipFill>
                    <p:spPr>
                      <a:xfrm>
                        <a:off x="215900" y="981075"/>
                        <a:ext cx="10972800" cy="4949825"/>
                      </a:xfrm>
                      <a:prstGeom prst="rect">
                        <a:avLst/>
                      </a:prstGeom>
                      <a:noFill/>
                    </p:spPr>
                  </p:pic>
                </p:oleObj>
              </mc:Fallback>
            </mc:AlternateContent>
          </a:graphicData>
        </a:graphic>
      </p:graphicFrame>
      <p:sp>
        <p:nvSpPr>
          <p:cNvPr id="4" name="文本框 3"/>
          <p:cNvSpPr txBox="1"/>
          <p:nvPr/>
        </p:nvSpPr>
        <p:spPr>
          <a:xfrm>
            <a:off x="5220136" y="935831"/>
            <a:ext cx="108180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详尽</a:t>
            </a:r>
          </a:p>
        </p:txBody>
      </p:sp>
      <p:sp>
        <p:nvSpPr>
          <p:cNvPr id="6" name="文本框 5"/>
          <p:cNvSpPr txBox="1"/>
          <p:nvPr/>
        </p:nvSpPr>
        <p:spPr>
          <a:xfrm>
            <a:off x="7777262" y="935830"/>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准备</a:t>
            </a:r>
          </a:p>
        </p:txBody>
      </p:sp>
      <p:sp>
        <p:nvSpPr>
          <p:cNvPr id="8" name="文本框 7"/>
          <p:cNvSpPr txBox="1"/>
          <p:nvPr/>
        </p:nvSpPr>
        <p:spPr>
          <a:xfrm>
            <a:off x="5292144" y="1727919"/>
            <a:ext cx="100979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日光</a:t>
            </a:r>
          </a:p>
        </p:txBody>
      </p:sp>
      <p:sp>
        <p:nvSpPr>
          <p:cNvPr id="10" name="文本框 9"/>
          <p:cNvSpPr txBox="1"/>
          <p:nvPr/>
        </p:nvSpPr>
        <p:spPr>
          <a:xfrm>
            <a:off x="7703572" y="1704455"/>
            <a:ext cx="2089914"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风景,景色</a:t>
            </a:r>
          </a:p>
        </p:txBody>
      </p:sp>
      <p:sp>
        <p:nvSpPr>
          <p:cNvPr id="12" name="文本框 11"/>
          <p:cNvSpPr txBox="1"/>
          <p:nvPr/>
        </p:nvSpPr>
        <p:spPr>
          <a:xfrm>
            <a:off x="5632785" y="2520007"/>
            <a:ext cx="151385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写文章</a:t>
            </a:r>
          </a:p>
        </p:txBody>
      </p:sp>
      <p:sp>
        <p:nvSpPr>
          <p:cNvPr id="14" name="文本框 13"/>
          <p:cNvSpPr txBox="1"/>
          <p:nvPr/>
        </p:nvSpPr>
        <p:spPr>
          <a:xfrm>
            <a:off x="5632785" y="3447400"/>
            <a:ext cx="4178146" cy="579120"/>
          </a:xfrm>
          <a:prstGeom prst="rect">
            <a:avLst/>
          </a:prstGeom>
          <a:noFill/>
        </p:spPr>
        <p:txBody>
          <a:bodyPr wrap="square">
            <a:spAutoFit/>
          </a:bodyPr>
          <a:lstStyle/>
          <a:p>
            <a:r>
              <a:rPr lang="zh-CN" altLang="zh-CN" sz="3200" b="1" ker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学生作为练习的文章</a:t>
            </a:r>
          </a:p>
        </p:txBody>
      </p:sp>
      <p:sp>
        <p:nvSpPr>
          <p:cNvPr id="16" name="文本框 15"/>
          <p:cNvSpPr txBox="1"/>
          <p:nvPr/>
        </p:nvSpPr>
        <p:spPr>
          <a:xfrm>
            <a:off x="4599917" y="4167481"/>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国都</a:t>
            </a:r>
          </a:p>
        </p:txBody>
      </p:sp>
      <p:sp>
        <p:nvSpPr>
          <p:cNvPr id="18" name="文本框 17"/>
          <p:cNvSpPr txBox="1"/>
          <p:nvPr/>
        </p:nvSpPr>
        <p:spPr>
          <a:xfrm>
            <a:off x="7344371" y="4167481"/>
            <a:ext cx="100979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国家</a:t>
            </a:r>
          </a:p>
        </p:txBody>
      </p:sp>
      <p:sp>
        <p:nvSpPr>
          <p:cNvPr id="20" name="文本框 19"/>
          <p:cNvSpPr txBox="1"/>
          <p:nvPr/>
        </p:nvSpPr>
        <p:spPr>
          <a:xfrm>
            <a:off x="4599917" y="4990812"/>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停息</a:t>
            </a:r>
          </a:p>
        </p:txBody>
      </p:sp>
      <p:sp>
        <p:nvSpPr>
          <p:cNvPr id="22" name="文本框 21"/>
          <p:cNvSpPr txBox="1"/>
          <p:nvPr/>
        </p:nvSpPr>
        <p:spPr>
          <a:xfrm>
            <a:off x="7561238" y="5011531"/>
            <a:ext cx="201790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聚集,集中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P spid="16" grpId="0"/>
      <p:bldP spid="18" grpId="0"/>
      <p:bldP spid="20" grpId="0"/>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560511" y="719807"/>
            <a:ext cx="7720806"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5.词类活用</a:t>
            </a:r>
          </a:p>
        </p:txBody>
      </p:sp>
      <p:graphicFrame>
        <p:nvGraphicFramePr>
          <p:cNvPr id="4" name="对象 3"/>
          <p:cNvGraphicFramePr>
            <a:graphicFrameLocks noChangeAspect="1"/>
          </p:cNvGraphicFramePr>
          <p:nvPr/>
        </p:nvGraphicFramePr>
        <p:xfrm>
          <a:off x="432445" y="1371600"/>
          <a:ext cx="10972800" cy="4948238"/>
        </p:xfrm>
        <a:graphic>
          <a:graphicData uri="http://schemas.openxmlformats.org/presentationml/2006/ole">
            <mc:AlternateContent>
              <mc:Choice xmlns:v="urn:schemas-microsoft-com:vml" Requires="v">
                <p:oleObj spid="_x0000_s1048" name="Document" r:id="rId2" imgW="5274753" imgH="2378245" progId="">
                  <p:embed/>
                </p:oleObj>
              </mc:Choice>
              <mc:Fallback>
                <p:oleObj name="Document" r:id="rId2" imgW="5274753" imgH="2378245" progId="">
                  <p:embed/>
                  <p:pic>
                    <p:nvPicPr>
                      <p:cNvPr id="0" name="OLE substitute image"/>
                      <p:cNvPicPr/>
                      <p:nvPr/>
                    </p:nvPicPr>
                    <p:blipFill>
                      <a:blip r:embed="rId3"/>
                      <a:stretch>
                        <a:fillRect/>
                      </a:stretch>
                    </p:blipFill>
                    <p:spPr>
                      <a:xfrm>
                        <a:off x="432445" y="1371600"/>
                        <a:ext cx="10972800" cy="4948238"/>
                      </a:xfrm>
                      <a:prstGeom prst="rect">
                        <a:avLst/>
                      </a:prstGeom>
                      <a:noFill/>
                    </p:spPr>
                  </p:pic>
                </p:oleObj>
              </mc:Fallback>
            </mc:AlternateContent>
          </a:graphicData>
        </a:graphic>
      </p:graphicFrame>
      <p:sp>
        <p:nvSpPr>
          <p:cNvPr id="5" name="文本框 4"/>
          <p:cNvSpPr txBox="1"/>
          <p:nvPr/>
        </p:nvSpPr>
        <p:spPr>
          <a:xfrm>
            <a:off x="3672805" y="1371600"/>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形容词用作名词,荒废的事业</a:t>
            </a:r>
          </a:p>
        </p:txBody>
      </p:sp>
      <p:sp>
        <p:nvSpPr>
          <p:cNvPr id="7" name="文本框 6"/>
          <p:cNvSpPr txBox="1"/>
          <p:nvPr/>
        </p:nvSpPr>
        <p:spPr>
          <a:xfrm>
            <a:off x="1584573" y="3096071"/>
            <a:ext cx="741850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名词用作状语,在……之前;在……之后</a:t>
            </a:r>
          </a:p>
        </p:txBody>
      </p:sp>
      <p:sp>
        <p:nvSpPr>
          <p:cNvPr id="9" name="文本框 8"/>
          <p:cNvSpPr txBox="1"/>
          <p:nvPr/>
        </p:nvSpPr>
        <p:spPr>
          <a:xfrm>
            <a:off x="3887987" y="3831662"/>
            <a:ext cx="374609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名词用作动词,诽谤</a:t>
            </a:r>
          </a:p>
        </p:txBody>
      </p:sp>
      <p:sp>
        <p:nvSpPr>
          <p:cNvPr id="11" name="文本框 10"/>
          <p:cNvSpPr txBox="1"/>
          <p:nvPr/>
        </p:nvSpPr>
        <p:spPr>
          <a:xfrm>
            <a:off x="5402284" y="4683194"/>
            <a:ext cx="575806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名词用作状语,向北;向南</a:t>
            </a:r>
          </a:p>
        </p:txBody>
      </p:sp>
      <p:sp>
        <p:nvSpPr>
          <p:cNvPr id="13" name="文本框 12"/>
          <p:cNvSpPr txBox="1"/>
          <p:nvPr/>
        </p:nvSpPr>
        <p:spPr>
          <a:xfrm>
            <a:off x="4463211" y="5501516"/>
            <a:ext cx="381810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动词用作名词,表现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116223" y="1389002"/>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6.文言词汇选择题</a:t>
            </a:r>
          </a:p>
        </p:txBody>
      </p:sp>
      <p:graphicFrame>
        <p:nvGraphicFramePr>
          <p:cNvPr id="4" name="对象 3"/>
          <p:cNvGraphicFramePr>
            <a:graphicFrameLocks noChangeAspect="1"/>
          </p:cNvGraphicFramePr>
          <p:nvPr/>
        </p:nvGraphicFramePr>
        <p:xfrm>
          <a:off x="-439325" y="2141634"/>
          <a:ext cx="11977687" cy="3048000"/>
        </p:xfrm>
        <a:graphic>
          <a:graphicData uri="http://schemas.openxmlformats.org/presentationml/2006/ole">
            <mc:AlternateContent>
              <mc:Choice xmlns:v="urn:schemas-microsoft-com:vml" Requires="v">
                <p:oleObj spid="_x0000_s1049" name="Document" r:id="rId2" imgW="5847330" imgH="1493961" progId="">
                  <p:embed/>
                </p:oleObj>
              </mc:Choice>
              <mc:Fallback>
                <p:oleObj name="Document" r:id="rId2" imgW="5847330" imgH="1493961" progId="">
                  <p:embed/>
                  <p:pic>
                    <p:nvPicPr>
                      <p:cNvPr id="0" name="OLE substitute image"/>
                      <p:cNvPicPr/>
                      <p:nvPr/>
                    </p:nvPicPr>
                    <p:blipFill>
                      <a:blip r:embed="rId3"/>
                      <a:stretch>
                        <a:fillRect/>
                      </a:stretch>
                    </p:blipFill>
                    <p:spPr>
                      <a:xfrm>
                        <a:off x="-439325" y="2141634"/>
                        <a:ext cx="11977687" cy="3048000"/>
                      </a:xfrm>
                      <a:prstGeom prst="rect">
                        <a:avLst/>
                      </a:prstGeom>
                      <a:noFill/>
                    </p:spPr>
                  </p:pic>
                </p:oleObj>
              </mc:Fallback>
            </mc:AlternateContent>
          </a:graphicData>
        </a:graphic>
      </p:graphicFrame>
      <p:sp>
        <p:nvSpPr>
          <p:cNvPr id="6" name="文本框 5"/>
          <p:cNvSpPr txBox="1">
            <a:spLocks noChangeAspect="1"/>
          </p:cNvSpPr>
          <p:nvPr/>
        </p:nvSpPr>
        <p:spPr>
          <a:xfrm>
            <a:off x="-116223" y="4536230"/>
            <a:ext cx="11321206" cy="1359408"/>
          </a:xfrm>
          <a:prstGeom prst="rect">
            <a:avLst/>
          </a:prstGeom>
          <a:noFill/>
        </p:spPr>
        <p:txBody>
          <a:bodyPr wrap="square">
            <a:spAutoFit/>
          </a:bodyPr>
          <a:lstStyle/>
          <a:p>
            <a:pPr indent="382270">
              <a:lnSpc>
                <a:spcPct val="130000"/>
              </a:lnSpc>
            </a:pPr>
            <a:r>
              <a:rPr lang="zh-CN" altLang="zh-CN"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解析:(离开)A.同“俱”,全、皆/详细地;B.起,动/吃惊;C.看/景象。</a:t>
            </a:r>
          </a:p>
        </p:txBody>
      </p:sp>
      <p:sp>
        <p:nvSpPr>
          <p:cNvPr id="7" name="文本框 6"/>
          <p:cNvSpPr txBox="1"/>
          <p:nvPr/>
        </p:nvSpPr>
        <p:spPr>
          <a:xfrm>
            <a:off x="9145414" y="2303983"/>
            <a:ext cx="607766" cy="579120"/>
          </a:xfrm>
          <a:prstGeom prst="rect">
            <a:avLst/>
          </a:prstGeom>
          <a:noFill/>
        </p:spPr>
        <p:txBody>
          <a:bodyPr wrap="square">
            <a:spAutoFit/>
          </a:bodyPr>
          <a:lstStyle/>
          <a:p>
            <a:r>
              <a:rPr lang="en-US" altLang="zh-CN" sz="3200" b="1" kern="0">
                <a:solidFill>
                  <a:srgbClr val="FF0000"/>
                </a:solidFill>
                <a:effectLst/>
                <a:latin typeface="Times New Roman" panose="02020603050405020304" pitchFamily="18" charset="0"/>
                <a:ea typeface="宋体" panose="02010600030101010101"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0" y="791815"/>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(2)下列各组中,加点词语意思和用法相同的一项是(       )</a:t>
            </a:r>
          </a:p>
        </p:txBody>
      </p:sp>
      <p:graphicFrame>
        <p:nvGraphicFramePr>
          <p:cNvPr id="4" name="对象 3"/>
          <p:cNvGraphicFramePr>
            <a:graphicFrameLocks noChangeAspect="1"/>
          </p:cNvGraphicFramePr>
          <p:nvPr/>
        </p:nvGraphicFramePr>
        <p:xfrm>
          <a:off x="-143619" y="1624806"/>
          <a:ext cx="10758487" cy="3230562"/>
        </p:xfrm>
        <a:graphic>
          <a:graphicData uri="http://schemas.openxmlformats.org/presentationml/2006/ole">
            <mc:AlternateContent>
              <mc:Choice xmlns:v="urn:schemas-microsoft-com:vml" Requires="v">
                <p:oleObj spid="_x0000_s1050" name="Document" r:id="rId2" imgW="5274753" imgH="1585857" progId="">
                  <p:embed/>
                </p:oleObj>
              </mc:Choice>
              <mc:Fallback>
                <p:oleObj name="Document" r:id="rId2" imgW="5274753" imgH="1585857" progId="">
                  <p:embed/>
                  <p:pic>
                    <p:nvPicPr>
                      <p:cNvPr id="0" name="OLE substitute image"/>
                      <p:cNvPicPr/>
                      <p:nvPr/>
                    </p:nvPicPr>
                    <p:blipFill>
                      <a:blip r:embed="rId3"/>
                      <a:stretch>
                        <a:fillRect/>
                      </a:stretch>
                    </p:blipFill>
                    <p:spPr>
                      <a:xfrm>
                        <a:off x="-143619" y="1624806"/>
                        <a:ext cx="10758487" cy="3230562"/>
                      </a:xfrm>
                      <a:prstGeom prst="rect">
                        <a:avLst/>
                      </a:prstGeom>
                      <a:noFill/>
                    </p:spPr>
                  </p:pic>
                </p:oleObj>
              </mc:Fallback>
            </mc:AlternateContent>
          </a:graphicData>
        </a:graphic>
      </p:graphicFrame>
      <p:sp>
        <p:nvSpPr>
          <p:cNvPr id="6" name="文本框 5"/>
          <p:cNvSpPr txBox="1">
            <a:spLocks noChangeAspect="1"/>
          </p:cNvSpPr>
          <p:nvPr/>
        </p:nvSpPr>
        <p:spPr>
          <a:xfrm>
            <a:off x="216421" y="4855367"/>
            <a:ext cx="10833100" cy="1359408"/>
          </a:xfrm>
          <a:prstGeom prst="rect">
            <a:avLst/>
          </a:prstGeom>
          <a:noFill/>
        </p:spPr>
        <p:txBody>
          <a:bodyPr wrap="square">
            <a:spAutoFit/>
          </a:bodyPr>
          <a:lstStyle/>
          <a:p>
            <a:pPr indent="382270">
              <a:lnSpc>
                <a:spcPct val="130000"/>
              </a:lnSpc>
            </a:pPr>
            <a:r>
              <a:rPr lang="zh-CN" altLang="zh-CN"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解析:(曾经)A.或许/有时;B.天气放晴/打开; D.同“嘱”,嘱托/类。</a:t>
            </a:r>
          </a:p>
        </p:txBody>
      </p:sp>
      <p:sp>
        <p:nvSpPr>
          <p:cNvPr id="7" name="文本框 6"/>
          <p:cNvSpPr txBox="1"/>
          <p:nvPr/>
        </p:nvSpPr>
        <p:spPr>
          <a:xfrm>
            <a:off x="9433446" y="879917"/>
            <a:ext cx="687077" cy="579120"/>
          </a:xfrm>
          <a:prstGeom prst="rect">
            <a:avLst/>
          </a:prstGeom>
          <a:noFill/>
        </p:spPr>
        <p:txBody>
          <a:bodyPr wrap="square">
            <a:spAutoFit/>
          </a:bodyPr>
          <a:lstStyle/>
          <a:p>
            <a:r>
              <a:rPr lang="en-US" altLang="zh-CN"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349250" y="1425575"/>
          <a:ext cx="10610850" cy="4773613"/>
        </p:xfrm>
        <a:graphic>
          <a:graphicData uri="http://schemas.openxmlformats.org/presentationml/2006/ole">
            <mc:AlternateContent>
              <mc:Choice xmlns:v="urn:schemas-microsoft-com:vml" Requires="v">
                <p:oleObj spid="_x0000_s1038" name="Document" r:id="rId2" imgW="5274753" imgH="2378245" progId="">
                  <p:embed/>
                </p:oleObj>
              </mc:Choice>
              <mc:Fallback>
                <p:oleObj name="Document" r:id="rId2" imgW="5274753" imgH="2378245" progId="">
                  <p:embed/>
                  <p:pic>
                    <p:nvPicPr>
                      <p:cNvPr id="0" name="OLE substitute image"/>
                      <p:cNvPicPr/>
                      <p:nvPr/>
                    </p:nvPicPr>
                    <p:blipFill>
                      <a:blip r:embed="rId3"/>
                      <a:stretch>
                        <a:fillRect/>
                      </a:stretch>
                    </p:blipFill>
                    <p:spPr>
                      <a:xfrm>
                        <a:off x="349250" y="1425575"/>
                        <a:ext cx="10610850" cy="4773613"/>
                      </a:xfrm>
                      <a:prstGeom prst="rect">
                        <a:avLst/>
                      </a:prstGeom>
                      <a:noFill/>
                    </p:spPr>
                  </p:pic>
                </p:oleObj>
              </mc:Fallback>
            </mc:AlternateContent>
          </a:graphicData>
        </a:graphic>
      </p:graphicFrame>
      <p:sp>
        <p:nvSpPr>
          <p:cNvPr id="7" name="文本框 6"/>
          <p:cNvSpPr txBox="1"/>
          <p:nvPr/>
        </p:nvSpPr>
        <p:spPr>
          <a:xfrm>
            <a:off x="4896941" y="3024063"/>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贬官</a:t>
            </a:r>
          </a:p>
        </p:txBody>
      </p:sp>
      <p:sp>
        <p:nvSpPr>
          <p:cNvPr id="9" name="文本框 8"/>
          <p:cNvSpPr txBox="1"/>
          <p:nvPr/>
        </p:nvSpPr>
        <p:spPr>
          <a:xfrm>
            <a:off x="8567668" y="3024063"/>
            <a:ext cx="100979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到</a:t>
            </a:r>
          </a:p>
        </p:txBody>
      </p:sp>
      <p:sp>
        <p:nvSpPr>
          <p:cNvPr id="11" name="文本框 10"/>
          <p:cNvSpPr txBox="1"/>
          <p:nvPr/>
        </p:nvSpPr>
        <p:spPr>
          <a:xfrm>
            <a:off x="576461" y="3852862"/>
            <a:ext cx="100979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顺利 </a:t>
            </a:r>
          </a:p>
        </p:txBody>
      </p:sp>
      <p:sp>
        <p:nvSpPr>
          <p:cNvPr id="13" name="文本框 12"/>
          <p:cNvSpPr txBox="1"/>
          <p:nvPr/>
        </p:nvSpPr>
        <p:spPr>
          <a:xfrm>
            <a:off x="3887146" y="3852862"/>
            <a:ext cx="2882002" cy="106680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同“俱”,全、皆</a:t>
            </a:r>
          </a:p>
        </p:txBody>
      </p:sp>
      <p:sp>
        <p:nvSpPr>
          <p:cNvPr id="15" name="文本框 14"/>
          <p:cNvSpPr txBox="1"/>
          <p:nvPr/>
        </p:nvSpPr>
        <p:spPr>
          <a:xfrm>
            <a:off x="1081358" y="4608238"/>
            <a:ext cx="136983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规模</a:t>
            </a:r>
          </a:p>
        </p:txBody>
      </p:sp>
      <p:sp>
        <p:nvSpPr>
          <p:cNvPr id="17" name="文本框 16"/>
          <p:cNvSpPr txBox="1"/>
          <p:nvPr/>
        </p:nvSpPr>
        <p:spPr>
          <a:xfrm>
            <a:off x="6911484" y="4608238"/>
            <a:ext cx="2593970" cy="106680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同“嘱”,嘱托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3"/>
          </a:xfrm>
          <a:prstGeom prst="rect">
            <a:avLst/>
          </a:prstGeom>
        </p:spPr>
        <p:txBody>
          <a:bodyPr>
            <a:spAutoFit/>
          </a:bodyPr>
          <a:lstStyle/>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7.重点句子翻译题</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(1)此则岳阳楼之大观也。</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这就是岳阳楼的壮丽景象。</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(2)迁客骚人,多会于此,览物之情,得无异乎?</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被降职到外地的官员和文人,大多在这里聚会,看了自然景物而触发的感情,恐怕会有所不同吧?</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(3)去国怀乡,忧谗畏讥。</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离开国都,怀念家乡,担心被说坏话,惧怕被批评指责。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983123"/>
            <a:ext cx="10833100" cy="4529328"/>
          </a:xfrm>
          <a:prstGeom prst="rect">
            <a:avLst/>
          </a:prstGeom>
        </p:spPr>
        <p:txBody>
          <a:bodyPr>
            <a:spAutoFit/>
          </a:bodyPr>
          <a:lstStyle/>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(4)心旷神怡,宠辱偕忘。</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胸怀开阔,精神爽快,荣耀和屈辱一并忘掉。</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(5)予尝求古仁人之心,或异二者之为,何哉?</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我曾经探求古代品德高尚的人们的心思,或许不同于以上两种表现,为什么呢?</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(6)不以物喜,不以己悲。</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不因外物和自己处境的变化而喜悲。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fade">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132299"/>
            <a:ext cx="10833100" cy="2627376"/>
          </a:xfrm>
          <a:prstGeom prst="rect">
            <a:avLst/>
          </a:prstGeom>
        </p:spPr>
        <p:txBody>
          <a:bodyPr>
            <a:spAutoFit/>
          </a:bodyPr>
          <a:lstStyle/>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(7)先天下之忧而忧,后天下之乐而乐。</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在天下人忧之前先忧,在天下人乐之后才乐。</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(8)微斯人,吾谁与归?</a:t>
            </a:r>
          </a:p>
          <a:p>
            <a:pPr indent="2806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如果没有这种人,我同谁一道呢?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a:spLocks noChangeAspect="1"/>
          </p:cNvSpPr>
          <p:nvPr/>
        </p:nvSpPr>
        <p:spPr>
          <a:xfrm>
            <a:off x="349250" y="2231975"/>
            <a:ext cx="10833100" cy="3895344"/>
          </a:xfrm>
          <a:prstGeom prst="rect">
            <a:avLst/>
          </a:prstGeom>
        </p:spPr>
        <p:txBody>
          <a:bodyPr>
            <a:spAutoFit/>
          </a:bodyPr>
          <a:lstStyle/>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1.本文以作“记”为名,借题发挥,表达了作者“                    ,</a:t>
            </a:r>
          </a:p>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                    ”的旷达胸襟和“                                ,</a:t>
            </a:r>
          </a:p>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                                ”的政治抱负。(用原文语句回答)</a:t>
            </a:r>
          </a:p>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2.本文写作的政治背景是“                    ,                    ”,写作缘由是“                                ”。(用原文语句回答)</a:t>
            </a:r>
          </a:p>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 </a:t>
            </a:r>
          </a:p>
        </p:txBody>
      </p:sp>
      <p:sp>
        <p:nvSpPr>
          <p:cNvPr id="20" name="A_92fdd"/>
          <p:cNvSpPr/>
          <p:nvPr/>
        </p:nvSpPr>
        <p:spPr>
          <a:xfrm>
            <a:off x="1358265" y="4864431"/>
            <a:ext cx="3814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属予作文以记之  </a:t>
            </a:r>
          </a:p>
        </p:txBody>
      </p:sp>
      <p:sp>
        <p:nvSpPr>
          <p:cNvPr id="19" name="A_1e029"/>
          <p:cNvSpPr/>
          <p:nvPr/>
        </p:nvSpPr>
        <p:spPr>
          <a:xfrm>
            <a:off x="7243890" y="4230447"/>
            <a:ext cx="2723451"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百废具兴  </a:t>
            </a:r>
          </a:p>
        </p:txBody>
      </p:sp>
      <p:sp>
        <p:nvSpPr>
          <p:cNvPr id="18" name="A_23e2c"/>
          <p:cNvSpPr/>
          <p:nvPr/>
        </p:nvSpPr>
        <p:spPr>
          <a:xfrm>
            <a:off x="4926965" y="4230447"/>
            <a:ext cx="2723388" cy="52620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政通人和  </a:t>
            </a:r>
          </a:p>
        </p:txBody>
      </p:sp>
      <p:sp>
        <p:nvSpPr>
          <p:cNvPr id="17" name="A_9457c"/>
          <p:cNvSpPr/>
          <p:nvPr/>
        </p:nvSpPr>
        <p:spPr>
          <a:xfrm>
            <a:off x="339090" y="3596463"/>
            <a:ext cx="3814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后天下之乐而乐  </a:t>
            </a:r>
          </a:p>
        </p:txBody>
      </p:sp>
      <p:sp>
        <p:nvSpPr>
          <p:cNvPr id="16" name="A_e56d5"/>
          <p:cNvSpPr/>
          <p:nvPr/>
        </p:nvSpPr>
        <p:spPr>
          <a:xfrm>
            <a:off x="5276215" y="2962479"/>
            <a:ext cx="381482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先天下之忧而忧  </a:t>
            </a:r>
          </a:p>
        </p:txBody>
      </p:sp>
      <p:sp>
        <p:nvSpPr>
          <p:cNvPr id="15" name="A_ceb47"/>
          <p:cNvSpPr/>
          <p:nvPr/>
        </p:nvSpPr>
        <p:spPr>
          <a:xfrm>
            <a:off x="339090" y="2962479"/>
            <a:ext cx="259086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不以己悲  </a:t>
            </a:r>
          </a:p>
        </p:txBody>
      </p:sp>
      <p:sp>
        <p:nvSpPr>
          <p:cNvPr id="3" name="文本框 2"/>
          <p:cNvSpPr txBox="1">
            <a:spLocks noChangeAspect="1"/>
          </p:cNvSpPr>
          <p:nvPr/>
        </p:nvSpPr>
        <p:spPr>
          <a:xfrm>
            <a:off x="216421" y="719807"/>
            <a:ext cx="10833100" cy="1359408"/>
          </a:xfrm>
          <a:prstGeom prst="rect">
            <a:avLst/>
          </a:prstGeom>
          <a:noFill/>
        </p:spPr>
        <p:txBody>
          <a:bodyPr wrap="square">
            <a:spAutoFit/>
          </a:bodyPr>
          <a:lstStyle/>
          <a:p>
            <a:pPr indent="382270">
              <a:lnSpc>
                <a:spcPct val="130000"/>
              </a:lnSpc>
            </a:pPr>
            <a:r>
              <a:rPr lang="zh-CN" altLang="zh-CN" b="1">
                <a:solidFill>
                  <a:srgbClr val="000000"/>
                </a:solidFill>
                <a:effectLst/>
                <a:cs typeface="Times New Roman" panose="02020603050405020304" pitchFamily="18" charset="0"/>
              </a:rPr>
              <a:t>二、理解鉴赏</a:t>
            </a:r>
          </a:p>
          <a:p>
            <a:pPr indent="382270">
              <a:lnSpc>
                <a:spcPct val="130000"/>
              </a:lnSpc>
            </a:pPr>
            <a:r>
              <a:rPr lang="zh-CN" altLang="zh-CN" b="1">
                <a:solidFill>
                  <a:srgbClr val="000000"/>
                </a:solidFill>
                <a:effectLst/>
                <a:cs typeface="Times New Roman" panose="02020603050405020304" pitchFamily="18" charset="0"/>
              </a:rPr>
              <a:t>(一)填空题</a:t>
            </a:r>
          </a:p>
        </p:txBody>
      </p:sp>
      <p:sp>
        <p:nvSpPr>
          <p:cNvPr id="14" name="A_c2f74"/>
          <p:cNvSpPr/>
          <p:nvPr/>
        </p:nvSpPr>
        <p:spPr>
          <a:xfrm>
            <a:off x="7984490" y="2328495"/>
            <a:ext cx="259086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不以物喜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9" grpId="0"/>
      <p:bldP spid="18" grpId="0"/>
      <p:bldP spid="17" grpId="0"/>
      <p:bldP spid="16" grpId="0"/>
      <p:bldP spid="15" grpId="0"/>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9249" y="2136915"/>
            <a:ext cx="10956403" cy="2627376"/>
          </a:xfrm>
          <a:prstGeom prst="rect">
            <a:avLst/>
          </a:prstGeom>
        </p:spPr>
        <p:txBody>
          <a:bodyPr wrap="square">
            <a:spAutoFit/>
          </a:bodyPr>
          <a:lstStyle/>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3.文章寓情于景。悲时则“去国怀乡,                    ”,喜时则</a:t>
            </a:r>
          </a:p>
          <a:p>
            <a:pPr algn="just">
              <a:lnSpc>
                <a:spcPct val="130000"/>
              </a:lnSpc>
              <a:spcAft>
                <a:spcPct val="0"/>
              </a:spcAft>
            </a:pPr>
            <a:r>
              <a:rPr lang="en-US" altLang="zh-CN" b="1" kern="100">
                <a:solidFill>
                  <a:srgbClr val="000000"/>
                </a:solidFill>
                <a:ea typeface="宋体" panose="02010600030101010101" pitchFamily="2" charset="-122"/>
                <a:cs typeface="Times New Roman" panose="02020603050405020304" pitchFamily="18" charset="0"/>
              </a:rPr>
              <a:t>“                    ,宠辱偕忘”。而这两种感情,都是由“览物之情,得无异乎”这个反问引起的。“悲”“喜”两段,形式对称,情感对比,证实了一个“        ”字。(用原文语句、字回答)</a:t>
            </a:r>
          </a:p>
        </p:txBody>
      </p:sp>
      <p:sp>
        <p:nvSpPr>
          <p:cNvPr id="6" name="A_73e31"/>
          <p:cNvSpPr/>
          <p:nvPr/>
        </p:nvSpPr>
        <p:spPr>
          <a:xfrm>
            <a:off x="2582227" y="4135387"/>
            <a:ext cx="1366901" cy="46960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异  </a:t>
            </a:r>
          </a:p>
        </p:txBody>
      </p:sp>
      <p:sp>
        <p:nvSpPr>
          <p:cNvPr id="5" name="A_013b8"/>
          <p:cNvSpPr/>
          <p:nvPr/>
        </p:nvSpPr>
        <p:spPr>
          <a:xfrm>
            <a:off x="542289" y="2867419"/>
            <a:ext cx="2614676"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心旷神怡  </a:t>
            </a:r>
          </a:p>
        </p:txBody>
      </p:sp>
      <p:sp>
        <p:nvSpPr>
          <p:cNvPr id="4" name="A_b1603"/>
          <p:cNvSpPr/>
          <p:nvPr/>
        </p:nvSpPr>
        <p:spPr>
          <a:xfrm>
            <a:off x="6660514" y="2233435"/>
            <a:ext cx="2590864" cy="526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rPr>
              <a:t>  忧谗畏讥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492123"/>
            <a:ext cx="10833100" cy="389534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(二)简答题</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1.基础问答</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(1)文章主旨句是什么?这句话抒发了作者怎样的情怀?(教材母题变式)</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主旨句:“先天下之忧而忧,后天下之乐而乐”;抒发了作者忧国忧民、以天下为己任的济世情怀。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2132299"/>
            <a:ext cx="10833100" cy="2627376"/>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(2)“是进亦忧,退亦忧”一句中,“进”和“退”分别是指什么?“古仁人”能够做到“进亦忧,退亦忧”的原因是什么?</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进:在朝廷上做官;退:被贬谪到边远地区做地方官。原因:“不以物喜,不以己悲”。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812211"/>
            <a:ext cx="10833100" cy="3261360"/>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(3)作者在文章结尾发出“微斯人,吾谁与归”的慨叹,从全文看,这句话有何言外之意?</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作者一方面含蓄地希望好友滕子京具有古仁人之心,志存高远;另一方面也坚定地表达了自己愿与古仁人同道的旷达胸襟和远大抱负。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492123"/>
            <a:ext cx="10833100" cy="389534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2.教材母题</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(1)朗读课文第3、4段,结合具体语句谈一谈它们各自描写了什么样的景色,其中蕴含着作者怎样的心境。</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第3段描绘了一幅“洞庭风雨图”,表现出作者远谪的悲苦、郁闷之情;第4段描绘了一幅“洞庭春晴图”,表现出作者心旷神怡、遗忘得失宠辱的乐观情怀。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216421" y="647799"/>
            <a:ext cx="10833100" cy="5440679"/>
          </a:xfrm>
          <a:prstGeom prst="rect">
            <a:avLst/>
          </a:prstGeom>
          <a:noFill/>
        </p:spPr>
        <p:txBody>
          <a:bodyPr wrap="square">
            <a:spAutoFit/>
          </a:bodyPr>
          <a:lstStyle/>
          <a:p>
            <a:pPr indent="382270">
              <a:lnSpc>
                <a:spcPct val="130000"/>
              </a:lnSpc>
            </a:pPr>
            <a:r>
              <a:rPr lang="en-US" altLang="zh-CN" sz="3000" b="1">
                <a:solidFill>
                  <a:srgbClr val="000000"/>
                </a:solidFill>
                <a:effectLst/>
                <a:ea typeface="宋体" panose="02010600030101010101" pitchFamily="2" charset="-122"/>
                <a:cs typeface="Times New Roman" panose="02020603050405020304" pitchFamily="18" charset="0"/>
              </a:rPr>
              <a:t>(2)“古仁人”与“迁客骚人”有什么不同?“先天下之忧而忧,后天下之乐而乐”体现了作者怎样的政治情怀?</a:t>
            </a:r>
          </a:p>
          <a:p>
            <a:pPr indent="382270">
              <a:lnSpc>
                <a:spcPct val="130000"/>
              </a:lnSpc>
            </a:pPr>
            <a:r>
              <a:rPr lang="en-US" altLang="zh-CN" sz="3000" b="1">
                <a:solidFill>
                  <a:srgbClr val="000000"/>
                </a:solidFill>
                <a:effectLst/>
                <a:ea typeface="宋体" panose="02010600030101010101" pitchFamily="2" charset="-122"/>
                <a:cs typeface="Times New Roman" panose="02020603050405020304" pitchFamily="18" charset="0"/>
              </a:rPr>
              <a:t>“迁客骚人”的观物之情是阴风苦雨则悲,风和日丽则喜。“古仁人”则不然,他们“不以物喜,不以己悲”,无论是在朝还是在野,忧民忧君之心不改,具有“先忧后乐”的伟大襟怀。“先天下之忧而忧,后天下之乐而乐”是作者假托“古仁人”的政治理念,含蓄地表达了作者自己的政治理想:以治国安邦为己任,忧在天下人之前,乐在天下人之后。这种“先忧后乐”的思想,是对儒家传统的“与民同乐”观念的发展,更具有居安思危的忧患意识和苦己为人的奉献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132299"/>
            <a:ext cx="10833100" cy="2627376"/>
          </a:xfrm>
          <a:prstGeom prst="rect">
            <a:avLst/>
          </a:prstGeom>
        </p:spPr>
        <p:txBody>
          <a:bodyPr>
            <a:spAutoFit/>
          </a:bodyPr>
          <a:lstStyle/>
          <a:p>
            <a:pPr indent="280670">
              <a:lnSpc>
                <a:spcPct val="130000"/>
              </a:lnSpc>
              <a:spcAft>
                <a:spcPct val="0"/>
              </a:spcAft>
            </a:pPr>
            <a:r>
              <a:rPr lang="zh-CN" altLang="zh-CN" b="1">
                <a:ea typeface="宋体" panose="02010600030101010101" pitchFamily="2" charset="-122"/>
                <a:cs typeface="Times New Roman" panose="02020603050405020304" pitchFamily="18" charset="0"/>
              </a:rPr>
              <a:t>　庆历四年的春天,滕子京被贬官到岳州做知州。到了第二年,政事顺利,百姓和乐,各种荒废的事业全都兴办起来了,于是重新修建岳阳楼,扩大它原有的规模,把唐代名家和今人的诗赋刻在上面,嘱托我写一篇文章来记述这件事。 </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492123"/>
            <a:ext cx="10833100" cy="389534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3.中考真题</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(1)(吉林中考)“衔远山,吞长江,浩浩汤汤,横无际涯”中“衔”“吞”二字有何妙处?</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示例:“衔”“吞”二字,运用拟人手法,使洞庭湖充满生命力,生动地描绘出洞庭湖的磅礴气势和广阔浩渺。【从比拟(拟人)修辞角度,或词语运用角度,写出洞庭湖气势磅礴即可】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812211"/>
            <a:ext cx="10833100" cy="3261360"/>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(2)(哈尔滨中考)“古仁人”能做到“不以物喜,不以己悲”,滕子京也有这样的胸襟吗?请结合文章内容说明理由。</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有。“政通人和,百废具兴,乃重修岳阳楼”,体现了滕子京虽遭遇贬谪,却没有因此沉沦,而是积极理政,政绩显著,所以他做到了“不以己悲”。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812211"/>
            <a:ext cx="10833100" cy="3261360"/>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(3)(甘肃天水中考)有人认为“先天下之忧而忧,后天下之乐而乐”是伟大的事,与我们普通人无关。对此,你怎么看?</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示例:我不同意这种观点,“国家兴亡,匹夫有责”,把国家、民族的利益摆在首位,为祖国的前途、命运担忧,为人民流血流汗是我们每一个中国人的责任。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144413" y="647799"/>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(三)选择题</a:t>
            </a:r>
          </a:p>
        </p:txBody>
      </p:sp>
      <p:graphicFrame>
        <p:nvGraphicFramePr>
          <p:cNvPr id="4" name="对象 3"/>
          <p:cNvGraphicFramePr>
            <a:graphicFrameLocks noChangeAspect="1"/>
          </p:cNvGraphicFramePr>
          <p:nvPr/>
        </p:nvGraphicFramePr>
        <p:xfrm>
          <a:off x="0" y="1438275"/>
          <a:ext cx="10783888" cy="808038"/>
        </p:xfrm>
        <a:graphic>
          <a:graphicData uri="http://schemas.openxmlformats.org/presentationml/2006/ole">
            <mc:AlternateContent>
              <mc:Choice xmlns:v="urn:schemas-microsoft-com:vml" Requires="v">
                <p:oleObj spid="_x0000_s1051" name="Document" r:id="rId2" imgW="5274753" imgH="396734" progId="">
                  <p:embed/>
                </p:oleObj>
              </mc:Choice>
              <mc:Fallback>
                <p:oleObj name="Document" r:id="rId2" imgW="5274753" imgH="396734" progId="">
                  <p:embed/>
                  <p:pic>
                    <p:nvPicPr>
                      <p:cNvPr id="0" name="OLE substitute image"/>
                      <p:cNvPicPr/>
                      <p:nvPr/>
                    </p:nvPicPr>
                    <p:blipFill>
                      <a:blip r:embed="rId3"/>
                      <a:stretch>
                        <a:fillRect/>
                      </a:stretch>
                    </p:blipFill>
                    <p:spPr>
                      <a:xfrm>
                        <a:off x="0" y="1438275"/>
                        <a:ext cx="10783888" cy="808038"/>
                      </a:xfrm>
                      <a:prstGeom prst="rect">
                        <a:avLst/>
                      </a:prstGeom>
                      <a:noFill/>
                    </p:spPr>
                  </p:pic>
                </p:oleObj>
              </mc:Fallback>
            </mc:AlternateContent>
          </a:graphicData>
        </a:graphic>
      </p:graphicFrame>
      <p:sp>
        <p:nvSpPr>
          <p:cNvPr id="6" name="文本框 5"/>
          <p:cNvSpPr txBox="1">
            <a:spLocks noChangeAspect="1"/>
          </p:cNvSpPr>
          <p:nvPr/>
        </p:nvSpPr>
        <p:spPr>
          <a:xfrm>
            <a:off x="344487" y="2035436"/>
            <a:ext cx="10833100" cy="4251959"/>
          </a:xfrm>
          <a:prstGeom prst="rect">
            <a:avLst/>
          </a:prstGeom>
          <a:noFill/>
        </p:spPr>
        <p:txBody>
          <a:bodyPr wrap="square">
            <a:spAutoFit/>
          </a:bodyPr>
          <a:lstStyle/>
          <a:p>
            <a:pPr indent="382270">
              <a:lnSpc>
                <a:spcPct val="130000"/>
              </a:lnSpc>
            </a:pPr>
            <a:r>
              <a:rPr lang="en-US" alt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A.全文的中心句是“不以物喜,不以己悲”。</a:t>
            </a:r>
          </a:p>
          <a:p>
            <a:pPr indent="382270">
              <a:lnSpc>
                <a:spcPct val="130000"/>
              </a:lnSpc>
            </a:pPr>
            <a:r>
              <a:rPr lang="en-US" alt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B.文中的“览物之情”既指“满目萧然”的悲情,又指“心旷神怡”的喜悦之情。</a:t>
            </a:r>
          </a:p>
          <a:p>
            <a:pPr indent="382270">
              <a:lnSpc>
                <a:spcPct val="130000"/>
              </a:lnSpc>
            </a:pPr>
            <a:r>
              <a:rPr lang="en-US" alt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C.全文体现了范仲淹“以民为本”的思想,表现了他的博大胸襟。</a:t>
            </a:r>
          </a:p>
          <a:p>
            <a:pPr indent="382270">
              <a:lnSpc>
                <a:spcPct val="130000"/>
              </a:lnSpc>
            </a:pPr>
            <a:r>
              <a:rPr lang="en-US" alt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D.文中写景并不是作者的目的,作者真正的意图是借题发挥,谈一个人应有“先天下之忧而忧,后天下之乐而乐”的政治抱负,并以此规箴友人。</a:t>
            </a:r>
          </a:p>
        </p:txBody>
      </p:sp>
      <p:sp>
        <p:nvSpPr>
          <p:cNvPr id="7" name="文本框 6"/>
          <p:cNvSpPr txBox="1"/>
          <p:nvPr/>
        </p:nvSpPr>
        <p:spPr>
          <a:xfrm>
            <a:off x="7777262" y="1450661"/>
            <a:ext cx="721762" cy="579120"/>
          </a:xfrm>
          <a:prstGeom prst="rect">
            <a:avLst/>
          </a:prstGeom>
          <a:noFill/>
        </p:spPr>
        <p:txBody>
          <a:bodyPr wrap="square">
            <a:spAutoFit/>
          </a:bodyPr>
          <a:lstStyle/>
          <a:p>
            <a:r>
              <a:rPr lang="en-US" altLang="zh-CN" sz="3200" b="1" kern="0">
                <a:solidFill>
                  <a:srgbClr val="FF0000"/>
                </a:solidFill>
                <a:effectLst/>
                <a:latin typeface="Times New Roman" panose="02020603050405020304" pitchFamily="18" charset="0"/>
                <a:ea typeface="宋体" panose="0201060003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143619" y="1129884"/>
          <a:ext cx="10833100" cy="814059"/>
        </p:xfrm>
        <a:graphic>
          <a:graphicData uri="http://schemas.openxmlformats.org/presentationml/2006/ole">
            <mc:AlternateContent>
              <mc:Choice xmlns:v="urn:schemas-microsoft-com:vml" Requires="v">
                <p:oleObj spid="_x0000_s1052" name="Document" r:id="rId2" imgW="5274753" imgH="396734" progId="">
                  <p:embed/>
                </p:oleObj>
              </mc:Choice>
              <mc:Fallback>
                <p:oleObj name="Document" r:id="rId2" imgW="5274753" imgH="396734" progId="">
                  <p:embed/>
                  <p:pic>
                    <p:nvPicPr>
                      <p:cNvPr id="0" name="OLE substitute image"/>
                      <p:cNvPicPr/>
                      <p:nvPr/>
                    </p:nvPicPr>
                    <p:blipFill>
                      <a:blip r:embed="rId3"/>
                      <a:stretch>
                        <a:fillRect/>
                      </a:stretch>
                    </p:blipFill>
                    <p:spPr>
                      <a:xfrm>
                        <a:off x="-143619" y="1129884"/>
                        <a:ext cx="10833100" cy="814059"/>
                      </a:xfrm>
                      <a:prstGeom prst="rect">
                        <a:avLst/>
                      </a:prstGeom>
                      <a:noFill/>
                    </p:spPr>
                  </p:pic>
                </p:oleObj>
              </mc:Fallback>
            </mc:AlternateContent>
          </a:graphicData>
        </a:graphic>
      </p:graphicFrame>
      <p:sp>
        <p:nvSpPr>
          <p:cNvPr id="4" name="文本框 3"/>
          <p:cNvSpPr txBox="1">
            <a:spLocks noChangeAspect="1"/>
          </p:cNvSpPr>
          <p:nvPr/>
        </p:nvSpPr>
        <p:spPr>
          <a:xfrm>
            <a:off x="288429" y="1943943"/>
            <a:ext cx="10833100" cy="3261360"/>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A.“微斯人,吾谁与归”的慨叹,表达作者学习“古仁人”崇高思想的决心和抱负。否定迁客骚人的悲喜观,对自己是自我勉励,自我鼓舞,对滕子京有慰勉和规箴之意。</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B.迁客骚人是因个人得意和因“外物美丽”而乐,古仁人们是因天下之乐而乐。</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4487" y="1151855"/>
            <a:ext cx="10833100" cy="3261360"/>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C.作者用两段文字来写“迁客骚人”的“览物之情”,其用意是与“古仁人之心”作对比,突出“古仁人”“不以物喜,不以己悲”的豁达胸怀和高尚情操。</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D.全文采用了记叙、议论、说明、抒情相结合的写法,尽情表达了以天下为己任的情怀。</a:t>
            </a:r>
          </a:p>
        </p:txBody>
      </p:sp>
      <p:sp>
        <p:nvSpPr>
          <p:cNvPr id="5" name="文本框 4"/>
          <p:cNvSpPr txBox="1">
            <a:spLocks noChangeAspect="1"/>
          </p:cNvSpPr>
          <p:nvPr/>
        </p:nvSpPr>
        <p:spPr>
          <a:xfrm>
            <a:off x="344487" y="5259450"/>
            <a:ext cx="10833100" cy="725424"/>
          </a:xfrm>
          <a:prstGeom prst="rect">
            <a:avLst/>
          </a:prstGeom>
          <a:noFill/>
        </p:spPr>
        <p:txBody>
          <a:bodyPr wrap="square">
            <a:spAutoFit/>
          </a:bodyPr>
          <a:lstStyle/>
          <a:p>
            <a:pPr indent="382270">
              <a:lnSpc>
                <a:spcPct val="130000"/>
              </a:lnSpc>
            </a:pPr>
            <a:r>
              <a:rPr lang="zh-CN" altLang="zh-CN"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解析:应改“说明”为“描写”。</a:t>
            </a:r>
          </a:p>
        </p:txBody>
      </p:sp>
      <p:sp>
        <p:nvSpPr>
          <p:cNvPr id="4" name="文本框 3"/>
          <p:cNvSpPr txBox="1"/>
          <p:nvPr/>
        </p:nvSpPr>
        <p:spPr>
          <a:xfrm>
            <a:off x="720477" y="4743545"/>
            <a:ext cx="2808312" cy="579120"/>
          </a:xfrm>
          <a:prstGeom prst="rect">
            <a:avLst/>
          </a:prstGeom>
          <a:noFill/>
        </p:spPr>
        <p:txBody>
          <a:bodyPr wrap="square">
            <a:spAutoFit/>
          </a:bodyPr>
          <a:lstStyle/>
          <a:p>
            <a:r>
              <a:rPr lang="zh-CN" altLang="en-US" sz="3200" b="1" kern="0">
                <a:solidFill>
                  <a:srgbClr val="FF0000"/>
                </a:solidFill>
                <a:effectLst/>
                <a:latin typeface="楷体" panose="02010609060101010101" pitchFamily="49" charset="-122"/>
                <a:ea typeface="楷体" panose="02010609060101010101" pitchFamily="49" charset="-122"/>
              </a:rPr>
              <a:t>答案:D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nvGraphicFramePr>
        <p:xfrm>
          <a:off x="349250" y="1801251"/>
          <a:ext cx="10833100" cy="3255498"/>
        </p:xfrm>
        <a:graphic>
          <a:graphicData uri="http://schemas.openxmlformats.org/presentationml/2006/ole">
            <mc:AlternateContent>
              <mc:Choice xmlns:v="urn:schemas-microsoft-com:vml" Requires="v">
                <p:oleObj spid="_x0000_s1053" name="Document" r:id="rId3" imgW="5274753" imgH="1585137" progId="">
                  <p:embed/>
                </p:oleObj>
              </mc:Choice>
              <mc:Fallback>
                <p:oleObj name="Document" r:id="rId3" imgW="5274753" imgH="1585137" progId="">
                  <p:embed/>
                  <p:pic>
                    <p:nvPicPr>
                      <p:cNvPr id="0" name="OLE substitute image"/>
                      <p:cNvPicPr/>
                      <p:nvPr/>
                    </p:nvPicPr>
                    <p:blipFill>
                      <a:blip r:embed="rId4"/>
                      <a:stretch>
                        <a:fillRect/>
                      </a:stretch>
                    </p:blipFill>
                    <p:spPr>
                      <a:xfrm>
                        <a:off x="349250" y="1801251"/>
                        <a:ext cx="10833100" cy="3255498"/>
                      </a:xfrm>
                      <a:prstGeom prst="rect">
                        <a:avLst/>
                      </a:prstGeom>
                      <a:noFill/>
                    </p:spPr>
                  </p:pic>
                </p:oleObj>
              </mc:Fallback>
            </mc:AlternateContent>
          </a:graphicData>
        </a:graphic>
      </p:graphicFrame>
    </p:spTree>
  </p:cSld>
  <p:clrMapOvr>
    <a:masterClrMapping/>
  </p:clrMapOvr>
  <p:transition>
    <p:random/>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1172036"/>
            <a:ext cx="10833100" cy="4529329"/>
          </a:xfrm>
          <a:prstGeom prst="rect">
            <a:avLst/>
          </a:prstGeom>
          <a:noFill/>
        </p:spPr>
        <p:txBody>
          <a:bodyPr wrap="square">
            <a:spAutoFit/>
          </a:bodyPr>
          <a:lstStyle/>
          <a:p>
            <a:pPr indent="382270">
              <a:lnSpc>
                <a:spcPct val="130000"/>
              </a:lnSpc>
            </a:pPr>
            <a:r>
              <a:rPr lang="zh-CN" altLang="zh-CN"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初,公之未贵显也,尝有志于是矣,而力未逮者二十年,既而为西帅,及参大政,于是始有禄赐之入,而终其志。公既殁后世子孙修其业承其志如公之存也。公虽位高禄厚,而贫终其身。殁之日,身无以为敛③,子无以为丧。惟以施贫活族之义遗其子也。</a:t>
            </a:r>
          </a:p>
          <a:p>
            <a:pPr indent="382270">
              <a:lnSpc>
                <a:spcPct val="130000"/>
              </a:lnSpc>
            </a:pPr>
            <a:r>
              <a:rPr lang="zh-CN" altLang="zh-CN"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(节选自《义田记钱公辅》)</a:t>
            </a:r>
          </a:p>
          <a:p>
            <a:pPr indent="382270">
              <a:lnSpc>
                <a:spcPct val="130000"/>
              </a:lnSpc>
            </a:pPr>
            <a:r>
              <a:rPr lang="zh-CN" altLang="zh-CN"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注释:①负郭:距城很近。②稔:庄稼成熟。③敛:收敛尸体。</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4487" y="1079847"/>
            <a:ext cx="10833100" cy="725424"/>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1.下列各项中加点词语意思相同的一项是(       )</a:t>
            </a:r>
          </a:p>
        </p:txBody>
      </p:sp>
      <p:graphicFrame>
        <p:nvGraphicFramePr>
          <p:cNvPr id="4" name="对象 3"/>
          <p:cNvGraphicFramePr>
            <a:graphicFrameLocks noChangeAspect="1"/>
          </p:cNvGraphicFramePr>
          <p:nvPr/>
        </p:nvGraphicFramePr>
        <p:xfrm>
          <a:off x="144413" y="1943943"/>
          <a:ext cx="10758487" cy="3230562"/>
        </p:xfrm>
        <a:graphic>
          <a:graphicData uri="http://schemas.openxmlformats.org/presentationml/2006/ole">
            <mc:AlternateContent>
              <mc:Choice xmlns:v="urn:schemas-microsoft-com:vml" Requires="v">
                <p:oleObj spid="_x0000_s1054" name="Document" r:id="rId2" imgW="5274753" imgH="1585137" progId="">
                  <p:embed/>
                </p:oleObj>
              </mc:Choice>
              <mc:Fallback>
                <p:oleObj name="Document" r:id="rId2" imgW="5274753" imgH="1585137" progId="">
                  <p:embed/>
                  <p:pic>
                    <p:nvPicPr>
                      <p:cNvPr id="0" name="OLE substitute image"/>
                      <p:cNvPicPr/>
                      <p:nvPr/>
                    </p:nvPicPr>
                    <p:blipFill>
                      <a:blip r:embed="rId3"/>
                      <a:stretch>
                        <a:fillRect/>
                      </a:stretch>
                    </p:blipFill>
                    <p:spPr>
                      <a:xfrm>
                        <a:off x="144413" y="1943943"/>
                        <a:ext cx="10758487" cy="3230562"/>
                      </a:xfrm>
                      <a:prstGeom prst="rect">
                        <a:avLst/>
                      </a:prstGeom>
                      <a:noFill/>
                    </p:spPr>
                  </p:pic>
                </p:oleObj>
              </mc:Fallback>
            </mc:AlternateContent>
          </a:graphicData>
        </a:graphic>
      </p:graphicFrame>
      <p:sp>
        <p:nvSpPr>
          <p:cNvPr id="7" name="文本框 6"/>
          <p:cNvSpPr txBox="1"/>
          <p:nvPr/>
        </p:nvSpPr>
        <p:spPr>
          <a:xfrm>
            <a:off x="8281318" y="1146243"/>
            <a:ext cx="865778" cy="579120"/>
          </a:xfrm>
          <a:prstGeom prst="rect">
            <a:avLst/>
          </a:prstGeom>
          <a:noFill/>
        </p:spPr>
        <p:txBody>
          <a:bodyPr wrap="square">
            <a:spAutoFit/>
          </a:bodyPr>
          <a:lstStyle/>
          <a:p>
            <a:r>
              <a:rPr lang="en-US" altLang="zh-CN"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4487" y="521305"/>
            <a:ext cx="10833100" cy="5797297"/>
          </a:xfrm>
          <a:prstGeom prst="rect">
            <a:avLst/>
          </a:prstGeom>
          <a:noFill/>
        </p:spPr>
        <p:txBody>
          <a:bodyPr wrap="square">
            <a:spAutoFit/>
          </a:bodyPr>
          <a:lstStyle/>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2.请用“/”给文中画线的句子断句。</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公 既 殁  后 世 子 孙 修 其 业   承 其 志  如 公 之 存 也</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公 既 殁/后 世 子 孙 修 其 业 /承 其 志/如 公 之 存 也</a:t>
            </a:r>
          </a:p>
          <a:p>
            <a:pPr indent="382270">
              <a:lnSpc>
                <a:spcPct val="130000"/>
              </a:lnSpc>
            </a:pPr>
            <a:endPar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3.请根据【甲】【乙】两篇选文回答问题。</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(1)结合【乙】文,说说范文正公是一个怎样的人。</a:t>
            </a:r>
          </a:p>
          <a:p>
            <a:pPr indent="382270">
              <a:lnSpc>
                <a:spcPct val="130000"/>
              </a:lnSpc>
            </a:pPr>
            <a:r>
              <a:rPr lang="en-US" altLang="zh-CN"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乐于助人,为族人置办义田,用来养育救济他们;志向坚定,二十年前的愿望,当有能力时马上去实现它;自奉俭约,他只是把救济贫寒、养活亲族的道义,留传给子女而已。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349250" y="1371600"/>
          <a:ext cx="10879138" cy="4087813"/>
        </p:xfrm>
        <a:graphic>
          <a:graphicData uri="http://schemas.openxmlformats.org/presentationml/2006/ole">
            <mc:AlternateContent>
              <mc:Choice xmlns:v="urn:schemas-microsoft-com:vml" Requires="v">
                <p:oleObj spid="_x0000_s1039" name="Document" r:id="rId2" imgW="5274753" imgH="1981151" progId="">
                  <p:embed/>
                </p:oleObj>
              </mc:Choice>
              <mc:Fallback>
                <p:oleObj name="Document" r:id="rId2" imgW="5274753" imgH="1981151" progId="">
                  <p:embed/>
                  <p:pic>
                    <p:nvPicPr>
                      <p:cNvPr id="0" name="OLE substitute image"/>
                      <p:cNvPicPr/>
                      <p:nvPr/>
                    </p:nvPicPr>
                    <p:blipFill>
                      <a:blip r:embed="rId3"/>
                      <a:stretch>
                        <a:fillRect/>
                      </a:stretch>
                    </p:blipFill>
                    <p:spPr>
                      <a:xfrm>
                        <a:off x="349250" y="1371600"/>
                        <a:ext cx="10879138" cy="4087813"/>
                      </a:xfrm>
                      <a:prstGeom prst="rect">
                        <a:avLst/>
                      </a:prstGeom>
                      <a:noFill/>
                    </p:spPr>
                  </p:pic>
                </p:oleObj>
              </mc:Fallback>
            </mc:AlternateContent>
          </a:graphicData>
        </a:graphic>
      </p:graphicFrame>
      <p:sp>
        <p:nvSpPr>
          <p:cNvPr id="4" name="文本框 3"/>
          <p:cNvSpPr txBox="1"/>
          <p:nvPr/>
        </p:nvSpPr>
        <p:spPr>
          <a:xfrm>
            <a:off x="3816821" y="1367879"/>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美好</a:t>
            </a:r>
          </a:p>
        </p:txBody>
      </p:sp>
      <p:sp>
        <p:nvSpPr>
          <p:cNvPr id="6" name="文本框 5"/>
          <p:cNvSpPr txBox="1"/>
          <p:nvPr/>
        </p:nvSpPr>
        <p:spPr>
          <a:xfrm>
            <a:off x="9577462" y="2223264"/>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景象</a:t>
            </a:r>
          </a:p>
        </p:txBody>
      </p:sp>
      <p:sp>
        <p:nvSpPr>
          <p:cNvPr id="8" name="文本框 7"/>
          <p:cNvSpPr txBox="1"/>
          <p:nvPr/>
        </p:nvSpPr>
        <p:spPr>
          <a:xfrm>
            <a:off x="2448669" y="3014029"/>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详尽</a:t>
            </a:r>
          </a:p>
        </p:txBody>
      </p:sp>
      <p:sp>
        <p:nvSpPr>
          <p:cNvPr id="10" name="文本框 9"/>
          <p:cNvSpPr txBox="1"/>
          <p:nvPr/>
        </p:nvSpPr>
        <p:spPr>
          <a:xfrm>
            <a:off x="7629882" y="3014029"/>
            <a:ext cx="216360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至、到达</a:t>
            </a:r>
          </a:p>
        </p:txBody>
      </p:sp>
      <p:sp>
        <p:nvSpPr>
          <p:cNvPr id="12" name="文本框 11"/>
          <p:cNvSpPr txBox="1"/>
          <p:nvPr/>
        </p:nvSpPr>
        <p:spPr>
          <a:xfrm>
            <a:off x="648469" y="3816152"/>
            <a:ext cx="216360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贬谪,降职</a:t>
            </a:r>
          </a:p>
        </p:txBody>
      </p:sp>
      <p:sp>
        <p:nvSpPr>
          <p:cNvPr id="14" name="文本框 13"/>
          <p:cNvSpPr txBox="1"/>
          <p:nvPr/>
        </p:nvSpPr>
        <p:spPr>
          <a:xfrm>
            <a:off x="8857382" y="3865694"/>
            <a:ext cx="122581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不同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851949"/>
            <a:ext cx="10833100" cy="5163313"/>
          </a:xfrm>
          <a:prstGeom prst="rect">
            <a:avLst/>
          </a:prstGeom>
          <a:noFill/>
        </p:spPr>
        <p:txBody>
          <a:bodyPr wrap="square">
            <a:spAutoFit/>
          </a:bodyPr>
          <a:lstStyle/>
          <a:p>
            <a:pPr indent="382270">
              <a:lnSpc>
                <a:spcPct val="130000"/>
              </a:lnSpc>
            </a:pPr>
            <a:r>
              <a:rPr lang="en-US" altLang="zh-CN" b="1">
                <a:solidFill>
                  <a:srgbClr val="000000"/>
                </a:solidFill>
                <a:effectLst/>
                <a:ea typeface="宋体" panose="02010600030101010101" pitchFamily="2" charset="-122"/>
                <a:cs typeface="Times New Roman" panose="02020603050405020304" pitchFamily="18" charset="0"/>
              </a:rPr>
              <a:t>(2)【甲】文中的哪个句子用来赞美【乙】文中范仲淹的种种义举最恰当?</a:t>
            </a:r>
          </a:p>
          <a:p>
            <a:pPr indent="382270">
              <a:lnSpc>
                <a:spcPct val="130000"/>
              </a:lnSpc>
            </a:pPr>
            <a:r>
              <a:rPr lang="en-US" altLang="zh-CN" b="1">
                <a:solidFill>
                  <a:srgbClr val="000000"/>
                </a:solidFill>
                <a:effectLst/>
                <a:ea typeface="宋体" panose="02010600030101010101" pitchFamily="2" charset="-122"/>
                <a:cs typeface="Times New Roman" panose="02020603050405020304" pitchFamily="18" charset="0"/>
              </a:rPr>
              <a:t>先天下之忧而忧,后天下之乐而乐。</a:t>
            </a:r>
          </a:p>
          <a:p>
            <a:pPr indent="382270">
              <a:lnSpc>
                <a:spcPct val="130000"/>
              </a:lnSpc>
            </a:pPr>
            <a:r>
              <a:rPr lang="en-US" altLang="zh-CN" b="1">
                <a:solidFill>
                  <a:srgbClr val="000000"/>
                </a:solidFill>
                <a:effectLst/>
                <a:ea typeface="宋体" panose="02010600030101010101" pitchFamily="2" charset="-122"/>
                <a:cs typeface="Times New Roman" panose="02020603050405020304" pitchFamily="18" charset="0"/>
              </a:rPr>
              <a:t>【参考译文】范文正公,苏州人,平时乐于用钱财帮助别人,选择那关系亲近而贫穷、关系疏远而贤能的人,都予以帮助。当他富贵显达之时,购置近城保收的良田一千亩,称作“义田”,用来养育救济本家族的人们。使他们天天有饭吃,年年有衣穿,嫁女、娶妻、生病、丧葬都予以资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349250" y="851949"/>
            <a:ext cx="10833100" cy="5163312"/>
          </a:xfrm>
          <a:prstGeom prst="rect">
            <a:avLst/>
          </a:prstGeom>
          <a:noFill/>
        </p:spPr>
        <p:txBody>
          <a:bodyPr wrap="square">
            <a:spAutoFit/>
          </a:bodyPr>
          <a:lstStyle/>
          <a:p>
            <a:pPr indent="382270">
              <a:lnSpc>
                <a:spcPct val="130000"/>
              </a:lnSpc>
            </a:pPr>
            <a:r>
              <a:rPr lang="en-US" altLang="zh-CN" b="1" smtClean="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    当初,范公还未富贵显达时,就曾有过这种愿望,而无力实现长达二十年之久。后来做了西部边境的统帅,又入朝参与主持朝政,从此才开始有了俸禄赏赐的收入,而终于实现了自己的志愿。他去世之后,后代的子孙修明他的事业,继承他的志向,和他在世的时候一样。他虽地位高俸禄多,却终生过着清贫的生活。逝世的时候,甚至没有钱财装殓,子女们也没有钱财为他举办像样的丧事。他只是把救济贫寒、养活亲族的道义,留给子女罢了。</a:t>
            </a: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素养提升.jpg"/>
          <p:cNvPicPr/>
          <p:nvPr/>
        </p:nvPicPr>
        <p:blipFill>
          <a:blip r:embed="rId2"/>
          <a:stretch>
            <a:fillRect/>
          </a:stretch>
        </p:blipFill>
        <p:spPr>
          <a:xfrm>
            <a:off x="4608909" y="550848"/>
            <a:ext cx="1974115" cy="574288"/>
          </a:xfrm>
          <a:prstGeom prst="rect">
            <a:avLst/>
          </a:prstGeom>
        </p:spPr>
      </p:pic>
      <p:graphicFrame>
        <p:nvGraphicFramePr>
          <p:cNvPr id="3" name="对象 2"/>
          <p:cNvGraphicFramePr>
            <a:graphicFrameLocks noChangeAspect="1"/>
          </p:cNvGraphicFramePr>
          <p:nvPr/>
        </p:nvGraphicFramePr>
        <p:xfrm>
          <a:off x="349250" y="1155700"/>
          <a:ext cx="10785475" cy="3241675"/>
        </p:xfrm>
        <a:graphic>
          <a:graphicData uri="http://schemas.openxmlformats.org/presentationml/2006/ole">
            <mc:AlternateContent>
              <mc:Choice xmlns:v="urn:schemas-microsoft-com:vml" Requires="v">
                <p:oleObj spid="_x0000_s1055" name="文档" r:id="rId3" imgW="5210280" imgH="1589449" progId="">
                  <p:embed/>
                </p:oleObj>
              </mc:Choice>
              <mc:Fallback>
                <p:oleObj name="文档" r:id="rId3" imgW="5210280" imgH="1589449" progId="">
                  <p:embed/>
                  <p:pic>
                    <p:nvPicPr>
                      <p:cNvPr id="0" name="OLE substitute image"/>
                      <p:cNvPicPr/>
                      <p:nvPr/>
                    </p:nvPicPr>
                    <p:blipFill>
                      <a:blip r:embed="rId4"/>
                      <a:stretch>
                        <a:fillRect/>
                      </a:stretch>
                    </p:blipFill>
                    <p:spPr>
                      <a:xfrm>
                        <a:off x="349250" y="1155700"/>
                        <a:ext cx="10785475" cy="3241675"/>
                      </a:xfrm>
                      <a:prstGeom prst="rect">
                        <a:avLst/>
                      </a:prstGeom>
                      <a:noFill/>
                    </p:spPr>
                  </p:pic>
                </p:oleObj>
              </mc:Fallback>
            </mc:AlternateContent>
          </a:graphicData>
        </a:graphic>
      </p:graphicFrame>
      <p:pic>
        <p:nvPicPr>
          <p:cNvPr id="5" name="aa9.jpg"/>
          <p:cNvPicPr/>
          <p:nvPr/>
        </p:nvPicPr>
        <p:blipFill>
          <a:blip r:embed="rId5"/>
          <a:stretch>
            <a:fillRect/>
          </a:stretch>
        </p:blipFill>
        <p:spPr>
          <a:xfrm>
            <a:off x="2664693" y="3265772"/>
            <a:ext cx="5678359" cy="3068451"/>
          </a:xfrm>
          <a:prstGeom prst="rect">
            <a:avLst/>
          </a:prstGeom>
        </p:spPr>
      </p:pic>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a:spLocks noChangeAspect="1"/>
          </p:cNvSpPr>
          <p:nvPr/>
        </p:nvSpPr>
        <p:spPr>
          <a:xfrm>
            <a:off x="197485" y="362585"/>
            <a:ext cx="11024870" cy="5004817"/>
          </a:xfrm>
          <a:prstGeom prst="rect">
            <a:avLst/>
          </a:prstGeom>
          <a:noFill/>
        </p:spPr>
        <p:txBody>
          <a:bodyPr wrap="square">
            <a:spAutoFit/>
          </a:bodyPr>
          <a:lstStyle/>
          <a:p>
            <a:pPr indent="382270">
              <a:lnSpc>
                <a:spcPct val="130000"/>
              </a:lnSpc>
            </a:pPr>
            <a:r>
              <a:rPr lang="en-US" altLang="zh-CN" sz="31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A.作品1是楷书,笔画平正,结构整齐,昭示同学们方正做人,勇挑重担。</a:t>
            </a:r>
          </a:p>
          <a:p>
            <a:pPr indent="382270">
              <a:lnSpc>
                <a:spcPct val="130000"/>
              </a:lnSpc>
            </a:pPr>
            <a:r>
              <a:rPr lang="en-US" altLang="zh-CN" sz="31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B.作品2是行书,结构简省,笔画连绵,洒脱奔放,让人联想到道德模范的英雄事迹。</a:t>
            </a:r>
          </a:p>
          <a:p>
            <a:pPr indent="382270">
              <a:lnSpc>
                <a:spcPct val="130000"/>
              </a:lnSpc>
            </a:pPr>
            <a:r>
              <a:rPr lang="en-US" altLang="zh-CN" sz="31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C.作品3是篆书,有象形性,形体平衡对称,笔画圆劲均匀,极具强烈的中国传统文化气息。</a:t>
            </a:r>
          </a:p>
          <a:p>
            <a:pPr indent="382270">
              <a:lnSpc>
                <a:spcPct val="130000"/>
              </a:lnSpc>
            </a:pPr>
            <a:r>
              <a:rPr lang="en-US" altLang="zh-CN" sz="31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D.作品4是隶书,横长竖短,整体略微宽扁,沉稳庄重,展现出君子的精神风貌。</a:t>
            </a:r>
          </a:p>
        </p:txBody>
      </p:sp>
      <p:sp>
        <p:nvSpPr>
          <p:cNvPr id="4" name="文本框 3"/>
          <p:cNvSpPr txBox="1"/>
          <p:nvPr/>
        </p:nvSpPr>
        <p:spPr>
          <a:xfrm>
            <a:off x="672981" y="5212114"/>
            <a:ext cx="2736304" cy="579120"/>
          </a:xfrm>
          <a:prstGeom prst="rect">
            <a:avLst/>
          </a:prstGeom>
          <a:noFill/>
        </p:spPr>
        <p:txBody>
          <a:bodyPr wrap="square">
            <a:spAutoFit/>
          </a:bodyPr>
          <a:lstStyle/>
          <a:p>
            <a:r>
              <a:rPr lang="zh-CN" altLang="en-US" sz="3200" b="1" kern="0">
                <a:solidFill>
                  <a:srgbClr val="FF0000"/>
                </a:solidFill>
                <a:effectLst/>
                <a:latin typeface="楷体" panose="02010609060101010101" pitchFamily="49" charset="-122"/>
                <a:ea typeface="楷体" panose="02010609060101010101" pitchFamily="49" charset="-122"/>
              </a:rPr>
              <a:t>答案:B</a:t>
            </a:r>
          </a:p>
        </p:txBody>
      </p:sp>
      <p:sp>
        <p:nvSpPr>
          <p:cNvPr id="2" name="文本框 1"/>
          <p:cNvSpPr txBox="1"/>
          <p:nvPr/>
        </p:nvSpPr>
        <p:spPr>
          <a:xfrm>
            <a:off x="352425" y="5725159"/>
            <a:ext cx="10251440" cy="1036320"/>
          </a:xfrm>
          <a:prstGeom prst="rect">
            <a:avLst/>
          </a:prstGeom>
          <a:noFill/>
        </p:spPr>
        <p:txBody>
          <a:bodyPr wrap="square" rtlCol="0">
            <a:spAutoFit/>
          </a:bodyPr>
          <a:lstStyle/>
          <a:p>
            <a:r>
              <a:rPr lang="zh-CN" altLang="zh-CN" sz="3100" b="1">
                <a:effectLst/>
                <a:ea typeface="楷体" panose="02010609060101010101" pitchFamily="49" charset="-122"/>
                <a:cs typeface="Times New Roman" panose="02020603050405020304" pitchFamily="18" charset="0"/>
                <a:sym typeface="+mn-ea"/>
              </a:rPr>
              <a:t>解析:作品2结构简省,笔画连绵,洒脱奔放,是草书,不是行书。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2123"/>
            <a:ext cx="10833100" cy="3895345"/>
          </a:xfrm>
          <a:prstGeom prst="rect">
            <a:avLst/>
          </a:prstGeom>
        </p:spPr>
        <p:txBody>
          <a:bodyPr>
            <a:spAutoFit/>
          </a:bodyPr>
          <a:lstStyle/>
          <a:p>
            <a:pPr indent="280670">
              <a:lnSpc>
                <a:spcPct val="130000"/>
              </a:lnSpc>
              <a:spcAft>
                <a:spcPct val="0"/>
              </a:spcAft>
            </a:pPr>
            <a:r>
              <a:rPr lang="zh-CN" altLang="zh-CN" b="1">
                <a:ea typeface="宋体" panose="02010600030101010101" pitchFamily="2" charset="-122"/>
                <a:cs typeface="Times New Roman" panose="02020603050405020304" pitchFamily="18" charset="0"/>
              </a:rPr>
              <a:t>　我看那巴陵郡的美景,全在洞庭一湖。(它)连接着远方的山脉,吞吐着长江的水流,水势浩大,宽阔无边,早晚阴晴明暗多变,气象万千,这就是岳阳楼的壮丽景象,前人的记述很详尽了。然而北面通到巫峡,南面直到潇水、湘水,被降职到外地的官员和文人,大多在这里聚会,看了自然景物而触发的感情,恐怕会有所不同吧? </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349250" y="1801813"/>
          <a:ext cx="10785475" cy="3240087"/>
        </p:xfrm>
        <a:graphic>
          <a:graphicData uri="http://schemas.openxmlformats.org/presentationml/2006/ole">
            <mc:AlternateContent>
              <mc:Choice xmlns:v="urn:schemas-microsoft-com:vml" Requires="v">
                <p:oleObj spid="_x0000_s1040" name="Document" r:id="rId2" imgW="5274753" imgH="1585857" progId="">
                  <p:embed/>
                </p:oleObj>
              </mc:Choice>
              <mc:Fallback>
                <p:oleObj name="Document" r:id="rId2" imgW="5274753" imgH="1585857" progId="">
                  <p:embed/>
                  <p:pic>
                    <p:nvPicPr>
                      <p:cNvPr id="0" name="OLE substitute image"/>
                      <p:cNvPicPr/>
                      <p:nvPr/>
                    </p:nvPicPr>
                    <p:blipFill>
                      <a:blip r:embed="rId3"/>
                      <a:stretch>
                        <a:fillRect/>
                      </a:stretch>
                    </p:blipFill>
                    <p:spPr>
                      <a:xfrm>
                        <a:off x="349250" y="1801813"/>
                        <a:ext cx="10785475" cy="3240087"/>
                      </a:xfrm>
                      <a:prstGeom prst="rect">
                        <a:avLst/>
                      </a:prstGeom>
                      <a:noFill/>
                    </p:spPr>
                  </p:pic>
                </p:oleObj>
              </mc:Fallback>
            </mc:AlternateContent>
          </a:graphicData>
        </a:graphic>
      </p:graphicFrame>
      <p:sp>
        <p:nvSpPr>
          <p:cNvPr id="4" name="文本框 3"/>
          <p:cNvSpPr txBox="1"/>
          <p:nvPr/>
        </p:nvSpPr>
        <p:spPr>
          <a:xfrm>
            <a:off x="5328989" y="1801251"/>
            <a:ext cx="288200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指天气放晴</a:t>
            </a:r>
          </a:p>
        </p:txBody>
      </p:sp>
      <p:sp>
        <p:nvSpPr>
          <p:cNvPr id="6" name="文本框 5"/>
          <p:cNvSpPr txBox="1"/>
          <p:nvPr/>
        </p:nvSpPr>
        <p:spPr>
          <a:xfrm>
            <a:off x="4391203" y="3394122"/>
            <a:ext cx="136983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离开</a:t>
            </a:r>
          </a:p>
        </p:txBody>
      </p:sp>
      <p:sp>
        <p:nvSpPr>
          <p:cNvPr id="8" name="文本框 7"/>
          <p:cNvSpPr txBox="1"/>
          <p:nvPr/>
        </p:nvSpPr>
        <p:spPr>
          <a:xfrm>
            <a:off x="6193085" y="3421574"/>
            <a:ext cx="216192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国都</a:t>
            </a:r>
          </a:p>
        </p:txBody>
      </p:sp>
      <p:sp>
        <p:nvSpPr>
          <p:cNvPr id="10" name="文本框 9"/>
          <p:cNvSpPr txBox="1"/>
          <p:nvPr/>
        </p:nvSpPr>
        <p:spPr>
          <a:xfrm>
            <a:off x="1287584" y="3421574"/>
            <a:ext cx="72176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2123"/>
            <a:ext cx="10833100" cy="3895345"/>
          </a:xfrm>
          <a:prstGeom prst="rect">
            <a:avLst/>
          </a:prstGeom>
        </p:spPr>
        <p:txBody>
          <a:bodyPr>
            <a:spAutoFit/>
          </a:bodyPr>
          <a:lstStyle/>
          <a:p>
            <a:pPr indent="280670">
              <a:lnSpc>
                <a:spcPct val="130000"/>
              </a:lnSpc>
              <a:spcAft>
                <a:spcPct val="0"/>
              </a:spcAft>
            </a:pPr>
            <a:r>
              <a:rPr lang="zh-CN" altLang="zh-CN" b="1">
                <a:ea typeface="宋体" panose="02010600030101010101" pitchFamily="2" charset="-122"/>
                <a:cs typeface="Times New Roman" panose="02020603050405020304" pitchFamily="18" charset="0"/>
              </a:rPr>
              <a:t>　(有时)连绵不断的雨纷纷而下,接连几个月不放晴,阴冷的风怒吼,浑浊的浪冲向天空,太阳和星星隐藏起光辉,山岳隐没在阴云中,商人旅客不能前行,桅杆倒下,船桨断折,傍晚天色昏暗,虎在咆哮猿在悲啼。(这时)登上这座楼啊,就会产生离开国都,怀念家乡,担心被说坏话,惧怕被批评指责的情怀,(会觉得)满眼萧条景象,感慨到极点而悲伤了啊。 </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349250" y="1398588"/>
          <a:ext cx="10690225" cy="4006850"/>
        </p:xfrm>
        <a:graphic>
          <a:graphicData uri="http://schemas.openxmlformats.org/presentationml/2006/ole">
            <mc:AlternateContent>
              <mc:Choice xmlns:v="urn:schemas-microsoft-com:vml" Requires="v">
                <p:oleObj spid="_x0000_s1041" name="Document" r:id="rId2" imgW="5274753" imgH="1981151" progId="">
                  <p:embed/>
                </p:oleObj>
              </mc:Choice>
              <mc:Fallback>
                <p:oleObj name="Document" r:id="rId2" imgW="5274753" imgH="1981151" progId="">
                  <p:embed/>
                  <p:pic>
                    <p:nvPicPr>
                      <p:cNvPr id="0" name="OLE substitute image"/>
                      <p:cNvPicPr/>
                      <p:nvPr/>
                    </p:nvPicPr>
                    <p:blipFill>
                      <a:blip r:embed="rId3"/>
                      <a:stretch>
                        <a:fillRect/>
                      </a:stretch>
                    </p:blipFill>
                    <p:spPr>
                      <a:xfrm>
                        <a:off x="349250" y="1398588"/>
                        <a:ext cx="10690225" cy="4006850"/>
                      </a:xfrm>
                      <a:prstGeom prst="rect">
                        <a:avLst/>
                      </a:prstGeom>
                      <a:noFill/>
                    </p:spPr>
                  </p:pic>
                </p:oleObj>
              </mc:Fallback>
            </mc:AlternateContent>
          </a:graphicData>
        </a:graphic>
      </p:graphicFrame>
      <p:sp>
        <p:nvSpPr>
          <p:cNvPr id="4" name="文本框 3"/>
          <p:cNvSpPr txBox="1"/>
          <p:nvPr/>
        </p:nvSpPr>
        <p:spPr>
          <a:xfrm>
            <a:off x="3384773" y="1403387"/>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日光</a:t>
            </a:r>
          </a:p>
        </p:txBody>
      </p:sp>
      <p:sp>
        <p:nvSpPr>
          <p:cNvPr id="6" name="文本框 5"/>
          <p:cNvSpPr txBox="1"/>
          <p:nvPr/>
        </p:nvSpPr>
        <p:spPr>
          <a:xfrm>
            <a:off x="1440557" y="2231975"/>
            <a:ext cx="129782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停息</a:t>
            </a:r>
          </a:p>
        </p:txBody>
      </p:sp>
      <p:sp>
        <p:nvSpPr>
          <p:cNvPr id="8" name="文本框 7"/>
          <p:cNvSpPr txBox="1"/>
          <p:nvPr/>
        </p:nvSpPr>
        <p:spPr>
          <a:xfrm>
            <a:off x="9145414" y="2231974"/>
            <a:ext cx="1659548"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或许 </a:t>
            </a:r>
          </a:p>
        </p:txBody>
      </p:sp>
      <p:sp>
        <p:nvSpPr>
          <p:cNvPr id="10" name="文本框 9"/>
          <p:cNvSpPr txBox="1"/>
          <p:nvPr/>
        </p:nvSpPr>
        <p:spPr>
          <a:xfrm>
            <a:off x="1368549" y="3058665"/>
            <a:ext cx="864096"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全</a:t>
            </a:r>
          </a:p>
        </p:txBody>
      </p:sp>
      <p:sp>
        <p:nvSpPr>
          <p:cNvPr id="12" name="文本框 11"/>
          <p:cNvSpPr txBox="1"/>
          <p:nvPr/>
        </p:nvSpPr>
        <p:spPr>
          <a:xfrm>
            <a:off x="744577" y="3838905"/>
            <a:ext cx="1369834"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尽头</a:t>
            </a:r>
          </a:p>
        </p:txBody>
      </p:sp>
      <p:sp>
        <p:nvSpPr>
          <p:cNvPr id="14" name="文本框 13"/>
          <p:cNvSpPr txBox="1"/>
          <p:nvPr/>
        </p:nvSpPr>
        <p:spPr>
          <a:xfrm>
            <a:off x="7777262" y="3838905"/>
            <a:ext cx="1153810"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一起</a:t>
            </a:r>
          </a:p>
        </p:txBody>
      </p:sp>
      <p:sp>
        <p:nvSpPr>
          <p:cNvPr id="16" name="文本框 15"/>
          <p:cNvSpPr txBox="1"/>
          <p:nvPr/>
        </p:nvSpPr>
        <p:spPr>
          <a:xfrm>
            <a:off x="712183" y="4743545"/>
            <a:ext cx="1520462" cy="579120"/>
          </a:xfrm>
          <a:prstGeom prst="rect">
            <a:avLst/>
          </a:prstGeom>
          <a:noFill/>
        </p:spPr>
        <p:txBody>
          <a:bodyPr wrap="square">
            <a:spAutoFit/>
          </a:bodyPr>
          <a:lstStyle/>
          <a:p>
            <a:r>
              <a:rPr lang="zh-CN" altLang="zh-CN" sz="3200" b="1" ker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持、执</a:t>
            </a:r>
          </a:p>
        </p:txBody>
      </p:sp>
      <p:pic>
        <p:nvPicPr>
          <p:cNvPr id="3" name="Picture 3"/>
          <p:cNvPicPr>
            <a:picLocks noChangeAspect="1"/>
          </p:cNvPicPr>
          <p:nvPr/>
        </p:nvPicPr>
        <p:blipFill>
          <a:blip r:embed="rId4"/>
          <a:stretch>
            <a:fillRect/>
          </a:stretch>
        </p:blipFill>
        <p:spPr>
          <a:xfrm flipH="1">
            <a:off x="10261600" y="122428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P spid="1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1949"/>
            <a:ext cx="10833100" cy="5163313"/>
          </a:xfrm>
          <a:prstGeom prst="rect">
            <a:avLst/>
          </a:prstGeom>
        </p:spPr>
        <p:txBody>
          <a:bodyPr>
            <a:spAutoFit/>
          </a:bodyPr>
          <a:lstStyle/>
          <a:p>
            <a:pPr indent="280670">
              <a:lnSpc>
                <a:spcPct val="130000"/>
              </a:lnSpc>
              <a:spcAft>
                <a:spcPct val="0"/>
              </a:spcAft>
            </a:pPr>
            <a:r>
              <a:rPr lang="zh-CN" altLang="zh-CN" b="1">
                <a:ea typeface="宋体" panose="02010600030101010101" pitchFamily="2" charset="-122"/>
                <a:cs typeface="Times New Roman" panose="02020603050405020304" pitchFamily="18" charset="0"/>
              </a:rPr>
              <a:t>　到了春风和煦,阳光明媚的时候,湖面平静,没有风浪,天色湖光相接,一片青绿,广阔无际,沙洲上的鸥鸟时而飞翔,时而停歇,美丽的鱼儿(在水中)畅游,岸上与小洲上的花草,茂盛并且青翠。偶尔或许大片烟雾完全消散了,皎洁的月光一泻千里,浮动的光像跳动的金子,静静的月影像沉入水中的玉璧,渔夫的歌声在你唱我和,这样的乐趣哪有尽头呢!(这时)登上这座楼啊,就会感到胸怀开阔,精神爽快,荣耀和屈辱一并忘掉,端着酒,迎着风,那是喜洋洋的欢乐啊。 </a:t>
            </a: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170</Paragraphs>
  <Slides>43</Slides>
  <Notes>1</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43</vt:i4>
      </vt:variant>
    </vt:vector>
  </HeadingPairs>
  <TitlesOfParts>
    <vt:vector baseType="lpstr" size="51">
      <vt:lpstr>Arial</vt:lpstr>
      <vt:lpstr>Calibri</vt:lpstr>
      <vt:lpstr>宋体</vt:lpstr>
      <vt:lpstr>Times New Roman</vt:lpstr>
      <vt:lpstr>黑体</vt:lpstr>
      <vt:lpstr>微软雅黑</vt:lpstr>
      <vt:lpstr>楷体</vt:lpstr>
      <vt:lpstr>2_Office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2021-09-28T19:03:22.120</cp:lastPrinted>
  <dcterms:created xsi:type="dcterms:W3CDTF">2021-09-28T19:03:22Z</dcterms:created>
  <dcterms:modified xsi:type="dcterms:W3CDTF">2021-09-28T11:03:22Z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