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84" r:id="rId5"/>
    <p:sldId id="260" r:id="rId6"/>
    <p:sldId id="261" r:id="rId7"/>
    <p:sldId id="285" r:id="rId8"/>
    <p:sldId id="264" r:id="rId9"/>
    <p:sldId id="305" r:id="rId10"/>
    <p:sldId id="304" r:id="rId11"/>
    <p:sldId id="312" r:id="rId12"/>
    <p:sldId id="311" r:id="rId13"/>
    <p:sldId id="266" r:id="rId14"/>
    <p:sldId id="306" r:id="rId15"/>
    <p:sldId id="267" r:id="rId16"/>
    <p:sldId id="268" r:id="rId17"/>
    <p:sldId id="269" r:id="rId18"/>
    <p:sldId id="270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308" r:id="rId27"/>
    <p:sldId id="309" r:id="rId28"/>
    <p:sldId id="310" r:id="rId29"/>
    <p:sldId id="307" r:id="rId30"/>
    <p:sldId id="263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761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9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2824163" y="3648075"/>
            <a:ext cx="3786187" cy="522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/>
            </a:lvl1pPr>
            <a:lvl2pPr marL="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6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07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endParaRPr lang="zh-CN" altLang="en-US" dirty="0"/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3079" name="Title Placeholder 1"/>
          <p:cNvSpPr>
            <a:spLocks noGrp="1"/>
          </p:cNvSpPr>
          <p:nvPr>
            <p:ph type="ctrTitle"/>
          </p:nvPr>
        </p:nvSpPr>
        <p:spPr>
          <a:xfrm>
            <a:off x="685800" y="2722563"/>
            <a:ext cx="7772400" cy="7350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3080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138" y="3629025"/>
            <a:ext cx="3808412" cy="59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>
        <p:tmplLst>
          <p:tmpl lvl="1">
            <p:tnLst>
              <p:par>
                <p:cTn presetID="0" presetClass="entr" presetSubtype="0" fill="hold" grpId="0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3075">
                            <p:txEl>
                              <p:charRg st="0" end="14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75">
                            <p:txEl>
                              <p:charRg st="0" end="14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75">
                            <p:txEl>
                              <p:charRg st="0" end="14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5">
                            <p:txEl>
                              <p:charRg st="0" end="14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79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1950" y="1566863"/>
            <a:ext cx="4111070" cy="4606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818" y="1566863"/>
            <a:ext cx="4111070" cy="4606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4404" y="792163"/>
            <a:ext cx="2097485" cy="5381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61950" y="792163"/>
            <a:ext cx="6170860" cy="5381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BB962C8B-B14F-4D97-AF65-F5344CB8AC3E}" type="datetime1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BB962C8B-B14F-4D97-AF65-F5344CB8AC3E}" type="datetime1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/>
      <p:bldP spid="1027" grpId="0" build="p">
        <p:tmplLst>
          <p:tmpl lvl="1">
            <p:tnLst>
              <p:par>
                <p:cTn presetID="0" presetClass="entr" presetSubtype="0" fill="hold" grpId="0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>
                            <p:txEl>
                              <p:charRg st="0" end="13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>
                            <p:txEl>
                              <p:charRg st="0" end="13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0" end="13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0" end="13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0" presetClass="entr" presetSubtype="0" fill="hold" grpId="0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>
                            <p:txEl>
                              <p:charRg st="13" end="17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>
                            <p:txEl>
                              <p:charRg st="13" end="17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13" end="17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13" end="17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0" presetClass="entr" presetSubtype="0" fill="hold" grpId="0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>
                            <p:txEl>
                              <p:charRg st="17" end="21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>
                            <p:txEl>
                              <p:charRg st="17" end="21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17" end="21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17" end="21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0" presetClass="entr" presetSubtype="0" fill="hold" grpId="0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>
                            <p:txEl>
                              <p:charRg st="21" end="25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>
                            <p:txEl>
                              <p:charRg st="21" end="25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21" end="25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21" end="25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0" presetClass="entr" presetSubtype="0" fill="hold" grpId="0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>
                            <p:txEl>
                              <p:charRg st="25" end="29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>
                            <p:txEl>
                              <p:charRg st="25" end="29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25" end="29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>
                            <p:txEl>
                              <p:charRg st="25" end="29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361950" y="1566863"/>
            <a:ext cx="8389938" cy="46069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052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A6A6A6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5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A6A6A6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055" name="Title Placeholder 1"/>
          <p:cNvSpPr>
            <a:spLocks noGrp="1"/>
          </p:cNvSpPr>
          <p:nvPr>
            <p:ph type="title"/>
          </p:nvPr>
        </p:nvSpPr>
        <p:spPr>
          <a:xfrm>
            <a:off x="361950" y="792163"/>
            <a:ext cx="8389938" cy="596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>
        <p:tmplLst>
          <p:tmpl lvl="1">
            <p:tnLst>
              <p:par>
                <p:cTn presetID="0" presetClass="entr" presetSubtype="0" fill="hold" grpId="0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2051">
                            <p:txEl>
                              <p:charRg st="0" end="13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51">
                            <p:txEl>
                              <p:charRg st="0" end="13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51">
                            <p:txEl>
                              <p:charRg st="0" end="13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1">
                            <p:txEl>
                              <p:charRg st="0" end="13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0" presetClass="entr" presetSubtype="0" fill="hold" grpId="0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2051">
                            <p:txEl>
                              <p:charRg st="13" end="17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51">
                            <p:txEl>
                              <p:charRg st="13" end="17"/>
                            </p:txEl>
                          </p:spTgt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51">
                            <p:txEl>
                              <p:charRg st="13" end="17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1">
                            <p:txEl>
                              <p:charRg st="13" end="17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55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7505" lvl="0" indent="-357505" algn="l" defTabSz="914400" eaLnBrk="1" fontAlgn="base" latinLnBrk="0" hangingPunct="1">
        <a:lnSpc>
          <a:spcPct val="90000"/>
        </a:lnSpc>
        <a:spcBef>
          <a:spcPts val="1800"/>
        </a:spcBef>
        <a:spcAft>
          <a:spcPct val="0"/>
        </a:spcAft>
        <a:buClr>
          <a:srgbClr val="AC411D"/>
        </a:buClr>
        <a:buSzPct val="80000"/>
        <a:buFont typeface="Webdings" panose="05030102010509060703" pitchFamily="2" charset="2"/>
        <a:buChar char="Y"/>
        <a:defRPr sz="2000" b="0" i="0" u="none" kern="1200" baseline="0">
          <a:solidFill>
            <a:srgbClr val="BA7612"/>
          </a:solidFill>
          <a:latin typeface="+mn-lt"/>
          <a:ea typeface="+mn-ea"/>
          <a:cs typeface="+mn-cs"/>
        </a:defRPr>
      </a:lvl1pPr>
      <a:lvl2pPr marL="357505" lvl="1" indent="-357505" algn="l" defTabSz="914400" eaLnBrk="1" fontAlgn="base" latinLnBrk="0" hangingPunct="1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2" charset="0"/>
        <a:buChar char=" 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20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18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18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18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18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18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2" charset="0"/>
        <a:buChar char="•"/>
        <a:defRPr sz="1800" b="0" i="0" u="none" kern="1200" baseline="0">
          <a:solidFill>
            <a:srgbClr val="7F7F7F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hyperlink" Target="http://baike.baidu.com/view/2685860.htm" TargetMode="External"/><Relationship Id="rId4" Type="http://schemas.openxmlformats.org/officeDocument/2006/relationships/hyperlink" Target="http://baike.baidu.com/view/67798.htm" TargetMode="External"/><Relationship Id="rId3" Type="http://schemas.openxmlformats.org/officeDocument/2006/relationships/hyperlink" Target="http://baike.baidu.com/view/656.htm" TargetMode="External"/><Relationship Id="rId2" Type="http://schemas.openxmlformats.org/officeDocument/2006/relationships/image" Target="D:/&#30334;&#24230;&#20113;&#21516;&#27493;&#30424;/&#25945;&#23398;/&#39640;&#19968;/&#19979;/My Documents/&#29749;&#29750;&#34892;/&#30333;&#23621;&#26131;&#30340;&#35799;.files/wx_js4.gif" TargetMode="Externa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4.png"/><Relationship Id="rId3" Type="http://schemas.openxmlformats.org/officeDocument/2006/relationships/oleObject" Target="../embeddings/oleObject4.bin"/><Relationship Id="rId2" Type="http://schemas.openxmlformats.org/officeDocument/2006/relationships/image" Target="../media/image23.png"/><Relationship Id="rId1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/>
        <p:txBody>
          <a:bodyPr anchor="b"/>
          <a:p>
            <a:pPr defTabSz="914400"/>
            <a:endParaRPr kern="1200" baseline="0">
              <a:latin typeface="MS PMincho" pitchFamily="2" charset="-128"/>
              <a:ea typeface="华文新魏" panose="0201080004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/>
        <p:txBody>
          <a:bodyPr anchor="ctr"/>
          <a:p>
            <a:pPr defTabSz="914400">
              <a:buSzPct val="80000"/>
            </a:pPr>
            <a:endParaRPr kern="1200" baseline="0">
              <a:latin typeface="Calibri" panose="020F0502020204030204" pitchFamily="2" charset="0"/>
              <a:ea typeface="幼圆" panose="02010509060101010101" pitchFamily="1" charset="-122"/>
            </a:endParaRPr>
          </a:p>
        </p:txBody>
      </p:sp>
      <p:pic>
        <p:nvPicPr>
          <p:cNvPr id="5124" name="图片 5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492375"/>
            <a:ext cx="7000875" cy="113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3300"/>
                </a:solidFill>
              </a:rPr>
              <a:t>写作技巧总结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36866" name="Rectangle 3"/>
          <p:cNvSpPr>
            <a:spLocks noGrp="1"/>
          </p:cNvSpPr>
          <p:nvPr>
            <p:ph idx="1"/>
          </p:nvPr>
        </p:nvSpPr>
        <p:spPr>
          <a:xfrm>
            <a:off x="457200" y="1888490"/>
            <a:ext cx="8229600" cy="2971800"/>
          </a:xfrm>
        </p:spPr>
        <p:txBody>
          <a:bodyPr wrap="square" lIns="91440" tIns="45720" rIns="91440" bIns="45720" anchor="t"/>
          <a:p>
            <a:pPr eaLnBrk="1" hangingPunct="1"/>
            <a:r>
              <a:rPr lang="zh-CN" altLang="en-US" sz="3200" b="1" dirty="0"/>
              <a:t>1大量运用</a:t>
            </a:r>
            <a:r>
              <a:rPr lang="zh-CN" altLang="en-US" sz="3200" b="1" dirty="0">
                <a:solidFill>
                  <a:srgbClr val="FF3300"/>
                </a:solidFill>
              </a:rPr>
              <a:t>比喻</a:t>
            </a:r>
            <a:r>
              <a:rPr lang="zh-CN" altLang="en-US" sz="3200" b="1" dirty="0"/>
              <a:t>，化抽象无形为具体可感。</a:t>
            </a:r>
            <a:endParaRPr lang="zh-CN" altLang="en-US" sz="3200" b="1" dirty="0"/>
          </a:p>
          <a:p>
            <a:pPr eaLnBrk="1" hangingPunct="1"/>
            <a:r>
              <a:rPr lang="zh-CN" altLang="en-US" sz="3200" b="1" dirty="0"/>
              <a:t>2</a:t>
            </a:r>
            <a:r>
              <a:rPr lang="zh-CN" altLang="en-US" sz="3200" b="1" dirty="0">
                <a:solidFill>
                  <a:srgbClr val="FF3300"/>
                </a:solidFill>
              </a:rPr>
              <a:t>正面描摹与侧面烘托</a:t>
            </a:r>
            <a:r>
              <a:rPr lang="zh-CN" altLang="en-US" sz="3200" b="1" dirty="0"/>
              <a:t>相结合。</a:t>
            </a:r>
            <a:endParaRPr lang="zh-CN" altLang="en-US" sz="3200" b="1" dirty="0"/>
          </a:p>
          <a:p>
            <a:pPr eaLnBrk="1" hangingPunct="1"/>
            <a:r>
              <a:rPr lang="zh-CN" altLang="en-US" sz="3200" b="1" dirty="0"/>
              <a:t>3巧用</a:t>
            </a:r>
            <a:r>
              <a:rPr lang="zh-CN" altLang="en-US" sz="3200" b="1" dirty="0">
                <a:solidFill>
                  <a:srgbClr val="FF3300"/>
                </a:solidFill>
              </a:rPr>
              <a:t>叠词</a:t>
            </a:r>
            <a:r>
              <a:rPr lang="zh-CN" altLang="en-US" sz="3200" b="1" dirty="0"/>
              <a:t>，使音节悦耳动听富有节奏感。</a:t>
            </a:r>
            <a:endParaRPr lang="zh-CN" altLang="en-US" sz="3200" b="1" dirty="0"/>
          </a:p>
          <a:p>
            <a:pPr eaLnBrk="1" hangingPunct="1"/>
            <a:r>
              <a:rPr lang="zh-CN" altLang="en-US" sz="3200" b="1" dirty="0"/>
              <a:t>4</a:t>
            </a:r>
            <a:r>
              <a:rPr lang="zh-CN" altLang="en-US" sz="3200" b="1" dirty="0">
                <a:solidFill>
                  <a:srgbClr val="FF3300"/>
                </a:solidFill>
              </a:rPr>
              <a:t>借景抒情、情景交融，抒情色彩浓</a:t>
            </a:r>
            <a:r>
              <a:rPr lang="zh-CN" altLang="en-US" sz="3200" b="1" dirty="0"/>
              <a:t>厚。</a:t>
            </a:r>
            <a:endParaRPr lang="zh-CN" altLang="en-US" sz="3200" b="1" dirty="0"/>
          </a:p>
          <a:p>
            <a:pPr marL="0" indent="0" eaLnBrk="1" hangingPunct="1">
              <a:buNone/>
            </a:pPr>
            <a:endParaRPr lang="zh-CN" altLang="en-US" sz="3200" b="1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Untitled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624013"/>
            <a:ext cx="246380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2678113"/>
            <a:ext cx="7646988" cy="199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3313"/>
          <p:cNvSpPr txBox="1"/>
          <p:nvPr/>
        </p:nvSpPr>
        <p:spPr>
          <a:xfrm>
            <a:off x="1187450" y="260350"/>
            <a:ext cx="41767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endParaRPr lang="zh-CN" altLang="en-US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5" name="文本框 13314"/>
          <p:cNvSpPr txBox="1"/>
          <p:nvPr/>
        </p:nvSpPr>
        <p:spPr>
          <a:xfrm>
            <a:off x="179388" y="404813"/>
            <a:ext cx="3167062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似诉平生不得志。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6" name="文本框 13315"/>
          <p:cNvSpPr txBox="1"/>
          <p:nvPr/>
        </p:nvSpPr>
        <p:spPr>
          <a:xfrm>
            <a:off x="1835150" y="1989138"/>
            <a:ext cx="3419475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大珠小珠落玉盘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r>
              <a:rPr lang="zh-CN" altLang="en-US" b="1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7" name="文本框 13316"/>
          <p:cNvSpPr txBox="1"/>
          <p:nvPr/>
        </p:nvSpPr>
        <p:spPr>
          <a:xfrm>
            <a:off x="3419475" y="3573463"/>
            <a:ext cx="3097213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幽咽泉流冰下难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8" name="文本框 13317"/>
          <p:cNvSpPr txBox="1"/>
          <p:nvPr/>
        </p:nvSpPr>
        <p:spPr>
          <a:xfrm>
            <a:off x="4932363" y="5373688"/>
            <a:ext cx="403225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铁骑突出刀枪鸣。</a:t>
            </a:r>
            <a:endParaRPr lang="zh-CN" altLang="en-US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1548130" y="1125855"/>
            <a:ext cx="60763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------“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抑郁曲”（前奏曲）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2843213" y="2708275"/>
            <a:ext cx="244792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----“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欢乐曲”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 algn="l" eaLnBrk="1" hangingPunct="1">
              <a:spcBef>
                <a:spcPct val="50000"/>
              </a:spcBef>
            </a:pP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4427538" y="4365625"/>
            <a:ext cx="244792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------“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沉思曲”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 algn="l" eaLnBrk="1" hangingPunct="1">
              <a:spcBef>
                <a:spcPct val="50000"/>
              </a:spcBef>
            </a:pPr>
            <a:endParaRPr lang="zh-CN" altLang="en-US" sz="3200" b="1">
              <a:solidFill>
                <a:schemeClr val="folHlink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6227763" y="6092825"/>
            <a:ext cx="23034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-----“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悲愤曲”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1" grpId="0"/>
      <p:bldP spid="133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288" y="1135063"/>
            <a:ext cx="7361237" cy="454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/>
          <p:cNvPicPr>
            <a:picLocks noChangeAspect="1"/>
          </p:cNvPicPr>
          <p:nvPr/>
        </p:nvPicPr>
        <p:blipFill>
          <a:blip r:embed="rId1"/>
          <a:srcRect b="-121"/>
          <a:stretch>
            <a:fillRect/>
          </a:stretch>
        </p:blipFill>
        <p:spPr>
          <a:xfrm>
            <a:off x="911225" y="1444625"/>
            <a:ext cx="7323138" cy="3938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/>
          <p:cNvPicPr>
            <a:picLocks noChangeAspect="1"/>
          </p:cNvPicPr>
          <p:nvPr/>
        </p:nvPicPr>
        <p:blipFill>
          <a:blip r:embed="rId1"/>
          <a:srcRect b="-121"/>
          <a:stretch>
            <a:fillRect/>
          </a:stretch>
        </p:blipFill>
        <p:spPr>
          <a:xfrm>
            <a:off x="895350" y="1471613"/>
            <a:ext cx="7354888" cy="3938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1028700"/>
            <a:ext cx="7342188" cy="489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685800" y="981075"/>
            <a:ext cx="7991475" cy="5545138"/>
          </a:xfrm>
        </p:spPr>
        <p:txBody>
          <a:bodyPr/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、诗中描写景物的句子有哪些？它们在诗中都起了什么作用？</a:t>
            </a:r>
            <a:endParaRPr lang="zh-CN" altLang="en-US" sz="2400" dirty="0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浔阳江头夜送客，枫叶荻花秋瑟瑟。</a:t>
            </a:r>
            <a:r>
              <a:rPr lang="zh-CN" altLang="en-US" sz="2400" dirty="0">
                <a:solidFill>
                  <a:srgbClr val="000000"/>
                </a:solidFill>
                <a:ea typeface="黑体" panose="02010609060101010101" pitchFamily="2" charset="-122"/>
              </a:rPr>
              <a:t>”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叙述诗人江头送客时的环境。秋夜的江水、枫叶、荻花，色调暗淡，</a:t>
            </a:r>
            <a:r>
              <a:rPr lang="zh-CN" altLang="en-US" sz="2400" dirty="0">
                <a:solidFill>
                  <a:srgbClr val="00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瑟瑟</a:t>
            </a:r>
            <a:r>
              <a:rPr lang="zh-CN" altLang="en-US" sz="2400" dirty="0">
                <a:solidFill>
                  <a:srgbClr val="000000"/>
                </a:solidFill>
                <a:ea typeface="黑体" panose="02010609060101010101" pitchFamily="2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更显情之凄惨。景物成了溢满悲凉感情的意象，叠加在一起，构成一种凄清悲凉的意境，又由于声律与情韵的配合，令人顿感秋凉袭来，渲染了送别时人物凄凉愁惨的心情。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608013" y="776288"/>
            <a:ext cx="7991475" cy="5029200"/>
          </a:xfrm>
        </p:spPr>
        <p:txBody>
          <a:bodyPr/>
          <a:p>
            <a:pPr algn="just"/>
            <a:r>
              <a:rPr lang="en-US" altLang="zh-CN" sz="2800">
                <a:solidFill>
                  <a:srgbClr val="000000"/>
                </a:solidFill>
                <a:ea typeface="Times New Roman" panose="02020603050405020304" pitchFamily="2" charset="0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别时茫茫江浸月。</a:t>
            </a:r>
            <a:r>
              <a:rPr lang="zh-CN" altLang="en-US" sz="2800">
                <a:solidFill>
                  <a:srgbClr val="000000"/>
                </a:solidFill>
                <a:ea typeface="Times New Roman" panose="02020603050405020304" pitchFamily="2" charset="0"/>
              </a:rPr>
              <a:t>”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叙述别时景象。景中含情，茫茫江水，溶溶月色无不弥散着作者的离愁别绪，仿佛作者的心情融化其中，与自然景物有了感应。情景交融，自然地点染出哀伤之别，同时为水上琵琶声的出现准备好氛围。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“唯见江心秋月白。”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写音乐结束时寂静的环境。音乐结束，但其感情仍在扩散，直渗入被秋月照亮的江心，又仿佛江心秋月也被音乐中的感情所打动。情景交融，衬托了音乐效果，形成令人回味的意境。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565150" y="1597025"/>
            <a:ext cx="8183563" cy="3705225"/>
          </a:xfrm>
        </p:spPr>
        <p:txBody>
          <a:bodyPr/>
          <a:p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另外如</a:t>
            </a:r>
            <a:r>
              <a:rPr lang="zh-CN" altLang="en-US" sz="3600">
                <a:solidFill>
                  <a:srgbClr val="000000"/>
                </a:solidFill>
                <a:ea typeface="Times New Roman" panose="02020603050405020304" pitchFamily="2" charset="0"/>
              </a:rPr>
              <a:t>“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绕船月明江水寒</a:t>
            </a:r>
            <a:r>
              <a:rPr lang="zh-CN" altLang="en-US" sz="3600">
                <a:solidFill>
                  <a:srgbClr val="000000"/>
                </a:solidFill>
                <a:ea typeface="Times New Roman" panose="02020603050405020304" pitchFamily="2" charset="0"/>
              </a:rPr>
              <a:t>”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，写歌女独守空船时的环境，渲染了歌女冷落凄凉的心情；</a:t>
            </a:r>
            <a:r>
              <a:rPr lang="zh-CN" altLang="en-US" sz="3600">
                <a:solidFill>
                  <a:srgbClr val="000000"/>
                </a:solidFill>
                <a:ea typeface="Times New Roman" panose="02020603050405020304" pitchFamily="2" charset="0"/>
              </a:rPr>
              <a:t>“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黄芦苦竹绕宅生</a:t>
            </a:r>
            <a:r>
              <a:rPr lang="zh-CN" altLang="en-US" sz="3600">
                <a:solidFill>
                  <a:srgbClr val="000000"/>
                </a:solidFill>
                <a:ea typeface="Times New Roman" panose="02020603050405020304" pitchFamily="2" charset="0"/>
              </a:rPr>
              <a:t>”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，写诗人的生活环境，点明寂寞悲凉的心情。由于景物环境叙述与抒情的结合，使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《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琵琶行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》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整个诗境恍若沉浸在浔阳江头那一派忧郁的月光里，优美动人。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304800" y="228600"/>
            <a:ext cx="4953000" cy="6553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2" charset="0"/>
                <a:ea typeface="'宋体"/>
              </a:rPr>
              <a:t>白居易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'宋体"/>
              </a:rPr>
              <a:t>(772--846)，字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2" charset="0"/>
                <a:ea typeface="'宋体"/>
              </a:rPr>
              <a:t>乐天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'宋体"/>
              </a:rPr>
              <a:t>，自号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2" charset="0"/>
                <a:ea typeface="'宋体"/>
              </a:rPr>
              <a:t>香山居士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'宋体"/>
              </a:rPr>
              <a:t>，是杜甫之后，唐朝的又一杰出的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2" charset="0"/>
                <a:ea typeface="'宋体"/>
              </a:rPr>
              <a:t>现实主义诗人、文学家、新乐府运动的倡导者。</a:t>
            </a:r>
            <a:r>
              <a:rPr lang="zh-CN" altLang="en-US" sz="2800" b="1" dirty="0">
                <a:latin typeface="Times New Roman" panose="02020603050405020304" pitchFamily="2" charset="0"/>
                <a:ea typeface="'宋体"/>
              </a:rPr>
              <a:t>他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'宋体"/>
              </a:rPr>
              <a:t>主张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2" charset="0"/>
                <a:ea typeface="'宋体"/>
              </a:rPr>
              <a:t>“文章合为时而著，歌诗合为事而作。”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'宋体"/>
              </a:rPr>
              <a:t>并将这一主张付诸自己的诗歌创作实践。他的早期政治诗广泛而深刻地反映了当时的社会矛盾，寄予了人民苦难的深切同情。代表作：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2" charset="0"/>
                <a:ea typeface="'宋体"/>
              </a:rPr>
              <a:t>《琵琶行》《长恨歌》《卖炭翁》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'宋体"/>
              </a:rPr>
              <a:t>等 。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'宋体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2292" name="Picture 4" descr="白居易书《楞严经》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638800" y="457200"/>
            <a:ext cx="3276600" cy="4953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293" name="Text Box 5"/>
          <p:cNvSpPr txBox="1"/>
          <p:nvPr/>
        </p:nvSpPr>
        <p:spPr>
          <a:xfrm>
            <a:off x="5791200" y="5791200"/>
            <a:ext cx="3124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33337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白居易书</a:t>
            </a:r>
            <a:r>
              <a:rPr lang="en-US" altLang="zh-CN" b="1">
                <a:solidFill>
                  <a:srgbClr val="33337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33337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楞严经</a:t>
            </a:r>
            <a:r>
              <a:rPr lang="en-US" altLang="zh-CN" b="1">
                <a:solidFill>
                  <a:srgbClr val="33337B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endParaRPr lang="en-US" altLang="zh-CN" b="1">
              <a:solidFill>
                <a:srgbClr val="33337B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5" name="Rectangle 7"/>
          <p:cNvSpPr/>
          <p:nvPr/>
        </p:nvSpPr>
        <p:spPr>
          <a:xfrm>
            <a:off x="597535" y="2890520"/>
            <a:ext cx="4907280" cy="3657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写文章要贴近现实</a:t>
            </a:r>
            <a:r>
              <a:rPr lang="en-US" altLang="zh-CN" b="1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贴近事实</a:t>
            </a:r>
            <a:r>
              <a:rPr lang="en-US" altLang="zh-CN" b="1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要把握时代脉搏。</a:t>
            </a:r>
            <a:endParaRPr lang="en-US" altLang="zh-CN" b="1" dirty="0">
              <a:solidFill>
                <a:srgbClr val="92D05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176" name="Rectangle 8"/>
          <p:cNvSpPr/>
          <p:nvPr/>
        </p:nvSpPr>
        <p:spPr>
          <a:xfrm>
            <a:off x="0" y="5305425"/>
            <a:ext cx="8970963" cy="15525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 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他的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3"/>
              </a:rPr>
              <a:t>诗歌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题材广泛，形式多样，语言平易通俗，被称为“老妪能解”白居易每做一首诗都念给不识字的老婆婆</a:t>
            </a:r>
            <a:r>
              <a:rPr lang="en-US" altLang="zh-CN" b="1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不断地修改</a:t>
            </a:r>
            <a:r>
              <a:rPr lang="en-US" altLang="zh-CN" b="1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直到她能听懂才把诗定稿有“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4"/>
              </a:rPr>
              <a:t>诗魔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”和“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/>
              </a:rPr>
              <a:t>诗王</a:t>
            </a:r>
            <a:r>
              <a:rPr lang="zh-CN" altLang="en-US" b="1" dirty="0">
                <a:solidFill>
                  <a:srgbClr val="92D05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”之称。官至翰林学士、左赞善大夫陪太子读书的闲职。</a:t>
            </a:r>
            <a:endParaRPr lang="zh-CN" altLang="en-US" b="1" dirty="0">
              <a:solidFill>
                <a:srgbClr val="92D05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ldLvl="0" animBg="1"/>
      <p:bldP spid="717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/>
          <p:cNvPicPr>
            <a:picLocks noChangeAspect="1"/>
          </p:cNvPicPr>
          <p:nvPr/>
        </p:nvPicPr>
        <p:blipFill>
          <a:blip r:embed="rId1"/>
          <a:srcRect b="65128"/>
          <a:stretch>
            <a:fillRect/>
          </a:stretch>
        </p:blipFill>
        <p:spPr>
          <a:xfrm>
            <a:off x="658813" y="1314450"/>
            <a:ext cx="7694612" cy="147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/>
          <p:cNvPicPr>
            <a:picLocks noChangeAspect="1"/>
          </p:cNvPicPr>
          <p:nvPr/>
        </p:nvPicPr>
        <p:blipFill>
          <a:blip r:embed="rId1"/>
          <a:srcRect t="34235"/>
          <a:stretch>
            <a:fillRect/>
          </a:stretch>
        </p:blipFill>
        <p:spPr>
          <a:xfrm>
            <a:off x="712788" y="2830513"/>
            <a:ext cx="7694612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908050"/>
            <a:ext cx="8796338" cy="410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/>
          <p:cNvPicPr>
            <a:picLocks noChangeAspect="1"/>
          </p:cNvPicPr>
          <p:nvPr/>
        </p:nvPicPr>
        <p:blipFill>
          <a:blip r:embed="rId1"/>
          <a:srcRect b="71373"/>
          <a:stretch>
            <a:fillRect/>
          </a:stretch>
        </p:blipFill>
        <p:spPr>
          <a:xfrm>
            <a:off x="692150" y="1590675"/>
            <a:ext cx="7694613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/>
          <p:cNvPicPr>
            <a:picLocks noChangeAspect="1"/>
          </p:cNvPicPr>
          <p:nvPr/>
        </p:nvPicPr>
        <p:blipFill>
          <a:blip r:embed="rId1"/>
          <a:srcRect t="30225"/>
          <a:stretch>
            <a:fillRect/>
          </a:stretch>
        </p:blipFill>
        <p:spPr>
          <a:xfrm>
            <a:off x="704850" y="2759075"/>
            <a:ext cx="7694613" cy="256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1200150"/>
            <a:ext cx="7921625" cy="3741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占位符 23553"/>
          <p:cNvSpPr>
            <a:spLocks noGrp="1"/>
          </p:cNvSpPr>
          <p:nvPr>
            <p:ph type="body" sz="half" idx="1"/>
          </p:nvPr>
        </p:nvSpPr>
        <p:spPr>
          <a:xfrm>
            <a:off x="250825" y="476250"/>
            <a:ext cx="4546600" cy="6194425"/>
          </a:xfrm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latin typeface="仿宋_GB2312" charset="-122"/>
                <a:ea typeface="仿宋_GB2312" charset="-122"/>
              </a:rPr>
              <a:t>       我国古代诗人有以美人作比的传统，大都比的是美丽纯洁的少女或者高尚的贵妇，比如屈原的《离骚》的“恐美人之迟暮”中“美人”指的是　　　    。而象作者这样自比地位卑贱的    是较少见的。大家如何理解这个问题呢？</a:t>
            </a:r>
            <a:endParaRPr lang="zh-CN" altLang="en-US" sz="2800" b="1" dirty="0">
              <a:latin typeface="仿宋_GB2312" charset="-122"/>
              <a:ea typeface="仿宋_GB2312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601345" y="3620770"/>
            <a:ext cx="134302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charset="-122"/>
              </a:rPr>
              <a:t>楚怀王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仿宋_GB2312" charset="-122"/>
            </a:endParaRPr>
          </a:p>
        </p:txBody>
      </p:sp>
      <p:pic>
        <p:nvPicPr>
          <p:cNvPr id="33795" name="内容占位符 23555" descr="1274f8dff3bg214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932363" y="260350"/>
            <a:ext cx="4211637" cy="6408738"/>
          </a:xfrm>
        </p:spPr>
      </p:pic>
      <p:sp>
        <p:nvSpPr>
          <p:cNvPr id="2" name="文本框 1"/>
          <p:cNvSpPr txBox="1"/>
          <p:nvPr/>
        </p:nvSpPr>
        <p:spPr>
          <a:xfrm>
            <a:off x="2747645" y="413893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仿宋_GB2312" charset="-122"/>
                <a:ea typeface="仿宋_GB2312" charset="-122"/>
                <a:sym typeface="+mn-ea"/>
              </a:rPr>
              <a:t>乐女</a:t>
            </a:r>
            <a:endParaRPr lang="zh-CN" altLang="en-US" sz="2800" b="1" dirty="0">
              <a:latin typeface="仿宋_GB2312" charset="-122"/>
              <a:ea typeface="仿宋_GB231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817" name="内容占位符 2457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16688" y="981075"/>
          <a:ext cx="2411412" cy="515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24000" imgH="2019300" progId="MSPhotoEd.3">
                  <p:embed/>
                </p:oleObj>
              </mc:Choice>
              <mc:Fallback>
                <p:oleObj name="" r:id="rId1" imgW="1524000" imgH="20193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16688" y="981075"/>
                        <a:ext cx="2411412" cy="51577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8" name="内容占位符 2457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79388" y="1052513"/>
          <a:ext cx="2376487" cy="515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695450" imgH="3476625" progId="MSPhotoEd.3">
                  <p:embed/>
                </p:oleObj>
              </mc:Choice>
              <mc:Fallback>
                <p:oleObj name="" r:id="rId3" imgW="1695450" imgH="3476625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388" y="1052513"/>
                        <a:ext cx="2376487" cy="515778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文本占位符 24579"/>
          <p:cNvSpPr>
            <a:spLocks noGrp="1"/>
          </p:cNvSpPr>
          <p:nvPr>
            <p:ph type="body" sz="half" idx="1"/>
          </p:nvPr>
        </p:nvSpPr>
        <p:spPr>
          <a:xfrm>
            <a:off x="2124075" y="619125"/>
            <a:ext cx="4608830" cy="6113780"/>
          </a:xfrm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zh-CN" altLang="en-US" sz="2800" b="1" dirty="0"/>
              <a:t>        白居易能冲破封建的等级观念，平等地看待一个地位卑贱的琵琶女，将自己的仕途坎坷同她的遭遇作比，是非常难能可贵的。诗人把她视为自己的知己，与她同病相怜，写人写己，哭人哭己，宦海的浮沉、生命的悲哀，全部融和为一体，因而使作品具有不同寻常的感染力.</a:t>
            </a:r>
            <a:endParaRPr lang="zh-CN" altLang="en-US" sz="2800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80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2560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/>
          <a:p>
            <a:endParaRPr lang="zh-CN" altLang="en-US"/>
          </a:p>
        </p:txBody>
      </p:sp>
      <p:sp>
        <p:nvSpPr>
          <p:cNvPr id="35842" name="文本占位符 25602"/>
          <p:cNvSpPr>
            <a:spLocks noGrp="1"/>
          </p:cNvSpPr>
          <p:nvPr>
            <p:ph idx="1"/>
          </p:nvPr>
        </p:nvSpPr>
        <p:spPr>
          <a:xfrm>
            <a:off x="34925" y="4365625"/>
            <a:ext cx="9002713" cy="2486025"/>
          </a:xfrm>
          <a:solidFill>
            <a:srgbClr val="FFFFCC"/>
          </a:solidFill>
        </p:spPr>
        <p:txBody>
          <a:bodyPr anchor="t"/>
          <a:p>
            <a:r>
              <a:rPr lang="zh-CN" altLang="en-US" sz="2800" b="1" dirty="0"/>
              <a:t>       伏尔泰曾经说过：“美是能够引起惊叹的东西。”今天我们一起感知了美，品味了美，惊叹于《琵琶行》的美，今后也让美成为我们的追求根植于心，感受美的温馨，寻觅美的倩影，让语文学习成为飘溢芳香的美的天地。</a:t>
            </a:r>
            <a:endParaRPr lang="zh-CN" altLang="en-US" sz="2800" b="1" dirty="0"/>
          </a:p>
        </p:txBody>
      </p:sp>
      <p:pic>
        <p:nvPicPr>
          <p:cNvPr id="35843" name="图片 25603" descr="美丽的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42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ctrTitle"/>
          </p:nvPr>
        </p:nvSpPr>
        <p:spPr>
          <a:xfrm>
            <a:off x="5514975" y="1905000"/>
            <a:ext cx="1800225" cy="457200"/>
          </a:xfrm>
          <a:ln>
            <a:solidFill>
              <a:srgbClr val="0033CC"/>
            </a:solidFill>
            <a:miter/>
          </a:ln>
        </p:spPr>
        <p:txBody>
          <a:bodyPr anchor="ctr"/>
          <a:p>
            <a:pPr defTabSz="914400"/>
            <a:r>
              <a:rPr lang="zh-CN" altLang="en-US" sz="1800" b="1" kern="1200" baseline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j-cs"/>
              </a:rPr>
              <a:t>闻声作叹息</a:t>
            </a:r>
            <a:endParaRPr lang="zh-CN" altLang="en-US" sz="1800" b="1" kern="1200" baseline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+mj-cs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381000" y="1608138"/>
            <a:ext cx="668338" cy="3338512"/>
          </a:xfrm>
          <a:prstGeom prst="rect">
            <a:avLst/>
          </a:prstGeom>
          <a:noFill/>
          <a:ln w="57150" cap="flat" cmpd="thinThick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华文隶书" panose="02010800040101010101" pitchFamily="2" charset="-122"/>
              </a:rPr>
              <a:t>《</a:t>
            </a:r>
            <a:r>
              <a:rPr lang="zh-CN" altLang="en-US" sz="2800" b="1">
                <a:latin typeface="Times New Roman" panose="02020603050405020304" pitchFamily="2" charset="0"/>
                <a:ea typeface="华文隶书" panose="02010800040101010101" pitchFamily="2" charset="-122"/>
              </a:rPr>
              <a:t>琵琶行</a:t>
            </a:r>
            <a:r>
              <a:rPr lang="en-US" altLang="zh-CN" sz="2800" b="1">
                <a:latin typeface="Times New Roman" panose="02020603050405020304" pitchFamily="2" charset="0"/>
                <a:ea typeface="华文隶书" panose="02010800040101010101" pitchFamily="2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华文隶书" panose="02010800040101010101" pitchFamily="2" charset="-122"/>
              </a:rPr>
              <a:t>结构图</a:t>
            </a:r>
            <a:endParaRPr lang="zh-CN" altLang="en-US" sz="2800" b="1">
              <a:latin typeface="Times New Roman" panose="02020603050405020304" pitchFamily="2" charset="0"/>
              <a:ea typeface="华文隶书" panose="02010800040101010101" pitchFamily="2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2057400" y="1143000"/>
            <a:ext cx="18288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rgbClr val="000066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月夜弹琵琶</a:t>
            </a:r>
            <a:endParaRPr lang="zh-CN" altLang="en-US" b="1">
              <a:solidFill>
                <a:srgbClr val="000066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2057400" y="1828800"/>
            <a:ext cx="18288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rgbClr val="000066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凄凉话身世</a:t>
            </a:r>
            <a:endParaRPr lang="zh-CN" altLang="en-US" b="1">
              <a:solidFill>
                <a:srgbClr val="000066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3810000" y="5181600"/>
            <a:ext cx="18288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chemeClr val="tx2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满座皆掩泣</a:t>
            </a:r>
            <a:endParaRPr lang="zh-CN" altLang="en-US" b="1">
              <a:solidFill>
                <a:schemeClr val="tx2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1981200" y="3886200"/>
            <a:ext cx="18288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rgbClr val="000066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却坐促弦急</a:t>
            </a:r>
            <a:endParaRPr lang="zh-CN" altLang="en-US" b="1">
              <a:solidFill>
                <a:srgbClr val="000066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6" name="矩形 22535"/>
          <p:cNvSpPr/>
          <p:nvPr/>
        </p:nvSpPr>
        <p:spPr>
          <a:xfrm>
            <a:off x="1673225" y="2819400"/>
            <a:ext cx="24384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rgbClr val="000066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同是天涯沦落人</a:t>
            </a:r>
            <a:endParaRPr lang="zh-CN" altLang="en-US" b="1">
              <a:solidFill>
                <a:srgbClr val="000066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7" name="矩形 22536"/>
          <p:cNvSpPr/>
          <p:nvPr/>
        </p:nvSpPr>
        <p:spPr>
          <a:xfrm>
            <a:off x="5514975" y="2819400"/>
            <a:ext cx="187198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latin typeface="Times New Roman" panose="02020603050405020304" pitchFamily="2" charset="0"/>
                <a:ea typeface="华文仿宋" panose="02010600040101010101" pitchFamily="2" charset="-122"/>
              </a:rPr>
              <a:t>相逢何必曾相识</a:t>
            </a:r>
            <a:endParaRPr lang="zh-CN" altLang="en-US" b="1"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5562600" y="3886200"/>
            <a:ext cx="17526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latin typeface="Times New Roman" panose="02020603050405020304" pitchFamily="2" charset="0"/>
                <a:ea typeface="华文仿宋" panose="02010600040101010101" pitchFamily="2" charset="-122"/>
              </a:rPr>
              <a:t>翻作琵琶行</a:t>
            </a:r>
            <a:endParaRPr lang="zh-CN" altLang="en-US" b="1"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5559425" y="1143000"/>
            <a:ext cx="18288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latin typeface="Times New Roman" panose="02020603050405020304" pitchFamily="2" charset="0"/>
                <a:ea typeface="华文仿宋" panose="02010600040101010101" pitchFamily="2" charset="-122"/>
              </a:rPr>
              <a:t>月夜听琵琶</a:t>
            </a:r>
            <a:endParaRPr lang="zh-CN" altLang="en-US" b="1"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cxnSp>
        <p:nvCxnSpPr>
          <p:cNvPr id="22540" name="肘形连接符 22539"/>
          <p:cNvCxnSpPr>
            <a:stCxn id="22539" idx="0"/>
            <a:endCxn id="22532" idx="0"/>
          </p:cNvCxnSpPr>
          <p:nvPr/>
        </p:nvCxnSpPr>
        <p:spPr>
          <a:xfrm rot="-5400000" flipH="1" flipV="1">
            <a:off x="4719638" y="-606425"/>
            <a:ext cx="1587" cy="3502025"/>
          </a:xfrm>
          <a:prstGeom prst="bentConnector3">
            <a:avLst>
              <a:gd name="adj1" fmla="val -14400000"/>
            </a:avLst>
          </a:prstGeom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2541" name="矩形 22540"/>
          <p:cNvSpPr/>
          <p:nvPr/>
        </p:nvSpPr>
        <p:spPr>
          <a:xfrm>
            <a:off x="1981200" y="5638800"/>
            <a:ext cx="18288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rgbClr val="000066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歌女的身世</a:t>
            </a:r>
            <a:endParaRPr lang="zh-CN" altLang="en-US" b="1">
              <a:solidFill>
                <a:srgbClr val="000066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42" name="矩形 22541"/>
          <p:cNvSpPr/>
          <p:nvPr/>
        </p:nvSpPr>
        <p:spPr>
          <a:xfrm>
            <a:off x="5638800" y="5638800"/>
            <a:ext cx="175514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ctr" eaLnBrk="1" hangingPunct="1"/>
            <a:r>
              <a:rPr lang="zh-CN" altLang="en-US" b="1">
                <a:solidFill>
                  <a:srgbClr val="BA7612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诗人的感受</a:t>
            </a:r>
            <a:endParaRPr lang="zh-CN" altLang="en-US" b="1">
              <a:solidFill>
                <a:srgbClr val="BA7612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43" name="矩形 22542"/>
          <p:cNvSpPr/>
          <p:nvPr/>
        </p:nvSpPr>
        <p:spPr>
          <a:xfrm>
            <a:off x="1524000" y="304800"/>
            <a:ext cx="30480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solidFill>
                  <a:srgbClr val="000066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故事情节  明线（实）</a:t>
            </a:r>
            <a:endParaRPr lang="zh-CN" altLang="en-US" b="1">
              <a:solidFill>
                <a:srgbClr val="000066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44" name="矩形 22543"/>
          <p:cNvSpPr/>
          <p:nvPr/>
        </p:nvSpPr>
        <p:spPr>
          <a:xfrm>
            <a:off x="4953000" y="304800"/>
            <a:ext cx="3048000" cy="45720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ctr"/>
          <a:p>
            <a:pPr lvl="0" indent="0" algn="l" eaLnBrk="1" hangingPunct="1"/>
            <a:r>
              <a:rPr lang="zh-CN" altLang="en-US" b="1">
                <a:latin typeface="Times New Roman" panose="02020603050405020304" pitchFamily="2" charset="0"/>
                <a:ea typeface="华文仿宋" panose="02010600040101010101" pitchFamily="2" charset="-122"/>
              </a:rPr>
              <a:t>感情波澜  暗线（虚）</a:t>
            </a:r>
            <a:endParaRPr lang="zh-CN" altLang="en-US" b="1"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22545" name="直接连接符 22544"/>
          <p:cNvSpPr/>
          <p:nvPr/>
        </p:nvSpPr>
        <p:spPr>
          <a:xfrm>
            <a:off x="2895600" y="2438400"/>
            <a:ext cx="0" cy="381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46" name="直接连接符 22545"/>
          <p:cNvSpPr/>
          <p:nvPr/>
        </p:nvSpPr>
        <p:spPr>
          <a:xfrm>
            <a:off x="6477000" y="1600200"/>
            <a:ext cx="0" cy="228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47" name="直接连接符 22546"/>
          <p:cNvSpPr/>
          <p:nvPr/>
        </p:nvSpPr>
        <p:spPr>
          <a:xfrm>
            <a:off x="2971800" y="1600200"/>
            <a:ext cx="0" cy="228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48" name="直接连接符 22547"/>
          <p:cNvSpPr/>
          <p:nvPr/>
        </p:nvSpPr>
        <p:spPr>
          <a:xfrm>
            <a:off x="6477000" y="2438400"/>
            <a:ext cx="0" cy="381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49" name="直接连接符 22548"/>
          <p:cNvSpPr/>
          <p:nvPr/>
        </p:nvSpPr>
        <p:spPr>
          <a:xfrm>
            <a:off x="2895600" y="3429000"/>
            <a:ext cx="0" cy="381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50" name="直接连接符 22549"/>
          <p:cNvSpPr/>
          <p:nvPr/>
        </p:nvSpPr>
        <p:spPr>
          <a:xfrm>
            <a:off x="6477000" y="3429000"/>
            <a:ext cx="0" cy="381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51" name="直接连接符 22550"/>
          <p:cNvSpPr/>
          <p:nvPr/>
        </p:nvSpPr>
        <p:spPr>
          <a:xfrm>
            <a:off x="3962400" y="4495800"/>
            <a:ext cx="0" cy="609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52" name="直接连接符 22551"/>
          <p:cNvSpPr/>
          <p:nvPr/>
        </p:nvSpPr>
        <p:spPr>
          <a:xfrm>
            <a:off x="5562600" y="4495800"/>
            <a:ext cx="0" cy="609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53" name="直接连接符 22552"/>
          <p:cNvSpPr/>
          <p:nvPr/>
        </p:nvSpPr>
        <p:spPr>
          <a:xfrm>
            <a:off x="1447165" y="609600"/>
            <a:ext cx="1270" cy="528955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54" name="直接连接符 22553"/>
          <p:cNvSpPr/>
          <p:nvPr/>
        </p:nvSpPr>
        <p:spPr>
          <a:xfrm>
            <a:off x="1448435" y="5899150"/>
            <a:ext cx="4572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2555" name="直接连接符 22554"/>
          <p:cNvSpPr/>
          <p:nvPr/>
        </p:nvSpPr>
        <p:spPr>
          <a:xfrm>
            <a:off x="1447800" y="609600"/>
            <a:ext cx="762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56" name="直接连接符 22555"/>
          <p:cNvSpPr/>
          <p:nvPr/>
        </p:nvSpPr>
        <p:spPr>
          <a:xfrm>
            <a:off x="8077200" y="609600"/>
            <a:ext cx="635" cy="528955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57" name="直接连接符 22556"/>
          <p:cNvSpPr/>
          <p:nvPr/>
        </p:nvSpPr>
        <p:spPr>
          <a:xfrm>
            <a:off x="8001000" y="609600"/>
            <a:ext cx="762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58" name="直接连接符 22557"/>
          <p:cNvSpPr/>
          <p:nvPr/>
        </p:nvSpPr>
        <p:spPr>
          <a:xfrm flipH="1">
            <a:off x="7467600" y="5899150"/>
            <a:ext cx="6096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9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9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3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7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1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5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9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3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1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5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9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  <p:bldP spid="22532" grpId="0" bldLvl="0" animBg="1"/>
      <p:bldP spid="22533" grpId="0" bldLvl="0" animBg="1"/>
      <p:bldP spid="22534" grpId="0" bldLvl="0" animBg="1"/>
      <p:bldP spid="22535" grpId="0" bldLvl="0" animBg="1"/>
      <p:bldP spid="22536" grpId="0" bldLvl="0" animBg="1"/>
      <p:bldP spid="22537" grpId="0" bldLvl="0" animBg="1"/>
      <p:bldP spid="22538" grpId="0" bldLvl="0" animBg="1"/>
      <p:bldP spid="22539" grpId="0" bldLvl="0" animBg="1"/>
      <p:bldP spid="22541" grpId="0" bldLvl="0" animBg="1"/>
      <p:bldP spid="22542" grpId="0" bldLvl="0" animBg="1"/>
      <p:bldP spid="22543" grpId="0" bldLvl="0" animBg="1"/>
      <p:bldP spid="2254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b"/>
          <a:p/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/>
        <p:txBody>
          <a:bodyPr/>
          <a:p/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/>
          <p:cNvPicPr>
            <a:picLocks noChangeAspect="1"/>
          </p:cNvPicPr>
          <p:nvPr/>
        </p:nvPicPr>
        <p:blipFill>
          <a:blip r:embed="rId1"/>
          <a:srcRect b="35088"/>
          <a:stretch>
            <a:fillRect/>
          </a:stretch>
        </p:blipFill>
        <p:spPr>
          <a:xfrm>
            <a:off x="464820" y="1521460"/>
            <a:ext cx="8208010" cy="4222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相关知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5" y="647383"/>
            <a:ext cx="2755900" cy="788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/>
          <a:p/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/>
        </p:txBody>
      </p:sp>
      <p:pic>
        <p:nvPicPr>
          <p:cNvPr id="9220" name="图片 9219"/>
          <p:cNvPicPr>
            <a:picLocks noChangeAspect="1"/>
          </p:cNvPicPr>
          <p:nvPr/>
        </p:nvPicPr>
        <p:blipFill>
          <a:blip r:embed="rId1"/>
          <a:srcRect t="62839"/>
          <a:stretch>
            <a:fillRect/>
          </a:stretch>
        </p:blipFill>
        <p:spPr>
          <a:xfrm>
            <a:off x="107950" y="1339850"/>
            <a:ext cx="8759825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文本占位符 38913" descr="1329"/>
          <p:cNvPicPr>
            <a:picLocks noRot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8915" name="标题 38914"/>
          <p:cNvSpPr>
            <a:spLocks noGrp="1" noRot="1"/>
          </p:cNvSpPr>
          <p:nvPr>
            <p:ph type="title"/>
          </p:nvPr>
        </p:nvSpPr>
        <p:spPr>
          <a:xfrm>
            <a:off x="1219200" y="381000"/>
            <a:ext cx="7275195" cy="1143000"/>
          </a:xfrm>
        </p:spPr>
        <p:txBody>
          <a:bodyPr anchor="ctr"/>
          <a:p>
            <a:r>
              <a:rPr lang="en-US" altLang="zh-CN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、注意以下字的读音</a:t>
            </a:r>
            <a:endParaRPr lang="zh-CN" altLang="en-US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434975" y="1289685"/>
            <a:ext cx="8060055" cy="53035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予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yú</a:t>
            </a:r>
            <a:r>
              <a:rPr lang="zh-CN" altLang="en-US" sz="2800" b="1" dirty="0">
                <a:latin typeface="宋体" panose="02010600030101010101" pitchFamily="2" charset="-122"/>
              </a:rPr>
              <a:t>）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倡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ch</a:t>
            </a:r>
            <a:r>
              <a:rPr lang="en-US" altLang="en-US" sz="2800" b="1" err="1">
                <a:latin typeface="宋体" panose="02010600030101010101" pitchFamily="2" charset="-122"/>
              </a:rPr>
              <a:t>ā</a:t>
            </a:r>
            <a:r>
              <a:rPr lang="en-US" altLang="zh-CN" sz="2800" b="1" err="1">
                <a:latin typeface="宋体" panose="02010600030101010101" pitchFamily="2" charset="-122"/>
              </a:rPr>
              <a:t>ng</a:t>
            </a:r>
            <a:r>
              <a:rPr lang="zh-CN" altLang="en-US" sz="2800" b="1" dirty="0">
                <a:latin typeface="宋体" panose="02010600030101010101" pitchFamily="2" charset="-122"/>
              </a:rPr>
              <a:t>）女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贾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gǔ</a:t>
            </a:r>
            <a:r>
              <a:rPr lang="zh-CN" altLang="en-US" sz="2800" b="1" dirty="0">
                <a:latin typeface="宋体" panose="02010600030101010101" pitchFamily="2" charset="-122"/>
              </a:rPr>
              <a:t>）人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荻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dí</a:t>
            </a:r>
            <a:r>
              <a:rPr lang="zh-CN" altLang="en-US" sz="2800" b="1" dirty="0">
                <a:latin typeface="宋体" panose="02010600030101010101" pitchFamily="2" charset="-122"/>
              </a:rPr>
              <a:t>）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铮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zhēng</a:t>
            </a:r>
            <a:r>
              <a:rPr lang="zh-CN" altLang="en-US" sz="2800" b="1" dirty="0">
                <a:latin typeface="宋体" panose="02010600030101010101" pitchFamily="2" charset="-122"/>
              </a:rPr>
              <a:t>）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悯</a:t>
            </a:r>
            <a:r>
              <a:rPr lang="zh-CN" altLang="en-US" sz="2800" b="1" dirty="0">
                <a:latin typeface="宋体" panose="02010600030101010101" pitchFamily="2" charset="-122"/>
              </a:rPr>
              <a:t>然（</a:t>
            </a:r>
            <a:r>
              <a:rPr lang="en-US" altLang="zh-CN" sz="2800" b="1" err="1">
                <a:latin typeface="宋体" panose="02010600030101010101" pitchFamily="2" charset="-122"/>
              </a:rPr>
              <a:t>mǐn</a:t>
            </a:r>
            <a:r>
              <a:rPr lang="zh-CN" altLang="en-US" sz="2800" b="1" dirty="0">
                <a:latin typeface="宋体" panose="02010600030101010101" pitchFamily="2" charset="-122"/>
              </a:rPr>
              <a:t>）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徙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xǐ</a:t>
            </a:r>
            <a:r>
              <a:rPr lang="zh-CN" altLang="en-US" sz="2800" b="1" dirty="0">
                <a:latin typeface="宋体" panose="02010600030101010101" pitchFamily="2" charset="-122"/>
              </a:rPr>
              <a:t>）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浔</a:t>
            </a:r>
            <a:r>
              <a:rPr lang="zh-CN" altLang="en-US" sz="2800" b="1" dirty="0">
                <a:latin typeface="宋体" panose="02010600030101010101" pitchFamily="2" charset="-122"/>
              </a:rPr>
              <a:t>阳（</a:t>
            </a:r>
            <a:r>
              <a:rPr lang="en-US" altLang="zh-CN" sz="2800" b="1" err="1">
                <a:latin typeface="宋体" panose="02010600030101010101" pitchFamily="2" charset="-122"/>
              </a:rPr>
              <a:t>xún</a:t>
            </a:r>
            <a:r>
              <a:rPr lang="zh-CN" altLang="en-US" sz="2800" b="1" dirty="0">
                <a:latin typeface="宋体" panose="02010600030101010101" pitchFamily="2" charset="-122"/>
              </a:rPr>
              <a:t>）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捻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niǎn</a:t>
            </a:r>
            <a:r>
              <a:rPr lang="zh-CN" altLang="en-US" sz="2800" b="1" dirty="0">
                <a:latin typeface="宋体" panose="02010600030101010101" pitchFamily="2" charset="-122"/>
              </a:rPr>
              <a:t>）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抹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mǒ</a:t>
            </a:r>
            <a:r>
              <a:rPr lang="en-US" altLang="zh-CN" sz="2800" b="1">
                <a:latin typeface="宋体" panose="02010600030101010101" pitchFamily="2" charset="-122"/>
              </a:rPr>
              <a:t>)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挑</a:t>
            </a:r>
            <a:r>
              <a:rPr lang="en-US" altLang="zh-CN" sz="2800" b="1" err="1">
                <a:latin typeface="宋体" panose="02010600030101010101" pitchFamily="2" charset="-122"/>
              </a:rPr>
              <a:t>(tiǎo</a:t>
            </a:r>
            <a:r>
              <a:rPr lang="en-US" altLang="zh-CN" sz="2800" b="1" dirty="0">
                <a:latin typeface="宋体" panose="02010600030101010101" pitchFamily="2" charset="-122"/>
              </a:rPr>
              <a:t>)         </a:t>
            </a:r>
            <a:r>
              <a:rPr lang="zh-CN" altLang="en-US" sz="2800" b="1" dirty="0">
                <a:latin typeface="宋体" panose="02010600030101010101" pitchFamily="2" charset="-122"/>
              </a:rPr>
              <a:t>六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幺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y</a:t>
            </a:r>
            <a:r>
              <a:rPr lang="en-US" altLang="en-US" sz="2800" b="1" err="1">
                <a:latin typeface="宋体" panose="02010600030101010101" pitchFamily="2" charset="-122"/>
              </a:rPr>
              <a:t>ā</a:t>
            </a:r>
            <a:r>
              <a:rPr lang="en-US" altLang="zh-CN" sz="2800" b="1" err="1">
                <a:latin typeface="宋体" panose="02010600030101010101" pitchFamily="2" charset="-122"/>
              </a:rPr>
              <a:t>o</a:t>
            </a:r>
            <a:r>
              <a:rPr lang="zh-CN" altLang="en-US" sz="2800" b="1" dirty="0">
                <a:latin typeface="宋体" panose="02010600030101010101" pitchFamily="2" charset="-122"/>
              </a:rPr>
              <a:t>）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舫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f</a:t>
            </a:r>
            <a:r>
              <a:rPr lang="en-US" altLang="en-US" sz="2800" b="1" err="1">
                <a:latin typeface="宋体" panose="02010600030101010101" pitchFamily="2" charset="-122"/>
              </a:rPr>
              <a:t>ǎ</a:t>
            </a:r>
            <a:r>
              <a:rPr lang="en-US" altLang="zh-CN" sz="2800" b="1" err="1">
                <a:latin typeface="宋体" panose="02010600030101010101" pitchFamily="2" charset="-122"/>
              </a:rPr>
              <a:t>ng</a:t>
            </a:r>
            <a:r>
              <a:rPr lang="zh-CN" altLang="en-US" sz="2800" b="1" dirty="0">
                <a:latin typeface="宋体" panose="02010600030101010101" pitchFamily="2" charset="-122"/>
              </a:rPr>
              <a:t>）    教坊（</a:t>
            </a:r>
            <a:r>
              <a:rPr lang="en-US" altLang="zh-CN" sz="2800" b="1" err="1">
                <a:latin typeface="宋体" panose="02010600030101010101" pitchFamily="2" charset="-122"/>
              </a:rPr>
              <a:t>f</a:t>
            </a:r>
            <a:r>
              <a:rPr lang="en-US" altLang="en-US" sz="2800" b="1" err="1">
                <a:latin typeface="宋体" panose="02010600030101010101" pitchFamily="2" charset="-122"/>
              </a:rPr>
              <a:t>á</a:t>
            </a:r>
            <a:r>
              <a:rPr lang="en-US" altLang="zh-CN" sz="2800" b="1" err="1">
                <a:latin typeface="宋体" panose="02010600030101010101" pitchFamily="2" charset="-122"/>
              </a:rPr>
              <a:t>ng</a:t>
            </a:r>
            <a:r>
              <a:rPr lang="en-US" altLang="zh-CN" sz="2800" b="1" dirty="0">
                <a:latin typeface="宋体" panose="02010600030101010101" pitchFamily="2" charset="-122"/>
              </a:rPr>
              <a:t>)      </a:t>
            </a:r>
            <a:r>
              <a:rPr lang="zh-CN" altLang="en-US" sz="2800" b="1" dirty="0">
                <a:latin typeface="宋体" panose="02010600030101010101" pitchFamily="2" charset="-122"/>
              </a:rPr>
              <a:t>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绡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xiāo</a:t>
            </a:r>
            <a:r>
              <a:rPr lang="zh-CN" altLang="en-US" sz="2800" b="1" dirty="0">
                <a:latin typeface="宋体" panose="02010600030101010101" pitchFamily="2" charset="-122"/>
              </a:rPr>
              <a:t>）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谪</a:t>
            </a:r>
            <a:r>
              <a:rPr lang="zh-CN" altLang="en-US" sz="2800" b="1" dirty="0">
                <a:latin typeface="宋体" panose="02010600030101010101" pitchFamily="2" charset="-122"/>
              </a:rPr>
              <a:t>居（</a:t>
            </a:r>
            <a:r>
              <a:rPr lang="en-US" altLang="zh-CN" sz="2800" b="1" err="1">
                <a:latin typeface="宋体" panose="02010600030101010101" pitchFamily="2" charset="-122"/>
              </a:rPr>
              <a:t>zhé</a:t>
            </a:r>
            <a:r>
              <a:rPr lang="zh-CN" altLang="en-US" sz="2800" b="1" dirty="0">
                <a:latin typeface="宋体" panose="02010600030101010101" pitchFamily="2" charset="-122"/>
              </a:rPr>
              <a:t>）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还</a:t>
            </a:r>
            <a:r>
              <a:rPr lang="zh-CN" altLang="en-US" sz="2800" b="1" dirty="0">
                <a:latin typeface="宋体" panose="02010600030101010101" pitchFamily="2" charset="-122"/>
              </a:rPr>
              <a:t>独倾（</a:t>
            </a:r>
            <a:r>
              <a:rPr lang="en-US" altLang="zh-CN" sz="2800" b="1" err="1">
                <a:latin typeface="宋体" panose="02010600030101010101" pitchFamily="2" charset="-122"/>
              </a:rPr>
              <a:t>huán</a:t>
            </a:r>
            <a:r>
              <a:rPr lang="zh-CN" altLang="en-US" sz="2800" b="1" dirty="0">
                <a:latin typeface="宋体" panose="02010600030101010101" pitchFamily="2" charset="-122"/>
              </a:rPr>
              <a:t>）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间</a:t>
            </a:r>
            <a:r>
              <a:rPr lang="zh-CN" altLang="en-US" sz="2800" b="1" dirty="0">
                <a:latin typeface="宋体" panose="02010600030101010101" pitchFamily="2" charset="-122"/>
              </a:rPr>
              <a:t>关（</a:t>
            </a:r>
            <a:r>
              <a:rPr lang="en-US" altLang="zh-CN" sz="2800" b="1" err="1">
                <a:latin typeface="宋体" panose="02010600030101010101" pitchFamily="2" charset="-122"/>
              </a:rPr>
              <a:t>jiān</a:t>
            </a:r>
            <a:r>
              <a:rPr lang="zh-CN" altLang="en-US" sz="2800" b="1" dirty="0">
                <a:latin typeface="宋体" panose="02010600030101010101" pitchFamily="2" charset="-122"/>
              </a:rPr>
              <a:t>）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呕哑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ōu</a:t>
            </a:r>
            <a:r>
              <a:rPr lang="zh-CN" altLang="zh-CN" sz="2800" b="1" dirty="0">
                <a:latin typeface="宋体" panose="02010600030101010101" pitchFamily="2" charset="-122"/>
              </a:rPr>
              <a:t> yā</a:t>
            </a:r>
            <a:r>
              <a:rPr lang="zh-CN" altLang="en-US" sz="2800" b="1" dirty="0">
                <a:latin typeface="宋体" panose="02010600030101010101" pitchFamily="2" charset="-122"/>
              </a:rPr>
              <a:t>）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嘲哳</a:t>
            </a:r>
            <a:r>
              <a:rPr lang="en-US" altLang="zh-CN" sz="2800" b="1" err="1">
                <a:latin typeface="宋体" panose="02010600030101010101" pitchFamily="2" charset="-122"/>
              </a:rPr>
              <a:t>(zhāo zhā</a:t>
            </a:r>
            <a:r>
              <a:rPr lang="en-US" altLang="zh-CN" sz="2800" b="1">
                <a:latin typeface="宋体" panose="02010600030101010101" pitchFamily="2" charset="-122"/>
              </a:rPr>
              <a:t>)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霓裳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nícháng</a:t>
            </a:r>
            <a:r>
              <a:rPr lang="zh-CN" altLang="en-US" sz="2800" b="1" dirty="0">
                <a:latin typeface="宋体" panose="02010600030101010101" pitchFamily="2" charset="-122"/>
              </a:rPr>
              <a:t>）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钿</a:t>
            </a:r>
            <a:r>
              <a:rPr lang="zh-CN" altLang="en-US" sz="2800" b="1" dirty="0">
                <a:latin typeface="宋体" panose="02010600030101010101" pitchFamily="2" charset="-122"/>
              </a:rPr>
              <a:t>头银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篦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err="1">
                <a:latin typeface="宋体" panose="02010600030101010101" pitchFamily="2" charset="-122"/>
              </a:rPr>
              <a:t>diàn bì</a:t>
            </a:r>
            <a:r>
              <a:rPr lang="zh-CN" altLang="en-US" sz="2800" b="1" dirty="0">
                <a:latin typeface="宋体" panose="02010600030101010101" pitchFamily="2" charset="-122"/>
              </a:rPr>
              <a:t>） </a:t>
            </a: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8917" name="矩形 38916"/>
          <p:cNvSpPr/>
          <p:nvPr/>
        </p:nvSpPr>
        <p:spPr>
          <a:xfrm>
            <a:off x="0" y="64135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听课文录音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占位符 10241"/>
          <p:cNvSpPr>
            <a:spLocks noGrp="1"/>
          </p:cNvSpPr>
          <p:nvPr>
            <p:ph type="body" idx="1"/>
          </p:nvPr>
        </p:nvSpPr>
        <p:spPr>
          <a:xfrm>
            <a:off x="609600" y="1374775"/>
            <a:ext cx="7996238" cy="5438775"/>
          </a:xfrm>
        </p:spPr>
        <p:txBody>
          <a:bodyPr/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吃透文本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诗前序：交代写诗的动机。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第一段：写浔阳江边送客。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第二段：写江心聆听琵琶曲。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第三段写江上所听，诉身世苦。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第四段写同病相怜感慨多。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第五段写重闻琵琶青衫湿。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9217"/>
          <p:cNvSpPr txBox="1"/>
          <p:nvPr/>
        </p:nvSpPr>
        <p:spPr>
          <a:xfrm>
            <a:off x="2133600" y="2209800"/>
            <a:ext cx="4419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zh-CN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9458" name="对象 9218"/>
          <p:cNvGraphicFramePr>
            <a:graphicFrameLocks noChangeAspect="1"/>
          </p:cNvGraphicFramePr>
          <p:nvPr/>
        </p:nvGraphicFramePr>
        <p:xfrm>
          <a:off x="0" y="1127125"/>
          <a:ext cx="9144000" cy="56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62250" imgH="1981200" progId="MSPhotoEd.3">
                  <p:embed/>
                </p:oleObj>
              </mc:Choice>
              <mc:Fallback>
                <p:oleObj name="" r:id="rId1" imgW="2762250" imgH="19812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127125"/>
                        <a:ext cx="9144000" cy="5685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9" name="文本框 9219"/>
          <p:cNvSpPr txBox="1"/>
          <p:nvPr/>
        </p:nvSpPr>
        <p:spPr>
          <a:xfrm>
            <a:off x="1845945" y="361950"/>
            <a:ext cx="56165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美在哪里？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Tm="21453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024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14605"/>
            <a:ext cx="9186863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533400" y="990600"/>
            <a:ext cx="3505200" cy="5059363"/>
          </a:xfrm>
        </p:spPr>
        <p:txBody>
          <a:bodyPr anchor="t"/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1</a:t>
            </a:r>
            <a:r>
              <a:rPr lang="zh-CN" altLang="en-US" sz="2400" b="1" dirty="0">
                <a:solidFill>
                  <a:srgbClr val="0066FF"/>
                </a:solidFill>
              </a:rPr>
              <a:t>、如急雨        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2</a:t>
            </a:r>
            <a:r>
              <a:rPr lang="zh-CN" altLang="en-US" sz="2400" b="1" dirty="0">
                <a:solidFill>
                  <a:srgbClr val="0066FF"/>
                </a:solidFill>
              </a:rPr>
              <a:t>、如私语         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3</a:t>
            </a:r>
            <a:r>
              <a:rPr lang="zh-CN" altLang="en-US" sz="2400" b="1" dirty="0">
                <a:solidFill>
                  <a:srgbClr val="0066FF"/>
                </a:solidFill>
              </a:rPr>
              <a:t>、珠玉落盘     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4</a:t>
            </a:r>
            <a:r>
              <a:rPr lang="zh-CN" altLang="en-US" sz="2400" b="1" dirty="0">
                <a:solidFill>
                  <a:srgbClr val="0066FF"/>
                </a:solidFill>
              </a:rPr>
              <a:t>、花底莺语      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5</a:t>
            </a:r>
            <a:r>
              <a:rPr lang="zh-CN" altLang="en-US" sz="2400" b="1" dirty="0">
                <a:solidFill>
                  <a:srgbClr val="0066FF"/>
                </a:solidFill>
              </a:rPr>
              <a:t>、冰泉冷涩        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6</a:t>
            </a:r>
            <a:r>
              <a:rPr lang="zh-CN" altLang="en-US" sz="2400" b="1" dirty="0">
                <a:solidFill>
                  <a:srgbClr val="0066FF"/>
                </a:solidFill>
              </a:rPr>
              <a:t>、银瓶乍破     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7</a:t>
            </a:r>
            <a:r>
              <a:rPr lang="zh-CN" altLang="en-US" sz="2400" b="1" dirty="0">
                <a:solidFill>
                  <a:srgbClr val="0066FF"/>
                </a:solidFill>
              </a:rPr>
              <a:t>、铁骑突出      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buNone/>
            </a:pPr>
            <a:r>
              <a:rPr lang="en-US" altLang="x-none" sz="2400" b="1" dirty="0">
                <a:solidFill>
                  <a:srgbClr val="0066FF"/>
                </a:solidFill>
              </a:rPr>
              <a:t>8</a:t>
            </a:r>
            <a:r>
              <a:rPr lang="zh-CN" altLang="en-US" sz="2400" b="1" dirty="0">
                <a:solidFill>
                  <a:srgbClr val="0066FF"/>
                </a:solidFill>
              </a:rPr>
              <a:t>、如裂帛     </a:t>
            </a:r>
            <a:r>
              <a:rPr lang="zh-CN" altLang="en-US" sz="2400" dirty="0"/>
              <a:t>   </a:t>
            </a:r>
            <a:endParaRPr lang="zh-CN" altLang="en-US" sz="2400" dirty="0"/>
          </a:p>
        </p:txBody>
      </p:sp>
      <p:sp>
        <p:nvSpPr>
          <p:cNvPr id="20483" name="矩形 10243"/>
          <p:cNvSpPr/>
          <p:nvPr/>
        </p:nvSpPr>
        <p:spPr>
          <a:xfrm>
            <a:off x="-215900" y="457200"/>
            <a:ext cx="75311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0" hangingPunct="0"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描写乐声的八个比喻句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0245" name="组合 10244"/>
          <p:cNvGrpSpPr/>
          <p:nvPr/>
        </p:nvGrpSpPr>
        <p:grpSpPr>
          <a:xfrm>
            <a:off x="3429000" y="990600"/>
            <a:ext cx="2133600" cy="4876800"/>
            <a:chOff x="0" y="0"/>
            <a:chExt cx="960" cy="2976"/>
          </a:xfrm>
        </p:grpSpPr>
        <p:sp>
          <p:nvSpPr>
            <p:cNvPr id="20485" name="右箭头 10245"/>
            <p:cNvSpPr/>
            <p:nvPr/>
          </p:nvSpPr>
          <p:spPr>
            <a:xfrm>
              <a:off x="0" y="0"/>
              <a:ext cx="960" cy="2976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486" name="文本框 10246"/>
            <p:cNvSpPr txBox="1"/>
            <p:nvPr/>
          </p:nvSpPr>
          <p:spPr>
            <a:xfrm>
              <a:off x="48" y="768"/>
              <a:ext cx="768" cy="1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l" eaLnBrk="0" hangingPunct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所描写</a:t>
              </a:r>
              <a:endParaRPr lang="zh-CN" altLang="en-US" sz="3200" b="1" dirty="0">
                <a:solidFill>
                  <a:srgbClr val="FFFF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 algn="l" eaLnBrk="0" hangingPunct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的音乐</a:t>
              </a:r>
              <a:endParaRPr lang="zh-CN" altLang="en-US" sz="3200" b="1" dirty="0">
                <a:solidFill>
                  <a:srgbClr val="FFFF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 algn="l" eaLnBrk="0" hangingPunct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的特征</a:t>
              </a:r>
              <a:endParaRPr lang="zh-CN" altLang="en-US" sz="3200" b="1" dirty="0">
                <a:solidFill>
                  <a:srgbClr val="FFFF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8" name="矩形 10247"/>
          <p:cNvSpPr/>
          <p:nvPr/>
        </p:nvSpPr>
        <p:spPr>
          <a:xfrm>
            <a:off x="6266815" y="842010"/>
            <a:ext cx="19672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、粗重急骤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9" name="矩形 10248"/>
          <p:cNvSpPr/>
          <p:nvPr/>
        </p:nvSpPr>
        <p:spPr>
          <a:xfrm>
            <a:off x="6368415" y="1518285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、轻微柔婉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6368415" y="2004695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、清脆圆润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1" name="矩形 10250"/>
          <p:cNvSpPr/>
          <p:nvPr/>
        </p:nvSpPr>
        <p:spPr>
          <a:xfrm>
            <a:off x="6368415" y="2564130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/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、宛转流畅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6368415" y="3170555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、阻塞压抑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3" name="矩形 10252"/>
          <p:cNvSpPr/>
          <p:nvPr/>
        </p:nvSpPr>
        <p:spPr>
          <a:xfrm>
            <a:off x="6368415" y="3707130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、激越奔涌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6368415" y="4266565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、高亢雄壮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5" name="矩形 10254"/>
          <p:cNvSpPr/>
          <p:nvPr/>
        </p:nvSpPr>
        <p:spPr>
          <a:xfrm>
            <a:off x="6368415" y="4817745"/>
            <a:ext cx="18656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 eaLnBrk="0" hangingPunct="0"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、短促急迫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56" name="文本框 10255"/>
          <p:cNvSpPr txBox="1"/>
          <p:nvPr/>
        </p:nvSpPr>
        <p:spPr>
          <a:xfrm>
            <a:off x="1143000" y="57150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 eaLnBrk="0" hangingPunct="0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雄浑、激昂、大气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8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>
                                            <p:txEl>
                                              <p:charRg st="8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>
                                            <p:txEl>
                                              <p:charRg st="8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9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3">
                                            <p:txEl>
                                              <p:charRg st="9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3">
                                            <p:txEl>
                                              <p:charRg st="9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  <p:bldP spid="1025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697" name="Object 2"/>
          <p:cNvGraphicFramePr>
            <a:graphicFrameLocks noChangeAspect="1"/>
          </p:cNvGraphicFramePr>
          <p:nvPr/>
        </p:nvGraphicFramePr>
        <p:xfrm>
          <a:off x="8077200" y="2971800"/>
          <a:ext cx="106680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789940" imgH="2286635" progId="MS_ClipArt_Gallery.2">
                  <p:embed/>
                </p:oleObj>
              </mc:Choice>
              <mc:Fallback>
                <p:oleObj name="" r:id="rId1" imgW="789940" imgH="2286635" progId="MS_ClipArt_Gallery.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77200" y="2971800"/>
                        <a:ext cx="1066800" cy="388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04800" y="1524000"/>
            <a:ext cx="5105400" cy="5021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华文中宋" panose="02010600040101010101" pitchFamily="2" charset="-122"/>
                <a:cs typeface="+mn-cs"/>
              </a:rPr>
              <a:t>转轴拨弦三两声，未成曲调先有情。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华文中宋" panose="02010600040101010101" pitchFamily="2" charset="-122"/>
                <a:cs typeface="+mn-cs"/>
              </a:rPr>
              <a:t>弦弦掩抑声声思，似诉平生不得意。低眉信手续续弹，说尽心中无限事。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华文中宋" panose="02010600040101010101" pitchFamily="2" charset="-122"/>
                <a:cs typeface="+mn-cs"/>
              </a:rPr>
              <a:t>轻拢慢捻抹复挑，初为霓裳后六幺。大弦嘈嘈如急雨，小弦切切如私语。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华文中宋" panose="02010600040101010101" pitchFamily="2" charset="-122"/>
                <a:cs typeface="+mn-cs"/>
              </a:rPr>
              <a:t>嘈嘈切切错杂弹，大珠小珠落玉盘。间关莺语花底滑，幽咽泉流冰下难。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华文中宋" panose="02010600040101010101" pitchFamily="2" charset="-122"/>
                <a:cs typeface="+mn-cs"/>
              </a:rPr>
              <a:t>冰泉冷涩弦凝绝，凝绝不通声暂歇。别有幽愁暗恨生，此时无声胜有声。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华文中宋" panose="02010600040101010101" pitchFamily="2" charset="-122"/>
                <a:cs typeface="+mn-cs"/>
              </a:rPr>
              <a:t>银瓶乍破水浆迸，铁骑突出刀枪鸣。曲终收拨当心画，四弦一声如裂帛。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609600"/>
            <a:ext cx="8686800" cy="944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隶书" panose="02010509060101010101" pitchFamily="49" charset="-122"/>
                <a:cs typeface="+mn-cs"/>
              </a:rPr>
              <a:t>此文中，白居易对音乐的描绘可谓绝唱，除大量的使用“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隶书" panose="02010509060101010101" pitchFamily="49" charset="-122"/>
                <a:cs typeface="+mn-cs"/>
              </a:rPr>
              <a:t>比喻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隶书" panose="02010509060101010101" pitchFamily="49" charset="-122"/>
                <a:cs typeface="+mn-cs"/>
              </a:rPr>
              <a:t>”的修辞方法，你能找出其他的描绘方法？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381000" y="3810000"/>
            <a:ext cx="4648200" cy="2743200"/>
            <a:chOff x="0" y="0"/>
            <a:chExt cx="2928" cy="1728"/>
          </a:xfrm>
        </p:grpSpPr>
        <p:sp>
          <p:nvSpPr>
            <p:cNvPr id="29701" name="Line 6"/>
            <p:cNvSpPr/>
            <p:nvPr/>
          </p:nvSpPr>
          <p:spPr>
            <a:xfrm>
              <a:off x="816" y="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2" name="Line 7"/>
            <p:cNvSpPr/>
            <p:nvPr/>
          </p:nvSpPr>
          <p:spPr>
            <a:xfrm>
              <a:off x="2304" y="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3" name="Line 8"/>
            <p:cNvSpPr/>
            <p:nvPr/>
          </p:nvSpPr>
          <p:spPr>
            <a:xfrm>
              <a:off x="0" y="576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4" name="Line 9"/>
            <p:cNvSpPr/>
            <p:nvPr/>
          </p:nvSpPr>
          <p:spPr>
            <a:xfrm>
              <a:off x="1536" y="336"/>
              <a:ext cx="134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5" name="Line 10"/>
            <p:cNvSpPr/>
            <p:nvPr/>
          </p:nvSpPr>
          <p:spPr>
            <a:xfrm>
              <a:off x="0" y="1488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6" name="Line 11"/>
            <p:cNvSpPr/>
            <p:nvPr/>
          </p:nvSpPr>
          <p:spPr>
            <a:xfrm>
              <a:off x="2304" y="1728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241925" y="2197100"/>
            <a:ext cx="2911475" cy="83502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一：大量运用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比喻。(划线处)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257800" y="3429000"/>
            <a:ext cx="2667000" cy="83502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二：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叠词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传神。（椭圆处）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257800" y="4572000"/>
            <a:ext cx="2743200" cy="83502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三：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叙议结合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，曲中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含情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。（方框处）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381000" y="3352800"/>
            <a:ext cx="3657600" cy="990600"/>
            <a:chOff x="0" y="0"/>
            <a:chExt cx="2304" cy="624"/>
          </a:xfrm>
        </p:grpSpPr>
        <p:sp>
          <p:nvSpPr>
            <p:cNvPr id="29711" name="Oval 16"/>
            <p:cNvSpPr/>
            <p:nvPr/>
          </p:nvSpPr>
          <p:spPr>
            <a:xfrm>
              <a:off x="384" y="0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Oval 17"/>
            <p:cNvSpPr/>
            <p:nvPr/>
          </p:nvSpPr>
          <p:spPr>
            <a:xfrm>
              <a:off x="1872" y="0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Oval 18"/>
            <p:cNvSpPr/>
            <p:nvPr/>
          </p:nvSpPr>
          <p:spPr>
            <a:xfrm>
              <a:off x="0" y="336"/>
              <a:ext cx="816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7" name="Rectangle 19"/>
          <p:cNvSpPr/>
          <p:nvPr/>
        </p:nvSpPr>
        <p:spPr>
          <a:xfrm>
            <a:off x="304800" y="4876800"/>
            <a:ext cx="4800600" cy="762000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dirty="0">
              <a:solidFill>
                <a:srgbClr val="008000"/>
              </a:solidFill>
              <a:latin typeface="Times New Roman" panose="02020603050405020304" pitchFamily="2" charset="0"/>
              <a:ea typeface="PMingLiU" pitchFamily="18" charset="-120"/>
            </a:endParaRP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0" y="0"/>
            <a:ext cx="2819400" cy="609600"/>
          </a:xfrm>
          <a:prstGeom prst="rect">
            <a:avLst/>
          </a:prstGeom>
          <a:solidFill>
            <a:srgbClr val="FFFF66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2" charset="0"/>
                <a:ea typeface="隶书" panose="02010509060101010101" pitchFamily="49" charset="-122"/>
                <a:cs typeface="+mn-cs"/>
              </a:rPr>
              <a:t>琵琶女演奏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2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5334000" y="5715000"/>
            <a:ext cx="2743200" cy="83502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四：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正面、侧面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结合。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300" grpId="0" bldLvl="0" animBg="1"/>
      <p:bldP spid="12301" grpId="0" bldLvl="0" animBg="1"/>
      <p:bldP spid="12302" grpId="0" bldLvl="0" animBg="1"/>
      <p:bldP spid="12307" grpId="0" bldLvl="0" animBg="1"/>
      <p:bldP spid="12308" grpId="0" bldLvl="0" animBg="1"/>
      <p:bldP spid="1230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119A19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FFFFFF"/>
      </a:accent3>
      <a:accent4>
        <a:srgbClr val="515151"/>
      </a:accent4>
      <a:accent5>
        <a:srgbClr val="EAB6AD"/>
      </a:accent5>
      <a:accent6>
        <a:srgbClr val="D28B21"/>
      </a:accent6>
      <a:hlink>
        <a:srgbClr val="00B0F0"/>
      </a:hlink>
      <a:folHlink>
        <a:srgbClr val="AFB2B4"/>
      </a:folHlink>
    </a:clrScheme>
    <a:fontScheme name="">
      <a:majorFont>
        <a:latin typeface="MS PMincho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DC5C31"/>
        </a:accent1>
        <a:accent2>
          <a:srgbClr val="EA9B26"/>
        </a:accent2>
        <a:accent3>
          <a:srgbClr val="FFFFFF"/>
        </a:accent3>
        <a:accent4>
          <a:srgbClr val="515151"/>
        </a:accent4>
        <a:accent5>
          <a:srgbClr val="EAB6AD"/>
        </a:accent5>
        <a:accent6>
          <a:srgbClr val="D28B21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2164</Words>
  <Application>WPS 演示</Application>
  <PresentationFormat/>
  <Paragraphs>162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58" baseType="lpstr">
      <vt:lpstr>Arial</vt:lpstr>
      <vt:lpstr>宋体</vt:lpstr>
      <vt:lpstr>Wingdings</vt:lpstr>
      <vt:lpstr>Webdings</vt:lpstr>
      <vt:lpstr>Calibri</vt:lpstr>
      <vt:lpstr>MS PMincho</vt:lpstr>
      <vt:lpstr>华文新魏</vt:lpstr>
      <vt:lpstr>幼圆</vt:lpstr>
      <vt:lpstr>Times New Roman</vt:lpstr>
      <vt:lpstr>'宋体</vt:lpstr>
      <vt:lpstr>隶书</vt:lpstr>
      <vt:lpstr>黑体</vt:lpstr>
      <vt:lpstr>Yu Gothic</vt:lpstr>
      <vt:lpstr>微软雅黑</vt:lpstr>
      <vt:lpstr>MS PMincho</vt:lpstr>
      <vt:lpstr>Segoe Print</vt:lpstr>
      <vt:lpstr>华文仿宋</vt:lpstr>
      <vt:lpstr>华文隶书</vt:lpstr>
      <vt:lpstr>仿宋_GB2312</vt:lpstr>
      <vt:lpstr>仿宋</vt:lpstr>
      <vt:lpstr>华文中宋</vt:lpstr>
      <vt:lpstr>PMingLiU</vt:lpstr>
      <vt:lpstr>MingLiU-ExtB</vt:lpstr>
      <vt:lpstr>华文宋体</vt:lpstr>
      <vt:lpstr>默认设计模板</vt:lpstr>
      <vt:lpstr>A000120150119A19PWBG</vt:lpstr>
      <vt:lpstr>MSPhotoEd.3</vt:lpstr>
      <vt:lpstr>MS_ClipArt_Gallery.2</vt:lpstr>
      <vt:lpstr>MSPhotoEd.3</vt:lpstr>
      <vt:lpstr>MSPhotoEd.3</vt:lpstr>
      <vt:lpstr>PowerPoint 演示文稿</vt:lpstr>
      <vt:lpstr>PowerPoint 演示文稿</vt:lpstr>
      <vt:lpstr>PowerPoint 演示文稿</vt:lpstr>
      <vt:lpstr>PowerPoint 演示文稿</vt:lpstr>
      <vt:lpstr>1、注意以下字的读音</vt:lpstr>
      <vt:lpstr>PowerPoint 演示文稿</vt:lpstr>
      <vt:lpstr>PowerPoint 演示文稿</vt:lpstr>
      <vt:lpstr>PowerPoint 演示文稿</vt:lpstr>
      <vt:lpstr>PowerPoint 演示文稿</vt:lpstr>
      <vt:lpstr>写作技巧总结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闻声作叹息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</cp:revision>
  <dcterms:created xsi:type="dcterms:W3CDTF">2015-03-11T01:53:00Z</dcterms:created>
  <dcterms:modified xsi:type="dcterms:W3CDTF">2017-03-13T13:44:18Z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