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handoutMasterIdLst>
    <p:handoutMasterId r:id="rId3"/>
  </p:handoutMasterIdLst>
  <p:sldIdLst>
    <p:sldId id="282" r:id="rId4"/>
    <p:sldId id="337" r:id="rId5"/>
    <p:sldId id="374" r:id="rId6"/>
    <p:sldId id="388" r:id="rId7"/>
    <p:sldId id="338" r:id="rId8"/>
    <p:sldId id="362" r:id="rId9"/>
    <p:sldId id="340" r:id="rId10"/>
    <p:sldId id="377" r:id="rId11"/>
    <p:sldId id="343" r:id="rId12"/>
    <p:sldId id="341" r:id="rId13"/>
    <p:sldId id="378" r:id="rId14"/>
    <p:sldId id="369" r:id="rId15"/>
    <p:sldId id="389" r:id="rId16"/>
    <p:sldId id="387" r:id="rId17"/>
    <p:sldId id="350" r:id="rId18"/>
    <p:sldId id="367" r:id="rId19"/>
    <p:sldId id="386" r:id="rId20"/>
    <p:sldId id="352" r:id="rId21"/>
    <p:sldId id="365" r:id="rId22"/>
    <p:sldId id="390" r:id="rId23"/>
    <p:sldId id="354" r:id="rId24"/>
    <p:sldId id="373" r:id="rId25"/>
    <p:sldId id="382" r:id="rId26"/>
    <p:sldId id="385" r:id="rId27"/>
    <p:sldId id="355" r:id="rId28"/>
    <p:sldId id="372" r:id="rId29"/>
    <p:sldId id="360" r:id="rId30"/>
    <p:sldId id="361" r:id="rId31"/>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48" userDrawn="1">
          <p15:clr>
            <a:srgbClr val="A4A3A4"/>
          </p15:clr>
        </p15:guide>
        <p15:guide id="2" pos="688" userDrawn="1">
          <p15:clr>
            <a:srgbClr val="A4A3A4"/>
          </p15:clr>
        </p15:guide>
        <p15:guide id="3" pos="7015" userDrawn="1">
          <p15:clr>
            <a:srgbClr val="A4A3A4"/>
          </p15:clr>
        </p15:guide>
        <p15:guide id="4" orient="horz" pos="55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64171" autoAdjust="0"/>
  </p:normalViewPr>
  <p:slideViewPr>
    <p:cSldViewPr snapToGrid="0">
      <p:cViewPr varScale="1">
        <p:scale>
          <a:sx n="50" d="100"/>
          <a:sy n="50" d="100"/>
        </p:scale>
        <p:origin x="792" y="42"/>
      </p:cViewPr>
      <p:guideLst>
        <p:guide orient="horz" pos="3748"/>
        <p:guide pos="688"/>
        <p:guide pos="7015"/>
        <p:guide orient="horz" pos="550"/>
      </p:guideLst>
    </p:cSldViewPr>
  </p:slideViewPr>
  <p:notesTextViewPr>
    <p:cViewPr>
      <p:scale>
        <a:sx n="1" d="1"/>
        <a:sy n="1" d="1"/>
      </p:scale>
      <p:origin x="0" y="0"/>
    </p:cViewPr>
  </p:notesTextViewPr>
  <p:notesViewPr>
    <p:cSldViewPr snapToGrid="0">
      <p:cViewPr varScale="1">
        <p:scale>
          <a:sx n="57" d="100"/>
          <a:sy n="57" d="100"/>
        </p:scale>
        <p:origin x="2832" y="66"/>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tags" Target="tags/tag1.xml" /><Relationship Id="rId33" Type="http://schemas.openxmlformats.org/officeDocument/2006/relationships/presProps" Target="presProps.xml" /><Relationship Id="rId34" Type="http://schemas.openxmlformats.org/officeDocument/2006/relationships/viewProps" Target="viewProps.xml" /><Relationship Id="rId35" Type="http://schemas.openxmlformats.org/officeDocument/2006/relationships/theme" Target="theme/theme1.xml" /><Relationship Id="rId36"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475FAC0-4E78-4B4A-9ADA-EE7413CBA2A2}" type="datetimeFigureOut">
              <a:rPr lang="zh-CN" altLang="en-US" smtClean="0"/>
              <a:t>2021/6/7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238E8FE-40DA-41DC-AE77-8790382988AD}" type="slidenum">
              <a:rPr lang="zh-CN" altLang="en-US" smtClean="0"/>
              <a:t>‹#›</a:t>
            </a:fld>
            <a:endParaRPr lang="zh-CN" altLang="en-US"/>
          </a:p>
        </p:txBody>
      </p:sp>
    </p:spTree>
    <p:extLst>
      <p:ext uri="{BB962C8B-B14F-4D97-AF65-F5344CB8AC3E}">
        <p14:creationId xmlns:p14="http://schemas.microsoft.com/office/powerpoint/2010/main" val="2864943097"/>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4A302A-66E2-45C0-9113-4E5747328F9F}" type="datetimeFigureOut">
              <a:rPr lang="zh-CN" altLang="en-US" smtClean="0"/>
              <a:t>2021/6/7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540E3B-F9C0-48B6-A129-4D327DD30658}" type="slidenum">
              <a:rPr lang="zh-CN" altLang="en-US" smtClean="0"/>
              <a:t>‹#›</a:t>
            </a:fld>
            <a:endParaRPr lang="zh-CN" altLang="en-US"/>
          </a:p>
        </p:txBody>
      </p:sp>
    </p:spTree>
    <p:extLst>
      <p:ext uri="{BB962C8B-B14F-4D97-AF65-F5344CB8AC3E}">
        <p14:creationId xmlns:p14="http://schemas.microsoft.com/office/powerpoint/2010/main" val="11789722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t>1</a:t>
            </a:fld>
            <a:endParaRPr lang="zh-CN" altLang="en-US"/>
          </a:p>
        </p:txBody>
      </p:sp>
    </p:spTree>
    <p:extLst>
      <p:ext uri="{BB962C8B-B14F-4D97-AF65-F5344CB8AC3E}">
        <p14:creationId xmlns:p14="http://schemas.microsoft.com/office/powerpoint/2010/main" val="3724932043"/>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A540E3B-F9C0-48B6-A129-4D327DD30658}" type="slidenum">
              <a:rPr lang="zh-CN" altLang="en-US" smtClean="0"/>
              <a:t>2</a:t>
            </a:fld>
            <a:endParaRPr lang="zh-CN" altLang="en-US"/>
          </a:p>
        </p:txBody>
      </p:sp>
    </p:spTree>
    <p:extLst>
      <p:ext uri="{BB962C8B-B14F-4D97-AF65-F5344CB8AC3E}">
        <p14:creationId xmlns:p14="http://schemas.microsoft.com/office/powerpoint/2010/main" val="2593576233"/>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A540E3B-F9C0-48B6-A129-4D327DD30658}" type="slidenum">
              <a:rPr lang="zh-CN" altLang="en-US" smtClean="0"/>
              <a:t>19</a:t>
            </a:fld>
            <a:endParaRPr lang="zh-CN" altLang="en-US"/>
          </a:p>
        </p:txBody>
      </p:sp>
    </p:spTree>
    <p:extLst>
      <p:ext uri="{BB962C8B-B14F-4D97-AF65-F5344CB8AC3E}">
        <p14:creationId xmlns:p14="http://schemas.microsoft.com/office/powerpoint/2010/main" val="1618771685"/>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A540E3B-F9C0-48B6-A129-4D327DD30658}" type="slidenum">
              <a:rPr lang="zh-CN" altLang="en-US" smtClean="0"/>
              <a:t>20</a:t>
            </a:fld>
            <a:endParaRPr lang="zh-CN" altLang="en-US"/>
          </a:p>
        </p:txBody>
      </p:sp>
    </p:spTree>
    <p:extLst>
      <p:ext uri="{BB962C8B-B14F-4D97-AF65-F5344CB8AC3E}">
        <p14:creationId xmlns:p14="http://schemas.microsoft.com/office/powerpoint/2010/main" val="3848505004"/>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A540E3B-F9C0-48B6-A129-4D327DD30658}" type="slidenum">
              <a:rPr lang="zh-CN" altLang="en-US" smtClean="0"/>
              <a:t>26</a:t>
            </a:fld>
            <a:endParaRPr lang="zh-CN" altLang="en-US"/>
          </a:p>
        </p:txBody>
      </p:sp>
    </p:spTree>
    <p:extLst>
      <p:ext uri="{BB962C8B-B14F-4D97-AF65-F5344CB8AC3E}">
        <p14:creationId xmlns:p14="http://schemas.microsoft.com/office/powerpoint/2010/main" val="4039398082"/>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image" Target="../media/image2.png" /><Relationship Id="rId3" Type="http://schemas.openxmlformats.org/officeDocument/2006/relationships/image" Target="../media/image3.jpeg" /><Relationship Id="rId4"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blipFill dpi="0" rotWithShape="1">
          <a:blip r:embed="rId3">
            <a:lum/>
          </a:blip>
          <a:stretch>
            <a:fillRect/>
          </a:stretch>
        </a:blipFill>
        <a:effectLst/>
      </p:bgPr>
    </p:bg>
    <p:spTree>
      <p:nvGrpSpPr>
        <p:cNvPr id="1" name=""/>
        <p:cNvGrpSpPr/>
        <p:nvPr/>
      </p:nvGrpSpPr>
      <p:grpSpPr>
        <a:xfrm>
          <a:off x="0" y="0"/>
          <a:ext cx="0" cy="0"/>
        </a:xfrm>
      </p:grpSpPr>
      <p:sp>
        <p:nvSpPr>
          <p:cNvPr id="3" name="副标题 2"/>
          <p:cNvSpPr>
            <a:spLocks noGrp="1"/>
          </p:cNvSpPr>
          <p:nvPr>
            <p:ph type="subTitle" idx="1" hasCustomPrompt="1"/>
          </p:nvPr>
        </p:nvSpPr>
        <p:spPr>
          <a:xfrm>
            <a:off x="3787727" y="3619499"/>
            <a:ext cx="7273974" cy="1056835"/>
          </a:xfrm>
        </p:spPr>
        <p:txBody>
          <a:bodyPr/>
          <a:lstStyle>
            <a:lvl1pPr marL="0" indent="0" algn="l">
              <a:buNone/>
              <a:defRPr sz="2400" b="1">
                <a:solidFill>
                  <a:schemeClr val="bg1"/>
                </a:solidFill>
                <a:latin typeface="华文楷体" panose="02010600040101010101" pitchFamily="2" charset="-122"/>
                <a:ea typeface="华文楷体" panose="02010600040101010101" pitchFamily="2"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主讲人：</a:t>
            </a:r>
          </a:p>
        </p:txBody>
      </p:sp>
      <p:sp>
        <p:nvSpPr>
          <p:cNvPr id="4" name="日期占位符 3"/>
          <p:cNvSpPr>
            <a:spLocks noGrp="1"/>
          </p:cNvSpPr>
          <p:nvPr>
            <p:ph type="dt" sz="half" idx="10"/>
          </p:nvPr>
        </p:nvSpPr>
        <p:spPr/>
        <p:txBody>
          <a:bodyPr/>
          <a:lstStyle/>
          <a:p>
            <a:fld id="{A685A6CA-0CF8-4C0F-A4EF-5C6C0D45FAAD}" type="datetimeFigureOut">
              <a:rPr lang="zh-CN" altLang="en-US" smtClean="0"/>
              <a:t>2021/6/7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E8A902-E013-4FF5-9CBD-78113C784026}" type="slidenum">
              <a:rPr lang="zh-CN" altLang="en-US" smtClean="0"/>
              <a:t>‹#›</a:t>
            </a:fld>
            <a:endParaRPr lang="zh-CN" altLang="en-US"/>
          </a:p>
        </p:txBody>
      </p:sp>
      <p:pic>
        <p:nvPicPr>
          <p:cNvPr id="8" name="图片 7"/>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图片 6"/>
          <p:cNvPicPr>
            <a:picLocks noChangeAspect="1"/>
          </p:cNvPicPr>
          <p:nvPr userDrawn="1"/>
        </p:nvPicPr>
        <p:blipFill>
          <a:blip r:embed="rId2"/>
          <a:stretch>
            <a:fillRect/>
          </a:stretch>
        </p:blipFill>
        <p:spPr>
          <a:xfrm>
            <a:off x="1353079" y="2830103"/>
            <a:ext cx="409575" cy="466725"/>
          </a:xfrm>
          <a:prstGeom prst="rect">
            <a:avLst/>
          </a:prstGeom>
        </p:spPr>
      </p:pic>
    </p:spTree>
    <p:extLst>
      <p:ext uri="{BB962C8B-B14F-4D97-AF65-F5344CB8AC3E}">
        <p14:creationId xmlns:p14="http://schemas.microsoft.com/office/powerpoint/2010/main" val="3139866524"/>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1_标题和内容">
    <p:bg>
      <p:bgRef idx="1002">
        <a:schemeClr val="bg1"/>
      </p:bgRef>
    </p:bg>
    <p:spTree>
      <p:nvGrpSpPr>
        <p:cNvPr id="1" name=""/>
        <p:cNvGrpSpPr/>
        <p:nvPr/>
      </p:nvGrpSpPr>
      <p:grpSpPr>
        <a:xfrm>
          <a:off x="0" y="0"/>
          <a: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a:t>单击此处编辑母版标题样式</a:t>
            </a:r>
          </a:p>
        </p:txBody>
      </p:sp>
      <p:sp>
        <p:nvSpPr>
          <p:cNvPr id="3" name="内容占位符 2"/>
          <p:cNvSpPr>
            <a:spLocks noGrp="1"/>
          </p:cNvSpPr>
          <p:nvPr>
            <p:ph idx="1"/>
          </p:nvPr>
        </p:nvSpPr>
        <p:spPr/>
        <p:txBody>
          <a:bodyPr/>
          <a:lstStyle>
            <a:lvl1pPr>
              <a:defRPr>
                <a:latin typeface="华文楷体" panose="02010600040101010101" pitchFamily="2" charset="-122"/>
                <a:ea typeface="华文楷体" panose="02010600040101010101" pitchFamily="2" charset="-122"/>
              </a:defRPr>
            </a:lvl1pPr>
            <a:lvl2pPr>
              <a:defRPr>
                <a:latin typeface="华文楷体" panose="02010600040101010101" pitchFamily="2" charset="-122"/>
                <a:ea typeface="华文楷体" panose="02010600040101010101" pitchFamily="2" charset="-122"/>
              </a:defRPr>
            </a:lvl2pPr>
            <a:lvl3pPr>
              <a:defRPr>
                <a:latin typeface="华文楷体" panose="02010600040101010101" pitchFamily="2" charset="-122"/>
                <a:ea typeface="华文楷体" panose="02010600040101010101" pitchFamily="2" charset="-122"/>
              </a:defRPr>
            </a:lvl3pPr>
            <a:lvl4pPr>
              <a:defRPr>
                <a:latin typeface="华文楷体" panose="02010600040101010101" pitchFamily="2" charset="-122"/>
                <a:ea typeface="华文楷体" panose="02010600040101010101" pitchFamily="2" charset="-122"/>
              </a:defRPr>
            </a:lvl4pPr>
            <a:lvl5pPr>
              <a:defRPr>
                <a:latin typeface="华文楷体" panose="02010600040101010101" pitchFamily="2" charset="-122"/>
                <a:ea typeface="华文楷体" panose="02010600040101010101" pitchFamily="2"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685A6CA-0CF8-4C0F-A4EF-5C6C0D45FAAD}" type="datetimeFigureOut">
              <a:rPr lang="zh-CN" altLang="en-US" smtClean="0"/>
              <a:t>2021/6/7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E8A902-E013-4FF5-9CBD-78113C784026}" type="slidenum">
              <a:rPr lang="zh-CN" altLang="en-US" smtClean="0"/>
              <a:t>‹#›</a:t>
            </a:fld>
            <a:endParaRPr lang="zh-CN" altLang="en-US"/>
          </a:p>
        </p:txBody>
      </p:sp>
      <p:sp>
        <p:nvSpPr>
          <p:cNvPr id="7" name="文本框 6"/>
          <p:cNvSpPr txBox="1"/>
          <p:nvPr userDrawn="1"/>
        </p:nvSpPr>
        <p:spPr>
          <a:xfrm>
            <a:off x="431800" y="365125"/>
            <a:ext cx="2133600" cy="714375"/>
          </a:xfrm>
          <a:prstGeom prst="rect">
            <a:avLst/>
          </a:prstGeom>
          <a:noFill/>
        </p:spPr>
        <p:txBody>
          <a:bodyPr wrap="square" rtlCol="0">
            <a:spAutoFit/>
          </a:bodyPr>
          <a:lstStyle/>
          <a:p>
            <a:endParaRPr lang="zh-CN" altLang="en-US"/>
          </a:p>
        </p:txBody>
      </p:sp>
      <p:sp>
        <p:nvSpPr>
          <p:cNvPr id="13" name="标题 1"/>
          <p:cNvSpPr txBox="1"/>
          <p:nvPr userDrawn="1"/>
        </p:nvSpPr>
        <p:spPr>
          <a:xfrm>
            <a:off x="110294" y="6210036"/>
            <a:ext cx="2641371" cy="3968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b="1" kern="1200">
                <a:solidFill>
                  <a:schemeClr val="bg1"/>
                </a:solidFill>
                <a:latin typeface="微软雅黑" panose="020b0503020204020204" pitchFamily="34" charset="-122"/>
                <a:ea typeface="微软雅黑" panose="020b0503020204020204" pitchFamily="34" charset="-122"/>
                <a:cs typeface="+mj-cs"/>
              </a:defRPr>
            </a:lvl1pPr>
          </a:lstStyle>
          <a:p>
            <a:pPr algn="l"/>
            <a:r>
              <a:rPr lang="zh-CN" altLang="en-US" sz="2000" b="0">
                <a:latin typeface="微软雅黑" panose="020b0503020204020204" pitchFamily="34" charset="-122"/>
                <a:ea typeface="微软雅黑" panose="020b0503020204020204" pitchFamily="34" charset="-122"/>
              </a:rPr>
              <a:t>初中语文</a:t>
            </a:r>
          </a:p>
        </p:txBody>
      </p:sp>
    </p:spTree>
    <p:extLst>
      <p:ext uri="{BB962C8B-B14F-4D97-AF65-F5344CB8AC3E}">
        <p14:creationId xmlns:p14="http://schemas.microsoft.com/office/powerpoint/2010/main" val="4074317388"/>
      </p:ext>
    </p:extLst>
  </p:cSld>
  <p:clrMapOvr>
    <a:overrideClrMapping bg1="lt1" tx1="dk1" bg2="lt2" tx2="dk2" accent1="accent1" accent2="accent2" accent3="accent3" accent4="accent4" accent5="accent5" accent6="accent6" hlink="hlink" folHlink="folHlink"/>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image" Target="../media/image1.jpeg" /><Relationship Id="rId4" Type="http://schemas.openxmlformats.org/officeDocument/2006/relationships/image" Target="../media/image4.jpeg" /><Relationship Id="rId5"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438150"/>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85A6CA-0CF8-4C0F-A4EF-5C6C0D45FAAD}" type="datetimeFigureOut">
              <a:rPr lang="zh-CN" altLang="en-US" smtClean="0"/>
              <a:t>2021/6/7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E8A902-E013-4FF5-9CBD-78113C784026}" type="slidenum">
              <a:rPr lang="zh-CN" altLang="en-US" smtClean="0"/>
              <a:t>‹#›</a:t>
            </a:fld>
            <a:endParaRPr lang="zh-CN" altLang="en-US"/>
          </a:p>
        </p:txBody>
      </p:sp>
      <p:pic>
        <p:nvPicPr>
          <p:cNvPr id="11" name="图片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933920985"/>
      </p:ext>
    </p:extLst>
  </p:cSld>
  <p:clrMap bg1="lt1" tx1="dk1" bg2="lt2" tx2="dk2" accent1="accent1" accent2="accent2" accent3="accent3" accent4="accent4" accent5="accent5" accent6="accent6" hlink="hlink" folHlink="folHlink"/>
  <p:sldLayoutIdLst>
    <p:sldLayoutId id="2147483649" r:id="rId1"/>
    <p:sldLayoutId id="2147483660" r:id="rId2"/>
  </p:sldLayoutIdLst>
  <p:transition/>
  <p:timing/>
  <p:txStyles>
    <p:titleStyle>
      <a:lvl1pPr algn="ctr" defTabSz="914400" rtl="0" eaLnBrk="1" latinLnBrk="0" hangingPunct="1">
        <a:lnSpc>
          <a:spcPct val="90000"/>
        </a:lnSpc>
        <a:spcBef>
          <a:spcPct val="0"/>
        </a:spcBef>
        <a:buNone/>
        <a:defRPr sz="3400" kern="1200">
          <a:solidFill>
            <a:schemeClr val="tx1"/>
          </a:solidFill>
          <a:latin typeface="黑体" panose="02010609060101010101" pitchFamily="49" charset="-122"/>
          <a:ea typeface="黑体" panose="02010609060101010101" pitchFamily="49"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华文楷体" panose="02010600040101010101" pitchFamily="2" charset="-122"/>
          <a:ea typeface="华文楷体" panose="0201060004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华文楷体" panose="02010600040101010101" pitchFamily="2" charset="-122"/>
          <a:ea typeface="华文楷体" panose="0201060004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华文楷体" panose="02010600040101010101" pitchFamily="2" charset="-122"/>
          <a:ea typeface="华文楷体" panose="0201060004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idx="4294967295"/>
          </p:nvPr>
        </p:nvSpPr>
        <p:spPr>
          <a:xfrm>
            <a:off x="1055688" y="2044237"/>
            <a:ext cx="10080625" cy="1006475"/>
          </a:xfrm>
        </p:spPr>
        <p:txBody>
          <a:bodyPr/>
          <a:lstStyle/>
          <a:p>
            <a:r>
              <a:rPr lang="zh-CN" altLang="en-US" sz="4800" b="1">
                <a:solidFill>
                  <a:schemeClr val="bg1"/>
                </a:solidFill>
                <a:latin typeface="微软雅黑" panose="020b0503020204020204" pitchFamily="34" charset="-122"/>
                <a:ea typeface="微软雅黑" panose="020b0503020204020204" pitchFamily="34" charset="-122"/>
              </a:rPr>
              <a:t>回忆我的母亲</a:t>
            </a:r>
            <a:endParaRPr lang="zh-CN" altLang="en-US" sz="3200" b="1">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71369905"/>
      </p:ext>
    </p:ext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2332838" y="2127830"/>
            <a:ext cx="4356019" cy="2710366"/>
          </a:xfrm>
        </p:spPr>
        <p:txBody>
          <a:bodyPr>
            <a:noAutofit/>
          </a:bodyPr>
          <a:lstStyle/>
          <a:p>
            <a:pPr algn="l" defTabSz="889000">
              <a:lnSpc>
                <a:spcPct val="150000"/>
              </a:lnSpc>
            </a:pPr>
            <a:r>
              <a:rPr lang="zh-CN" altLang="en-US" sz="2300" b="1">
                <a:latin typeface="华文楷体" panose="02010600040101010101" pitchFamily="2" charset="-122"/>
                <a:ea typeface="华文楷体" panose="02010600040101010101" pitchFamily="2" charset="-122"/>
              </a:rPr>
              <a:t>朱德：</a:t>
            </a:r>
            <a:br>
              <a:rPr lang="en-US" altLang="zh-CN" sz="2300" b="1">
                <a:solidFill>
                  <a:srgbClr val="FF0000"/>
                </a:solidFill>
                <a:latin typeface="华文楷体" panose="02010600040101010101" pitchFamily="2" charset="-122"/>
                <a:ea typeface="华文楷体" panose="02010600040101010101" pitchFamily="2" charset="-122"/>
              </a:rPr>
            </a:br>
            <a:r>
              <a:rPr lang="en-US" altLang="zh-CN" sz="2300" b="1">
                <a:solidFill>
                  <a:srgbClr val="FF0000"/>
                </a:solidFill>
                <a:latin typeface="华文楷体" panose="02010600040101010101" pitchFamily="2" charset="-122"/>
                <a:ea typeface="华文楷体" panose="02010600040101010101" pitchFamily="2" charset="-122"/>
              </a:rPr>
              <a:t>      </a:t>
            </a:r>
            <a:r>
              <a:rPr lang="zh-CN" altLang="en-US" sz="2300" b="1">
                <a:latin typeface="华文楷体" panose="02010600040101010101" pitchFamily="2" charset="-122"/>
                <a:ea typeface="华文楷体" panose="02010600040101010101" pitchFamily="2" charset="-122"/>
              </a:rPr>
              <a:t>无产阶级革命家、政治家 、军事家。中国共产党、中国人民解放军、中华人民共和国主要领导人之一。中华人民共和国十大元帅之首。</a:t>
            </a:r>
          </a:p>
        </p:txBody>
      </p:sp>
      <p:pic>
        <p:nvPicPr>
          <p:cNvPr id="9" name="内容占位符 8">
            <a:extLst>
              <a:ext uri="{FF2B5EF4-FFF2-40B4-BE49-F238E27FC236}">
                <a16:creationId xmlns:a16="http://schemas.microsoft.com/office/drawing/2014/main" xmlns="" id="{F5C2357E-DAB1-4D31-9406-FD2D19DD49CF}"/>
              </a:ext>
            </a:extLst>
          </p:cNvPr>
          <p:cNvPicPr>
            <a:picLocks noGrp="1" noChangeAspect="1"/>
          </p:cNvPicPr>
          <p:nvPr>
            <p:ph idx="1"/>
          </p:nvPr>
        </p:nvPicPr>
        <p:blipFill>
          <a:blip r:embed="rId2"/>
          <a:stretch>
            <a:fillRect/>
          </a:stretch>
        </p:blipFill>
        <p:spPr>
          <a:xfrm>
            <a:off x="6688857" y="1399462"/>
            <a:ext cx="3040859" cy="3649030"/>
          </a:xfrm>
          <a:prstGeom prst="rect">
            <a:avLst/>
          </a:prstGeom>
        </p:spPr>
      </p:pic>
      <p:sp>
        <p:nvSpPr>
          <p:cNvPr id="10" name="文本框 9">
            <a:extLst>
              <a:ext uri="{FF2B5EF4-FFF2-40B4-BE49-F238E27FC236}">
                <a16:creationId xmlns:a16="http://schemas.microsoft.com/office/drawing/2014/main" xmlns="" id="{0427B755-23BC-40A6-B7A0-004AC0BA8D85}"/>
              </a:ext>
            </a:extLst>
          </p:cNvPr>
          <p:cNvSpPr txBox="1"/>
          <p:nvPr/>
        </p:nvSpPr>
        <p:spPr>
          <a:xfrm>
            <a:off x="6550391" y="5066796"/>
            <a:ext cx="3317790" cy="369332"/>
          </a:xfrm>
          <a:prstGeom prst="rect">
            <a:avLst/>
          </a:prstGeom>
          <a:noFill/>
        </p:spPr>
        <p:txBody>
          <a:bodyPr wrap="square">
            <a:spAutoFit/>
          </a:bodyPr>
          <a:lstStyle/>
          <a:p>
            <a:r>
              <a:rPr lang="en-US" altLang="zh-CN">
                <a:latin typeface="华文楷体" panose="02010600040101010101" pitchFamily="2" charset="-122"/>
                <a:ea typeface="华文楷体" panose="02010600040101010101" pitchFamily="2" charset="-122"/>
                <a:cs typeface="+mj-cs"/>
              </a:rPr>
              <a:t>1886</a:t>
            </a:r>
            <a:r>
              <a:rPr lang="zh-CN" altLang="en-US">
                <a:latin typeface="华文楷体" panose="02010600040101010101" pitchFamily="2" charset="-122"/>
                <a:ea typeface="华文楷体" panose="02010600040101010101" pitchFamily="2" charset="-122"/>
                <a:cs typeface="+mj-cs"/>
              </a:rPr>
              <a:t>年</a:t>
            </a:r>
            <a:r>
              <a:rPr lang="en-US" altLang="zh-CN">
                <a:latin typeface="华文楷体" panose="02010600040101010101" pitchFamily="2" charset="-122"/>
                <a:ea typeface="华文楷体" panose="02010600040101010101" pitchFamily="2" charset="-122"/>
                <a:cs typeface="+mj-cs"/>
              </a:rPr>
              <a:t>12</a:t>
            </a:r>
            <a:r>
              <a:rPr lang="zh-CN" altLang="en-US">
                <a:latin typeface="华文楷体" panose="02010600040101010101" pitchFamily="2" charset="-122"/>
                <a:ea typeface="华文楷体" panose="02010600040101010101" pitchFamily="2" charset="-122"/>
                <a:cs typeface="+mj-cs"/>
              </a:rPr>
              <a:t>月</a:t>
            </a:r>
            <a:r>
              <a:rPr lang="en-US" altLang="zh-CN">
                <a:latin typeface="华文楷体" panose="02010600040101010101" pitchFamily="2" charset="-122"/>
                <a:ea typeface="华文楷体" panose="02010600040101010101" pitchFamily="2" charset="-122"/>
                <a:cs typeface="+mj-cs"/>
              </a:rPr>
              <a:t>1</a:t>
            </a:r>
            <a:r>
              <a:rPr lang="zh-CN" altLang="en-US">
                <a:latin typeface="华文楷体" panose="02010600040101010101" pitchFamily="2" charset="-122"/>
                <a:ea typeface="华文楷体" panose="02010600040101010101" pitchFamily="2" charset="-122"/>
                <a:cs typeface="+mj-cs"/>
              </a:rPr>
              <a:t>日－</a:t>
            </a:r>
            <a:r>
              <a:rPr lang="en-US" altLang="zh-CN">
                <a:latin typeface="华文楷体" panose="02010600040101010101" pitchFamily="2" charset="-122"/>
                <a:ea typeface="华文楷体" panose="02010600040101010101" pitchFamily="2" charset="-122"/>
                <a:cs typeface="+mj-cs"/>
              </a:rPr>
              <a:t>1976</a:t>
            </a:r>
            <a:r>
              <a:rPr lang="zh-CN" altLang="en-US">
                <a:latin typeface="华文楷体" panose="02010600040101010101" pitchFamily="2" charset="-122"/>
                <a:ea typeface="华文楷体" panose="02010600040101010101" pitchFamily="2" charset="-122"/>
                <a:cs typeface="+mj-cs"/>
              </a:rPr>
              <a:t>年</a:t>
            </a:r>
            <a:r>
              <a:rPr lang="en-US" altLang="zh-CN">
                <a:latin typeface="华文楷体" panose="02010600040101010101" pitchFamily="2" charset="-122"/>
                <a:ea typeface="华文楷体" panose="02010600040101010101" pitchFamily="2" charset="-122"/>
                <a:cs typeface="+mj-cs"/>
              </a:rPr>
              <a:t>7</a:t>
            </a:r>
            <a:r>
              <a:rPr lang="zh-CN" altLang="en-US">
                <a:latin typeface="华文楷体" panose="02010600040101010101" pitchFamily="2" charset="-122"/>
                <a:ea typeface="华文楷体" panose="02010600040101010101" pitchFamily="2" charset="-122"/>
                <a:cs typeface="+mj-cs"/>
              </a:rPr>
              <a:t>月</a:t>
            </a:r>
            <a:r>
              <a:rPr lang="en-US" altLang="zh-CN">
                <a:latin typeface="华文楷体" panose="02010600040101010101" pitchFamily="2" charset="-122"/>
                <a:ea typeface="华文楷体" panose="02010600040101010101" pitchFamily="2" charset="-122"/>
                <a:cs typeface="+mj-cs"/>
              </a:rPr>
              <a:t>6</a:t>
            </a:r>
            <a:r>
              <a:rPr lang="zh-CN" altLang="en-US">
                <a:latin typeface="华文楷体" panose="02010600040101010101" pitchFamily="2" charset="-122"/>
                <a:ea typeface="华文楷体" panose="02010600040101010101" pitchFamily="2" charset="-122"/>
                <a:cs typeface="+mj-cs"/>
              </a:rPr>
              <a:t>日</a:t>
            </a:r>
          </a:p>
        </p:txBody>
      </p:sp>
      <p:sp>
        <p:nvSpPr>
          <p:cNvPr id="11" name="文本框 10">
            <a:extLst>
              <a:ext uri="{FF2B5EF4-FFF2-40B4-BE49-F238E27FC236}">
                <a16:creationId xmlns:a16="http://schemas.microsoft.com/office/drawing/2014/main" xmlns="" id="{A4A570B8-20C2-4081-B739-6932ABEAFBF4}"/>
              </a:ext>
            </a:extLst>
          </p:cNvPr>
          <p:cNvSpPr txBox="1"/>
          <p:nvPr/>
        </p:nvSpPr>
        <p:spPr>
          <a:xfrm>
            <a:off x="7137847" y="5436128"/>
            <a:ext cx="2303377" cy="369332"/>
          </a:xfrm>
          <a:prstGeom prst="rect">
            <a:avLst/>
          </a:prstGeom>
          <a:noFill/>
        </p:spPr>
        <p:txBody>
          <a:bodyPr wrap="square">
            <a:spAutoFit/>
          </a:bodyPr>
          <a:lstStyle/>
          <a:p>
            <a:r>
              <a:rPr lang="zh-CN" altLang="en-US">
                <a:latin typeface="华文楷体" panose="02010600040101010101" pitchFamily="2" charset="-122"/>
                <a:ea typeface="华文楷体" panose="02010600040101010101" pitchFamily="2" charset="-122"/>
                <a:cs typeface="+mj-cs"/>
              </a:rPr>
              <a:t>籍贯：四川仪陇县</a:t>
            </a:r>
          </a:p>
        </p:txBody>
      </p:sp>
    </p:spTree>
    <p:extLst>
      <p:ext uri="{BB962C8B-B14F-4D97-AF65-F5344CB8AC3E}">
        <p14:creationId xmlns:p14="http://schemas.microsoft.com/office/powerpoint/2010/main" val="2833256292"/>
      </p:ext>
    </p:ext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a:extLst>
              <a:ext uri="{FF2B5EF4-FFF2-40B4-BE49-F238E27FC236}">
                <a16:creationId xmlns:a16="http://schemas.microsoft.com/office/drawing/2014/main" xmlns="" id="{F68E2B1D-D0A7-4ED2-BD77-F4C2DF4266CD}"/>
              </a:ext>
            </a:extLst>
          </p:cNvPr>
          <p:cNvSpPr txBox="1"/>
          <p:nvPr/>
        </p:nvSpPr>
        <p:spPr>
          <a:xfrm>
            <a:off x="2538508" y="2389417"/>
            <a:ext cx="7197172" cy="1969770"/>
          </a:xfrm>
          <a:prstGeom prst="rect">
            <a:avLst/>
          </a:prstGeom>
          <a:noFill/>
        </p:spPr>
        <p:txBody>
          <a:bodyPr wrap="square" rtlCol="0">
            <a:spAutoFit/>
          </a:bodyPr>
          <a:lstStyle/>
          <a:p>
            <a:pPr marL="0" indent="0" algn="l">
              <a:lnSpc>
                <a:spcPct val="150000"/>
              </a:lnSpc>
              <a:buNone/>
            </a:pPr>
            <a:r>
              <a:rPr lang="zh-CN" altLang="en-US" sz="2800" kern="100">
                <a:effectLst/>
                <a:latin typeface="华文楷体" panose="02010600040101010101" pitchFamily="2" charset="-122"/>
                <a:ea typeface="华文楷体" panose="02010600040101010101" pitchFamily="2" charset="-122"/>
                <a:cs typeface="宋体" panose="02010600030101010101" pitchFamily="2" charset="-122"/>
              </a:rPr>
              <a:t>        </a:t>
            </a:r>
            <a:r>
              <a:rPr lang="zh-CN" altLang="en-US" sz="2800" b="1" kern="100">
                <a:effectLst/>
                <a:latin typeface="华文楷体" panose="02010600040101010101" pitchFamily="2" charset="-122"/>
                <a:ea typeface="华文楷体" panose="02010600040101010101" pitchFamily="2" charset="-122"/>
                <a:cs typeface="宋体" panose="02010600030101010101" pitchFamily="2" charset="-122"/>
              </a:rPr>
              <a:t>阅读重要语段，</a:t>
            </a:r>
            <a:r>
              <a:rPr lang="zh-CN" altLang="zh-CN" sz="2800" b="1" kern="100">
                <a:effectLst/>
                <a:latin typeface="华文楷体" panose="02010600040101010101" pitchFamily="2" charset="-122"/>
                <a:ea typeface="华文楷体" panose="02010600040101010101" pitchFamily="2" charset="-122"/>
                <a:cs typeface="宋体" panose="02010600030101010101" pitchFamily="2" charset="-122"/>
              </a:rPr>
              <a:t>体</a:t>
            </a:r>
            <a:r>
              <a:rPr lang="zh-CN" altLang="en-US" sz="2800" b="1" kern="100">
                <a:effectLst/>
                <a:latin typeface="华文楷体" panose="02010600040101010101" pitchFamily="2" charset="-122"/>
                <a:ea typeface="华文楷体" panose="02010600040101010101" pitchFamily="2" charset="-122"/>
                <a:cs typeface="宋体" panose="02010600030101010101" pitchFamily="2" charset="-122"/>
              </a:rPr>
              <a:t>会朱德如何通过具体事例表现母亲的品格？如何在回忆中表达对母亲的深情与怀念？</a:t>
            </a:r>
            <a:endParaRPr lang="en-US" altLang="zh-CN" sz="2800" b="1" kern="100">
              <a:effectLst/>
              <a:latin typeface="华文楷体" panose="02010600040101010101" pitchFamily="2" charset="-122"/>
              <a:ea typeface="华文楷体" panose="02010600040101010101" pitchFamily="2" charset="-122"/>
              <a:cs typeface="宋体" panose="02010600030101010101" pitchFamily="2" charset="-122"/>
            </a:endParaRPr>
          </a:p>
        </p:txBody>
      </p:sp>
      <p:sp>
        <p:nvSpPr>
          <p:cNvPr id="10" name="文本框 9">
            <a:extLst>
              <a:ext uri="{FF2B5EF4-FFF2-40B4-BE49-F238E27FC236}">
                <a16:creationId xmlns:a16="http://schemas.microsoft.com/office/drawing/2014/main" xmlns="" id="{516E68F8-0C7C-4792-A9DC-E06F6FE52E33}"/>
              </a:ext>
            </a:extLst>
          </p:cNvPr>
          <p:cNvSpPr txBox="1"/>
          <p:nvPr/>
        </p:nvSpPr>
        <p:spPr>
          <a:xfrm>
            <a:off x="2538508" y="1672687"/>
            <a:ext cx="6097656" cy="584775"/>
          </a:xfrm>
          <a:prstGeom prst="rect">
            <a:avLst/>
          </a:prstGeom>
          <a:noFill/>
        </p:spPr>
        <p:txBody>
          <a:bodyPr wrap="square">
            <a:spAutoFit/>
          </a:bodyPr>
          <a:lstStyle/>
          <a:p>
            <a:r>
              <a:rPr lang="zh-CN" altLang="en-US" sz="3200">
                <a:latin typeface="黑体" panose="02010609060101010101" pitchFamily="49" charset="-122"/>
                <a:ea typeface="黑体" panose="02010609060101010101" pitchFamily="49" charset="-122"/>
              </a:rPr>
              <a:t>课堂活动：</a:t>
            </a:r>
          </a:p>
        </p:txBody>
      </p:sp>
    </p:spTree>
    <p:extLst>
      <p:ext uri="{BB962C8B-B14F-4D97-AF65-F5344CB8AC3E}">
        <p14:creationId xmlns:p14="http://schemas.microsoft.com/office/powerpoint/2010/main" val="478149964"/>
      </p:ext>
    </p:ext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xmlns="" id="{ED229A1A-B79B-4688-BC23-0149799C8160}"/>
              </a:ext>
            </a:extLst>
          </p:cNvPr>
          <p:cNvSpPr>
            <a:spLocks noGrp="1"/>
          </p:cNvSpPr>
          <p:nvPr>
            <p:ph idx="1"/>
          </p:nvPr>
        </p:nvSpPr>
        <p:spPr>
          <a:xfrm>
            <a:off x="2216603" y="1931017"/>
            <a:ext cx="7443789" cy="3849474"/>
          </a:xfrm>
        </p:spPr>
        <p:txBody>
          <a:bodyPr>
            <a:normAutofit/>
          </a:bodyPr>
          <a:lstStyle/>
          <a:p>
            <a:pPr marL="0" indent="0" algn="l">
              <a:lnSpc>
                <a:spcPct val="130000"/>
              </a:lnSpc>
              <a:buNone/>
            </a:pPr>
            <a:r>
              <a:rPr lang="zh-CN" altLang="en-US" sz="2400" b="1" i="0" u="none" strike="noStrike">
                <a:solidFill>
                  <a:srgbClr val="333333"/>
                </a:solidFill>
                <a:effectLst/>
              </a:rPr>
              <a:t>         </a:t>
            </a:r>
            <a:r>
              <a:rPr lang="zh-CN" altLang="en-US" sz="2400" b="1" u="sng">
                <a:solidFill>
                  <a:srgbClr val="333333"/>
                </a:solidFill>
              </a:rPr>
              <a:t>母亲这样地整日劳碌着。</a:t>
            </a:r>
            <a:r>
              <a:rPr lang="zh-CN" altLang="en-US" sz="2400" b="1">
                <a:solidFill>
                  <a:srgbClr val="333333"/>
                </a:solidFill>
              </a:rPr>
              <a:t>我到四五岁时就很自然地在旁边帮她的忙，到八九岁时就不但能挑能背，还会种地了。记得那时我从私塾回家，</a:t>
            </a:r>
            <a:r>
              <a:rPr lang="zh-CN" altLang="en-US" sz="2400" b="1" u="sng">
                <a:solidFill>
                  <a:srgbClr val="333333"/>
                </a:solidFill>
              </a:rPr>
              <a:t>常见母亲在灶上汗流满面地烧饭，我就悄悄把书一放，挑水或放牛去了。有的季节里，我上午读书，下午种地；一到农忙，便整日在地里跟着母亲劳动。这个时期母亲教给我许多生产知识。</a:t>
            </a:r>
            <a:endParaRPr lang="zh-CN" altLang="en-US" sz="2400" b="1" u="sng"/>
          </a:p>
        </p:txBody>
      </p:sp>
      <p:sp>
        <p:nvSpPr>
          <p:cNvPr id="12" name="文本框 11">
            <a:extLst>
              <a:ext uri="{FF2B5EF4-FFF2-40B4-BE49-F238E27FC236}">
                <a16:creationId xmlns:a16="http://schemas.microsoft.com/office/drawing/2014/main" xmlns="" id="{35C3A14C-573E-4091-BDB0-BB47131513AA}"/>
              </a:ext>
            </a:extLst>
          </p:cNvPr>
          <p:cNvSpPr txBox="1"/>
          <p:nvPr/>
        </p:nvSpPr>
        <p:spPr>
          <a:xfrm>
            <a:off x="2340429" y="1515519"/>
            <a:ext cx="5810523" cy="830997"/>
          </a:xfrm>
          <a:prstGeom prst="rect">
            <a:avLst/>
          </a:prstGeom>
          <a:noFill/>
        </p:spPr>
        <p:txBody>
          <a:bodyPr wrap="square">
            <a:spAutoFit/>
          </a:bodyPr>
          <a:lstStyle/>
          <a:p>
            <a:r>
              <a:rPr kumimoji="0" lang="zh-CN" altLang="en-US" sz="2400" b="1" i="0" u="none" strike="noStrike" kern="1200" cap="none" spc="0" normalizeH="0" baseline="0" noProof="0">
                <a:ln>
                  <a:noFill/>
                </a:ln>
                <a:effectLst/>
                <a:uLnTx/>
                <a:uFillTx/>
                <a:latin typeface="华文楷体" panose="02010600040101010101" pitchFamily="2" charset="-122"/>
                <a:ea typeface="华文楷体" panose="02010600040101010101" pitchFamily="2" charset="-122"/>
                <a:cs typeface="+mj-cs"/>
              </a:rPr>
              <a:t>第</a:t>
            </a:r>
            <a:r>
              <a:rPr kumimoji="0" lang="en-US" altLang="zh-CN" sz="2400" b="1" i="0" u="none" strike="noStrike" kern="1200" cap="none" spc="0" normalizeH="0" baseline="0" noProof="0">
                <a:ln>
                  <a:noFill/>
                </a:ln>
                <a:effectLst/>
                <a:uLnTx/>
                <a:uFillTx/>
                <a:latin typeface="华文楷体" panose="02010600040101010101" pitchFamily="2" charset="-122"/>
                <a:ea typeface="华文楷体" panose="02010600040101010101" pitchFamily="2" charset="-122"/>
                <a:cs typeface="+mj-cs"/>
              </a:rPr>
              <a:t>5</a:t>
            </a:r>
            <a:r>
              <a:rPr kumimoji="0" lang="zh-CN" altLang="en-US" sz="2400" b="1" i="0" u="none" strike="noStrike" kern="1200" cap="none" spc="0" normalizeH="0" baseline="0" noProof="0">
                <a:ln>
                  <a:noFill/>
                </a:ln>
                <a:effectLst/>
                <a:uLnTx/>
                <a:uFillTx/>
                <a:latin typeface="华文楷体" panose="02010600040101010101" pitchFamily="2" charset="-122"/>
                <a:ea typeface="华文楷体" panose="02010600040101010101" pitchFamily="2" charset="-122"/>
                <a:cs typeface="+mj-cs"/>
              </a:rPr>
              <a:t>段：</a:t>
            </a:r>
            <a:br>
              <a:rPr lang="en-US" altLang="zh-CN" sz="2400">
                <a:solidFill>
                  <a:srgbClr val="333333"/>
                </a:solidFill>
                <a:latin typeface="华文楷体" panose="02010600040101010101" pitchFamily="2" charset="-122"/>
                <a:ea typeface="华文楷体" panose="02010600040101010101" pitchFamily="2" charset="-122"/>
              </a:rPr>
            </a:br>
            <a:endParaRPr lang="zh-CN" altLang="en-US" sz="240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675729109"/>
      </p:ext>
    </p:ext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xmlns="" id="{C802AF71-DCED-40C9-A01D-ABAFDE69AF48}"/>
              </a:ext>
            </a:extLst>
          </p:cNvPr>
          <p:cNvSpPr>
            <a:spLocks noGrp="1"/>
          </p:cNvSpPr>
          <p:nvPr>
            <p:ph type="title"/>
          </p:nvPr>
        </p:nvSpPr>
        <p:spPr>
          <a:xfrm>
            <a:off x="2327366" y="412025"/>
            <a:ext cx="10515600" cy="1325563"/>
          </a:xfrm>
        </p:spPr>
        <p:txBody>
          <a:bodyPr>
            <a:normAutofit/>
          </a:bodyPr>
          <a:lstStyle/>
          <a:p>
            <a:pPr algn="l"/>
            <a:r>
              <a:rPr lang="zh-CN" altLang="en-US" sz="2400" b="0" i="0" u="none" strike="noStrike">
                <a:solidFill>
                  <a:srgbClr val="333333"/>
                </a:solidFill>
                <a:effectLst/>
                <a:latin typeface="华文楷体" panose="02010600040101010101" pitchFamily="2" charset="-122"/>
                <a:ea typeface="华文楷体" panose="02010600040101010101" pitchFamily="2" charset="-122"/>
              </a:rPr>
              <a:t>        </a:t>
            </a:r>
            <a:endParaRPr lang="zh-CN" altLang="en-US" sz="2400">
              <a:solidFill>
                <a:schemeClr val="bg1"/>
              </a:solidFill>
              <a:latin typeface="华文楷体" panose="02010600040101010101" pitchFamily="2" charset="-122"/>
              <a:ea typeface="华文楷体" panose="02010600040101010101" pitchFamily="2" charset="-122"/>
            </a:endParaRPr>
          </a:p>
        </p:txBody>
      </p:sp>
      <p:sp>
        <p:nvSpPr>
          <p:cNvPr id="3" name="内容占位符 2">
            <a:extLst>
              <a:ext uri="{FF2B5EF4-FFF2-40B4-BE49-F238E27FC236}">
                <a16:creationId xmlns:a16="http://schemas.microsoft.com/office/drawing/2014/main" xmlns="" id="{ED229A1A-B79B-4688-BC23-0149799C8160}"/>
              </a:ext>
            </a:extLst>
          </p:cNvPr>
          <p:cNvSpPr>
            <a:spLocks noGrp="1"/>
          </p:cNvSpPr>
          <p:nvPr>
            <p:ph idx="1"/>
          </p:nvPr>
        </p:nvSpPr>
        <p:spPr>
          <a:xfrm>
            <a:off x="2203540" y="2153086"/>
            <a:ext cx="7443789" cy="3849474"/>
          </a:xfrm>
        </p:spPr>
        <p:txBody>
          <a:bodyPr>
            <a:normAutofit/>
          </a:bodyPr>
          <a:lstStyle/>
          <a:p>
            <a:pPr marL="0" indent="0" algn="l">
              <a:lnSpc>
                <a:spcPct val="130000"/>
              </a:lnSpc>
              <a:buNone/>
            </a:pPr>
            <a:r>
              <a:rPr lang="zh-CN" altLang="en-US" sz="2400" b="1" i="0" u="none" strike="noStrike">
                <a:solidFill>
                  <a:srgbClr val="333333"/>
                </a:solidFill>
                <a:effectLst/>
              </a:rPr>
              <a:t>         </a:t>
            </a:r>
            <a:r>
              <a:rPr lang="zh-CN" altLang="en-US" sz="2400" b="1" u="sng">
                <a:solidFill>
                  <a:srgbClr val="333333"/>
                </a:solidFill>
              </a:rPr>
              <a:t>母亲这样地整日劳碌着。</a:t>
            </a:r>
            <a:r>
              <a:rPr lang="zh-CN" altLang="en-US" sz="2400" b="1">
                <a:solidFill>
                  <a:srgbClr val="333333"/>
                </a:solidFill>
              </a:rPr>
              <a:t>我到四五岁时就很自然地在旁边帮她的忙，到八九岁时就不但能挑能背，还会种地了。记得那时我从私塾回家，</a:t>
            </a:r>
            <a:r>
              <a:rPr lang="zh-CN" altLang="en-US" sz="2400" b="1" u="sng">
                <a:solidFill>
                  <a:srgbClr val="333333"/>
                </a:solidFill>
              </a:rPr>
              <a:t>常见母亲在灶上汗流满面地烧饭，我就悄悄把书一放，挑水或放牛去了。有的季节里，我上午读书，下午种地；一到农忙，便整日在地里跟着母亲劳动。这个时期母亲教给我许多生产知识。</a:t>
            </a:r>
            <a:endParaRPr lang="zh-CN" altLang="en-US" sz="2400" b="1" u="sng"/>
          </a:p>
        </p:txBody>
      </p:sp>
      <p:sp>
        <p:nvSpPr>
          <p:cNvPr id="12" name="文本框 11">
            <a:extLst>
              <a:ext uri="{FF2B5EF4-FFF2-40B4-BE49-F238E27FC236}">
                <a16:creationId xmlns:a16="http://schemas.microsoft.com/office/drawing/2014/main" xmlns="" id="{35C3A14C-573E-4091-BDB0-BB47131513AA}"/>
              </a:ext>
            </a:extLst>
          </p:cNvPr>
          <p:cNvSpPr txBox="1"/>
          <p:nvPr/>
        </p:nvSpPr>
        <p:spPr>
          <a:xfrm>
            <a:off x="2327366" y="1737588"/>
            <a:ext cx="5810523" cy="830997"/>
          </a:xfrm>
          <a:prstGeom prst="rect">
            <a:avLst/>
          </a:prstGeom>
          <a:noFill/>
        </p:spPr>
        <p:txBody>
          <a:bodyPr wrap="square">
            <a:spAutoFit/>
          </a:bodyPr>
          <a:lstStyle/>
          <a:p>
            <a:r>
              <a:rPr kumimoji="0" lang="zh-CN" altLang="en-US" sz="2400" b="1" i="0" u="none" strike="noStrike" kern="1200" cap="none" spc="0" normalizeH="0" baseline="0" noProof="0">
                <a:ln>
                  <a:noFill/>
                </a:ln>
                <a:effectLst/>
                <a:uLnTx/>
                <a:uFillTx/>
                <a:latin typeface="华文楷体" panose="02010600040101010101" pitchFamily="2" charset="-122"/>
                <a:ea typeface="华文楷体" panose="02010600040101010101" pitchFamily="2" charset="-122"/>
                <a:cs typeface="+mj-cs"/>
              </a:rPr>
              <a:t>第</a:t>
            </a:r>
            <a:r>
              <a:rPr kumimoji="0" lang="en-US" altLang="zh-CN" sz="2400" b="1" i="0" u="none" strike="noStrike" kern="1200" cap="none" spc="0" normalizeH="0" baseline="0" noProof="0">
                <a:ln>
                  <a:noFill/>
                </a:ln>
                <a:effectLst/>
                <a:uLnTx/>
                <a:uFillTx/>
                <a:latin typeface="华文楷体" panose="02010600040101010101" pitchFamily="2" charset="-122"/>
                <a:ea typeface="华文楷体" panose="02010600040101010101" pitchFamily="2" charset="-122"/>
                <a:cs typeface="+mj-cs"/>
              </a:rPr>
              <a:t>5</a:t>
            </a:r>
            <a:r>
              <a:rPr kumimoji="0" lang="zh-CN" altLang="en-US" sz="2400" b="1" i="0" u="none" strike="noStrike" kern="1200" cap="none" spc="0" normalizeH="0" baseline="0" noProof="0">
                <a:ln>
                  <a:noFill/>
                </a:ln>
                <a:effectLst/>
                <a:uLnTx/>
                <a:uFillTx/>
                <a:latin typeface="华文楷体" panose="02010600040101010101" pitchFamily="2" charset="-122"/>
                <a:ea typeface="华文楷体" panose="02010600040101010101" pitchFamily="2" charset="-122"/>
                <a:cs typeface="+mj-cs"/>
              </a:rPr>
              <a:t>段：</a:t>
            </a:r>
            <a:br>
              <a:rPr lang="en-US" altLang="zh-CN" sz="2400">
                <a:solidFill>
                  <a:srgbClr val="333333"/>
                </a:solidFill>
                <a:latin typeface="华文楷体" panose="02010600040101010101" pitchFamily="2" charset="-122"/>
                <a:ea typeface="华文楷体" panose="02010600040101010101" pitchFamily="2" charset="-122"/>
              </a:rPr>
            </a:br>
            <a:endParaRPr lang="zh-CN" altLang="en-US" sz="2400">
              <a:latin typeface="华文楷体" panose="02010600040101010101" pitchFamily="2" charset="-122"/>
              <a:ea typeface="华文楷体" panose="02010600040101010101" pitchFamily="2" charset="-122"/>
            </a:endParaRPr>
          </a:p>
        </p:txBody>
      </p:sp>
      <p:sp>
        <p:nvSpPr>
          <p:cNvPr id="5" name="矩形 4">
            <a:extLst>
              <a:ext uri="{FF2B5EF4-FFF2-40B4-BE49-F238E27FC236}">
                <a16:creationId xmlns:a16="http://schemas.microsoft.com/office/drawing/2014/main" xmlns="" id="{EF95F517-ADB1-4902-893C-EC5AE8180CA3}"/>
              </a:ext>
            </a:extLst>
          </p:cNvPr>
          <p:cNvSpPr/>
          <p:nvPr/>
        </p:nvSpPr>
        <p:spPr>
          <a:xfrm>
            <a:off x="3921008" y="1582828"/>
            <a:ext cx="4008852" cy="5702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华文楷体" panose="02010600040101010101" pitchFamily="2" charset="-122"/>
                <a:ea typeface="华文楷体" panose="02010600040101010101" pitchFamily="2" charset="-122"/>
              </a:rPr>
              <a:t>总括母亲每日辛劳的情况，</a:t>
            </a:r>
            <a:r>
              <a:rPr lang="zh-CN" altLang="en-US" b="1">
                <a:solidFill>
                  <a:srgbClr val="FFFF00"/>
                </a:solidFill>
                <a:latin typeface="华文楷体" panose="02010600040101010101" pitchFamily="2" charset="-122"/>
                <a:ea typeface="华文楷体" panose="02010600040101010101" pitchFamily="2" charset="-122"/>
              </a:rPr>
              <a:t>饱含情感。</a:t>
            </a:r>
          </a:p>
        </p:txBody>
      </p:sp>
      <p:sp>
        <p:nvSpPr>
          <p:cNvPr id="6" name="矩形 5">
            <a:extLst>
              <a:ext uri="{FF2B5EF4-FFF2-40B4-BE49-F238E27FC236}">
                <a16:creationId xmlns:a16="http://schemas.microsoft.com/office/drawing/2014/main" xmlns="" id="{C5D90A00-44C7-4DFC-978C-ED4343E3325E}"/>
              </a:ext>
            </a:extLst>
          </p:cNvPr>
          <p:cNvSpPr/>
          <p:nvPr/>
        </p:nvSpPr>
        <p:spPr>
          <a:xfrm>
            <a:off x="2020742" y="3194280"/>
            <a:ext cx="4222769" cy="63448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华文楷体" panose="02010600040101010101" pitchFamily="2" charset="-122"/>
                <a:ea typeface="华文楷体" panose="02010600040101010101" pitchFamily="2" charset="-122"/>
              </a:rPr>
              <a:t>描写：母亲劳累的模样，</a:t>
            </a:r>
            <a:r>
              <a:rPr lang="zh-CN" altLang="en-US" b="1">
                <a:solidFill>
                  <a:srgbClr val="FFFF00"/>
                </a:solidFill>
                <a:latin typeface="华文楷体" panose="02010600040101010101" pitchFamily="2" charset="-122"/>
                <a:ea typeface="华文楷体" panose="02010600040101010101" pitchFamily="2" charset="-122"/>
              </a:rPr>
              <a:t>我的</a:t>
            </a:r>
            <a:r>
              <a:rPr lang="zh-CN" altLang="zh-CN" b="1">
                <a:solidFill>
                  <a:srgbClr val="FFFF00"/>
                </a:solidFill>
                <a:latin typeface="华文楷体" panose="02010600040101010101" pitchFamily="2" charset="-122"/>
                <a:ea typeface="华文楷体" panose="02010600040101010101" pitchFamily="2" charset="-122"/>
              </a:rPr>
              <a:t>心疼关爱</a:t>
            </a:r>
            <a:r>
              <a:rPr lang="zh-CN" altLang="en-US" b="1">
                <a:solidFill>
                  <a:srgbClr val="FFFF00"/>
                </a:solidFill>
                <a:latin typeface="华文楷体" panose="02010600040101010101" pitchFamily="2" charset="-122"/>
                <a:ea typeface="华文楷体" panose="02010600040101010101" pitchFamily="2" charset="-122"/>
              </a:rPr>
              <a:t>。</a:t>
            </a:r>
          </a:p>
        </p:txBody>
      </p:sp>
      <p:sp>
        <p:nvSpPr>
          <p:cNvPr id="7" name="矩形 6">
            <a:extLst>
              <a:ext uri="{FF2B5EF4-FFF2-40B4-BE49-F238E27FC236}">
                <a16:creationId xmlns:a16="http://schemas.microsoft.com/office/drawing/2014/main" xmlns="" id="{BA5FEF1A-B80E-45B5-9180-24915BE6A46E}"/>
              </a:ext>
            </a:extLst>
          </p:cNvPr>
          <p:cNvSpPr/>
          <p:nvPr/>
        </p:nvSpPr>
        <p:spPr>
          <a:xfrm>
            <a:off x="5617034" y="5007144"/>
            <a:ext cx="4030295" cy="8805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华文楷体" panose="02010600040101010101" pitchFamily="2" charset="-122"/>
                <a:ea typeface="华文楷体" panose="02010600040101010101" pitchFamily="2" charset="-122"/>
              </a:rPr>
              <a:t>叙述：侧面交代母亲对我的教导效果，</a:t>
            </a:r>
            <a:r>
              <a:rPr lang="zh-CN" altLang="en-US" b="1">
                <a:solidFill>
                  <a:srgbClr val="FFFF00"/>
                </a:solidFill>
                <a:latin typeface="华文楷体" panose="02010600040101010101" pitchFamily="2" charset="-122"/>
                <a:ea typeface="华文楷体" panose="02010600040101010101" pitchFamily="2" charset="-122"/>
              </a:rPr>
              <a:t>表达</a:t>
            </a:r>
            <a:r>
              <a:rPr lang="zh-CN" altLang="zh-CN" b="1">
                <a:solidFill>
                  <a:srgbClr val="FFFF00"/>
                </a:solidFill>
                <a:latin typeface="华文楷体" panose="02010600040101010101" pitchFamily="2" charset="-122"/>
                <a:ea typeface="华文楷体" panose="02010600040101010101" pitchFamily="2" charset="-122"/>
              </a:rPr>
              <a:t>对母亲的心疼、赞美、感激</a:t>
            </a:r>
            <a:r>
              <a:rPr lang="zh-CN" altLang="en-US" b="1">
                <a:solidFill>
                  <a:srgbClr val="FFFF00"/>
                </a:solidFill>
                <a:latin typeface="华文楷体" panose="02010600040101010101" pitchFamily="2" charset="-122"/>
                <a:ea typeface="华文楷体" panose="02010600040101010101" pitchFamily="2" charset="-122"/>
              </a:rPr>
              <a:t>。</a:t>
            </a:r>
          </a:p>
        </p:txBody>
      </p:sp>
    </p:spTree>
    <p:extLst>
      <p:ext uri="{BB962C8B-B14F-4D97-AF65-F5344CB8AC3E}">
        <p14:creationId xmlns:p14="http://schemas.microsoft.com/office/powerpoint/2010/main" val="37520245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xmlns="" id="{334EF7EC-9245-48FE-9E7B-E25EB82BB50F}"/>
              </a:ext>
            </a:extLst>
          </p:cNvPr>
          <p:cNvSpPr>
            <a:spLocks noGrp="1"/>
          </p:cNvSpPr>
          <p:nvPr>
            <p:ph idx="1"/>
          </p:nvPr>
        </p:nvSpPr>
        <p:spPr>
          <a:xfrm>
            <a:off x="2269141" y="2170475"/>
            <a:ext cx="7679842" cy="2686051"/>
          </a:xfrm>
        </p:spPr>
        <p:txBody>
          <a:bodyPr>
            <a:normAutofit fontScale="85000" lnSpcReduction="10000"/>
          </a:bodyPr>
          <a:lstStyle/>
          <a:p>
            <a:pPr marL="0" indent="0" algn="l">
              <a:lnSpc>
                <a:spcPct val="150000"/>
              </a:lnSpc>
              <a:buNone/>
            </a:pPr>
            <a:r>
              <a:rPr lang="en-US" altLang="zh-CN" sz="2400"/>
              <a:t>        </a:t>
            </a:r>
            <a:r>
              <a:rPr lang="zh-CN" altLang="zh-CN" sz="2400" b="1" u="sng"/>
              <a:t>我们用桐子榨油来点灯，吃的是豌豆饭、菜饭、红薯饭、杂粮饭，把菜籽榨出的油放在饭里做调料。</a:t>
            </a:r>
            <a:r>
              <a:rPr lang="zh-CN" altLang="zh-CN" sz="2400" b="1"/>
              <a:t>这类地主富人家看也不看的饭食，</a:t>
            </a:r>
            <a:r>
              <a:rPr lang="zh-CN" altLang="zh-CN" sz="2400" b="1" u="sng"/>
              <a:t>母亲却能做得使一家人吃起来有滋味。</a:t>
            </a:r>
            <a:r>
              <a:rPr lang="zh-CN" altLang="en-US" sz="2400" b="1" u="sng"/>
              <a:t>赶上丰年，才能缝上一些新衣服，衣服也是自己生产出来的。母亲亲手纺出线，请人织成布，染了颜色，我们叫它“家织布”，有铜钱那样厚。一套衣服老大穿过了，老二老三接着穿还穿不烂。</a:t>
            </a:r>
          </a:p>
          <a:p>
            <a:pPr marL="0" indent="0" algn="l">
              <a:lnSpc>
                <a:spcPct val="150000"/>
              </a:lnSpc>
              <a:buNone/>
            </a:pPr>
            <a:endParaRPr lang="zh-CN" altLang="en-US" sz="2400" b="1"/>
          </a:p>
        </p:txBody>
      </p:sp>
      <p:sp>
        <p:nvSpPr>
          <p:cNvPr id="4" name="文本框 3">
            <a:extLst>
              <a:ext uri="{FF2B5EF4-FFF2-40B4-BE49-F238E27FC236}">
                <a16:creationId xmlns:a16="http://schemas.microsoft.com/office/drawing/2014/main" xmlns="" id="{13058A3E-E832-4F28-9D3A-A88E22A09C72}"/>
              </a:ext>
            </a:extLst>
          </p:cNvPr>
          <p:cNvSpPr txBox="1"/>
          <p:nvPr/>
        </p:nvSpPr>
        <p:spPr>
          <a:xfrm>
            <a:off x="2276801" y="1473611"/>
            <a:ext cx="5367130" cy="461665"/>
          </a:xfrm>
          <a:prstGeom prst="rect">
            <a:avLst/>
          </a:prstGeom>
          <a:noFill/>
        </p:spPr>
        <p:txBody>
          <a:bodyPr wrap="square" rtlCol="0">
            <a:spAutoFit/>
          </a:bodyPr>
          <a:lstStyle/>
          <a:p>
            <a:r>
              <a:rPr lang="zh-CN" altLang="en-US" sz="2400" b="1">
                <a:latin typeface="华文楷体" panose="02010600040101010101" pitchFamily="2" charset="-122"/>
                <a:ea typeface="华文楷体" panose="02010600040101010101" pitchFamily="2" charset="-122"/>
              </a:rPr>
              <a:t>第</a:t>
            </a:r>
            <a:r>
              <a:rPr lang="en-US" altLang="zh-CN" sz="2400" b="1">
                <a:latin typeface="华文楷体" panose="02010600040101010101" pitchFamily="2" charset="-122"/>
                <a:ea typeface="华文楷体" panose="02010600040101010101" pitchFamily="2" charset="-122"/>
              </a:rPr>
              <a:t>6</a:t>
            </a:r>
            <a:r>
              <a:rPr lang="zh-CN" altLang="en-US" sz="2400" b="1">
                <a:latin typeface="华文楷体" panose="02010600040101010101" pitchFamily="2" charset="-122"/>
                <a:ea typeface="华文楷体" panose="02010600040101010101" pitchFamily="2" charset="-122"/>
              </a:rPr>
              <a:t>段：</a:t>
            </a:r>
          </a:p>
        </p:txBody>
      </p:sp>
      <p:sp>
        <p:nvSpPr>
          <p:cNvPr id="6" name="矩形 5">
            <a:extLst>
              <a:ext uri="{FF2B5EF4-FFF2-40B4-BE49-F238E27FC236}">
                <a16:creationId xmlns:a16="http://schemas.microsoft.com/office/drawing/2014/main" xmlns="" id="{2FDEFD6D-ECCA-4266-A76C-0E7C0593477B}"/>
              </a:ext>
            </a:extLst>
          </p:cNvPr>
          <p:cNvSpPr/>
          <p:nvPr/>
        </p:nvSpPr>
        <p:spPr>
          <a:xfrm>
            <a:off x="2377723" y="3495847"/>
            <a:ext cx="7374408" cy="5690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latin typeface="华文楷体" panose="02010600040101010101" pitchFamily="2" charset="-122"/>
                <a:ea typeface="华文楷体" panose="02010600040101010101" pitchFamily="2" charset="-122"/>
              </a:rPr>
              <a:t>对比，</a:t>
            </a:r>
            <a:r>
              <a:rPr lang="zh-CN" altLang="zh-CN">
                <a:latin typeface="华文楷体" panose="02010600040101010101" pitchFamily="2" charset="-122"/>
                <a:ea typeface="华文楷体" panose="02010600040101010101" pitchFamily="2" charset="-122"/>
                <a:cs typeface="Times New Roman" panose="02020603050405020304" pitchFamily="18" charset="0"/>
              </a:rPr>
              <a:t>突出了母亲的善持家务，聪</a:t>
            </a:r>
            <a:r>
              <a:rPr lang="zh-CN" altLang="en-US">
                <a:latin typeface="华文楷体" panose="02010600040101010101" pitchFamily="2" charset="-122"/>
                <a:ea typeface="华文楷体" panose="02010600040101010101" pitchFamily="2" charset="-122"/>
                <a:cs typeface="Times New Roman" panose="02020603050405020304" pitchFamily="18" charset="0"/>
              </a:rPr>
              <a:t>明</a:t>
            </a:r>
            <a:r>
              <a:rPr lang="zh-CN" altLang="zh-CN">
                <a:latin typeface="华文楷体" panose="02010600040101010101" pitchFamily="2" charset="-122"/>
                <a:ea typeface="华文楷体" panose="02010600040101010101" pitchFamily="2" charset="-122"/>
                <a:cs typeface="Times New Roman" panose="02020603050405020304" pitchFamily="18" charset="0"/>
              </a:rPr>
              <a:t>能干，</a:t>
            </a:r>
            <a:r>
              <a:rPr lang="zh-CN" altLang="zh-CN" b="1">
                <a:solidFill>
                  <a:srgbClr val="FFFF00"/>
                </a:solidFill>
                <a:latin typeface="华文楷体" panose="02010600040101010101" pitchFamily="2" charset="-122"/>
                <a:ea typeface="华文楷体" panose="02010600040101010101" pitchFamily="2" charset="-122"/>
                <a:cs typeface="Times New Roman" panose="02020603050405020304" pitchFamily="18" charset="0"/>
              </a:rPr>
              <a:t>表达了对母亲的</a:t>
            </a:r>
            <a:r>
              <a:rPr lang="zh-CN" altLang="en-US" b="1">
                <a:solidFill>
                  <a:srgbClr val="FFFF00"/>
                </a:solidFill>
                <a:latin typeface="华文楷体" panose="02010600040101010101" pitchFamily="2" charset="-122"/>
                <a:ea typeface="华文楷体" panose="02010600040101010101" pitchFamily="2" charset="-122"/>
                <a:cs typeface="Times New Roman" panose="02020603050405020304" pitchFamily="18" charset="0"/>
              </a:rPr>
              <a:t>深切</a:t>
            </a:r>
            <a:r>
              <a:rPr lang="zh-CN" altLang="zh-CN" b="1">
                <a:solidFill>
                  <a:srgbClr val="FFFF00"/>
                </a:solidFill>
                <a:latin typeface="华文楷体" panose="02010600040101010101" pitchFamily="2" charset="-122"/>
                <a:ea typeface="华文楷体" panose="02010600040101010101" pitchFamily="2" charset="-122"/>
                <a:cs typeface="Times New Roman" panose="02020603050405020304" pitchFamily="18" charset="0"/>
              </a:rPr>
              <a:t>怀念。</a:t>
            </a:r>
            <a:endParaRPr lang="zh-CN" altLang="en-US" b="1">
              <a:solidFill>
                <a:srgbClr val="FFFF00"/>
              </a:solidFill>
              <a:latin typeface="华文楷体" panose="02010600040101010101" pitchFamily="2" charset="-122"/>
              <a:ea typeface="华文楷体" panose="02010600040101010101" pitchFamily="2" charset="-122"/>
            </a:endParaRPr>
          </a:p>
        </p:txBody>
      </p:sp>
      <p:sp>
        <p:nvSpPr>
          <p:cNvPr id="8" name="矩形 7">
            <a:extLst>
              <a:ext uri="{FF2B5EF4-FFF2-40B4-BE49-F238E27FC236}">
                <a16:creationId xmlns:a16="http://schemas.microsoft.com/office/drawing/2014/main" xmlns="" id="{7B172146-E2BD-4758-9454-1524ABF0372D}"/>
              </a:ext>
            </a:extLst>
          </p:cNvPr>
          <p:cNvSpPr/>
          <p:nvPr/>
        </p:nvSpPr>
        <p:spPr>
          <a:xfrm>
            <a:off x="3950465" y="1727709"/>
            <a:ext cx="5801666" cy="4383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a:latin typeface="华文楷体" panose="02010600040101010101" pitchFamily="2" charset="-122"/>
                <a:ea typeface="华文楷体" panose="02010600040101010101" pitchFamily="2" charset="-122"/>
              </a:rPr>
              <a:t>交代家庭阶层，体现</a:t>
            </a:r>
            <a:r>
              <a:rPr lang="zh-CN" altLang="en-US" sz="2000">
                <a:latin typeface="华文楷体" panose="02010600040101010101" pitchFamily="2" charset="-122"/>
                <a:ea typeface="华文楷体" panose="02010600040101010101" pitchFamily="2" charset="-122"/>
                <a:cs typeface="Times New Roman" panose="02020603050405020304" pitchFamily="18" charset="0"/>
              </a:rPr>
              <a:t>母亲</a:t>
            </a:r>
            <a:r>
              <a:rPr lang="zh-CN" altLang="zh-CN" sz="2000">
                <a:latin typeface="华文楷体" panose="02010600040101010101" pitchFamily="2" charset="-122"/>
                <a:ea typeface="华文楷体" panose="02010600040101010101" pitchFamily="2" charset="-122"/>
                <a:cs typeface="Times New Roman" panose="02020603050405020304" pitchFamily="18" charset="0"/>
              </a:rPr>
              <a:t>善于持家、聪明能干</a:t>
            </a:r>
            <a:endParaRPr lang="zh-CN" altLang="en-US" sz="2000">
              <a:latin typeface="华文楷体" panose="02010600040101010101" pitchFamily="2" charset="-122"/>
              <a:ea typeface="华文楷体" panose="02010600040101010101" pitchFamily="2" charset="-122"/>
            </a:endParaRPr>
          </a:p>
        </p:txBody>
      </p:sp>
      <p:sp>
        <p:nvSpPr>
          <p:cNvPr id="10" name="矩形 9">
            <a:extLst>
              <a:ext uri="{FF2B5EF4-FFF2-40B4-BE49-F238E27FC236}">
                <a16:creationId xmlns:a16="http://schemas.microsoft.com/office/drawing/2014/main" xmlns="" id="{CA6DF2B2-6BBA-4FCC-9E27-1E2B78FCAF8A}"/>
              </a:ext>
            </a:extLst>
          </p:cNvPr>
          <p:cNvSpPr/>
          <p:nvPr/>
        </p:nvSpPr>
        <p:spPr>
          <a:xfrm>
            <a:off x="2377723" y="4860893"/>
            <a:ext cx="7374408" cy="438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a:latin typeface="华文楷体" panose="02010600040101010101" pitchFamily="2" charset="-122"/>
                <a:ea typeface="华文楷体" panose="02010600040101010101" pitchFamily="2" charset="-122"/>
                <a:cs typeface="Times New Roman" panose="02020603050405020304" pitchFamily="18" charset="0"/>
              </a:rPr>
              <a:t>侧面体现母亲</a:t>
            </a:r>
            <a:r>
              <a:rPr lang="zh-CN" altLang="en-US">
                <a:latin typeface="华文楷体" panose="02010600040101010101" pitchFamily="2" charset="-122"/>
                <a:ea typeface="华文楷体" panose="02010600040101010101" pitchFamily="2" charset="-122"/>
                <a:cs typeface="Times New Roman" panose="02020603050405020304" pitchFamily="18" charset="0"/>
              </a:rPr>
              <a:t>用心持家、任劳任怨</a:t>
            </a:r>
            <a:r>
              <a:rPr lang="zh-CN" altLang="zh-CN">
                <a:latin typeface="华文楷体" panose="02010600040101010101" pitchFamily="2" charset="-122"/>
                <a:ea typeface="华文楷体" panose="02010600040101010101" pitchFamily="2" charset="-122"/>
                <a:cs typeface="Times New Roman" panose="02020603050405020304" pitchFamily="18" charset="0"/>
              </a:rPr>
              <a:t>的特点，</a:t>
            </a:r>
            <a:r>
              <a:rPr lang="zh-CN" altLang="zh-CN" b="1">
                <a:solidFill>
                  <a:srgbClr val="FFFF00"/>
                </a:solidFill>
                <a:latin typeface="华文楷体" panose="02010600040101010101" pitchFamily="2" charset="-122"/>
                <a:ea typeface="华文楷体" panose="02010600040101010101" pitchFamily="2" charset="-122"/>
                <a:cs typeface="Times New Roman" panose="02020603050405020304" pitchFamily="18" charset="0"/>
              </a:rPr>
              <a:t>作者发自内心的赞叹敬重</a:t>
            </a:r>
            <a:r>
              <a:rPr lang="zh-CN" altLang="en-US" b="1">
                <a:solidFill>
                  <a:srgbClr val="FFFF00"/>
                </a:solidFill>
                <a:latin typeface="华文楷体" panose="02010600040101010101" pitchFamily="2" charset="-122"/>
                <a:ea typeface="华文楷体" panose="02010600040101010101" pitchFamily="2" charset="-122"/>
                <a:cs typeface="Times New Roman" panose="02020603050405020304" pitchFamily="18" charset="0"/>
              </a:rPr>
              <a:t>。</a:t>
            </a:r>
          </a:p>
        </p:txBody>
      </p:sp>
    </p:spTree>
    <p:extLst>
      <p:ext uri="{BB962C8B-B14F-4D97-AF65-F5344CB8AC3E}">
        <p14:creationId xmlns:p14="http://schemas.microsoft.com/office/powerpoint/2010/main" val="33647359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xmlns="" id="{EBE75D9C-98A2-43C5-8B3A-AEED82ADFF18}"/>
              </a:ext>
            </a:extLst>
          </p:cNvPr>
          <p:cNvSpPr>
            <a:spLocks noGrp="1"/>
          </p:cNvSpPr>
          <p:nvPr>
            <p:ph type="title"/>
          </p:nvPr>
        </p:nvSpPr>
        <p:spPr>
          <a:xfrm>
            <a:off x="2338790" y="1583278"/>
            <a:ext cx="4815302" cy="1325563"/>
          </a:xfrm>
        </p:spPr>
        <p:txBody>
          <a:bodyPr>
            <a:noAutofit/>
          </a:bodyPr>
          <a:lstStyle/>
          <a:p>
            <a:pPr algn="l"/>
            <a:r>
              <a:rPr lang="zh-CN" altLang="en-US" sz="2800">
                <a:latin typeface="黑体" panose="02010609060101010101" pitchFamily="49" charset="-122"/>
                <a:ea typeface="黑体" panose="02010609060101010101" pitchFamily="49" charset="-122"/>
              </a:rPr>
              <a:t>小结：</a:t>
            </a:r>
            <a:endParaRPr lang="zh-CN" altLang="en-US" sz="2800">
              <a:solidFill>
                <a:schemeClr val="tx2"/>
              </a:solidFill>
            </a:endParaRPr>
          </a:p>
        </p:txBody>
      </p:sp>
      <p:sp>
        <p:nvSpPr>
          <p:cNvPr id="3" name="内容占位符 2">
            <a:extLst>
              <a:ext uri="{FF2B5EF4-FFF2-40B4-BE49-F238E27FC236}">
                <a16:creationId xmlns:a16="http://schemas.microsoft.com/office/drawing/2014/main" xmlns="" id="{2C0F491F-F95B-4847-953C-439538352934}"/>
              </a:ext>
            </a:extLst>
          </p:cNvPr>
          <p:cNvSpPr>
            <a:spLocks noGrp="1"/>
          </p:cNvSpPr>
          <p:nvPr>
            <p:ph idx="1"/>
          </p:nvPr>
        </p:nvSpPr>
        <p:spPr>
          <a:xfrm>
            <a:off x="2887024" y="2908841"/>
            <a:ext cx="6444077" cy="1325563"/>
          </a:xfrm>
        </p:spPr>
        <p:txBody>
          <a:bodyPr>
            <a:normAutofit fontScale="92500" lnSpcReduction="10000"/>
          </a:bodyPr>
          <a:lstStyle/>
          <a:p>
            <a:pPr marL="0" indent="0" algn="just">
              <a:lnSpc>
                <a:spcPct val="150000"/>
              </a:lnSpc>
              <a:buNone/>
            </a:pPr>
            <a:r>
              <a:rPr lang="en-US" altLang="zh-CN" b="1" kern="100">
                <a:effectLst/>
                <a:cs typeface="宋体" panose="02010600030101010101" pitchFamily="2" charset="-122"/>
              </a:rPr>
              <a:t>1. </a:t>
            </a:r>
            <a:r>
              <a:rPr lang="zh-CN" altLang="zh-CN" b="1" kern="100">
                <a:effectLst/>
                <a:cs typeface="宋体" panose="02010600030101010101" pitchFamily="2" charset="-122"/>
              </a:rPr>
              <a:t>作者用平实的叙述展现对母亲的感念深恩</a:t>
            </a:r>
            <a:r>
              <a:rPr lang="zh-CN" altLang="en-US" b="1" kern="100">
                <a:effectLst/>
                <a:cs typeface="宋体" panose="02010600030101010101" pitchFamily="2" charset="-122"/>
              </a:rPr>
              <a:t>。</a:t>
            </a:r>
            <a:endParaRPr lang="zh-CN" altLang="zh-CN" b="1" kern="100">
              <a:effectLst/>
              <a:cs typeface="等线" panose="02010600030101010101" pitchFamily="2" charset="-122"/>
            </a:endParaRPr>
          </a:p>
          <a:p>
            <a:pPr marL="0" indent="0">
              <a:lnSpc>
                <a:spcPct val="150000"/>
              </a:lnSpc>
              <a:buNone/>
            </a:pPr>
            <a:r>
              <a:rPr lang="en-US" altLang="zh-CN" b="1"/>
              <a:t>2. </a:t>
            </a:r>
            <a:r>
              <a:rPr lang="zh-CN" altLang="zh-CN" b="1"/>
              <a:t>用对比等写作手法展现母亲高尚</a:t>
            </a:r>
            <a:r>
              <a:rPr lang="zh-CN" altLang="en-US" b="1"/>
              <a:t>的</a:t>
            </a:r>
            <a:r>
              <a:rPr lang="zh-CN" altLang="zh-CN" b="1"/>
              <a:t>品德</a:t>
            </a:r>
            <a:r>
              <a:rPr lang="zh-CN" altLang="en-US" b="1"/>
              <a:t>。</a:t>
            </a:r>
            <a:endParaRPr lang="en-US" altLang="zh-CN" b="1"/>
          </a:p>
        </p:txBody>
      </p:sp>
    </p:spTree>
    <p:extLst>
      <p:ext uri="{BB962C8B-B14F-4D97-AF65-F5344CB8AC3E}">
        <p14:creationId xmlns:p14="http://schemas.microsoft.com/office/powerpoint/2010/main" val="743729796"/>
      </p:ext>
    </p:ext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xmlns="" id="{C802AF71-DCED-40C9-A01D-ABAFDE69AF48}"/>
              </a:ext>
            </a:extLst>
          </p:cNvPr>
          <p:cNvSpPr>
            <a:spLocks noGrp="1"/>
          </p:cNvSpPr>
          <p:nvPr>
            <p:ph type="title"/>
          </p:nvPr>
        </p:nvSpPr>
        <p:spPr>
          <a:xfrm>
            <a:off x="2062698" y="1311733"/>
            <a:ext cx="7670834" cy="1325563"/>
          </a:xfrm>
        </p:spPr>
        <p:txBody>
          <a:bodyPr>
            <a:normAutofit/>
          </a:bodyPr>
          <a:lstStyle/>
          <a:p>
            <a:pPr algn="l">
              <a:lnSpc>
                <a:spcPct val="130000"/>
              </a:lnSpc>
            </a:pPr>
            <a:r>
              <a:rPr lang="zh-CN" altLang="en-US" sz="2400" b="1">
                <a:solidFill>
                  <a:srgbClr val="333333"/>
                </a:solidFill>
                <a:latin typeface="华文楷体" panose="02010600040101010101" pitchFamily="2" charset="-122"/>
                <a:ea typeface="华文楷体" panose="02010600040101010101" pitchFamily="2" charset="-122"/>
                <a:cs typeface="+mn-cs"/>
              </a:rPr>
              <a:t>        第</a:t>
            </a:r>
            <a:r>
              <a:rPr lang="en-US" altLang="zh-CN" sz="2400" b="1">
                <a:solidFill>
                  <a:srgbClr val="333333"/>
                </a:solidFill>
                <a:latin typeface="华文楷体" panose="02010600040101010101" pitchFamily="2" charset="-122"/>
                <a:ea typeface="华文楷体" panose="02010600040101010101" pitchFamily="2" charset="-122"/>
                <a:cs typeface="+mn-cs"/>
              </a:rPr>
              <a:t>7</a:t>
            </a:r>
            <a:r>
              <a:rPr lang="zh-CN" altLang="en-US" sz="2400" b="1">
                <a:solidFill>
                  <a:srgbClr val="333333"/>
                </a:solidFill>
                <a:latin typeface="华文楷体" panose="02010600040101010101" pitchFamily="2" charset="-122"/>
                <a:ea typeface="华文楷体" panose="02010600040101010101" pitchFamily="2" charset="-122"/>
                <a:cs typeface="+mn-cs"/>
              </a:rPr>
              <a:t>段写家庭其他成员的部分，是如何体现作者对母亲的深念感恩之情的？</a:t>
            </a:r>
          </a:p>
        </p:txBody>
      </p:sp>
      <p:sp>
        <p:nvSpPr>
          <p:cNvPr id="3" name="内容占位符 2">
            <a:extLst>
              <a:ext uri="{FF2B5EF4-FFF2-40B4-BE49-F238E27FC236}">
                <a16:creationId xmlns:a16="http://schemas.microsoft.com/office/drawing/2014/main" xmlns="" id="{ED229A1A-B79B-4688-BC23-0149799C8160}"/>
              </a:ext>
            </a:extLst>
          </p:cNvPr>
          <p:cNvSpPr>
            <a:spLocks noGrp="1"/>
          </p:cNvSpPr>
          <p:nvPr>
            <p:ph idx="1"/>
          </p:nvPr>
        </p:nvSpPr>
        <p:spPr>
          <a:xfrm>
            <a:off x="2062699" y="2422843"/>
            <a:ext cx="7670833" cy="2574784"/>
          </a:xfrm>
        </p:spPr>
        <p:txBody>
          <a:bodyPr>
            <a:normAutofit/>
          </a:bodyPr>
          <a:lstStyle/>
          <a:p>
            <a:pPr marL="0" indent="0" algn="l">
              <a:lnSpc>
                <a:spcPct val="150000"/>
              </a:lnSpc>
              <a:buNone/>
            </a:pPr>
            <a:r>
              <a:rPr lang="zh-CN" altLang="en-US" sz="2400" i="0" u="none" strike="noStrike">
                <a:solidFill>
                  <a:srgbClr val="333333"/>
                </a:solidFill>
                <a:effectLst/>
              </a:rPr>
              <a:t>        </a:t>
            </a:r>
            <a:r>
              <a:rPr lang="zh-CN" altLang="en-US" sz="2400" i="0" u="sng" strike="noStrike">
                <a:solidFill>
                  <a:srgbClr val="333333"/>
                </a:solidFill>
                <a:effectLst/>
              </a:rPr>
              <a:t>勤劳的家庭是有规律有组织的。我的祖父是一个中国标本式的农民，到八九十岁还非耕田不可，不耕田就会害病，直到临死前不久还在地里劳动。祖母是家庭的组织者</a:t>
            </a:r>
            <a:r>
              <a:rPr lang="en-US" altLang="zh-CN" sz="2400" i="0" u="sng" strike="noStrike">
                <a:solidFill>
                  <a:srgbClr val="333333"/>
                </a:solidFill>
                <a:effectLst/>
              </a:rPr>
              <a:t>……</a:t>
            </a:r>
            <a:r>
              <a:rPr lang="zh-CN" altLang="en-US" sz="2400" i="0" u="sng" strike="noStrike">
                <a:solidFill>
                  <a:srgbClr val="333333"/>
                </a:solidFill>
                <a:effectLst/>
              </a:rPr>
              <a:t>喂猪的喂猪，砍柴的砍柴，挑水的挑水。             </a:t>
            </a:r>
            <a:endParaRPr lang="zh-CN" altLang="en-US" sz="2400" u="sng"/>
          </a:p>
        </p:txBody>
      </p:sp>
      <p:sp>
        <p:nvSpPr>
          <p:cNvPr id="4" name="矩形 3">
            <a:extLst>
              <a:ext uri="{FF2B5EF4-FFF2-40B4-BE49-F238E27FC236}">
                <a16:creationId xmlns:a16="http://schemas.microsoft.com/office/drawing/2014/main" xmlns="" id="{1D28C2A2-3773-40B3-A609-7497FD11934C}"/>
              </a:ext>
            </a:extLst>
          </p:cNvPr>
          <p:cNvSpPr/>
          <p:nvPr/>
        </p:nvSpPr>
        <p:spPr>
          <a:xfrm>
            <a:off x="2832569" y="4726305"/>
            <a:ext cx="6799206" cy="8232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04800">
              <a:lnSpc>
                <a:spcPct val="150000"/>
              </a:lnSpc>
            </a:pPr>
            <a:r>
              <a:rPr lang="zh-CN" altLang="en-US">
                <a:latin typeface="华文楷体" panose="02010600040101010101" pitchFamily="2" charset="-122"/>
                <a:ea typeface="华文楷体" panose="02010600040101010101" pitchFamily="2" charset="-122"/>
              </a:rPr>
              <a:t>   叙述：交代母亲和我生活的家庭环境，在家庭成员的相处中凸显母亲</a:t>
            </a:r>
            <a:r>
              <a:rPr lang="zh-CN" altLang="zh-CN">
                <a:latin typeface="华文楷体" panose="02010600040101010101" pitchFamily="2" charset="-122"/>
                <a:ea typeface="华文楷体" panose="02010600040101010101" pitchFamily="2" charset="-122"/>
              </a:rPr>
              <a:t>宽厚仁慈</a:t>
            </a:r>
            <a:r>
              <a:rPr lang="zh-CN" altLang="en-US">
                <a:latin typeface="华文楷体" panose="02010600040101010101" pitchFamily="2" charset="-122"/>
                <a:ea typeface="华文楷体" panose="02010600040101010101" pitchFamily="2" charset="-122"/>
              </a:rPr>
              <a:t>的品质，</a:t>
            </a:r>
            <a:r>
              <a:rPr lang="zh-CN" altLang="zh-CN">
                <a:solidFill>
                  <a:srgbClr val="FFFF00"/>
                </a:solidFill>
                <a:latin typeface="华文楷体" panose="02010600040101010101" pitchFamily="2" charset="-122"/>
                <a:ea typeface="华文楷体" panose="02010600040101010101" pitchFamily="2" charset="-122"/>
              </a:rPr>
              <a:t>表达我对母亲的敬爱之情。</a:t>
            </a:r>
          </a:p>
        </p:txBody>
      </p:sp>
    </p:spTree>
    <p:extLst>
      <p:ext uri="{BB962C8B-B14F-4D97-AF65-F5344CB8AC3E}">
        <p14:creationId xmlns:p14="http://schemas.microsoft.com/office/powerpoint/2010/main" val="19056328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1720228" y="626710"/>
            <a:ext cx="8156713" cy="1325563"/>
          </a:xfrm>
        </p:spPr>
        <p:txBody>
          <a:bodyPr>
            <a:normAutofit/>
          </a:bodyPr>
          <a:lstStyle/>
          <a:p>
            <a:pPr algn="l"/>
            <a:r>
              <a:rPr lang="zh-CN" altLang="en-US" sz="2400">
                <a:latin typeface="华文楷体" panose="02010600040101010101" pitchFamily="2" charset="-122"/>
                <a:ea typeface="华文楷体" panose="02010600040101010101" pitchFamily="2" charset="-122"/>
              </a:rPr>
              <a:t>   </a:t>
            </a:r>
          </a:p>
        </p:txBody>
      </p:sp>
      <p:sp>
        <p:nvSpPr>
          <p:cNvPr id="2" name="内容占位符 1"/>
          <p:cNvSpPr>
            <a:spLocks noGrp="1"/>
          </p:cNvSpPr>
          <p:nvPr>
            <p:ph idx="1"/>
          </p:nvPr>
        </p:nvSpPr>
        <p:spPr>
          <a:xfrm>
            <a:off x="2237829" y="2512334"/>
            <a:ext cx="7358062" cy="2976416"/>
          </a:xfrm>
        </p:spPr>
        <p:txBody>
          <a:bodyPr>
            <a:normAutofit/>
          </a:bodyPr>
          <a:lstStyle/>
          <a:p>
            <a:pPr marL="0" indent="0" algn="l">
              <a:lnSpc>
                <a:spcPct val="150000"/>
              </a:lnSpc>
              <a:buNone/>
            </a:pPr>
            <a:r>
              <a:rPr lang="zh-CN" altLang="en-US" sz="2400">
                <a:cs typeface="+mj-cs"/>
              </a:rPr>
              <a:t>        </a:t>
            </a:r>
            <a:r>
              <a:rPr lang="zh-CN" altLang="en-US" sz="2400" b="1" u="sng">
                <a:cs typeface="+mj-cs"/>
              </a:rPr>
              <a:t>庚子年（</a:t>
            </a:r>
            <a:r>
              <a:rPr lang="en-US" altLang="zh-CN" sz="2400" b="1" u="sng">
                <a:cs typeface="+mj-cs"/>
              </a:rPr>
              <a:t>1900</a:t>
            </a:r>
            <a:r>
              <a:rPr lang="zh-CN" altLang="en-US" sz="2400" b="1" u="sng">
                <a:cs typeface="+mj-cs"/>
              </a:rPr>
              <a:t>）前后，四川连年旱灾，很多的农民饥饿、破产，不得不成群结队地去“吃大户”。我亲眼见到，六七百穿得破破烂烂的农民和他们的妻子儿女被所谓官兵一阵凶杀毒打，血溅四五十里，哭声动天。</a:t>
            </a:r>
            <a:r>
              <a:rPr lang="en-US" altLang="zh-CN" sz="2400" b="1">
                <a:cs typeface="+mj-cs"/>
              </a:rPr>
              <a:t>              </a:t>
            </a:r>
            <a:endParaRPr lang="zh-CN" altLang="en-US" sz="2400" b="1">
              <a:cs typeface="+mj-cs"/>
            </a:endParaRPr>
          </a:p>
        </p:txBody>
      </p:sp>
      <p:sp>
        <p:nvSpPr>
          <p:cNvPr id="11" name="标题 1">
            <a:extLst>
              <a:ext uri="{FF2B5EF4-FFF2-40B4-BE49-F238E27FC236}">
                <a16:creationId xmlns:a16="http://schemas.microsoft.com/office/drawing/2014/main" xmlns="" id="{1D98581C-AE7A-448F-9D96-6601FC6BBD9F}"/>
              </a:ext>
            </a:extLst>
          </p:cNvPr>
          <p:cNvSpPr txBox="1"/>
          <p:nvPr/>
        </p:nvSpPr>
        <p:spPr>
          <a:xfrm>
            <a:off x="1937468" y="511162"/>
            <a:ext cx="7205292" cy="63559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2800" kern="1200">
                <a:solidFill>
                  <a:schemeClr val="tx1"/>
                </a:solidFill>
                <a:latin typeface="黑体" panose="02010609060101010101" pitchFamily="49" charset="-122"/>
                <a:ea typeface="黑体" panose="02010609060101010101" pitchFamily="49" charset="-122"/>
                <a:cs typeface="+mj-cs"/>
              </a:defRPr>
            </a:lvl1pPr>
          </a:lstStyle>
          <a:p>
            <a:pPr algn="l"/>
            <a:r>
              <a:rPr lang="zh-CN" altLang="en-US" sz="2400">
                <a:solidFill>
                  <a:srgbClr val="333333"/>
                </a:solidFill>
                <a:latin typeface="华文楷体" panose="02010600040101010101" pitchFamily="2" charset="-122"/>
                <a:ea typeface="华文楷体" panose="02010600040101010101" pitchFamily="2" charset="-122"/>
              </a:rPr>
              <a:t>        </a:t>
            </a:r>
            <a:endParaRPr lang="zh-CN" altLang="en-US" sz="2400">
              <a:solidFill>
                <a:schemeClr val="bg1"/>
              </a:solidFill>
              <a:latin typeface="华文楷体" panose="02010600040101010101" pitchFamily="2" charset="-122"/>
              <a:ea typeface="华文楷体" panose="02010600040101010101" pitchFamily="2" charset="-122"/>
            </a:endParaRPr>
          </a:p>
        </p:txBody>
      </p:sp>
      <p:sp>
        <p:nvSpPr>
          <p:cNvPr id="10" name="文本框 9">
            <a:extLst>
              <a:ext uri="{FF2B5EF4-FFF2-40B4-BE49-F238E27FC236}">
                <a16:creationId xmlns:a16="http://schemas.microsoft.com/office/drawing/2014/main" xmlns="" id="{DB4FF5F2-06E4-4624-936C-165F5871B958}"/>
              </a:ext>
            </a:extLst>
          </p:cNvPr>
          <p:cNvSpPr txBox="1"/>
          <p:nvPr/>
        </p:nvSpPr>
        <p:spPr>
          <a:xfrm>
            <a:off x="1956780" y="1623308"/>
            <a:ext cx="7920161" cy="889026"/>
          </a:xfrm>
          <a:prstGeom prst="rect">
            <a:avLst/>
          </a:prstGeom>
          <a:noFill/>
        </p:spPr>
        <p:txBody>
          <a:bodyPr wrap="square">
            <a:spAutoFit/>
          </a:bodyPr>
          <a:lstStyle/>
          <a:p>
            <a:pPr>
              <a:lnSpc>
                <a:spcPct val="110000"/>
              </a:lnSpc>
            </a:pPr>
            <a:r>
              <a:rPr lang="zh-CN" altLang="en-US" sz="2400">
                <a:solidFill>
                  <a:srgbClr val="333333"/>
                </a:solidFill>
                <a:latin typeface="华文楷体" panose="02010600040101010101" pitchFamily="2" charset="-122"/>
                <a:ea typeface="华文楷体" panose="02010600040101010101" pitchFamily="2" charset="-122"/>
              </a:rPr>
              <a:t>        </a:t>
            </a:r>
            <a:r>
              <a:rPr lang="zh-CN" altLang="en-US" sz="2400" b="1">
                <a:latin typeface="华文楷体" panose="02010600040101010101" pitchFamily="2" charset="-122"/>
                <a:ea typeface="华文楷体" panose="02010600040101010101" pitchFamily="2" charset="-122"/>
              </a:rPr>
              <a:t>第</a:t>
            </a:r>
            <a:r>
              <a:rPr lang="en-US" altLang="zh-CN" sz="2400" b="1">
                <a:latin typeface="华文楷体" panose="02010600040101010101" pitchFamily="2" charset="-122"/>
                <a:ea typeface="华文楷体" panose="02010600040101010101" pitchFamily="2" charset="-122"/>
              </a:rPr>
              <a:t>8</a:t>
            </a:r>
            <a:r>
              <a:rPr lang="zh-CN" altLang="en-US" sz="2400" b="1">
                <a:latin typeface="华文楷体" panose="02010600040101010101" pitchFamily="2" charset="-122"/>
                <a:ea typeface="华文楷体" panose="02010600040101010101" pitchFamily="2" charset="-122"/>
              </a:rPr>
              <a:t>段写当时的社会背景，是如何体现作者对母亲的深念感恩之情的？</a:t>
            </a:r>
          </a:p>
        </p:txBody>
      </p:sp>
      <p:sp>
        <p:nvSpPr>
          <p:cNvPr id="5" name="矩形 4">
            <a:extLst>
              <a:ext uri="{FF2B5EF4-FFF2-40B4-BE49-F238E27FC236}">
                <a16:creationId xmlns:a16="http://schemas.microsoft.com/office/drawing/2014/main" xmlns="" id="{14B2A1B9-32C5-452C-964F-6E810CC49B34}"/>
              </a:ext>
            </a:extLst>
          </p:cNvPr>
          <p:cNvSpPr/>
          <p:nvPr/>
        </p:nvSpPr>
        <p:spPr>
          <a:xfrm>
            <a:off x="5540114" y="4890986"/>
            <a:ext cx="3394523" cy="5653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华文楷体" panose="02010600040101010101" pitchFamily="2" charset="-122"/>
                <a:ea typeface="华文楷体" panose="02010600040101010101" pitchFamily="2" charset="-122"/>
              </a:rPr>
              <a:t>对母亲的同情理解、敬佩爱戴。</a:t>
            </a:r>
          </a:p>
        </p:txBody>
      </p:sp>
    </p:spTree>
    <p:extLst>
      <p:ext uri="{BB962C8B-B14F-4D97-AF65-F5344CB8AC3E}">
        <p14:creationId xmlns:p14="http://schemas.microsoft.com/office/powerpoint/2010/main" val="30749438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xmlns="" id="{FF91BBC6-236F-4C69-AAA8-02D2E895D0C9}"/>
              </a:ext>
            </a:extLst>
          </p:cNvPr>
          <p:cNvSpPr>
            <a:spLocks noGrp="1"/>
          </p:cNvSpPr>
          <p:nvPr>
            <p:ph idx="1"/>
          </p:nvPr>
        </p:nvSpPr>
        <p:spPr>
          <a:xfrm>
            <a:off x="2386323" y="2575515"/>
            <a:ext cx="7419353" cy="2276544"/>
          </a:xfrm>
        </p:spPr>
        <p:txBody>
          <a:bodyPr>
            <a:normAutofit fontScale="92500"/>
          </a:bodyPr>
          <a:lstStyle/>
          <a:p>
            <a:pPr marL="0" indent="0" algn="l">
              <a:lnSpc>
                <a:spcPct val="150000"/>
              </a:lnSpc>
              <a:buNone/>
            </a:pPr>
            <a:r>
              <a:rPr lang="en-US" altLang="zh-CN" sz="2400" b="1"/>
              <a:t>1. </a:t>
            </a:r>
            <a:r>
              <a:rPr lang="zh-CN" altLang="en-US" sz="2400" b="1"/>
              <a:t>用平实的叙述交代母亲生活的家庭环境和社会环境。</a:t>
            </a:r>
            <a:endParaRPr lang="en-US" altLang="zh-CN" sz="2400" b="1"/>
          </a:p>
          <a:p>
            <a:pPr marL="0" indent="0" algn="l">
              <a:lnSpc>
                <a:spcPct val="150000"/>
              </a:lnSpc>
              <a:buNone/>
            </a:pPr>
            <a:r>
              <a:rPr lang="en-US" altLang="zh-CN" sz="2400" b="1"/>
              <a:t>2. </a:t>
            </a:r>
            <a:r>
              <a:rPr lang="zh-CN" altLang="zh-CN" sz="2400" b="1"/>
              <a:t>在典型环境中</a:t>
            </a:r>
            <a:r>
              <a:rPr lang="zh-CN" altLang="en-US" sz="2400" b="1"/>
              <a:t>展现出</a:t>
            </a:r>
            <a:r>
              <a:rPr lang="zh-CN" altLang="zh-CN" sz="2400" b="1"/>
              <a:t>母亲</a:t>
            </a:r>
            <a:r>
              <a:rPr lang="zh-CN" altLang="en-US" sz="2400" b="1"/>
              <a:t>形象和品格</a:t>
            </a:r>
            <a:r>
              <a:rPr lang="zh-CN" altLang="zh-CN" sz="2400" b="1"/>
              <a:t>，表达对母亲的</a:t>
            </a:r>
            <a:endParaRPr lang="en-US" altLang="zh-CN" sz="2400" b="1"/>
          </a:p>
          <a:p>
            <a:pPr marL="0" indent="0" algn="l">
              <a:lnSpc>
                <a:spcPct val="150000"/>
              </a:lnSpc>
              <a:buNone/>
            </a:pPr>
            <a:r>
              <a:rPr lang="en-US" altLang="zh-CN" sz="2400" b="1"/>
              <a:t>   </a:t>
            </a:r>
            <a:r>
              <a:rPr lang="zh-CN" altLang="zh-CN" sz="2400" b="1"/>
              <a:t>理解敬重、深切怀念之情。</a:t>
            </a:r>
          </a:p>
          <a:p>
            <a:pPr marL="0" indent="0" algn="l">
              <a:lnSpc>
                <a:spcPct val="150000"/>
              </a:lnSpc>
              <a:buNone/>
            </a:pPr>
            <a:endParaRPr lang="en-US" altLang="zh-CN" sz="2400" b="1"/>
          </a:p>
          <a:p>
            <a:pPr marL="0" indent="0" algn="l">
              <a:buNone/>
            </a:pPr>
            <a:endParaRPr lang="zh-CN" altLang="en-US" sz="2400"/>
          </a:p>
        </p:txBody>
      </p:sp>
      <p:sp>
        <p:nvSpPr>
          <p:cNvPr id="2" name="标题 1">
            <a:extLst>
              <a:ext uri="{FF2B5EF4-FFF2-40B4-BE49-F238E27FC236}">
                <a16:creationId xmlns:a16="http://schemas.microsoft.com/office/drawing/2014/main" xmlns="" id="{D8BD01B7-D0D2-4B4D-9755-29EF93444557}"/>
              </a:ext>
            </a:extLst>
          </p:cNvPr>
          <p:cNvSpPr>
            <a:spLocks noGrp="1"/>
          </p:cNvSpPr>
          <p:nvPr>
            <p:ph type="title"/>
          </p:nvPr>
        </p:nvSpPr>
        <p:spPr>
          <a:xfrm>
            <a:off x="2143435" y="1391169"/>
            <a:ext cx="1552783" cy="1325563"/>
          </a:xfrm>
        </p:spPr>
        <p:txBody>
          <a:bodyPr>
            <a:normAutofit/>
          </a:bodyPr>
          <a:lstStyle/>
          <a:p>
            <a:pPr algn="l"/>
            <a:r>
              <a:rPr lang="zh-CN" altLang="en-US" sz="2800">
                <a:latin typeface="黑体" panose="02010609060101010101" pitchFamily="49" charset="-122"/>
                <a:ea typeface="黑体" panose="02010609060101010101" pitchFamily="49" charset="-122"/>
              </a:rPr>
              <a:t>小结：</a:t>
            </a:r>
          </a:p>
        </p:txBody>
      </p:sp>
    </p:spTree>
    <p:extLst>
      <p:ext uri="{BB962C8B-B14F-4D97-AF65-F5344CB8AC3E}">
        <p14:creationId xmlns:p14="http://schemas.microsoft.com/office/powerpoint/2010/main" val="2840878351"/>
      </p:ext>
    </p:ext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内容占位符 1">
            <a:extLst>
              <a:ext uri="{FF2B5EF4-FFF2-40B4-BE49-F238E27FC236}">
                <a16:creationId xmlns:a16="http://schemas.microsoft.com/office/drawing/2014/main" xmlns="" id="{0D1BE8FC-0655-4F4A-B302-C6C1CC0E1413}"/>
              </a:ext>
            </a:extLst>
          </p:cNvPr>
          <p:cNvSpPr txBox="1"/>
          <p:nvPr/>
        </p:nvSpPr>
        <p:spPr>
          <a:xfrm>
            <a:off x="2156630" y="2176065"/>
            <a:ext cx="7507435" cy="3319316"/>
          </a:xfrm>
          <a:prstGeom prst="rect">
            <a:avLst/>
          </a:prstGeom>
        </p:spPr>
        <p:txBody>
          <a:bodyPr vert="horz" lIns="91440" tIns="45720" rIns="91440" bIns="45720" rtlCol="0">
            <a:normAutofit/>
          </a:bodyPr>
          <a:lstStyle>
            <a:lvl1pPr marL="342900" indent="-342900" algn="ctr" defTabSz="914400" rtl="0" eaLnBrk="1" latinLnBrk="0" hangingPunct="1">
              <a:spcBef>
                <a:spcPct val="20000"/>
              </a:spcBef>
              <a:buFont typeface="Wingdings" panose="05000000000000000000" pitchFamily="2" charset="2"/>
              <a:buChar char="Ø"/>
              <a:defRPr sz="2400" kern="1200">
                <a:solidFill>
                  <a:schemeClr val="tx1"/>
                </a:solidFill>
                <a:latin typeface="黑体" panose="02010609060101010101" pitchFamily="49" charset="-122"/>
                <a:ea typeface="黑体" panose="02010609060101010101" pitchFamily="49"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zh-CN" altLang="en-US" b="1" u="sng">
                <a:latin typeface="华文楷体" panose="02010600040101010101" pitchFamily="2" charset="-122"/>
                <a:ea typeface="华文楷体" panose="02010600040101010101" pitchFamily="2" charset="-122"/>
                <a:cs typeface="+mj-cs"/>
              </a:rPr>
              <a:t>母亲沉痛的三言两语的诉说以及我亲眼见到的许多不平事实，</a:t>
            </a:r>
            <a:r>
              <a:rPr lang="zh-CN" altLang="en-US" b="1">
                <a:latin typeface="华文楷体" panose="02010600040101010101" pitchFamily="2" charset="-122"/>
                <a:ea typeface="华文楷体" panose="02010600040101010101" pitchFamily="2" charset="-122"/>
                <a:cs typeface="+mj-cs"/>
              </a:rPr>
              <a:t>启发了我幼年时期反抗压迫追求光明的思想。</a:t>
            </a:r>
            <a:endParaRPr lang="en-US" altLang="zh-CN" b="1">
              <a:latin typeface="华文楷体" panose="02010600040101010101" pitchFamily="2" charset="-122"/>
              <a:ea typeface="华文楷体" panose="02010600040101010101" pitchFamily="2" charset="-122"/>
              <a:cs typeface="+mj-cs"/>
            </a:endParaRPr>
          </a:p>
          <a:p>
            <a:pPr algn="just"/>
            <a:r>
              <a:rPr lang="zh-CN" altLang="en-US" b="1" u="sng">
                <a:latin typeface="华文楷体" panose="02010600040101010101" pitchFamily="2" charset="-122"/>
                <a:ea typeface="华文楷体" panose="02010600040101010101" pitchFamily="2" charset="-122"/>
                <a:cs typeface="+mj-cs"/>
              </a:rPr>
              <a:t>这个时候的学费都是东挪西借来的。</a:t>
            </a:r>
            <a:endParaRPr lang="en-US" altLang="zh-CN" b="1">
              <a:latin typeface="华文楷体" panose="02010600040101010101" pitchFamily="2" charset="-122"/>
              <a:ea typeface="华文楷体" panose="02010600040101010101" pitchFamily="2" charset="-122"/>
              <a:cs typeface="+mj-cs"/>
            </a:endParaRPr>
          </a:p>
          <a:p>
            <a:pPr algn="just"/>
            <a:r>
              <a:rPr lang="zh-CN" altLang="en-US" b="1" u="sng">
                <a:latin typeface="华文楷体" panose="02010600040101010101" pitchFamily="2" charset="-122"/>
                <a:ea typeface="华文楷体" panose="02010600040101010101" pitchFamily="2" charset="-122"/>
                <a:cs typeface="+mj-cs"/>
              </a:rPr>
              <a:t>我母亲对我这一举动不但不反对，还给我许多慰勉。</a:t>
            </a:r>
            <a:endParaRPr lang="en-US" altLang="zh-CN" b="1">
              <a:latin typeface="华文楷体" panose="02010600040101010101" pitchFamily="2" charset="-122"/>
              <a:ea typeface="华文楷体" panose="02010600040101010101" pitchFamily="2" charset="-122"/>
              <a:cs typeface="+mj-cs"/>
            </a:endParaRPr>
          </a:p>
          <a:p>
            <a:pPr algn="just"/>
            <a:r>
              <a:rPr lang="zh-CN" altLang="en-US" b="1">
                <a:latin typeface="华文楷体" panose="02010600040101010101" pitchFamily="2" charset="-122"/>
                <a:ea typeface="华文楷体" panose="02010600040101010101" pitchFamily="2" charset="-122"/>
                <a:cs typeface="+mj-cs"/>
              </a:rPr>
              <a:t>母亲知道我所做的事业，</a:t>
            </a:r>
            <a:r>
              <a:rPr lang="zh-CN" altLang="en-US" b="1" u="sng">
                <a:latin typeface="华文楷体" panose="02010600040101010101" pitchFamily="2" charset="-122"/>
                <a:ea typeface="华文楷体" panose="02010600040101010101" pitchFamily="2" charset="-122"/>
                <a:cs typeface="+mj-cs"/>
              </a:rPr>
              <a:t>她期望着中国民族解放的成功。她知道我们党的困难，依然在家里过着勤苦的农妇生活。</a:t>
            </a:r>
            <a:endParaRPr lang="en-US" altLang="zh-CN" b="1" u="sng">
              <a:latin typeface="华文楷体" panose="02010600040101010101" pitchFamily="2" charset="-122"/>
              <a:ea typeface="华文楷体" panose="02010600040101010101" pitchFamily="2" charset="-122"/>
              <a:cs typeface="+mj-cs"/>
            </a:endParaRPr>
          </a:p>
        </p:txBody>
      </p:sp>
      <p:sp>
        <p:nvSpPr>
          <p:cNvPr id="5" name="标题 1">
            <a:extLst>
              <a:ext uri="{FF2B5EF4-FFF2-40B4-BE49-F238E27FC236}">
                <a16:creationId xmlns:a16="http://schemas.microsoft.com/office/drawing/2014/main" xmlns="" id="{9B52B9D1-BBD9-4B7E-A937-2E58446A2603}"/>
              </a:ext>
            </a:extLst>
          </p:cNvPr>
          <p:cNvSpPr txBox="1"/>
          <p:nvPr/>
        </p:nvSpPr>
        <p:spPr>
          <a:xfrm>
            <a:off x="2540116" y="471973"/>
            <a:ext cx="6572181" cy="63559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2800" kern="1200">
                <a:solidFill>
                  <a:schemeClr val="tx1"/>
                </a:solidFill>
                <a:latin typeface="黑体" panose="02010609060101010101" pitchFamily="49" charset="-122"/>
                <a:ea typeface="黑体" panose="02010609060101010101" pitchFamily="49" charset="-122"/>
                <a:cs typeface="+mj-cs"/>
              </a:defRPr>
            </a:lvl1pPr>
          </a:lstStyle>
          <a:p>
            <a:pPr algn="l"/>
            <a:r>
              <a:rPr lang="zh-CN" altLang="en-US" sz="2400">
                <a:solidFill>
                  <a:srgbClr val="333333"/>
                </a:solidFill>
                <a:latin typeface="华文楷体" panose="02010600040101010101" pitchFamily="2" charset="-122"/>
                <a:ea typeface="华文楷体" panose="02010600040101010101" pitchFamily="2" charset="-122"/>
              </a:rPr>
              <a:t>       </a:t>
            </a:r>
            <a:endParaRPr lang="zh-CN" altLang="en-US" sz="2400">
              <a:solidFill>
                <a:schemeClr val="bg1"/>
              </a:solidFill>
              <a:latin typeface="华文楷体" panose="02010600040101010101" pitchFamily="2" charset="-122"/>
              <a:ea typeface="华文楷体" panose="02010600040101010101" pitchFamily="2" charset="-122"/>
            </a:endParaRPr>
          </a:p>
        </p:txBody>
      </p:sp>
      <p:sp>
        <p:nvSpPr>
          <p:cNvPr id="16" name="文本框 15">
            <a:extLst>
              <a:ext uri="{FF2B5EF4-FFF2-40B4-BE49-F238E27FC236}">
                <a16:creationId xmlns:a16="http://schemas.microsoft.com/office/drawing/2014/main" xmlns="" id="{5C2DF5CD-50AA-4861-9B4B-0F0F8B10C019}"/>
              </a:ext>
            </a:extLst>
          </p:cNvPr>
          <p:cNvSpPr txBox="1"/>
          <p:nvPr/>
        </p:nvSpPr>
        <p:spPr>
          <a:xfrm>
            <a:off x="2299505" y="1502424"/>
            <a:ext cx="4314217" cy="461665"/>
          </a:xfrm>
          <a:prstGeom prst="rect">
            <a:avLst/>
          </a:prstGeom>
          <a:noFill/>
        </p:spPr>
        <p:txBody>
          <a:bodyPr wrap="square">
            <a:spAutoFit/>
          </a:bodyPr>
          <a:lstStyle/>
          <a:p>
            <a:r>
              <a:rPr lang="zh-CN" altLang="en-US" sz="2400" b="1">
                <a:latin typeface="华文楷体" panose="02010600040101010101" pitchFamily="2" charset="-122"/>
                <a:ea typeface="华文楷体" panose="02010600040101010101" pitchFamily="2" charset="-122"/>
                <a:sym typeface="Wingdings" panose="05000000000000000000" pitchFamily="2" charset="2"/>
              </a:rPr>
              <a:t>第</a:t>
            </a:r>
            <a:r>
              <a:rPr lang="en-US" altLang="zh-CN" sz="2400" b="1">
                <a:latin typeface="华文楷体" panose="02010600040101010101" pitchFamily="2" charset="-122"/>
                <a:ea typeface="华文楷体" panose="02010600040101010101" pitchFamily="2" charset="-122"/>
                <a:sym typeface="Wingdings" panose="05000000000000000000" pitchFamily="2" charset="2"/>
              </a:rPr>
              <a:t>8</a:t>
            </a:r>
            <a:r>
              <a:rPr lang="zh-CN" altLang="en-US" sz="2400" b="1">
                <a:latin typeface="华文楷体" panose="02010600040101010101" pitchFamily="2" charset="-122"/>
                <a:ea typeface="华文楷体" panose="02010600040101010101" pitchFamily="2" charset="-122"/>
                <a:sym typeface="Wingdings" panose="05000000000000000000" pitchFamily="2" charset="2"/>
              </a:rPr>
              <a:t>段</a:t>
            </a:r>
            <a:r>
              <a:rPr lang="en-US" altLang="zh-CN" sz="2400" b="1">
                <a:latin typeface="华文楷体" panose="02010600040101010101" pitchFamily="2" charset="-122"/>
                <a:ea typeface="华文楷体" panose="02010600040101010101" pitchFamily="2" charset="-122"/>
                <a:sym typeface="Wingdings" panose="05000000000000000000" pitchFamily="2" charset="2"/>
              </a:rPr>
              <a:t>—</a:t>
            </a:r>
            <a:r>
              <a:rPr lang="zh-CN" altLang="en-US" sz="2400" b="1">
                <a:latin typeface="华文楷体" panose="02010600040101010101" pitchFamily="2" charset="-122"/>
                <a:ea typeface="华文楷体" panose="02010600040101010101" pitchFamily="2" charset="-122"/>
                <a:sym typeface="Wingdings" panose="05000000000000000000" pitchFamily="2" charset="2"/>
              </a:rPr>
              <a:t>第</a:t>
            </a:r>
            <a:r>
              <a:rPr lang="en-US" altLang="zh-CN" sz="2400" b="1">
                <a:latin typeface="华文楷体" panose="02010600040101010101" pitchFamily="2" charset="-122"/>
                <a:ea typeface="华文楷体" panose="02010600040101010101" pitchFamily="2" charset="-122"/>
                <a:sym typeface="Wingdings" panose="05000000000000000000" pitchFamily="2" charset="2"/>
              </a:rPr>
              <a:t>12</a:t>
            </a:r>
            <a:r>
              <a:rPr lang="zh-CN" altLang="en-US" sz="2400" b="1">
                <a:latin typeface="华文楷体" panose="02010600040101010101" pitchFamily="2" charset="-122"/>
                <a:ea typeface="华文楷体" panose="02010600040101010101" pitchFamily="2" charset="-122"/>
                <a:sym typeface="Wingdings" panose="05000000000000000000" pitchFamily="2" charset="2"/>
              </a:rPr>
              <a:t>段</a:t>
            </a:r>
            <a:r>
              <a:rPr lang="zh-CN" altLang="en-US" sz="2400" b="1">
                <a:latin typeface="华文楷体" panose="02010600040101010101" pitchFamily="2" charset="-122"/>
                <a:ea typeface="华文楷体" panose="02010600040101010101" pitchFamily="2" charset="-122"/>
              </a:rPr>
              <a:t>：</a:t>
            </a:r>
          </a:p>
        </p:txBody>
      </p:sp>
    </p:spTree>
    <p:extLst>
      <p:ext uri="{BB962C8B-B14F-4D97-AF65-F5344CB8AC3E}">
        <p14:creationId xmlns:p14="http://schemas.microsoft.com/office/powerpoint/2010/main" val="3568368305"/>
      </p:ext>
    </p:ext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a:extLst>
              <a:ext uri="{FF2B5EF4-FFF2-40B4-BE49-F238E27FC236}">
                <a16:creationId xmlns:a16="http://schemas.microsoft.com/office/drawing/2014/main" xmlns="" id="{8752F271-668F-47BC-9B50-A1444628A6B0}"/>
              </a:ext>
            </a:extLst>
          </p:cNvPr>
          <p:cNvSpPr txBox="1"/>
          <p:nvPr/>
        </p:nvSpPr>
        <p:spPr>
          <a:xfrm>
            <a:off x="2722789" y="2502585"/>
            <a:ext cx="7415213" cy="1538883"/>
          </a:xfrm>
          <a:prstGeom prst="rect">
            <a:avLst/>
          </a:prstGeom>
          <a:noFill/>
        </p:spPr>
        <p:txBody>
          <a:bodyPr wrap="square" rtlCol="0">
            <a:spAutoFit/>
          </a:bodyPr>
          <a:lstStyle/>
          <a:p>
            <a:r>
              <a:rPr lang="zh-CN" altLang="en-US" sz="2800">
                <a:latin typeface="黑体" panose="02010609060101010101" pitchFamily="49" charset="-122"/>
                <a:ea typeface="黑体" panose="02010609060101010101" pitchFamily="49" charset="-122"/>
              </a:rPr>
              <a:t>课前任务（一）：</a:t>
            </a:r>
            <a:endParaRPr lang="en-US" altLang="zh-CN" sz="2800">
              <a:latin typeface="黑体" panose="02010609060101010101" pitchFamily="49" charset="-122"/>
              <a:ea typeface="黑体" panose="02010609060101010101" pitchFamily="49" charset="-122"/>
            </a:endParaRPr>
          </a:p>
          <a:p>
            <a:endParaRPr lang="en-US" altLang="zh-CN" sz="2800">
              <a:latin typeface="黑体" panose="02010609060101010101" pitchFamily="49" charset="-122"/>
              <a:ea typeface="黑体" panose="02010609060101010101" pitchFamily="49" charset="-122"/>
            </a:endParaRPr>
          </a:p>
          <a:p>
            <a:pPr>
              <a:lnSpc>
                <a:spcPct val="150000"/>
              </a:lnSpc>
            </a:pPr>
            <a:r>
              <a:rPr lang="zh-CN" altLang="en-US" sz="2800" b="1">
                <a:latin typeface="华文楷体" panose="02010600040101010101" pitchFamily="2" charset="-122"/>
                <a:ea typeface="华文楷体" panose="02010600040101010101" pitchFamily="2" charset="-122"/>
              </a:rPr>
              <a:t>用小标题概括母亲的具体事例，感受母亲形象。</a:t>
            </a:r>
            <a:endParaRPr lang="en-US" altLang="zh-CN" sz="2800" b="1">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913112645"/>
      </p:ext>
    </p:ext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内容占位符 1">
            <a:extLst>
              <a:ext uri="{FF2B5EF4-FFF2-40B4-BE49-F238E27FC236}">
                <a16:creationId xmlns:a16="http://schemas.microsoft.com/office/drawing/2014/main" xmlns="" id="{0D1BE8FC-0655-4F4A-B302-C6C1CC0E1413}"/>
              </a:ext>
            </a:extLst>
          </p:cNvPr>
          <p:cNvSpPr txBox="1"/>
          <p:nvPr/>
        </p:nvSpPr>
        <p:spPr>
          <a:xfrm>
            <a:off x="1960687" y="2437322"/>
            <a:ext cx="7507435" cy="3319316"/>
          </a:xfrm>
          <a:prstGeom prst="rect">
            <a:avLst/>
          </a:prstGeom>
        </p:spPr>
        <p:txBody>
          <a:bodyPr vert="horz" lIns="91440" tIns="45720" rIns="91440" bIns="45720" rtlCol="0">
            <a:normAutofit/>
          </a:bodyPr>
          <a:lstStyle>
            <a:lvl1pPr marL="342900" indent="-342900" algn="ctr" defTabSz="914400" rtl="0" eaLnBrk="1" latinLnBrk="0" hangingPunct="1">
              <a:spcBef>
                <a:spcPct val="20000"/>
              </a:spcBef>
              <a:buFont typeface="Wingdings" panose="05000000000000000000" pitchFamily="2" charset="2"/>
              <a:buChar char="Ø"/>
              <a:defRPr sz="2400" kern="1200">
                <a:solidFill>
                  <a:schemeClr val="tx1"/>
                </a:solidFill>
                <a:latin typeface="黑体" panose="02010609060101010101" pitchFamily="49" charset="-122"/>
                <a:ea typeface="黑体" panose="02010609060101010101" pitchFamily="49"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zh-CN" altLang="en-US" b="1" u="sng">
                <a:latin typeface="华文楷体" panose="02010600040101010101" pitchFamily="2" charset="-122"/>
                <a:ea typeface="华文楷体" panose="02010600040101010101" pitchFamily="2" charset="-122"/>
                <a:cs typeface="+mj-cs"/>
              </a:rPr>
              <a:t>母亲沉痛的三言两语的诉说</a:t>
            </a:r>
            <a:r>
              <a:rPr lang="zh-CN" altLang="en-US" b="1">
                <a:latin typeface="华文楷体" panose="02010600040101010101" pitchFamily="2" charset="-122"/>
                <a:ea typeface="华文楷体" panose="02010600040101010101" pitchFamily="2" charset="-122"/>
                <a:cs typeface="+mj-cs"/>
              </a:rPr>
              <a:t>以及我亲</a:t>
            </a:r>
            <a:r>
              <a:rPr lang="zh-CN" altLang="en-US" b="1" u="sng">
                <a:latin typeface="华文楷体" panose="02010600040101010101" pitchFamily="2" charset="-122"/>
                <a:ea typeface="华文楷体" panose="02010600040101010101" pitchFamily="2" charset="-122"/>
                <a:cs typeface="+mj-cs"/>
              </a:rPr>
              <a:t>眼见到的许多不平事实，</a:t>
            </a:r>
            <a:r>
              <a:rPr lang="zh-CN" altLang="en-US" b="1">
                <a:latin typeface="华文楷体" panose="02010600040101010101" pitchFamily="2" charset="-122"/>
                <a:ea typeface="华文楷体" panose="02010600040101010101" pitchFamily="2" charset="-122"/>
                <a:cs typeface="+mj-cs"/>
              </a:rPr>
              <a:t>启发了我幼年时期反抗压迫追求光明的思想。</a:t>
            </a:r>
            <a:endParaRPr lang="en-US" altLang="zh-CN" b="1">
              <a:latin typeface="华文楷体" panose="02010600040101010101" pitchFamily="2" charset="-122"/>
              <a:ea typeface="华文楷体" panose="02010600040101010101" pitchFamily="2" charset="-122"/>
              <a:cs typeface="+mj-cs"/>
            </a:endParaRPr>
          </a:p>
          <a:p>
            <a:pPr algn="just"/>
            <a:r>
              <a:rPr lang="zh-CN" altLang="en-US" b="1" u="sng">
                <a:latin typeface="华文楷体" panose="02010600040101010101" pitchFamily="2" charset="-122"/>
                <a:ea typeface="华文楷体" panose="02010600040101010101" pitchFamily="2" charset="-122"/>
                <a:cs typeface="+mj-cs"/>
              </a:rPr>
              <a:t>这个时候的学费都是东挪西借来的。</a:t>
            </a:r>
            <a:endParaRPr lang="en-US" altLang="zh-CN" b="1">
              <a:latin typeface="华文楷体" panose="02010600040101010101" pitchFamily="2" charset="-122"/>
              <a:ea typeface="华文楷体" panose="02010600040101010101" pitchFamily="2" charset="-122"/>
              <a:cs typeface="+mj-cs"/>
            </a:endParaRPr>
          </a:p>
          <a:p>
            <a:pPr algn="just"/>
            <a:r>
              <a:rPr lang="zh-CN" altLang="en-US" b="1" u="sng">
                <a:latin typeface="华文楷体" panose="02010600040101010101" pitchFamily="2" charset="-122"/>
                <a:ea typeface="华文楷体" panose="02010600040101010101" pitchFamily="2" charset="-122"/>
                <a:cs typeface="+mj-cs"/>
              </a:rPr>
              <a:t>我母亲对我这一举动不但不反对，还给我许多慰勉。</a:t>
            </a:r>
            <a:endParaRPr lang="en-US" altLang="zh-CN" b="1" u="sng">
              <a:latin typeface="华文楷体" panose="02010600040101010101" pitchFamily="2" charset="-122"/>
              <a:ea typeface="华文楷体" panose="02010600040101010101" pitchFamily="2" charset="-122"/>
              <a:cs typeface="+mj-cs"/>
            </a:endParaRPr>
          </a:p>
          <a:p>
            <a:pPr algn="just"/>
            <a:r>
              <a:rPr lang="zh-CN" altLang="en-US" b="1">
                <a:latin typeface="华文楷体" panose="02010600040101010101" pitchFamily="2" charset="-122"/>
                <a:ea typeface="华文楷体" panose="02010600040101010101" pitchFamily="2" charset="-122"/>
                <a:cs typeface="+mj-cs"/>
              </a:rPr>
              <a:t>母亲知道我所做的事业，</a:t>
            </a:r>
            <a:r>
              <a:rPr lang="zh-CN" altLang="en-US" b="1" u="sng">
                <a:latin typeface="华文楷体" panose="02010600040101010101" pitchFamily="2" charset="-122"/>
                <a:ea typeface="华文楷体" panose="02010600040101010101" pitchFamily="2" charset="-122"/>
                <a:cs typeface="+mj-cs"/>
              </a:rPr>
              <a:t>她期望着中国民族解放的成功。她知道我们党的困难，依然在家里过着勤苦的农妇生活。</a:t>
            </a:r>
            <a:endParaRPr lang="en-US" altLang="zh-CN" b="1" u="sng">
              <a:latin typeface="华文楷体" panose="02010600040101010101" pitchFamily="2" charset="-122"/>
              <a:ea typeface="华文楷体" panose="02010600040101010101" pitchFamily="2" charset="-122"/>
              <a:cs typeface="+mj-cs"/>
            </a:endParaRPr>
          </a:p>
        </p:txBody>
      </p:sp>
      <p:sp>
        <p:nvSpPr>
          <p:cNvPr id="5" name="标题 1">
            <a:extLst>
              <a:ext uri="{FF2B5EF4-FFF2-40B4-BE49-F238E27FC236}">
                <a16:creationId xmlns:a16="http://schemas.microsoft.com/office/drawing/2014/main" xmlns="" id="{9B52B9D1-BBD9-4B7E-A937-2E58446A2603}"/>
              </a:ext>
            </a:extLst>
          </p:cNvPr>
          <p:cNvSpPr txBox="1"/>
          <p:nvPr/>
        </p:nvSpPr>
        <p:spPr>
          <a:xfrm>
            <a:off x="2344173" y="733230"/>
            <a:ext cx="6572181" cy="63559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2800" kern="1200">
                <a:solidFill>
                  <a:schemeClr val="tx1"/>
                </a:solidFill>
                <a:latin typeface="黑体" panose="02010609060101010101" pitchFamily="49" charset="-122"/>
                <a:ea typeface="黑体" panose="02010609060101010101" pitchFamily="49" charset="-122"/>
                <a:cs typeface="+mj-cs"/>
              </a:defRPr>
            </a:lvl1pPr>
          </a:lstStyle>
          <a:p>
            <a:pPr algn="l"/>
            <a:r>
              <a:rPr lang="zh-CN" altLang="en-US" sz="2400">
                <a:solidFill>
                  <a:srgbClr val="333333"/>
                </a:solidFill>
                <a:latin typeface="华文楷体" panose="02010600040101010101" pitchFamily="2" charset="-122"/>
                <a:ea typeface="华文楷体" panose="02010600040101010101" pitchFamily="2" charset="-122"/>
              </a:rPr>
              <a:t>       </a:t>
            </a:r>
            <a:endParaRPr lang="zh-CN" altLang="en-US" sz="2400">
              <a:solidFill>
                <a:schemeClr val="bg1"/>
              </a:solidFill>
              <a:latin typeface="华文楷体" panose="02010600040101010101" pitchFamily="2" charset="-122"/>
              <a:ea typeface="华文楷体" panose="02010600040101010101" pitchFamily="2" charset="-122"/>
            </a:endParaRPr>
          </a:p>
        </p:txBody>
      </p:sp>
      <p:sp>
        <p:nvSpPr>
          <p:cNvPr id="16" name="文本框 15">
            <a:extLst>
              <a:ext uri="{FF2B5EF4-FFF2-40B4-BE49-F238E27FC236}">
                <a16:creationId xmlns:a16="http://schemas.microsoft.com/office/drawing/2014/main" xmlns="" id="{5C2DF5CD-50AA-4861-9B4B-0F0F8B10C019}"/>
              </a:ext>
            </a:extLst>
          </p:cNvPr>
          <p:cNvSpPr txBox="1"/>
          <p:nvPr/>
        </p:nvSpPr>
        <p:spPr>
          <a:xfrm>
            <a:off x="2103562" y="1763681"/>
            <a:ext cx="4314217" cy="461665"/>
          </a:xfrm>
          <a:prstGeom prst="rect">
            <a:avLst/>
          </a:prstGeom>
          <a:noFill/>
        </p:spPr>
        <p:txBody>
          <a:bodyPr wrap="square">
            <a:spAutoFit/>
          </a:bodyPr>
          <a:lstStyle/>
          <a:p>
            <a:r>
              <a:rPr lang="zh-CN" altLang="en-US" sz="2400" b="1">
                <a:latin typeface="华文楷体" panose="02010600040101010101" pitchFamily="2" charset="-122"/>
                <a:ea typeface="华文楷体" panose="02010600040101010101" pitchFamily="2" charset="-122"/>
                <a:sym typeface="Wingdings" panose="05000000000000000000" pitchFamily="2" charset="2"/>
              </a:rPr>
              <a:t>第</a:t>
            </a:r>
            <a:r>
              <a:rPr lang="en-US" altLang="zh-CN" sz="2400" b="1">
                <a:latin typeface="华文楷体" panose="02010600040101010101" pitchFamily="2" charset="-122"/>
                <a:ea typeface="华文楷体" panose="02010600040101010101" pitchFamily="2" charset="-122"/>
                <a:sym typeface="Wingdings" panose="05000000000000000000" pitchFamily="2" charset="2"/>
              </a:rPr>
              <a:t>8</a:t>
            </a:r>
            <a:r>
              <a:rPr lang="zh-CN" altLang="en-US" sz="2400" b="1">
                <a:latin typeface="华文楷体" panose="02010600040101010101" pitchFamily="2" charset="-122"/>
                <a:ea typeface="华文楷体" panose="02010600040101010101" pitchFamily="2" charset="-122"/>
                <a:sym typeface="Wingdings" panose="05000000000000000000" pitchFamily="2" charset="2"/>
              </a:rPr>
              <a:t>段</a:t>
            </a:r>
            <a:r>
              <a:rPr lang="en-US" altLang="zh-CN" sz="2400" b="1">
                <a:latin typeface="华文楷体" panose="02010600040101010101" pitchFamily="2" charset="-122"/>
                <a:ea typeface="华文楷体" panose="02010600040101010101" pitchFamily="2" charset="-122"/>
                <a:sym typeface="Wingdings" panose="05000000000000000000" pitchFamily="2" charset="2"/>
              </a:rPr>
              <a:t>—</a:t>
            </a:r>
            <a:r>
              <a:rPr lang="zh-CN" altLang="en-US" sz="2400" b="1">
                <a:latin typeface="华文楷体" panose="02010600040101010101" pitchFamily="2" charset="-122"/>
                <a:ea typeface="华文楷体" panose="02010600040101010101" pitchFamily="2" charset="-122"/>
                <a:sym typeface="Wingdings" panose="05000000000000000000" pitchFamily="2" charset="2"/>
              </a:rPr>
              <a:t>第</a:t>
            </a:r>
            <a:r>
              <a:rPr lang="en-US" altLang="zh-CN" sz="2400" b="1">
                <a:latin typeface="华文楷体" panose="02010600040101010101" pitchFamily="2" charset="-122"/>
                <a:ea typeface="华文楷体" panose="02010600040101010101" pitchFamily="2" charset="-122"/>
                <a:sym typeface="Wingdings" panose="05000000000000000000" pitchFamily="2" charset="2"/>
              </a:rPr>
              <a:t>12</a:t>
            </a:r>
            <a:r>
              <a:rPr lang="zh-CN" altLang="en-US" sz="2400" b="1">
                <a:latin typeface="华文楷体" panose="02010600040101010101" pitchFamily="2" charset="-122"/>
                <a:ea typeface="华文楷体" panose="02010600040101010101" pitchFamily="2" charset="-122"/>
                <a:sym typeface="Wingdings" panose="05000000000000000000" pitchFamily="2" charset="2"/>
              </a:rPr>
              <a:t>段</a:t>
            </a:r>
            <a:r>
              <a:rPr lang="zh-CN" altLang="en-US" sz="2400" b="1">
                <a:latin typeface="华文楷体" panose="02010600040101010101" pitchFamily="2" charset="-122"/>
                <a:ea typeface="华文楷体" panose="02010600040101010101" pitchFamily="2" charset="-122"/>
              </a:rPr>
              <a:t>：</a:t>
            </a:r>
          </a:p>
        </p:txBody>
      </p:sp>
      <p:sp>
        <p:nvSpPr>
          <p:cNvPr id="2" name="矩形 1">
            <a:extLst>
              <a:ext uri="{FF2B5EF4-FFF2-40B4-BE49-F238E27FC236}">
                <a16:creationId xmlns:a16="http://schemas.microsoft.com/office/drawing/2014/main" xmlns="" id="{3C0B4FA9-6CC7-4F38-935E-EC5D41902C63}"/>
              </a:ext>
            </a:extLst>
          </p:cNvPr>
          <p:cNvSpPr/>
          <p:nvPr/>
        </p:nvSpPr>
        <p:spPr>
          <a:xfrm>
            <a:off x="4260670" y="1628814"/>
            <a:ext cx="5471051" cy="7313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华文楷体" panose="02010600040101010101" pitchFamily="2" charset="-122"/>
                <a:ea typeface="华文楷体" panose="02010600040101010101" pitchFamily="2" charset="-122"/>
              </a:rPr>
              <a:t>叙述：按时间顺序交代母亲对我思想上的启迪和行动上的支持，</a:t>
            </a:r>
            <a:r>
              <a:rPr lang="zh-CN" altLang="en-US">
                <a:solidFill>
                  <a:srgbClr val="FFFF00"/>
                </a:solidFill>
                <a:latin typeface="华文楷体" panose="02010600040101010101" pitchFamily="2" charset="-122"/>
                <a:ea typeface="华文楷体" panose="02010600040101010101" pitchFamily="2" charset="-122"/>
              </a:rPr>
              <a:t>表达对母亲的感激之情。</a:t>
            </a:r>
          </a:p>
        </p:txBody>
      </p:sp>
      <p:sp>
        <p:nvSpPr>
          <p:cNvPr id="3" name="矩形 2">
            <a:extLst>
              <a:ext uri="{FF2B5EF4-FFF2-40B4-BE49-F238E27FC236}">
                <a16:creationId xmlns:a16="http://schemas.microsoft.com/office/drawing/2014/main" xmlns="" id="{2D555097-A324-4308-A8BC-B8FB1D87B3C1}"/>
              </a:ext>
            </a:extLst>
          </p:cNvPr>
          <p:cNvSpPr/>
          <p:nvPr/>
        </p:nvSpPr>
        <p:spPr>
          <a:xfrm>
            <a:off x="7079731" y="3205718"/>
            <a:ext cx="1737589" cy="4238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华文楷体" panose="02010600040101010101" pitchFamily="2" charset="-122"/>
                <a:ea typeface="华文楷体" panose="02010600040101010101" pitchFamily="2" charset="-122"/>
              </a:rPr>
              <a:t>反抗思想启蒙</a:t>
            </a:r>
          </a:p>
        </p:txBody>
      </p:sp>
      <p:sp>
        <p:nvSpPr>
          <p:cNvPr id="4" name="矩形 3">
            <a:extLst>
              <a:ext uri="{FF2B5EF4-FFF2-40B4-BE49-F238E27FC236}">
                <a16:creationId xmlns:a16="http://schemas.microsoft.com/office/drawing/2014/main" xmlns="" id="{93F18452-9515-4ED7-A16A-47554B07A45A}"/>
              </a:ext>
            </a:extLst>
          </p:cNvPr>
          <p:cNvSpPr/>
          <p:nvPr/>
        </p:nvSpPr>
        <p:spPr>
          <a:xfrm>
            <a:off x="7079731" y="3668119"/>
            <a:ext cx="2651990" cy="4288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华文楷体" panose="02010600040101010101" pitchFamily="2" charset="-122"/>
                <a:ea typeface="华文楷体" panose="02010600040101010101" pitchFamily="2" charset="-122"/>
              </a:rPr>
              <a:t>摆脱贫苦和欺压的骨气</a:t>
            </a:r>
          </a:p>
        </p:txBody>
      </p:sp>
      <p:sp>
        <p:nvSpPr>
          <p:cNvPr id="8" name="矩形 7">
            <a:extLst>
              <a:ext uri="{FF2B5EF4-FFF2-40B4-BE49-F238E27FC236}">
                <a16:creationId xmlns:a16="http://schemas.microsoft.com/office/drawing/2014/main" xmlns="" id="{D12C16B6-34E2-4C6C-8EF1-450795C7A3FA}"/>
              </a:ext>
            </a:extLst>
          </p:cNvPr>
          <p:cNvSpPr/>
          <p:nvPr/>
        </p:nvSpPr>
        <p:spPr>
          <a:xfrm>
            <a:off x="6510216" y="5327777"/>
            <a:ext cx="3221505" cy="4074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华文楷体" panose="02010600040101010101" pitchFamily="2" charset="-122"/>
                <a:ea typeface="华文楷体" panose="02010600040101010101" pitchFamily="2" charset="-122"/>
              </a:rPr>
              <a:t>对儿子献身的事业的理解支持</a:t>
            </a:r>
          </a:p>
        </p:txBody>
      </p:sp>
    </p:spTree>
    <p:extLst>
      <p:ext uri="{BB962C8B-B14F-4D97-AF65-F5344CB8AC3E}">
        <p14:creationId xmlns:p14="http://schemas.microsoft.com/office/powerpoint/2010/main" val="421128428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a:extLst>
              <a:ext uri="{FF2B5EF4-FFF2-40B4-BE49-F238E27FC236}">
                <a16:creationId xmlns:a16="http://schemas.microsoft.com/office/drawing/2014/main" xmlns="" id="{36FE94FC-76C6-4176-AAFA-32B57D462F63}"/>
              </a:ext>
            </a:extLst>
          </p:cNvPr>
          <p:cNvSpPr/>
          <p:nvPr/>
        </p:nvSpPr>
        <p:spPr>
          <a:xfrm>
            <a:off x="3016893" y="2873818"/>
            <a:ext cx="4706403" cy="1325563"/>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a:extLst>
              <a:ext uri="{FF2B5EF4-FFF2-40B4-BE49-F238E27FC236}">
                <a16:creationId xmlns:a16="http://schemas.microsoft.com/office/drawing/2014/main" xmlns="" id="{FF91BBC6-236F-4C69-AAA8-02D2E895D0C9}"/>
              </a:ext>
            </a:extLst>
          </p:cNvPr>
          <p:cNvSpPr>
            <a:spLocks noGrp="1"/>
          </p:cNvSpPr>
          <p:nvPr>
            <p:ph idx="1"/>
          </p:nvPr>
        </p:nvSpPr>
        <p:spPr>
          <a:xfrm>
            <a:off x="2663757" y="2361555"/>
            <a:ext cx="7637486" cy="2704316"/>
          </a:xfrm>
        </p:spPr>
        <p:txBody>
          <a:bodyPr>
            <a:normAutofit/>
          </a:bodyPr>
          <a:lstStyle/>
          <a:p>
            <a:pPr marL="0" indent="0" algn="l">
              <a:buNone/>
            </a:pPr>
            <a:r>
              <a:rPr lang="en-US" altLang="zh-CN" sz="2800"/>
              <a:t>1. </a:t>
            </a:r>
            <a:r>
              <a:rPr lang="zh-CN" altLang="en-US" sz="2400" b="1"/>
              <a:t>按照时间的顺序进行叙述，展现母亲的伟大。</a:t>
            </a:r>
            <a:endParaRPr lang="en-US" altLang="zh-CN" sz="2400" b="1"/>
          </a:p>
          <a:p>
            <a:pPr marL="0" indent="0" algn="l">
              <a:buNone/>
            </a:pPr>
            <a:r>
              <a:rPr lang="en-US" altLang="zh-CN" sz="2400" b="1">
                <a:cs typeface="Times New Roman" panose="02020603050405020304" pitchFamily="18" charset="0"/>
              </a:rPr>
              <a:t>     </a:t>
            </a:r>
            <a:r>
              <a:rPr lang="zh-CN" altLang="zh-CN" sz="2400" b="1">
                <a:cs typeface="Times New Roman" panose="02020603050405020304" pitchFamily="18" charset="0"/>
              </a:rPr>
              <a:t>进行反抗思想启蒙</a:t>
            </a:r>
            <a:endParaRPr lang="en-US" altLang="zh-CN" sz="2400" b="1">
              <a:cs typeface="Times New Roman" panose="02020603050405020304" pitchFamily="18" charset="0"/>
            </a:endParaRPr>
          </a:p>
          <a:p>
            <a:pPr marL="0" indent="0" algn="l">
              <a:buNone/>
            </a:pPr>
            <a:r>
              <a:rPr lang="en-US" altLang="zh-CN" sz="2400" b="1">
                <a:cs typeface="Times New Roman" panose="02020603050405020304" pitchFamily="18" charset="0"/>
              </a:rPr>
              <a:t>     </a:t>
            </a:r>
            <a:r>
              <a:rPr lang="zh-CN" altLang="zh-CN" sz="2400" b="1">
                <a:cs typeface="Times New Roman" panose="02020603050405020304" pitchFamily="18" charset="0"/>
              </a:rPr>
              <a:t>摆脱贫困和欺压的骨气</a:t>
            </a:r>
            <a:endParaRPr lang="en-US" altLang="zh-CN" sz="2400" b="1">
              <a:cs typeface="Times New Roman" panose="02020603050405020304" pitchFamily="18" charset="0"/>
            </a:endParaRPr>
          </a:p>
          <a:p>
            <a:pPr marL="0" indent="0" algn="l">
              <a:buNone/>
            </a:pPr>
            <a:r>
              <a:rPr lang="en-US" altLang="zh-CN" sz="2400" b="1">
                <a:cs typeface="Times New Roman" panose="02020603050405020304" pitchFamily="18" charset="0"/>
              </a:rPr>
              <a:t>     </a:t>
            </a:r>
            <a:r>
              <a:rPr lang="zh-CN" altLang="zh-CN" sz="2400" b="1">
                <a:cs typeface="Times New Roman" panose="02020603050405020304" pitchFamily="18" charset="0"/>
              </a:rPr>
              <a:t>对“我”献身的事业的实际支持</a:t>
            </a:r>
            <a:endParaRPr lang="en-US" altLang="zh-CN" sz="2400" b="1">
              <a:cs typeface="Times New Roman" panose="02020603050405020304" pitchFamily="18" charset="0"/>
            </a:endParaRPr>
          </a:p>
          <a:p>
            <a:pPr marL="0" indent="0" algn="l">
              <a:buNone/>
            </a:pPr>
            <a:r>
              <a:rPr lang="en-US" altLang="zh-CN" sz="2400" b="1"/>
              <a:t>2. </a:t>
            </a:r>
            <a:r>
              <a:rPr lang="zh-CN" altLang="en-US" sz="2400" b="1"/>
              <a:t>在夹叙夹议中表达作者</a:t>
            </a:r>
            <a:r>
              <a:rPr lang="zh-CN" altLang="zh-CN" sz="2400" b="1"/>
              <a:t>对母亲深深的感激与怀念之情</a:t>
            </a:r>
            <a:r>
              <a:rPr lang="zh-CN" altLang="en-US" sz="2400" b="1"/>
              <a:t>。</a:t>
            </a:r>
            <a:endParaRPr lang="zh-CN" altLang="zh-CN" sz="2400" b="1">
              <a:cs typeface="Times New Roman" panose="02020603050405020304" pitchFamily="18" charset="0"/>
            </a:endParaRPr>
          </a:p>
          <a:p>
            <a:pPr marL="0" indent="0" algn="l">
              <a:buNone/>
            </a:pPr>
            <a:endParaRPr lang="en-US" altLang="zh-CN" sz="2400"/>
          </a:p>
          <a:p>
            <a:pPr marL="0" indent="0" algn="l">
              <a:buNone/>
            </a:pPr>
            <a:endParaRPr lang="en-US" altLang="zh-CN" sz="2400"/>
          </a:p>
          <a:p>
            <a:pPr marL="0" indent="0" algn="l">
              <a:buNone/>
            </a:pPr>
            <a:endParaRPr lang="en-US" altLang="zh-CN" sz="2800"/>
          </a:p>
          <a:p>
            <a:pPr marL="0" indent="0" algn="l">
              <a:buNone/>
            </a:pPr>
            <a:endParaRPr lang="zh-CN" altLang="en-US" sz="2800"/>
          </a:p>
        </p:txBody>
      </p:sp>
      <p:sp>
        <p:nvSpPr>
          <p:cNvPr id="2" name="标题 1">
            <a:extLst>
              <a:ext uri="{FF2B5EF4-FFF2-40B4-BE49-F238E27FC236}">
                <a16:creationId xmlns:a16="http://schemas.microsoft.com/office/drawing/2014/main" xmlns="" id="{D8BD01B7-D0D2-4B4D-9755-29EF93444557}"/>
              </a:ext>
            </a:extLst>
          </p:cNvPr>
          <p:cNvSpPr>
            <a:spLocks noGrp="1"/>
          </p:cNvSpPr>
          <p:nvPr>
            <p:ph type="title"/>
          </p:nvPr>
        </p:nvSpPr>
        <p:spPr>
          <a:xfrm>
            <a:off x="2826972" y="1292123"/>
            <a:ext cx="3879158" cy="1325563"/>
          </a:xfrm>
        </p:spPr>
        <p:txBody>
          <a:bodyPr>
            <a:normAutofit/>
          </a:bodyPr>
          <a:lstStyle/>
          <a:p>
            <a:pPr algn="l"/>
            <a:r>
              <a:rPr lang="zh-CN" altLang="en-US" sz="2400">
                <a:latin typeface="黑体" panose="02010609060101010101" pitchFamily="49" charset="-122"/>
                <a:ea typeface="黑体" panose="02010609060101010101" pitchFamily="49" charset="-122"/>
              </a:rPr>
              <a:t>小结</a:t>
            </a:r>
            <a:r>
              <a:rPr lang="zh-CN" altLang="en-US" sz="2400"/>
              <a:t>：</a:t>
            </a:r>
          </a:p>
        </p:txBody>
      </p:sp>
    </p:spTree>
    <p:extLst>
      <p:ext uri="{BB962C8B-B14F-4D97-AF65-F5344CB8AC3E}">
        <p14:creationId xmlns:p14="http://schemas.microsoft.com/office/powerpoint/2010/main" val="1232280933"/>
      </p:ext>
    </p:ext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a:extLst>
              <a:ext uri="{FF2B5EF4-FFF2-40B4-BE49-F238E27FC236}">
                <a16:creationId xmlns:a16="http://schemas.microsoft.com/office/drawing/2014/main" xmlns="" id="{4411F5B9-31B7-4021-A113-59D099E37D78}"/>
              </a:ext>
            </a:extLst>
          </p:cNvPr>
          <p:cNvSpPr txBox="1"/>
          <p:nvPr/>
        </p:nvSpPr>
        <p:spPr>
          <a:xfrm>
            <a:off x="2277965" y="2527830"/>
            <a:ext cx="7636069" cy="2809552"/>
          </a:xfrm>
          <a:prstGeom prst="rect">
            <a:avLst/>
          </a:prstGeom>
          <a:noFill/>
        </p:spPr>
        <p:txBody>
          <a:bodyPr wrap="square">
            <a:spAutoFit/>
          </a:bodyPr>
          <a:lstStyle/>
          <a:p>
            <a:pPr algn="l">
              <a:lnSpc>
                <a:spcPct val="150000"/>
              </a:lnSpc>
            </a:pPr>
            <a:r>
              <a:rPr lang="zh-CN" altLang="en-US" sz="2000">
                <a:solidFill>
                  <a:srgbClr val="333333"/>
                </a:solidFill>
                <a:latin typeface="黑体" panose="02010609060101010101" pitchFamily="49" charset="-122"/>
                <a:ea typeface="黑体" panose="02010609060101010101" pitchFamily="49" charset="-122"/>
              </a:rPr>
              <a:t>     </a:t>
            </a:r>
            <a:r>
              <a:rPr lang="zh-CN" altLang="en-US" sz="2400" b="1">
                <a:solidFill>
                  <a:srgbClr val="333333"/>
                </a:solidFill>
                <a:latin typeface="华文楷体" panose="02010600040101010101" pitchFamily="2" charset="-122"/>
                <a:ea typeface="华文楷体" panose="02010600040101010101" pitchFamily="2" charset="-122"/>
              </a:rPr>
              <a:t>我应该感谢母亲，她教给我与困难作斗争的经验。我在家庭中已经饱尝艰苦，</a:t>
            </a:r>
            <a:r>
              <a:rPr lang="zh-CN" altLang="en-US" sz="2400" b="1" u="sng">
                <a:solidFill>
                  <a:srgbClr val="333333"/>
                </a:solidFill>
                <a:latin typeface="华文楷体" panose="02010600040101010101" pitchFamily="2" charset="-122"/>
                <a:ea typeface="华文楷体" panose="02010600040101010101" pitchFamily="2" charset="-122"/>
              </a:rPr>
              <a:t>这使我在三十多年的军事生活和革命生活中再没感到过困难，没被困难吓倒。</a:t>
            </a:r>
            <a:r>
              <a:rPr lang="zh-CN" altLang="en-US" sz="2400" b="1">
                <a:solidFill>
                  <a:srgbClr val="333333"/>
                </a:solidFill>
                <a:latin typeface="华文楷体" panose="02010600040101010101" pitchFamily="2" charset="-122"/>
                <a:ea typeface="华文楷体" panose="02010600040101010101" pitchFamily="2" charset="-122"/>
              </a:rPr>
              <a:t>母亲又给我一个强健的身体，一个勤劳的习惯，</a:t>
            </a:r>
            <a:r>
              <a:rPr lang="zh-CN" altLang="en-US" sz="2400" b="1" u="sng">
                <a:solidFill>
                  <a:srgbClr val="333333"/>
                </a:solidFill>
                <a:latin typeface="华文楷体" panose="02010600040101010101" pitchFamily="2" charset="-122"/>
                <a:ea typeface="华文楷体" panose="02010600040101010101" pitchFamily="2" charset="-122"/>
              </a:rPr>
              <a:t>使我从来没感到过劳累。</a:t>
            </a:r>
          </a:p>
        </p:txBody>
      </p:sp>
      <p:sp>
        <p:nvSpPr>
          <p:cNvPr id="12" name="文本框 11">
            <a:extLst>
              <a:ext uri="{FF2B5EF4-FFF2-40B4-BE49-F238E27FC236}">
                <a16:creationId xmlns:a16="http://schemas.microsoft.com/office/drawing/2014/main" xmlns="" id="{054CFCBD-398B-4A7C-8907-21A4CC36CD1D}"/>
              </a:ext>
            </a:extLst>
          </p:cNvPr>
          <p:cNvSpPr txBox="1"/>
          <p:nvPr/>
        </p:nvSpPr>
        <p:spPr>
          <a:xfrm>
            <a:off x="2476126" y="1722179"/>
            <a:ext cx="5584612" cy="593560"/>
          </a:xfrm>
          <a:prstGeom prst="rect">
            <a:avLst/>
          </a:prstGeom>
          <a:noFill/>
        </p:spPr>
        <p:txBody>
          <a:bodyPr wrap="square">
            <a:spAutoFit/>
          </a:bodyPr>
          <a:lstStyle/>
          <a:p>
            <a:pPr algn="l">
              <a:lnSpc>
                <a:spcPct val="150000"/>
              </a:lnSpc>
            </a:pPr>
            <a:r>
              <a:rPr lang="zh-CN" altLang="en-US" sz="2400" b="1">
                <a:solidFill>
                  <a:srgbClr val="333333"/>
                </a:solidFill>
                <a:latin typeface="华文楷体" panose="02010600040101010101" pitchFamily="2" charset="-122"/>
                <a:ea typeface="华文楷体" panose="02010600040101010101" pitchFamily="2" charset="-122"/>
              </a:rPr>
              <a:t>第</a:t>
            </a:r>
            <a:r>
              <a:rPr lang="en-US" altLang="zh-CN" sz="2400" b="1">
                <a:solidFill>
                  <a:srgbClr val="333333"/>
                </a:solidFill>
                <a:latin typeface="华文楷体" panose="02010600040101010101" pitchFamily="2" charset="-122"/>
                <a:ea typeface="华文楷体" panose="02010600040101010101" pitchFamily="2" charset="-122"/>
              </a:rPr>
              <a:t>14</a:t>
            </a:r>
            <a:r>
              <a:rPr lang="zh-CN" altLang="en-US" sz="2400" b="1">
                <a:solidFill>
                  <a:srgbClr val="333333"/>
                </a:solidFill>
                <a:latin typeface="华文楷体" panose="02010600040101010101" pitchFamily="2" charset="-122"/>
                <a:ea typeface="华文楷体" panose="02010600040101010101" pitchFamily="2" charset="-122"/>
              </a:rPr>
              <a:t>段：</a:t>
            </a:r>
            <a:endParaRPr lang="en-US" altLang="zh-CN" sz="2400" b="1">
              <a:solidFill>
                <a:srgbClr val="333333"/>
              </a:solidFill>
              <a:latin typeface="华文楷体" panose="02010600040101010101" pitchFamily="2" charset="-122"/>
              <a:ea typeface="华文楷体" panose="02010600040101010101" pitchFamily="2" charset="-122"/>
            </a:endParaRPr>
          </a:p>
        </p:txBody>
      </p:sp>
      <p:sp>
        <p:nvSpPr>
          <p:cNvPr id="5" name="标题 1">
            <a:extLst>
              <a:ext uri="{FF2B5EF4-FFF2-40B4-BE49-F238E27FC236}">
                <a16:creationId xmlns:a16="http://schemas.microsoft.com/office/drawing/2014/main" xmlns="" id="{AD92ABCF-D023-4CE3-888B-7E90CDD5409E}"/>
              </a:ext>
            </a:extLst>
          </p:cNvPr>
          <p:cNvSpPr>
            <a:spLocks noGrp="1"/>
          </p:cNvSpPr>
          <p:nvPr>
            <p:ph type="title"/>
          </p:nvPr>
        </p:nvSpPr>
        <p:spPr>
          <a:xfrm>
            <a:off x="3819069" y="1974124"/>
            <a:ext cx="6069496" cy="486666"/>
          </a:xfrm>
          <a:solidFill>
            <a:schemeClr val="accent1"/>
          </a:solidFill>
        </p:spPr>
        <p:txBody>
          <a:bodyPr>
            <a:normAutofit/>
          </a:bodyPr>
          <a:lstStyle/>
          <a:p>
            <a:pPr algn="l"/>
            <a:r>
              <a:rPr lang="zh-CN" altLang="en-US" sz="2000" b="1">
                <a:solidFill>
                  <a:schemeClr val="bg1"/>
                </a:solidFill>
                <a:latin typeface="华文楷体" panose="02010600040101010101" pitchFamily="2" charset="-122"/>
                <a:ea typeface="华文楷体" panose="02010600040101010101" pitchFamily="2" charset="-122"/>
              </a:rPr>
              <a:t>议论：承接上文，表达情感。照应开头，引出下文。</a:t>
            </a:r>
          </a:p>
        </p:txBody>
      </p:sp>
    </p:spTree>
    <p:extLst>
      <p:ext uri="{BB962C8B-B14F-4D97-AF65-F5344CB8AC3E}">
        <p14:creationId xmlns:p14="http://schemas.microsoft.com/office/powerpoint/2010/main" val="132368753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xmlns="" id="{7A28E9F3-63D4-4F79-96A7-BA9C5558F20E}"/>
              </a:ext>
            </a:extLst>
          </p:cNvPr>
          <p:cNvSpPr>
            <a:spLocks noGrp="1"/>
          </p:cNvSpPr>
          <p:nvPr>
            <p:ph idx="1"/>
          </p:nvPr>
        </p:nvSpPr>
        <p:spPr>
          <a:xfrm>
            <a:off x="2408396" y="1825256"/>
            <a:ext cx="7375208" cy="3413760"/>
          </a:xfrm>
        </p:spPr>
        <p:txBody>
          <a:bodyPr/>
          <a:lstStyle/>
          <a:p>
            <a:pPr marL="0" indent="0">
              <a:buNone/>
            </a:pPr>
            <a:r>
              <a:rPr lang="zh-CN" altLang="en-US" sz="2800">
                <a:solidFill>
                  <a:srgbClr val="333333"/>
                </a:solidFill>
                <a:latin typeface="华文楷体" panose="02010600040101010101" pitchFamily="2" charset="-122"/>
                <a:ea typeface="华文楷体" panose="02010600040101010101" pitchFamily="2" charset="-122"/>
              </a:rPr>
              <a:t> </a:t>
            </a:r>
            <a:r>
              <a:rPr lang="zh-CN" altLang="en-US" sz="2800" b="1">
                <a:solidFill>
                  <a:srgbClr val="333333"/>
                </a:solidFill>
                <a:latin typeface="华文楷体" panose="02010600040101010101" pitchFamily="2" charset="-122"/>
                <a:ea typeface="华文楷体" panose="02010600040101010101" pitchFamily="2" charset="-122"/>
              </a:rPr>
              <a:t>第</a:t>
            </a:r>
            <a:r>
              <a:rPr lang="en-US" altLang="zh-CN" sz="2400" b="1">
                <a:solidFill>
                  <a:srgbClr val="333333"/>
                </a:solidFill>
                <a:latin typeface="华文楷体" panose="02010600040101010101" pitchFamily="2" charset="-122"/>
                <a:ea typeface="华文楷体" panose="02010600040101010101" pitchFamily="2" charset="-122"/>
              </a:rPr>
              <a:t>15</a:t>
            </a:r>
            <a:r>
              <a:rPr lang="zh-CN" altLang="en-US" sz="2400" b="1">
                <a:solidFill>
                  <a:srgbClr val="333333"/>
                </a:solidFill>
                <a:latin typeface="华文楷体" panose="02010600040101010101" pitchFamily="2" charset="-122"/>
                <a:ea typeface="华文楷体" panose="02010600040101010101" pitchFamily="2" charset="-122"/>
              </a:rPr>
              <a:t>段：</a:t>
            </a:r>
            <a:endParaRPr lang="en-US" altLang="zh-CN" sz="2400" b="1">
              <a:solidFill>
                <a:srgbClr val="333333"/>
              </a:solidFill>
              <a:latin typeface="华文楷体" panose="02010600040101010101" pitchFamily="2" charset="-122"/>
              <a:ea typeface="华文楷体" panose="02010600040101010101" pitchFamily="2" charset="-122"/>
            </a:endParaRPr>
          </a:p>
          <a:p>
            <a:pPr marL="0" indent="0">
              <a:lnSpc>
                <a:spcPct val="150000"/>
              </a:lnSpc>
              <a:buNone/>
            </a:pPr>
            <a:r>
              <a:rPr lang="en-US" altLang="zh-CN" sz="2400">
                <a:solidFill>
                  <a:srgbClr val="333333"/>
                </a:solidFill>
              </a:rPr>
              <a:t>        </a:t>
            </a:r>
            <a:r>
              <a:rPr lang="zh-CN" altLang="en-US" sz="2400" b="1">
                <a:solidFill>
                  <a:srgbClr val="333333"/>
                </a:solidFill>
                <a:latin typeface="华文楷体" panose="02010600040101010101" pitchFamily="2" charset="-122"/>
                <a:ea typeface="华文楷体" panose="02010600040101010101" pitchFamily="2" charset="-122"/>
              </a:rPr>
              <a:t>我应该感谢母亲，她教给我生产的知识和革命的意志，鼓励我以后走上革命的道路。</a:t>
            </a:r>
            <a:r>
              <a:rPr lang="zh-CN" altLang="en-US" sz="2400" b="1" u="sng">
                <a:solidFill>
                  <a:srgbClr val="333333"/>
                </a:solidFill>
                <a:latin typeface="华文楷体" panose="02010600040101010101" pitchFamily="2" charset="-122"/>
                <a:ea typeface="华文楷体" panose="02010600040101010101" pitchFamily="2" charset="-122"/>
              </a:rPr>
              <a:t>在这条路上，我一天比一天更加认识：只有这种知识，这种意志，才是世界上最可宝贵的财产。</a:t>
            </a:r>
            <a:endParaRPr lang="zh-CN" altLang="en-US" sz="2400" b="1"/>
          </a:p>
        </p:txBody>
      </p:sp>
      <p:sp>
        <p:nvSpPr>
          <p:cNvPr id="5" name="矩形 4">
            <a:extLst>
              <a:ext uri="{FF2B5EF4-FFF2-40B4-BE49-F238E27FC236}">
                <a16:creationId xmlns:a16="http://schemas.microsoft.com/office/drawing/2014/main" xmlns="" id="{5D511846-B396-4F95-86E4-E046190199E6}"/>
              </a:ext>
            </a:extLst>
          </p:cNvPr>
          <p:cNvSpPr/>
          <p:nvPr/>
        </p:nvSpPr>
        <p:spPr>
          <a:xfrm>
            <a:off x="4645216" y="4866323"/>
            <a:ext cx="5012907" cy="7453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bg1"/>
                </a:solidFill>
                <a:latin typeface="华文楷体" panose="02010600040101010101" pitchFamily="2" charset="-122"/>
                <a:ea typeface="华文楷体" panose="02010600040101010101" pitchFamily="2" charset="-122"/>
                <a:cs typeface="+mj-cs"/>
              </a:rPr>
              <a:t>议论：母亲对自己的深远影响</a:t>
            </a:r>
            <a:endParaRPr lang="en-US" altLang="zh-CN" sz="2000" b="1">
              <a:solidFill>
                <a:schemeClr val="bg1"/>
              </a:solidFill>
              <a:latin typeface="华文楷体" panose="02010600040101010101" pitchFamily="2" charset="-122"/>
              <a:ea typeface="华文楷体" panose="02010600040101010101" pitchFamily="2" charset="-122"/>
              <a:cs typeface="+mj-cs"/>
            </a:endParaRPr>
          </a:p>
          <a:p>
            <a:pPr algn="ctr"/>
            <a:r>
              <a:rPr lang="zh-CN" altLang="zh-CN" sz="2000" b="1">
                <a:solidFill>
                  <a:schemeClr val="bg1"/>
                </a:solidFill>
                <a:latin typeface="华文楷体" panose="02010600040101010101" pitchFamily="2" charset="-122"/>
                <a:ea typeface="华文楷体" panose="02010600040101010101" pitchFamily="2" charset="-122"/>
                <a:cs typeface="+mj-cs"/>
              </a:rPr>
              <a:t>饱含对母亲深层次的感激之情</a:t>
            </a:r>
            <a:r>
              <a:rPr lang="zh-CN" altLang="en-US" sz="2000" b="1">
                <a:solidFill>
                  <a:schemeClr val="bg1"/>
                </a:solidFill>
                <a:latin typeface="华文楷体" panose="02010600040101010101" pitchFamily="2" charset="-122"/>
                <a:ea typeface="华文楷体" panose="02010600040101010101" pitchFamily="2" charset="-122"/>
                <a:cs typeface="+mj-cs"/>
              </a:rPr>
              <a:t>。</a:t>
            </a:r>
          </a:p>
        </p:txBody>
      </p:sp>
    </p:spTree>
    <p:extLst>
      <p:ext uri="{BB962C8B-B14F-4D97-AF65-F5344CB8AC3E}">
        <p14:creationId xmlns:p14="http://schemas.microsoft.com/office/powerpoint/2010/main" val="11611642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xmlns="" id="{7C40F8CA-0BBA-4BAF-92F9-D2CEDE9F9CFB}"/>
              </a:ext>
            </a:extLst>
          </p:cNvPr>
          <p:cNvSpPr>
            <a:spLocks noGrp="1"/>
          </p:cNvSpPr>
          <p:nvPr>
            <p:ph idx="1"/>
          </p:nvPr>
        </p:nvSpPr>
        <p:spPr>
          <a:xfrm>
            <a:off x="2170265" y="1889575"/>
            <a:ext cx="7550012" cy="4318596"/>
          </a:xfrm>
        </p:spPr>
        <p:txBody>
          <a:bodyPr>
            <a:normAutofit lnSpcReduction="10000"/>
          </a:bodyPr>
          <a:lstStyle/>
          <a:p>
            <a:pPr marL="0" indent="0" algn="l">
              <a:lnSpc>
                <a:spcPct val="150000"/>
              </a:lnSpc>
              <a:buNone/>
            </a:pPr>
            <a:r>
              <a:rPr lang="zh-CN" altLang="en-US" sz="2600" b="0" i="0" u="none" strike="noStrike">
                <a:solidFill>
                  <a:srgbClr val="333333"/>
                </a:solidFill>
                <a:effectLst/>
              </a:rPr>
              <a:t>        </a:t>
            </a:r>
            <a:r>
              <a:rPr lang="zh-CN" altLang="en-US" sz="2200" b="1" u="sng">
                <a:solidFill>
                  <a:srgbClr val="333333"/>
                </a:solidFill>
              </a:rPr>
              <a:t>母亲现在离我而去了，我将永不能再见她一面了，这个哀痛是无法补救的。</a:t>
            </a:r>
            <a:r>
              <a:rPr lang="zh-CN" altLang="en-US" sz="2200" b="1">
                <a:solidFill>
                  <a:srgbClr val="333333"/>
                </a:solidFill>
              </a:rPr>
              <a:t>母亲是一个平凡的人，她只是中国千百万劳动人民中的一员，但是，正是这千百万人创造了和创造着中国的历史。我用什么方法来报答母亲的深恩呢？我将继续尽忠于我们的民族和人民，尽忠于我们的民族和人民的希望</a:t>
            </a:r>
            <a:r>
              <a:rPr lang="en-US" altLang="zh-CN" sz="2200" b="1">
                <a:solidFill>
                  <a:srgbClr val="333333"/>
                </a:solidFill>
              </a:rPr>
              <a:t>——</a:t>
            </a:r>
            <a:r>
              <a:rPr lang="zh-CN" altLang="en-US" sz="2200" b="1">
                <a:solidFill>
                  <a:srgbClr val="333333"/>
                </a:solidFill>
              </a:rPr>
              <a:t>中国共产党，使和母亲同样生活着的人能够过快乐的生活。这是我能做到的，一定能做到的。</a:t>
            </a:r>
            <a:endParaRPr lang="en-US" altLang="zh-CN" sz="2200" b="1">
              <a:solidFill>
                <a:srgbClr val="333333"/>
              </a:solidFill>
            </a:endParaRPr>
          </a:p>
          <a:p>
            <a:pPr marL="0" indent="0" algn="l">
              <a:lnSpc>
                <a:spcPct val="150000"/>
              </a:lnSpc>
              <a:buNone/>
            </a:pPr>
            <a:r>
              <a:rPr lang="zh-CN" altLang="en-US" sz="2200" b="1">
                <a:solidFill>
                  <a:srgbClr val="333333"/>
                </a:solidFill>
              </a:rPr>
              <a:t>           愿母亲在地下安息！</a:t>
            </a:r>
          </a:p>
          <a:p>
            <a:pPr marL="0" indent="0" algn="l">
              <a:lnSpc>
                <a:spcPct val="150000"/>
              </a:lnSpc>
              <a:buNone/>
            </a:pPr>
            <a:endParaRPr lang="zh-CN" altLang="en-US" sz="2200" b="1">
              <a:solidFill>
                <a:srgbClr val="333333"/>
              </a:solidFill>
            </a:endParaRPr>
          </a:p>
          <a:p>
            <a:pPr marL="0" indent="0" algn="l">
              <a:lnSpc>
                <a:spcPct val="150000"/>
              </a:lnSpc>
              <a:buNone/>
            </a:pPr>
            <a:endParaRPr lang="zh-CN" altLang="en-US" b="1"/>
          </a:p>
        </p:txBody>
      </p:sp>
      <p:sp>
        <p:nvSpPr>
          <p:cNvPr id="5" name="文本框 4">
            <a:extLst>
              <a:ext uri="{FF2B5EF4-FFF2-40B4-BE49-F238E27FC236}">
                <a16:creationId xmlns:a16="http://schemas.microsoft.com/office/drawing/2014/main" xmlns="" id="{D7144430-7768-470E-A38B-977DE1EDCA8D}"/>
              </a:ext>
            </a:extLst>
          </p:cNvPr>
          <p:cNvSpPr txBox="1"/>
          <p:nvPr/>
        </p:nvSpPr>
        <p:spPr>
          <a:xfrm>
            <a:off x="2170265" y="1197078"/>
            <a:ext cx="1584176" cy="461665"/>
          </a:xfrm>
          <a:prstGeom prst="rect">
            <a:avLst/>
          </a:prstGeom>
          <a:noFill/>
        </p:spPr>
        <p:txBody>
          <a:bodyPr wrap="square" rtlCol="0">
            <a:spAutoFit/>
          </a:bodyPr>
          <a:lstStyle/>
          <a:p>
            <a:endParaRPr lang="zh-CN" altLang="en-US" sz="2400">
              <a:latin typeface="黑体" panose="02010609060101010101" pitchFamily="49" charset="-122"/>
              <a:ea typeface="黑体" panose="02010609060101010101" pitchFamily="49" charset="-122"/>
            </a:endParaRPr>
          </a:p>
        </p:txBody>
      </p:sp>
      <p:sp>
        <p:nvSpPr>
          <p:cNvPr id="14" name="文本框 13">
            <a:extLst>
              <a:ext uri="{FF2B5EF4-FFF2-40B4-BE49-F238E27FC236}">
                <a16:creationId xmlns:a16="http://schemas.microsoft.com/office/drawing/2014/main" xmlns="" id="{17EBE39E-5316-44C4-A848-71D8DA274360}"/>
              </a:ext>
            </a:extLst>
          </p:cNvPr>
          <p:cNvSpPr txBox="1"/>
          <p:nvPr/>
        </p:nvSpPr>
        <p:spPr>
          <a:xfrm>
            <a:off x="2170265" y="1427910"/>
            <a:ext cx="6097772" cy="461665"/>
          </a:xfrm>
          <a:prstGeom prst="rect">
            <a:avLst/>
          </a:prstGeom>
          <a:noFill/>
        </p:spPr>
        <p:txBody>
          <a:bodyPr wrap="square">
            <a:spAutoFit/>
          </a:bodyPr>
          <a:lstStyle/>
          <a:p>
            <a:r>
              <a:rPr lang="zh-CN" altLang="en-US" sz="2400" b="1">
                <a:latin typeface="华文楷体" panose="02010600040101010101" pitchFamily="2" charset="-122"/>
                <a:ea typeface="华文楷体" panose="02010600040101010101" pitchFamily="2" charset="-122"/>
                <a:sym typeface="Wingdings" panose="05000000000000000000" pitchFamily="2" charset="2"/>
              </a:rPr>
              <a:t>第</a:t>
            </a:r>
            <a:r>
              <a:rPr lang="en-US" altLang="zh-CN" sz="2400" b="1">
                <a:latin typeface="华文楷体" panose="02010600040101010101" pitchFamily="2" charset="-122"/>
                <a:ea typeface="华文楷体" panose="02010600040101010101" pitchFamily="2" charset="-122"/>
                <a:sym typeface="Wingdings" panose="05000000000000000000" pitchFamily="2" charset="2"/>
              </a:rPr>
              <a:t>16</a:t>
            </a:r>
            <a:r>
              <a:rPr lang="zh-CN" altLang="en-US" sz="2400" b="1">
                <a:latin typeface="华文楷体" panose="02010600040101010101" pitchFamily="2" charset="-122"/>
                <a:ea typeface="华文楷体" panose="02010600040101010101" pitchFamily="2" charset="-122"/>
                <a:sym typeface="Wingdings" panose="05000000000000000000" pitchFamily="2" charset="2"/>
              </a:rPr>
              <a:t>、</a:t>
            </a:r>
            <a:r>
              <a:rPr lang="en-US" altLang="zh-CN" sz="2400" b="1">
                <a:latin typeface="华文楷体" panose="02010600040101010101" pitchFamily="2" charset="-122"/>
                <a:ea typeface="华文楷体" panose="02010600040101010101" pitchFamily="2" charset="-122"/>
                <a:sym typeface="Wingdings" panose="05000000000000000000" pitchFamily="2" charset="2"/>
              </a:rPr>
              <a:t>17</a:t>
            </a:r>
            <a:r>
              <a:rPr lang="zh-CN" altLang="en-US" sz="2400" b="1">
                <a:latin typeface="华文楷体" panose="02010600040101010101" pitchFamily="2" charset="-122"/>
                <a:ea typeface="华文楷体" panose="02010600040101010101" pitchFamily="2" charset="-122"/>
                <a:sym typeface="Wingdings" panose="05000000000000000000" pitchFamily="2" charset="2"/>
              </a:rPr>
              <a:t>段：</a:t>
            </a:r>
            <a:endParaRPr lang="zh-CN" altLang="en-US" sz="2400" b="1">
              <a:latin typeface="华文楷体" panose="02010600040101010101" pitchFamily="2" charset="-122"/>
              <a:ea typeface="华文楷体" panose="02010600040101010101" pitchFamily="2" charset="-122"/>
            </a:endParaRPr>
          </a:p>
        </p:txBody>
      </p:sp>
      <p:sp>
        <p:nvSpPr>
          <p:cNvPr id="7" name="标题 1">
            <a:extLst>
              <a:ext uri="{FF2B5EF4-FFF2-40B4-BE49-F238E27FC236}">
                <a16:creationId xmlns:a16="http://schemas.microsoft.com/office/drawing/2014/main" xmlns="" id="{9B371C34-69B8-447F-BEAD-AA86249859B9}"/>
              </a:ext>
            </a:extLst>
          </p:cNvPr>
          <p:cNvSpPr>
            <a:spLocks noGrp="1"/>
          </p:cNvSpPr>
          <p:nvPr>
            <p:ph type="title"/>
          </p:nvPr>
        </p:nvSpPr>
        <p:spPr>
          <a:xfrm>
            <a:off x="5692364" y="1555497"/>
            <a:ext cx="3628847" cy="498893"/>
          </a:xfrm>
          <a:solidFill>
            <a:schemeClr val="accent1"/>
          </a:solidFill>
        </p:spPr>
        <p:txBody>
          <a:bodyPr>
            <a:normAutofit/>
          </a:bodyPr>
          <a:lstStyle/>
          <a:p>
            <a:r>
              <a:rPr lang="zh-CN" altLang="en-US" sz="2000">
                <a:solidFill>
                  <a:schemeClr val="bg1"/>
                </a:solidFill>
                <a:latin typeface="华文楷体" panose="02010600040101010101" pitchFamily="2" charset="-122"/>
                <a:ea typeface="华文楷体" panose="02010600040101010101" pitchFamily="2" charset="-122"/>
              </a:rPr>
              <a:t>抒情：感情深化、主题深化。</a:t>
            </a:r>
          </a:p>
        </p:txBody>
      </p:sp>
      <p:sp>
        <p:nvSpPr>
          <p:cNvPr id="2" name="矩形 1">
            <a:extLst>
              <a:ext uri="{FF2B5EF4-FFF2-40B4-BE49-F238E27FC236}">
                <a16:creationId xmlns:a16="http://schemas.microsoft.com/office/drawing/2014/main" xmlns="" id="{DEC61AF7-3FCB-4D44-89D3-1371720F4688}"/>
              </a:ext>
            </a:extLst>
          </p:cNvPr>
          <p:cNvSpPr/>
          <p:nvPr/>
        </p:nvSpPr>
        <p:spPr>
          <a:xfrm>
            <a:off x="6904888" y="4874648"/>
            <a:ext cx="2726298" cy="5361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bg1"/>
                </a:solidFill>
                <a:latin typeface="华文楷体" panose="02010600040101010101" pitchFamily="2" charset="-122"/>
                <a:ea typeface="华文楷体" panose="02010600040101010101" pitchFamily="2" charset="-122"/>
                <a:cs typeface="+mj-cs"/>
              </a:rPr>
              <a:t>报答母亲深恩的决心。</a:t>
            </a:r>
          </a:p>
        </p:txBody>
      </p:sp>
    </p:spTree>
    <p:extLst>
      <p:ext uri="{BB962C8B-B14F-4D97-AF65-F5344CB8AC3E}">
        <p14:creationId xmlns:p14="http://schemas.microsoft.com/office/powerpoint/2010/main" val="195805775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xmlns="" id="{7E3454AC-CFF7-4331-B89B-B0636BEDE687}"/>
              </a:ext>
            </a:extLst>
          </p:cNvPr>
          <p:cNvSpPr>
            <a:spLocks noGrp="1"/>
          </p:cNvSpPr>
          <p:nvPr>
            <p:ph type="title"/>
          </p:nvPr>
        </p:nvSpPr>
        <p:spPr>
          <a:xfrm>
            <a:off x="2630614" y="1922619"/>
            <a:ext cx="1580116" cy="683829"/>
          </a:xfrm>
        </p:spPr>
        <p:txBody>
          <a:bodyPr>
            <a:normAutofit/>
          </a:bodyPr>
          <a:lstStyle/>
          <a:p>
            <a:pPr algn="l"/>
            <a:r>
              <a:rPr lang="zh-CN" altLang="en-US" sz="2400">
                <a:latin typeface="黑体" panose="02010609060101010101" pitchFamily="49" charset="-122"/>
                <a:ea typeface="黑体" panose="02010609060101010101" pitchFamily="49" charset="-122"/>
              </a:rPr>
              <a:t>小结：</a:t>
            </a:r>
            <a:r>
              <a:rPr lang="zh-CN" altLang="en-US" sz="2400">
                <a:solidFill>
                  <a:schemeClr val="bg1"/>
                </a:solidFill>
              </a:rPr>
              <a:t>：</a:t>
            </a:r>
          </a:p>
        </p:txBody>
      </p:sp>
      <p:sp>
        <p:nvSpPr>
          <p:cNvPr id="3" name="内容占位符 2">
            <a:extLst>
              <a:ext uri="{FF2B5EF4-FFF2-40B4-BE49-F238E27FC236}">
                <a16:creationId xmlns:a16="http://schemas.microsoft.com/office/drawing/2014/main" xmlns="" id="{B7B5AD69-77AA-4E26-9A46-C05A48120D31}"/>
              </a:ext>
            </a:extLst>
          </p:cNvPr>
          <p:cNvSpPr>
            <a:spLocks noGrp="1"/>
          </p:cNvSpPr>
          <p:nvPr>
            <p:ph idx="1"/>
          </p:nvPr>
        </p:nvSpPr>
        <p:spPr>
          <a:xfrm>
            <a:off x="2630614" y="2747116"/>
            <a:ext cx="7351643" cy="2776192"/>
          </a:xfrm>
        </p:spPr>
        <p:txBody>
          <a:bodyPr>
            <a:normAutofit/>
          </a:bodyPr>
          <a:lstStyle/>
          <a:p>
            <a:pPr marL="0" indent="0" algn="l">
              <a:lnSpc>
                <a:spcPct val="150000"/>
              </a:lnSpc>
              <a:buNone/>
            </a:pPr>
            <a:r>
              <a:rPr lang="en-US" altLang="zh-CN" sz="2400" b="1">
                <a:cs typeface="Times New Roman" panose="02020603050405020304" pitchFamily="18" charset="0"/>
              </a:rPr>
              <a:t>1. </a:t>
            </a:r>
            <a:r>
              <a:rPr lang="zh-CN" altLang="zh-CN" sz="2400" b="1">
                <a:cs typeface="Times New Roman" panose="02020603050405020304" pitchFamily="18" charset="0"/>
              </a:rPr>
              <a:t>议论段，与前文紧密呼应</a:t>
            </a:r>
            <a:r>
              <a:rPr lang="zh-CN" altLang="en-US" sz="2400" b="1">
                <a:cs typeface="Times New Roman" panose="02020603050405020304" pitchFamily="18" charset="0"/>
              </a:rPr>
              <a:t>。</a:t>
            </a:r>
            <a:endParaRPr lang="en-US" altLang="zh-CN" sz="2400" b="1">
              <a:cs typeface="Times New Roman" panose="02020603050405020304" pitchFamily="18" charset="0"/>
            </a:endParaRPr>
          </a:p>
          <a:p>
            <a:pPr marL="0" indent="0" algn="l">
              <a:lnSpc>
                <a:spcPct val="150000"/>
              </a:lnSpc>
              <a:buNone/>
            </a:pPr>
            <a:r>
              <a:rPr lang="en-US" altLang="zh-CN" sz="2400" b="1">
                <a:cs typeface="Times New Roman" panose="02020603050405020304" pitchFamily="18" charset="0"/>
              </a:rPr>
              <a:t>2. </a:t>
            </a:r>
            <a:r>
              <a:rPr lang="zh-CN" altLang="en-US" sz="2400" b="1">
                <a:cs typeface="Times New Roman" panose="02020603050405020304" pitchFamily="18" charset="0"/>
              </a:rPr>
              <a:t>抒情段，抒发哀痛，表达报答母亲深恩的决心。</a:t>
            </a:r>
            <a:endParaRPr lang="zh-CN" altLang="zh-CN" sz="2400" b="1">
              <a:cs typeface="Times New Roman" panose="02020603050405020304" pitchFamily="18" charset="0"/>
            </a:endParaRPr>
          </a:p>
        </p:txBody>
      </p:sp>
    </p:spTree>
    <p:extLst>
      <p:ext uri="{BB962C8B-B14F-4D97-AF65-F5344CB8AC3E}">
        <p14:creationId xmlns:p14="http://schemas.microsoft.com/office/powerpoint/2010/main" val="382960114"/>
      </p:ext>
    </p:ext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xmlns="" id="{D09671CB-CF26-407F-8F77-C717B1BA8183}"/>
              </a:ext>
            </a:extLst>
          </p:cNvPr>
          <p:cNvSpPr>
            <a:spLocks noGrp="1"/>
          </p:cNvSpPr>
          <p:nvPr>
            <p:ph idx="1"/>
          </p:nvPr>
        </p:nvSpPr>
        <p:spPr>
          <a:xfrm>
            <a:off x="2623522" y="3120284"/>
            <a:ext cx="7802216" cy="2084847"/>
          </a:xfrm>
        </p:spPr>
        <p:txBody>
          <a:bodyPr>
            <a:normAutofit/>
          </a:bodyPr>
          <a:lstStyle/>
          <a:p>
            <a:pPr marL="0" indent="0">
              <a:lnSpc>
                <a:spcPct val="150000"/>
              </a:lnSpc>
              <a:buNone/>
            </a:pPr>
            <a:r>
              <a:rPr lang="en-US" altLang="zh-CN" sz="2400">
                <a:latin typeface="华文楷体" panose="02010600040101010101" pitchFamily="2" charset="-122"/>
                <a:ea typeface="华文楷体" panose="02010600040101010101" pitchFamily="2" charset="-122"/>
              </a:rPr>
              <a:t>        </a:t>
            </a:r>
            <a:r>
              <a:rPr lang="zh-CN" altLang="en-US" sz="2400" b="1">
                <a:latin typeface="华文楷体" panose="02010600040101010101" pitchFamily="2" charset="-122"/>
                <a:ea typeface="华文楷体" panose="02010600040101010101" pitchFamily="2" charset="-122"/>
              </a:rPr>
              <a:t>立身行道，扬名后世，以显父母，孝之终也。</a:t>
            </a:r>
            <a:endParaRPr lang="en-US" altLang="zh-CN" sz="2400" b="1">
              <a:latin typeface="华文楷体" panose="02010600040101010101" pitchFamily="2" charset="-122"/>
              <a:ea typeface="华文楷体" panose="02010600040101010101" pitchFamily="2" charset="-122"/>
            </a:endParaRPr>
          </a:p>
          <a:p>
            <a:pPr marL="0" indent="0" algn="l">
              <a:lnSpc>
                <a:spcPct val="150000"/>
              </a:lnSpc>
              <a:buNone/>
            </a:pPr>
            <a:r>
              <a:rPr lang="en-US" altLang="zh-CN" sz="2400" b="1">
                <a:latin typeface="华文楷体" panose="02010600040101010101" pitchFamily="2" charset="-122"/>
                <a:ea typeface="华文楷体" panose="02010600040101010101" pitchFamily="2" charset="-122"/>
              </a:rPr>
              <a:t>                                                           </a:t>
            </a:r>
            <a:r>
              <a:rPr lang="en-US" altLang="zh-CN" sz="2400" b="1"/>
              <a:t>——</a:t>
            </a:r>
            <a:r>
              <a:rPr lang="en-US" altLang="zh-CN" sz="2400" b="1">
                <a:latin typeface="华文楷体" panose="02010600040101010101" pitchFamily="2" charset="-122"/>
                <a:ea typeface="华文楷体" panose="02010600040101010101" pitchFamily="2" charset="-122"/>
              </a:rPr>
              <a:t>《</a:t>
            </a:r>
            <a:r>
              <a:rPr lang="zh-CN" altLang="en-US" sz="2400" b="1">
                <a:latin typeface="华文楷体" panose="02010600040101010101" pitchFamily="2" charset="-122"/>
                <a:ea typeface="华文楷体" panose="02010600040101010101" pitchFamily="2" charset="-122"/>
              </a:rPr>
              <a:t>孝经</a:t>
            </a:r>
            <a:r>
              <a:rPr lang="en-US" altLang="zh-CN" sz="2400" b="1">
                <a:latin typeface="华文楷体" panose="02010600040101010101" pitchFamily="2" charset="-122"/>
                <a:ea typeface="华文楷体" panose="02010600040101010101" pitchFamily="2" charset="-122"/>
              </a:rPr>
              <a:t>》                                                                                                                    </a:t>
            </a:r>
          </a:p>
        </p:txBody>
      </p:sp>
      <p:sp>
        <p:nvSpPr>
          <p:cNvPr id="2" name="文本框 1">
            <a:extLst>
              <a:ext uri="{FF2B5EF4-FFF2-40B4-BE49-F238E27FC236}">
                <a16:creationId xmlns:a16="http://schemas.microsoft.com/office/drawing/2014/main" xmlns="" id="{6A4B9A5E-3CE1-4838-B7C7-7C5F61EFCD69}"/>
              </a:ext>
            </a:extLst>
          </p:cNvPr>
          <p:cNvSpPr txBox="1"/>
          <p:nvPr/>
        </p:nvSpPr>
        <p:spPr>
          <a:xfrm>
            <a:off x="2799942" y="1718176"/>
            <a:ext cx="5672138" cy="954107"/>
          </a:xfrm>
          <a:prstGeom prst="rect">
            <a:avLst/>
          </a:prstGeom>
          <a:noFill/>
        </p:spPr>
        <p:txBody>
          <a:bodyPr wrap="square" rtlCol="0">
            <a:spAutoFit/>
          </a:bodyPr>
          <a:lstStyle/>
          <a:p>
            <a:pPr marL="0" indent="0" algn="l">
              <a:buNone/>
            </a:pPr>
            <a:r>
              <a:rPr lang="zh-CN" altLang="en-US" sz="2800">
                <a:latin typeface="华文楷体" panose="02010600040101010101" pitchFamily="2" charset="-122"/>
                <a:ea typeface="华文楷体" panose="02010600040101010101" pitchFamily="2" charset="-122"/>
              </a:rPr>
              <a:t>   </a:t>
            </a:r>
            <a:endParaRPr lang="en-US" altLang="zh-CN" sz="2800">
              <a:latin typeface="华文楷体" panose="02010600040101010101" pitchFamily="2" charset="-122"/>
              <a:ea typeface="华文楷体" panose="02010600040101010101" pitchFamily="2" charset="-122"/>
            </a:endParaRPr>
          </a:p>
          <a:p>
            <a:pPr marL="0" indent="0" algn="l">
              <a:buNone/>
            </a:pPr>
            <a:r>
              <a:rPr lang="zh-CN" altLang="en-US" sz="2800">
                <a:latin typeface="华文楷体" panose="02010600040101010101" pitchFamily="2" charset="-122"/>
                <a:ea typeface="华文楷体" panose="02010600040101010101" pitchFamily="2" charset="-122"/>
              </a:rPr>
              <a:t>   </a:t>
            </a:r>
            <a:r>
              <a:rPr lang="zh-CN" altLang="en-US" sz="2800" b="1">
                <a:latin typeface="华文楷体" panose="02010600040101010101" pitchFamily="2" charset="-122"/>
                <a:ea typeface="华文楷体" panose="02010600040101010101" pitchFamily="2" charset="-122"/>
              </a:rPr>
              <a:t>如何报答父母的深恩呢？</a:t>
            </a:r>
            <a:endParaRPr lang="en-US" altLang="zh-CN" sz="2800" b="1">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714669269"/>
      </p:ext>
    </p:ext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xmlns="" id="{D09671CB-CF26-407F-8F77-C717B1BA8183}"/>
              </a:ext>
            </a:extLst>
          </p:cNvPr>
          <p:cNvSpPr>
            <a:spLocks noGrp="1"/>
          </p:cNvSpPr>
          <p:nvPr>
            <p:ph idx="1"/>
          </p:nvPr>
        </p:nvSpPr>
        <p:spPr>
          <a:xfrm>
            <a:off x="2362304" y="2077056"/>
            <a:ext cx="7467392" cy="3288105"/>
          </a:xfrm>
        </p:spPr>
        <p:txBody>
          <a:bodyPr>
            <a:normAutofit/>
          </a:bodyPr>
          <a:lstStyle/>
          <a:p>
            <a:pPr marL="0" indent="0" algn="l">
              <a:lnSpc>
                <a:spcPct val="160000"/>
              </a:lnSpc>
              <a:buNone/>
            </a:pPr>
            <a:r>
              <a:rPr lang="zh-CN" altLang="en-US" sz="2400" b="1">
                <a:latin typeface="华文楷体" panose="02010600040101010101" pitchFamily="2" charset="-122"/>
                <a:ea typeface="华文楷体" panose="02010600040101010101" pitchFamily="2" charset="-122"/>
              </a:rPr>
              <a:t>        在你的记忆中，是不是也有这样一位特别的长辈，在你的成长中给你无限的鼓舞与力量，让你对他充满了崇敬和感激之情呢？请你用叙述为主、议论抒情为辅的表达方式，将记忆中最典型的故事和最真挚的情感书写下来吧！</a:t>
            </a:r>
            <a:endParaRPr lang="zh-CN" altLang="en-US" sz="2400" b="1"/>
          </a:p>
        </p:txBody>
      </p:sp>
    </p:spTree>
    <p:extLst>
      <p:ext uri="{BB962C8B-B14F-4D97-AF65-F5344CB8AC3E}">
        <p14:creationId xmlns:p14="http://schemas.microsoft.com/office/powerpoint/2010/main" val="2498116811"/>
      </p:ext>
    </p:ext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xmlns="" id="{8708BBFB-F2D2-45EA-9165-EF7AF9D7D45B}"/>
              </a:ext>
            </a:extLst>
          </p:cNvPr>
          <p:cNvSpPr>
            <a:spLocks noGrp="1"/>
          </p:cNvSpPr>
          <p:nvPr>
            <p:ph type="title"/>
          </p:nvPr>
        </p:nvSpPr>
        <p:spPr>
          <a:xfrm>
            <a:off x="2095810" y="1451942"/>
            <a:ext cx="7673009" cy="1325563"/>
          </a:xfrm>
        </p:spPr>
        <p:txBody>
          <a:bodyPr>
            <a:normAutofit/>
          </a:bodyPr>
          <a:lstStyle/>
          <a:p>
            <a:r>
              <a:rPr lang="zh-CN" altLang="en-US" sz="2400">
                <a:latin typeface="黑体" panose="02010609060101010101" pitchFamily="49" charset="-122"/>
                <a:ea typeface="黑体" panose="02010609060101010101" pitchFamily="49" charset="-122"/>
              </a:rPr>
              <a:t>自主阅读建议</a:t>
            </a:r>
          </a:p>
        </p:txBody>
      </p:sp>
      <p:sp>
        <p:nvSpPr>
          <p:cNvPr id="3" name="内容占位符 2">
            <a:extLst>
              <a:ext uri="{FF2B5EF4-FFF2-40B4-BE49-F238E27FC236}">
                <a16:creationId xmlns:a16="http://schemas.microsoft.com/office/drawing/2014/main" xmlns="" id="{87FD6F11-F160-4E86-A620-5F0DFECCA855}"/>
              </a:ext>
            </a:extLst>
          </p:cNvPr>
          <p:cNvSpPr>
            <a:spLocks noGrp="1"/>
          </p:cNvSpPr>
          <p:nvPr>
            <p:ph idx="1"/>
          </p:nvPr>
        </p:nvSpPr>
        <p:spPr>
          <a:xfrm>
            <a:off x="2581585" y="2634630"/>
            <a:ext cx="7028830" cy="2475533"/>
          </a:xfrm>
        </p:spPr>
        <p:txBody>
          <a:bodyPr>
            <a:normAutofit/>
          </a:bodyPr>
          <a:lstStyle/>
          <a:p>
            <a:pPr marL="0" indent="0" algn="l">
              <a:lnSpc>
                <a:spcPct val="150000"/>
              </a:lnSpc>
              <a:buNone/>
            </a:pPr>
            <a:r>
              <a:rPr lang="zh-CN" altLang="en-US" sz="2400" b="1"/>
              <a:t>         很多作家都写过回忆母亲的文章，如邹韬奋</a:t>
            </a:r>
            <a:r>
              <a:rPr lang="en-US" altLang="zh-CN" sz="2400" b="1"/>
              <a:t>《</a:t>
            </a:r>
            <a:r>
              <a:rPr lang="zh-CN" altLang="en-US" sz="2400" b="1"/>
              <a:t>我的母亲</a:t>
            </a:r>
            <a:r>
              <a:rPr lang="en-US" altLang="zh-CN" sz="2400" b="1"/>
              <a:t>》</a:t>
            </a:r>
            <a:r>
              <a:rPr lang="zh-CN" altLang="en-US" sz="2400" b="1"/>
              <a:t>、老舍</a:t>
            </a:r>
            <a:r>
              <a:rPr lang="en-US" altLang="zh-CN" sz="2400" b="1"/>
              <a:t>《</a:t>
            </a:r>
            <a:r>
              <a:rPr lang="zh-CN" altLang="en-US" sz="2400" b="1"/>
              <a:t>我的母亲</a:t>
            </a:r>
            <a:r>
              <a:rPr lang="en-US" altLang="zh-CN" sz="2400" b="1"/>
              <a:t>》</a:t>
            </a:r>
            <a:r>
              <a:rPr lang="zh-CN" altLang="en-US" sz="2400" b="1"/>
              <a:t>、里柯克的</a:t>
            </a:r>
            <a:r>
              <a:rPr lang="en-US" altLang="zh-CN" sz="2400" b="1"/>
              <a:t>《</a:t>
            </a:r>
            <a:r>
              <a:rPr lang="zh-CN" altLang="en-US" sz="2400" b="1"/>
              <a:t>我们是怎样过母亲节的</a:t>
            </a:r>
            <a:r>
              <a:rPr lang="en-US" altLang="zh-CN" sz="2400" b="1"/>
              <a:t>》</a:t>
            </a:r>
            <a:r>
              <a:rPr lang="zh-CN" altLang="en-US" sz="2400" b="1"/>
              <a:t>等，请同学们阅读不同作者笔下的母亲形象，体会不同作者的不同写作手法。</a:t>
            </a:r>
          </a:p>
        </p:txBody>
      </p:sp>
      <p:pic>
        <p:nvPicPr>
          <p:cNvPr id="4" name="New picture"/>
          <p:cNvPicPr/>
          <p:nvPr/>
        </p:nvPicPr>
        <p:blipFill>
          <a:blip r:embed="rId2"/>
          <a:stretch>
            <a:fillRect/>
          </a:stretch>
        </p:blipFill>
        <p:spPr>
          <a:xfrm>
            <a:off x="11925300" y="11036300"/>
            <a:ext cx="317500" cy="241300"/>
          </a:xfrm>
          <a:prstGeom prst="cube">
            <a:avLst/>
          </a:prstGeom>
        </p:spPr>
      </p:pic>
    </p:spTree>
    <p:extLst>
      <p:ext uri="{BB962C8B-B14F-4D97-AF65-F5344CB8AC3E}">
        <p14:creationId xmlns:p14="http://schemas.microsoft.com/office/powerpoint/2010/main" val="2457592752"/>
      </p:ext>
    </p:ext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Text Box 2">
            <a:extLst>
              <a:ext uri="{FF2B5EF4-FFF2-40B4-BE49-F238E27FC236}">
                <a16:creationId xmlns:a16="http://schemas.microsoft.com/office/drawing/2014/main" xmlns="" id="{DBFC811C-A085-45DC-AEC8-A9BA8A096949}"/>
              </a:ext>
            </a:extLst>
          </p:cNvPr>
          <p:cNvSpPr txBox="1">
            <a:spLocks noChangeArrowheads="1"/>
          </p:cNvSpPr>
          <p:nvPr/>
        </p:nvSpPr>
        <p:spPr bwMode="auto">
          <a:xfrm>
            <a:off x="3885521" y="1583627"/>
            <a:ext cx="4879181" cy="1701556"/>
          </a:xfrm>
          <a:prstGeom prst="rect">
            <a:avLst/>
          </a:prstGeom>
          <a:solidFill>
            <a:srgbClr val="FFFFFF"/>
          </a:solidFill>
          <a:ln w="9525">
            <a:solidFill>
              <a:srgbClr val="000000"/>
            </a:solidFill>
            <a:miter lim="800000"/>
          </a:ln>
        </p:spPr>
        <p:txBody>
          <a:bodyPr vert="horz" wrap="square" lIns="91440" tIns="45720" rIns="91440" bIns="45720" numCol="1" anchor="t" anchorCtr="0" compatLnSpc="1">
            <a:prstTxWarp prst="textNoShape">
              <a:avLst/>
            </a:prstTxWarp>
            <a:spAutoFit/>
          </a:bodyPr>
          <a:lstStyle/>
          <a:p>
            <a:pPr marL="0" marR="0" lvl="0" indent="0" algn="just" defTabSz="914400" rtl="0" eaLnBrk="0" fontAlgn="base" latinLnBrk="0" hangingPunct="0">
              <a:lnSpc>
                <a:spcPct val="11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华文楷体" panose="02010600040101010101" pitchFamily="2" charset="-122"/>
                <a:ea typeface="华文楷体" panose="02010600040101010101" pitchFamily="2" charset="-122"/>
              </a:rPr>
              <a:t>第</a:t>
            </a:r>
            <a:r>
              <a:rPr kumimoji="0" lang="en-US" altLang="zh-CN" sz="2400" b="1" i="0" u="none" strike="noStrike" cap="none" normalizeH="0" baseline="0">
                <a:ln>
                  <a:noFill/>
                </a:ln>
                <a:solidFill>
                  <a:schemeClr val="tx1"/>
                </a:solidFill>
                <a:effectLst/>
                <a:latin typeface="华文楷体" panose="02010600040101010101" pitchFamily="2" charset="-122"/>
                <a:ea typeface="华文楷体" panose="02010600040101010101" pitchFamily="2" charset="-122"/>
              </a:rPr>
              <a:t>3</a:t>
            </a:r>
            <a:r>
              <a:rPr kumimoji="0" lang="zh-CN" altLang="en-US" sz="2400" b="1" i="0" u="none" strike="noStrike" cap="none" normalizeH="0" baseline="0">
                <a:ln>
                  <a:noFill/>
                </a:ln>
                <a:solidFill>
                  <a:schemeClr val="tx1"/>
                </a:solidFill>
                <a:effectLst/>
                <a:latin typeface="华文楷体" panose="02010600040101010101" pitchFamily="2" charset="-122"/>
                <a:ea typeface="华文楷体" panose="02010600040101010101" pitchFamily="2" charset="-122"/>
              </a:rPr>
              <a:t>段：含辛茹苦，养育子女</a:t>
            </a:r>
          </a:p>
          <a:p>
            <a:pPr marL="0" marR="0" lvl="0" indent="0" algn="just" defTabSz="914400" rtl="0" eaLnBrk="0" fontAlgn="base" latinLnBrk="0" hangingPunct="0">
              <a:lnSpc>
                <a:spcPct val="11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华文楷体" panose="02010600040101010101" pitchFamily="2" charset="-122"/>
                <a:ea typeface="华文楷体" panose="02010600040101010101" pitchFamily="2" charset="-122"/>
              </a:rPr>
              <a:t>第</a:t>
            </a:r>
            <a:r>
              <a:rPr kumimoji="0" lang="en-US" altLang="zh-CN" sz="2400" b="1" i="0" u="none" strike="noStrike" cap="none" normalizeH="0" baseline="0">
                <a:ln>
                  <a:noFill/>
                </a:ln>
                <a:solidFill>
                  <a:schemeClr val="tx1"/>
                </a:solidFill>
                <a:effectLst/>
                <a:latin typeface="华文楷体" panose="02010600040101010101" pitchFamily="2" charset="-122"/>
                <a:ea typeface="华文楷体" panose="02010600040101010101" pitchFamily="2" charset="-122"/>
              </a:rPr>
              <a:t>4</a:t>
            </a:r>
            <a:r>
              <a:rPr kumimoji="0" lang="zh-CN" altLang="en-US" sz="2400" b="1" i="0" u="none" strike="noStrike" cap="none" normalizeH="0" baseline="0">
                <a:ln>
                  <a:noFill/>
                </a:ln>
                <a:solidFill>
                  <a:schemeClr val="tx1"/>
                </a:solidFill>
                <a:effectLst/>
                <a:latin typeface="华文楷体" panose="02010600040101010101" pitchFamily="2" charset="-122"/>
                <a:ea typeface="华文楷体" panose="02010600040101010101" pitchFamily="2" charset="-122"/>
              </a:rPr>
              <a:t>段：每日不歇，辛勤劳动</a:t>
            </a:r>
          </a:p>
          <a:p>
            <a:pPr marL="0" marR="0" lvl="0" indent="0" algn="just" defTabSz="914400" rtl="0" eaLnBrk="0" fontAlgn="base" latinLnBrk="0" hangingPunct="0">
              <a:lnSpc>
                <a:spcPct val="11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华文楷体" panose="02010600040101010101" pitchFamily="2" charset="-122"/>
                <a:ea typeface="华文楷体" panose="02010600040101010101" pitchFamily="2" charset="-122"/>
              </a:rPr>
              <a:t>第</a:t>
            </a:r>
            <a:r>
              <a:rPr kumimoji="0" lang="en-US" altLang="zh-CN" sz="2400" b="1" i="0" u="none" strike="noStrike" cap="none" normalizeH="0" baseline="0">
                <a:ln>
                  <a:noFill/>
                </a:ln>
                <a:solidFill>
                  <a:schemeClr val="tx1"/>
                </a:solidFill>
                <a:effectLst/>
                <a:latin typeface="华文楷体" panose="02010600040101010101" pitchFamily="2" charset="-122"/>
                <a:ea typeface="华文楷体" panose="02010600040101010101" pitchFamily="2" charset="-122"/>
              </a:rPr>
              <a:t>5</a:t>
            </a:r>
            <a:r>
              <a:rPr kumimoji="0" lang="zh-CN" altLang="en-US" sz="2400" b="1" i="0" u="none" strike="noStrike" cap="none" normalizeH="0" baseline="0">
                <a:ln>
                  <a:noFill/>
                </a:ln>
                <a:solidFill>
                  <a:schemeClr val="tx1"/>
                </a:solidFill>
                <a:effectLst/>
                <a:latin typeface="华文楷体" panose="02010600040101010101" pitchFamily="2" charset="-122"/>
                <a:ea typeface="华文楷体" panose="02010600040101010101" pitchFamily="2" charset="-122"/>
              </a:rPr>
              <a:t>段：边做边教“我”生产知识</a:t>
            </a:r>
          </a:p>
          <a:p>
            <a:pPr marL="0" marR="0" lvl="0" indent="0" algn="just" defTabSz="914400" rtl="0" eaLnBrk="0" fontAlgn="base" latinLnBrk="0" hangingPunct="0">
              <a:lnSpc>
                <a:spcPct val="110000"/>
              </a:lnSpc>
              <a:spcBef>
                <a:spcPct val="0"/>
              </a:spcBef>
              <a:spcAft>
                <a:spcPct val="0"/>
              </a:spcAft>
              <a:buClrTx/>
              <a:buSzTx/>
              <a:buFontTx/>
              <a:buNone/>
            </a:pPr>
            <a:r>
              <a:rPr kumimoji="0" lang="zh-CN" altLang="en-US" sz="2400" b="1" i="0" u="none" strike="noStrike" cap="none" normalizeH="0" baseline="0">
                <a:ln>
                  <a:noFill/>
                </a:ln>
                <a:solidFill>
                  <a:schemeClr val="tx1"/>
                </a:solidFill>
                <a:effectLst/>
                <a:latin typeface="华文楷体" panose="02010600040101010101" pitchFamily="2" charset="-122"/>
                <a:ea typeface="华文楷体" panose="02010600040101010101" pitchFamily="2" charset="-122"/>
              </a:rPr>
              <a:t>第</a:t>
            </a:r>
            <a:r>
              <a:rPr kumimoji="0" lang="en-US" altLang="zh-CN" sz="2400" b="1" i="0" u="none" strike="noStrike" cap="none" normalizeH="0" baseline="0">
                <a:ln>
                  <a:noFill/>
                </a:ln>
                <a:solidFill>
                  <a:schemeClr val="tx1"/>
                </a:solidFill>
                <a:effectLst/>
                <a:latin typeface="华文楷体" panose="02010600040101010101" pitchFamily="2" charset="-122"/>
                <a:ea typeface="华文楷体" panose="02010600040101010101" pitchFamily="2" charset="-122"/>
              </a:rPr>
              <a:t>6</a:t>
            </a:r>
            <a:r>
              <a:rPr kumimoji="0" lang="zh-CN" altLang="en-US" sz="2400" b="1" i="0" u="none" strike="noStrike" cap="none" normalizeH="0" baseline="0">
                <a:ln>
                  <a:noFill/>
                </a:ln>
                <a:solidFill>
                  <a:schemeClr val="tx1"/>
                </a:solidFill>
                <a:effectLst/>
                <a:latin typeface="华文楷体" panose="02010600040101010101" pitchFamily="2" charset="-122"/>
                <a:ea typeface="华文楷体" panose="02010600040101010101" pitchFamily="2" charset="-122"/>
              </a:rPr>
              <a:t>段：聪明能干，维系用度</a:t>
            </a:r>
          </a:p>
        </p:txBody>
      </p:sp>
      <p:sp>
        <p:nvSpPr>
          <p:cNvPr id="7" name="文本框 2">
            <a:extLst>
              <a:ext uri="{FF2B5EF4-FFF2-40B4-BE49-F238E27FC236}">
                <a16:creationId xmlns:a16="http://schemas.microsoft.com/office/drawing/2014/main" xmlns="" id="{5A0096C3-BA76-4D71-9BC8-CFE7F5DF4BA6}"/>
              </a:ext>
            </a:extLst>
          </p:cNvPr>
          <p:cNvSpPr txBox="1">
            <a:spLocks noChangeArrowheads="1"/>
          </p:cNvSpPr>
          <p:nvPr/>
        </p:nvSpPr>
        <p:spPr bwMode="auto">
          <a:xfrm>
            <a:off x="3885521" y="3561446"/>
            <a:ext cx="4879181" cy="1698458"/>
          </a:xfrm>
          <a:prstGeom prst="rect">
            <a:avLst/>
          </a:prstGeom>
          <a:solidFill>
            <a:srgbClr val="FFFFFF"/>
          </a:solidFill>
          <a:ln w="9525">
            <a:solidFill>
              <a:srgbClr val="000000"/>
            </a:solidFill>
            <a:miter lim="800000"/>
          </a:ln>
        </p:spPr>
        <p:txBody>
          <a:bodyPr vert="horz" wrap="square" lIns="91440" tIns="45720" rIns="91440" bIns="45720" numCol="1" anchor="t" anchorCtr="0" compatLnSpc="1">
            <a:prstTxWarp prst="textNoShape">
              <a:avLst/>
            </a:prstTxWarp>
          </a:bodyPr>
          <a:lstStyle/>
          <a:p>
            <a:pPr algn="just" eaLnBrk="0" fontAlgn="base" hangingPunct="0">
              <a:lnSpc>
                <a:spcPct val="110000"/>
              </a:lnSpc>
              <a:spcBef>
                <a:spcPct val="0"/>
              </a:spcBef>
              <a:spcAft>
                <a:spcPct val="0"/>
              </a:spcAft>
            </a:pPr>
            <a:r>
              <a:rPr lang="zh-CN" altLang="en-US" sz="2400" b="1">
                <a:latin typeface="华文楷体" panose="02010600040101010101" pitchFamily="2" charset="-122"/>
                <a:ea typeface="华文楷体" panose="02010600040101010101" pitchFamily="2" charset="-122"/>
              </a:rPr>
              <a:t>第</a:t>
            </a:r>
            <a:r>
              <a:rPr lang="en-US" altLang="zh-CN" sz="2400" b="1">
                <a:latin typeface="华文楷体" panose="02010600040101010101" pitchFamily="2" charset="-122"/>
                <a:ea typeface="华文楷体" panose="02010600040101010101" pitchFamily="2" charset="-122"/>
              </a:rPr>
              <a:t>3</a:t>
            </a:r>
            <a:r>
              <a:rPr lang="zh-CN" altLang="en-US" sz="2400" b="1">
                <a:latin typeface="华文楷体" panose="02010600040101010101" pitchFamily="2" charset="-122"/>
                <a:ea typeface="华文楷体" panose="02010600040101010101" pitchFamily="2" charset="-122"/>
              </a:rPr>
              <a:t>段：含辛茹苦，带大子女</a:t>
            </a:r>
          </a:p>
          <a:p>
            <a:pPr algn="just" eaLnBrk="0" fontAlgn="base" hangingPunct="0">
              <a:lnSpc>
                <a:spcPct val="110000"/>
              </a:lnSpc>
              <a:spcBef>
                <a:spcPct val="0"/>
              </a:spcBef>
              <a:spcAft>
                <a:spcPct val="0"/>
              </a:spcAft>
            </a:pPr>
            <a:r>
              <a:rPr lang="zh-CN" altLang="en-US" sz="2400" b="1">
                <a:latin typeface="华文楷体" panose="02010600040101010101" pitchFamily="2" charset="-122"/>
                <a:ea typeface="华文楷体" panose="02010600040101010101" pitchFamily="2" charset="-122"/>
              </a:rPr>
              <a:t>第</a:t>
            </a:r>
            <a:r>
              <a:rPr lang="en-US" altLang="zh-CN" sz="2400" b="1">
                <a:latin typeface="华文楷体" panose="02010600040101010101" pitchFamily="2" charset="-122"/>
                <a:ea typeface="华文楷体" panose="02010600040101010101" pitchFamily="2" charset="-122"/>
              </a:rPr>
              <a:t>4</a:t>
            </a:r>
            <a:r>
              <a:rPr lang="zh-CN" altLang="en-US" sz="2400" b="1">
                <a:latin typeface="华文楷体" panose="02010600040101010101" pitchFamily="2" charset="-122"/>
                <a:ea typeface="华文楷体" panose="02010600040101010101" pitchFamily="2" charset="-122"/>
              </a:rPr>
              <a:t>段：每天辛勤劳动</a:t>
            </a:r>
          </a:p>
          <a:p>
            <a:pPr algn="just" eaLnBrk="0" fontAlgn="base" hangingPunct="0">
              <a:lnSpc>
                <a:spcPct val="110000"/>
              </a:lnSpc>
              <a:spcBef>
                <a:spcPct val="0"/>
              </a:spcBef>
              <a:spcAft>
                <a:spcPct val="0"/>
              </a:spcAft>
            </a:pPr>
            <a:r>
              <a:rPr lang="zh-CN" altLang="en-US" sz="2400" b="1">
                <a:latin typeface="华文楷体" panose="02010600040101010101" pitchFamily="2" charset="-122"/>
                <a:ea typeface="华文楷体" panose="02010600040101010101" pitchFamily="2" charset="-122"/>
              </a:rPr>
              <a:t>第</a:t>
            </a:r>
            <a:r>
              <a:rPr lang="en-US" altLang="zh-CN" sz="2400" b="1">
                <a:latin typeface="华文楷体" panose="02010600040101010101" pitchFamily="2" charset="-122"/>
                <a:ea typeface="华文楷体" panose="02010600040101010101" pitchFamily="2" charset="-122"/>
              </a:rPr>
              <a:t>5</a:t>
            </a:r>
            <a:r>
              <a:rPr lang="zh-CN" altLang="en-US" sz="2400" b="1">
                <a:latin typeface="华文楷体" panose="02010600040101010101" pitchFamily="2" charset="-122"/>
                <a:ea typeface="华文楷体" panose="02010600040101010101" pitchFamily="2" charset="-122"/>
              </a:rPr>
              <a:t>段：我帮母亲干繁杂的家务</a:t>
            </a:r>
          </a:p>
          <a:p>
            <a:pPr algn="just" eaLnBrk="0" fontAlgn="base" hangingPunct="0">
              <a:lnSpc>
                <a:spcPct val="110000"/>
              </a:lnSpc>
              <a:spcBef>
                <a:spcPct val="0"/>
              </a:spcBef>
              <a:spcAft>
                <a:spcPct val="0"/>
              </a:spcAft>
            </a:pPr>
            <a:r>
              <a:rPr lang="zh-CN" altLang="en-US" sz="2400" b="1">
                <a:latin typeface="华文楷体" panose="02010600040101010101" pitchFamily="2" charset="-122"/>
                <a:ea typeface="华文楷体" panose="02010600040101010101" pitchFamily="2" charset="-122"/>
              </a:rPr>
              <a:t>第</a:t>
            </a:r>
            <a:r>
              <a:rPr lang="en-US" altLang="zh-CN" sz="2400" b="1">
                <a:latin typeface="华文楷体" panose="02010600040101010101" pitchFamily="2" charset="-122"/>
                <a:ea typeface="华文楷体" panose="02010600040101010101" pitchFamily="2" charset="-122"/>
              </a:rPr>
              <a:t>6</a:t>
            </a:r>
            <a:r>
              <a:rPr lang="zh-CN" altLang="en-US" sz="2400" b="1">
                <a:latin typeface="华文楷体" panose="02010600040101010101" pitchFamily="2" charset="-122"/>
                <a:ea typeface="华文楷体" panose="02010600040101010101" pitchFamily="2" charset="-122"/>
              </a:rPr>
              <a:t>段：母亲把杂粮饭做得好吃</a:t>
            </a:r>
          </a:p>
        </p:txBody>
      </p:sp>
    </p:spTree>
    <p:extLst>
      <p:ext uri="{BB962C8B-B14F-4D97-AF65-F5344CB8AC3E}">
        <p14:creationId xmlns:p14="http://schemas.microsoft.com/office/powerpoint/2010/main" val="3779429156"/>
      </p:ext>
    </p:ext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Text Box 2">
            <a:extLst>
              <a:ext uri="{FF2B5EF4-FFF2-40B4-BE49-F238E27FC236}">
                <a16:creationId xmlns:a16="http://schemas.microsoft.com/office/drawing/2014/main" xmlns="" id="{DBFC811C-A085-45DC-AEC8-A9BA8A096949}"/>
              </a:ext>
            </a:extLst>
          </p:cNvPr>
          <p:cNvSpPr txBox="1">
            <a:spLocks noChangeArrowheads="1"/>
          </p:cNvSpPr>
          <p:nvPr/>
        </p:nvSpPr>
        <p:spPr bwMode="auto">
          <a:xfrm>
            <a:off x="2771125" y="1468862"/>
            <a:ext cx="6649749" cy="2107821"/>
          </a:xfrm>
          <a:prstGeom prst="rect">
            <a:avLst/>
          </a:prstGeom>
          <a:solidFill>
            <a:srgbClr val="FFFFFF"/>
          </a:solidFill>
          <a:ln w="9525">
            <a:solidFill>
              <a:srgbClr val="000000"/>
            </a:solidFill>
            <a:miter lim="800000"/>
          </a:ln>
        </p:spPr>
        <p:txBody>
          <a:bodyPr vert="horz" wrap="square" lIns="91440" tIns="45720" rIns="91440" bIns="45720" numCol="1" anchor="t" anchorCtr="0" compatLnSpc="1">
            <a:prstTxWarp prst="textNoShape">
              <a:avLst/>
            </a:prstTxWarp>
            <a:spAutoFit/>
          </a:bodyPr>
          <a:lstStyle/>
          <a:p>
            <a:pPr algn="just" eaLnBrk="0" fontAlgn="base" hangingPunct="0">
              <a:lnSpc>
                <a:spcPct val="110000"/>
              </a:lnSpc>
              <a:spcBef>
                <a:spcPct val="0"/>
              </a:spcBef>
              <a:spcAft>
                <a:spcPct val="0"/>
              </a:spcAft>
            </a:pPr>
            <a:r>
              <a:rPr lang="zh-CN" altLang="en-US" sz="2400" b="1">
                <a:latin typeface="华文楷体" panose="02010600040101010101" pitchFamily="2" charset="-122"/>
                <a:ea typeface="华文楷体" panose="02010600040101010101" pitchFamily="2" charset="-122"/>
              </a:rPr>
              <a:t>第</a:t>
            </a:r>
            <a:r>
              <a:rPr lang="en-US" altLang="zh-CN" sz="2400" b="1">
                <a:latin typeface="华文楷体" panose="02010600040101010101" pitchFamily="2" charset="-122"/>
                <a:ea typeface="华文楷体" panose="02010600040101010101" pitchFamily="2" charset="-122"/>
              </a:rPr>
              <a:t>7</a:t>
            </a:r>
            <a:r>
              <a:rPr lang="zh-CN" altLang="en-US" sz="2400" b="1">
                <a:latin typeface="华文楷体" panose="02010600040101010101" pitchFamily="2" charset="-122"/>
                <a:ea typeface="华文楷体" panose="02010600040101010101" pitchFamily="2" charset="-122"/>
              </a:rPr>
              <a:t>段：          同情周济更苦之人</a:t>
            </a:r>
          </a:p>
          <a:p>
            <a:pPr algn="just" eaLnBrk="0" fontAlgn="base" hangingPunct="0">
              <a:lnSpc>
                <a:spcPct val="110000"/>
              </a:lnSpc>
              <a:spcBef>
                <a:spcPct val="0"/>
              </a:spcBef>
              <a:spcAft>
                <a:spcPct val="0"/>
              </a:spcAft>
            </a:pPr>
            <a:r>
              <a:rPr lang="zh-CN" altLang="en-US" sz="2400" b="1">
                <a:latin typeface="华文楷体" panose="02010600040101010101" pitchFamily="2" charset="-122"/>
                <a:ea typeface="华文楷体" panose="02010600040101010101" pitchFamily="2" charset="-122"/>
              </a:rPr>
              <a:t>第</a:t>
            </a:r>
            <a:r>
              <a:rPr lang="en-US" altLang="zh-CN" sz="2400" b="1">
                <a:latin typeface="华文楷体" panose="02010600040101010101" pitchFamily="2" charset="-122"/>
                <a:ea typeface="华文楷体" panose="02010600040101010101" pitchFamily="2" charset="-122"/>
              </a:rPr>
              <a:t>8</a:t>
            </a:r>
            <a:r>
              <a:rPr lang="zh-CN" altLang="en-US" sz="2400" b="1">
                <a:latin typeface="华文楷体" panose="02010600040101010101" pitchFamily="2" charset="-122"/>
                <a:ea typeface="华文楷体" panose="02010600040101010101" pitchFamily="2" charset="-122"/>
              </a:rPr>
              <a:t>、</a:t>
            </a:r>
            <a:r>
              <a:rPr lang="en-US" altLang="zh-CN" sz="2400" b="1">
                <a:latin typeface="华文楷体" panose="02010600040101010101" pitchFamily="2" charset="-122"/>
                <a:ea typeface="华文楷体" panose="02010600040101010101" pitchFamily="2" charset="-122"/>
              </a:rPr>
              <a:t>9</a:t>
            </a:r>
            <a:r>
              <a:rPr lang="zh-CN" altLang="en-US" sz="2400" b="1">
                <a:latin typeface="华文楷体" panose="02010600040101010101" pitchFamily="2" charset="-122"/>
                <a:ea typeface="华文楷体" panose="02010600040101010101" pitchFamily="2" charset="-122"/>
              </a:rPr>
              <a:t>段：    节衣缩食，供“我”读书</a:t>
            </a:r>
          </a:p>
          <a:p>
            <a:pPr algn="just" eaLnBrk="0" fontAlgn="base" hangingPunct="0">
              <a:lnSpc>
                <a:spcPct val="110000"/>
              </a:lnSpc>
              <a:spcBef>
                <a:spcPct val="0"/>
              </a:spcBef>
              <a:spcAft>
                <a:spcPct val="0"/>
              </a:spcAft>
            </a:pPr>
            <a:r>
              <a:rPr lang="zh-CN" altLang="en-US" sz="2400" b="1">
                <a:latin typeface="华文楷体" panose="02010600040101010101" pitchFamily="2" charset="-122"/>
                <a:ea typeface="华文楷体" panose="02010600040101010101" pitchFamily="2" charset="-122"/>
              </a:rPr>
              <a:t>第</a:t>
            </a:r>
            <a:r>
              <a:rPr lang="en-US" altLang="zh-CN" sz="2400" b="1">
                <a:latin typeface="华文楷体" panose="02010600040101010101" pitchFamily="2" charset="-122"/>
                <a:ea typeface="华文楷体" panose="02010600040101010101" pitchFamily="2" charset="-122"/>
              </a:rPr>
              <a:t>11</a:t>
            </a:r>
            <a:r>
              <a:rPr lang="zh-CN" altLang="en-US" sz="2400" b="1">
                <a:latin typeface="华文楷体" panose="02010600040101010101" pitchFamily="2" charset="-122"/>
                <a:ea typeface="华文楷体" panose="02010600040101010101" pitchFamily="2" charset="-122"/>
              </a:rPr>
              <a:t>段：        依恋土地，习惯劳作</a:t>
            </a:r>
          </a:p>
          <a:p>
            <a:pPr algn="just" eaLnBrk="0" fontAlgn="base" hangingPunct="0">
              <a:lnSpc>
                <a:spcPct val="110000"/>
              </a:lnSpc>
              <a:spcBef>
                <a:spcPct val="0"/>
              </a:spcBef>
              <a:spcAft>
                <a:spcPct val="0"/>
              </a:spcAft>
            </a:pPr>
            <a:r>
              <a:rPr lang="zh-CN" altLang="en-US" sz="2400" b="1">
                <a:latin typeface="华文楷体" panose="02010600040101010101" pitchFamily="2" charset="-122"/>
                <a:ea typeface="华文楷体" panose="02010600040101010101" pitchFamily="2" charset="-122"/>
              </a:rPr>
              <a:t>第</a:t>
            </a:r>
            <a:r>
              <a:rPr lang="en-US" altLang="zh-CN" sz="2400" b="1">
                <a:latin typeface="华文楷体" panose="02010600040101010101" pitchFamily="2" charset="-122"/>
                <a:ea typeface="华文楷体" panose="02010600040101010101" pitchFamily="2" charset="-122"/>
              </a:rPr>
              <a:t>10</a:t>
            </a:r>
            <a:r>
              <a:rPr lang="zh-CN" altLang="en-US" sz="2400" b="1">
                <a:latin typeface="华文楷体" panose="02010600040101010101" pitchFamily="2" charset="-122"/>
                <a:ea typeface="华文楷体" panose="02010600040101010101" pitchFamily="2" charset="-122"/>
              </a:rPr>
              <a:t>、</a:t>
            </a:r>
            <a:r>
              <a:rPr lang="en-US" altLang="zh-CN" sz="2400" b="1">
                <a:latin typeface="华文楷体" panose="02010600040101010101" pitchFamily="2" charset="-122"/>
                <a:ea typeface="华文楷体" panose="02010600040101010101" pitchFamily="2" charset="-122"/>
              </a:rPr>
              <a:t>12</a:t>
            </a:r>
            <a:r>
              <a:rPr lang="zh-CN" altLang="en-US" sz="2400" b="1">
                <a:latin typeface="华文楷体" panose="02010600040101010101" pitchFamily="2" charset="-122"/>
                <a:ea typeface="华文楷体" panose="02010600040101010101" pitchFamily="2" charset="-122"/>
              </a:rPr>
              <a:t>段：支持事业，甘当农妇</a:t>
            </a:r>
          </a:p>
          <a:p>
            <a:pPr algn="just" eaLnBrk="0" fontAlgn="base" hangingPunct="0">
              <a:lnSpc>
                <a:spcPct val="110000"/>
              </a:lnSpc>
              <a:spcBef>
                <a:spcPct val="0"/>
              </a:spcBef>
              <a:spcAft>
                <a:spcPct val="0"/>
              </a:spcAft>
            </a:pPr>
            <a:r>
              <a:rPr lang="zh-CN" altLang="en-US" sz="2400" b="1">
                <a:latin typeface="华文楷体" panose="02010600040101010101" pitchFamily="2" charset="-122"/>
                <a:ea typeface="华文楷体" panose="02010600040101010101" pitchFamily="2" charset="-122"/>
              </a:rPr>
              <a:t>第</a:t>
            </a:r>
            <a:r>
              <a:rPr lang="en-US" altLang="zh-CN" sz="2400" b="1">
                <a:latin typeface="华文楷体" panose="02010600040101010101" pitchFamily="2" charset="-122"/>
                <a:ea typeface="华文楷体" panose="02010600040101010101" pitchFamily="2" charset="-122"/>
              </a:rPr>
              <a:t>13</a:t>
            </a:r>
            <a:r>
              <a:rPr lang="zh-CN" altLang="en-US" sz="2400" b="1">
                <a:latin typeface="华文楷体" panose="02010600040101010101" pitchFamily="2" charset="-122"/>
                <a:ea typeface="华文楷体" panose="02010600040101010101" pitchFamily="2" charset="-122"/>
              </a:rPr>
              <a:t>段：        直到老年，不辍劳作</a:t>
            </a:r>
            <a:endParaRPr lang="zh-CN" altLang="zh-CN" sz="2400" b="1">
              <a:latin typeface="华文楷体" panose="02010600040101010101" pitchFamily="2" charset="-122"/>
              <a:ea typeface="华文楷体" panose="02010600040101010101" pitchFamily="2" charset="-122"/>
            </a:endParaRPr>
          </a:p>
        </p:txBody>
      </p:sp>
      <p:sp>
        <p:nvSpPr>
          <p:cNvPr id="7" name="文本框 2">
            <a:extLst>
              <a:ext uri="{FF2B5EF4-FFF2-40B4-BE49-F238E27FC236}">
                <a16:creationId xmlns:a16="http://schemas.microsoft.com/office/drawing/2014/main" xmlns="" id="{5A0096C3-BA76-4D71-9BC8-CFE7F5DF4BA6}"/>
              </a:ext>
            </a:extLst>
          </p:cNvPr>
          <p:cNvSpPr txBox="1">
            <a:spLocks noChangeArrowheads="1"/>
          </p:cNvSpPr>
          <p:nvPr/>
        </p:nvSpPr>
        <p:spPr bwMode="auto">
          <a:xfrm>
            <a:off x="2771126" y="3763629"/>
            <a:ext cx="6649748" cy="1938717"/>
          </a:xfrm>
          <a:prstGeom prst="rect">
            <a:avLst/>
          </a:prstGeom>
          <a:solidFill>
            <a:srgbClr val="FFFFFF"/>
          </a:solidFill>
          <a:ln w="9525">
            <a:solidFill>
              <a:srgbClr val="000000"/>
            </a:solidFill>
            <a:miter lim="800000"/>
          </a:ln>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pPr>
            <a:r>
              <a:rPr lang="zh-CN" altLang="en-US" sz="2400" b="1">
                <a:latin typeface="华文楷体" panose="02010600040101010101" pitchFamily="2" charset="-122"/>
                <a:ea typeface="华文楷体" panose="02010600040101010101" pitchFamily="2" charset="-122"/>
              </a:rPr>
              <a:t>第</a:t>
            </a:r>
            <a:r>
              <a:rPr lang="en-US" altLang="zh-CN" sz="2400" b="1">
                <a:latin typeface="华文楷体" panose="02010600040101010101" pitchFamily="2" charset="-122"/>
                <a:ea typeface="华文楷体" panose="02010600040101010101" pitchFamily="2" charset="-122"/>
              </a:rPr>
              <a:t>7</a:t>
            </a:r>
            <a:r>
              <a:rPr lang="zh-CN" altLang="en-US" sz="2400" b="1">
                <a:latin typeface="华文楷体" panose="02010600040101010101" pitchFamily="2" charset="-122"/>
                <a:ea typeface="华文楷体" panose="02010600040101010101" pitchFamily="2" charset="-122"/>
              </a:rPr>
              <a:t>段：          同情周济穷苦人</a:t>
            </a:r>
          </a:p>
          <a:p>
            <a:pPr marL="0" marR="0" lvl="0" indent="0" algn="just" defTabSz="914400" rtl="0" eaLnBrk="0" fontAlgn="base" latinLnBrk="0" hangingPunct="0">
              <a:lnSpc>
                <a:spcPct val="100000"/>
              </a:lnSpc>
              <a:spcBef>
                <a:spcPct val="0"/>
              </a:spcBef>
              <a:spcAft>
                <a:spcPct val="0"/>
              </a:spcAft>
              <a:buClrTx/>
              <a:buSzTx/>
              <a:buFontTx/>
              <a:buNone/>
            </a:pPr>
            <a:r>
              <a:rPr lang="zh-CN" altLang="en-US" sz="2400" b="1">
                <a:latin typeface="华文楷体" panose="02010600040101010101" pitchFamily="2" charset="-122"/>
                <a:ea typeface="华文楷体" panose="02010600040101010101" pitchFamily="2" charset="-122"/>
              </a:rPr>
              <a:t>第</a:t>
            </a:r>
            <a:r>
              <a:rPr lang="en-US" altLang="zh-CN" sz="2400" b="1">
                <a:latin typeface="华文楷体" panose="02010600040101010101" pitchFamily="2" charset="-122"/>
                <a:ea typeface="华文楷体" panose="02010600040101010101" pitchFamily="2" charset="-122"/>
              </a:rPr>
              <a:t>8</a:t>
            </a:r>
            <a:r>
              <a:rPr lang="zh-CN" altLang="en-US" sz="2400" b="1">
                <a:latin typeface="华文楷体" panose="02010600040101010101" pitchFamily="2" charset="-122"/>
                <a:ea typeface="华文楷体" panose="02010600040101010101" pitchFamily="2" charset="-122"/>
              </a:rPr>
              <a:t>、</a:t>
            </a:r>
            <a:r>
              <a:rPr lang="en-US" altLang="zh-CN" sz="2400" b="1">
                <a:latin typeface="华文楷体" panose="02010600040101010101" pitchFamily="2" charset="-122"/>
                <a:ea typeface="华文楷体" panose="02010600040101010101" pitchFamily="2" charset="-122"/>
              </a:rPr>
              <a:t>9</a:t>
            </a:r>
            <a:r>
              <a:rPr lang="zh-CN" altLang="en-US" sz="2400" b="1">
                <a:latin typeface="华文楷体" panose="02010600040101010101" pitchFamily="2" charset="-122"/>
                <a:ea typeface="华文楷体" panose="02010600040101010101" pitchFamily="2" charset="-122"/>
              </a:rPr>
              <a:t>段：    节衣缩食供“我”读书</a:t>
            </a:r>
          </a:p>
          <a:p>
            <a:pPr marL="0" marR="0" lvl="0" indent="0" algn="just" defTabSz="914400" rtl="0" eaLnBrk="0" fontAlgn="base" latinLnBrk="0" hangingPunct="0">
              <a:lnSpc>
                <a:spcPct val="100000"/>
              </a:lnSpc>
              <a:spcBef>
                <a:spcPct val="0"/>
              </a:spcBef>
              <a:spcAft>
                <a:spcPct val="0"/>
              </a:spcAft>
              <a:buClrTx/>
              <a:buSzTx/>
              <a:buFontTx/>
              <a:buNone/>
            </a:pPr>
            <a:r>
              <a:rPr lang="zh-CN" altLang="en-US" sz="2400" b="1">
                <a:latin typeface="华文楷体" panose="02010600040101010101" pitchFamily="2" charset="-122"/>
                <a:ea typeface="华文楷体" panose="02010600040101010101" pitchFamily="2" charset="-122"/>
              </a:rPr>
              <a:t>第</a:t>
            </a:r>
            <a:r>
              <a:rPr lang="en-US" altLang="zh-CN" sz="2400" b="1">
                <a:latin typeface="华文楷体" panose="02010600040101010101" pitchFamily="2" charset="-122"/>
                <a:ea typeface="华文楷体" panose="02010600040101010101" pitchFamily="2" charset="-122"/>
              </a:rPr>
              <a:t>11</a:t>
            </a:r>
            <a:r>
              <a:rPr lang="zh-CN" altLang="en-US" sz="2400" b="1">
                <a:latin typeface="华文楷体" panose="02010600040101010101" pitchFamily="2" charset="-122"/>
                <a:ea typeface="华文楷体" panose="02010600040101010101" pitchFamily="2" charset="-122"/>
              </a:rPr>
              <a:t>段：        不离土地，一直劳作</a:t>
            </a:r>
          </a:p>
          <a:p>
            <a:pPr marL="0" marR="0" lvl="0" indent="0" algn="just" defTabSz="914400" rtl="0" eaLnBrk="0" fontAlgn="base" latinLnBrk="0" hangingPunct="0">
              <a:lnSpc>
                <a:spcPct val="100000"/>
              </a:lnSpc>
              <a:spcBef>
                <a:spcPct val="0"/>
              </a:spcBef>
              <a:spcAft>
                <a:spcPct val="0"/>
              </a:spcAft>
              <a:buClrTx/>
              <a:buSzTx/>
              <a:buFontTx/>
              <a:buNone/>
            </a:pPr>
            <a:r>
              <a:rPr lang="zh-CN" altLang="en-US" sz="2400" b="1">
                <a:latin typeface="华文楷体" panose="02010600040101010101" pitchFamily="2" charset="-122"/>
                <a:ea typeface="华文楷体" panose="02010600040101010101" pitchFamily="2" charset="-122"/>
              </a:rPr>
              <a:t>第</a:t>
            </a:r>
            <a:r>
              <a:rPr lang="en-US" altLang="zh-CN" sz="2400" b="1">
                <a:latin typeface="华文楷体" panose="02010600040101010101" pitchFamily="2" charset="-122"/>
                <a:ea typeface="华文楷体" panose="02010600040101010101" pitchFamily="2" charset="-122"/>
              </a:rPr>
              <a:t>10</a:t>
            </a:r>
            <a:r>
              <a:rPr lang="zh-CN" altLang="en-US" sz="2400" b="1">
                <a:latin typeface="华文楷体" panose="02010600040101010101" pitchFamily="2" charset="-122"/>
                <a:ea typeface="华文楷体" panose="02010600040101010101" pitchFamily="2" charset="-122"/>
              </a:rPr>
              <a:t>、</a:t>
            </a:r>
            <a:r>
              <a:rPr lang="en-US" altLang="zh-CN" sz="2400" b="1">
                <a:latin typeface="华文楷体" panose="02010600040101010101" pitchFamily="2" charset="-122"/>
                <a:ea typeface="华文楷体" panose="02010600040101010101" pitchFamily="2" charset="-122"/>
              </a:rPr>
              <a:t>12</a:t>
            </a:r>
            <a:r>
              <a:rPr lang="zh-CN" altLang="en-US" sz="2400" b="1">
                <a:latin typeface="华文楷体" panose="02010600040101010101" pitchFamily="2" charset="-122"/>
                <a:ea typeface="华文楷体" panose="02010600040101010101" pitchFamily="2" charset="-122"/>
              </a:rPr>
              <a:t>段：支持我革命</a:t>
            </a:r>
          </a:p>
          <a:p>
            <a:pPr marL="0" marR="0" lvl="0" indent="0" algn="just" defTabSz="914400" rtl="0" eaLnBrk="0" fontAlgn="base" latinLnBrk="0" hangingPunct="0">
              <a:lnSpc>
                <a:spcPct val="100000"/>
              </a:lnSpc>
              <a:spcBef>
                <a:spcPct val="0"/>
              </a:spcBef>
              <a:spcAft>
                <a:spcPct val="0"/>
              </a:spcAft>
              <a:buClrTx/>
              <a:buSzTx/>
              <a:buFontTx/>
              <a:buNone/>
            </a:pPr>
            <a:r>
              <a:rPr lang="zh-CN" altLang="en-US" sz="2400" b="1">
                <a:latin typeface="华文楷体" panose="02010600040101010101" pitchFamily="2" charset="-122"/>
                <a:ea typeface="华文楷体" panose="02010600040101010101" pitchFamily="2" charset="-122"/>
              </a:rPr>
              <a:t>第</a:t>
            </a:r>
            <a:r>
              <a:rPr lang="en-US" altLang="zh-CN" sz="2400" b="1">
                <a:latin typeface="华文楷体" panose="02010600040101010101" pitchFamily="2" charset="-122"/>
                <a:ea typeface="华文楷体" panose="02010600040101010101" pitchFamily="2" charset="-122"/>
              </a:rPr>
              <a:t>13</a:t>
            </a:r>
            <a:r>
              <a:rPr lang="zh-CN" altLang="en-US" sz="2400" b="1">
                <a:latin typeface="华文楷体" panose="02010600040101010101" pitchFamily="2" charset="-122"/>
                <a:ea typeface="华文楷体" panose="02010600040101010101" pitchFamily="2" charset="-122"/>
              </a:rPr>
              <a:t>段：        直到老年不辍劳作</a:t>
            </a:r>
            <a:endParaRPr lang="zh-CN" altLang="zh-CN" sz="2400" b="1">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4287686046"/>
      </p:ext>
    </p:ext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a:extLst>
              <a:ext uri="{FF2B5EF4-FFF2-40B4-BE49-F238E27FC236}">
                <a16:creationId xmlns:a16="http://schemas.microsoft.com/office/drawing/2014/main" xmlns="" id="{5D4BE483-8349-416B-AC56-2E6EDB7BB967}"/>
              </a:ext>
            </a:extLst>
          </p:cNvPr>
          <p:cNvSpPr txBox="1"/>
          <p:nvPr/>
        </p:nvSpPr>
        <p:spPr>
          <a:xfrm>
            <a:off x="3040188" y="1799013"/>
            <a:ext cx="6909628" cy="2435860"/>
          </a:xfrm>
          <a:prstGeom prst="rect">
            <a:avLst/>
          </a:prstGeom>
          <a:noFill/>
        </p:spPr>
        <p:txBody>
          <a:bodyPr wrap="square" rtlCol="0">
            <a:spAutoFit/>
          </a:bodyPr>
          <a:lstStyle/>
          <a:p>
            <a:pPr>
              <a:lnSpc>
                <a:spcPct val="150000"/>
              </a:lnSpc>
            </a:pPr>
            <a:r>
              <a:rPr lang="zh-CN" altLang="en-US" sz="2600" b="1">
                <a:latin typeface="华文楷体" panose="02010600040101010101" pitchFamily="2" charset="-122"/>
                <a:ea typeface="华文楷体" panose="02010600040101010101" pitchFamily="2" charset="-122"/>
              </a:rPr>
              <a:t>       </a:t>
            </a:r>
            <a:r>
              <a:rPr lang="zh-CN" altLang="en-US" sz="2600" b="1">
                <a:latin typeface="黑体" panose="02010609060101010101" pitchFamily="49" charset="-122"/>
                <a:ea typeface="黑体" panose="02010609060101010101" pitchFamily="49" charset="-122"/>
              </a:rPr>
              <a:t>用小标题概括事件的方法：</a:t>
            </a:r>
            <a:endParaRPr lang="en-US" altLang="zh-CN" sz="2600" b="1">
              <a:latin typeface="黑体" panose="02010609060101010101" pitchFamily="49" charset="-122"/>
              <a:ea typeface="黑体" panose="02010609060101010101" pitchFamily="49" charset="-122"/>
            </a:endParaRPr>
          </a:p>
          <a:p>
            <a:pPr>
              <a:lnSpc>
                <a:spcPct val="150000"/>
              </a:lnSpc>
            </a:pPr>
            <a:r>
              <a:rPr lang="en-US" altLang="zh-CN" sz="2600" b="1">
                <a:latin typeface="华文楷体" panose="02010600040101010101" pitchFamily="2" charset="-122"/>
                <a:ea typeface="华文楷体" panose="02010600040101010101" pitchFamily="2" charset="-122"/>
              </a:rPr>
              <a:t>       1.</a:t>
            </a:r>
            <a:r>
              <a:rPr lang="zh-CN" altLang="en-US" sz="2600" b="1">
                <a:latin typeface="华文楷体" panose="02010600040101010101" pitchFamily="2" charset="-122"/>
                <a:ea typeface="华文楷体" panose="02010600040101010101" pitchFamily="2" charset="-122"/>
              </a:rPr>
              <a:t> 在把握原文内容的基础上进行概括。</a:t>
            </a:r>
            <a:endParaRPr lang="en-US" altLang="zh-CN" sz="2600" b="1">
              <a:latin typeface="华文楷体" panose="02010600040101010101" pitchFamily="2" charset="-122"/>
              <a:ea typeface="华文楷体" panose="02010600040101010101" pitchFamily="2" charset="-122"/>
            </a:endParaRPr>
          </a:p>
          <a:p>
            <a:pPr>
              <a:lnSpc>
                <a:spcPct val="150000"/>
              </a:lnSpc>
            </a:pPr>
            <a:r>
              <a:rPr lang="en-US" altLang="zh-CN" sz="2600" b="1">
                <a:latin typeface="华文楷体" panose="02010600040101010101" pitchFamily="2" charset="-122"/>
                <a:ea typeface="华文楷体" panose="02010600040101010101" pitchFamily="2" charset="-122"/>
              </a:rPr>
              <a:t>       2.</a:t>
            </a:r>
            <a:r>
              <a:rPr lang="zh-CN" altLang="en-US" sz="2600" b="1">
                <a:latin typeface="华文楷体" panose="02010600040101010101" pitchFamily="2" charset="-122"/>
                <a:ea typeface="华文楷体" panose="02010600040101010101" pitchFamily="2" charset="-122"/>
              </a:rPr>
              <a:t>以主要人物为表述对象进行概括。</a:t>
            </a:r>
            <a:endParaRPr lang="en-US" altLang="zh-CN" sz="2600" b="1">
              <a:latin typeface="华文楷体" panose="02010600040101010101" pitchFamily="2" charset="-122"/>
              <a:ea typeface="华文楷体" panose="02010600040101010101" pitchFamily="2" charset="-122"/>
            </a:endParaRPr>
          </a:p>
          <a:p>
            <a:pPr>
              <a:lnSpc>
                <a:spcPct val="150000"/>
              </a:lnSpc>
            </a:pPr>
            <a:r>
              <a:rPr lang="en-US" altLang="zh-CN" sz="2600" b="1">
                <a:latin typeface="华文楷体" panose="02010600040101010101" pitchFamily="2" charset="-122"/>
                <a:ea typeface="华文楷体" panose="02010600040101010101" pitchFamily="2" charset="-122"/>
              </a:rPr>
              <a:t>       3. </a:t>
            </a:r>
            <a:r>
              <a:rPr lang="zh-CN" altLang="en-US" sz="2600" b="1">
                <a:latin typeface="华文楷体" panose="02010600040101010101" pitchFamily="2" charset="-122"/>
                <a:ea typeface="华文楷体" panose="02010600040101010101" pitchFamily="2" charset="-122"/>
              </a:rPr>
              <a:t>结构力求工整。</a:t>
            </a:r>
          </a:p>
        </p:txBody>
      </p:sp>
    </p:spTree>
    <p:extLst>
      <p:ext uri="{BB962C8B-B14F-4D97-AF65-F5344CB8AC3E}">
        <p14:creationId xmlns:p14="http://schemas.microsoft.com/office/powerpoint/2010/main" val="2375919357"/>
      </p:ext>
    </p:ext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文本框 10">
            <a:extLst>
              <a:ext uri="{FF2B5EF4-FFF2-40B4-BE49-F238E27FC236}">
                <a16:creationId xmlns:a16="http://schemas.microsoft.com/office/drawing/2014/main" xmlns="" id="{C30BA7B6-2F4F-457C-A152-47BBCF786D3C}"/>
              </a:ext>
            </a:extLst>
          </p:cNvPr>
          <p:cNvSpPr txBox="1"/>
          <p:nvPr/>
        </p:nvSpPr>
        <p:spPr>
          <a:xfrm>
            <a:off x="4022828" y="2429635"/>
            <a:ext cx="7652244" cy="461665"/>
          </a:xfrm>
          <a:prstGeom prst="rect">
            <a:avLst/>
          </a:prstGeom>
          <a:noFill/>
        </p:spPr>
        <p:txBody>
          <a:bodyPr wrap="square" rtlCol="0">
            <a:spAutoFit/>
          </a:bodyPr>
          <a:lstStyle/>
          <a:p>
            <a:r>
              <a:rPr lang="zh-CN" altLang="en-US" sz="2400">
                <a:solidFill>
                  <a:prstClr val="black"/>
                </a:solidFill>
                <a:latin typeface="华文楷体" panose="02010600040101010101" pitchFamily="2" charset="-122"/>
                <a:ea typeface="华文楷体" panose="02010600040101010101" pitchFamily="2" charset="-122"/>
              </a:rPr>
              <a:t>         </a:t>
            </a:r>
            <a:endParaRPr lang="zh-CN" altLang="en-US" sz="2800">
              <a:solidFill>
                <a:prstClr val="black"/>
              </a:solidFill>
              <a:latin typeface="华文楷体" panose="02010600040101010101" pitchFamily="2" charset="-122"/>
              <a:ea typeface="华文楷体" panose="02010600040101010101" pitchFamily="2" charset="-122"/>
            </a:endParaRPr>
          </a:p>
        </p:txBody>
      </p:sp>
      <p:sp>
        <p:nvSpPr>
          <p:cNvPr id="13" name="文本框 12">
            <a:extLst>
              <a:ext uri="{FF2B5EF4-FFF2-40B4-BE49-F238E27FC236}">
                <a16:creationId xmlns:a16="http://schemas.microsoft.com/office/drawing/2014/main" xmlns="" id="{A2D88EB3-2359-4CBF-ACCF-3D3BB6D2A6B0}"/>
              </a:ext>
            </a:extLst>
          </p:cNvPr>
          <p:cNvSpPr txBox="1"/>
          <p:nvPr/>
        </p:nvSpPr>
        <p:spPr>
          <a:xfrm>
            <a:off x="2281679" y="2264599"/>
            <a:ext cx="6521060" cy="523220"/>
          </a:xfrm>
          <a:prstGeom prst="rect">
            <a:avLst/>
          </a:prstGeom>
          <a:noFill/>
        </p:spPr>
        <p:txBody>
          <a:bodyPr wrap="square" rtlCol="0">
            <a:spAutoFit/>
          </a:bodyPr>
          <a:lstStyle/>
          <a:p>
            <a:pPr algn="ctr"/>
            <a:r>
              <a:rPr kumimoji="0" lang="zh-CN" altLang="en-US" sz="2800" b="0" i="0" u="none" strike="noStrike" kern="1200" cap="none" spc="0" normalizeH="0" baseline="0" noProof="0">
                <a:ln>
                  <a:noFill/>
                </a:ln>
                <a:effectLst/>
                <a:uLnTx/>
                <a:uFillTx/>
                <a:latin typeface="华文楷体" panose="02010600040101010101" pitchFamily="2" charset="-122"/>
                <a:ea typeface="华文楷体" panose="02010600040101010101" pitchFamily="2" charset="-122"/>
                <a:cs typeface="+mj-cs"/>
              </a:rPr>
              <a:t>把握典型事例，体会母亲品格。</a:t>
            </a:r>
            <a:endParaRPr lang="zh-CN" altLang="en-US" sz="2800">
              <a:latin typeface="华文楷体" panose="02010600040101010101" pitchFamily="2" charset="-122"/>
              <a:ea typeface="华文楷体" panose="02010600040101010101" pitchFamily="2" charset="-122"/>
            </a:endParaRPr>
          </a:p>
        </p:txBody>
      </p:sp>
      <p:sp>
        <p:nvSpPr>
          <p:cNvPr id="14" name="文本框 13">
            <a:extLst>
              <a:ext uri="{FF2B5EF4-FFF2-40B4-BE49-F238E27FC236}">
                <a16:creationId xmlns:a16="http://schemas.microsoft.com/office/drawing/2014/main" xmlns="" id="{7AC9567C-E5CC-48C6-A9CF-EAB31A4ACD99}"/>
              </a:ext>
            </a:extLst>
          </p:cNvPr>
          <p:cNvSpPr txBox="1"/>
          <p:nvPr/>
        </p:nvSpPr>
        <p:spPr>
          <a:xfrm>
            <a:off x="2281679" y="1637898"/>
            <a:ext cx="4184374" cy="523220"/>
          </a:xfrm>
          <a:prstGeom prst="rect">
            <a:avLst/>
          </a:prstGeom>
          <a:noFill/>
        </p:spPr>
        <p:txBody>
          <a:bodyPr wrap="square" rtlCol="0">
            <a:spAutoFit/>
          </a:bodyPr>
          <a:lstStyle/>
          <a:p>
            <a:r>
              <a:rPr lang="zh-CN" altLang="en-US" sz="2800">
                <a:latin typeface="黑体" panose="02010609060101010101" pitchFamily="49" charset="-122"/>
                <a:ea typeface="黑体" panose="02010609060101010101" pitchFamily="49" charset="-122"/>
                <a:cs typeface="+mj-cs"/>
              </a:rPr>
              <a:t>课前任务（二）：</a:t>
            </a:r>
          </a:p>
        </p:txBody>
      </p:sp>
      <p:graphicFrame>
        <p:nvGraphicFramePr>
          <p:cNvPr id="15" name="表格 14">
            <a:extLst>
              <a:ext uri="{FF2B5EF4-FFF2-40B4-BE49-F238E27FC236}">
                <a16:creationId xmlns:a16="http://schemas.microsoft.com/office/drawing/2014/main" xmlns="" id="{CD4E4C19-A51E-4730-B6A5-1DC1A292EA4B}"/>
              </a:ext>
            </a:extLst>
          </p:cNvPr>
          <p:cNvGraphicFramePr/>
          <p:nvPr>
            <p:extLst>
              <p:ext uri="{D42A27DB-BD31-4B8C-83A1-F6EECF244321}">
                <p14:modId xmlns:p14="http://schemas.microsoft.com/office/powerpoint/2010/main" val="2605736810"/>
              </p:ext>
            </p:extLst>
          </p:nvPr>
        </p:nvGraphicFramePr>
        <p:xfrm>
          <a:off x="2281679" y="2891300"/>
          <a:ext cx="7816319" cy="2565833"/>
        </p:xfrm>
        <a:graphic>
          <a:graphicData uri="http://schemas.openxmlformats.org/drawingml/2006/table">
            <a:tbl>
              <a:tblPr firstRow="1" bandRow="1">
                <a:tableStyleId>{5C22544A-7EE6-4342-B048-85BDC9FD1C3A}</a:tableStyleId>
              </a:tblPr>
              <a:tblGrid>
                <a:gridCol w="3058581">
                  <a:extLst>
                    <a:ext uri="{9D8B030D-6E8A-4147-A177-3AD203B41FA5}">
                      <a16:colId xmlns:a16="http://schemas.microsoft.com/office/drawing/2014/main" xmlns="" val="1811490834"/>
                    </a:ext>
                  </a:extLst>
                </a:gridCol>
                <a:gridCol w="2706520">
                  <a:extLst>
                    <a:ext uri="{9D8B030D-6E8A-4147-A177-3AD203B41FA5}">
                      <a16:colId xmlns:a16="http://schemas.microsoft.com/office/drawing/2014/main" xmlns="" val="3117067040"/>
                    </a:ext>
                  </a:extLst>
                </a:gridCol>
                <a:gridCol w="2051218">
                  <a:extLst>
                    <a:ext uri="{9D8B030D-6E8A-4147-A177-3AD203B41FA5}">
                      <a16:colId xmlns:a16="http://schemas.microsoft.com/office/drawing/2014/main" xmlns="" val="2456116021"/>
                    </a:ext>
                  </a:extLst>
                </a:gridCol>
              </a:tblGrid>
              <a:tr h="472951">
                <a:tc>
                  <a:txBody>
                    <a:bodyPr vert="horz" wrap="square"/>
                    <a:lstStyle/>
                    <a:p>
                      <a:pPr marL="0" algn="l" defTabSz="914400" rtl="0" eaLnBrk="1" latinLnBrk="0" hangingPunct="1"/>
                      <a:r>
                        <a:rPr lang="zh-CN" altLang="en-US" sz="2400" b="1" kern="1200">
                          <a:solidFill>
                            <a:schemeClr val="bg1"/>
                          </a:solidFill>
                          <a:latin typeface="华文楷体" panose="02010600040101010101" pitchFamily="2" charset="-122"/>
                          <a:ea typeface="华文楷体" panose="02010600040101010101" pitchFamily="2" charset="-122"/>
                          <a:cs typeface="+mn-cs"/>
                        </a:rPr>
                        <a:t>生活背景</a:t>
                      </a:r>
                    </a:p>
                  </a:txBody>
                  <a:tcPr/>
                </a:tc>
                <a:tc>
                  <a:txBody>
                    <a:bodyPr vert="horz" wrap="square"/>
                    <a:lstStyle/>
                    <a:p>
                      <a:pPr marL="0" algn="l" defTabSz="914400" rtl="0" eaLnBrk="1" latinLnBrk="0" hangingPunct="1"/>
                      <a:r>
                        <a:rPr lang="zh-CN" altLang="en-US" sz="2400" b="1" kern="1200">
                          <a:solidFill>
                            <a:schemeClr val="bg1"/>
                          </a:solidFill>
                          <a:latin typeface="华文楷体" panose="02010600040101010101" pitchFamily="2" charset="-122"/>
                          <a:ea typeface="华文楷体" panose="02010600040101010101" pitchFamily="2" charset="-122"/>
                          <a:cs typeface="+mn-cs"/>
                        </a:rPr>
                        <a:t>母亲“勤劳一生”的事例</a:t>
                      </a:r>
                    </a:p>
                  </a:txBody>
                  <a:tcPr/>
                </a:tc>
                <a:tc>
                  <a:txBody>
                    <a:bodyPr vert="horz" wrap="square"/>
                    <a:lstStyle/>
                    <a:p>
                      <a:pPr marL="0" algn="l" defTabSz="914400" rtl="0" eaLnBrk="1" latinLnBrk="0" hangingPunct="1"/>
                      <a:r>
                        <a:rPr lang="zh-CN" altLang="en-US" sz="2400" b="1" kern="1200">
                          <a:solidFill>
                            <a:schemeClr val="bg1"/>
                          </a:solidFill>
                          <a:latin typeface="华文楷体" panose="02010600040101010101" pitchFamily="2" charset="-122"/>
                          <a:ea typeface="华文楷体" panose="02010600040101010101" pitchFamily="2" charset="-122"/>
                          <a:cs typeface="+mn-cs"/>
                        </a:rPr>
                        <a:t>母亲的品格</a:t>
                      </a:r>
                    </a:p>
                  </a:txBody>
                  <a:tcPr/>
                </a:tc>
                <a:extLst>
                  <a:ext uri="{0D108BD9-81ED-4DB2-BD59-A6C34878D82A}">
                    <a16:rowId xmlns:a16="http://schemas.microsoft.com/office/drawing/2014/main" xmlns="" val="1693291949"/>
                  </a:ext>
                </a:extLst>
              </a:tr>
              <a:tr h="462713">
                <a:tc>
                  <a:txBody>
                    <a:bodyPr vert="horz" wrap="square"/>
                    <a:lstStyle/>
                    <a:p>
                      <a:pPr marL="0" indent="0" algn="l" defTabSz="914400" rtl="0" eaLnBrk="1" latinLnBrk="0" hangingPunct="1">
                        <a:buNone/>
                      </a:pPr>
                      <a:r>
                        <a:rPr lang="zh-CN" altLang="en-US" sz="2400" b="0" kern="1200">
                          <a:solidFill>
                            <a:schemeClr val="tx1"/>
                          </a:solidFill>
                          <a:latin typeface="华文楷体" panose="02010600040101010101" pitchFamily="2" charset="-122"/>
                          <a:ea typeface="华文楷体" panose="02010600040101010101" pitchFamily="2" charset="-122"/>
                          <a:cs typeface="+mn-cs"/>
                        </a:rPr>
                        <a:t>贫苦的家境</a:t>
                      </a:r>
                    </a:p>
                  </a:txBody>
                  <a:tcPr/>
                </a:tc>
                <a:tc>
                  <a:txBody>
                    <a:bodyPr vert="horz" wrap="square"/>
                    <a:lstStyle/>
                    <a:p>
                      <a:pPr marL="0" indent="0" algn="l" defTabSz="914400" rtl="0" eaLnBrk="1" latinLnBrk="0" hangingPunct="1">
                        <a:buNone/>
                      </a:pPr>
                      <a:endParaRPr lang="zh-CN" altLang="en-US" sz="2400" b="0" kern="1200">
                        <a:solidFill>
                          <a:schemeClr val="tx1"/>
                        </a:solidFill>
                        <a:latin typeface="华文楷体" panose="02010600040101010101" pitchFamily="2" charset="-122"/>
                        <a:ea typeface="华文楷体" panose="02010600040101010101" pitchFamily="2" charset="-122"/>
                        <a:cs typeface="+mn-cs"/>
                      </a:endParaRPr>
                    </a:p>
                  </a:txBody>
                  <a:tcPr/>
                </a:tc>
                <a:tc rowSpan="3">
                  <a:txBody>
                    <a:bodyPr vert="horz" wrap="square"/>
                    <a:lstStyle/>
                    <a:p>
                      <a:pPr marL="0" indent="0" algn="l" defTabSz="914400" rtl="0" eaLnBrk="1" latinLnBrk="0" hangingPunct="1">
                        <a:buNone/>
                      </a:pPr>
                      <a:endParaRPr lang="zh-CN" altLang="en-US" sz="2400" b="0" kern="1200">
                        <a:solidFill>
                          <a:schemeClr val="tx1"/>
                        </a:solidFill>
                        <a:latin typeface="华文楷体" panose="02010600040101010101" pitchFamily="2" charset="-122"/>
                        <a:ea typeface="华文楷体" panose="02010600040101010101" pitchFamily="2" charset="-122"/>
                        <a:cs typeface="+mn-cs"/>
                      </a:endParaRPr>
                    </a:p>
                  </a:txBody>
                  <a:tcPr/>
                </a:tc>
                <a:extLst>
                  <a:ext uri="{0D108BD9-81ED-4DB2-BD59-A6C34878D82A}">
                    <a16:rowId xmlns:a16="http://schemas.microsoft.com/office/drawing/2014/main" xmlns="" val="1013449284"/>
                  </a:ext>
                </a:extLst>
              </a:tr>
              <a:tr h="328208">
                <a:tc>
                  <a:txBody>
                    <a:bodyPr vert="horz" wrap="square"/>
                    <a:lstStyle/>
                    <a:p>
                      <a:pPr marL="0" indent="0" algn="l" defTabSz="914400" rtl="0" eaLnBrk="1" latinLnBrk="0" hangingPunct="1">
                        <a:buNone/>
                      </a:pPr>
                      <a:r>
                        <a:rPr lang="zh-CN" altLang="en-US" sz="2400" b="0" kern="1200">
                          <a:solidFill>
                            <a:schemeClr val="tx1"/>
                          </a:solidFill>
                          <a:latin typeface="华文楷体" panose="02010600040101010101" pitchFamily="2" charset="-122"/>
                          <a:ea typeface="华文楷体" panose="02010600040101010101" pitchFamily="2" charset="-122"/>
                          <a:cs typeface="+mn-cs"/>
                        </a:rPr>
                        <a:t>遭受天灾、地主欺压</a:t>
                      </a:r>
                    </a:p>
                  </a:txBody>
                  <a:tcPr/>
                </a:tc>
                <a:tc>
                  <a:txBody>
                    <a:bodyPr vert="horz" wrap="square"/>
                    <a:lstStyle/>
                    <a:p>
                      <a:pPr marL="0" indent="0" algn="l" defTabSz="914400" rtl="0" eaLnBrk="1" latinLnBrk="0" hangingPunct="1">
                        <a:buNone/>
                      </a:pPr>
                      <a:endParaRPr lang="zh-CN" altLang="en-US" sz="2400" b="0" kern="1200">
                        <a:solidFill>
                          <a:schemeClr val="tx1"/>
                        </a:solidFill>
                        <a:latin typeface="华文楷体" panose="02010600040101010101" pitchFamily="2" charset="-122"/>
                        <a:ea typeface="华文楷体" panose="02010600040101010101" pitchFamily="2" charset="-122"/>
                        <a:cs typeface="+mn-cs"/>
                      </a:endParaRPr>
                    </a:p>
                  </a:txBody>
                  <a:tcPr/>
                </a:tc>
                <a:tc vMerge="1">
                  <a:txBody>
                    <a:bodyPr vert="horz" wrap="square"/>
                    <a:lstStyle/>
                    <a:p>
                      <a:pPr marL="0" indent="0" algn="l" defTabSz="914400" rtl="0" eaLnBrk="1" latinLnBrk="0" hangingPunct="1">
                        <a:buNone/>
                      </a:pPr>
                      <a:endParaRPr lang="zh-CN" altLang="en-US" sz="2800" b="0" kern="1200">
                        <a:solidFill>
                          <a:schemeClr val="dk1"/>
                        </a:solidFill>
                        <a:latin typeface="华文楷体" panose="02010600040101010101" pitchFamily="2" charset="-122"/>
                        <a:ea typeface="华文楷体" panose="02010600040101010101" pitchFamily="2" charset="-122"/>
                        <a:cs typeface="+mn-cs"/>
                      </a:endParaRPr>
                    </a:p>
                  </a:txBody>
                  <a:tcPr/>
                </a:tc>
                <a:extLst>
                  <a:ext uri="{0D108BD9-81ED-4DB2-BD59-A6C34878D82A}">
                    <a16:rowId xmlns:a16="http://schemas.microsoft.com/office/drawing/2014/main" xmlns="" val="453427989"/>
                  </a:ext>
                </a:extLst>
              </a:tr>
              <a:tr h="738386">
                <a:tc>
                  <a:txBody>
                    <a:bodyPr vert="horz" wrap="square"/>
                    <a:lstStyle/>
                    <a:p>
                      <a:pPr marL="0" indent="0" algn="l" defTabSz="914400" rtl="0" eaLnBrk="1" latinLnBrk="0" hangingPunct="1">
                        <a:buNone/>
                      </a:pPr>
                      <a:r>
                        <a:rPr lang="zh-CN" altLang="en-US" sz="2400" b="0" kern="1200">
                          <a:solidFill>
                            <a:schemeClr val="tx1"/>
                          </a:solidFill>
                          <a:latin typeface="华文楷体" panose="02010600040101010101" pitchFamily="2" charset="-122"/>
                          <a:ea typeface="华文楷体" panose="02010600040101010101" pitchFamily="2" charset="-122"/>
                          <a:cs typeface="+mn-cs"/>
                        </a:rPr>
                        <a:t>我有能力接母亲过上离开土地的日子</a:t>
                      </a:r>
                    </a:p>
                  </a:txBody>
                  <a:tcPr/>
                </a:tc>
                <a:tc>
                  <a:txBody>
                    <a:bodyPr vert="horz" wrap="square"/>
                    <a:lstStyle/>
                    <a:p>
                      <a:pPr marL="0" indent="0" algn="l" defTabSz="914400" rtl="0" eaLnBrk="1" latinLnBrk="0" hangingPunct="1">
                        <a:buNone/>
                      </a:pPr>
                      <a:endParaRPr lang="zh-CN" altLang="en-US" sz="2400" b="0" kern="1200">
                        <a:solidFill>
                          <a:schemeClr val="tx1"/>
                        </a:solidFill>
                        <a:latin typeface="华文楷体" panose="02010600040101010101" pitchFamily="2" charset="-122"/>
                        <a:ea typeface="华文楷体" panose="02010600040101010101" pitchFamily="2" charset="-122"/>
                        <a:cs typeface="+mn-cs"/>
                      </a:endParaRPr>
                    </a:p>
                  </a:txBody>
                  <a:tcPr/>
                </a:tc>
                <a:tc vMerge="1">
                  <a:txBody>
                    <a:bodyPr vert="horz" wrap="square"/>
                    <a:lstStyle/>
                    <a:p>
                      <a:pPr marL="0" indent="0" algn="l" defTabSz="914400" rtl="0" eaLnBrk="1" latinLnBrk="0" hangingPunct="1">
                        <a:buNone/>
                      </a:pPr>
                      <a:endParaRPr lang="zh-CN" altLang="en-US" sz="2800" b="0" kern="1200">
                        <a:solidFill>
                          <a:schemeClr val="dk1"/>
                        </a:solidFill>
                        <a:latin typeface="华文楷体" panose="02010600040101010101" pitchFamily="2" charset="-122"/>
                        <a:ea typeface="华文楷体" panose="02010600040101010101" pitchFamily="2" charset="-122"/>
                        <a:cs typeface="+mn-cs"/>
                      </a:endParaRPr>
                    </a:p>
                  </a:txBody>
                  <a:tcPr/>
                </a:tc>
                <a:extLst>
                  <a:ext uri="{0D108BD9-81ED-4DB2-BD59-A6C34878D82A}">
                    <a16:rowId xmlns:a16="http://schemas.microsoft.com/office/drawing/2014/main" xmlns="" val="3078341332"/>
                  </a:ext>
                </a:extLst>
              </a:tr>
            </a:tbl>
          </a:graphicData>
        </a:graphic>
      </p:graphicFrame>
    </p:spTree>
    <p:extLst>
      <p:ext uri="{BB962C8B-B14F-4D97-AF65-F5344CB8AC3E}">
        <p14:creationId xmlns:p14="http://schemas.microsoft.com/office/powerpoint/2010/main" val="436539329"/>
      </p:ext>
    </p:ext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表格 4">
            <a:extLst>
              <a:ext uri="{FF2B5EF4-FFF2-40B4-BE49-F238E27FC236}">
                <a16:creationId xmlns:a16="http://schemas.microsoft.com/office/drawing/2014/main" xmlns="" id="{6BA933E9-0126-4704-A56F-3B114DE82A2A}"/>
              </a:ext>
            </a:extLst>
          </p:cNvPr>
          <p:cNvGraphicFramePr>
            <a:graphicFrameLocks noGrp="1"/>
          </p:cNvGraphicFramePr>
          <p:nvPr>
            <p:ph idx="1"/>
            <p:extLst>
              <p:ext uri="{D42A27DB-BD31-4B8C-83A1-F6EECF244321}">
                <p14:modId xmlns:p14="http://schemas.microsoft.com/office/powerpoint/2010/main" val="4232782848"/>
              </p:ext>
            </p:extLst>
          </p:nvPr>
        </p:nvGraphicFramePr>
        <p:xfrm>
          <a:off x="2265707" y="2485223"/>
          <a:ext cx="7660585" cy="2377440"/>
        </p:xfrm>
        <a:graphic>
          <a:graphicData uri="http://schemas.openxmlformats.org/drawingml/2006/table">
            <a:tbl>
              <a:tblPr firstRow="1" bandRow="1">
                <a:tableStyleId>{5C22544A-7EE6-4342-B048-85BDC9FD1C3A}</a:tableStyleId>
              </a:tblPr>
              <a:tblGrid>
                <a:gridCol w="1832290">
                  <a:extLst>
                    <a:ext uri="{9D8B030D-6E8A-4147-A177-3AD203B41FA5}">
                      <a16:colId xmlns:a16="http://schemas.microsoft.com/office/drawing/2014/main" xmlns="" val="1811490834"/>
                    </a:ext>
                  </a:extLst>
                </a:gridCol>
                <a:gridCol w="3954259">
                  <a:extLst>
                    <a:ext uri="{9D8B030D-6E8A-4147-A177-3AD203B41FA5}">
                      <a16:colId xmlns:a16="http://schemas.microsoft.com/office/drawing/2014/main" xmlns="" val="3117067040"/>
                    </a:ext>
                  </a:extLst>
                </a:gridCol>
                <a:gridCol w="1874036">
                  <a:extLst>
                    <a:ext uri="{9D8B030D-6E8A-4147-A177-3AD203B41FA5}">
                      <a16:colId xmlns:a16="http://schemas.microsoft.com/office/drawing/2014/main" xmlns="" val="609526290"/>
                    </a:ext>
                  </a:extLst>
                </a:gridCol>
              </a:tblGrid>
              <a:tr h="242057">
                <a:tc>
                  <a:txBody>
                    <a:bodyPr vert="horz" wrap="square"/>
                    <a:lstStyle/>
                    <a:p>
                      <a:r>
                        <a:rPr lang="zh-CN" altLang="en-US" sz="2400">
                          <a:latin typeface="华文楷体" panose="02010600040101010101" pitchFamily="2" charset="-122"/>
                          <a:ea typeface="华文楷体" panose="02010600040101010101" pitchFamily="2" charset="-122"/>
                        </a:rPr>
                        <a:t>生活背景</a:t>
                      </a:r>
                    </a:p>
                  </a:txBody>
                  <a:tcPr/>
                </a:tc>
                <a:tc>
                  <a:txBody>
                    <a:bodyPr vert="horz" wrap="square"/>
                    <a:lstStyle/>
                    <a:p>
                      <a:r>
                        <a:rPr lang="zh-CN" altLang="en-US" sz="2400">
                          <a:latin typeface="华文楷体" panose="02010600040101010101" pitchFamily="2" charset="-122"/>
                          <a:ea typeface="华文楷体" panose="02010600040101010101" pitchFamily="2" charset="-122"/>
                        </a:rPr>
                        <a:t>母亲“勤劳一生”的事例</a:t>
                      </a:r>
                    </a:p>
                  </a:txBody>
                  <a:tcPr/>
                </a:tc>
                <a:tc>
                  <a:txBody>
                    <a:bodyPr vert="horz" wrap="square"/>
                    <a:lstStyle/>
                    <a:p>
                      <a:r>
                        <a:rPr lang="zh-CN" altLang="en-US" sz="2400">
                          <a:latin typeface="华文楷体" panose="02010600040101010101" pitchFamily="2" charset="-122"/>
                          <a:ea typeface="华文楷体" panose="02010600040101010101" pitchFamily="2" charset="-122"/>
                        </a:rPr>
                        <a:t>母亲的品格</a:t>
                      </a:r>
                    </a:p>
                  </a:txBody>
                  <a:tcPr/>
                </a:tc>
                <a:extLst>
                  <a:ext uri="{0D108BD9-81ED-4DB2-BD59-A6C34878D82A}">
                    <a16:rowId xmlns:a16="http://schemas.microsoft.com/office/drawing/2014/main" xmlns="" val="1693291949"/>
                  </a:ext>
                </a:extLst>
              </a:tr>
              <a:tr h="1569232">
                <a:tc>
                  <a:txBody>
                    <a:bodyPr vert="horz" wrap="square"/>
                    <a:lstStyle/>
                    <a:p>
                      <a:pPr marL="0" indent="0" algn="l" defTabSz="914400" rtl="0" eaLnBrk="1" latinLnBrk="0" hangingPunct="1">
                        <a:buNone/>
                      </a:pPr>
                      <a:r>
                        <a:rPr lang="zh-CN" altLang="en-US" sz="2400" b="0" kern="1200">
                          <a:solidFill>
                            <a:schemeClr val="dk1"/>
                          </a:solidFill>
                          <a:latin typeface="华文楷体" panose="02010600040101010101" pitchFamily="2" charset="-122"/>
                          <a:ea typeface="华文楷体" panose="02010600040101010101" pitchFamily="2" charset="-122"/>
                          <a:cs typeface="+mn-cs"/>
                        </a:rPr>
                        <a:t>贫苦的家境</a:t>
                      </a:r>
                    </a:p>
                  </a:txBody>
                  <a:tcPr/>
                </a:tc>
                <a:tc>
                  <a:txBody>
                    <a:bodyPr vert="horz" wrap="square"/>
                    <a:lstStyle/>
                    <a:p>
                      <a:pPr marL="0" indent="0" algn="l" defTabSz="914400" rtl="0" eaLnBrk="1" latinLnBrk="0" hangingPunct="1">
                        <a:buNone/>
                      </a:pPr>
                      <a:r>
                        <a:rPr lang="zh-CN" altLang="en-US" sz="2400" b="0" kern="1200">
                          <a:solidFill>
                            <a:schemeClr val="dk1"/>
                          </a:solidFill>
                          <a:latin typeface="华文楷体" panose="02010600040101010101" pitchFamily="2" charset="-122"/>
                          <a:ea typeface="华文楷体" panose="02010600040101010101" pitchFamily="2" charset="-122"/>
                          <a:cs typeface="+mn-cs"/>
                        </a:rPr>
                        <a:t>含辛茹苦，养育子女</a:t>
                      </a:r>
                      <a:endParaRPr lang="en-US" altLang="zh-CN" sz="2400" b="0" kern="1200">
                        <a:solidFill>
                          <a:schemeClr val="dk1"/>
                        </a:solidFill>
                        <a:latin typeface="华文楷体" panose="02010600040101010101" pitchFamily="2" charset="-122"/>
                        <a:ea typeface="华文楷体" panose="02010600040101010101" pitchFamily="2" charset="-122"/>
                        <a:cs typeface="+mn-cs"/>
                      </a:endParaRPr>
                    </a:p>
                    <a:p>
                      <a:pPr marL="0" indent="0" algn="l" defTabSz="914400" rtl="0" eaLnBrk="1" latinLnBrk="0" hangingPunct="1">
                        <a:buNone/>
                      </a:pPr>
                      <a:r>
                        <a:rPr lang="zh-CN" altLang="en-US" sz="2400" b="0" kern="1200">
                          <a:solidFill>
                            <a:schemeClr val="dk1"/>
                          </a:solidFill>
                          <a:latin typeface="华文楷体" panose="02010600040101010101" pitchFamily="2" charset="-122"/>
                          <a:ea typeface="华文楷体" panose="02010600040101010101" pitchFamily="2" charset="-122"/>
                          <a:cs typeface="+mn-cs"/>
                        </a:rPr>
                        <a:t>每日不歇，辛勤劳动</a:t>
                      </a:r>
                      <a:endParaRPr lang="en-US" altLang="zh-CN" sz="2400" b="0" kern="1200">
                        <a:solidFill>
                          <a:schemeClr val="dk1"/>
                        </a:solidFill>
                        <a:latin typeface="华文楷体" panose="02010600040101010101" pitchFamily="2" charset="-122"/>
                        <a:ea typeface="华文楷体" panose="02010600040101010101" pitchFamily="2" charset="-122"/>
                        <a:cs typeface="+mn-cs"/>
                      </a:endParaRPr>
                    </a:p>
                    <a:p>
                      <a:pPr marL="0" indent="0" algn="l" defTabSz="914400" rtl="0" eaLnBrk="1" latinLnBrk="0" hangingPunct="1">
                        <a:buNone/>
                      </a:pPr>
                      <a:r>
                        <a:rPr lang="zh-CN" altLang="en-US" sz="2400" b="0" kern="1200">
                          <a:solidFill>
                            <a:schemeClr val="dk1"/>
                          </a:solidFill>
                          <a:latin typeface="华文楷体" panose="02010600040101010101" pitchFamily="2" charset="-122"/>
                          <a:ea typeface="华文楷体" panose="02010600040101010101" pitchFamily="2" charset="-122"/>
                          <a:cs typeface="+mn-cs"/>
                        </a:rPr>
                        <a:t>边做边教“我”生产知识</a:t>
                      </a:r>
                      <a:endParaRPr lang="en-US" altLang="zh-CN" sz="2400" b="0" kern="1200">
                        <a:solidFill>
                          <a:schemeClr val="dk1"/>
                        </a:solidFill>
                        <a:latin typeface="华文楷体" panose="02010600040101010101" pitchFamily="2" charset="-122"/>
                        <a:ea typeface="华文楷体" panose="02010600040101010101" pitchFamily="2" charset="-122"/>
                        <a:cs typeface="+mn-cs"/>
                      </a:endParaRPr>
                    </a:p>
                    <a:p>
                      <a:pPr marL="0" indent="0" algn="l" defTabSz="914400" rtl="0" eaLnBrk="1" latinLnBrk="0" hangingPunct="1">
                        <a:buNone/>
                      </a:pPr>
                      <a:r>
                        <a:rPr lang="zh-CN" altLang="en-US" sz="2400" b="0" kern="1200">
                          <a:solidFill>
                            <a:schemeClr val="dk1"/>
                          </a:solidFill>
                          <a:latin typeface="华文楷体" panose="02010600040101010101" pitchFamily="2" charset="-122"/>
                          <a:ea typeface="华文楷体" panose="02010600040101010101" pitchFamily="2" charset="-122"/>
                          <a:cs typeface="+mn-cs"/>
                        </a:rPr>
                        <a:t>聪明能干，维系用度</a:t>
                      </a:r>
                      <a:endParaRPr lang="en-US" altLang="zh-CN" sz="2400" b="0" kern="1200">
                        <a:solidFill>
                          <a:schemeClr val="dk1"/>
                        </a:solidFill>
                        <a:latin typeface="华文楷体" panose="02010600040101010101" pitchFamily="2" charset="-122"/>
                        <a:ea typeface="华文楷体" panose="02010600040101010101" pitchFamily="2" charset="-122"/>
                        <a:cs typeface="+mn-cs"/>
                      </a:endParaRPr>
                    </a:p>
                    <a:p>
                      <a:pPr marL="0" indent="0" algn="l" defTabSz="914400" rtl="0" eaLnBrk="1" latinLnBrk="0" hangingPunct="1">
                        <a:buNone/>
                      </a:pPr>
                      <a:r>
                        <a:rPr lang="zh-CN" altLang="en-US" sz="2400" b="0" kern="1200">
                          <a:solidFill>
                            <a:schemeClr val="dk1"/>
                          </a:solidFill>
                          <a:latin typeface="华文楷体" panose="02010600040101010101" pitchFamily="2" charset="-122"/>
                          <a:ea typeface="华文楷体" panose="02010600040101010101" pitchFamily="2" charset="-122"/>
                          <a:cs typeface="+mn-cs"/>
                        </a:rPr>
                        <a:t>同情周济，更苦之人</a:t>
                      </a:r>
                      <a:endParaRPr lang="en-US" altLang="zh-CN" sz="2400" b="0" kern="1200">
                        <a:solidFill>
                          <a:schemeClr val="dk1"/>
                        </a:solidFill>
                        <a:latin typeface="华文楷体" panose="02010600040101010101" pitchFamily="2" charset="-122"/>
                        <a:ea typeface="华文楷体" panose="02010600040101010101" pitchFamily="2" charset="-122"/>
                        <a:cs typeface="+mn-cs"/>
                      </a:endParaRPr>
                    </a:p>
                  </a:txBody>
                  <a:tcPr/>
                </a:tc>
                <a:tc>
                  <a:txBody>
                    <a:bodyPr vert="horz" wrap="square"/>
                    <a:lstStyle/>
                    <a:p>
                      <a:pPr marL="0" indent="0" algn="l" defTabSz="914400" rtl="0" eaLnBrk="1" latinLnBrk="0" hangingPunct="1">
                        <a:buNone/>
                      </a:pPr>
                      <a:r>
                        <a:rPr lang="zh-CN" altLang="en-US" sz="2400" kern="1200">
                          <a:solidFill>
                            <a:schemeClr val="dk1"/>
                          </a:solidFill>
                          <a:latin typeface="华文楷体" panose="02010600040101010101" pitchFamily="2" charset="-122"/>
                          <a:ea typeface="华文楷体" panose="02010600040101010101" pitchFamily="2" charset="-122"/>
                          <a:cs typeface="+mn-cs"/>
                        </a:rPr>
                        <a:t>勤劳简朴</a:t>
                      </a:r>
                      <a:endParaRPr lang="en-US" altLang="zh-CN" sz="2400" kern="1200">
                        <a:solidFill>
                          <a:schemeClr val="dk1"/>
                        </a:solidFill>
                        <a:latin typeface="华文楷体" panose="02010600040101010101" pitchFamily="2" charset="-122"/>
                        <a:ea typeface="华文楷体" panose="02010600040101010101" pitchFamily="2" charset="-122"/>
                        <a:cs typeface="+mn-cs"/>
                      </a:endParaRPr>
                    </a:p>
                    <a:p>
                      <a:pPr marL="0" indent="0" algn="l" defTabSz="914400" rtl="0" eaLnBrk="1" latinLnBrk="0" hangingPunct="1">
                        <a:buNone/>
                      </a:pPr>
                      <a:r>
                        <a:rPr lang="zh-CN" altLang="en-US" sz="2400" kern="1200">
                          <a:solidFill>
                            <a:schemeClr val="dk1"/>
                          </a:solidFill>
                          <a:latin typeface="华文楷体" panose="02010600040101010101" pitchFamily="2" charset="-122"/>
                          <a:ea typeface="华文楷体" panose="02010600040101010101" pitchFamily="2" charset="-122"/>
                          <a:cs typeface="+mn-cs"/>
                        </a:rPr>
                        <a:t>宽厚仁慈</a:t>
                      </a:r>
                      <a:endParaRPr lang="en-US" altLang="zh-CN" sz="2400" kern="1200">
                        <a:solidFill>
                          <a:schemeClr val="dk1"/>
                        </a:solidFill>
                        <a:latin typeface="华文楷体" panose="02010600040101010101" pitchFamily="2" charset="-122"/>
                        <a:ea typeface="华文楷体" panose="02010600040101010101" pitchFamily="2" charset="-122"/>
                        <a:cs typeface="+mn-cs"/>
                      </a:endParaRPr>
                    </a:p>
                    <a:p>
                      <a:pPr marL="0" indent="0" algn="l" defTabSz="914400" rtl="0" eaLnBrk="1" latinLnBrk="0" hangingPunct="1">
                        <a:buNone/>
                      </a:pPr>
                      <a:r>
                        <a:rPr lang="zh-CN" altLang="en-US" sz="2400" kern="1200">
                          <a:solidFill>
                            <a:schemeClr val="dk1"/>
                          </a:solidFill>
                          <a:latin typeface="华文楷体" panose="02010600040101010101" pitchFamily="2" charset="-122"/>
                          <a:ea typeface="华文楷体" panose="02010600040101010101" pitchFamily="2" charset="-122"/>
                          <a:cs typeface="+mn-cs"/>
                        </a:rPr>
                        <a:t>聪明能干</a:t>
                      </a:r>
                    </a:p>
                  </a:txBody>
                  <a:tcPr/>
                </a:tc>
                <a:extLst>
                  <a:ext uri="{0D108BD9-81ED-4DB2-BD59-A6C34878D82A}">
                    <a16:rowId xmlns:a16="http://schemas.microsoft.com/office/drawing/2014/main" xmlns="" val="1013449284"/>
                  </a:ext>
                </a:extLst>
              </a:tr>
            </a:tbl>
          </a:graphicData>
        </a:graphic>
      </p:graphicFrame>
    </p:spTree>
    <p:extLst>
      <p:ext uri="{BB962C8B-B14F-4D97-AF65-F5344CB8AC3E}">
        <p14:creationId xmlns:p14="http://schemas.microsoft.com/office/powerpoint/2010/main" val="2614808412"/>
      </p:ext>
    </p:ext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表格 4">
            <a:extLst>
              <a:ext uri="{FF2B5EF4-FFF2-40B4-BE49-F238E27FC236}">
                <a16:creationId xmlns:a16="http://schemas.microsoft.com/office/drawing/2014/main" xmlns="" id="{00BD0B8A-490A-431E-AE31-CC8F0603FF7F}"/>
              </a:ext>
            </a:extLst>
          </p:cNvPr>
          <p:cNvGraphicFramePr/>
          <p:nvPr>
            <p:extLst>
              <p:ext uri="{D42A27DB-BD31-4B8C-83A1-F6EECF244321}">
                <p14:modId xmlns:p14="http://schemas.microsoft.com/office/powerpoint/2010/main" val="770646499"/>
              </p:ext>
            </p:extLst>
          </p:nvPr>
        </p:nvGraphicFramePr>
        <p:xfrm>
          <a:off x="2148840" y="1962998"/>
          <a:ext cx="7415214" cy="2932003"/>
        </p:xfrm>
        <a:graphic>
          <a:graphicData uri="http://schemas.openxmlformats.org/drawingml/2006/table">
            <a:tbl>
              <a:tblPr firstRow="1" bandRow="1">
                <a:tableStyleId>{5C22544A-7EE6-4342-B048-85BDC9FD1C3A}</a:tableStyleId>
              </a:tblPr>
              <a:tblGrid>
                <a:gridCol w="2445054">
                  <a:extLst>
                    <a:ext uri="{9D8B030D-6E8A-4147-A177-3AD203B41FA5}">
                      <a16:colId xmlns:a16="http://schemas.microsoft.com/office/drawing/2014/main" xmlns="" val="1811490834"/>
                    </a:ext>
                  </a:extLst>
                </a:gridCol>
                <a:gridCol w="3055634">
                  <a:extLst>
                    <a:ext uri="{9D8B030D-6E8A-4147-A177-3AD203B41FA5}">
                      <a16:colId xmlns:a16="http://schemas.microsoft.com/office/drawing/2014/main" xmlns="" val="3117067040"/>
                    </a:ext>
                  </a:extLst>
                </a:gridCol>
                <a:gridCol w="1914526">
                  <a:extLst>
                    <a:ext uri="{9D8B030D-6E8A-4147-A177-3AD203B41FA5}">
                      <a16:colId xmlns:a16="http://schemas.microsoft.com/office/drawing/2014/main" xmlns="" val="609526290"/>
                    </a:ext>
                  </a:extLst>
                </a:gridCol>
              </a:tblGrid>
              <a:tr h="643041">
                <a:tc>
                  <a:txBody>
                    <a:bodyPr vert="horz" wrap="square"/>
                    <a:lstStyle/>
                    <a:p>
                      <a:r>
                        <a:rPr lang="zh-CN" altLang="en-US" sz="2400">
                          <a:latin typeface="华文楷体" panose="02010600040101010101" pitchFamily="2" charset="-122"/>
                          <a:ea typeface="华文楷体" panose="02010600040101010101" pitchFamily="2" charset="-122"/>
                        </a:rPr>
                        <a:t>生活背景</a:t>
                      </a:r>
                    </a:p>
                  </a:txBody>
                  <a:tcPr/>
                </a:tc>
                <a:tc>
                  <a:txBody>
                    <a:bodyPr vert="horz" wrap="square"/>
                    <a:lstStyle/>
                    <a:p>
                      <a:r>
                        <a:rPr lang="zh-CN" altLang="en-US" sz="2400">
                          <a:latin typeface="华文楷体" panose="02010600040101010101" pitchFamily="2" charset="-122"/>
                          <a:ea typeface="华文楷体" panose="02010600040101010101" pitchFamily="2" charset="-122"/>
                        </a:rPr>
                        <a:t>母亲“勤劳一生”的事例</a:t>
                      </a:r>
                    </a:p>
                  </a:txBody>
                  <a:tcPr/>
                </a:tc>
                <a:tc>
                  <a:txBody>
                    <a:bodyPr vert="horz" wrap="square"/>
                    <a:lstStyle/>
                    <a:p>
                      <a:r>
                        <a:rPr lang="zh-CN" altLang="en-US" sz="2400">
                          <a:latin typeface="华文楷体" panose="02010600040101010101" pitchFamily="2" charset="-122"/>
                          <a:ea typeface="华文楷体" panose="02010600040101010101" pitchFamily="2" charset="-122"/>
                        </a:rPr>
                        <a:t>母亲的品格</a:t>
                      </a:r>
                    </a:p>
                  </a:txBody>
                  <a:tcPr/>
                </a:tc>
                <a:extLst>
                  <a:ext uri="{0D108BD9-81ED-4DB2-BD59-A6C34878D82A}">
                    <a16:rowId xmlns:a16="http://schemas.microsoft.com/office/drawing/2014/main" xmlns="" val="1693291949"/>
                  </a:ext>
                </a:extLst>
              </a:tr>
              <a:tr h="592078">
                <a:tc>
                  <a:txBody>
                    <a:bodyPr vert="horz" wrap="square"/>
                    <a:lstStyle/>
                    <a:p>
                      <a:pPr marL="0" indent="0" algn="l" defTabSz="914400" rtl="0" eaLnBrk="1" latinLnBrk="0" hangingPunct="1">
                        <a:buNone/>
                      </a:pPr>
                      <a:r>
                        <a:rPr lang="zh-CN" altLang="en-US" sz="2400" b="0" kern="1200">
                          <a:solidFill>
                            <a:schemeClr val="dk1"/>
                          </a:solidFill>
                          <a:latin typeface="华文楷体" panose="02010600040101010101" pitchFamily="2" charset="-122"/>
                          <a:ea typeface="华文楷体" panose="02010600040101010101" pitchFamily="2" charset="-122"/>
                          <a:cs typeface="+mn-cs"/>
                        </a:rPr>
                        <a:t>遭受天灾、地主欺压</a:t>
                      </a:r>
                    </a:p>
                  </a:txBody>
                  <a:tcPr/>
                </a:tc>
                <a:tc>
                  <a:txBody>
                    <a:bodyPr vert="horz" wrap="square"/>
                    <a:lstStyle/>
                    <a:p>
                      <a:pPr marL="0" indent="0" algn="l" defTabSz="914400" rtl="0" eaLnBrk="1" latinLnBrk="0" hangingPunct="1">
                        <a:buNone/>
                      </a:pPr>
                      <a:r>
                        <a:rPr lang="zh-CN" altLang="en-US" sz="2400" b="0" kern="1200">
                          <a:solidFill>
                            <a:schemeClr val="dk1"/>
                          </a:solidFill>
                          <a:latin typeface="华文楷体" panose="02010600040101010101" pitchFamily="2" charset="-122"/>
                          <a:ea typeface="华文楷体" panose="02010600040101010101" pitchFamily="2" charset="-122"/>
                          <a:cs typeface="+mn-cs"/>
                        </a:rPr>
                        <a:t>节衣缩食 供</a:t>
                      </a:r>
                      <a:r>
                        <a:rPr lang="en-US" altLang="zh-CN" sz="2400" b="0" kern="1200">
                          <a:solidFill>
                            <a:schemeClr val="dk1"/>
                          </a:solidFill>
                          <a:latin typeface="华文楷体" panose="02010600040101010101" pitchFamily="2" charset="-122"/>
                          <a:ea typeface="华文楷体" panose="02010600040101010101" pitchFamily="2" charset="-122"/>
                          <a:cs typeface="+mn-cs"/>
                        </a:rPr>
                        <a:t>“</a:t>
                      </a:r>
                      <a:r>
                        <a:rPr lang="zh-CN" altLang="en-US" sz="2400" b="0" kern="1200">
                          <a:solidFill>
                            <a:schemeClr val="dk1"/>
                          </a:solidFill>
                          <a:latin typeface="华文楷体" panose="02010600040101010101" pitchFamily="2" charset="-122"/>
                          <a:ea typeface="华文楷体" panose="02010600040101010101" pitchFamily="2" charset="-122"/>
                          <a:cs typeface="+mn-cs"/>
                        </a:rPr>
                        <a:t>我</a:t>
                      </a:r>
                      <a:r>
                        <a:rPr lang="en-US" altLang="zh-CN" sz="2400" b="0" kern="1200">
                          <a:solidFill>
                            <a:schemeClr val="dk1"/>
                          </a:solidFill>
                          <a:latin typeface="华文楷体" panose="02010600040101010101" pitchFamily="2" charset="-122"/>
                          <a:ea typeface="华文楷体" panose="02010600040101010101" pitchFamily="2" charset="-122"/>
                          <a:cs typeface="+mn-cs"/>
                        </a:rPr>
                        <a:t>”</a:t>
                      </a:r>
                      <a:r>
                        <a:rPr lang="zh-CN" altLang="en-US" sz="2400" b="0" kern="1200">
                          <a:solidFill>
                            <a:schemeClr val="dk1"/>
                          </a:solidFill>
                          <a:latin typeface="华文楷体" panose="02010600040101010101" pitchFamily="2" charset="-122"/>
                          <a:ea typeface="华文楷体" panose="02010600040101010101" pitchFamily="2" charset="-122"/>
                          <a:cs typeface="+mn-cs"/>
                        </a:rPr>
                        <a:t>读书</a:t>
                      </a:r>
                    </a:p>
                  </a:txBody>
                  <a:tcPr/>
                </a:tc>
                <a:tc>
                  <a:txBody>
                    <a:bodyPr vert="horz" wrap="square"/>
                    <a:lstStyle/>
                    <a:p>
                      <a:pPr marL="0" indent="0" algn="l" defTabSz="914400" rtl="0" eaLnBrk="1" latinLnBrk="0" hangingPunct="1">
                        <a:buNone/>
                      </a:pPr>
                      <a:r>
                        <a:rPr lang="zh-CN" altLang="en-US" sz="2400" kern="1200">
                          <a:solidFill>
                            <a:schemeClr val="dk1"/>
                          </a:solidFill>
                          <a:latin typeface="华文楷体" panose="02010600040101010101" pitchFamily="2" charset="-122"/>
                          <a:ea typeface="华文楷体" panose="02010600040101010101" pitchFamily="2" charset="-122"/>
                          <a:cs typeface="+mn-cs"/>
                        </a:rPr>
                        <a:t>不怕困难</a:t>
                      </a:r>
                    </a:p>
                  </a:txBody>
                  <a:tcPr/>
                </a:tc>
                <a:extLst>
                  <a:ext uri="{0D108BD9-81ED-4DB2-BD59-A6C34878D82A}">
                    <a16:rowId xmlns:a16="http://schemas.microsoft.com/office/drawing/2014/main" xmlns="" val="453427989"/>
                  </a:ext>
                </a:extLst>
              </a:tr>
              <a:tr h="1286083">
                <a:tc>
                  <a:txBody>
                    <a:bodyPr vert="horz" wrap="square"/>
                    <a:lstStyle/>
                    <a:p>
                      <a:pPr marL="0" indent="0" algn="l" defTabSz="914400" rtl="0" eaLnBrk="1" latinLnBrk="0" hangingPunct="1">
                        <a:buNone/>
                      </a:pPr>
                      <a:r>
                        <a:rPr lang="zh-CN" altLang="en-US" sz="2400" b="0" kern="1200">
                          <a:solidFill>
                            <a:schemeClr val="dk1"/>
                          </a:solidFill>
                          <a:latin typeface="华文楷体" panose="02010600040101010101" pitchFamily="2" charset="-122"/>
                          <a:ea typeface="华文楷体" panose="02010600040101010101" pitchFamily="2" charset="-122"/>
                          <a:cs typeface="+mn-cs"/>
                        </a:rPr>
                        <a:t>我有能力接母亲过上离开土地的日子</a:t>
                      </a:r>
                    </a:p>
                  </a:txBody>
                  <a:tcPr/>
                </a:tc>
                <a:tc>
                  <a:txBody>
                    <a:bodyPr vert="horz" wrap="square"/>
                    <a:lstStyle/>
                    <a:p>
                      <a:pPr marL="0" indent="0" algn="l" defTabSz="914400" rtl="0" eaLnBrk="1" latinLnBrk="0" hangingPunct="1">
                        <a:buNone/>
                      </a:pPr>
                      <a:r>
                        <a:rPr lang="zh-CN" altLang="en-US" sz="2400" b="0" kern="1200">
                          <a:solidFill>
                            <a:schemeClr val="dk1"/>
                          </a:solidFill>
                          <a:latin typeface="华文楷体" panose="02010600040101010101" pitchFamily="2" charset="-122"/>
                          <a:ea typeface="华文楷体" panose="02010600040101010101" pitchFamily="2" charset="-122"/>
                          <a:cs typeface="+mn-cs"/>
                        </a:rPr>
                        <a:t>依恋土地，习惯劳作</a:t>
                      </a:r>
                      <a:endParaRPr lang="en-US" altLang="zh-CN" sz="2400" b="0" kern="1200">
                        <a:solidFill>
                          <a:schemeClr val="dk1"/>
                        </a:solidFill>
                        <a:latin typeface="华文楷体" panose="02010600040101010101" pitchFamily="2" charset="-122"/>
                        <a:ea typeface="华文楷体" panose="02010600040101010101" pitchFamily="2" charset="-122"/>
                        <a:cs typeface="+mn-cs"/>
                      </a:endParaRPr>
                    </a:p>
                    <a:p>
                      <a:pPr marL="0" indent="0" algn="l" defTabSz="914400" rtl="0" eaLnBrk="1" latinLnBrk="0" hangingPunct="1">
                        <a:buNone/>
                      </a:pPr>
                      <a:r>
                        <a:rPr lang="zh-CN" altLang="en-US" sz="2400" b="0" kern="1200">
                          <a:solidFill>
                            <a:schemeClr val="dk1"/>
                          </a:solidFill>
                          <a:latin typeface="华文楷体" panose="02010600040101010101" pitchFamily="2" charset="-122"/>
                          <a:ea typeface="华文楷体" panose="02010600040101010101" pitchFamily="2" charset="-122"/>
                          <a:cs typeface="+mn-cs"/>
                        </a:rPr>
                        <a:t>支持事业，甘当农妇</a:t>
                      </a:r>
                      <a:endParaRPr lang="en-US" altLang="zh-CN" sz="2400" b="0" kern="1200">
                        <a:solidFill>
                          <a:schemeClr val="dk1"/>
                        </a:solidFill>
                        <a:latin typeface="华文楷体" panose="02010600040101010101" pitchFamily="2" charset="-122"/>
                        <a:ea typeface="华文楷体" panose="02010600040101010101" pitchFamily="2" charset="-122"/>
                        <a:cs typeface="+mn-cs"/>
                      </a:endParaRPr>
                    </a:p>
                    <a:p>
                      <a:pPr marL="0" indent="0" algn="l" defTabSz="914400" rtl="0" eaLnBrk="1" latinLnBrk="0" hangingPunct="1">
                        <a:buNone/>
                      </a:pPr>
                      <a:r>
                        <a:rPr lang="zh-CN" altLang="en-US" sz="2400" b="0" kern="1200">
                          <a:solidFill>
                            <a:schemeClr val="dk1"/>
                          </a:solidFill>
                          <a:latin typeface="华文楷体" panose="02010600040101010101" pitchFamily="2" charset="-122"/>
                          <a:ea typeface="华文楷体" panose="02010600040101010101" pitchFamily="2" charset="-122"/>
                          <a:cs typeface="+mn-cs"/>
                        </a:rPr>
                        <a:t>直到老年，不辍劳作</a:t>
                      </a:r>
                      <a:endParaRPr lang="en-US" altLang="zh-CN" sz="2400" b="0" kern="1200">
                        <a:solidFill>
                          <a:schemeClr val="dk1"/>
                        </a:solidFill>
                        <a:latin typeface="华文楷体" panose="02010600040101010101" pitchFamily="2" charset="-122"/>
                        <a:ea typeface="华文楷体" panose="02010600040101010101" pitchFamily="2" charset="-122"/>
                        <a:cs typeface="+mn-cs"/>
                      </a:endParaRPr>
                    </a:p>
                  </a:txBody>
                  <a:tcPr/>
                </a:tc>
                <a:tc>
                  <a:txBody>
                    <a:bodyPr vert="horz" wrap="square"/>
                    <a:lstStyle/>
                    <a:p>
                      <a:pPr marL="0" indent="0" algn="l" defTabSz="914400" rtl="0" eaLnBrk="1" latinLnBrk="0" hangingPunct="1">
                        <a:buNone/>
                      </a:pPr>
                      <a:r>
                        <a:rPr lang="zh-CN" altLang="en-US" sz="2400" kern="1200">
                          <a:solidFill>
                            <a:schemeClr val="dk1"/>
                          </a:solidFill>
                          <a:latin typeface="华文楷体" panose="02010600040101010101" pitchFamily="2" charset="-122"/>
                          <a:ea typeface="华文楷体" panose="02010600040101010101" pitchFamily="2" charset="-122"/>
                          <a:cs typeface="+mn-cs"/>
                        </a:rPr>
                        <a:t>勤劳一生</a:t>
                      </a:r>
                    </a:p>
                  </a:txBody>
                  <a:tcPr/>
                </a:tc>
                <a:extLst>
                  <a:ext uri="{0D108BD9-81ED-4DB2-BD59-A6C34878D82A}">
                    <a16:rowId xmlns:a16="http://schemas.microsoft.com/office/drawing/2014/main" xmlns="" val="3078341332"/>
                  </a:ext>
                </a:extLst>
              </a:tr>
            </a:tbl>
          </a:graphicData>
        </a:graphic>
      </p:graphicFrame>
    </p:spTree>
    <p:extLst>
      <p:ext uri="{BB962C8B-B14F-4D97-AF65-F5344CB8AC3E}">
        <p14:creationId xmlns:p14="http://schemas.microsoft.com/office/powerpoint/2010/main" val="3707941070"/>
      </p:ext>
    </p:ext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xmlns="" id="{3661DA82-B59B-4E1E-8122-C9B8DF2A5BEC}"/>
              </a:ext>
            </a:extLst>
          </p:cNvPr>
          <p:cNvSpPr>
            <a:spLocks noGrp="1"/>
          </p:cNvSpPr>
          <p:nvPr>
            <p:ph idx="1"/>
          </p:nvPr>
        </p:nvSpPr>
        <p:spPr>
          <a:xfrm>
            <a:off x="2184952" y="2203857"/>
            <a:ext cx="7822096" cy="3023328"/>
          </a:xfrm>
        </p:spPr>
        <p:txBody>
          <a:bodyPr>
            <a:normAutofit/>
          </a:bodyPr>
          <a:lstStyle/>
          <a:p>
            <a:pPr marL="0" indent="0" algn="l">
              <a:lnSpc>
                <a:spcPts val="3400"/>
              </a:lnSpc>
              <a:buNone/>
            </a:pPr>
            <a:r>
              <a:rPr lang="zh-CN" altLang="en-US" sz="2400" b="0" i="0">
                <a:solidFill>
                  <a:srgbClr val="000000"/>
                </a:solidFill>
                <a:effectLst/>
              </a:rPr>
              <a:t>        </a:t>
            </a:r>
            <a:r>
              <a:rPr lang="zh-CN" altLang="en-US" sz="2400" b="1" i="0">
                <a:solidFill>
                  <a:srgbClr val="000000"/>
                </a:solidFill>
                <a:effectLst/>
              </a:rPr>
              <a:t>八路功勋大孝为国</a:t>
            </a:r>
            <a:r>
              <a:rPr lang="zh-CN" altLang="en-US" sz="2400" b="1">
                <a:solidFill>
                  <a:srgbClr val="000000"/>
                </a:solidFill>
              </a:rPr>
              <a:t>，</a:t>
            </a:r>
            <a:r>
              <a:rPr lang="zh-CN" altLang="en-US" sz="2400" b="1" i="0">
                <a:solidFill>
                  <a:srgbClr val="000000"/>
                </a:solidFill>
                <a:effectLst/>
              </a:rPr>
              <a:t>一生劳动吾党之光。 </a:t>
            </a:r>
            <a:endParaRPr lang="en-US" altLang="zh-CN" sz="2400" b="1" i="0">
              <a:solidFill>
                <a:srgbClr val="000000"/>
              </a:solidFill>
              <a:effectLst/>
            </a:endParaRPr>
          </a:p>
          <a:p>
            <a:pPr marL="0" indent="0" algn="l">
              <a:lnSpc>
                <a:spcPts val="3400"/>
              </a:lnSpc>
              <a:buNone/>
            </a:pPr>
            <a:r>
              <a:rPr lang="zh-CN" altLang="en-US" sz="2400" b="1" i="0">
                <a:solidFill>
                  <a:srgbClr val="000000"/>
                </a:solidFill>
                <a:effectLst/>
              </a:rPr>
              <a:t>        为母当学民族英雄贤母</a:t>
            </a:r>
            <a:r>
              <a:rPr lang="zh-CN" altLang="en-US" sz="2400" b="1">
                <a:solidFill>
                  <a:srgbClr val="000000"/>
                </a:solidFill>
              </a:rPr>
              <a:t>，</a:t>
            </a:r>
            <a:r>
              <a:rPr lang="zh-CN" altLang="en-US" sz="2400" b="1" i="0">
                <a:solidFill>
                  <a:srgbClr val="000000"/>
                </a:solidFill>
                <a:effectLst/>
              </a:rPr>
              <a:t>斯人无愧劳动阶级完人。 </a:t>
            </a:r>
            <a:endParaRPr lang="en-US" altLang="zh-CN" sz="2400" b="1" i="0">
              <a:solidFill>
                <a:srgbClr val="000000"/>
              </a:solidFill>
              <a:effectLst/>
            </a:endParaRPr>
          </a:p>
          <a:p>
            <a:pPr marL="0" indent="0" algn="l">
              <a:lnSpc>
                <a:spcPts val="3400"/>
              </a:lnSpc>
              <a:buNone/>
            </a:pPr>
            <a:r>
              <a:rPr lang="zh-CN" altLang="en-US" sz="2400" b="1" i="0">
                <a:solidFill>
                  <a:srgbClr val="000000"/>
                </a:solidFill>
                <a:effectLst/>
              </a:rPr>
              <a:t>        教子成民族英雄</a:t>
            </a:r>
            <a:r>
              <a:rPr lang="zh-CN" altLang="en-US" sz="2400" b="1">
                <a:solidFill>
                  <a:srgbClr val="000000"/>
                </a:solidFill>
              </a:rPr>
              <a:t>，</a:t>
            </a:r>
            <a:r>
              <a:rPr lang="zh-CN" altLang="en-US" sz="2400" b="1" i="0">
                <a:solidFill>
                  <a:srgbClr val="000000"/>
                </a:solidFill>
                <a:effectLst/>
              </a:rPr>
              <a:t>举世共钦贤母范</a:t>
            </a:r>
            <a:r>
              <a:rPr lang="en-US" altLang="zh-CN" sz="2400" b="1" i="0">
                <a:solidFill>
                  <a:srgbClr val="000000"/>
                </a:solidFill>
                <a:effectLst/>
              </a:rPr>
              <a:t>;</a:t>
            </a:r>
            <a:r>
              <a:rPr lang="zh-CN" altLang="en-US" sz="2400" b="1" i="0">
                <a:solidFill>
                  <a:srgbClr val="000000"/>
                </a:solidFill>
                <a:effectLst/>
              </a:rPr>
              <a:t>毕生为劳动妇女</a:t>
            </a:r>
            <a:r>
              <a:rPr lang="zh-CN" altLang="en-US" sz="2400" b="1">
                <a:solidFill>
                  <a:srgbClr val="000000"/>
                </a:solidFill>
              </a:rPr>
              <a:t>，</a:t>
            </a:r>
            <a:r>
              <a:rPr lang="zh-CN" altLang="en-US" sz="2400" b="1" i="0">
                <a:solidFill>
                  <a:srgbClr val="000000"/>
                </a:solidFill>
                <a:effectLst/>
              </a:rPr>
              <a:t>故乡永保好家风。</a:t>
            </a:r>
            <a:endParaRPr lang="en-US" altLang="zh-CN" sz="2400" b="1" i="0">
              <a:solidFill>
                <a:srgbClr val="000000"/>
              </a:solidFill>
              <a:effectLst/>
            </a:endParaRPr>
          </a:p>
          <a:p>
            <a:pPr marL="0" indent="0" algn="l">
              <a:buNone/>
            </a:pPr>
            <a:r>
              <a:rPr lang="en-US" altLang="zh-CN" sz="2400" b="1"/>
              <a:t>                                 </a:t>
            </a:r>
            <a:r>
              <a:rPr lang="en-US" altLang="zh-CN" sz="2400" b="1" i="0">
                <a:effectLst/>
              </a:rPr>
              <a:t>——《</a:t>
            </a:r>
            <a:r>
              <a:rPr lang="zh-CN" altLang="en-US" sz="2400" b="1" i="0">
                <a:effectLst/>
              </a:rPr>
              <a:t>党史博览</a:t>
            </a:r>
            <a:r>
              <a:rPr lang="en-US" altLang="zh-CN" sz="2400" b="1" i="0">
                <a:effectLst/>
              </a:rPr>
              <a:t>》2003</a:t>
            </a:r>
            <a:r>
              <a:rPr lang="zh-CN" altLang="en-US" sz="2400" b="1" i="0">
                <a:effectLst/>
              </a:rPr>
              <a:t>年第</a:t>
            </a:r>
            <a:r>
              <a:rPr lang="en-US" altLang="zh-CN" sz="2400" b="1" i="0">
                <a:effectLst/>
              </a:rPr>
              <a:t>10</a:t>
            </a:r>
            <a:r>
              <a:rPr lang="zh-CN" altLang="en-US" sz="2400" b="1" i="0">
                <a:effectLst/>
              </a:rPr>
              <a:t>期</a:t>
            </a:r>
            <a:endParaRPr lang="zh-CN" altLang="en-US" sz="2400" b="1"/>
          </a:p>
        </p:txBody>
      </p:sp>
    </p:spTree>
    <p:extLst>
      <p:ext uri="{BB962C8B-B14F-4D97-AF65-F5344CB8AC3E}">
        <p14:creationId xmlns:p14="http://schemas.microsoft.com/office/powerpoint/2010/main" val="4217903183"/>
      </p:ext>
    </p:extLst>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109</Paragraphs>
  <Slides>28</Slides>
  <Notes>5</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28</vt:i4>
      </vt:variant>
    </vt:vector>
  </HeadingPairs>
  <TitlesOfParts>
    <vt:vector baseType="lpstr" size="39">
      <vt:lpstr>Arial</vt:lpstr>
      <vt:lpstr>Calibri Light</vt:lpstr>
      <vt:lpstr>Calibri</vt:lpstr>
      <vt:lpstr>黑体</vt:lpstr>
      <vt:lpstr>华文楷体</vt:lpstr>
      <vt:lpstr>微软雅黑</vt:lpstr>
      <vt:lpstr>宋体</vt:lpstr>
      <vt:lpstr>Times New Roman</vt:lpstr>
      <vt:lpstr>等线</vt:lpstr>
      <vt:lpstr>Wingdings</vt:lpstr>
      <vt:lpstr>Office 主题</vt:lpstr>
      <vt:lpstr>回忆我的母亲</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朱德：      无产阶级革命家、政治家 、军事家。中国共产党、中国人民解放军、中华人民共和国主要领导人之一。中华人民共和国十大元帅之首。</vt:lpstr>
      <vt:lpstr>PowerPoint Presentation</vt:lpstr>
      <vt:lpstr>PowerPoint Presentation</vt:lpstr>
      <vt:lpstr>        </vt:lpstr>
      <vt:lpstr>PowerPoint Presentation</vt:lpstr>
      <vt:lpstr>小结：</vt:lpstr>
      <vt:lpstr>        第7段写家庭其他成员的部分，是如何体现作者对母亲的深念感恩之情的？</vt:lpstr>
      <vt:lpstr>   </vt:lpstr>
      <vt:lpstr>小结：</vt:lpstr>
      <vt:lpstr>PowerPoint Presentation</vt:lpstr>
      <vt:lpstr>PowerPoint Presentation</vt:lpstr>
      <vt:lpstr>小结：</vt:lpstr>
      <vt:lpstr>议论：承接上文，表达情感。照应开头，引出下文。</vt:lpstr>
      <vt:lpstr>PowerPoint Presentation</vt:lpstr>
      <vt:lpstr>抒情：感情深化、主题深化。</vt:lpstr>
      <vt:lpstr>小结：：</vt:lpstr>
      <vt:lpstr>PowerPoint Presentation</vt:lpstr>
      <vt:lpstr>PowerPoint Presentation</vt:lpstr>
      <vt:lpstr>自主阅读建议</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2021-06-07T18:59:55.045</cp:lastPrinted>
  <dcterms:created xsi:type="dcterms:W3CDTF">2021-06-07T18:59:55Z</dcterms:created>
  <dcterms:modified xsi:type="dcterms:W3CDTF">2021-06-07T10:59:56Z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