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99" r:id="rId2"/>
    <p:sldId id="583" r:id="rId3"/>
    <p:sldId id="499" r:id="rId4"/>
    <p:sldId id="445" r:id="rId5"/>
    <p:sldId id="584" r:id="rId6"/>
    <p:sldId id="586" r:id="rId7"/>
    <p:sldId id="587" r:id="rId8"/>
    <p:sldId id="588" r:id="rId9"/>
    <p:sldId id="585" r:id="rId10"/>
    <p:sldId id="270" r:id="rId11"/>
    <p:sldId id="589" r:id="rId12"/>
    <p:sldId id="594" r:id="rId13"/>
    <p:sldId id="595" r:id="rId14"/>
    <p:sldId id="605" r:id="rId15"/>
    <p:sldId id="596" r:id="rId16"/>
    <p:sldId id="597" r:id="rId17"/>
    <p:sldId id="604" r:id="rId18"/>
    <p:sldId id="598" r:id="rId19"/>
    <p:sldId id="599" r:id="rId20"/>
    <p:sldId id="600" r:id="rId21"/>
    <p:sldId id="601" r:id="rId22"/>
    <p:sldId id="603" r:id="rId23"/>
    <p:sldId id="300" r:id="rId2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68" autoAdjust="0"/>
    <p:restoredTop sz="94660"/>
  </p:normalViewPr>
  <p:slideViewPr>
    <p:cSldViewPr>
      <p:cViewPr>
        <p:scale>
          <a:sx n="75" d="100"/>
          <a:sy n="75" d="100"/>
        </p:scale>
        <p:origin x="-1186"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2598" y="3072393"/>
            <a:ext cx="10369152" cy="947247"/>
          </a:xfrm>
          <a:prstGeom prst="rect">
            <a:avLst/>
          </a:prstGeom>
          <a:noFill/>
        </p:spPr>
        <p:txBody>
          <a:bodyPr wrap="square" rtlCol="0">
            <a:spAutoFit/>
          </a:bodyPr>
          <a:lstStyle/>
          <a:p>
            <a:pPr>
              <a:lnSpc>
                <a:spcPct val="150000"/>
              </a:lnSpc>
            </a:pP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微专题一</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审题</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规范再强化</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691629"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审题答题规范再强化</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8" name="Picture 2" descr="G:\676895_20161025093246893600_1.jpg"/>
          <p:cNvPicPr>
            <a:picLocks noChangeAspect="1" noChangeArrowheads="1"/>
          </p:cNvPicPr>
          <p:nvPr/>
        </p:nvPicPr>
        <p:blipFill rotWithShape="1">
          <a:blip r:embed="rId2">
            <a:extLst>
              <a:ext uri="{28A0092B-C50C-407E-A947-70E740481C1C}">
                <a14:useLocalDpi xmlns:a14="http://schemas.microsoft.com/office/drawing/2010/main" val="0"/>
              </a:ext>
            </a:extLst>
          </a:blip>
          <a:srcRect l="10604" t="18333" r="11126" b="41276"/>
          <a:stretch/>
        </p:blipFill>
        <p:spPr bwMode="auto">
          <a:xfrm>
            <a:off x="8754308" y="0"/>
            <a:ext cx="3436105" cy="2539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a:solidFill>
                  <a:schemeClr val="bg1"/>
                </a:solidFill>
                <a:latin typeface="微软雅黑" pitchFamily="34" charset="-122"/>
                <a:ea typeface="微软雅黑" pitchFamily="34" charset="-122"/>
              </a:rPr>
              <a:t>审题练习</a:t>
            </a:r>
            <a:endParaRPr lang="zh-CN" altLang="en-US" sz="2400" b="1" kern="0" dirty="0">
              <a:solidFill>
                <a:schemeClr val="bg1"/>
              </a:solidFill>
              <a:latin typeface="华文新魏" pitchFamily="2" charset="-122"/>
              <a:ea typeface="华文新魏" pitchFamily="2" charset="-122"/>
            </a:endParaRPr>
          </a:p>
        </p:txBody>
      </p:sp>
      <p:sp>
        <p:nvSpPr>
          <p:cNvPr id="5" name="TextBox 4"/>
          <p:cNvSpPr txBox="1"/>
          <p:nvPr/>
        </p:nvSpPr>
        <p:spPr>
          <a:xfrm>
            <a:off x="253668" y="737989"/>
            <a:ext cx="11515037"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先把题干小声地朗读一遍，圈出题干关键词，确定答题要求。</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一、实用类、论述类文本阅读</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1.(2014·</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文中既说视觉文化中的观看是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主动发现的过程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景象社会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人的主动的创造性的活动转化为被动的行为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，看似矛盾，其实并不矛盾，为什么</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在文章末尾，作者认为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心灵和心灵之间的直接交流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在心理上也是不可能的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，为什么？根据本文内容说明理由</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a:t>
            </a:r>
            <a:endParaRPr lang="en-US" altLang="zh-CN" sz="2800" kern="100" dirty="0">
              <a:latin typeface="Times New Roman"/>
              <a:ea typeface="华文细黑"/>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969109"/>
            <a:ext cx="11515037"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3.(2016·</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根据相关内容，用自己的语言指出文言在中国现代文学形式发展中的两点作用。</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p:txBody>
      </p:sp>
    </p:spTree>
    <p:extLst>
      <p:ext uri="{BB962C8B-B14F-4D97-AF65-F5344CB8AC3E}">
        <p14:creationId xmlns:p14="http://schemas.microsoft.com/office/powerpoint/2010/main" val="28695874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803" y="328002"/>
            <a:ext cx="11401027" cy="5909310"/>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二、文学类文本阅读</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散文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1.(2013·</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15)(1)</a:t>
            </a:r>
            <a:r>
              <a:rPr lang="zh-CN" altLang="zh-CN" sz="2800" kern="100" dirty="0">
                <a:latin typeface="Times New Roman"/>
                <a:ea typeface="华文细黑"/>
                <a:cs typeface="Times New Roman"/>
              </a:rPr>
              <a:t>第四段中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拖拉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加上引号，有什么特别用意？</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赏析第五段中画线句。</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作者为什么把牛犊引发的纠纷称作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黑色幽默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___________________________________________________________</a:t>
            </a:r>
            <a:endParaRPr lang="zh-CN" altLang="zh-CN" sz="1050" kern="100" dirty="0">
              <a:effectLst/>
              <a:latin typeface="宋体"/>
              <a:cs typeface="Courier New"/>
            </a:endParaRPr>
          </a:p>
        </p:txBody>
      </p:sp>
    </p:spTree>
    <p:extLst>
      <p:ext uri="{BB962C8B-B14F-4D97-AF65-F5344CB8AC3E}">
        <p14:creationId xmlns:p14="http://schemas.microsoft.com/office/powerpoint/2010/main" val="2664995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243" y="476672"/>
            <a:ext cx="11288146"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文中多次写到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牛铃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，有什么艺术效果？</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简要概括本文主旨，并谈谈你的感悟。</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a:t>
            </a:r>
          </a:p>
          <a:p>
            <a:pPr algn="just">
              <a:lnSpc>
                <a:spcPct val="150000"/>
              </a:lnSpc>
              <a:spcAft>
                <a:spcPts val="0"/>
              </a:spcAft>
            </a:pPr>
            <a:r>
              <a:rPr lang="en-US" altLang="zh-CN" sz="2800" kern="100" dirty="0" smtClean="0">
                <a:latin typeface="Times New Roman"/>
                <a:ea typeface="华文细黑" pitchFamily="2" charset="-122"/>
                <a:cs typeface="Courier New"/>
              </a:rPr>
              <a:t>2</a:t>
            </a:r>
            <a:r>
              <a:rPr lang="en-US" altLang="zh-CN" sz="2800" kern="100" dirty="0" smtClean="0">
                <a:latin typeface="Times New Roman"/>
                <a:ea typeface="华文细黑" pitchFamily="2" charset="-122"/>
                <a:cs typeface="Times New Roman"/>
              </a:rPr>
              <a:t>.</a:t>
            </a:r>
            <a:r>
              <a:rPr lang="en-US" altLang="zh-CN" sz="2800" kern="100" dirty="0" smtClean="0">
                <a:latin typeface="Times New Roman"/>
                <a:ea typeface="华文细黑" pitchFamily="2" charset="-122"/>
                <a:cs typeface="Courier New"/>
              </a:rPr>
              <a:t>(</a:t>
            </a:r>
            <a:r>
              <a:rPr lang="en-US" altLang="zh-CN" sz="2800" kern="100" dirty="0">
                <a:latin typeface="Times New Roman"/>
                <a:ea typeface="华文细黑" pitchFamily="2" charset="-122"/>
                <a:cs typeface="Courier New"/>
              </a:rPr>
              <a:t>2015·</a:t>
            </a:r>
            <a:r>
              <a:rPr lang="zh-CN" altLang="zh-CN" sz="2800" kern="100" dirty="0">
                <a:latin typeface="Times New Roman"/>
                <a:ea typeface="华文细黑" pitchFamily="2" charset="-122"/>
                <a:cs typeface="Times New Roman"/>
              </a:rPr>
              <a:t>浙江，</a:t>
            </a:r>
            <a:r>
              <a:rPr lang="en-US" altLang="zh-CN" sz="2800" kern="100" dirty="0">
                <a:latin typeface="Times New Roman"/>
                <a:ea typeface="华文细黑" pitchFamily="2" charset="-122"/>
                <a:cs typeface="Courier New"/>
              </a:rPr>
              <a:t>11</a:t>
            </a:r>
            <a:r>
              <a:rPr lang="zh-CN" altLang="zh-CN" sz="2800" kern="100" dirty="0">
                <a:latin typeface="Times New Roman"/>
                <a:ea typeface="华文细黑" pitchFamily="2" charset="-122"/>
                <a:cs typeface="Times New Roman"/>
              </a:rPr>
              <a:t>～</a:t>
            </a:r>
            <a:r>
              <a:rPr lang="en-US" altLang="zh-CN" sz="2800" kern="100" dirty="0">
                <a:latin typeface="Times New Roman"/>
                <a:ea typeface="华文细黑" pitchFamily="2" charset="-122"/>
                <a:cs typeface="Courier New"/>
              </a:rPr>
              <a:t>15)(1)</a:t>
            </a:r>
            <a:r>
              <a:rPr lang="zh-CN" altLang="zh-CN" sz="2800" kern="100" dirty="0">
                <a:latin typeface="Times New Roman"/>
                <a:ea typeface="华文细黑" pitchFamily="2" charset="-122"/>
                <a:cs typeface="Times New Roman"/>
              </a:rPr>
              <a:t>概括第三段所描写人物的形象特点。</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答：</a:t>
            </a:r>
            <a:r>
              <a:rPr lang="en-US" altLang="zh-CN" sz="2800" kern="100" dirty="0" smtClean="0">
                <a:latin typeface="Times New Roman"/>
                <a:ea typeface="华文细黑" pitchFamily="2" charset="-122"/>
                <a:cs typeface="Courier New"/>
              </a:rPr>
              <a:t>__________________________________________________________</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(2)</a:t>
            </a:r>
            <a:r>
              <a:rPr lang="zh-CN" altLang="zh-CN" sz="2800" kern="100" dirty="0">
                <a:latin typeface="Times New Roman"/>
                <a:ea typeface="华文细黑" pitchFamily="2" charset="-122"/>
                <a:cs typeface="Times New Roman"/>
              </a:rPr>
              <a:t>作者在第四段中通过虚拟的旁观者来评说</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老头</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的行为，这样写有什么效果？</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答：</a:t>
            </a:r>
            <a:r>
              <a:rPr lang="en-US" altLang="zh-CN" sz="2800" kern="100" dirty="0" smtClean="0">
                <a:latin typeface="Times New Roman"/>
                <a:ea typeface="华文细黑" pitchFamily="2" charset="-122"/>
                <a:cs typeface="Courier New"/>
              </a:rPr>
              <a:t>__________________________________________________________</a:t>
            </a:r>
            <a:endParaRPr lang="zh-CN" altLang="zh-CN" sz="2800" kern="100" dirty="0">
              <a:latin typeface="宋体"/>
              <a:ea typeface="华文细黑" pitchFamily="2" charset="-122"/>
              <a:cs typeface="Courier New"/>
            </a:endParaRPr>
          </a:p>
        </p:txBody>
      </p:sp>
    </p:spTree>
    <p:extLst>
      <p:ext uri="{BB962C8B-B14F-4D97-AF65-F5344CB8AC3E}">
        <p14:creationId xmlns:p14="http://schemas.microsoft.com/office/powerpoint/2010/main" val="71711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243" y="823352"/>
            <a:ext cx="11288146"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pitchFamily="2" charset="-122"/>
                <a:cs typeface="Courier New"/>
              </a:rPr>
              <a:t>(3)</a:t>
            </a:r>
            <a:r>
              <a:rPr lang="zh-CN" altLang="zh-CN" sz="2800" kern="100" dirty="0">
                <a:latin typeface="Times New Roman"/>
                <a:ea typeface="华文细黑" pitchFamily="2" charset="-122"/>
                <a:cs typeface="Times New Roman"/>
              </a:rPr>
              <a:t>赏析文中画线部分。</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答：</a:t>
            </a:r>
            <a:r>
              <a:rPr lang="en-US" altLang="zh-CN" sz="2800" kern="100" dirty="0" smtClean="0">
                <a:latin typeface="Times New Roman"/>
                <a:ea typeface="华文细黑" pitchFamily="2" charset="-122"/>
                <a:cs typeface="Courier New"/>
              </a:rPr>
              <a:t>_________________________________________________________</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(4)</a:t>
            </a:r>
            <a:r>
              <a:rPr lang="zh-CN" altLang="zh-CN" sz="2800" kern="100" dirty="0">
                <a:latin typeface="Times New Roman"/>
                <a:ea typeface="华文细黑" pitchFamily="2" charset="-122"/>
                <a:cs typeface="Times New Roman"/>
              </a:rPr>
              <a:t>本文开头两段不避其繁，结尾两段不避其简，作者为什么作这样的结构安排？</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答：</a:t>
            </a:r>
            <a:r>
              <a:rPr lang="en-US" altLang="zh-CN" sz="2800" kern="100" dirty="0" smtClean="0">
                <a:latin typeface="Times New Roman"/>
                <a:ea typeface="华文细黑" pitchFamily="2" charset="-122"/>
                <a:cs typeface="Courier New"/>
              </a:rPr>
              <a:t>_______________________________________________________</a:t>
            </a:r>
            <a:r>
              <a:rPr lang="en-US" altLang="zh-CN" sz="2800" kern="100" dirty="0">
                <a:latin typeface="Times New Roman"/>
                <a:ea typeface="华文细黑" pitchFamily="2" charset="-122"/>
                <a:cs typeface="Courier New"/>
              </a:rPr>
              <a:t>_</a:t>
            </a:r>
            <a:r>
              <a:rPr lang="en-US" altLang="zh-CN" sz="2800" kern="100" dirty="0" smtClean="0">
                <a:latin typeface="Times New Roman"/>
                <a:ea typeface="华文细黑" pitchFamily="2" charset="-122"/>
                <a:cs typeface="Courier New"/>
              </a:rPr>
              <a:t>_</a:t>
            </a:r>
            <a:endParaRPr lang="zh-CN" altLang="zh-CN" sz="2800" kern="100" dirty="0">
              <a:latin typeface="宋体"/>
              <a:ea typeface="华文细黑" pitchFamily="2" charset="-122"/>
              <a:cs typeface="Courier New"/>
            </a:endParaRPr>
          </a:p>
          <a:p>
            <a:pPr algn="just">
              <a:lnSpc>
                <a:spcPct val="150000"/>
              </a:lnSpc>
              <a:spcAft>
                <a:spcPts val="0"/>
              </a:spcAft>
            </a:pPr>
            <a:r>
              <a:rPr lang="en-US" altLang="zh-CN" sz="2800" kern="100" dirty="0">
                <a:latin typeface="Times New Roman"/>
                <a:ea typeface="华文细黑" pitchFamily="2" charset="-122"/>
                <a:cs typeface="Courier New"/>
              </a:rPr>
              <a:t>(5)</a:t>
            </a:r>
            <a:r>
              <a:rPr lang="zh-CN" altLang="zh-CN" sz="2800" kern="100" dirty="0">
                <a:latin typeface="Times New Roman"/>
                <a:ea typeface="华文细黑" pitchFamily="2" charset="-122"/>
                <a:cs typeface="Times New Roman"/>
              </a:rPr>
              <a:t>你认为作者刻画</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捡烂纸的老头</a:t>
            </a:r>
            <a:r>
              <a:rPr lang="en-US" altLang="zh-CN" sz="2800" kern="100" dirty="0">
                <a:latin typeface="宋体"/>
                <a:ea typeface="华文细黑" pitchFamily="2" charset="-122"/>
                <a:cs typeface="Times New Roman"/>
              </a:rPr>
              <a:t>”</a:t>
            </a:r>
            <a:r>
              <a:rPr lang="zh-CN" altLang="zh-CN" sz="2800" kern="100" dirty="0">
                <a:latin typeface="Times New Roman"/>
                <a:ea typeface="华文细黑" pitchFamily="2" charset="-122"/>
                <a:cs typeface="Times New Roman"/>
              </a:rPr>
              <a:t>这一人物有什么用意？</a:t>
            </a:r>
            <a:endParaRPr lang="zh-CN" altLang="zh-CN" sz="2800" kern="100" dirty="0">
              <a:latin typeface="宋体"/>
              <a:ea typeface="华文细黑" pitchFamily="2" charset="-122"/>
              <a:cs typeface="Courier New"/>
            </a:endParaRPr>
          </a:p>
          <a:p>
            <a:pPr algn="just">
              <a:lnSpc>
                <a:spcPct val="150000"/>
              </a:lnSpc>
              <a:spcAft>
                <a:spcPts val="0"/>
              </a:spcAft>
            </a:pPr>
            <a:r>
              <a:rPr lang="zh-CN" altLang="zh-CN" sz="2800" kern="100" dirty="0">
                <a:latin typeface="Times New Roman"/>
                <a:ea typeface="华文细黑" pitchFamily="2" charset="-122"/>
                <a:cs typeface="Times New Roman"/>
              </a:rPr>
              <a:t>答</a:t>
            </a:r>
            <a:r>
              <a:rPr lang="zh-CN" altLang="zh-CN" sz="2800" kern="100" dirty="0" smtClean="0">
                <a:latin typeface="Times New Roman"/>
                <a:ea typeface="华文细黑" pitchFamily="2" charset="-122"/>
                <a:cs typeface="Times New Roman"/>
              </a:rPr>
              <a:t>：</a:t>
            </a:r>
            <a:r>
              <a:rPr lang="en-US" altLang="zh-CN" sz="2800" kern="100" dirty="0" smtClean="0">
                <a:latin typeface="Times New Roman"/>
                <a:ea typeface="华文细黑" pitchFamily="2" charset="-122"/>
                <a:cs typeface="Courier New"/>
              </a:rPr>
              <a:t>_____________________________________________________</a:t>
            </a:r>
            <a:r>
              <a:rPr lang="en-US" altLang="zh-CN" sz="2800" kern="100" dirty="0">
                <a:latin typeface="Times New Roman"/>
                <a:ea typeface="华文细黑" pitchFamily="2" charset="-122"/>
                <a:cs typeface="Courier New"/>
              </a:rPr>
              <a:t>_</a:t>
            </a:r>
            <a:r>
              <a:rPr lang="en-US" altLang="zh-CN" sz="2800" kern="100" dirty="0" smtClean="0">
                <a:latin typeface="Times New Roman"/>
                <a:ea typeface="华文细黑" pitchFamily="2" charset="-122"/>
                <a:cs typeface="Courier New"/>
              </a:rPr>
              <a:t>___</a:t>
            </a:r>
            <a:endParaRPr lang="zh-CN" altLang="zh-CN" sz="2800" kern="100" dirty="0">
              <a:effectLst/>
              <a:latin typeface="宋体"/>
              <a:ea typeface="华文细黑" pitchFamily="2" charset="-122"/>
              <a:cs typeface="Courier New"/>
            </a:endParaRPr>
          </a:p>
        </p:txBody>
      </p:sp>
    </p:spTree>
    <p:extLst>
      <p:ext uri="{BB962C8B-B14F-4D97-AF65-F5344CB8AC3E}">
        <p14:creationId xmlns:p14="http://schemas.microsoft.com/office/powerpoint/2010/main" val="1428944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2811" y="542285"/>
            <a:ext cx="11401027" cy="5262979"/>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小说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1.(2014·</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15)(1)</a:t>
            </a:r>
            <a:r>
              <a:rPr lang="zh-CN" altLang="zh-CN" sz="2800" kern="100" dirty="0">
                <a:latin typeface="Times New Roman"/>
                <a:ea typeface="华文细黑"/>
                <a:cs typeface="Times New Roman"/>
              </a:rPr>
              <a:t>赵老板在鉴定钧瓷时，小说先用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淡淡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朗声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来描写他的神态，反映了人物怎样的心理？</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买玉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情节中，作者使用了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亨利笔法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，试作简要分析。</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小说结尾处，李老板为什么会悄悄摘牌走人？</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Courier New"/>
              </a:rPr>
              <a:t>________________________________________________________</a:t>
            </a:r>
          </a:p>
        </p:txBody>
      </p:sp>
    </p:spTree>
    <p:extLst>
      <p:ext uri="{BB962C8B-B14F-4D97-AF65-F5344CB8AC3E}">
        <p14:creationId xmlns:p14="http://schemas.microsoft.com/office/powerpoint/2010/main" val="9429809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764704"/>
            <a:ext cx="11017224" cy="2677656"/>
          </a:xfrm>
          <a:prstGeom prst="rect">
            <a:avLst/>
          </a:prstGeom>
        </p:spPr>
        <p:txBody>
          <a:bodyPr wrap="square">
            <a:spAutoFit/>
          </a:bodyPr>
          <a:lstStyle/>
          <a:p>
            <a:pPr lvl="0" algn="just">
              <a:lnSpc>
                <a:spcPct val="150000"/>
              </a:lnSpc>
            </a:pPr>
            <a:r>
              <a:rPr lang="en-US" altLang="zh-CN" sz="2800" kern="100" dirty="0">
                <a:solidFill>
                  <a:prstClr val="black"/>
                </a:solidFill>
                <a:latin typeface="Times New Roman"/>
                <a:ea typeface="华文细黑"/>
                <a:cs typeface="Courier New"/>
              </a:rPr>
              <a:t>(4)</a:t>
            </a:r>
            <a:r>
              <a:rPr lang="zh-CN" altLang="zh-CN" sz="2800" kern="100" dirty="0">
                <a:solidFill>
                  <a:prstClr val="black"/>
                </a:solidFill>
                <a:latin typeface="Times New Roman"/>
                <a:ea typeface="华文细黑"/>
                <a:cs typeface="Times New Roman"/>
              </a:rPr>
              <a:t>这篇小说为什么要用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走眼</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做题目？</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答：</a:t>
            </a:r>
            <a:r>
              <a:rPr lang="en-US" altLang="zh-CN" sz="2800" kern="100" dirty="0">
                <a:solidFill>
                  <a:prstClr val="black"/>
                </a:solidFill>
                <a:latin typeface="Times New Roman"/>
                <a:ea typeface="华文细黑"/>
                <a:cs typeface="Courier New"/>
              </a:rPr>
              <a:t>________________________________________________________</a:t>
            </a:r>
          </a:p>
          <a:p>
            <a:pPr lvl="0" algn="just">
              <a:lnSpc>
                <a:spcPct val="150000"/>
              </a:lnSpc>
            </a:pPr>
            <a:r>
              <a:rPr lang="en-US" altLang="zh-CN" sz="2800" kern="100" dirty="0">
                <a:solidFill>
                  <a:prstClr val="black"/>
                </a:solidFill>
                <a:latin typeface="Times New Roman"/>
                <a:ea typeface="华文细黑"/>
                <a:cs typeface="Courier New"/>
              </a:rPr>
              <a:t>(5)</a:t>
            </a:r>
            <a:r>
              <a:rPr lang="zh-CN" altLang="zh-CN" sz="2800" kern="100" dirty="0">
                <a:solidFill>
                  <a:prstClr val="black"/>
                </a:solidFill>
                <a:latin typeface="Times New Roman"/>
                <a:ea typeface="华文细黑"/>
                <a:cs typeface="Times New Roman"/>
              </a:rPr>
              <a:t>结合赵老板这一人物形象分析作品主旨。</a:t>
            </a:r>
            <a:endParaRPr lang="zh-CN" altLang="zh-CN" sz="1050"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答：</a:t>
            </a:r>
            <a:r>
              <a:rPr lang="en-US" altLang="zh-CN" sz="2800" kern="100" dirty="0">
                <a:solidFill>
                  <a:prstClr val="black"/>
                </a:solidFill>
                <a:latin typeface="Times New Roman"/>
                <a:ea typeface="华文细黑"/>
                <a:cs typeface="Courier New"/>
              </a:rPr>
              <a:t>_______________________________________________________</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5249862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803" y="684560"/>
            <a:ext cx="11401027"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2.(2015·</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15)(1)</a:t>
            </a:r>
            <a:r>
              <a:rPr lang="zh-CN" altLang="zh-CN" sz="2800" kern="100" dirty="0">
                <a:latin typeface="Times New Roman"/>
                <a:ea typeface="华文细黑"/>
                <a:cs typeface="Times New Roman"/>
              </a:rPr>
              <a:t>概括第三段所描写人物的形象特点。</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作者在第四段中通过虚拟的旁观者来评说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的行为，这样写有什么效果？</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赏析文中画线部分。</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a:latin typeface="Times New Roman"/>
                <a:ea typeface="华文细黑"/>
              </a:rPr>
              <a:t>___________________________________________________________</a:t>
            </a:r>
            <a:endParaRPr lang="en-US" altLang="zh-CN" sz="2800" kern="100" dirty="0" smtClean="0">
              <a:latin typeface="Times New Roman"/>
              <a:ea typeface="华文细黑"/>
            </a:endParaRPr>
          </a:p>
        </p:txBody>
      </p:sp>
    </p:spTree>
    <p:extLst>
      <p:ext uri="{BB962C8B-B14F-4D97-AF65-F5344CB8AC3E}">
        <p14:creationId xmlns:p14="http://schemas.microsoft.com/office/powerpoint/2010/main" val="38341547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803" y="753085"/>
            <a:ext cx="11401027" cy="332398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本文开头两段不避其繁，结尾两段不避其简，作者为什么作这样的结构安排？</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你认为作者刻画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捡烂纸的老头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这一人物有什么用意？</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p:txBody>
      </p:sp>
    </p:spTree>
    <p:extLst>
      <p:ext uri="{BB962C8B-B14F-4D97-AF65-F5344CB8AC3E}">
        <p14:creationId xmlns:p14="http://schemas.microsoft.com/office/powerpoint/2010/main" val="2883778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803" y="147112"/>
            <a:ext cx="11401027" cy="6555641"/>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三、古诗词鉴赏</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1.(2014·</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22)(1)</a:t>
            </a:r>
            <a:r>
              <a:rPr lang="zh-CN" altLang="zh-CN" sz="2800" kern="100" dirty="0">
                <a:latin typeface="Times New Roman"/>
                <a:ea typeface="华文细黑"/>
                <a:cs typeface="Times New Roman"/>
              </a:rPr>
              <a:t>这两首诗都以</a:t>
            </a:r>
            <a:r>
              <a:rPr lang="en-US" altLang="zh-CN" sz="2800" kern="100" dirty="0">
                <a:latin typeface="Times New Roman"/>
                <a:ea typeface="华文细黑"/>
                <a:cs typeface="Courier New"/>
              </a:rPr>
              <a:t>______________</a:t>
            </a:r>
            <a:r>
              <a:rPr lang="zh-CN" altLang="zh-CN" sz="2800" kern="100" dirty="0">
                <a:latin typeface="Times New Roman"/>
                <a:ea typeface="华文细黑"/>
                <a:cs typeface="Times New Roman"/>
              </a:rPr>
              <a:t>来写愁</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答</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简要分析这两首诗抒情手法的差异。</a:t>
            </a:r>
            <a:endParaRPr lang="zh-CN" altLang="zh-CN" sz="1050" kern="100" dirty="0">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答：</a:t>
            </a:r>
            <a:r>
              <a:rPr lang="en-US" altLang="zh-CN" sz="2800" i="1" kern="100" dirty="0">
                <a:solidFill>
                  <a:prstClr val="black"/>
                </a:solidFill>
                <a:latin typeface="Times New Roman"/>
                <a:ea typeface="华文细黑"/>
                <a:cs typeface="Courier New"/>
              </a:rPr>
              <a:t>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2.(2015·</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22)(1)</a:t>
            </a:r>
            <a:r>
              <a:rPr lang="zh-CN" altLang="zh-CN" sz="2800" kern="100" dirty="0">
                <a:latin typeface="Times New Roman"/>
                <a:ea typeface="华文细黑"/>
                <a:cs typeface="Times New Roman"/>
              </a:rPr>
              <a:t>下片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浔阳月色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语出白居易《琵琶行》，写出白诗中与此句匹配的相关诗句</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50000"/>
              </a:lnSpc>
            </a:pPr>
            <a:endParaRPr lang="en-US" altLang="zh-CN" sz="2800" kern="100" dirty="0" smtClean="0">
              <a:solidFill>
                <a:prstClr val="black"/>
              </a:solidFill>
              <a:latin typeface="Times New Roman"/>
              <a:ea typeface="华文细黑"/>
              <a:cs typeface="Times New Roman"/>
            </a:endParaRPr>
          </a:p>
          <a:p>
            <a:pPr lvl="0" algn="just">
              <a:lnSpc>
                <a:spcPct val="150000"/>
              </a:lnSpc>
            </a:pPr>
            <a:endParaRPr lang="en-US" altLang="zh-CN" sz="2800" kern="100" dirty="0">
              <a:solidFill>
                <a:prstClr val="black"/>
              </a:solidFill>
              <a:latin typeface="Times New Roman"/>
              <a:ea typeface="华文细黑"/>
              <a:cs typeface="Times New Roman"/>
            </a:endParaRPr>
          </a:p>
          <a:p>
            <a:pPr lvl="0" algn="just">
              <a:lnSpc>
                <a:spcPct val="150000"/>
              </a:lnSpc>
            </a:pPr>
            <a:r>
              <a:rPr lang="zh-CN" altLang="zh-CN" sz="2800" kern="100" dirty="0" smtClean="0">
                <a:solidFill>
                  <a:prstClr val="black"/>
                </a:solidFill>
                <a:latin typeface="Times New Roman"/>
                <a:ea typeface="华文细黑"/>
                <a:cs typeface="Times New Roman"/>
              </a:rPr>
              <a:t>答</a:t>
            </a:r>
            <a:r>
              <a:rPr lang="zh-CN" altLang="zh-CN" sz="2800" kern="100" dirty="0">
                <a:solidFill>
                  <a:prstClr val="black"/>
                </a:solidFill>
                <a:latin typeface="Times New Roman"/>
                <a:ea typeface="华文细黑"/>
                <a:cs typeface="Times New Roman"/>
              </a:rPr>
              <a:t>：</a:t>
            </a:r>
            <a:r>
              <a:rPr lang="en-US" altLang="zh-CN" sz="2800" i="1" kern="100" dirty="0" smtClean="0">
                <a:solidFill>
                  <a:prstClr val="black"/>
                </a:solidFill>
                <a:latin typeface="Times New Roman"/>
                <a:ea typeface="华文细黑"/>
                <a:cs typeface="Courier New"/>
              </a:rPr>
              <a:t>_________________________________________________________</a:t>
            </a:r>
            <a:endParaRPr lang="en-US" altLang="zh-CN" sz="2800" i="1" kern="100" dirty="0">
              <a:solidFill>
                <a:prstClr val="black"/>
              </a:solidFill>
              <a:latin typeface="Times New Roman"/>
              <a:ea typeface="华文细黑"/>
              <a:cs typeface="Courier New"/>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10" y="4611608"/>
            <a:ext cx="5688632" cy="1459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38377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3" name="TextBox 2"/>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a:solidFill>
                  <a:srgbClr val="C00000"/>
                </a:solidFill>
                <a:latin typeface="微软雅黑" panose="020B0503020204020204" pitchFamily="34" charset="-122"/>
                <a:ea typeface="微软雅黑" panose="020B0503020204020204" pitchFamily="34" charset="-122"/>
              </a:rPr>
              <a:t>温馨寄语</a:t>
            </a:r>
          </a:p>
        </p:txBody>
      </p:sp>
      <p:sp>
        <p:nvSpPr>
          <p:cNvPr id="4" name="矩形 3"/>
          <p:cNvSpPr/>
          <p:nvPr/>
        </p:nvSpPr>
        <p:spPr>
          <a:xfrm>
            <a:off x="233983" y="1340768"/>
            <a:ext cx="11637441" cy="325018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读题是一种能力。的确如此。有人读题粗心，结果答非所问；有人从中读出了命题者的意图，甚至潜在提示；有人竟对题目所问浑然不知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可见读题能力的悬殊。考前，可以专门抽出时间来训练自己读题、审题的能力，以使自己答题答得准，答得清楚。如果能做到正确读题、审题，那么，增加的就不仅仅是几分了</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6544155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803" y="682818"/>
            <a:ext cx="11401027" cy="397031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分析上片与下片对琵琶演奏描写角度的差异。</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3.(2016·</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22)(1)</a:t>
            </a:r>
            <a:r>
              <a:rPr lang="zh-CN" altLang="zh-CN" sz="2800" kern="100" dirty="0">
                <a:latin typeface="Times New Roman"/>
                <a:ea typeface="华文细黑"/>
                <a:cs typeface="Times New Roman"/>
              </a:rPr>
              <a:t>赏析第一首中的画线句。</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这两首诗在叙事上有何特色？试作简要分析。</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a:latin typeface="Times New Roman"/>
                <a:ea typeface="华文细黑"/>
              </a:rPr>
              <a:t>___________________________________________________________</a:t>
            </a:r>
            <a:endParaRPr lang="en-US" altLang="zh-CN" sz="2800" kern="100" dirty="0" smtClean="0">
              <a:latin typeface="Times New Roman"/>
              <a:ea typeface="华文细黑"/>
            </a:endParaRPr>
          </a:p>
        </p:txBody>
      </p:sp>
    </p:spTree>
    <p:extLst>
      <p:ext uri="{BB962C8B-B14F-4D97-AF65-F5344CB8AC3E}">
        <p14:creationId xmlns:p14="http://schemas.microsoft.com/office/powerpoint/2010/main" val="28180113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70277"/>
            <a:ext cx="11401027" cy="3970318"/>
          </a:xfrm>
          <a:prstGeom prst="rect">
            <a:avLst/>
          </a:prstGeom>
          <a:noFill/>
        </p:spPr>
        <p:txBody>
          <a:bodyPr wrap="square" rtlCol="0">
            <a:spAutoFit/>
          </a:bodyPr>
          <a:lstStyle/>
          <a:p>
            <a:pPr algn="just">
              <a:lnSpc>
                <a:spcPct val="150000"/>
              </a:lnSpc>
              <a:spcAft>
                <a:spcPts val="0"/>
              </a:spcAft>
            </a:pPr>
            <a:r>
              <a:rPr lang="zh-CN" altLang="zh-CN" sz="2800" b="1" kern="100" dirty="0">
                <a:latin typeface="Times New Roman"/>
                <a:ea typeface="华文细黑"/>
                <a:cs typeface="Times New Roman"/>
              </a:rPr>
              <a:t>四、传统文化经典阅读</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1.(2015·</a:t>
            </a:r>
            <a:r>
              <a:rPr lang="zh-CN" altLang="zh-CN" sz="2800" kern="100" dirty="0">
                <a:latin typeface="Times New Roman"/>
                <a:ea typeface="华文细黑"/>
                <a:cs typeface="Times New Roman"/>
              </a:rPr>
              <a:t>浙江，</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24)(1)</a:t>
            </a:r>
            <a:r>
              <a:rPr lang="zh-CN" altLang="zh-CN" sz="2800" kern="100" dirty="0">
                <a:latin typeface="Times New Roman"/>
                <a:ea typeface="华文细黑"/>
                <a:cs typeface="Times New Roman"/>
              </a:rPr>
              <a:t>根据材料可以判断，朱熹这段话是对《孟子》中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我知言，我善养吾</a:t>
            </a:r>
            <a:r>
              <a:rPr lang="en-US" altLang="zh-CN" sz="2800" kern="100" dirty="0">
                <a:latin typeface="Times New Roman"/>
                <a:ea typeface="华文细黑"/>
                <a:cs typeface="Courier New"/>
              </a:rPr>
              <a:t>________________</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一句的注释。</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从画线句中概括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养气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的功能。</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a:t>
            </a:r>
          </a:p>
        </p:txBody>
      </p:sp>
    </p:spTree>
    <p:extLst>
      <p:ext uri="{BB962C8B-B14F-4D97-AF65-F5344CB8AC3E}">
        <p14:creationId xmlns:p14="http://schemas.microsoft.com/office/powerpoint/2010/main" val="27201931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034376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7" name="矩形 6"/>
          <p:cNvSpPr/>
          <p:nvPr/>
        </p:nvSpPr>
        <p:spPr>
          <a:xfrm>
            <a:off x="190550" y="3861048"/>
            <a:ext cx="1980029" cy="523220"/>
          </a:xfrm>
          <a:prstGeom prst="rect">
            <a:avLst/>
          </a:prstGeom>
        </p:spPr>
        <p:txBody>
          <a:bodyPr wrap="none">
            <a:spAutoFit/>
          </a:bodyPr>
          <a:lstStyle/>
          <a:p>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略。</a:t>
            </a:r>
            <a:endParaRPr lang="zh-CN" altLang="en-US" sz="2800" dirty="0">
              <a:solidFill>
                <a:srgbClr val="0000FF"/>
              </a:solidFill>
            </a:endParaRPr>
          </a:p>
        </p:txBody>
      </p:sp>
      <p:sp>
        <p:nvSpPr>
          <p:cNvPr id="8" name="TextBox 7"/>
          <p:cNvSpPr txBox="1"/>
          <p:nvPr/>
        </p:nvSpPr>
        <p:spPr>
          <a:xfrm>
            <a:off x="262558" y="544026"/>
            <a:ext cx="11665296" cy="3323987"/>
          </a:xfrm>
          <a:prstGeom prst="rect">
            <a:avLst/>
          </a:prstGeom>
          <a:noFill/>
        </p:spPr>
        <p:txBody>
          <a:bodyPr wrap="square" rtlCol="0">
            <a:spAutoFit/>
          </a:bodyPr>
          <a:lstStyle/>
          <a:p>
            <a:pPr algn="just">
              <a:lnSpc>
                <a:spcPct val="150000"/>
              </a:lnSpc>
              <a:spcAft>
                <a:spcPts val="0"/>
              </a:spcAft>
            </a:pPr>
            <a:r>
              <a:rPr lang="en-US" altLang="zh-CN" sz="2800" kern="100" spc="-100" dirty="0">
                <a:latin typeface="Times New Roman"/>
                <a:ea typeface="华文细黑"/>
                <a:cs typeface="Courier New"/>
              </a:rPr>
              <a:t>2.(2016·</a:t>
            </a:r>
            <a:r>
              <a:rPr lang="zh-CN" altLang="zh-CN" sz="2800" kern="100" spc="-100" dirty="0">
                <a:latin typeface="Times New Roman"/>
                <a:ea typeface="华文细黑"/>
                <a:cs typeface="Times New Roman"/>
              </a:rPr>
              <a:t>浙江，</a:t>
            </a:r>
            <a:r>
              <a:rPr lang="en-US" altLang="zh-CN" sz="2800" kern="100" spc="-100" dirty="0">
                <a:latin typeface="Times New Roman"/>
                <a:ea typeface="华文细黑"/>
                <a:cs typeface="Courier New"/>
              </a:rPr>
              <a:t>23</a:t>
            </a:r>
            <a:r>
              <a:rPr lang="zh-CN" altLang="zh-CN" sz="2800" kern="100" spc="-100" dirty="0">
                <a:latin typeface="Times New Roman"/>
                <a:ea typeface="华文细黑"/>
                <a:cs typeface="Times New Roman"/>
              </a:rPr>
              <a:t>～</a:t>
            </a:r>
            <a:r>
              <a:rPr lang="en-US" altLang="zh-CN" sz="2800" kern="100" spc="-100" dirty="0">
                <a:latin typeface="Times New Roman"/>
                <a:ea typeface="华文细黑"/>
                <a:cs typeface="Courier New"/>
              </a:rPr>
              <a:t>24)(1)</a:t>
            </a:r>
            <a:r>
              <a:rPr lang="zh-CN" altLang="zh-CN" sz="2800" kern="100" spc="-100" dirty="0">
                <a:latin typeface="Times New Roman"/>
                <a:ea typeface="华文细黑"/>
                <a:cs typeface="Times New Roman"/>
              </a:rPr>
              <a:t>从这段文字看，</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节用</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的</a:t>
            </a:r>
            <a:r>
              <a:rPr lang="zh-CN" altLang="zh-CN" sz="2800" kern="100" spc="-100" dirty="0" smtClean="0">
                <a:latin typeface="Times New Roman"/>
                <a:ea typeface="华文细黑"/>
                <a:cs typeface="Times New Roman"/>
              </a:rPr>
              <a:t>含义是</a:t>
            </a:r>
            <a:r>
              <a:rPr lang="en-US" altLang="zh-CN" sz="2800" kern="100" spc="-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不超过</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个字</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答：</a:t>
            </a:r>
            <a:r>
              <a:rPr lang="en-US" altLang="zh-CN" sz="2800" kern="100" dirty="0">
                <a:latin typeface="Times New Roman"/>
                <a:ea typeface="华文细黑"/>
              </a:rPr>
              <a:t>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根据选文，理解并概括墨子的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a:t>
            </a:r>
            <a:endParaRPr lang="zh-CN" altLang="zh-CN" sz="1050" kern="100" dirty="0">
              <a:latin typeface="宋体"/>
              <a:cs typeface="Courier New"/>
            </a:endParaRPr>
          </a:p>
          <a:p>
            <a:pPr>
              <a:lnSpc>
                <a:spcPct val="150000"/>
              </a:lnSpc>
            </a:pPr>
            <a:r>
              <a:rPr lang="zh-CN" altLang="zh-CN" sz="2800" kern="100" dirty="0" smtClean="0">
                <a:latin typeface="Times New Roman"/>
                <a:ea typeface="华文细黑"/>
                <a:cs typeface="Times New Roman"/>
              </a:rPr>
              <a:t>答</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___________________________________________________________  </a:t>
            </a: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870" r="15656" b="50000"/>
          <a:stretch/>
        </p:blipFill>
        <p:spPr bwMode="auto">
          <a:xfrm>
            <a:off x="9222846" y="635804"/>
            <a:ext cx="2560992" cy="603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53992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G:\676895_20161025093246893600_1.jpg"/>
          <p:cNvPicPr>
            <a:picLocks noChangeAspect="1" noChangeArrowheads="1"/>
          </p:cNvPicPr>
          <p:nvPr/>
        </p:nvPicPr>
        <p:blipFill rotWithShape="1">
          <a:blip r:embed="rId2">
            <a:extLst>
              <a:ext uri="{28A0092B-C50C-407E-A947-70E740481C1C}">
                <a14:useLocalDpi xmlns:a14="http://schemas.microsoft.com/office/drawing/2010/main" val="0"/>
              </a:ext>
            </a:extLst>
          </a:blip>
          <a:srcRect l="10604" t="18333" r="11126" b="41276"/>
          <a:stretch/>
        </p:blipFill>
        <p:spPr bwMode="auto">
          <a:xfrm>
            <a:off x="8754308" y="0"/>
            <a:ext cx="3436105" cy="2539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a:solidFill>
                  <a:srgbClr val="C00000"/>
                </a:solidFill>
                <a:latin typeface="微软雅黑" panose="020B0503020204020204" pitchFamily="34" charset="-122"/>
                <a:ea typeface="微软雅黑" panose="020B0503020204020204" pitchFamily="34" charset="-122"/>
              </a:rPr>
              <a:t>栏目索引</a:t>
            </a:r>
          </a:p>
        </p:txBody>
      </p:sp>
      <p:sp>
        <p:nvSpPr>
          <p:cNvPr id="7" name="TextBox 6">
            <a:hlinkClick r:id="rId2" action="ppaction://hlinksldjump"/>
          </p:cNvPr>
          <p:cNvSpPr txBox="1"/>
          <p:nvPr/>
        </p:nvSpPr>
        <p:spPr>
          <a:xfrm>
            <a:off x="4078982" y="2114537"/>
            <a:ext cx="2880320" cy="553994"/>
          </a:xfrm>
          <a:prstGeom prst="rect">
            <a:avLst/>
          </a:prstGeom>
          <a:noFill/>
        </p:spPr>
        <p:txBody>
          <a:bodyPr wrap="square" lIns="121917" tIns="60958" rIns="121917" bIns="60958" rtlCol="0">
            <a:spAutoFit/>
          </a:bodyPr>
          <a:lstStyle/>
          <a:p>
            <a:pPr lvl="0">
              <a:defRPr/>
            </a:pPr>
            <a:r>
              <a:rPr lang="zh-CN" altLang="en-US" sz="2800" b="1" dirty="0" smtClean="0">
                <a:solidFill>
                  <a:schemeClr val="accent6">
                    <a:lumMod val="75000"/>
                  </a:schemeClr>
                </a:solidFill>
                <a:latin typeface="微软雅黑" pitchFamily="34" charset="-122"/>
                <a:ea typeface="微软雅黑" pitchFamily="34" charset="-122"/>
              </a:rPr>
              <a:t>审题步骤和方法</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4078982" y="3307054"/>
            <a:ext cx="1819671" cy="553994"/>
          </a:xfrm>
          <a:prstGeom prst="rect">
            <a:avLst/>
          </a:prstGeom>
          <a:noFill/>
        </p:spPr>
        <p:txBody>
          <a:bodyPr wrap="square" lIns="121917" tIns="60958" rIns="121917" bIns="60958" rtlCol="0">
            <a:spAutoFit/>
          </a:bodyPr>
          <a:lstStyle/>
          <a:p>
            <a:r>
              <a:rPr lang="zh-CN" altLang="en-US" sz="2800" b="1" dirty="0" smtClean="0">
                <a:solidFill>
                  <a:schemeClr val="accent6">
                    <a:lumMod val="75000"/>
                  </a:schemeClr>
                </a:solidFill>
                <a:latin typeface="微软雅黑" pitchFamily="34" charset="-122"/>
                <a:ea typeface="微软雅黑" pitchFamily="34" charset="-122"/>
              </a:rPr>
              <a:t>审题练习</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3744095" y="2708920"/>
            <a:ext cx="336986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744095" y="3885352"/>
            <a:ext cx="3369869"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291384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a:solidFill>
                  <a:schemeClr val="bg1"/>
                </a:solidFill>
                <a:latin typeface="微软雅黑" pitchFamily="34" charset="-122"/>
                <a:ea typeface="微软雅黑" pitchFamily="34" charset="-122"/>
              </a:rPr>
              <a:t>审题步骤和方法</a:t>
            </a:r>
          </a:p>
        </p:txBody>
      </p:sp>
      <p:sp>
        <p:nvSpPr>
          <p:cNvPr id="7" name="矩形 6"/>
          <p:cNvSpPr/>
          <p:nvPr/>
        </p:nvSpPr>
        <p:spPr>
          <a:xfrm>
            <a:off x="233983" y="827622"/>
            <a:ext cx="11637441" cy="5262979"/>
          </a:xfrm>
          <a:prstGeom prst="rect">
            <a:avLst/>
          </a:prstGeom>
        </p:spPr>
        <p:txBody>
          <a:bodyPr wrap="square">
            <a:spAutoFit/>
          </a:bodyPr>
          <a:lstStyle/>
          <a:p>
            <a:pPr algn="just">
              <a:lnSpc>
                <a:spcPct val="150000"/>
              </a:lnSpc>
              <a:spcAft>
                <a:spcPts val="0"/>
              </a:spcAft>
            </a:pPr>
            <a:r>
              <a:rPr lang="zh-CN" altLang="zh-CN" sz="2800" b="1" kern="100" dirty="0">
                <a:latin typeface="Times New Roman"/>
                <a:ea typeface="华文细黑"/>
                <a:cs typeface="Times New Roman"/>
              </a:rPr>
              <a:t>一、总体要求</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审题不误答题工，匆忙动笔希望空。</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勾圈画点审题干，咬文嚼字题细看。</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不懂题意不下笔，答非所问最讳忌。</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题目要求准又全，遗漏信息要扣分。</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仔细读题重点抓，隐含信息重点挖。</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分转条件明思路，研究问题定格式。</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慢审题后快作答，整理思路规范化。</a:t>
            </a:r>
            <a:endParaRPr lang="zh-CN" altLang="en-US" sz="2800" dirty="0"/>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594" y="71929"/>
            <a:ext cx="11522219" cy="6727996"/>
          </a:xfrm>
          <a:prstGeom prst="rect">
            <a:avLst/>
          </a:prstGeom>
        </p:spPr>
        <p:txBody>
          <a:bodyPr wrap="square">
            <a:spAutoFit/>
          </a:bodyPr>
          <a:lstStyle/>
          <a:p>
            <a:pPr algn="just">
              <a:lnSpc>
                <a:spcPct val="140000"/>
              </a:lnSpc>
              <a:spcAft>
                <a:spcPts val="0"/>
              </a:spcAft>
            </a:pPr>
            <a:r>
              <a:rPr lang="zh-CN" altLang="zh-CN" sz="2800" b="1" kern="100" dirty="0">
                <a:latin typeface="Times New Roman"/>
                <a:ea typeface="华文细黑"/>
                <a:cs typeface="Times New Roman"/>
              </a:rPr>
              <a:t>二、具体步骤和方法</a:t>
            </a:r>
            <a:endParaRPr lang="zh-CN" altLang="zh-CN" sz="1050" b="1"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小声读，读要慢</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拿起笔，逐字逐句地小声朗读，读得要慢。</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明要求，抓关键</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用笔在题干中圈出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题眼</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关键词语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，用心体会题目要求。</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挖暗示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提示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，定区间</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大部分题目的题干都能显示答题区间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尤其是题干中出现的原文词句之所在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，故要确定答题区间。另外，也有部分题目的题干有隐含信息，要注意挖掘。</a:t>
            </a:r>
            <a:endParaRPr lang="zh-CN" altLang="zh-CN" sz="1050" kern="100" dirty="0">
              <a:latin typeface="宋体"/>
              <a:cs typeface="Courier New"/>
            </a:endParaRPr>
          </a:p>
          <a:p>
            <a:pPr>
              <a:lnSpc>
                <a:spcPct val="140000"/>
              </a:lnSpc>
            </a:pPr>
            <a:r>
              <a:rPr lang="zh-CN" altLang="zh-CN" sz="2800" kern="100" dirty="0">
                <a:latin typeface="Times New Roman"/>
                <a:ea typeface="华文细黑"/>
                <a:cs typeface="Times New Roman"/>
              </a:rPr>
              <a:t>当然，读题的最高境界是与命题人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心神相知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，能知道其考查的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题点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是什么，目的是什么，可联系哪些知识储备</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056500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594" y="166544"/>
            <a:ext cx="11522219" cy="6555641"/>
          </a:xfrm>
          <a:prstGeom prst="rect">
            <a:avLst/>
          </a:prstGeom>
        </p:spPr>
        <p:txBody>
          <a:bodyPr wrap="square">
            <a:spAutoFit/>
          </a:bodyPr>
          <a:lstStyle/>
          <a:p>
            <a:pPr algn="just">
              <a:lnSpc>
                <a:spcPct val="150000"/>
              </a:lnSpc>
              <a:spcAft>
                <a:spcPts val="0"/>
              </a:spcAft>
            </a:pPr>
            <a:r>
              <a:rPr lang="zh-CN" altLang="zh-CN" sz="2800" b="1" kern="100" dirty="0">
                <a:latin typeface="Times New Roman"/>
                <a:ea typeface="华文细黑"/>
                <a:cs typeface="Times New Roman"/>
              </a:rPr>
              <a:t>三、小心审题六大雷区</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字数要求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语文考试中关于字数的要求不仅体现在作文上，还体现在其他题型中，如语言表达、古代诗歌鉴赏、现代文阅读等。语言表达中的概括归纳题常有字数要求，有整体字数要求，也有每条的字数要求，考生要看清。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用语要求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在语文考试中，问答题答案有时在用语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使用某词语、短语或者句子组织答案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上有严格要求，考生要看清。如语言表达中的提取关键信息类题目，有时命题人对关键词并未要求是两个字的词语还是三个字及以上的短语，表明没有字数要求，但有时会有明确要求。</a:t>
            </a:r>
            <a:endParaRPr lang="zh-CN" altLang="zh-CN" sz="1050" kern="100" dirty="0">
              <a:effectLst/>
              <a:latin typeface="宋体"/>
              <a:cs typeface="Courier New"/>
            </a:endParaRPr>
          </a:p>
        </p:txBody>
      </p:sp>
    </p:spTree>
    <p:extLst>
      <p:ext uri="{BB962C8B-B14F-4D97-AF65-F5344CB8AC3E}">
        <p14:creationId xmlns:p14="http://schemas.microsoft.com/office/powerpoint/2010/main" val="32031357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594" y="168320"/>
            <a:ext cx="11522219" cy="6555641"/>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角度要求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语文考试简答题中，命题人会对一些常见的题型做一些角度限制，以显示与一般题型的区别。若考生不太注意，一律按照原有的答题样式回答，就会落入命题人的设题陷阱之中。这些限制常出现在阅读鉴赏题中。</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技巧要求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语文考试中涉及不同的表达技巧时，考生常常会混淆，如表现手法、修辞手法、表达方式、艺术手法、艺术表现等说法。其中艺术表现、艺术手法、艺术特色等属于表达技巧的整体要求，包括表现手法、修辞手法、</a:t>
            </a:r>
            <a:r>
              <a:rPr lang="zh-CN" altLang="zh-CN" sz="2800" kern="100" spc="100" dirty="0">
                <a:latin typeface="Times New Roman"/>
                <a:ea typeface="华文细黑"/>
                <a:cs typeface="Times New Roman"/>
              </a:rPr>
              <a:t>表达方式、语言特色等。考生在解答分析鉴赏艺术特色类题目时一定要从各个层面考虑。表达方式包括记叙</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倒叙、插叙等</a:t>
            </a:r>
            <a:r>
              <a:rPr lang="en-US" altLang="zh-CN" sz="2800" kern="100" spc="100" dirty="0">
                <a:latin typeface="Times New Roman"/>
                <a:ea typeface="华文细黑"/>
                <a:cs typeface="Courier New"/>
              </a:rPr>
              <a:t>)</a:t>
            </a:r>
            <a:r>
              <a:rPr lang="zh-CN" altLang="zh-CN" sz="2800" kern="100" spc="100" dirty="0">
                <a:latin typeface="Times New Roman"/>
                <a:ea typeface="华文细黑"/>
                <a:cs typeface="Times New Roman"/>
              </a:rPr>
              <a:t>、描写、抒情</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32811591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189528"/>
            <a:ext cx="11637441" cy="6555641"/>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a:ea typeface="华文细黑"/>
                <a:cs typeface="Times New Roman"/>
              </a:rPr>
              <a:t>议论等，表现手法包括虚实结合、正反对比、烘托铺垫、借景抒情、托物言志等，修辞手法包括比喻、比拟、借代、夸张、排比、对偶、反复等。这些都不可以混淆</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手段要求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高考对考生在阅读和鉴赏的考查要求上有筛选、整合、归纳、概括、分析、鉴赏、探究等，考生一定要看清。筛选只需要从文本中提炼出相关信息即可；整合则要求考生从不同区域提炼出信息后对信息进行加工；归纳与概括属于同一层面要求，需要在整合的基础上用更简洁的语言概括；分析需要考生在归纳、概括的基础上结合文本具体内容进行解析；而鉴赏和探究则要带有考生自己的观点。这些都属于不同的要求，马虎不得</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3206911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1594" y="817175"/>
            <a:ext cx="11522219" cy="1315681"/>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分数要求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分值不同，答题要点数量不同。分值越高，赋分点越多。</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0571766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1763</TotalTime>
  <Words>1793</Words>
  <Application>Microsoft Office PowerPoint</Application>
  <PresentationFormat>自定义</PresentationFormat>
  <Paragraphs>120</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452</cp:revision>
  <dcterms:created xsi:type="dcterms:W3CDTF">2016-03-28T08:27:22Z</dcterms:created>
  <dcterms:modified xsi:type="dcterms:W3CDTF">2016-11-18T06:38:15Z</dcterms:modified>
</cp:coreProperties>
</file>