
<file path=[Content_Types].xml><?xml version="1.0" encoding="utf-8"?>
<Types xmlns="http://schemas.openxmlformats.org/package/2006/content-types">
  <Default Extension="jpeg" ContentType="image/jpe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7" r:id="rId3"/>
    <p:sldId id="258" r:id="rId4"/>
    <p:sldId id="259" r:id="rId5"/>
    <p:sldId id="260" r:id="rId6"/>
    <p:sldId id="264" r:id="rId7"/>
    <p:sldId id="272" r:id="rId8"/>
    <p:sldId id="276" r:id="rId9"/>
    <p:sldId id="267" r:id="rId10"/>
    <p:sldId id="271" r:id="rId11"/>
    <p:sldId id="269" r:id="rId12"/>
    <p:sldId id="268" r:id="rId13"/>
    <p:sldId id="266" r:id="rId14"/>
    <p:sldId id="273" r:id="rId15"/>
    <p:sldId id="277" r:id="rId16"/>
    <p:sldId id="270" r:id="rId17"/>
    <p:sldId id="278" r:id="rId18"/>
  </p:sldIdLst>
  <p:sldSz cx="12192000" cy="6858000"/>
  <p:notesSz cx="6858000" cy="9144000"/>
  <p:embeddedFontLst>
    <p:embeddedFont>
      <p:font typeface="华文行楷" panose="02010800040101010101" charset="-122"/>
      <p:regular r:id="rId22"/>
    </p:embeddedFont>
    <p:embeddedFont>
      <p:font typeface="华文楷体" panose="02010600040101010101" charset="-122"/>
      <p:regular r:id="rId23"/>
    </p:embeddedFont>
    <p:embeddedFont>
      <p:font typeface="华文新魏" panose="02010800040101010101" charset="-122"/>
      <p:regular r:id="rId24"/>
    </p:embeddedFont>
    <p:embeddedFont>
      <p:font typeface="钟齐段宁行书" panose="02010800040101010101" pitchFamily="2" charset="-122"/>
      <p:regular r:id="rId25"/>
    </p:embeddedFont>
    <p:embeddedFont>
      <p:font typeface="Californian FB" panose="0207040306080B030204" pitchFamily="18" charset="0"/>
      <p:regular r:id="rId26"/>
    </p:embeddedFont>
    <p:embeddedFont>
      <p:font typeface="方正清刻本悦宋简体" panose="02000000000000000000" pitchFamily="2" charset="-122"/>
      <p:regular r:id="rId27"/>
    </p:embeddedFont>
    <p:embeddedFont>
      <p:font typeface="Segoe UI Light" panose="020B0502040204020203" pitchFamily="34" charset="0"/>
      <p:regular r:id="rId28"/>
      <p:italic r:id="rId29"/>
    </p:embeddedFont>
    <p:embeddedFont>
      <p:font typeface="段宁毛笔行书(修订版）" panose="03000509000000000000" pitchFamily="65" charset="-122"/>
      <p:regular r:id="rId30"/>
    </p:embeddedFont>
    <p:embeddedFont>
      <p:font typeface="等线" panose="02010600030101010101" charset="-122"/>
      <p:regular r:id="rId31"/>
    </p:embeddedFont>
    <p:embeddedFont>
      <p:font typeface="等线 Light" panose="02010600030101010101" charset="-122"/>
      <p:regular r:id="rId3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EFDF8"/>
    <a:srgbClr val="CFBDA1"/>
    <a:srgbClr val="E3D6BE"/>
    <a:srgbClr val="F2F2E3"/>
    <a:srgbClr val="E5DCCD"/>
    <a:srgbClr val="B7CCC3"/>
    <a:srgbClr val="F9F9F9"/>
    <a:srgbClr val="F3F3E9"/>
    <a:srgbClr val="96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786" autoAdjust="0"/>
    <p:restoredTop sz="94660"/>
  </p:normalViewPr>
  <p:slideViewPr>
    <p:cSldViewPr snapToGrid="0">
      <p:cViewPr varScale="1">
        <p:scale>
          <a:sx n="79" d="100"/>
          <a:sy n="79" d="100"/>
        </p:scale>
        <p:origin x="782" y="62"/>
      </p:cViewPr>
      <p:guideLst>
        <p:guide orient="horz" pos="3368"/>
        <p:guide pos="663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font" Target="fonts/font11.fntdata"/><Relationship Id="rId31" Type="http://schemas.openxmlformats.org/officeDocument/2006/relationships/font" Target="fonts/font10.fntdata"/><Relationship Id="rId30" Type="http://schemas.openxmlformats.org/officeDocument/2006/relationships/font" Target="fonts/font9.fntdata"/><Relationship Id="rId3" Type="http://schemas.openxmlformats.org/officeDocument/2006/relationships/slide" Target="slides/slide1.xml"/><Relationship Id="rId29" Type="http://schemas.openxmlformats.org/officeDocument/2006/relationships/font" Target="fonts/font8.fntdata"/><Relationship Id="rId28" Type="http://schemas.openxmlformats.org/officeDocument/2006/relationships/font" Target="fonts/font7.fntdata"/><Relationship Id="rId27" Type="http://schemas.openxmlformats.org/officeDocument/2006/relationships/font" Target="fonts/font6.fntdata"/><Relationship Id="rId26" Type="http://schemas.openxmlformats.org/officeDocument/2006/relationships/font" Target="fonts/font5.fntdata"/><Relationship Id="rId25" Type="http://schemas.openxmlformats.org/officeDocument/2006/relationships/font" Target="fonts/font4.fntdata"/><Relationship Id="rId24" Type="http://schemas.openxmlformats.org/officeDocument/2006/relationships/font" Target="fonts/font3.fntdata"/><Relationship Id="rId23" Type="http://schemas.openxmlformats.org/officeDocument/2006/relationships/font" Target="fonts/font2.fntdata"/><Relationship Id="rId22" Type="http://schemas.openxmlformats.org/officeDocument/2006/relationships/font" Target="fonts/font1.fntdata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A2622-862D-4C6D-8FC7-B6EA84D54E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5F3F9-685E-4301-AB56-4C223EBD55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A2622-862D-4C6D-8FC7-B6EA84D54E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5F3F9-685E-4301-AB56-4C223EBD55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A2622-862D-4C6D-8FC7-B6EA84D54E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5F3F9-685E-4301-AB56-4C223EBD55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A2622-862D-4C6D-8FC7-B6EA84D54E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5F3F9-685E-4301-AB56-4C223EBD55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A2622-862D-4C6D-8FC7-B6EA84D54E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5F3F9-685E-4301-AB56-4C223EBD55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A2622-862D-4C6D-8FC7-B6EA84D54E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5F3F9-685E-4301-AB56-4C223EBD55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A2622-862D-4C6D-8FC7-B6EA84D54E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5F3F9-685E-4301-AB56-4C223EBD55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A2622-862D-4C6D-8FC7-B6EA84D54E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5F3F9-685E-4301-AB56-4C223EBD55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A2622-862D-4C6D-8FC7-B6EA84D54E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5F3F9-685E-4301-AB56-4C223EBD55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A2622-862D-4C6D-8FC7-B6EA84D54E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5F3F9-685E-4301-AB56-4C223EBD55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A2622-862D-4C6D-8FC7-B6EA84D54E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5F3F9-685E-4301-AB56-4C223EBD55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6A2622-862D-4C6D-8FC7-B6EA84D54E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55F3F9-685E-4301-AB56-4C223EBD55F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0.png"/><Relationship Id="rId3" Type="http://schemas.microsoft.com/office/2007/relationships/hdphoto" Target="../media/image29.wdp"/><Relationship Id="rId2" Type="http://schemas.openxmlformats.org/officeDocument/2006/relationships/image" Target="../media/image28.png"/><Relationship Id="rId1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hdphoto" Target="../media/image32.wdp"/><Relationship Id="rId1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41.png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3" Type="http://schemas.microsoft.com/office/2007/relationships/hdphoto" Target="../media/image37.wdp"/><Relationship Id="rId2" Type="http://schemas.openxmlformats.org/officeDocument/2006/relationships/image" Target="../media/image36.png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microsoft.com/office/2007/relationships/hdphoto" Target="../media/image43.wdp"/><Relationship Id="rId2" Type="http://schemas.openxmlformats.org/officeDocument/2006/relationships/image" Target="../media/image4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hdphoto" Target="../media/image3.wdp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microsoft.com/office/2007/relationships/hdphoto" Target="../media/image11.wdp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20.png"/><Relationship Id="rId4" Type="http://schemas.microsoft.com/office/2007/relationships/hdphoto" Target="../media/image19.wdp"/><Relationship Id="rId3" Type="http://schemas.openxmlformats.org/officeDocument/2006/relationships/image" Target="../media/image18.png"/><Relationship Id="rId2" Type="http://schemas.microsoft.com/office/2007/relationships/hdphoto" Target="../media/image17.wdp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microsoft.com/office/2007/relationships/hdphoto" Target="../media/image17.wdp"/><Relationship Id="rId5" Type="http://schemas.openxmlformats.org/officeDocument/2006/relationships/image" Target="../media/image16.png"/><Relationship Id="rId4" Type="http://schemas.openxmlformats.org/officeDocument/2006/relationships/image" Target="../media/image20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305488" cy="685800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5547995" y="1064895"/>
            <a:ext cx="1194435" cy="4718050"/>
            <a:chOff x="5570707" y="885217"/>
            <a:chExt cx="1053829" cy="3861882"/>
          </a:xfrm>
        </p:grpSpPr>
        <p:sp>
          <p:nvSpPr>
            <p:cNvPr id="3" name="矩形 2"/>
            <p:cNvSpPr/>
            <p:nvPr/>
          </p:nvSpPr>
          <p:spPr>
            <a:xfrm>
              <a:off x="5570707" y="894946"/>
              <a:ext cx="1050587" cy="3852153"/>
            </a:xfrm>
            <a:prstGeom prst="rect">
              <a:avLst/>
            </a:prstGeom>
            <a:noFill/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5583677" y="885217"/>
              <a:ext cx="1040859" cy="13618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5575571" y="4610912"/>
              <a:ext cx="1040859" cy="13618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5266055" y="1448435"/>
            <a:ext cx="1659890" cy="396303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9600" dirty="0">
                <a:latin typeface="华文行楷" panose="02010800040101010101" charset="-122"/>
                <a:ea typeface="华文行楷" panose="02010800040101010101" charset="-122"/>
              </a:rPr>
              <a:t>扬州慢</a:t>
            </a:r>
            <a:endParaRPr lang="zh-CN" altLang="en-US" sz="9600" dirty="0"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30861" y="-1"/>
            <a:ext cx="6061139" cy="447193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07444" y="4410898"/>
            <a:ext cx="3553428" cy="260729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01040" y="773430"/>
            <a:ext cx="9496425" cy="18637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4800" b="1" dirty="0">
                <a:solidFill>
                  <a:srgbClr val="C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词下阙的内容可以用哪一个字/词来概括呢？</a:t>
            </a:r>
            <a:endParaRPr lang="zh-CN" altLang="en-US" sz="4800" b="1" dirty="0">
              <a:solidFill>
                <a:srgbClr val="C00000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01040" y="3433445"/>
            <a:ext cx="8350250" cy="9772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4800" b="1" dirty="0">
                <a:latin typeface="Arial" panose="020B0604020202020204" pitchFamily="34" charset="0"/>
                <a:ea typeface="华文楷体" panose="02010600040101010101" charset="-122"/>
                <a:cs typeface="Arial" panose="020B0604020202020204" pitchFamily="34" charset="0"/>
              </a:rPr>
              <a:t>（深）情</a:t>
            </a:r>
            <a:endParaRPr lang="zh-CN" altLang="en-US" sz="4800" b="1" dirty="0">
              <a:latin typeface="Arial" panose="020B0604020202020204" pitchFamily="34" charset="0"/>
              <a:ea typeface="华文楷体" panose="02010600040101010101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938708"/>
            <a:ext cx="6138153" cy="391929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348105" y="779145"/>
            <a:ext cx="9496425" cy="9772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4800" b="1" dirty="0">
                <a:solidFill>
                  <a:srgbClr val="C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词人是如何抒发情感的？</a:t>
            </a:r>
            <a:endParaRPr lang="zh-CN" altLang="en-US" sz="4800" b="1" dirty="0">
              <a:solidFill>
                <a:srgbClr val="C00000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20875" y="2497455"/>
            <a:ext cx="8350250" cy="18637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4800" dirty="0">
                <a:latin typeface="Arial" panose="020B0604020202020204" pitchFamily="34" charset="0"/>
                <a:ea typeface="华文楷体" panose="02010600040101010101" charset="-122"/>
                <a:cs typeface="Arial" panose="020B0604020202020204" pitchFamily="34" charset="0"/>
              </a:rPr>
              <a:t>惊</a:t>
            </a:r>
            <a:endParaRPr lang="zh-CN" altLang="en-US" sz="4800" dirty="0">
              <a:latin typeface="Arial" panose="020B0604020202020204" pitchFamily="34" charset="0"/>
              <a:ea typeface="华文楷体" panose="02010600040101010101" charset="-122"/>
              <a:cs typeface="Arial" panose="020B0604020202020204" pitchFamily="34" charset="0"/>
            </a:endParaRPr>
          </a:p>
          <a:p>
            <a:pPr algn="ctr">
              <a:lnSpc>
                <a:spcPct val="120000"/>
              </a:lnSpc>
            </a:pPr>
            <a:r>
              <a:rPr lang="zh-CN" altLang="en-US" sz="4800" dirty="0">
                <a:latin typeface="Arial" panose="020B0604020202020204" pitchFamily="34" charset="0"/>
                <a:ea typeface="华文楷体" panose="02010600040101010101" charset="-122"/>
                <a:cs typeface="Arial" panose="020B0604020202020204" pitchFamily="34" charset="0"/>
              </a:rPr>
              <a:t>冷月无声</a:t>
            </a:r>
            <a:endParaRPr lang="zh-CN" altLang="en-US" sz="4800" dirty="0">
              <a:latin typeface="Arial" panose="020B0604020202020204" pitchFamily="34" charset="0"/>
              <a:ea typeface="华文楷体" panose="02010600040101010101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500658" cy="68580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9542979" y="4034129"/>
            <a:ext cx="4160118" cy="3285242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 flipH="1">
            <a:off x="7863677" y="2575116"/>
            <a:ext cx="4782375" cy="3133940"/>
            <a:chOff x="-115845" y="5246246"/>
            <a:chExt cx="3151905" cy="1884369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5400000" flipH="1">
              <a:off x="609642" y="4520759"/>
              <a:ext cx="1700931" cy="3151905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6427547" flipH="1">
              <a:off x="683777" y="5595082"/>
              <a:ext cx="1076416" cy="1994649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 rot="19081036" flipH="1">
            <a:off x="9076961" y="4848285"/>
            <a:ext cx="3394838" cy="2224673"/>
            <a:chOff x="-115845" y="5246246"/>
            <a:chExt cx="3151905" cy="1884369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5400000" flipH="1">
              <a:off x="609642" y="4520759"/>
              <a:ext cx="1700931" cy="3151905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6427547" flipH="1">
              <a:off x="683777" y="5595082"/>
              <a:ext cx="1076416" cy="1994649"/>
            </a:xfrm>
            <a:prstGeom prst="rect">
              <a:avLst/>
            </a:prstGeom>
          </p:spPr>
        </p:pic>
      </p:grpSp>
      <p:sp>
        <p:nvSpPr>
          <p:cNvPr id="6" name="文本框 5"/>
          <p:cNvSpPr txBox="1"/>
          <p:nvPr/>
        </p:nvSpPr>
        <p:spPr>
          <a:xfrm>
            <a:off x="1348105" y="779145"/>
            <a:ext cx="9496425" cy="18637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4800" b="1" dirty="0">
                <a:solidFill>
                  <a:srgbClr val="C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虚写，假设，化用。词人为什么要这么写呢？</a:t>
            </a:r>
            <a:endParaRPr lang="zh-CN" altLang="en-US" sz="4800" b="1" dirty="0">
              <a:solidFill>
                <a:srgbClr val="C00000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48105" y="2719070"/>
            <a:ext cx="9496425" cy="14198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3600" dirty="0">
                <a:latin typeface="Arial" panose="020B0604020202020204" pitchFamily="34" charset="0"/>
                <a:ea typeface="华文楷体" panose="02010600040101010101" charset="-122"/>
                <a:cs typeface="Arial" panose="020B0604020202020204" pitchFamily="34" charset="0"/>
              </a:rPr>
              <a:t>杜牧《赠别》：“娉娉袅袅十三余，豆蔻梢头二月初。”</a:t>
            </a:r>
            <a:endParaRPr lang="zh-CN" altLang="en-US" sz="3600" dirty="0">
              <a:latin typeface="Arial" panose="020B0604020202020204" pitchFamily="34" charset="0"/>
              <a:ea typeface="华文楷体" panose="02010600040101010101" charset="-122"/>
              <a:cs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348105" y="4436110"/>
            <a:ext cx="8627110" cy="14198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3600" dirty="0">
                <a:solidFill>
                  <a:srgbClr val="C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词人写作之时正值隆冬，不是芍药开花的季节，这一句的作用是什么？</a:t>
            </a:r>
            <a:endParaRPr lang="zh-CN" altLang="en-US" sz="3600" dirty="0">
              <a:solidFill>
                <a:srgbClr val="C00000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3" grpId="0"/>
      <p:bldP spid="13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9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CrisscrossEtching trans="7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6048" b="12553"/>
          <a:stretch>
            <a:fillRect/>
          </a:stretch>
        </p:blipFill>
        <p:spPr>
          <a:xfrm>
            <a:off x="0" y="3747739"/>
            <a:ext cx="12192000" cy="3654271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348105" y="779145"/>
            <a:ext cx="9496425" cy="18637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4800" b="1" dirty="0">
                <a:solidFill>
                  <a:srgbClr val="C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“须”“纵”“仍”等虚词是否可以去掉呢？</a:t>
            </a:r>
            <a:endParaRPr lang="zh-CN" altLang="en-US" sz="4800" b="1" dirty="0">
              <a:solidFill>
                <a:srgbClr val="C00000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47470" y="3051175"/>
            <a:ext cx="9496425" cy="9772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4800" dirty="0">
                <a:latin typeface="Arial" panose="020B0604020202020204" pitchFamily="34" charset="0"/>
                <a:ea typeface="华文楷体" panose="02010600040101010101" charset="-122"/>
                <a:cs typeface="Arial" panose="020B0604020202020204" pitchFamily="34" charset="0"/>
              </a:rPr>
              <a:t>增强语气、情感抒发</a:t>
            </a:r>
            <a:endParaRPr lang="zh-CN" altLang="en-US" sz="4800" dirty="0">
              <a:latin typeface="Arial" panose="020B0604020202020204" pitchFamily="34" charset="0"/>
              <a:ea typeface="华文楷体" panose="02010600040101010101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DC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0" y="1346998"/>
            <a:ext cx="3277407" cy="4164005"/>
            <a:chOff x="0" y="1867007"/>
            <a:chExt cx="3277407" cy="416400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0" y="2612972"/>
              <a:ext cx="3102015" cy="3418040"/>
            </a:xfrm>
            <a:prstGeom prst="rect">
              <a:avLst/>
            </a:prstGeom>
          </p:spPr>
        </p:pic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0" y="1867007"/>
              <a:ext cx="3277407" cy="3878119"/>
            </a:xfrm>
            <a:prstGeom prst="rect">
              <a:avLst/>
            </a:prstGeom>
          </p:spPr>
        </p:pic>
      </p:grpSp>
      <p:sp>
        <p:nvSpPr>
          <p:cNvPr id="7" name="文本框 6"/>
          <p:cNvSpPr txBox="1"/>
          <p:nvPr/>
        </p:nvSpPr>
        <p:spPr>
          <a:xfrm>
            <a:off x="1348105" y="779145"/>
            <a:ext cx="9496425" cy="18637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4800" b="1" dirty="0">
                <a:solidFill>
                  <a:srgbClr val="C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触景生情？更深层的原因和内涵是什么呢？</a:t>
            </a:r>
            <a:endParaRPr lang="zh-CN" altLang="en-US" sz="4800" b="1" dirty="0">
              <a:solidFill>
                <a:srgbClr val="C00000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347595" y="2642870"/>
            <a:ext cx="8496935" cy="31921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lang="en-US" altLang="zh-CN" sz="28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新魏" panose="02010800040101010101" charset="-122"/>
              </a:rPr>
              <a:t>        </a:t>
            </a:r>
            <a:r>
              <a:rPr lang="zh-CN" altLang="en-US" sz="28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新魏" panose="02010800040101010101" charset="-122"/>
              </a:rPr>
              <a:t>南宋建炎三年（1129年），金兵大举南侵，攻破扬州、建康、临安等城，焚掠一空，此后不断地发动对南宋的进攻。绍兴三十一年（1161年），金人十万铁骑破扬州，大肆掳掠，扬州再次遭到极其惨重的破坏，变成一座空城。隆兴二年（1164年），金兵又大举进犯淮南地区，扬州再次受到影响。</a:t>
            </a:r>
            <a:endParaRPr lang="zh-CN" altLang="en-US" sz="2800" b="1" dirty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新魏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13629463" y="1532938"/>
            <a:ext cx="1043309" cy="832697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12251229" y="1398836"/>
            <a:ext cx="946066" cy="7550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75920" y="199894"/>
            <a:ext cx="3365284" cy="202404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30188" y="1330960"/>
            <a:ext cx="461665" cy="14690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latin typeface="钟齐段宁行书" panose="02010800040101010101" pitchFamily="2" charset="-122"/>
                <a:ea typeface="钟齐段宁行书" panose="02010800040101010101" pitchFamily="2" charset="-122"/>
              </a:rPr>
              <a:t>寒潭渡鹤影</a:t>
            </a:r>
            <a:endParaRPr lang="en-US" altLang="zh-CN" dirty="0">
              <a:latin typeface="钟齐段宁行书" panose="02010800040101010101" pitchFamily="2" charset="-122"/>
              <a:ea typeface="钟齐段宁行书" panose="0201080004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3573" y="1614218"/>
            <a:ext cx="461665" cy="139354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latin typeface="钟齐段宁行书" panose="02010800040101010101" pitchFamily="2" charset="-122"/>
                <a:ea typeface="钟齐段宁行书" panose="02010800040101010101" pitchFamily="2" charset="-122"/>
              </a:rPr>
              <a:t>冷月葬花魂</a:t>
            </a:r>
            <a:endParaRPr lang="zh-CN" altLang="en-US" dirty="0">
              <a:latin typeface="钟齐段宁行书" panose="02010800040101010101" pitchFamily="2" charset="-122"/>
              <a:ea typeface="钟齐段宁行书" panose="02010800040101010101" pitchFamily="2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0188" y="1478528"/>
            <a:ext cx="520468" cy="41540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06954" y="-906954"/>
            <a:ext cx="2661920" cy="4475828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522730" y="1443990"/>
            <a:ext cx="914717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 fontAlgn="auto"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夜游宫·人去西楼雁杳</a:t>
            </a:r>
            <a:endParaRPr lang="zh-CN" altLang="en-US" sz="2800" dirty="0">
              <a:solidFill>
                <a:schemeClr val="tx1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pPr algn="ctr" fontAlgn="auto"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（宋）吴文英</a:t>
            </a:r>
            <a:endParaRPr lang="zh-CN" altLang="en-US" sz="2800" dirty="0">
              <a:solidFill>
                <a:schemeClr val="tx1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        人去西楼雁杳。叙别梦、扬州一觉。云澹星疏楚山晓。听啼乌，立河桥，话未了。</a:t>
            </a:r>
            <a:endParaRPr lang="zh-CN" altLang="en-US" sz="2800" dirty="0">
              <a:solidFill>
                <a:schemeClr val="tx1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        雨外蛩声早。细织就、霜丝多少。说与萧娘未知道。向长安，对秋灯，几人老。</a:t>
            </a:r>
            <a:endParaRPr lang="zh-CN" altLang="en-US" sz="2800" dirty="0">
              <a:solidFill>
                <a:schemeClr val="tx1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  <p:bldLst>
      <p:bldP spid="9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305488" cy="68580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3FFFF"/>
              </a:clrFrom>
              <a:clrTo>
                <a:srgbClr val="F3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0797" y="5496945"/>
            <a:ext cx="251495" cy="251495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5278120" y="4964502"/>
            <a:ext cx="163576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spc="300" dirty="0">
                <a:latin typeface="Californian FB" panose="0207040306080B030204" pitchFamily="18" charset="0"/>
                <a:ea typeface="方正清刻本悦宋简体" panose="02000000000000000000" pitchFamily="2" charset="-122"/>
                <a:cs typeface="Segoe UI Light" panose="020B0502040204020203" pitchFamily="34" charset="0"/>
              </a:rPr>
              <a:t>XIEXIE</a:t>
            </a:r>
            <a:endParaRPr lang="zh-CN" altLang="en-US" sz="1100" spc="300" dirty="0">
              <a:latin typeface="Californian FB" panose="0207040306080B030204" pitchFamily="18" charset="0"/>
              <a:ea typeface="方正清刻本悦宋简体" panose="02000000000000000000" pitchFamily="2" charset="-122"/>
              <a:cs typeface="Segoe UI Light" panose="020B0502040204020203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138812" y="5162118"/>
            <a:ext cx="191437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spc="300" dirty="0">
                <a:latin typeface="Californian FB" panose="0207040306080B030204" pitchFamily="18" charset="0"/>
                <a:ea typeface="方正清刻本悦宋简体" panose="02000000000000000000" pitchFamily="2" charset="-122"/>
                <a:cs typeface="Segoe UI Light" panose="020B0502040204020203" pitchFamily="34" charset="0"/>
              </a:rPr>
              <a:t>XINSHANG</a:t>
            </a:r>
            <a:endParaRPr lang="zh-CN" altLang="en-US" sz="1100" spc="300" dirty="0">
              <a:latin typeface="Californian FB" panose="0207040306080B030204" pitchFamily="18" charset="0"/>
              <a:ea typeface="方正清刻本悦宋简体" panose="02000000000000000000" pitchFamily="2" charset="-122"/>
              <a:cs typeface="Segoe UI Light" panose="020B0502040204020203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756640" y="885217"/>
            <a:ext cx="678720" cy="3988340"/>
            <a:chOff x="5570707" y="885217"/>
            <a:chExt cx="1053829" cy="3861882"/>
          </a:xfrm>
        </p:grpSpPr>
        <p:sp>
          <p:nvSpPr>
            <p:cNvPr id="3" name="矩形 2"/>
            <p:cNvSpPr/>
            <p:nvPr/>
          </p:nvSpPr>
          <p:spPr>
            <a:xfrm>
              <a:off x="5570707" y="894946"/>
              <a:ext cx="1050587" cy="3852153"/>
            </a:xfrm>
            <a:prstGeom prst="rect">
              <a:avLst/>
            </a:prstGeom>
            <a:noFill/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5583677" y="885217"/>
              <a:ext cx="1040859" cy="13618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5575571" y="4610912"/>
              <a:ext cx="1040859" cy="13618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5495836" y="1128205"/>
            <a:ext cx="1200329" cy="35023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6600" dirty="0">
                <a:latin typeface="段宁毛笔行书(修订版）" panose="03000509000000000000" pitchFamily="65" charset="-122"/>
                <a:ea typeface="段宁毛笔行书(修订版）" panose="03000509000000000000" pitchFamily="65" charset="-122"/>
              </a:rPr>
              <a:t>谢谢欣赏</a:t>
            </a:r>
            <a:endParaRPr lang="zh-CN" altLang="en-US" sz="6600" dirty="0">
              <a:latin typeface="段宁毛笔行书(修订版）" panose="03000509000000000000" pitchFamily="65" charset="-122"/>
              <a:ea typeface="段宁毛笔行书(修订版）" panose="03000509000000000000" pitchFamily="65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duotone>
              <a:prstClr val="black"/>
              <a:srgbClr val="F3F3E9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7668" y="175099"/>
            <a:ext cx="7708605" cy="6858000"/>
          </a:xfrm>
          <a:prstGeom prst="rect">
            <a:avLst/>
          </a:prstGeom>
        </p:spPr>
      </p:pic>
      <p:cxnSp>
        <p:nvCxnSpPr>
          <p:cNvPr id="22" name="直接连接符 21"/>
          <p:cNvCxnSpPr/>
          <p:nvPr/>
        </p:nvCxnSpPr>
        <p:spPr>
          <a:xfrm>
            <a:off x="11060349" y="1421069"/>
            <a:ext cx="0" cy="2135187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9954179" y="1287297"/>
            <a:ext cx="1106170" cy="24027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6000" dirty="0">
                <a:latin typeface="华文楷体" panose="02010600040101010101" charset="-122"/>
                <a:ea typeface="华文楷体" panose="02010600040101010101" charset="-122"/>
              </a:rPr>
              <a:t>扬州慢</a:t>
            </a:r>
            <a:endParaRPr lang="en-US" altLang="zh-CN" sz="6000" dirty="0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111961" y="1421069"/>
            <a:ext cx="6645910" cy="272573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词牌名，又名《郎州慢》。此调为姜夔自度曲，后人多用以抒发怀古之思。词牌中“慢”是舒缓的意思，可见本词是曲调舒缓，宜于抒情的“慢词”。</a:t>
            </a:r>
            <a:endParaRPr lang="zh-CN" altLang="en-US" sz="2800" dirty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7821"/>
            <a:ext cx="12192000" cy="746496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2F2E3">
              <a:alpha val="2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 flipH="1">
            <a:off x="5535930" y="-107315"/>
            <a:ext cx="1121410" cy="261302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552315" y="784860"/>
            <a:ext cx="30899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rgbClr val="9A3A3A"/>
                </a:solidFill>
                <a:latin typeface="华文新魏" panose="02010800040101010101" charset="-122"/>
                <a:ea typeface="华文新魏" panose="02010800040101010101" charset="-122"/>
              </a:rPr>
              <a:t>关于扬州</a:t>
            </a:r>
            <a:endParaRPr lang="zh-CN" altLang="en-US" sz="4800" dirty="0">
              <a:solidFill>
                <a:srgbClr val="9A3A3A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82725" y="2315845"/>
            <a:ext cx="922909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000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扬州地当冲要，多富商大贾，珠翠珍怪之产，前长史张潜、于辨机皆致之数万。——《旧唐书·地理志》</a:t>
            </a:r>
            <a:endParaRPr lang="zh-CN" altLang="en-US" sz="2000" dirty="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pPr algn="l">
              <a:lnSpc>
                <a:spcPct val="120000"/>
              </a:lnSpc>
            </a:pPr>
            <a:endParaRPr lang="zh-CN" altLang="en-US" sz="2000" dirty="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2000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唐世盐铁转运使在扬州，尽斡（掌管）利权，判官多至数十人，商贾如织。故谚称“扬一益二”，谓天下之盛，扬为一而蜀次之也。——（宋）洪迈《容斋笔记》</a:t>
            </a:r>
            <a:endParaRPr lang="zh-CN" altLang="en-US" sz="2000" dirty="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pPr algn="l">
              <a:lnSpc>
                <a:spcPct val="120000"/>
              </a:lnSpc>
            </a:pPr>
            <a:endParaRPr lang="zh-CN" altLang="en-US" sz="2000" dirty="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2000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《忆扬州》（唐）徐凝：“天下三分明月夜，二分无赖是扬州。”</a:t>
            </a:r>
            <a:endParaRPr lang="zh-CN" altLang="en-US" sz="2000" dirty="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2000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《遣怀》（唐）杜牧：“十年一觉扬州梦，赢得青楼薄幸名。”</a:t>
            </a:r>
            <a:endParaRPr lang="zh-CN" altLang="en-US" sz="2000" dirty="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2000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《赠别》（唐）杜牧：“春风十里扬州路，卷上珠帘总不如。”</a:t>
            </a:r>
            <a:endParaRPr lang="zh-CN" altLang="en-US" sz="2000" dirty="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duotone>
              <a:prstClr val="black"/>
              <a:srgbClr val="F2F2E3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4" b="57924"/>
          <a:stretch>
            <a:fillRect/>
          </a:stretch>
        </p:blipFill>
        <p:spPr>
          <a:xfrm>
            <a:off x="0" y="0"/>
            <a:ext cx="12192000" cy="70008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biLevel thresh="75000"/>
          </a:blip>
          <a:stretch>
            <a:fillRect/>
          </a:stretch>
        </p:blipFill>
        <p:spPr>
          <a:xfrm flipH="1">
            <a:off x="7673014" y="2305455"/>
            <a:ext cx="1935381" cy="790982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9079" y="687350"/>
            <a:ext cx="932769" cy="73768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56067" y="968852"/>
            <a:ext cx="993734" cy="591363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MosiaicBubbles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068992" y="0"/>
            <a:ext cx="6123008" cy="5243014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MosiaicBubbles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6123008" cy="5243014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2F2E3">
              <a:alpha val="2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386652" y="2555007"/>
            <a:ext cx="654771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姜夔</a:t>
            </a:r>
            <a:endParaRPr lang="zh-CN" altLang="en-US" sz="7200" dirty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05630" y="254635"/>
            <a:ext cx="7496810" cy="37090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新魏" panose="02010800040101010101" charset="-122"/>
              </a:rPr>
              <a:t>字尧章，别号白石道人，南宋婉约派的代表词人，一生未仕。</a:t>
            </a:r>
            <a:endParaRPr lang="zh-CN" altLang="en-US" sz="2800" b="1" dirty="0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  <a:cs typeface="华文新魏" panose="02010800040101010101" charset="-122"/>
            </a:endParaRPr>
          </a:p>
          <a:p>
            <a:pPr algn="l">
              <a:lnSpc>
                <a:spcPct val="120000"/>
              </a:lnSpc>
            </a:pPr>
            <a:endParaRPr lang="zh-CN" altLang="en-US" sz="2800" b="1" dirty="0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  <a:cs typeface="华文新魏" panose="02010800040101010101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新魏" panose="02010800040101010101" charset="-122"/>
              </a:rPr>
              <a:t>其词格律严密，字句雕琢，词风清空峭拔，清丽典雅。</a:t>
            </a:r>
            <a:endParaRPr lang="zh-CN" altLang="en-US" sz="2800" b="1" dirty="0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  <a:cs typeface="华文新魏" panose="02010800040101010101" charset="-122"/>
            </a:endParaRPr>
          </a:p>
          <a:p>
            <a:pPr algn="l">
              <a:lnSpc>
                <a:spcPct val="120000"/>
              </a:lnSpc>
            </a:pPr>
            <a:endParaRPr lang="zh-CN" altLang="en-US" sz="2800" b="1" dirty="0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  <a:cs typeface="华文新魏" panose="02010800040101010101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新魏" panose="02010800040101010101" charset="-122"/>
              </a:rPr>
              <a:t>著有《白石道人诗集》《白石道人歌曲》等。</a:t>
            </a:r>
            <a:endParaRPr lang="zh-CN" altLang="en-US" sz="2800" b="1" dirty="0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  <a:cs typeface="华文新魏" panose="02010800040101010101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E7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1846951"/>
            <a:ext cx="12192000" cy="3164098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846951"/>
            <a:ext cx="3676207" cy="4291956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676015" y="2940685"/>
            <a:ext cx="7496810" cy="9772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4800" b="1" dirty="0">
                <a:solidFill>
                  <a:srgbClr val="C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词前小序交代了什么内容？</a:t>
            </a:r>
            <a:endParaRPr lang="zh-CN" altLang="en-US" sz="4800" b="1" dirty="0">
              <a:solidFill>
                <a:srgbClr val="C00000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76015" y="5011420"/>
            <a:ext cx="7496810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新魏" panose="02010800040101010101" charset="-122"/>
              </a:rPr>
              <a:t>萧德藻，字东夫，自号千岩老人，南宋诗人。</a:t>
            </a:r>
            <a:endParaRPr lang="zh-CN" altLang="en-US" sz="2800" b="1" dirty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新魏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750" y="0"/>
            <a:ext cx="6191250" cy="6200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6191250" cy="6200775"/>
          </a:xfrm>
          <a:prstGeom prst="rect">
            <a:avLst/>
          </a:prstGeom>
        </p:spPr>
      </p:pic>
      <p:sp>
        <p:nvSpPr>
          <p:cNvPr id="5" name="任意多边形: 形状 4"/>
          <p:cNvSpPr/>
          <p:nvPr/>
        </p:nvSpPr>
        <p:spPr>
          <a:xfrm>
            <a:off x="-217801" y="5886818"/>
            <a:ext cx="12627603" cy="684140"/>
          </a:xfrm>
          <a:custGeom>
            <a:avLst/>
            <a:gdLst>
              <a:gd name="connsiteX0" fmla="*/ 0 w 12627603"/>
              <a:gd name="connsiteY0" fmla="*/ 903116 h 989848"/>
              <a:gd name="connsiteX1" fmla="*/ 2754775 w 12627603"/>
              <a:gd name="connsiteY1" fmla="*/ 291 h 989848"/>
              <a:gd name="connsiteX2" fmla="*/ 8148577 w 12627603"/>
              <a:gd name="connsiteY2" fmla="*/ 984139 h 989848"/>
              <a:gd name="connsiteX3" fmla="*/ 12234441 w 12627603"/>
              <a:gd name="connsiteY3" fmla="*/ 405405 h 989848"/>
              <a:gd name="connsiteX4" fmla="*/ 12234441 w 12627603"/>
              <a:gd name="connsiteY4" fmla="*/ 416980 h 989848"/>
              <a:gd name="connsiteX0-1" fmla="*/ 0 w 12627603"/>
              <a:gd name="connsiteY0-2" fmla="*/ 648812 h 730730"/>
              <a:gd name="connsiteX1-3" fmla="*/ 2766350 w 12627603"/>
              <a:gd name="connsiteY1-4" fmla="*/ 630 h 730730"/>
              <a:gd name="connsiteX2-5" fmla="*/ 8148577 w 12627603"/>
              <a:gd name="connsiteY2-6" fmla="*/ 729835 h 730730"/>
              <a:gd name="connsiteX3-7" fmla="*/ 12234441 w 12627603"/>
              <a:gd name="connsiteY3-8" fmla="*/ 151101 h 730730"/>
              <a:gd name="connsiteX4-9" fmla="*/ 12234441 w 12627603"/>
              <a:gd name="connsiteY4-10" fmla="*/ 162676 h 730730"/>
              <a:gd name="connsiteX0-11" fmla="*/ 0 w 12627603"/>
              <a:gd name="connsiteY0-12" fmla="*/ 637271 h 719061"/>
              <a:gd name="connsiteX1-13" fmla="*/ 2465408 w 12627603"/>
              <a:gd name="connsiteY1-14" fmla="*/ 664 h 719061"/>
              <a:gd name="connsiteX2-15" fmla="*/ 8148577 w 12627603"/>
              <a:gd name="connsiteY2-16" fmla="*/ 718294 h 719061"/>
              <a:gd name="connsiteX3-17" fmla="*/ 12234441 w 12627603"/>
              <a:gd name="connsiteY3-18" fmla="*/ 139560 h 719061"/>
              <a:gd name="connsiteX4-19" fmla="*/ 12234441 w 12627603"/>
              <a:gd name="connsiteY4-20" fmla="*/ 151135 h 719061"/>
              <a:gd name="connsiteX0-21" fmla="*/ 0 w 12627603"/>
              <a:gd name="connsiteY0-22" fmla="*/ 602677 h 684140"/>
              <a:gd name="connsiteX1-23" fmla="*/ 2384385 w 12627603"/>
              <a:gd name="connsiteY1-24" fmla="*/ 794 h 684140"/>
              <a:gd name="connsiteX2-25" fmla="*/ 8148577 w 12627603"/>
              <a:gd name="connsiteY2-26" fmla="*/ 683700 h 684140"/>
              <a:gd name="connsiteX3-27" fmla="*/ 12234441 w 12627603"/>
              <a:gd name="connsiteY3-28" fmla="*/ 104966 h 684140"/>
              <a:gd name="connsiteX4-29" fmla="*/ 12234441 w 12627603"/>
              <a:gd name="connsiteY4-30" fmla="*/ 116541 h 68414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2627603" h="684140">
                <a:moveTo>
                  <a:pt x="0" y="602677"/>
                </a:moveTo>
                <a:cubicBezTo>
                  <a:pt x="698339" y="144512"/>
                  <a:pt x="1026289" y="-12710"/>
                  <a:pt x="2384385" y="794"/>
                </a:cubicBezTo>
                <a:cubicBezTo>
                  <a:pt x="3742481" y="14298"/>
                  <a:pt x="6506901" y="666338"/>
                  <a:pt x="8148577" y="683700"/>
                </a:cubicBezTo>
                <a:cubicBezTo>
                  <a:pt x="9790253" y="701062"/>
                  <a:pt x="11553464" y="199492"/>
                  <a:pt x="12234441" y="104966"/>
                </a:cubicBezTo>
                <a:cubicBezTo>
                  <a:pt x="12915418" y="10440"/>
                  <a:pt x="12574929" y="63490"/>
                  <a:pt x="12234441" y="116541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/>
          <p:cNvSpPr/>
          <p:nvPr/>
        </p:nvSpPr>
        <p:spPr>
          <a:xfrm>
            <a:off x="-223777" y="5933036"/>
            <a:ext cx="12639555" cy="753229"/>
          </a:xfrm>
          <a:custGeom>
            <a:avLst/>
            <a:gdLst>
              <a:gd name="connsiteX0" fmla="*/ 0 w 12581681"/>
              <a:gd name="connsiteY0" fmla="*/ 1066287 h 1066287"/>
              <a:gd name="connsiteX1" fmla="*/ 3530278 w 12581681"/>
              <a:gd name="connsiteY1" fmla="*/ 869517 h 1066287"/>
              <a:gd name="connsiteX2" fmla="*/ 6771190 w 12581681"/>
              <a:gd name="connsiteY2" fmla="*/ 1416 h 1066287"/>
              <a:gd name="connsiteX3" fmla="*/ 10243595 w 12581681"/>
              <a:gd name="connsiteY3" fmla="*/ 672747 h 1066287"/>
              <a:gd name="connsiteX4" fmla="*/ 12581681 w 12581681"/>
              <a:gd name="connsiteY4" fmla="*/ 950540 h 1066287"/>
              <a:gd name="connsiteX0-1" fmla="*/ 0 w 12581681"/>
              <a:gd name="connsiteY0-2" fmla="*/ 1031640 h 1031640"/>
              <a:gd name="connsiteX1-3" fmla="*/ 3530278 w 12581681"/>
              <a:gd name="connsiteY1-4" fmla="*/ 834870 h 1031640"/>
              <a:gd name="connsiteX2-5" fmla="*/ 7720314 w 12581681"/>
              <a:gd name="connsiteY2-6" fmla="*/ 1493 h 1031640"/>
              <a:gd name="connsiteX3-7" fmla="*/ 10243595 w 12581681"/>
              <a:gd name="connsiteY3-8" fmla="*/ 638100 h 1031640"/>
              <a:gd name="connsiteX4-9" fmla="*/ 12581681 w 12581681"/>
              <a:gd name="connsiteY4-10" fmla="*/ 915893 h 1031640"/>
              <a:gd name="connsiteX0-11" fmla="*/ 0 w 12639555"/>
              <a:gd name="connsiteY0-12" fmla="*/ 915893 h 928914"/>
              <a:gd name="connsiteX1-13" fmla="*/ 3588152 w 12639555"/>
              <a:gd name="connsiteY1-14" fmla="*/ 834870 h 928914"/>
              <a:gd name="connsiteX2-15" fmla="*/ 7778188 w 12639555"/>
              <a:gd name="connsiteY2-16" fmla="*/ 1493 h 928914"/>
              <a:gd name="connsiteX3-17" fmla="*/ 10301469 w 12639555"/>
              <a:gd name="connsiteY3-18" fmla="*/ 638100 h 928914"/>
              <a:gd name="connsiteX4-19" fmla="*/ 12639555 w 12639555"/>
              <a:gd name="connsiteY4-20" fmla="*/ 915893 h 928914"/>
              <a:gd name="connsiteX0-21" fmla="*/ 0 w 12639555"/>
              <a:gd name="connsiteY0-22" fmla="*/ 914490 h 914490"/>
              <a:gd name="connsiteX1-23" fmla="*/ 3576577 w 12639555"/>
              <a:gd name="connsiteY1-24" fmla="*/ 682996 h 914490"/>
              <a:gd name="connsiteX2-25" fmla="*/ 7778188 w 12639555"/>
              <a:gd name="connsiteY2-26" fmla="*/ 90 h 914490"/>
              <a:gd name="connsiteX3-27" fmla="*/ 10301469 w 12639555"/>
              <a:gd name="connsiteY3-28" fmla="*/ 636697 h 914490"/>
              <a:gd name="connsiteX4-29" fmla="*/ 12639555 w 12639555"/>
              <a:gd name="connsiteY4-30" fmla="*/ 914490 h 914490"/>
              <a:gd name="connsiteX0-31" fmla="*/ 0 w 12639555"/>
              <a:gd name="connsiteY0-32" fmla="*/ 752478 h 752478"/>
              <a:gd name="connsiteX1-33" fmla="*/ 3576577 w 12639555"/>
              <a:gd name="connsiteY1-34" fmla="*/ 520984 h 752478"/>
              <a:gd name="connsiteX2-35" fmla="*/ 7778188 w 12639555"/>
              <a:gd name="connsiteY2-36" fmla="*/ 124 h 752478"/>
              <a:gd name="connsiteX3-37" fmla="*/ 10301469 w 12639555"/>
              <a:gd name="connsiteY3-38" fmla="*/ 474685 h 752478"/>
              <a:gd name="connsiteX4-39" fmla="*/ 12639555 w 12639555"/>
              <a:gd name="connsiteY4-40" fmla="*/ 752478 h 752478"/>
              <a:gd name="connsiteX0-41" fmla="*/ 0 w 12639555"/>
              <a:gd name="connsiteY0-42" fmla="*/ 752478 h 752478"/>
              <a:gd name="connsiteX1-43" fmla="*/ 3576577 w 12639555"/>
              <a:gd name="connsiteY1-44" fmla="*/ 520984 h 752478"/>
              <a:gd name="connsiteX2-45" fmla="*/ 7025834 w 12639555"/>
              <a:gd name="connsiteY2-46" fmla="*/ 124 h 752478"/>
              <a:gd name="connsiteX3-47" fmla="*/ 10301469 w 12639555"/>
              <a:gd name="connsiteY3-48" fmla="*/ 474685 h 752478"/>
              <a:gd name="connsiteX4-49" fmla="*/ 12639555 w 12639555"/>
              <a:gd name="connsiteY4-50" fmla="*/ 752478 h 752478"/>
              <a:gd name="connsiteX0-51" fmla="*/ 0 w 12639555"/>
              <a:gd name="connsiteY0-52" fmla="*/ 753229 h 753229"/>
              <a:gd name="connsiteX1-53" fmla="*/ 2743200 w 12639555"/>
              <a:gd name="connsiteY1-54" fmla="*/ 602758 h 753229"/>
              <a:gd name="connsiteX2-55" fmla="*/ 7025834 w 12639555"/>
              <a:gd name="connsiteY2-56" fmla="*/ 875 h 753229"/>
              <a:gd name="connsiteX3-57" fmla="*/ 10301469 w 12639555"/>
              <a:gd name="connsiteY3-58" fmla="*/ 475436 h 753229"/>
              <a:gd name="connsiteX4-59" fmla="*/ 12639555 w 12639555"/>
              <a:gd name="connsiteY4-60" fmla="*/ 753229 h 75322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2639555" h="753229">
                <a:moveTo>
                  <a:pt x="0" y="753229"/>
                </a:moveTo>
                <a:cubicBezTo>
                  <a:pt x="1200873" y="743583"/>
                  <a:pt x="1572228" y="728150"/>
                  <a:pt x="2743200" y="602758"/>
                </a:cubicBezTo>
                <a:cubicBezTo>
                  <a:pt x="3914172" y="477366"/>
                  <a:pt x="5766123" y="22095"/>
                  <a:pt x="7025834" y="875"/>
                </a:cubicBezTo>
                <a:cubicBezTo>
                  <a:pt x="8285545" y="-20345"/>
                  <a:pt x="9365849" y="350044"/>
                  <a:pt x="10301469" y="475436"/>
                </a:cubicBezTo>
                <a:cubicBezTo>
                  <a:pt x="11237089" y="600828"/>
                  <a:pt x="11954719" y="693426"/>
                  <a:pt x="12639555" y="753229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347595" y="750570"/>
            <a:ext cx="7496810" cy="9772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4800" b="1" dirty="0">
                <a:solidFill>
                  <a:srgbClr val="C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何为黍离之悲？</a:t>
            </a:r>
            <a:endParaRPr lang="zh-CN" altLang="en-US" sz="4800" b="1" dirty="0">
              <a:solidFill>
                <a:srgbClr val="C00000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136140" y="1983740"/>
            <a:ext cx="7919085" cy="3647440"/>
            <a:chOff x="3364" y="3741"/>
            <a:chExt cx="12471" cy="5744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6200000">
              <a:off x="8718" y="2068"/>
              <a:ext cx="1520" cy="4866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364" y="6288"/>
              <a:ext cx="12471" cy="31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fontAlgn="auto">
                <a:lnSpc>
                  <a:spcPct val="150000"/>
                </a:lnSpc>
              </a:pPr>
              <a:r>
                <a:rPr lang="en-US" altLang="zh-CN" sz="2800" dirty="0">
                  <a:latin typeface="华文楷体" panose="02010600040101010101" charset="-122"/>
                  <a:ea typeface="华文楷体" panose="02010600040101010101" charset="-122"/>
                </a:rPr>
                <a:t>        </a:t>
              </a:r>
              <a:r>
                <a:rPr lang="zh-CN" altLang="en-US" sz="2800" dirty="0">
                  <a:latin typeface="华文楷体" panose="02010600040101010101" charset="-122"/>
                  <a:ea typeface="华文楷体" panose="02010600040101010101" charset="-122"/>
                </a:rPr>
                <a:t>彼黍离离，彼稷之实。行迈靡靡，中心如噎。知我者，谓我心忧，不知我者，谓我何求。悠悠苍天！此何人哉？</a:t>
              </a:r>
              <a:endParaRPr lang="zh-CN" altLang="en-US" sz="2800" dirty="0">
                <a:latin typeface="华文楷体" panose="02010600040101010101" charset="-122"/>
                <a:ea typeface="华文楷体" panose="02010600040101010101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978" y="4090"/>
              <a:ext cx="5328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ctr"/>
              <a:r>
                <a:rPr lang="zh-CN" altLang="en-US" sz="2800"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</a:rPr>
                <a:t>王风·黍离（节选）</a:t>
              </a:r>
              <a:endParaRPr lang="zh-CN" altLang="en-US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222"/>
          <a:stretch>
            <a:fillRect/>
          </a:stretch>
        </p:blipFill>
        <p:spPr>
          <a:xfrm>
            <a:off x="-1" y="-360086"/>
            <a:ext cx="5359079" cy="7578173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222"/>
          <a:stretch>
            <a:fillRect/>
          </a:stretch>
        </p:blipFill>
        <p:spPr>
          <a:xfrm flipH="1">
            <a:off x="7056697" y="-469203"/>
            <a:ext cx="5513408" cy="779640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347595" y="750570"/>
            <a:ext cx="7496810" cy="18637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4800" b="1" dirty="0">
                <a:solidFill>
                  <a:srgbClr val="C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上阕中哪一个字最能概括扬州城现在的特点？</a:t>
            </a:r>
            <a:endParaRPr lang="zh-CN" altLang="en-US" sz="4800" b="1" dirty="0">
              <a:solidFill>
                <a:srgbClr val="C00000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136140" y="3992880"/>
            <a:ext cx="7919085" cy="9772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20000"/>
              </a:lnSpc>
            </a:pPr>
            <a:r>
              <a:rPr lang="zh-CN" sz="4800" b="1" dirty="0">
                <a:latin typeface="华文楷体" panose="02010600040101010101" charset="-122"/>
                <a:ea typeface="华文楷体" panose="02010600040101010101" charset="-122"/>
              </a:rPr>
              <a:t>空</a:t>
            </a:r>
            <a:r>
              <a:rPr lang="en-US" altLang="zh-CN" sz="4800" b="1" dirty="0">
                <a:latin typeface="华文楷体" panose="02010600040101010101" charset="-122"/>
                <a:ea typeface="华文楷体" panose="02010600040101010101" charset="-122"/>
              </a:rPr>
              <a:t>/</a:t>
            </a:r>
            <a:r>
              <a:rPr lang="zh-CN" altLang="en-US" sz="4800" b="1" dirty="0">
                <a:latin typeface="华文楷体" panose="02010600040101010101" charset="-122"/>
                <a:ea typeface="华文楷体" panose="02010600040101010101" charset="-122"/>
              </a:rPr>
              <a:t>废</a:t>
            </a:r>
            <a:endParaRPr lang="zh-CN" altLang="en-US" sz="4800" b="1" dirty="0"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Photocopy trans="30000" detail="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9206" y="2292561"/>
            <a:ext cx="2834972" cy="354371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40864"/>
            <a:ext cx="12192000" cy="466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4723395" y="-240602"/>
            <a:ext cx="7859888" cy="16413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>
            <a:biLevel thresh="75000"/>
          </a:blip>
          <a:stretch>
            <a:fillRect/>
          </a:stretch>
        </p:blipFill>
        <p:spPr>
          <a:xfrm>
            <a:off x="1034911" y="885681"/>
            <a:ext cx="1935381" cy="79098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biLevel thresh="75000"/>
          </a:blip>
          <a:stretch>
            <a:fillRect/>
          </a:stretch>
        </p:blipFill>
        <p:spPr>
          <a:xfrm flipH="1" flipV="1">
            <a:off x="8112868" y="885681"/>
            <a:ext cx="869752" cy="35546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Photocopy trans="30000" detail="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685852">
            <a:off x="1552806" y="1827148"/>
            <a:ext cx="2834972" cy="3543716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782445" y="750570"/>
            <a:ext cx="8627110" cy="9772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4800" b="1" dirty="0">
                <a:solidFill>
                  <a:srgbClr val="C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“空城”之“空”表现在哪里？</a:t>
            </a:r>
            <a:endParaRPr lang="zh-CN" altLang="en-US" sz="4800" b="1" dirty="0">
              <a:solidFill>
                <a:srgbClr val="C00000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01215" y="2054225"/>
            <a:ext cx="7919085" cy="27495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20000"/>
              </a:lnSpc>
            </a:pPr>
            <a:r>
              <a:rPr lang="zh-CN" sz="4800" dirty="0">
                <a:latin typeface="华文楷体" panose="02010600040101010101" charset="-122"/>
                <a:ea typeface="华文楷体" panose="02010600040101010101" charset="-122"/>
              </a:rPr>
              <a:t>荠麦青青</a:t>
            </a:r>
            <a:endParaRPr lang="zh-CN" sz="4800" dirty="0">
              <a:latin typeface="华文楷体" panose="02010600040101010101" charset="-122"/>
              <a:ea typeface="华文楷体" panose="02010600040101010101" charset="-122"/>
            </a:endParaRPr>
          </a:p>
          <a:p>
            <a:pPr algn="ctr">
              <a:lnSpc>
                <a:spcPct val="120000"/>
              </a:lnSpc>
            </a:pPr>
            <a:r>
              <a:rPr lang="zh-CN" sz="4800" dirty="0">
                <a:latin typeface="华文楷体" panose="02010600040101010101" charset="-122"/>
                <a:ea typeface="华文楷体" panose="02010600040101010101" charset="-122"/>
              </a:rPr>
              <a:t>废池乔木</a:t>
            </a:r>
            <a:endParaRPr lang="zh-CN" sz="4800" dirty="0">
              <a:latin typeface="华文楷体" panose="02010600040101010101" charset="-122"/>
              <a:ea typeface="华文楷体" panose="02010600040101010101" charset="-122"/>
            </a:endParaRPr>
          </a:p>
          <a:p>
            <a:pPr algn="ctr">
              <a:lnSpc>
                <a:spcPct val="120000"/>
              </a:lnSpc>
            </a:pPr>
            <a:r>
              <a:rPr lang="zh-CN" sz="4800" dirty="0">
                <a:latin typeface="华文楷体" panose="02010600040101010101" charset="-122"/>
                <a:ea typeface="华文楷体" panose="02010600040101010101" charset="-122"/>
              </a:rPr>
              <a:t>清角吹寒</a:t>
            </a:r>
            <a:endParaRPr lang="zh-CN" sz="4800" dirty="0"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1290" y="-95250"/>
            <a:ext cx="3230245" cy="319468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378612" y="3932451"/>
            <a:ext cx="2510865" cy="251086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800037">
            <a:off x="13208374" y="-167798"/>
            <a:ext cx="2175519" cy="440283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63669" y="5346122"/>
            <a:ext cx="8589322" cy="179371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Photocopy trans="30000" detail="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914148" flipH="1">
            <a:off x="1486448" y="2160593"/>
            <a:ext cx="2834972" cy="3543716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701040" y="773430"/>
            <a:ext cx="8627110" cy="9772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4800" b="1" dirty="0">
                <a:solidFill>
                  <a:srgbClr val="C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词的第一句在这是什么作用呢？</a:t>
            </a:r>
            <a:endParaRPr lang="zh-CN" altLang="en-US" sz="4800" b="1" dirty="0">
              <a:solidFill>
                <a:srgbClr val="C00000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01040" y="2731770"/>
            <a:ext cx="8627110" cy="7556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3600" dirty="0">
                <a:solidFill>
                  <a:srgbClr val="C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上阙中哪个词可以用来概括过去的扬州城？</a:t>
            </a:r>
            <a:endParaRPr lang="zh-CN" altLang="en-US" sz="3600" dirty="0">
              <a:solidFill>
                <a:srgbClr val="C00000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01040" y="4590415"/>
            <a:ext cx="8350250" cy="7556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20000"/>
              </a:lnSpc>
            </a:pPr>
            <a:r>
              <a:rPr lang="zh-CN" sz="3600" dirty="0">
                <a:latin typeface="华文楷体" panose="02010600040101010101" charset="-122"/>
                <a:ea typeface="华文楷体" panose="02010600040101010101" charset="-122"/>
              </a:rPr>
              <a:t>名都</a:t>
            </a:r>
            <a:r>
              <a:rPr lang="en-US" altLang="zh-CN" sz="3600" dirty="0">
                <a:latin typeface="华文楷体" panose="02010600040101010101" charset="-122"/>
                <a:ea typeface="华文楷体" panose="02010600040101010101" charset="-122"/>
              </a:rPr>
              <a:t>/</a:t>
            </a:r>
            <a:r>
              <a:rPr lang="zh-CN" altLang="en-US" sz="3600" dirty="0">
                <a:latin typeface="华文楷体" panose="02010600040101010101" charset="-122"/>
                <a:ea typeface="华文楷体" panose="02010600040101010101" charset="-122"/>
              </a:rPr>
              <a:t>佳处</a:t>
            </a:r>
            <a:r>
              <a:rPr lang="zh-CN" altLang="en-US" sz="3600" dirty="0">
                <a:latin typeface="Arial" panose="020B0604020202020204" pitchFamily="34" charset="0"/>
                <a:ea typeface="华文楷体" panose="02010600040101010101" charset="-122"/>
                <a:cs typeface="Arial" panose="020B0604020202020204" pitchFamily="34" charset="0"/>
              </a:rPr>
              <a:t>→空城</a:t>
            </a:r>
            <a:endParaRPr lang="zh-CN" altLang="en-US" sz="3600" dirty="0">
              <a:latin typeface="Arial" panose="020B0604020202020204" pitchFamily="34" charset="0"/>
              <a:ea typeface="华文楷体" panose="02010600040101010101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16" grpId="0"/>
      <p:bldP spid="16" grpId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985</Words>
  <Application>WPS 演示</Application>
  <PresentationFormat>宽屏</PresentationFormat>
  <Paragraphs>88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3" baseType="lpstr">
      <vt:lpstr>Arial</vt:lpstr>
      <vt:lpstr>宋体</vt:lpstr>
      <vt:lpstr>Wingdings</vt:lpstr>
      <vt:lpstr>华文行楷</vt:lpstr>
      <vt:lpstr>华文楷体</vt:lpstr>
      <vt:lpstr>华文新魏</vt:lpstr>
      <vt:lpstr>钟齐段宁行书</vt:lpstr>
      <vt:lpstr>Californian FB</vt:lpstr>
      <vt:lpstr>方正清刻本悦宋简体</vt:lpstr>
      <vt:lpstr>Segoe UI Light</vt:lpstr>
      <vt:lpstr>段宁毛笔行书(修订版）</vt:lpstr>
      <vt:lpstr>等线</vt:lpstr>
      <vt:lpstr>微软雅黑</vt:lpstr>
      <vt:lpstr>Arial Unicode MS</vt:lpstr>
      <vt:lpstr>等线 Light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H-小桐</cp:lastModifiedBy>
  <cp:revision>124</cp:revision>
  <dcterms:created xsi:type="dcterms:W3CDTF">2016-10-15T05:19:00Z</dcterms:created>
  <dcterms:modified xsi:type="dcterms:W3CDTF">2020-06-11T07:44:55Z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2052-11.1.0.9740</vt:lpwstr>
  </property>
</Properties>
</file>