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63" r:id="rId4"/>
    <p:sldId id="260" r:id="rId5"/>
    <p:sldId id="258" r:id="rId6"/>
    <p:sldId id="259" r:id="rId7"/>
    <p:sldId id="262" r:id="rId8"/>
    <p:sldId id="265" r:id="rId9"/>
    <p:sldId id="264" r:id="rId10"/>
    <p:sldId id="286" r:id="rId11"/>
    <p:sldId id="287" r:id="rId12"/>
    <p:sldId id="285" r:id="rId13"/>
    <p:sldId id="266" r:id="rId14"/>
    <p:sldId id="267" r:id="rId15"/>
    <p:sldId id="268" r:id="rId16"/>
    <p:sldId id="280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81" r:id="rId25"/>
    <p:sldId id="276" r:id="rId26"/>
    <p:sldId id="277" r:id="rId27"/>
    <p:sldId id="282" r:id="rId28"/>
    <p:sldId id="284" r:id="rId29"/>
    <p:sldId id="278" r:id="rId30"/>
    <p:sldId id="279" r:id="rId31"/>
    <p:sldId id="283" r:id="rId32"/>
    <p:sldId id="288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14EB-A3FD-408F-8081-097C8B844F74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0A40-F918-4D1F-843D-F11687CB0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14EB-A3FD-408F-8081-097C8B844F74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0A40-F918-4D1F-843D-F11687CB0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14EB-A3FD-408F-8081-097C8B844F74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0A40-F918-4D1F-843D-F11687CB0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CA9FA99-AF6A-4A53-A1B5-7E1D8A70D38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fld id="{3B5699B6-A6A2-4395-A83F-61D1AF8FF00E}" type="slidenum">
              <a:rPr lang="en-US" altLang="zh-CN" sz="1400" kern="120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fld id="{57CEAE34-F99A-4327-874B-32775E74727D}" type="slidenum">
              <a:rPr lang="en-US" altLang="zh-CN" sz="1400" kern="120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fld id="{179D217E-7AC1-4184-BE54-3C2203947037}" type="slidenum">
              <a:rPr lang="en-US" altLang="zh-CN" sz="1400" kern="120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fld id="{1B358AB0-6CD8-489E-9C72-3FD93FDB5F3D}" type="slidenum">
              <a:rPr lang="en-US" altLang="zh-CN" sz="1400" kern="120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fld id="{3E60A37E-6FBB-47A6-83BF-356A037ECDEA}" type="slidenum">
              <a:rPr lang="en-US" altLang="zh-CN" sz="1400" kern="120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fld id="{F6F9F47F-B9AF-49D8-AB52-9EBEBE3AF6CB}" type="slidenum">
              <a:rPr lang="en-US" altLang="zh-CN" sz="1400" kern="120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fld id="{F64E42F7-CE03-4135-9296-C04AC1BF49B9}" type="slidenum">
              <a:rPr lang="en-US" altLang="zh-CN" sz="1400" kern="120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14EB-A3FD-408F-8081-097C8B844F74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0A40-F918-4D1F-843D-F11687CB0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fld id="{6B2B0B46-C969-4301-B600-BBD2E2D93226}" type="slidenum">
              <a:rPr lang="en-US" altLang="zh-CN" sz="1400" kern="120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fld id="{601A936D-96B3-4E3C-8196-B461C51F366D}" type="slidenum">
              <a:rPr lang="en-US" altLang="zh-CN" sz="1400" kern="120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fld id="{89306657-A331-4FB5-A72E-E50A7B987D26}" type="slidenum">
              <a:rPr lang="en-US" altLang="zh-CN" sz="1400" kern="120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fld id="{64F5C109-7DAE-447E-8EBB-F310B9617E9D}" type="slidenum">
              <a:rPr lang="en-US" altLang="zh-CN" sz="1400" kern="120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14EB-A3FD-408F-8081-097C8B844F74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0A40-F918-4D1F-843D-F11687CB0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14EB-A3FD-408F-8081-097C8B844F74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0A40-F918-4D1F-843D-F11687CB0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14EB-A3FD-408F-8081-097C8B844F74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0A40-F918-4D1F-843D-F11687CB0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14EB-A3FD-408F-8081-097C8B844F74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0A40-F918-4D1F-843D-F11687CB0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14EB-A3FD-408F-8081-097C8B844F74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0A40-F918-4D1F-843D-F11687CB0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14EB-A3FD-408F-8081-097C8B844F74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0A40-F918-4D1F-843D-F11687CB0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14EB-A3FD-408F-8081-097C8B844F74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0A40-F918-4D1F-843D-F11687CB0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314EB-A3FD-408F-8081-097C8B844F74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40A40-F918-4D1F-843D-F11687CB0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altLang="zh-CN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endParaRPr lang="en-US" altLang="zh-CN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fld id="{8C87D5A8-B5C3-428F-9FF0-E31DFBB532A3}" type="slidenum">
              <a:rPr lang="en-US" altLang="zh-CN" kern="120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mid\&#23665;&#26126;&#27700;&#31168;.mid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s"/>
          <p:cNvPicPr>
            <a:picLocks noChangeAspect="1" noChangeArrowheads="1"/>
          </p:cNvPicPr>
          <p:nvPr/>
        </p:nvPicPr>
        <p:blipFill>
          <a:blip r:embed="rId3">
            <a:lum bright="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5123" name="WordArt 3"/>
          <p:cNvSpPr>
            <a:spLocks noChangeArrowheads="1" noChangeShapeType="1" noTextEdit="1"/>
          </p:cNvSpPr>
          <p:nvPr/>
        </p:nvSpPr>
        <p:spPr bwMode="auto">
          <a:xfrm>
            <a:off x="3429000" y="1752600"/>
            <a:ext cx="26670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1800">
                <a:ln w="9525">
                  <a:noFill/>
                  <a:round/>
                  <a:headEnd/>
                  <a:tailEnd/>
                </a:ln>
                <a:solidFill>
                  <a:srgbClr val="FF3399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宋体"/>
                <a:ea typeface="宋体"/>
              </a:rPr>
              <a:t>巴东三峡</a:t>
            </a:r>
          </a:p>
        </p:txBody>
      </p:sp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3886200" y="3886200"/>
            <a:ext cx="2057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720">
                <a:ln w="9525">
                  <a:noFill/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宋体"/>
                <a:ea typeface="宋体"/>
              </a:rPr>
              <a:t>刘大杰</a:t>
            </a:r>
          </a:p>
        </p:txBody>
      </p:sp>
      <p:pic>
        <p:nvPicPr>
          <p:cNvPr id="5126" name="山明水秀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371600" y="6270625"/>
            <a:ext cx="4114800" cy="1952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8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ED6C5-550E-4BBD-9CD0-221E7EBF12AD}" type="datetime1">
              <a:rPr lang="zh-CN" altLang="en-US"/>
              <a:pPr/>
              <a:t>2016/9/8 Thursday</a:t>
            </a:fld>
            <a:endParaRPr lang="en-US" altLang="zh-CN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CEE61-D918-419D-AB63-56523B7B758D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381000" y="457200"/>
            <a:ext cx="84582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66"/>
                </a:solidFill>
                <a:latin typeface="" charset="0"/>
                <a:ea typeface="楷体_GB2312" pitchFamily="49" charset="-122"/>
              </a:rPr>
              <a:t>③“</a:t>
            </a:r>
            <a:r>
              <a:rPr lang="zh-CN" altLang="en-US" sz="2800" b="1">
                <a:solidFill>
                  <a:srgbClr val="FF0066"/>
                </a:solidFill>
                <a:latin typeface="" charset="0"/>
                <a:ea typeface="楷体_GB2312" pitchFamily="49" charset="-122"/>
              </a:rPr>
              <a:t>这个峰很高，那个峰还要更高</a:t>
            </a:r>
            <a:r>
              <a:rPr lang="en-US" altLang="zh-CN" sz="2800" b="1">
                <a:solidFill>
                  <a:srgbClr val="FF0066"/>
                </a:solidFill>
                <a:latin typeface="" charset="0"/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FF0066"/>
                </a:solidFill>
                <a:latin typeface="" charset="0"/>
                <a:ea typeface="楷体_GB2312" pitchFamily="49" charset="-122"/>
              </a:rPr>
              <a:t>一层一层地你围着我，我围着你，你咬着我，我咬着你。”</a:t>
            </a: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457200" y="1295400"/>
            <a:ext cx="76200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" charset="0"/>
                <a:ea typeface="楷体_GB2312" pitchFamily="49" charset="-122"/>
              </a:rPr>
              <a:t>   </a:t>
            </a:r>
            <a:r>
              <a:rPr lang="zh-CN" altLang="en-US" sz="2800" b="1">
                <a:solidFill>
                  <a:schemeClr val="accent2"/>
                </a:solidFill>
                <a:latin typeface="" charset="0"/>
                <a:ea typeface="楷体_GB2312" pitchFamily="49" charset="-122"/>
              </a:rPr>
              <a:t>用拟人，生动地写出了山的高峻、整齐，将群山写活了。</a:t>
            </a:r>
            <a:endParaRPr lang="zh-CN" altLang="en-US" sz="2800" b="1">
              <a:solidFill>
                <a:schemeClr val="accent2"/>
              </a:solidFill>
              <a:ea typeface="楷体_GB2312" pitchFamily="49" charset="-122"/>
            </a:endParaRP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457200" y="2514600"/>
            <a:ext cx="79248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66"/>
                </a:solidFill>
                <a:latin typeface="" charset="0"/>
                <a:ea typeface="楷体_GB2312" pitchFamily="49" charset="-122"/>
              </a:rPr>
              <a:t> ④“</a:t>
            </a:r>
            <a:r>
              <a:rPr lang="zh-CN" altLang="en-US" sz="2800" b="1">
                <a:solidFill>
                  <a:srgbClr val="FF0066"/>
                </a:solidFill>
                <a:latin typeface="" charset="0"/>
                <a:ea typeface="楷体_GB2312" pitchFamily="49" charset="-122"/>
              </a:rPr>
              <a:t>两旁的高山，笔直地耸立着，好像是被一把快刀切成似的，那么整齐，那么险峻。”</a:t>
            </a: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609600" y="3429000"/>
            <a:ext cx="7620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accent2"/>
                </a:solidFill>
                <a:latin typeface="" charset="0"/>
                <a:ea typeface="楷体_GB2312" pitchFamily="49" charset="-122"/>
              </a:rPr>
              <a:t>快刀切成似的”形象地写出山的峻峭。</a:t>
            </a:r>
            <a:endParaRPr lang="zh-CN" altLang="en-US" sz="2800" b="1">
              <a:solidFill>
                <a:schemeClr val="accent2"/>
              </a:solidFill>
              <a:ea typeface="楷体_GB2312" pitchFamily="49" charset="-122"/>
            </a:endParaRP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381000" y="4191000"/>
            <a:ext cx="807720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66"/>
                </a:solidFill>
                <a:latin typeface="" charset="0"/>
                <a:ea typeface="楷体_GB2312" pitchFamily="49" charset="-122"/>
              </a:rPr>
              <a:t>⑤“</a:t>
            </a:r>
            <a:r>
              <a:rPr lang="zh-CN" altLang="en-US" sz="2800" b="1">
                <a:solidFill>
                  <a:srgbClr val="FF0066"/>
                </a:solidFill>
                <a:latin typeface="" charset="0"/>
                <a:ea typeface="楷体_GB2312" pitchFamily="49" charset="-122"/>
              </a:rPr>
              <a:t>只见顶上云雾腾腾，有像牛马的，有像虎豹的，奇形怪状，应有尽有，那情形比起庐山来还要有趣。”</a:t>
            </a:r>
          </a:p>
        </p:txBody>
      </p:sp>
      <p:sp>
        <p:nvSpPr>
          <p:cNvPr id="49159" name="Rectangle 7"/>
          <p:cNvSpPr>
            <a:spLocks noChangeArrowheads="1"/>
          </p:cNvSpPr>
          <p:nvPr/>
        </p:nvSpPr>
        <p:spPr bwMode="auto">
          <a:xfrm>
            <a:off x="457200" y="5486400"/>
            <a:ext cx="8451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" charset="0"/>
                <a:ea typeface="楷体_GB2312" pitchFamily="49" charset="-122"/>
              </a:rPr>
              <a:t> “</a:t>
            </a:r>
            <a:r>
              <a:rPr lang="zh-CN" altLang="en-US" sz="2800" b="1">
                <a:solidFill>
                  <a:schemeClr val="accent2"/>
                </a:solidFill>
                <a:latin typeface="" charset="0"/>
                <a:ea typeface="楷体_GB2312" pitchFamily="49" charset="-122"/>
              </a:rPr>
              <a:t>像牛马，像虎豹”，形象地描摹出云的变幻多姿。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uild="p" autoUpdateAnimBg="0"/>
      <p:bldP spid="49155" grpId="0" build="p" autoUpdateAnimBg="0"/>
      <p:bldP spid="49156" grpId="0" build="p" autoUpdateAnimBg="0"/>
      <p:bldP spid="49157" grpId="0" build="p" autoUpdateAnimBg="0"/>
      <p:bldP spid="49158" grpId="0" build="p" autoUpdateAnimBg="0"/>
      <p:bldP spid="49159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C7BD2-3F01-44E8-89CD-5EF286591E6A}" type="datetime1">
              <a:rPr lang="zh-CN" altLang="en-US"/>
              <a:pPr/>
              <a:t>2016/9/8 Thursday</a:t>
            </a:fld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ECF46-8CEC-474D-ADC4-EA13AEF05328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913"/>
            <a:ext cx="8496300" cy="865187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9900CC"/>
                </a:solidFill>
              </a:rPr>
              <a:t>引用诗歌 谚语 典故的作用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268413"/>
            <a:ext cx="8064500" cy="4089413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altLang="zh-CN" sz="2800" b="1" dirty="0">
                <a:solidFill>
                  <a:schemeClr val="tx1"/>
                </a:solidFill>
              </a:rPr>
              <a:t>   1   </a:t>
            </a:r>
            <a:r>
              <a:rPr lang="zh-CN" altLang="en-US" sz="2800" b="1" dirty="0">
                <a:solidFill>
                  <a:schemeClr val="tx1"/>
                </a:solidFill>
              </a:rPr>
              <a:t>巴东三峡巫峡长，猿鸣三声泪沾裳</a:t>
            </a:r>
          </a:p>
          <a:p>
            <a:pPr algn="l">
              <a:lnSpc>
                <a:spcPct val="80000"/>
              </a:lnSpc>
            </a:pPr>
            <a:endParaRPr lang="en-US" altLang="zh-CN" sz="2800" b="1" dirty="0" smtClean="0">
              <a:solidFill>
                <a:schemeClr val="tx1"/>
              </a:solidFill>
            </a:endParaRPr>
          </a:p>
          <a:p>
            <a:pPr algn="l">
              <a:lnSpc>
                <a:spcPct val="8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</a:rPr>
              <a:t>   2</a:t>
            </a:r>
            <a:r>
              <a:rPr lang="zh-CN" altLang="en-US" sz="2800" b="1" dirty="0">
                <a:solidFill>
                  <a:schemeClr val="tx1"/>
                </a:solidFill>
              </a:rPr>
              <a:t>、黄陵庙下江南味，也有垂杨也有花。</a:t>
            </a:r>
          </a:p>
          <a:p>
            <a:pPr algn="l">
              <a:lnSpc>
                <a:spcPct val="80000"/>
              </a:lnSpc>
            </a:pPr>
            <a:r>
              <a:rPr lang="zh-CN" altLang="en-US" sz="2800" b="1" dirty="0">
                <a:solidFill>
                  <a:schemeClr val="tx1"/>
                </a:solidFill>
              </a:rPr>
              <a:t>         </a:t>
            </a:r>
          </a:p>
          <a:p>
            <a:pPr algn="l">
              <a:lnSpc>
                <a:spcPct val="80000"/>
              </a:lnSpc>
            </a:pPr>
            <a:r>
              <a:rPr lang="zh-CN" altLang="en-US" sz="2800" b="1" dirty="0">
                <a:solidFill>
                  <a:schemeClr val="tx1"/>
                </a:solidFill>
              </a:rPr>
              <a:t>                                </a:t>
            </a:r>
          </a:p>
          <a:p>
            <a:pPr algn="l">
              <a:lnSpc>
                <a:spcPct val="80000"/>
              </a:lnSpc>
            </a:pPr>
            <a:r>
              <a:rPr lang="zh-CN" altLang="en-US" sz="2800" b="1" dirty="0">
                <a:solidFill>
                  <a:schemeClr val="tx1"/>
                </a:solidFill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</a:rPr>
              <a:t>、青滩叶滩不算难，崆岭才是鬼门关。</a:t>
            </a:r>
          </a:p>
          <a:p>
            <a:pPr algn="l">
              <a:lnSpc>
                <a:spcPct val="80000"/>
              </a:lnSpc>
            </a:pPr>
            <a:endParaRPr lang="zh-CN" altLang="en-US" sz="2800" b="1" dirty="0">
              <a:solidFill>
                <a:schemeClr val="tx1"/>
              </a:solidFill>
            </a:endParaRPr>
          </a:p>
          <a:p>
            <a:pPr algn="l">
              <a:lnSpc>
                <a:spcPct val="8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</a:rPr>
              <a:t>4</a:t>
            </a:r>
            <a:r>
              <a:rPr lang="zh-CN" altLang="en-US" sz="2800" b="1" dirty="0">
                <a:solidFill>
                  <a:schemeClr val="tx1"/>
                </a:solidFill>
              </a:rPr>
              <a:t>、 群山万壑赴荆门，生长明妃尚有村。</a:t>
            </a:r>
          </a:p>
          <a:p>
            <a:pPr algn="l">
              <a:lnSpc>
                <a:spcPct val="80000"/>
              </a:lnSpc>
            </a:pPr>
            <a:r>
              <a:rPr lang="zh-CN" altLang="en-US" sz="2800" b="1" dirty="0">
                <a:solidFill>
                  <a:schemeClr val="tx1"/>
                </a:solidFill>
              </a:rPr>
              <a:t>        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164305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 渲染三峡险恶形势 悲凉氛围 为全文定下基调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2571744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垂杨、花突出了黄陵庙有江南风味。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3786190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 对比。险恶、可怕。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4857760"/>
            <a:ext cx="7072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赴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字妙，写出沿江两岸如群马奔驰的山势。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uild="p" autoUpdateAnimBg="0"/>
      <p:bldP spid="47107" grpId="0" build="p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89C38-7E66-489E-9BA2-948FC46D32D4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1268" name="Picture 4" descr="三峡起始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75" y="0"/>
            <a:ext cx="9864725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9ED1C-DD03-4136-81F4-E850E5F5D94B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125" name="Picture 5" descr="巫峡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7" name="WordArt 7"/>
          <p:cNvSpPr>
            <a:spLocks noChangeArrowheads="1" noChangeShapeType="1" noTextEdit="1"/>
          </p:cNvSpPr>
          <p:nvPr/>
        </p:nvSpPr>
        <p:spPr bwMode="auto">
          <a:xfrm>
            <a:off x="755650" y="404813"/>
            <a:ext cx="4608513" cy="17287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西陵峡风光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27FD-C73F-4E9F-8855-45EB662D0B55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4580" name="Picture 4" descr="942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58788"/>
            <a:ext cx="9144000" cy="7100888"/>
          </a:xfrm>
          <a:prstGeom prst="rect">
            <a:avLst/>
          </a:prstGeom>
          <a:noFill/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785918" y="1428736"/>
            <a:ext cx="56705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CC00CC"/>
                </a:solidFill>
              </a:rPr>
              <a:t>山虽高，然不甚险</a:t>
            </a:r>
          </a:p>
          <a:p>
            <a:r>
              <a:rPr lang="zh-CN" altLang="en-US" sz="3600" b="1" dirty="0">
                <a:solidFill>
                  <a:srgbClr val="CC00CC"/>
                </a:solidFill>
              </a:rPr>
              <a:t>水虽急，然不甚狭</a:t>
            </a:r>
          </a:p>
        </p:txBody>
      </p:sp>
      <p:sp>
        <p:nvSpPr>
          <p:cNvPr id="24583" name="WordArt 7"/>
          <p:cNvSpPr>
            <a:spLocks noChangeArrowheads="1" noChangeShapeType="1" noTextEdit="1"/>
          </p:cNvSpPr>
          <p:nvPr/>
        </p:nvSpPr>
        <p:spPr bwMode="auto">
          <a:xfrm>
            <a:off x="0" y="142852"/>
            <a:ext cx="4538663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黄猫峡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2" name="Picture 8" descr="13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21509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8800">
                <a:solidFill>
                  <a:srgbClr val="FF0000"/>
                </a:solidFill>
              </a:rPr>
              <a:t>灯影峡</a:t>
            </a:r>
          </a:p>
        </p:txBody>
      </p:sp>
      <p:sp>
        <p:nvSpPr>
          <p:cNvPr id="21514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6237288"/>
            <a:ext cx="504825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2B88D-32AE-4109-B223-16F3A79A1AC4}" type="slidenum">
              <a:rPr lang="en-US" altLang="zh-CN"/>
              <a:pPr/>
              <a:t>16</a:t>
            </a:fld>
            <a:endParaRPr lang="en-US" altLang="zh-CN"/>
          </a:p>
        </p:txBody>
      </p:sp>
      <p:pic>
        <p:nvPicPr>
          <p:cNvPr id="25606" name="Picture 6" descr="200612715093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443663" cy="6858000"/>
          </a:xfrm>
          <a:prstGeom prst="rect">
            <a:avLst/>
          </a:prstGeom>
          <a:noFill/>
        </p:spPr>
      </p:pic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6696075" y="0"/>
            <a:ext cx="2197100" cy="661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en-US" sz="6600">
                <a:solidFill>
                  <a:srgbClr val="008000"/>
                </a:solidFill>
              </a:rPr>
              <a:t>黄陵庙下江南味</a:t>
            </a:r>
          </a:p>
          <a:p>
            <a:r>
              <a:rPr lang="zh-CN" altLang="en-US" sz="6600">
                <a:solidFill>
                  <a:srgbClr val="008000"/>
                </a:solidFill>
              </a:rPr>
              <a:t>也有垂杨也有花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93AE1-5092-4E3C-9F7B-C96BC83A93DA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00563" y="260350"/>
            <a:ext cx="3457575" cy="792163"/>
          </a:xfrm>
        </p:spPr>
        <p:txBody>
          <a:bodyPr/>
          <a:lstStyle/>
          <a:p>
            <a:endParaRPr lang="zh-CN" altLang="zh-CN" sz="400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6149" name="Picture 5" descr="_1054605985_hb0603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1125538"/>
            <a:ext cx="4716462" cy="5732462"/>
          </a:xfrm>
          <a:prstGeom prst="rect">
            <a:avLst/>
          </a:prstGeom>
          <a:noFill/>
        </p:spPr>
      </p:pic>
      <p:pic>
        <p:nvPicPr>
          <p:cNvPr id="6150" name="Picture 6" descr="10311198593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4427538" cy="5732462"/>
          </a:xfrm>
          <a:prstGeom prst="rect">
            <a:avLst/>
          </a:prstGeom>
          <a:noFill/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339975" y="0"/>
            <a:ext cx="68040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6153" name="WordArt 9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3995738" cy="1484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牛肝马肺峡</a:t>
            </a: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5076825" y="0"/>
            <a:ext cx="3598863" cy="155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/>
                <a:ea typeface="宋体"/>
              </a:rPr>
              <a:t>崆岭峡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4A8B2-56A5-4D75-9CE5-09E04285F73F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6628" name="Picture 4" descr="2006217132442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27788"/>
          </a:xfrm>
          <a:prstGeom prst="rect">
            <a:avLst/>
          </a:prstGeom>
          <a:noFill/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286248" y="142852"/>
            <a:ext cx="1046440" cy="58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青滩叶滩不是滩</a:t>
            </a:r>
          </a:p>
          <a:p>
            <a:r>
              <a:rPr lang="zh-CN" altLang="en-US" sz="2800" b="1" dirty="0">
                <a:solidFill>
                  <a:srgbClr val="C00000"/>
                </a:solidFill>
              </a:rPr>
              <a:t>崆岭才是鬼门关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686D8-D920-40F6-B75E-3BAF9C6F3C22}" type="slidenum">
              <a:rPr lang="en-US" altLang="zh-CN"/>
              <a:pPr/>
              <a:t>19</a:t>
            </a:fld>
            <a:endParaRPr lang="en-US" altLang="zh-CN"/>
          </a:p>
        </p:txBody>
      </p:sp>
      <p:pic>
        <p:nvPicPr>
          <p:cNvPr id="9220" name="Picture 4" descr="200701080707113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0"/>
            <a:ext cx="5435600" cy="7029450"/>
          </a:xfrm>
          <a:prstGeom prst="rect">
            <a:avLst/>
          </a:prstGeom>
          <a:noFill/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 flipH="1">
            <a:off x="1015167" y="620713"/>
            <a:ext cx="677108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en-US" sz="3200" b="1" dirty="0">
                <a:solidFill>
                  <a:schemeClr val="hlink"/>
                </a:solidFill>
              </a:rPr>
              <a:t>米仓峡，又名兵书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051050" y="765175"/>
            <a:ext cx="1006475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en-US" b="1" dirty="0">
                <a:solidFill>
                  <a:schemeClr val="hlink"/>
                </a:solidFill>
              </a:rPr>
              <a:t>宝剑峡</a:t>
            </a:r>
            <a:r>
              <a:rPr lang="zh-CN" altLang="en-US" b="1" dirty="0"/>
              <a:t>。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227660" y="3716338"/>
            <a:ext cx="615553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水势不急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1081009" y="3716338"/>
            <a:ext cx="1354217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距离不长</a:t>
            </a:r>
          </a:p>
          <a:p>
            <a:pPr>
              <a:spcBef>
                <a:spcPct val="50000"/>
              </a:spcBef>
            </a:pPr>
            <a:endParaRPr lang="en-US" altLang="zh-CN" sz="3200" b="1" dirty="0"/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2661047" y="3716338"/>
            <a:ext cx="615553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山崖更峻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739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791200"/>
          </a:xfrm>
          <a:prstGeom prst="rect">
            <a:avLst/>
          </a:prstGeom>
          <a:noFill/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42844" y="357166"/>
            <a:ext cx="8763000" cy="1877437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Arial" pitchFamily="34" charset="0"/>
                <a:ea typeface="隶书" pitchFamily="49" charset="-122"/>
              </a:rPr>
              <a:t>三峡简介</a:t>
            </a:r>
          </a:p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长江三峡西起重庆奉节白帝城，东到湖北宜昌南津关，全长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193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公里，自西向东由</a:t>
            </a:r>
            <a:r>
              <a:rPr lang="zh-CN" altLang="en-US" sz="2400" b="1" dirty="0">
                <a:latin typeface="Arial" pitchFamily="34" charset="0"/>
                <a:ea typeface="楷体_GB2312" pitchFamily="49" charset="-122"/>
              </a:rPr>
              <a:t>瞿塘峡、巫峡、西陵峡组成，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长江三峡为万里长江上游最为雄伟壮丽的峡谷，被游人誉为</a:t>
            </a:r>
            <a:r>
              <a:rPr lang="zh-CN" altLang="en-US" sz="2400" b="1" dirty="0"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山水画廊</a:t>
            </a:r>
            <a:r>
              <a:rPr lang="zh-CN" altLang="en-US" sz="2400" b="1" dirty="0"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81000" y="2438400"/>
            <a:ext cx="457200" cy="466725"/>
          </a:xfrm>
          <a:prstGeom prst="rect">
            <a:avLst/>
          </a:prstGeom>
          <a:solidFill>
            <a:schemeClr val="folHlink"/>
          </a:solidFill>
          <a:ln w="9525">
            <a:solidFill>
              <a:srgbClr val="FF99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3366FF"/>
                </a:solidFill>
                <a:latin typeface="Arial" pitchFamily="34" charset="0"/>
                <a:ea typeface="黑体" pitchFamily="49" charset="-122"/>
              </a:rPr>
              <a:t>重</a:t>
            </a: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81000" y="3810000"/>
            <a:ext cx="403225" cy="396875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3366FF"/>
                </a:solidFill>
                <a:latin typeface="Arial" pitchFamily="34" charset="0"/>
                <a:ea typeface="黑体" pitchFamily="49" charset="-122"/>
              </a:rPr>
              <a:t>庆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DBB59-956E-4C67-9284-1C717E8CF66C}" type="slidenum">
              <a:rPr lang="en-US" altLang="zh-CN"/>
              <a:pPr/>
              <a:t>20</a:t>
            </a:fld>
            <a:endParaRPr lang="en-US" altLang="zh-CN"/>
          </a:p>
        </p:txBody>
      </p:sp>
      <p:pic>
        <p:nvPicPr>
          <p:cNvPr id="27652" name="Picture 4" descr="1212108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50" y="0"/>
            <a:ext cx="9251950" cy="6858000"/>
          </a:xfrm>
          <a:prstGeom prst="rect">
            <a:avLst/>
          </a:prstGeom>
          <a:noFill/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4932363" y="333375"/>
            <a:ext cx="32385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/>
              <a:t>咏怀古迹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5565775" y="1906588"/>
            <a:ext cx="10064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5235575" y="1833563"/>
            <a:ext cx="25765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4787900" y="1557338"/>
            <a:ext cx="3887788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</a:rPr>
              <a:t>群山万壑赴荆门，</a:t>
            </a:r>
          </a:p>
          <a:p>
            <a:r>
              <a:rPr lang="zh-CN" altLang="en-US" sz="3600" b="1" dirty="0">
                <a:solidFill>
                  <a:srgbClr val="C00000"/>
                </a:solidFill>
              </a:rPr>
              <a:t>生长明妃尚有村。</a:t>
            </a:r>
          </a:p>
          <a:p>
            <a:r>
              <a:rPr lang="zh-CN" altLang="en-US" sz="3600" b="1" dirty="0">
                <a:solidFill>
                  <a:srgbClr val="C00000"/>
                </a:solidFill>
              </a:rPr>
              <a:t>一去紫台连朔漠，</a:t>
            </a:r>
          </a:p>
          <a:p>
            <a:r>
              <a:rPr lang="zh-CN" altLang="en-US" sz="3600" b="1" dirty="0">
                <a:solidFill>
                  <a:srgbClr val="C00000"/>
                </a:solidFill>
              </a:rPr>
              <a:t>独留青冢向黄昏。画图省识春风面，环佩空归月夜魂。千载琵琶作胡语，分明怨恨曲中论。</a:t>
            </a:r>
          </a:p>
        </p:txBody>
      </p:sp>
      <p:sp>
        <p:nvSpPr>
          <p:cNvPr id="27658" name="WordArt 10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2268538" cy="2924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香溪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D4D9-265E-4861-88AC-D11B405ADB73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7172" name="Picture 4" descr="巫峡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68313" y="1268413"/>
            <a:ext cx="6280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</a:rPr>
              <a:t>水的险，险在窄；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95288" y="2060575"/>
            <a:ext cx="96488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FF0000"/>
                </a:solidFill>
              </a:rPr>
              <a:t>山的妙，妙在不单调</a:t>
            </a:r>
            <a:r>
              <a:rPr lang="zh-CN" altLang="en-US" sz="660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7176" name="WordArt 8"/>
          <p:cNvSpPr>
            <a:spLocks noChangeArrowheads="1" noChangeShapeType="1" noTextEdit="1"/>
          </p:cNvSpPr>
          <p:nvPr/>
        </p:nvSpPr>
        <p:spPr bwMode="auto">
          <a:xfrm>
            <a:off x="755650" y="0"/>
            <a:ext cx="3024188" cy="1196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巫峡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64BD5-C2E8-4E90-BA59-5F48A2087941}" type="slidenum">
              <a:rPr lang="en-US" altLang="zh-CN"/>
              <a:pPr/>
              <a:t>22</a:t>
            </a:fld>
            <a:endParaRPr lang="en-US" altLang="zh-CN"/>
          </a:p>
        </p:txBody>
      </p:sp>
      <p:pic>
        <p:nvPicPr>
          <p:cNvPr id="28676" name="Picture 4" descr="yu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12775" y="0"/>
            <a:ext cx="11088688" cy="7134225"/>
          </a:xfrm>
          <a:prstGeom prst="rect">
            <a:avLst/>
          </a:prstGeom>
          <a:noFill/>
        </p:spPr>
      </p:pic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-612775" y="981075"/>
            <a:ext cx="10656888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/>
              <a:t>          </a:t>
            </a:r>
            <a:r>
              <a:rPr lang="zh-CN" altLang="en-US" sz="4400"/>
              <a:t>巫山的云：迷蒙细雨天，望不见天，望不见峰，只见云雾腾腾，有像牛马的，有像虎豹的，奇形怪状，应有尽有。</a:t>
            </a:r>
          </a:p>
        </p:txBody>
      </p:sp>
      <p:sp>
        <p:nvSpPr>
          <p:cNvPr id="28680" name="WordArt 8"/>
          <p:cNvSpPr>
            <a:spLocks noChangeArrowheads="1" noChangeShapeType="1" noTextEdit="1"/>
          </p:cNvSpPr>
          <p:nvPr/>
        </p:nvSpPr>
        <p:spPr bwMode="auto">
          <a:xfrm>
            <a:off x="900113" y="115888"/>
            <a:ext cx="7775575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巫山的云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06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19461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8000" b="1">
                <a:solidFill>
                  <a:srgbClr val="FF0000"/>
                </a:solidFill>
              </a:rPr>
              <a:t>神女峰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2798C-E854-4FFA-802F-0612F3D7B9B6}" type="slidenum">
              <a:rPr lang="en-US" altLang="zh-CN"/>
              <a:pPr/>
              <a:t>24</a:t>
            </a:fld>
            <a:endParaRPr lang="en-US" altLang="zh-CN"/>
          </a:p>
        </p:txBody>
      </p:sp>
      <p:pic>
        <p:nvPicPr>
          <p:cNvPr id="10245" name="Picture 5" descr="2007228104947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468313" y="0"/>
            <a:ext cx="5097462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/>
              <a:t>瞿塘峡：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4787900" y="333375"/>
            <a:ext cx="43561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rgbClr val="00CC00"/>
                </a:solidFill>
              </a:rPr>
              <a:t>山平水险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CCD26-2E3D-4A6E-9DFC-AEF442EE7088}" type="slidenum">
              <a:rPr lang="en-US" altLang="zh-CN"/>
              <a:pPr/>
              <a:t>25</a:t>
            </a:fld>
            <a:endParaRPr lang="en-US" altLang="zh-CN"/>
          </a:p>
        </p:txBody>
      </p:sp>
      <p:pic>
        <p:nvPicPr>
          <p:cNvPr id="13319" name="Picture 7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-214338"/>
            <a:ext cx="9753600" cy="7315200"/>
          </a:xfrm>
          <a:prstGeom prst="rect">
            <a:avLst/>
          </a:prstGeom>
          <a:noFill/>
        </p:spPr>
      </p:pic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2143108" y="3000372"/>
            <a:ext cx="59626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</a:rPr>
              <a:t>朝辞白帝彩云间，千里江陵一日还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5783" name="Rectangle 7"/>
          <p:cNvSpPr>
            <a:spLocks noGrp="1" noChangeArrowheads="1"/>
          </p:cNvSpPr>
          <p:nvPr>
            <p:ph type="body" sz="half" idx="3"/>
          </p:nvPr>
        </p:nvSpPr>
        <p:spPr>
          <a:xfrm>
            <a:off x="0" y="4292600"/>
            <a:ext cx="9144000" cy="2565400"/>
          </a:xfrm>
        </p:spPr>
        <p:txBody>
          <a:bodyPr/>
          <a:lstStyle/>
          <a:p>
            <a:r>
              <a:rPr lang="en-US" altLang="zh-CN" sz="6000"/>
              <a:t>            </a:t>
            </a:r>
            <a:r>
              <a:rPr lang="zh-CN" altLang="en-US" sz="6000">
                <a:solidFill>
                  <a:srgbClr val="FF0000"/>
                </a:solidFill>
              </a:rPr>
              <a:t>八阵图</a:t>
            </a:r>
          </a:p>
          <a:p>
            <a:r>
              <a:rPr lang="zh-CN" altLang="en-US">
                <a:solidFill>
                  <a:srgbClr val="FF0000"/>
                </a:solidFill>
              </a:rPr>
              <a:t>功垂三分国，                          名成八阵图。</a:t>
            </a:r>
          </a:p>
          <a:p>
            <a:r>
              <a:rPr lang="zh-CN" altLang="en-US">
                <a:solidFill>
                  <a:srgbClr val="FF0000"/>
                </a:solidFill>
              </a:rPr>
              <a:t>江流石不转，                           遗恨失吞吴。</a:t>
            </a:r>
          </a:p>
        </p:txBody>
      </p:sp>
      <p:pic>
        <p:nvPicPr>
          <p:cNvPr id="75784" name="Picture 8" descr="dy-a2-9b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500563" cy="4508500"/>
          </a:xfrm>
          <a:noFill/>
          <a:ln/>
        </p:spPr>
      </p:pic>
      <p:pic>
        <p:nvPicPr>
          <p:cNvPr id="75785" name="Picture 9" descr="map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00563" y="0"/>
            <a:ext cx="4643437" cy="45085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C8439-ABAC-4975-82DD-08D3065BEC43}" type="datetime1">
              <a:rPr lang="zh-CN" altLang="en-US"/>
              <a:pPr/>
              <a:t>2016/9/8 Thursday</a:t>
            </a:fld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2DDCB-58E9-45DF-AC32-C23071DB8E2A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zh-CN" altLang="en-US">
                <a:solidFill>
                  <a:srgbClr val="FF00FF"/>
                </a:solidFill>
              </a:rPr>
              <a:t>八阵图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52600"/>
            <a:ext cx="9144000" cy="5105400"/>
          </a:xfrm>
        </p:spPr>
        <p:txBody>
          <a:bodyPr/>
          <a:lstStyle/>
          <a:p>
            <a:pPr algn="just"/>
            <a:r>
              <a:rPr lang="zh-CN" altLang="en-US" b="1" dirty="0">
                <a:solidFill>
                  <a:srgbClr val="000000"/>
                </a:solidFill>
                <a:latin typeface="" charset="0"/>
              </a:rPr>
              <a:t>　　</a:t>
            </a:r>
            <a:r>
              <a:rPr lang="zh-CN" altLang="en-US" b="1" dirty="0">
                <a:solidFill>
                  <a:srgbClr val="009900"/>
                </a:solidFill>
                <a:latin typeface="" charset="0"/>
              </a:rPr>
              <a:t>所谓八阵，为“天、地、风、云、龙、虎、鸟、蛇”为名称的战斗队列，大阵包小阵，便演变出八八六十四阵，彼此又合为一个大方阵。演来演去，阵法无穷，加上阵后另设骑兵二十四阵，游变往返，机动灵活的配合大方阵作战。千百年来，八阵图因诸葛亮的神机妙算增添了不少神秘色彩。 </a:t>
            </a:r>
            <a:endParaRPr lang="zh-CN" altLang="en-US" b="1" dirty="0">
              <a:solidFill>
                <a:srgbClr val="009900"/>
              </a:solidFill>
            </a:endParaRPr>
          </a:p>
          <a:p>
            <a:r>
              <a:rPr lang="zh-CN" altLang="en-US" b="1" dirty="0">
                <a:solidFill>
                  <a:srgbClr val="009900"/>
                </a:solidFill>
                <a:latin typeface="" charset="0"/>
              </a:rPr>
              <a:t>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D02B3-D129-415C-BAC4-4CED0483F563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76238" y="84138"/>
            <a:ext cx="184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14343" name="Picture 7" descr="200799411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9588" y="0"/>
            <a:ext cx="6224596" cy="6858000"/>
          </a:xfrm>
          <a:prstGeom prst="rect">
            <a:avLst/>
          </a:prstGeom>
          <a:noFill/>
        </p:spPr>
      </p:pic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5857884" y="357166"/>
            <a:ext cx="328611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CC00"/>
                </a:solidFill>
              </a:rPr>
              <a:t>       </a:t>
            </a:r>
            <a:r>
              <a:rPr lang="zh-CN" altLang="en-US" sz="3200" b="1" dirty="0">
                <a:solidFill>
                  <a:srgbClr val="A50021"/>
                </a:solidFill>
              </a:rPr>
              <a:t>到了白帝城，山峡算是走完了。游人一阵轻松，好像一个人从险峻的山顶走到了平地，从一个黑暗的山洞里走出了洞口似的大家都放下心来，舒舒服服地喘了一口气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fld id="{AE5F9122-B668-4E25-ABAA-F5ADAD651AAB}" type="slidenum">
              <a:rPr lang="en-US" altLang="zh-CN" sz="1400" kern="120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 altLang="zh-CN" sz="1400" kern="120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4037" name="WordArt 5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3024188" cy="14398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  <a:cs typeface="+mn-cs"/>
              </a:rPr>
              <a:t>主旨感悟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0" y="1412875"/>
            <a:ext cx="9144000" cy="502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5400" kern="1200" dirty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rPr>
              <a:t>       </a:t>
            </a:r>
            <a:r>
              <a:rPr lang="zh-CN" altLang="en-US" sz="5400" kern="1200" dirty="0">
                <a:solidFill>
                  <a:srgbClr val="808000"/>
                </a:solidFill>
                <a:latin typeface="Arial" pitchFamily="34" charset="0"/>
                <a:ea typeface="宋体" pitchFamily="2" charset="-122"/>
                <a:cs typeface="+mn-cs"/>
              </a:rPr>
              <a:t>文章以作者逆流而上，游历西陵峡、巫峡、瞿塘峡的先后过程作为行文顺序。围绕游历三峡的见闻，描绘了作者对祖国大好山河的赞美和热爱之情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86AD-E13A-4256-BA0F-88E074C5E9FF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7417" name="Rectangle 9"/>
          <p:cNvSpPr>
            <a:spLocks noGrp="1" noChangeArrowheads="1"/>
          </p:cNvSpPr>
          <p:nvPr>
            <p:ph type="title"/>
          </p:nvPr>
        </p:nvSpPr>
        <p:spPr>
          <a:xfrm>
            <a:off x="827088" y="981075"/>
            <a:ext cx="7848600" cy="144463"/>
          </a:xfrm>
        </p:spPr>
        <p:txBody>
          <a:bodyPr>
            <a:normAutofit fontScale="90000"/>
          </a:bodyPr>
          <a:lstStyle/>
          <a:p>
            <a:endParaRPr lang="zh-CN" altLang="zh-CN" sz="5400"/>
          </a:p>
        </p:txBody>
      </p:sp>
      <p:sp>
        <p:nvSpPr>
          <p:cNvPr id="17420" name="WordArt 12"/>
          <p:cNvSpPr>
            <a:spLocks noChangeArrowheads="1" noChangeShapeType="1" noTextEdit="1"/>
          </p:cNvSpPr>
          <p:nvPr/>
        </p:nvSpPr>
        <p:spPr bwMode="auto">
          <a:xfrm>
            <a:off x="2057400" y="3203575"/>
            <a:ext cx="502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请在此键入您自己的内容</a:t>
            </a:r>
          </a:p>
        </p:txBody>
      </p:sp>
      <p:pic>
        <p:nvPicPr>
          <p:cNvPr id="17421" name="Picture 13" descr="qutangxia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276475"/>
            <a:ext cx="9144000" cy="4752975"/>
          </a:xfrm>
          <a:prstGeom prst="rect">
            <a:avLst/>
          </a:prstGeom>
          <a:noFill/>
        </p:spPr>
      </p:pic>
      <p:pic>
        <p:nvPicPr>
          <p:cNvPr id="17422" name="Picture 14" descr="qutangxia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73913"/>
          </a:xfrm>
          <a:prstGeom prst="rect">
            <a:avLst/>
          </a:prstGeom>
          <a:noFill/>
        </p:spPr>
      </p:pic>
      <p:pic>
        <p:nvPicPr>
          <p:cNvPr id="17423" name="Picture 15" descr="qutangxia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40875" cy="7345363"/>
          </a:xfrm>
          <a:prstGeom prst="rect">
            <a:avLst/>
          </a:prstGeom>
          <a:noFill/>
        </p:spPr>
      </p:pic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1" y="785794"/>
            <a:ext cx="8929718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</a:rPr>
              <a:t>         </a:t>
            </a:r>
            <a:r>
              <a:rPr lang="zh-CN" altLang="en-US" sz="4800" dirty="0">
                <a:solidFill>
                  <a:srgbClr val="FF0000"/>
                </a:solidFill>
              </a:rPr>
              <a:t>：刘大杰（</a:t>
            </a:r>
            <a:r>
              <a:rPr lang="en-US" altLang="zh-CN" sz="4800" dirty="0">
                <a:solidFill>
                  <a:srgbClr val="FF0000"/>
                </a:solidFill>
              </a:rPr>
              <a:t>1904—1977</a:t>
            </a:r>
            <a:r>
              <a:rPr lang="zh-CN" altLang="en-US" sz="4800" dirty="0">
                <a:solidFill>
                  <a:srgbClr val="FF0000"/>
                </a:solidFill>
              </a:rPr>
              <a:t>）现代学者、作家。本文记述的是他乘船逆流而上，游历长江三峡的见闻与感受。</a:t>
            </a:r>
          </a:p>
        </p:txBody>
      </p:sp>
      <p:sp>
        <p:nvSpPr>
          <p:cNvPr id="17425" name="WordArt 17"/>
          <p:cNvSpPr>
            <a:spLocks noChangeArrowheads="1" noChangeShapeType="1" noTextEdit="1"/>
          </p:cNvSpPr>
          <p:nvPr/>
        </p:nvSpPr>
        <p:spPr bwMode="auto">
          <a:xfrm>
            <a:off x="0" y="142852"/>
            <a:ext cx="1619250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作者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4" grpId="0"/>
      <p:bldP spid="1742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E1DF-7511-4195-92B8-A0E8A2502734}" type="datetime1">
              <a:rPr lang="zh-CN" altLang="en-US"/>
              <a:pPr/>
              <a:t>2016/9/8 Thursday</a:t>
            </a:fld>
            <a:endParaRPr lang="en-US" altLang="zh-CN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C708C-5D02-447B-B776-65AEDEF39991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1000108"/>
            <a:ext cx="5334000" cy="1095375"/>
          </a:xfrm>
        </p:spPr>
        <p:txBody>
          <a:bodyPr/>
          <a:lstStyle/>
          <a:p>
            <a:r>
              <a:rPr lang="en-US" altLang="zh-CN" sz="4000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sz="4000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游记的特点</a:t>
            </a:r>
            <a:r>
              <a:rPr lang="en-US" altLang="zh-CN" sz="40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: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57290" y="2071678"/>
            <a:ext cx="8229600" cy="45307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n-US" altLang="zh-CN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 dirty="0"/>
              <a:t>   1 </a:t>
            </a:r>
            <a:r>
              <a:rPr lang="zh-CN" altLang="en-US" b="1" dirty="0">
                <a:solidFill>
                  <a:srgbClr val="0033CC"/>
                </a:solidFill>
              </a:rPr>
              <a:t>点明时间、地点</a:t>
            </a:r>
          </a:p>
          <a:p>
            <a:pPr>
              <a:lnSpc>
                <a:spcPct val="90000"/>
              </a:lnSpc>
              <a:buFontTx/>
              <a:buNone/>
            </a:pPr>
            <a:endParaRPr lang="zh-CN" altLang="en-US" b="1" dirty="0">
              <a:solidFill>
                <a:srgbClr val="0033CC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solidFill>
                  <a:srgbClr val="0033CC"/>
                </a:solidFill>
              </a:rPr>
              <a:t>    </a:t>
            </a:r>
            <a:r>
              <a:rPr lang="en-US" altLang="zh-CN" b="1" dirty="0">
                <a:solidFill>
                  <a:srgbClr val="0033CC"/>
                </a:solidFill>
              </a:rPr>
              <a:t>2  </a:t>
            </a:r>
            <a:r>
              <a:rPr lang="zh-CN" altLang="en-US" b="1" dirty="0">
                <a:solidFill>
                  <a:srgbClr val="0033CC"/>
                </a:solidFill>
              </a:rPr>
              <a:t>反映游踪及观赏顺序</a:t>
            </a:r>
          </a:p>
          <a:p>
            <a:pPr>
              <a:lnSpc>
                <a:spcPct val="90000"/>
              </a:lnSpc>
              <a:buFontTx/>
              <a:buNone/>
            </a:pPr>
            <a:endParaRPr lang="zh-CN" altLang="en-US" b="1" dirty="0">
              <a:solidFill>
                <a:srgbClr val="0033CC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solidFill>
                  <a:srgbClr val="0033CC"/>
                </a:solidFill>
              </a:rPr>
              <a:t>    </a:t>
            </a:r>
            <a:r>
              <a:rPr lang="en-US" altLang="zh-CN" b="1" dirty="0">
                <a:solidFill>
                  <a:srgbClr val="0033CC"/>
                </a:solidFill>
              </a:rPr>
              <a:t>3 </a:t>
            </a:r>
            <a:r>
              <a:rPr lang="zh-CN" altLang="en-US" b="1" dirty="0">
                <a:solidFill>
                  <a:srgbClr val="0033CC"/>
                </a:solidFill>
              </a:rPr>
              <a:t>抓住景物特色</a:t>
            </a:r>
          </a:p>
          <a:p>
            <a:pPr>
              <a:lnSpc>
                <a:spcPct val="90000"/>
              </a:lnSpc>
              <a:buFontTx/>
              <a:buNone/>
            </a:pPr>
            <a:endParaRPr lang="zh-CN" altLang="en-US" b="1" dirty="0">
              <a:solidFill>
                <a:srgbClr val="0033CC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solidFill>
                  <a:srgbClr val="0033CC"/>
                </a:solidFill>
              </a:rPr>
              <a:t>   </a:t>
            </a:r>
            <a:r>
              <a:rPr lang="en-US" altLang="zh-CN" b="1" dirty="0">
                <a:solidFill>
                  <a:srgbClr val="0033CC"/>
                </a:solidFill>
              </a:rPr>
              <a:t>4  </a:t>
            </a:r>
            <a:r>
              <a:rPr lang="zh-CN" altLang="en-US" b="1" dirty="0">
                <a:solidFill>
                  <a:srgbClr val="0033CC"/>
                </a:solidFill>
              </a:rPr>
              <a:t>做到情景交融</a:t>
            </a:r>
          </a:p>
        </p:txBody>
      </p:sp>
      <p:pic>
        <p:nvPicPr>
          <p:cNvPr id="45064" name="Picture 8" descr="rweed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5013325"/>
            <a:ext cx="1371600" cy="13716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750888"/>
            <a:ext cx="79835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</a:rPr>
              <a:t>谈一谈通过今天的学习你有那些收获？</a:t>
            </a:r>
          </a:p>
        </p:txBody>
      </p:sp>
      <p:sp>
        <p:nvSpPr>
          <p:cNvPr id="45076" name="Text Box 20"/>
          <p:cNvSpPr txBox="1">
            <a:spLocks noChangeArrowheads="1"/>
          </p:cNvSpPr>
          <p:nvPr/>
        </p:nvSpPr>
        <p:spPr bwMode="auto">
          <a:xfrm>
            <a:off x="1476375" y="0"/>
            <a:ext cx="1655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solidFill>
                  <a:srgbClr val="CC3300"/>
                </a:solidFill>
                <a:latin typeface="Arial" pitchFamily="34" charset="0"/>
              </a:rPr>
              <a:t>课堂感悟</a:t>
            </a:r>
            <a:r>
              <a:rPr kumimoji="0" lang="en-US" altLang="zh-CN" b="1">
                <a:solidFill>
                  <a:srgbClr val="CC3300"/>
                </a:solidFill>
                <a:latin typeface="Arial" pitchFamily="34" charset="0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uild="p"/>
      <p:bldP spid="4506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95817-36D1-4BEA-8DC8-576696F427BB}" type="datetime1">
              <a:rPr lang="zh-CN" altLang="en-US"/>
              <a:pPr/>
              <a:t>2016/9/8 Thursday</a:t>
            </a:fld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2958D-F0DC-45E5-8636-1CF0255E37FA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FF"/>
                </a:solidFill>
              </a:rPr>
              <a:t>写作特点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CC9900"/>
                </a:solidFill>
              </a:rPr>
              <a:t>介绍三峡景物能抓住特色，详略得当。</a:t>
            </a:r>
          </a:p>
          <a:p>
            <a:r>
              <a:rPr lang="zh-CN" altLang="en-US" b="1" dirty="0">
                <a:solidFill>
                  <a:srgbClr val="CC9900"/>
                </a:solidFill>
              </a:rPr>
              <a:t>采用多种手法描写景物，生动形象。</a:t>
            </a:r>
          </a:p>
          <a:p>
            <a:r>
              <a:rPr lang="zh-CN" altLang="en-US" b="1" dirty="0">
                <a:solidFill>
                  <a:srgbClr val="CC9900"/>
                </a:solidFill>
              </a:rPr>
              <a:t>文中恰当引用古诗，谚语等。收到画龙点睛之效。</a:t>
            </a:r>
          </a:p>
          <a:p>
            <a:pPr>
              <a:lnSpc>
                <a:spcPct val="80000"/>
              </a:lnSpc>
            </a:pPr>
            <a:endParaRPr lang="zh-CN" altLang="en-US" sz="700" dirty="0"/>
          </a:p>
          <a:p>
            <a:pPr>
              <a:lnSpc>
                <a:spcPct val="80000"/>
              </a:lnSpc>
            </a:pPr>
            <a:r>
              <a:rPr lang="zh-CN" altLang="en-US" sz="700" dirty="0"/>
              <a:t>     </a:t>
            </a:r>
          </a:p>
          <a:p>
            <a:pPr>
              <a:lnSpc>
                <a:spcPct val="80000"/>
              </a:lnSpc>
            </a:pPr>
            <a:endParaRPr lang="zh-CN" altLang="en-US" sz="1200" b="1" dirty="0"/>
          </a:p>
          <a:p>
            <a:pPr>
              <a:lnSpc>
                <a:spcPct val="80000"/>
              </a:lnSpc>
            </a:pPr>
            <a:endParaRPr lang="zh-CN" altLang="en-US" sz="1200" b="1" dirty="0">
              <a:solidFill>
                <a:srgbClr val="9900CC"/>
              </a:solidFill>
            </a:endParaRPr>
          </a:p>
          <a:p>
            <a:pPr>
              <a:lnSpc>
                <a:spcPct val="80000"/>
              </a:lnSpc>
            </a:pPr>
            <a:endParaRPr lang="en-US" altLang="zh-CN" sz="1200" b="1" dirty="0">
              <a:solidFill>
                <a:srgbClr val="99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981200"/>
            <a:ext cx="8077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6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给下面的字注音</a:t>
            </a:r>
            <a:r>
              <a:rPr lang="en-US" altLang="zh-CN" sz="6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6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袅     崆     秭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6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壑     夔     浣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6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滟     滪     瞿        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676400" y="3352800"/>
            <a:ext cx="13716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1676400" y="3200400"/>
            <a:ext cx="14478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828800" y="3048000"/>
            <a:ext cx="1524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/>
              <a:t>(niǎo)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4419600" y="2971800"/>
            <a:ext cx="152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/>
              <a:t>(kōng)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7086600" y="2971800"/>
            <a:ext cx="1600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/>
              <a:t>(zǐ)</a:t>
            </a: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1828800" y="4038600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/>
              <a:t>(hè)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4572000" y="4038600"/>
            <a:ext cx="114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/>
              <a:t>(kuí)</a:t>
            </a:r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7086600" y="4114800"/>
            <a:ext cx="152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/>
              <a:t>(huàn)</a:t>
            </a:r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1752600" y="5105400"/>
            <a:ext cx="175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/>
              <a:t>(yàn)</a:t>
            </a:r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4419600" y="5105400"/>
            <a:ext cx="175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/>
              <a:t>(yù)</a:t>
            </a: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7010400" y="5029200"/>
            <a:ext cx="152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/>
              <a:t>(qú)</a:t>
            </a:r>
          </a:p>
        </p:txBody>
      </p:sp>
      <p:sp>
        <p:nvSpPr>
          <p:cNvPr id="2254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5400" b="1" dirty="0">
                <a:solidFill>
                  <a:srgbClr val="FF0000"/>
                </a:solidFill>
              </a:rPr>
              <a:t>字词检测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nimBg="1"/>
      <p:bldP spid="22535" grpId="0"/>
      <p:bldP spid="22536" grpId="0"/>
      <p:bldP spid="22538" grpId="0"/>
      <p:bldP spid="22539" grpId="0"/>
      <p:bldP spid="22540" grpId="0"/>
      <p:bldP spid="22541" grpId="0"/>
      <p:bldP spid="22542" grpId="0"/>
      <p:bldP spid="22543" grpId="0"/>
      <p:bldP spid="22544" grpId="0"/>
      <p:bldP spid="225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305800" cy="44196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凝望</a:t>
            </a:r>
            <a:r>
              <a:rPr lang="en-US" altLang="zh-CN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:</a:t>
            </a:r>
          </a:p>
          <a:p>
            <a:pPr>
              <a:lnSpc>
                <a:spcPct val="9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玲珑</a:t>
            </a:r>
            <a:r>
              <a:rPr lang="en-US" altLang="zh-CN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:</a:t>
            </a:r>
          </a:p>
          <a:p>
            <a:pPr>
              <a:lnSpc>
                <a:spcPct val="9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险峻</a:t>
            </a:r>
            <a:r>
              <a:rPr lang="en-US" altLang="zh-CN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:</a:t>
            </a:r>
          </a:p>
          <a:p>
            <a:pPr>
              <a:lnSpc>
                <a:spcPct val="9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袅袅</a:t>
            </a:r>
            <a:r>
              <a:rPr lang="en-US" altLang="zh-CN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:</a:t>
            </a:r>
          </a:p>
          <a:p>
            <a:pPr>
              <a:lnSpc>
                <a:spcPct val="9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悬崖绝壁</a:t>
            </a:r>
            <a:r>
              <a:rPr lang="en-US" altLang="zh-CN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:</a:t>
            </a:r>
          </a:p>
          <a:p>
            <a:pPr>
              <a:lnSpc>
                <a:spcPct val="9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浣妆</a:t>
            </a:r>
            <a:r>
              <a:rPr lang="en-US" altLang="zh-CN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: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514600" y="1981200"/>
            <a:ext cx="6629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聚精会神地望着。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2667000" y="2667000"/>
            <a:ext cx="5486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精巧细致</a:t>
            </a:r>
            <a:r>
              <a:rPr lang="zh-CN" altLang="en-US" sz="4000" b="1" dirty="0"/>
              <a:t>。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2667000" y="3505200"/>
            <a:ext cx="541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高而险。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590800" y="4191000"/>
            <a:ext cx="480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形容烟气缭绕上升。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3429000" y="4953000"/>
            <a:ext cx="571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高而陡的不能攀援的山崖。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2667000" y="5715000"/>
            <a:ext cx="548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梳洗打扮。</a:t>
            </a:r>
          </a:p>
        </p:txBody>
      </p:sp>
      <p:sp>
        <p:nvSpPr>
          <p:cNvPr id="23562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5400" b="1" dirty="0">
                <a:solidFill>
                  <a:srgbClr val="0000FF"/>
                </a:solidFill>
              </a:rPr>
              <a:t>解释下面词语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nimBg="1"/>
      <p:bldP spid="23556" grpId="0"/>
      <p:bldP spid="23557" grpId="0"/>
      <p:bldP spid="23558" grpId="0"/>
      <p:bldP spid="23559" grpId="0"/>
      <p:bldP spid="23560" grpId="0"/>
      <p:bldP spid="23561" grpId="0"/>
      <p:bldP spid="2356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79B82-EED9-4C9B-8C57-BD97FE36DD78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35844" name="WordArt 4" descr="白色大理石"/>
          <p:cNvSpPr>
            <a:spLocks noChangeArrowheads="1" noChangeShapeType="1" noTextEdit="1"/>
          </p:cNvSpPr>
          <p:nvPr/>
        </p:nvSpPr>
        <p:spPr bwMode="auto">
          <a:xfrm>
            <a:off x="428625" y="330200"/>
            <a:ext cx="4714879" cy="12430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华文新魏"/>
              </a:rPr>
              <a:t>情节梳理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485775" y="1700213"/>
            <a:ext cx="915988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en-US" altLang="zh-CN" sz="3200" dirty="0"/>
              <a:t>       </a:t>
            </a:r>
            <a:r>
              <a:rPr lang="zh-CN" altLang="en-US" sz="4800" dirty="0"/>
              <a:t>巴东山峡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1619250" y="1916113"/>
            <a:ext cx="67167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dirty="0"/>
              <a:t>第一部分、游三峡总的感受：山水险恶，令人赞叹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1547813" y="3284538"/>
            <a:ext cx="71278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/>
              <a:t>第二部分、游三峡的所见所闻：突出表现了三峡的奇险、秀丽</a:t>
            </a: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1706563" y="4570413"/>
            <a:ext cx="68976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1635125" y="4786313"/>
            <a:ext cx="69691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/>
              <a:t>第三部分、游完三峡的感受：表现了作者的轻松、愉快的心情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7" grpId="0"/>
      <p:bldP spid="35848" grpId="0"/>
      <p:bldP spid="35849" grpId="0"/>
      <p:bldP spid="358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scbt_mp_threegorges0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81000"/>
            <a:ext cx="3962400" cy="6096000"/>
          </a:xfrm>
          <a:prstGeom prst="rect">
            <a:avLst/>
          </a:prstGeom>
          <a:noFill/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029200" y="838200"/>
            <a:ext cx="3581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sz="4000">
              <a:latin typeface="Arial" pitchFamily="34" charset="0"/>
              <a:ea typeface="隶书" pitchFamily="49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714876" y="642918"/>
            <a:ext cx="4143404" cy="523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Arial" pitchFamily="34" charset="0"/>
                <a:ea typeface="隶书" pitchFamily="49" charset="-122"/>
              </a:rPr>
              <a:t>合作交</a:t>
            </a:r>
            <a:r>
              <a:rPr lang="zh-CN" altLang="en-US" sz="4000" dirty="0" smtClean="0">
                <a:solidFill>
                  <a:srgbClr val="FF0000"/>
                </a:solidFill>
                <a:latin typeface="Arial" pitchFamily="34" charset="0"/>
                <a:ea typeface="隶书" pitchFamily="49" charset="-122"/>
              </a:rPr>
              <a:t>流</a:t>
            </a:r>
            <a:endParaRPr lang="en-US" altLang="zh-CN" sz="4000" dirty="0" smtClean="0">
              <a:solidFill>
                <a:srgbClr val="FF0000"/>
              </a:solidFill>
              <a:latin typeface="Arial" pitchFamily="34" charset="0"/>
              <a:ea typeface="隶书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Arial" pitchFamily="34" charset="0"/>
                <a:ea typeface="隶书" pitchFamily="49" charset="-122"/>
              </a:rPr>
              <a:t>    1</a:t>
            </a:r>
            <a:r>
              <a:rPr lang="zh-CN" altLang="en-US" sz="2800" b="1" dirty="0" smtClean="0">
                <a:latin typeface="Arial" pitchFamily="34" charset="0"/>
                <a:ea typeface="隶书" pitchFamily="49" charset="-122"/>
              </a:rPr>
              <a:t>、朗读课文，用笔画出作者沿途中经过了哪些地方？</a:t>
            </a:r>
            <a:endParaRPr lang="zh-CN" altLang="en-US" sz="2800" b="1" dirty="0">
              <a:latin typeface="Arial" pitchFamily="34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itchFamily="34" charset="0"/>
                <a:ea typeface="隶书" pitchFamily="49" charset="-122"/>
              </a:rPr>
              <a:t>　  </a:t>
            </a:r>
            <a:r>
              <a:rPr lang="en-US" altLang="zh-CN" sz="2800" b="1" dirty="0" smtClean="0">
                <a:latin typeface="Arial" pitchFamily="34" charset="0"/>
                <a:ea typeface="隶书" pitchFamily="49" charset="-122"/>
              </a:rPr>
              <a:t>2</a:t>
            </a:r>
            <a:r>
              <a:rPr lang="zh-CN" altLang="en-US" sz="2800" b="1" dirty="0" smtClean="0">
                <a:latin typeface="Arial" pitchFamily="34" charset="0"/>
                <a:ea typeface="隶书" pitchFamily="49" charset="-122"/>
              </a:rPr>
              <a:t>、</a:t>
            </a:r>
            <a:r>
              <a:rPr lang="zh-CN" altLang="en-US" sz="2800" b="1" dirty="0">
                <a:latin typeface="Arial" pitchFamily="34" charset="0"/>
                <a:ea typeface="隶书" pitchFamily="49" charset="-122"/>
              </a:rPr>
              <a:t>你最喜欢作者笔下的哪个景点？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itchFamily="34" charset="0"/>
                <a:ea typeface="隶书" pitchFamily="49" charset="-122"/>
              </a:rPr>
              <a:t>　  </a:t>
            </a:r>
            <a:r>
              <a:rPr lang="en-US" altLang="zh-CN" sz="2800" b="1" dirty="0" smtClean="0">
                <a:latin typeface="Arial" pitchFamily="34" charset="0"/>
                <a:ea typeface="隶书" pitchFamily="49" charset="-122"/>
              </a:rPr>
              <a:t>3</a:t>
            </a:r>
            <a:r>
              <a:rPr lang="zh-CN" altLang="en-US" sz="2800" b="1" dirty="0" smtClean="0">
                <a:latin typeface="Arial" pitchFamily="34" charset="0"/>
                <a:ea typeface="隶书" pitchFamily="49" charset="-122"/>
              </a:rPr>
              <a:t>、</a:t>
            </a:r>
            <a:r>
              <a:rPr lang="zh-CN" altLang="en-US" sz="2800" b="1" dirty="0">
                <a:latin typeface="Arial" pitchFamily="34" charset="0"/>
                <a:ea typeface="隶书" pitchFamily="49" charset="-122"/>
              </a:rPr>
              <a:t>你认为作者在描绘这个景点时，抓住了景物的哪些特征来写的？分别是怎样写的？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0" y="50292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Arial" pitchFamily="34" charset="0"/>
                <a:ea typeface="隶书" pitchFamily="49" charset="-122"/>
              </a:rPr>
              <a:t>夔府的江岸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28600" y="1828800"/>
            <a:ext cx="16002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Arial" pitchFamily="34" charset="0"/>
                <a:ea typeface="隶书" pitchFamily="49" charset="-122"/>
              </a:rPr>
              <a:t>白帝城</a:t>
            </a:r>
          </a:p>
          <a:p>
            <a:pPr algn="ctr">
              <a:spcBef>
                <a:spcPct val="50000"/>
              </a:spcBef>
            </a:pPr>
            <a:r>
              <a:rPr lang="zh-CN" altLang="en-US" sz="1800">
                <a:latin typeface="Arial" pitchFamily="34" charset="0"/>
                <a:ea typeface="隶书" pitchFamily="49" charset="-122"/>
              </a:rPr>
              <a:t>孙夫人庙</a:t>
            </a:r>
          </a:p>
          <a:p>
            <a:pPr algn="ctr">
              <a:spcBef>
                <a:spcPct val="50000"/>
              </a:spcBef>
            </a:pPr>
            <a:r>
              <a:rPr lang="zh-CN" altLang="en-US" sz="1800">
                <a:latin typeface="Arial" pitchFamily="34" charset="0"/>
                <a:ea typeface="隶书" pitchFamily="49" charset="-122"/>
              </a:rPr>
              <a:t>八阵图遗迹</a:t>
            </a:r>
            <a:endParaRPr lang="zh-CN" altLang="en-US" sz="1800">
              <a:solidFill>
                <a:srgbClr val="3366FF"/>
              </a:solidFill>
              <a:latin typeface="Arial" pitchFamily="34" charset="0"/>
              <a:ea typeface="隶书" pitchFamily="49" charset="-122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209800" y="2819400"/>
            <a:ext cx="685800" cy="1749425"/>
          </a:xfrm>
          <a:prstGeom prst="rect">
            <a:avLst/>
          </a:prstGeom>
          <a:solidFill>
            <a:srgbClr val="66FF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>
                <a:solidFill>
                  <a:srgbClr val="0000FF"/>
                </a:solidFill>
                <a:latin typeface="Arial" pitchFamily="34" charset="0"/>
                <a:ea typeface="隶书" pitchFamily="49" charset="-122"/>
              </a:rPr>
              <a:t>瞿塘峡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657600" y="2743200"/>
            <a:ext cx="609600" cy="1474788"/>
          </a:xfrm>
          <a:prstGeom prst="rect">
            <a:avLst/>
          </a:prstGeom>
          <a:solidFill>
            <a:srgbClr val="66FF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>
                <a:solidFill>
                  <a:srgbClr val="0000FF"/>
                </a:solidFill>
                <a:latin typeface="Arial" pitchFamily="34" charset="0"/>
                <a:ea typeface="隶书" pitchFamily="49" charset="-122"/>
              </a:rPr>
              <a:t>巫</a:t>
            </a:r>
          </a:p>
          <a:p>
            <a:pPr algn="ctr">
              <a:spcBef>
                <a:spcPct val="50000"/>
              </a:spcBef>
            </a:pPr>
            <a:r>
              <a:rPr lang="zh-CN" altLang="en-US" sz="3600">
                <a:solidFill>
                  <a:srgbClr val="0000FF"/>
                </a:solidFill>
                <a:latin typeface="Arial" pitchFamily="34" charset="0"/>
                <a:ea typeface="隶书" pitchFamily="49" charset="-122"/>
              </a:rPr>
              <a:t>峡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5181600" y="51816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Arial" pitchFamily="34" charset="0"/>
                <a:ea typeface="隶书" pitchFamily="49" charset="-122"/>
              </a:rPr>
              <a:t>米仓峡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5105400" y="3581400"/>
            <a:ext cx="14478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Arial" pitchFamily="34" charset="0"/>
                <a:ea typeface="隶书" pitchFamily="49" charset="-122"/>
              </a:rPr>
              <a:t>崆岭峡</a:t>
            </a:r>
          </a:p>
          <a:p>
            <a:pPr algn="ctr">
              <a:spcBef>
                <a:spcPct val="50000"/>
              </a:spcBef>
            </a:pPr>
            <a:r>
              <a:rPr lang="zh-CN" altLang="en-US" sz="1800">
                <a:latin typeface="Arial" pitchFamily="34" charset="0"/>
                <a:ea typeface="隶书" pitchFamily="49" charset="-122"/>
              </a:rPr>
              <a:t>牛肝马肺峡</a:t>
            </a:r>
          </a:p>
          <a:p>
            <a:pPr algn="ctr">
              <a:spcBef>
                <a:spcPct val="50000"/>
              </a:spcBef>
            </a:pPr>
            <a:r>
              <a:rPr lang="zh-CN" altLang="en-US" sz="1800">
                <a:latin typeface="Arial" pitchFamily="34" charset="0"/>
                <a:ea typeface="隶书" pitchFamily="49" charset="-122"/>
              </a:rPr>
              <a:t>崆岭滩</a:t>
            </a:r>
            <a:endParaRPr lang="zh-CN" altLang="en-US" sz="1800">
              <a:solidFill>
                <a:srgbClr val="3366FF"/>
              </a:solidFill>
              <a:latin typeface="Arial" pitchFamily="34" charset="0"/>
              <a:ea typeface="隶书" pitchFamily="49" charset="-122"/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5105400" y="2362200"/>
            <a:ext cx="152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Arial" pitchFamily="34" charset="0"/>
                <a:ea typeface="隶书" pitchFamily="49" charset="-122"/>
              </a:rPr>
              <a:t>灯影峡</a:t>
            </a:r>
          </a:p>
          <a:p>
            <a:pPr algn="ctr">
              <a:spcBef>
                <a:spcPct val="50000"/>
              </a:spcBef>
            </a:pPr>
            <a:r>
              <a:rPr lang="zh-CN" altLang="en-US" sz="2000">
                <a:latin typeface="Arial" pitchFamily="34" charset="0"/>
                <a:ea typeface="隶书" pitchFamily="49" charset="-122"/>
              </a:rPr>
              <a:t>黄陵庙</a:t>
            </a:r>
            <a:endParaRPr lang="zh-CN" altLang="en-US" sz="2000">
              <a:solidFill>
                <a:srgbClr val="3366FF"/>
              </a:solidFill>
              <a:latin typeface="Arial" pitchFamily="34" charset="0"/>
              <a:ea typeface="隶书" pitchFamily="49" charset="-122"/>
            </a:endParaRP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6858000" y="2819400"/>
            <a:ext cx="609600" cy="1563688"/>
          </a:xfrm>
          <a:prstGeom prst="rect">
            <a:avLst/>
          </a:prstGeom>
          <a:solidFill>
            <a:srgbClr val="66FF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Arial" pitchFamily="34" charset="0"/>
                <a:ea typeface="隶书" pitchFamily="49" charset="-122"/>
              </a:rPr>
              <a:t>西陵峡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8229600" y="2895600"/>
            <a:ext cx="609600" cy="1320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Arial" pitchFamily="34" charset="0"/>
                <a:ea typeface="隶书" pitchFamily="49" charset="-122"/>
              </a:rPr>
              <a:t>宜</a:t>
            </a:r>
          </a:p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Arial" pitchFamily="34" charset="0"/>
                <a:ea typeface="隶书" pitchFamily="49" charset="-122"/>
              </a:rPr>
              <a:t>昌</a:t>
            </a:r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5334000" y="1371600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Arial" pitchFamily="34" charset="0"/>
                <a:ea typeface="隶书" pitchFamily="49" charset="-122"/>
              </a:rPr>
              <a:t>黄猫峡</a:t>
            </a:r>
          </a:p>
        </p:txBody>
      </p:sp>
      <p:sp>
        <p:nvSpPr>
          <p:cNvPr id="13325" name="AutoShape 13"/>
          <p:cNvSpPr>
            <a:spLocks/>
          </p:cNvSpPr>
          <p:nvPr/>
        </p:nvSpPr>
        <p:spPr bwMode="auto">
          <a:xfrm>
            <a:off x="6477000" y="1600200"/>
            <a:ext cx="304800" cy="3886200"/>
          </a:xfrm>
          <a:prstGeom prst="rightBrace">
            <a:avLst>
              <a:gd name="adj1" fmla="val 31875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6" name="AutoShape 14"/>
          <p:cNvSpPr>
            <a:spLocks/>
          </p:cNvSpPr>
          <p:nvPr/>
        </p:nvSpPr>
        <p:spPr bwMode="auto">
          <a:xfrm>
            <a:off x="5029200" y="1600200"/>
            <a:ext cx="304800" cy="3886200"/>
          </a:xfrm>
          <a:prstGeom prst="leftBrace">
            <a:avLst>
              <a:gd name="adj1" fmla="val 10625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7" name="AutoShape 15"/>
          <p:cNvSpPr>
            <a:spLocks/>
          </p:cNvSpPr>
          <p:nvPr/>
        </p:nvSpPr>
        <p:spPr bwMode="auto">
          <a:xfrm>
            <a:off x="1752600" y="2057400"/>
            <a:ext cx="381000" cy="3429000"/>
          </a:xfrm>
          <a:prstGeom prst="righ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8" name="AutoShape 16"/>
          <p:cNvSpPr>
            <a:spLocks noChangeArrowheads="1"/>
          </p:cNvSpPr>
          <p:nvPr/>
        </p:nvSpPr>
        <p:spPr bwMode="auto">
          <a:xfrm>
            <a:off x="7543800" y="3505200"/>
            <a:ext cx="533400" cy="381000"/>
          </a:xfrm>
          <a:prstGeom prst="leftArrow">
            <a:avLst>
              <a:gd name="adj1" fmla="val 50000"/>
              <a:gd name="adj2" fmla="val 3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9" name="AutoShape 17"/>
          <p:cNvSpPr>
            <a:spLocks noChangeArrowheads="1"/>
          </p:cNvSpPr>
          <p:nvPr/>
        </p:nvSpPr>
        <p:spPr bwMode="auto">
          <a:xfrm>
            <a:off x="4343400" y="3352800"/>
            <a:ext cx="533400" cy="457200"/>
          </a:xfrm>
          <a:prstGeom prst="leftArrow">
            <a:avLst>
              <a:gd name="adj1" fmla="val 50000"/>
              <a:gd name="adj2" fmla="val 291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0" name="AutoShape 18"/>
          <p:cNvSpPr>
            <a:spLocks noChangeArrowheads="1"/>
          </p:cNvSpPr>
          <p:nvPr/>
        </p:nvSpPr>
        <p:spPr bwMode="auto">
          <a:xfrm>
            <a:off x="2971800" y="3352800"/>
            <a:ext cx="533400" cy="457200"/>
          </a:xfrm>
          <a:prstGeom prst="leftArrow">
            <a:avLst>
              <a:gd name="adj1" fmla="val 50000"/>
              <a:gd name="adj2" fmla="val 291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1" name="AutoShape 19"/>
          <p:cNvSpPr>
            <a:spLocks noChangeArrowheads="1"/>
          </p:cNvSpPr>
          <p:nvPr/>
        </p:nvSpPr>
        <p:spPr bwMode="auto">
          <a:xfrm>
            <a:off x="4267200" y="381000"/>
            <a:ext cx="1676400" cy="838200"/>
          </a:xfrm>
          <a:prstGeom prst="wedgeEllipseCallout">
            <a:avLst>
              <a:gd name="adj1" fmla="val 26421"/>
              <a:gd name="adj2" fmla="val 202843"/>
            </a:avLst>
          </a:prstGeom>
          <a:solidFill>
            <a:srgbClr val="FF99FF"/>
          </a:solidFill>
          <a:ln w="9525">
            <a:solidFill>
              <a:srgbClr val="00FF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浓厚的江南风味</a:t>
            </a:r>
          </a:p>
        </p:txBody>
      </p:sp>
      <p:sp>
        <p:nvSpPr>
          <p:cNvPr id="13332" name="AutoShape 20"/>
          <p:cNvSpPr>
            <a:spLocks noChangeArrowheads="1"/>
          </p:cNvSpPr>
          <p:nvPr/>
        </p:nvSpPr>
        <p:spPr bwMode="auto">
          <a:xfrm>
            <a:off x="5943600" y="0"/>
            <a:ext cx="1981200" cy="914400"/>
          </a:xfrm>
          <a:prstGeom prst="wedgeEllipseCallout">
            <a:avLst>
              <a:gd name="adj1" fmla="val -27324"/>
              <a:gd name="adj2" fmla="val 121181"/>
            </a:avLst>
          </a:prstGeom>
          <a:solidFill>
            <a:srgbClr val="FF99FF"/>
          </a:solidFill>
          <a:ln w="9525">
            <a:solidFill>
              <a:srgbClr val="00FF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山高水急不险不峡</a:t>
            </a:r>
          </a:p>
        </p:txBody>
      </p:sp>
      <p:sp>
        <p:nvSpPr>
          <p:cNvPr id="13333" name="AutoShape 21"/>
          <p:cNvSpPr>
            <a:spLocks noChangeArrowheads="1"/>
          </p:cNvSpPr>
          <p:nvPr/>
        </p:nvSpPr>
        <p:spPr bwMode="auto">
          <a:xfrm>
            <a:off x="5638800" y="5791200"/>
            <a:ext cx="1752600" cy="914400"/>
          </a:xfrm>
          <a:prstGeom prst="wedgeEllipseCallout">
            <a:avLst>
              <a:gd name="adj1" fmla="val -51356"/>
              <a:gd name="adj2" fmla="val -78472"/>
            </a:avLst>
          </a:prstGeom>
          <a:solidFill>
            <a:srgbClr val="FF99FF"/>
          </a:solidFill>
          <a:ln w="9525">
            <a:solidFill>
              <a:srgbClr val="00FF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水不太急山更高峻</a:t>
            </a:r>
          </a:p>
        </p:txBody>
      </p:sp>
      <p:sp>
        <p:nvSpPr>
          <p:cNvPr id="13334" name="AutoShape 22"/>
          <p:cNvSpPr>
            <a:spLocks noChangeArrowheads="1"/>
          </p:cNvSpPr>
          <p:nvPr/>
        </p:nvSpPr>
        <p:spPr bwMode="auto">
          <a:xfrm>
            <a:off x="7239000" y="4953000"/>
            <a:ext cx="1752600" cy="990600"/>
          </a:xfrm>
          <a:prstGeom prst="wedgeEllipseCallout">
            <a:avLst>
              <a:gd name="adj1" fmla="val -104347"/>
              <a:gd name="adj2" fmla="val -147597"/>
            </a:avLst>
          </a:prstGeom>
          <a:solidFill>
            <a:srgbClr val="FF99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山形水势突然险峻</a:t>
            </a:r>
          </a:p>
        </p:txBody>
      </p:sp>
      <p:sp>
        <p:nvSpPr>
          <p:cNvPr id="13335" name="AutoShape 23"/>
          <p:cNvSpPr>
            <a:spLocks noChangeArrowheads="1"/>
          </p:cNvSpPr>
          <p:nvPr/>
        </p:nvSpPr>
        <p:spPr bwMode="auto">
          <a:xfrm>
            <a:off x="6705600" y="1295400"/>
            <a:ext cx="2286000" cy="762000"/>
          </a:xfrm>
          <a:prstGeom prst="wedgeRoundRectCallout">
            <a:avLst>
              <a:gd name="adj1" fmla="val -27083"/>
              <a:gd name="adj2" fmla="val 147708"/>
              <a:gd name="adj3" fmla="val 16667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Arial" pitchFamily="34" charset="0"/>
                <a:ea typeface="隶书" pitchFamily="49" charset="-122"/>
              </a:rPr>
              <a:t>险峻闻名</a:t>
            </a:r>
          </a:p>
        </p:txBody>
      </p:sp>
      <p:sp>
        <p:nvSpPr>
          <p:cNvPr id="13336" name="AutoShape 24"/>
          <p:cNvSpPr>
            <a:spLocks noChangeArrowheads="1"/>
          </p:cNvSpPr>
          <p:nvPr/>
        </p:nvSpPr>
        <p:spPr bwMode="auto">
          <a:xfrm>
            <a:off x="1981200" y="5105400"/>
            <a:ext cx="3200400" cy="1600200"/>
          </a:xfrm>
          <a:prstGeom prst="wedgeRoundRectCallout">
            <a:avLst>
              <a:gd name="adj1" fmla="val 17412"/>
              <a:gd name="adj2" fmla="val -104861"/>
              <a:gd name="adj3" fmla="val 16667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山水最奇险最美丽</a:t>
            </a:r>
          </a:p>
          <a:p>
            <a:r>
              <a:rPr lang="zh-CN" altLang="en-US" sz="1800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水险</a:t>
            </a:r>
            <a:r>
              <a:rPr lang="en-US" altLang="zh-CN" sz="1800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—</a:t>
            </a:r>
            <a:r>
              <a:rPr lang="zh-CN" altLang="en-US" sz="1800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窄、急、曲折、多滩  山高</a:t>
            </a:r>
            <a:r>
              <a:rPr lang="en-US" altLang="zh-CN" sz="1800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—</a:t>
            </a:r>
            <a:r>
              <a:rPr lang="zh-CN" altLang="en-US" sz="1800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笔直、整齐、险峻</a:t>
            </a:r>
          </a:p>
          <a:p>
            <a:r>
              <a:rPr lang="zh-CN" altLang="en-US" sz="1800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云雨</a:t>
            </a:r>
            <a:r>
              <a:rPr lang="en-US" altLang="zh-CN" sz="1800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—</a:t>
            </a:r>
            <a:r>
              <a:rPr lang="zh-CN" altLang="en-US" sz="1800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奇形怪状、应有尽有</a:t>
            </a:r>
          </a:p>
          <a:p>
            <a:pPr algn="ctr"/>
            <a:endParaRPr lang="en-US" altLang="zh-CN" sz="1800">
              <a:solidFill>
                <a:srgbClr val="FF0000"/>
              </a:solidFill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13337" name="AutoShape 25"/>
          <p:cNvSpPr>
            <a:spLocks noChangeArrowheads="1"/>
          </p:cNvSpPr>
          <p:nvPr/>
        </p:nvSpPr>
        <p:spPr bwMode="auto">
          <a:xfrm>
            <a:off x="2057400" y="1143000"/>
            <a:ext cx="2209800" cy="1295400"/>
          </a:xfrm>
          <a:prstGeom prst="wedgeRoundRectCallout">
            <a:avLst>
              <a:gd name="adj1" fmla="val -36134"/>
              <a:gd name="adj2" fmla="val 80759"/>
              <a:gd name="adj3" fmla="val 16667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山势稍平水仍险急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autoUpdateAnimBg="0"/>
      <p:bldP spid="13317" grpId="0" animBg="1" autoUpdateAnimBg="0"/>
      <p:bldP spid="13318" grpId="0" animBg="1" autoUpdateAnimBg="0"/>
      <p:bldP spid="13319" grpId="0" autoUpdateAnimBg="0"/>
      <p:bldP spid="13320" grpId="0" autoUpdateAnimBg="0"/>
      <p:bldP spid="13321" grpId="0" autoUpdateAnimBg="0"/>
      <p:bldP spid="13322" grpId="0" animBg="1" autoUpdateAnimBg="0"/>
      <p:bldP spid="13323" grpId="0" animBg="1" autoUpdateAnimBg="0"/>
      <p:bldP spid="13324" grpId="0" autoUpdateAnimBg="0"/>
      <p:bldP spid="13325" grpId="0" animBg="1"/>
      <p:bldP spid="13326" grpId="0" animBg="1"/>
      <p:bldP spid="13327" grpId="0" animBg="1"/>
      <p:bldP spid="13328" grpId="0" animBg="1"/>
      <p:bldP spid="13329" grpId="0" animBg="1"/>
      <p:bldP spid="13330" grpId="0" animBg="1"/>
      <p:bldP spid="13331" grpId="0" animBg="1" autoUpdateAnimBg="0"/>
      <p:bldP spid="13332" grpId="0" animBg="1" autoUpdateAnimBg="0"/>
      <p:bldP spid="13333" grpId="0" animBg="1" autoUpdateAnimBg="0"/>
      <p:bldP spid="13334" grpId="0" animBg="1" autoUpdateAnimBg="0"/>
      <p:bldP spid="13335" grpId="0" animBg="1" autoUpdateAnimBg="0"/>
      <p:bldP spid="13336" grpId="0" animBg="1" autoUpdateAnimBg="0"/>
      <p:bldP spid="13337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286AA-92C6-49C6-9E1D-074980FFDF65}" type="datetime1">
              <a:rPr lang="zh-CN" altLang="en-US"/>
              <a:pPr/>
              <a:t>2016/9/8 Thursday</a:t>
            </a:fld>
            <a:endParaRPr lang="en-US" altLang="zh-CN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259AC-F3F5-4BEB-94DA-1E71262A5181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142852"/>
            <a:ext cx="91440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" charset="0"/>
              </a:rPr>
              <a:t>         </a:t>
            </a:r>
            <a:r>
              <a:rPr lang="zh-CN" altLang="en-US" sz="3200" b="1" dirty="0">
                <a:solidFill>
                  <a:schemeClr val="accent1"/>
                </a:solidFill>
                <a:latin typeface="" charset="0"/>
                <a:ea typeface="楷体_GB2312" pitchFamily="49" charset="-122"/>
              </a:rPr>
              <a:t>品读课文第⑦⑧段，品味生动地描写了江水的险、峡山之高、云雨之奇妙多变的语句。</a:t>
            </a:r>
            <a:endParaRPr lang="zh-CN" altLang="en-US" sz="3200" dirty="0">
              <a:solidFill>
                <a:schemeClr val="accent1"/>
              </a:solidFill>
              <a:latin typeface="" charset="0"/>
              <a:ea typeface="楷体_GB2312" pitchFamily="49" charset="-122"/>
            </a:endParaRP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304800" y="1524000"/>
            <a:ext cx="82296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" charset="0"/>
              </a:rPr>
              <a:t>     </a:t>
            </a:r>
            <a:r>
              <a:rPr lang="en-US" altLang="zh-CN" sz="3200" b="1" dirty="0">
                <a:solidFill>
                  <a:schemeClr val="accent2"/>
                </a:solidFill>
                <a:latin typeface="" charset="0"/>
                <a:ea typeface="楷体_GB2312" pitchFamily="49" charset="-122"/>
              </a:rPr>
              <a:t>①“</a:t>
            </a:r>
            <a:r>
              <a:rPr lang="zh-CN" altLang="en-US" sz="3200" b="1" dirty="0">
                <a:solidFill>
                  <a:schemeClr val="accent2"/>
                </a:solidFill>
                <a:latin typeface="" charset="0"/>
                <a:ea typeface="楷体_GB2312" pitchFamily="49" charset="-122"/>
              </a:rPr>
              <a:t>江水的险，险在窄，险在急，险在曲折，险在多滩。”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304800" y="2590800"/>
            <a:ext cx="85344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" charset="0"/>
                <a:ea typeface="楷体_GB2312" pitchFamily="49" charset="-122"/>
              </a:rPr>
              <a:t>        </a:t>
            </a:r>
            <a:r>
              <a:rPr lang="zh-CN" altLang="en-US" sz="3200" b="1" dirty="0">
                <a:solidFill>
                  <a:srgbClr val="FF0066"/>
                </a:solidFill>
                <a:latin typeface="" charset="0"/>
                <a:ea typeface="楷体_GB2312" pitchFamily="49" charset="-122"/>
              </a:rPr>
              <a:t>连用四个“险”字，有力地突现江水之险，江水的“窄”、“急”、“曲折”、“多滩”。</a:t>
            </a:r>
            <a:endParaRPr lang="zh-CN" altLang="en-US" sz="3200" b="1" dirty="0">
              <a:solidFill>
                <a:srgbClr val="FF0066"/>
              </a:solidFill>
              <a:ea typeface="楷体_GB2312" pitchFamily="49" charset="-122"/>
            </a:endParaRP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381000" y="3886200"/>
            <a:ext cx="84582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" charset="0"/>
                <a:ea typeface="楷体_GB2312" pitchFamily="49" charset="-122"/>
              </a:rPr>
              <a:t>②“</a:t>
            </a:r>
            <a:r>
              <a:rPr lang="zh-CN" altLang="en-US" sz="3200" b="1" dirty="0">
                <a:solidFill>
                  <a:schemeClr val="accent2"/>
                </a:solidFill>
                <a:latin typeface="" charset="0"/>
                <a:ea typeface="楷体_GB2312" pitchFamily="49" charset="-122"/>
              </a:rPr>
              <a:t>江水冲在山崖上、石滩上，发出一种横暴的怒吼，有时候可以卷出一两丈高的浪堆。”</a:t>
            </a:r>
            <a:endParaRPr lang="zh-CN" altLang="en-US" sz="3200" b="1" dirty="0">
              <a:solidFill>
                <a:schemeClr val="accent2"/>
              </a:solidFill>
              <a:ea typeface="楷体_GB2312" pitchFamily="49" charset="-122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381000" y="5105400"/>
            <a:ext cx="83820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66"/>
                </a:solidFill>
                <a:latin typeface="" charset="0"/>
                <a:ea typeface="楷体_GB2312" pitchFamily="49" charset="-122"/>
              </a:rPr>
              <a:t>  “</a:t>
            </a:r>
            <a:r>
              <a:rPr lang="zh-CN" altLang="en-US" sz="3200" b="1" dirty="0">
                <a:solidFill>
                  <a:srgbClr val="FF0066"/>
                </a:solidFill>
                <a:latin typeface="" charset="0"/>
                <a:ea typeface="楷体_GB2312" pitchFamily="49" charset="-122"/>
              </a:rPr>
              <a:t>冲”“卷”“怒吼”，足见江水之急，从视觉、听觉的角度生动地再现江水之险。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uild="p" autoUpdateAnimBg="0"/>
      <p:bldP spid="48131" grpId="0" build="p" autoUpdateAnimBg="0"/>
      <p:bldP spid="48132" grpId="0" build="p" autoUpdateAnimBg="0"/>
      <p:bldP spid="48133" grpId="0" build="p" autoUpdateAnimBg="0"/>
      <p:bldP spid="48134" grpId="0" build="p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1615</Words>
  <Application>Microsoft Office PowerPoint</Application>
  <PresentationFormat>全屏显示(4:3)</PresentationFormat>
  <Paragraphs>182</Paragraphs>
  <Slides>31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</vt:lpstr>
      <vt:lpstr>默认设计模板</vt:lpstr>
      <vt:lpstr>幻灯片 1</vt:lpstr>
      <vt:lpstr>幻灯片 2</vt:lpstr>
      <vt:lpstr>幻灯片 3</vt:lpstr>
      <vt:lpstr>字词检测</vt:lpstr>
      <vt:lpstr>解释下面词语</vt:lpstr>
      <vt:lpstr>幻灯片 6</vt:lpstr>
      <vt:lpstr>幻灯片 7</vt:lpstr>
      <vt:lpstr>幻灯片 8</vt:lpstr>
      <vt:lpstr>幻灯片 9</vt:lpstr>
      <vt:lpstr>幻灯片 10</vt:lpstr>
      <vt:lpstr>引用诗歌 谚语 典故的作用</vt:lpstr>
      <vt:lpstr>幻灯片 12</vt:lpstr>
      <vt:lpstr>幻灯片 13</vt:lpstr>
      <vt:lpstr>幻灯片 14</vt:lpstr>
      <vt:lpstr>灯影峡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神女峰</vt:lpstr>
      <vt:lpstr>幻灯片 24</vt:lpstr>
      <vt:lpstr>幻灯片 25</vt:lpstr>
      <vt:lpstr>幻灯片 26</vt:lpstr>
      <vt:lpstr>八阵图</vt:lpstr>
      <vt:lpstr>幻灯片 28</vt:lpstr>
      <vt:lpstr>幻灯片 29</vt:lpstr>
      <vt:lpstr> 游记的特点:</vt:lpstr>
      <vt:lpstr>写作特点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china</dc:creator>
  <cp:lastModifiedBy>china</cp:lastModifiedBy>
  <cp:revision>14</cp:revision>
  <dcterms:created xsi:type="dcterms:W3CDTF">2016-09-07T02:20:52Z</dcterms:created>
  <dcterms:modified xsi:type="dcterms:W3CDTF">2016-09-07T23:40:21Z</dcterms:modified>
</cp:coreProperties>
</file>