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8" r:id="rId4"/>
    <p:sldId id="261" r:id="rId5"/>
    <p:sldId id="262" r:id="rId6"/>
    <p:sldId id="263" r:id="rId7"/>
    <p:sldId id="264" r:id="rId8"/>
    <p:sldId id="265" r:id="rId9"/>
    <p:sldId id="266" r:id="rId10"/>
    <p:sldId id="267" r:id="rId11"/>
    <p:sldId id="257" r:id="rId12"/>
    <p:sldId id="258" r:id="rId13"/>
    <p:sldId id="259" r:id="rId14"/>
    <p:sldId id="260" r:id="rId15"/>
    <p:sldId id="276" r:id="rId16"/>
    <p:sldId id="277" r:id="rId17"/>
    <p:sldId id="278" r:id="rId18"/>
    <p:sldId id="279" r:id="rId19"/>
    <p:sldId id="280" r:id="rId20"/>
    <p:sldId id="281" r:id="rId21"/>
    <p:sldId id="268" r:id="rId22"/>
    <p:sldId id="269" r:id="rId23"/>
    <p:sldId id="282" r:id="rId24"/>
    <p:sldId id="285" r:id="rId25"/>
    <p:sldId id="283" r:id="rId26"/>
    <p:sldId id="286" r:id="rId27"/>
    <p:sldId id="284" r:id="rId28"/>
    <p:sldId id="273" r:id="rId29"/>
    <p:sldId id="274" r:id="rId30"/>
    <p:sldId id="275" r:id="rId31"/>
    <p:sldId id="287"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E08705D-6E8D-4047-B619-EC0AC91454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C6739-4150-4B00-9A76-30729A89352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08705D-6E8D-4047-B619-EC0AC91454A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C6739-4150-4B00-9A76-30729A89352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95536" y="1412776"/>
            <a:ext cx="8640960" cy="3384376"/>
          </a:xfrm>
        </p:spPr>
        <p:txBody>
          <a:bodyPr>
            <a:normAutofit fontScale="92500" lnSpcReduction="20000"/>
          </a:bodyPr>
          <a:lstStyle/>
          <a:p>
            <a:r>
              <a:rPr lang="zh-CN" altLang="en-US" sz="6000" b="1" dirty="0" smtClean="0">
                <a:latin typeface="+mn-ea"/>
              </a:rPr>
              <a:t>略谈教</a:t>
            </a:r>
            <a:r>
              <a:rPr lang="zh-CN" altLang="en-US" sz="6000" b="1" dirty="0">
                <a:latin typeface="+mn-ea"/>
              </a:rPr>
              <a:t>师专业成</a:t>
            </a:r>
            <a:r>
              <a:rPr lang="zh-CN" altLang="en-US" sz="6000" b="1" dirty="0" smtClean="0">
                <a:latin typeface="+mn-ea"/>
              </a:rPr>
              <a:t>长</a:t>
            </a:r>
            <a:endParaRPr lang="en-US" altLang="zh-CN" sz="6000" b="1" dirty="0" smtClean="0">
              <a:latin typeface="+mn-ea"/>
            </a:endParaRPr>
          </a:p>
          <a:p>
            <a:endParaRPr lang="en-US" altLang="zh-CN" dirty="0" smtClean="0">
              <a:solidFill>
                <a:schemeClr val="tx1"/>
              </a:solidFill>
            </a:endParaRPr>
          </a:p>
          <a:p>
            <a:endParaRPr lang="en-US" altLang="zh-CN" dirty="0">
              <a:solidFill>
                <a:schemeClr val="tx1"/>
              </a:solidFill>
            </a:endParaRPr>
          </a:p>
          <a:p>
            <a:endParaRPr lang="en-US" altLang="zh-CN" dirty="0" smtClean="0">
              <a:solidFill>
                <a:schemeClr val="tx1"/>
              </a:solidFill>
            </a:endParaRPr>
          </a:p>
          <a:p>
            <a:endParaRPr lang="en-US" altLang="zh-CN" dirty="0">
              <a:solidFill>
                <a:schemeClr val="tx1"/>
              </a:solidFill>
            </a:endParaRPr>
          </a:p>
          <a:p>
            <a:r>
              <a:rPr lang="zh-CN" altLang="en-US" dirty="0" smtClean="0">
                <a:solidFill>
                  <a:schemeClr val="tx1"/>
                </a:solidFill>
              </a:rPr>
              <a:t>                                                暨阳中学 姚尚春</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060848"/>
            <a:ext cx="8229600" cy="4525963"/>
          </a:xfrm>
        </p:spPr>
        <p:txBody>
          <a:bodyPr/>
          <a:lstStyle/>
          <a:p>
            <a:pPr marL="0" indent="0">
              <a:buNone/>
            </a:pPr>
            <a:r>
              <a:rPr lang="zh-CN" altLang="en-US" dirty="0" smtClean="0"/>
              <a:t>一</a:t>
            </a:r>
            <a:r>
              <a:rPr lang="zh-CN" altLang="en-US" dirty="0"/>
              <a:t>个教师若要成长，首先要做到“</a:t>
            </a:r>
            <a:r>
              <a:rPr lang="zh-CN" altLang="en-US" dirty="0" smtClean="0"/>
              <a:t>心净”。</a:t>
            </a:r>
            <a:endParaRPr lang="en-US" altLang="zh-CN" dirty="0" smtClean="0"/>
          </a:p>
          <a:p>
            <a:pPr marL="0" indent="0">
              <a:buNone/>
            </a:pPr>
            <a:r>
              <a:rPr lang="zh-CN" altLang="en-US" dirty="0"/>
              <a:t>其次</a:t>
            </a:r>
            <a:r>
              <a:rPr lang="zh-CN" altLang="en-US" dirty="0" smtClean="0"/>
              <a:t>，就</a:t>
            </a:r>
            <a:r>
              <a:rPr lang="zh-CN" altLang="en-US" dirty="0"/>
              <a:t>得耐住寂寞，守得了清</a:t>
            </a:r>
            <a:r>
              <a:rPr lang="zh-CN" altLang="en-US" dirty="0" smtClean="0"/>
              <a:t>贫。</a:t>
            </a:r>
            <a:endParaRPr lang="en-US" altLang="zh-CN" dirty="0" smtClean="0"/>
          </a:p>
          <a:p>
            <a:pPr marL="0" indent="0">
              <a:buNone/>
            </a:pPr>
            <a:r>
              <a:rPr lang="zh-CN" altLang="en-US" dirty="0" smtClean="0"/>
              <a:t>最后，从积累到涅槃。</a:t>
            </a:r>
            <a:endParaRPr lang="zh-CN" altLang="en-US" dirty="0"/>
          </a:p>
        </p:txBody>
      </p:sp>
      <p:sp>
        <p:nvSpPr>
          <p:cNvPr id="4" name="TextBox 3"/>
          <p:cNvSpPr txBox="1"/>
          <p:nvPr/>
        </p:nvSpPr>
        <p:spPr>
          <a:xfrm>
            <a:off x="899592" y="692696"/>
            <a:ext cx="6840760" cy="584775"/>
          </a:xfrm>
          <a:prstGeom prst="rect">
            <a:avLst/>
          </a:prstGeom>
          <a:noFill/>
        </p:spPr>
        <p:txBody>
          <a:bodyPr wrap="square" rtlCol="0">
            <a:spAutoFit/>
          </a:bodyPr>
          <a:lstStyle/>
          <a:p>
            <a:r>
              <a:rPr lang="zh-CN" altLang="en-US" sz="3200" dirty="0" smtClean="0"/>
              <a:t>教师专业成长需要经历的阶段</a:t>
            </a:r>
            <a:endParaRPr lang="zh-CN" altLang="en-US"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3"/>
            <a:ext cx="8229600" cy="4176464"/>
          </a:xfrm>
        </p:spPr>
        <p:txBody>
          <a:bodyPr/>
          <a:lstStyle/>
          <a:p>
            <a:r>
              <a:rPr lang="zh-CN" altLang="en-US" dirty="0" smtClean="0"/>
              <a:t>心净</a:t>
            </a:r>
            <a:r>
              <a:rPr lang="en-US" altLang="zh-CN" dirty="0" smtClean="0"/>
              <a:t>,</a:t>
            </a:r>
            <a:r>
              <a:rPr lang="zh-CN" altLang="en-US" dirty="0" smtClean="0"/>
              <a:t> 就是做个简单的人。生活简单，心思简单，心无旁骛。</a:t>
            </a:r>
            <a:r>
              <a:rPr lang="zh-CN" altLang="en-US" dirty="0"/>
              <a:t>心思太满的人，往往踌躇不前</a:t>
            </a:r>
            <a:r>
              <a:rPr lang="zh-CN" altLang="en-US" dirty="0" smtClean="0"/>
              <a:t>。</a:t>
            </a:r>
            <a:endParaRPr lang="en-US" altLang="zh-CN" dirty="0" smtClean="0"/>
          </a:p>
          <a:p>
            <a:r>
              <a:rPr lang="zh-CN" altLang="en-US" dirty="0"/>
              <a:t>深</a:t>
            </a:r>
            <a:r>
              <a:rPr lang="zh-CN" altLang="en-US" dirty="0" smtClean="0"/>
              <a:t>圳特级教师吴泓 。他自己说自己起点低，想的简单，他从广西漂到深圳，别人不认可，所以干得比别人勤快。</a:t>
            </a:r>
            <a:endParaRPr lang="en-US" altLang="zh-CN" dirty="0" smtClean="0"/>
          </a:p>
          <a:p>
            <a:endParaRPr lang="en-US" altLang="zh-CN"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其次，要想成长，就得耐住寂寞。</a:t>
            </a:r>
            <a:endParaRPr lang="en-US" altLang="zh-CN" dirty="0" smtClean="0"/>
          </a:p>
          <a:p>
            <a:r>
              <a:rPr lang="zh-CN" altLang="en-US" dirty="0" smtClean="0"/>
              <a:t>著</a:t>
            </a:r>
            <a:r>
              <a:rPr lang="zh-CN" altLang="en-US" dirty="0"/>
              <a:t>名特级教</a:t>
            </a:r>
            <a:r>
              <a:rPr lang="zh-CN" altLang="en-US" dirty="0" smtClean="0"/>
              <a:t>师肖培东。</a:t>
            </a:r>
            <a:endParaRPr lang="en-US" altLang="zh-CN" dirty="0" smtClean="0"/>
          </a:p>
          <a:p>
            <a:r>
              <a:rPr lang="zh-CN" altLang="en-US" dirty="0"/>
              <a:t>读书求广，语心社，经史哲，无书不</a:t>
            </a:r>
            <a:r>
              <a:rPr lang="zh-CN" altLang="en-US" dirty="0" smtClean="0"/>
              <a:t>读。</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第三，从积累到涅槃。</a:t>
            </a:r>
            <a:endParaRPr lang="en-US" altLang="zh-CN" dirty="0" smtClean="0"/>
          </a:p>
          <a:p>
            <a:r>
              <a:rPr lang="zh-CN" altLang="en-US" dirty="0"/>
              <a:t>彭玉</a:t>
            </a:r>
            <a:r>
              <a:rPr lang="zh-CN" altLang="en-US" dirty="0" smtClean="0"/>
              <a:t>华</a:t>
            </a:r>
            <a:endParaRPr lang="en-US" altLang="zh-CN" dirty="0" smtClean="0"/>
          </a:p>
          <a:p>
            <a:r>
              <a:rPr lang="zh-CN" altLang="en-US" dirty="0"/>
              <a:t>陈</a:t>
            </a:r>
            <a:r>
              <a:rPr lang="zh-CN" altLang="en-US" dirty="0" smtClean="0"/>
              <a:t>赣</a:t>
            </a:r>
            <a:endParaRPr lang="en-US" altLang="zh-CN" dirty="0" smtClean="0"/>
          </a:p>
          <a:p>
            <a:r>
              <a:rPr lang="zh-CN" altLang="en-US" dirty="0"/>
              <a:t>范金豹</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怎样做到“专业成长”？</a:t>
            </a:r>
            <a:br>
              <a:rPr lang="zh-CN" altLang="en-US" dirty="0" smtClean="0"/>
            </a:br>
            <a:endParaRPr lang="zh-CN" altLang="en-US" dirty="0"/>
          </a:p>
        </p:txBody>
      </p:sp>
      <p:sp>
        <p:nvSpPr>
          <p:cNvPr id="3" name="内容占位符 2"/>
          <p:cNvSpPr>
            <a:spLocks noGrp="1"/>
          </p:cNvSpPr>
          <p:nvPr>
            <p:ph idx="1"/>
          </p:nvPr>
        </p:nvSpPr>
        <p:spPr>
          <a:xfrm>
            <a:off x="457200" y="1268760"/>
            <a:ext cx="8291264" cy="5184576"/>
          </a:xfrm>
        </p:spPr>
        <p:txBody>
          <a:bodyPr>
            <a:normAutofit fontScale="85000" lnSpcReduction="20000"/>
          </a:bodyPr>
          <a:lstStyle/>
          <a:p>
            <a:pPr marL="0" indent="0">
              <a:buNone/>
            </a:pPr>
            <a:r>
              <a:rPr lang="en-US" altLang="zh-CN" b="1" dirty="0"/>
              <a:t>1</a:t>
            </a:r>
            <a:r>
              <a:rPr lang="zh-CN" altLang="en-US" b="1" dirty="0"/>
              <a:t>、教师“专业成长”的基本轨迹</a:t>
            </a:r>
            <a:r>
              <a:rPr lang="en-US" altLang="zh-CN" b="1" dirty="0"/>
              <a:t>——</a:t>
            </a:r>
            <a:r>
              <a:rPr lang="zh-CN" altLang="en-US" b="1" dirty="0"/>
              <a:t>三个过</a:t>
            </a:r>
            <a:r>
              <a:rPr lang="zh-CN" altLang="en-US" b="1" dirty="0" smtClean="0"/>
              <a:t>程：</a:t>
            </a:r>
            <a:r>
              <a:rPr lang="zh-CN" altLang="en-US" b="1" dirty="0"/>
              <a:t>  ⑴学习</a:t>
            </a:r>
            <a:r>
              <a:rPr lang="en-US" altLang="zh-CN" b="1" dirty="0"/>
              <a:t>——</a:t>
            </a:r>
            <a:r>
              <a:rPr lang="zh-CN" altLang="en-US" b="1" dirty="0"/>
              <a:t>思考</a:t>
            </a:r>
            <a:r>
              <a:rPr lang="en-US" altLang="zh-CN" b="1" dirty="0"/>
              <a:t>——</a:t>
            </a:r>
            <a:r>
              <a:rPr lang="zh-CN" altLang="en-US" b="1" dirty="0"/>
              <a:t>实践；⑵反思（再学习）</a:t>
            </a:r>
            <a:r>
              <a:rPr lang="en-US" altLang="zh-CN" b="1" dirty="0"/>
              <a:t>——</a:t>
            </a:r>
            <a:r>
              <a:rPr lang="zh-CN" altLang="en-US" b="1" dirty="0"/>
              <a:t>再实践</a:t>
            </a:r>
            <a:r>
              <a:rPr lang="en-US" altLang="zh-CN" b="1" dirty="0"/>
              <a:t>——</a:t>
            </a:r>
            <a:r>
              <a:rPr lang="zh-CN" altLang="en-US" b="1" dirty="0"/>
              <a:t>总结；⑶再反思</a:t>
            </a:r>
            <a:r>
              <a:rPr lang="en-US" altLang="zh-CN" b="1" dirty="0"/>
              <a:t>——</a:t>
            </a:r>
            <a:r>
              <a:rPr lang="zh-CN" altLang="en-US" b="1" dirty="0"/>
              <a:t>再完善</a:t>
            </a:r>
            <a:r>
              <a:rPr lang="zh-CN" altLang="en-US" b="1" dirty="0" smtClean="0"/>
              <a:t>。</a:t>
            </a:r>
            <a:endParaRPr lang="en-US" altLang="zh-CN" b="1" dirty="0" smtClean="0"/>
          </a:p>
          <a:p>
            <a:pPr marL="0" indent="0">
              <a:buNone/>
            </a:pPr>
            <a:r>
              <a:rPr lang="zh-CN" altLang="en-US" b="1" dirty="0"/>
              <a:t>⑴学习</a:t>
            </a:r>
            <a:r>
              <a:rPr lang="en-US" altLang="zh-CN" b="1" dirty="0"/>
              <a:t>——</a:t>
            </a:r>
            <a:r>
              <a:rPr lang="zh-CN" altLang="en-US" b="1" dirty="0"/>
              <a:t>思考</a:t>
            </a:r>
            <a:r>
              <a:rPr lang="en-US" altLang="zh-CN" b="1" dirty="0"/>
              <a:t>——</a:t>
            </a:r>
            <a:r>
              <a:rPr lang="zh-CN" altLang="en-US" b="1" dirty="0"/>
              <a:t>实践这是教师专业成长的第一阶段。在这一阶段，教师要做的主要工作是不断地学习，深入地思考，大胆地实践。在这个过程中，学习是前提，是基础。然而，在实际工作中，我们通常会遇到这样一种情况，很多教师只是抱</a:t>
            </a:r>
            <a:r>
              <a:rPr lang="zh-CN" altLang="en-US" b="1" dirty="0" smtClean="0"/>
              <a:t>着书本</a:t>
            </a:r>
            <a:r>
              <a:rPr lang="zh-CN" altLang="en-US" b="1" dirty="0"/>
              <a:t>在啃，却很少留心身边人的一些成熟的做法和好的经验。固然，我们要学习先进的理论，但更要学习并汲取我们工作中同行的经验与教训。至于我们身边每天发生的鲜活的教育教学案例，将会为我们的教育教学工作提供一个非常有价值的观照。因此，向同行学，向身边人学，是我们学习过程中一个不可忽视的环节。</a:t>
            </a:r>
            <a:endParaRPr lang="zh-CN" alt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学习来的东西是不是都是真理，都有价值，这就需要我们在学习的基础上展开深入的思考，并在这个过程中，去粗取精，去伪存真，从而获得我们所需要的真正有利于我们教育教学工作开展的有用的东西。即使是上层设计，我们也都要结合自身教育教学实际，结合校情和学情，认真思考，不可全单照收。</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教育教学贵在实践。在学习和思考的基础上，我们就要将相关理论和经验具体运用到我们的教育教学实践中去。在此过程中，我们首先要有一个相对完整的设计，切不可仓促上阵，也不要惧怕失败。</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⑵反思（再学习）</a:t>
            </a:r>
            <a:r>
              <a:rPr lang="en-US" altLang="zh-CN" dirty="0"/>
              <a:t>——</a:t>
            </a:r>
            <a:r>
              <a:rPr lang="zh-CN" altLang="en-US" dirty="0"/>
              <a:t>再实践</a:t>
            </a:r>
            <a:r>
              <a:rPr lang="en-US" altLang="zh-CN" dirty="0"/>
              <a:t>——</a:t>
            </a:r>
            <a:r>
              <a:rPr lang="zh-CN" altLang="en-US" dirty="0"/>
              <a:t>总结在经历了第一阶段的学习、思考与实践之后，我们将进入第二阶段。这个阶段的主要任务就是反思第一阶段的过程，从中明白得与失，然后通过再学习再实践，从而将实践的成果提升到一个理论的高度，并由此总结出一个可用于指导教育教学实践简单易行的经验或理论。这个经验或理论，就是你的实践与研究的成果。</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不管是什么思维、理论，把那些名词剥去，然后在实践中指导我们的行动，也许你会发现，其实并不神秘</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a:t>⑶再反思</a:t>
            </a:r>
            <a:r>
              <a:rPr lang="en-US" altLang="zh-CN" dirty="0"/>
              <a:t>——</a:t>
            </a:r>
            <a:r>
              <a:rPr lang="zh-CN" altLang="en-US" dirty="0"/>
              <a:t>再完善   理论也罢，经验也罢，它们都不是完美无缺的。我们在运用这个理论或经验在指导实践的过程中，仍要结合实际情况对其展开深入反思，对其矫正和补充，使其更加完善，这，就是教师专业成长的第三阶段，也是最高级的阶段</a:t>
            </a:r>
            <a:r>
              <a:rPr lang="zh-CN" altLang="en-US" dirty="0" smtClean="0"/>
              <a:t>！</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en-US" dirty="0" smtClean="0"/>
              <a:t>                     </a:t>
            </a:r>
            <a:r>
              <a:rPr lang="zh-CN" altLang="en-US" sz="3600" dirty="0" smtClean="0"/>
              <a:t>什么</a:t>
            </a:r>
            <a:r>
              <a:rPr lang="zh-CN" altLang="en-US" sz="3600" dirty="0"/>
              <a:t>是教师的“专业成长</a:t>
            </a:r>
            <a:r>
              <a:rPr lang="zh-CN" altLang="en-US" sz="3600" dirty="0" smtClean="0"/>
              <a:t>”</a:t>
            </a:r>
            <a:endParaRPr lang="en-US" altLang="zh-CN" sz="3600" dirty="0" smtClean="0"/>
          </a:p>
          <a:p>
            <a:pPr marL="0" indent="0">
              <a:buNone/>
            </a:pPr>
            <a:r>
              <a:rPr lang="zh-CN" altLang="en-US" dirty="0" smtClean="0"/>
              <a:t>                      </a:t>
            </a:r>
            <a:endParaRPr lang="en-US" altLang="zh-CN" dirty="0" smtClean="0"/>
          </a:p>
          <a:p>
            <a:pPr marL="0" indent="0">
              <a:buNone/>
            </a:pPr>
            <a:r>
              <a:rPr lang="en-US" altLang="zh-CN" sz="3600" dirty="0"/>
              <a:t> </a:t>
            </a:r>
            <a:r>
              <a:rPr lang="en-US" altLang="zh-CN" sz="3600" dirty="0" smtClean="0"/>
              <a:t>                    </a:t>
            </a:r>
            <a:r>
              <a:rPr lang="zh-CN" altLang="en-US" sz="3600" dirty="0" smtClean="0"/>
              <a:t>教</a:t>
            </a:r>
            <a:r>
              <a:rPr lang="zh-CN" altLang="en-US" sz="3600" dirty="0"/>
              <a:t>师为什么要“专业成长</a:t>
            </a:r>
            <a:r>
              <a:rPr lang="zh-CN" altLang="en-US" sz="3600" dirty="0" smtClean="0"/>
              <a:t>”</a:t>
            </a:r>
            <a:endParaRPr lang="en-US" altLang="zh-CN" sz="3600" dirty="0" smtClean="0"/>
          </a:p>
          <a:p>
            <a:pPr marL="0" indent="0">
              <a:buNone/>
            </a:pPr>
            <a:r>
              <a:rPr lang="en-US" altLang="zh-CN" dirty="0"/>
              <a:t> </a:t>
            </a:r>
            <a:endParaRPr lang="en-US" altLang="zh-CN" dirty="0" smtClean="0"/>
          </a:p>
          <a:p>
            <a:pPr marL="0" indent="0">
              <a:buNone/>
            </a:pPr>
            <a:r>
              <a:rPr lang="zh-CN" altLang="en-US" dirty="0" smtClean="0"/>
              <a:t>                        </a:t>
            </a:r>
            <a:r>
              <a:rPr lang="zh-CN" altLang="en-US" sz="3600" dirty="0" smtClean="0"/>
              <a:t>怎</a:t>
            </a:r>
            <a:r>
              <a:rPr lang="zh-CN" altLang="en-US" sz="3600" dirty="0"/>
              <a:t>样做到“专业成长</a:t>
            </a:r>
            <a:r>
              <a:rPr lang="zh-CN" altLang="en-US" sz="3600" dirty="0" smtClean="0"/>
              <a:t>”</a:t>
            </a:r>
            <a:br>
              <a:rPr lang="zh-CN" altLang="en-US" dirty="0"/>
            </a:br>
            <a:endParaRPr lang="en-US" altLang="zh-CN" dirty="0"/>
          </a:p>
          <a:p>
            <a:endParaRPr lang="zh-CN" altLang="en-US" dirty="0"/>
          </a:p>
          <a:p>
            <a:endParaRPr lang="zh-CN" altLang="en-US" dirty="0"/>
          </a:p>
        </p:txBody>
      </p:sp>
      <p:sp>
        <p:nvSpPr>
          <p:cNvPr id="4" name="左大括号 3"/>
          <p:cNvSpPr/>
          <p:nvPr/>
        </p:nvSpPr>
        <p:spPr>
          <a:xfrm>
            <a:off x="1655676" y="1655062"/>
            <a:ext cx="648072" cy="2845768"/>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5" name="TextBox 4"/>
          <p:cNvSpPr txBox="1"/>
          <p:nvPr/>
        </p:nvSpPr>
        <p:spPr>
          <a:xfrm>
            <a:off x="477616" y="2276872"/>
            <a:ext cx="1292662" cy="2520280"/>
          </a:xfrm>
          <a:prstGeom prst="rect">
            <a:avLst/>
          </a:prstGeom>
          <a:noFill/>
        </p:spPr>
        <p:txBody>
          <a:bodyPr vert="eaVert" wrap="square" rtlCol="0">
            <a:spAutoFit/>
          </a:bodyPr>
          <a:lstStyle/>
          <a:p>
            <a:endParaRPr lang="en-US" altLang="zh-CN" sz="3200" b="1" dirty="0" smtClean="0"/>
          </a:p>
          <a:p>
            <a:r>
              <a:rPr lang="en-US" altLang="zh-CN" sz="4000" b="1" dirty="0"/>
              <a:t> </a:t>
            </a:r>
            <a:r>
              <a:rPr lang="en-US" altLang="zh-CN" sz="4000" b="1" dirty="0" smtClean="0"/>
              <a:t> </a:t>
            </a:r>
            <a:r>
              <a:rPr lang="zh-CN" altLang="en-US" sz="4000" b="1" dirty="0" smtClean="0"/>
              <a:t>提纲</a:t>
            </a:r>
            <a:endParaRPr lang="zh-CN" altLang="en-US" sz="4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smtClean="0"/>
              <a:t>如何成长</a:t>
            </a:r>
            <a:endParaRPr lang="en-US" altLang="zh-CN" dirty="0" smtClean="0"/>
          </a:p>
          <a:p>
            <a:r>
              <a:rPr lang="zh-CN" altLang="en-US" dirty="0" smtClean="0"/>
              <a:t>除了读书就是</a:t>
            </a:r>
            <a:r>
              <a:rPr lang="zh-CN" altLang="en-US" dirty="0"/>
              <a:t>坚定不移地做好教育科</a:t>
            </a:r>
            <a:r>
              <a:rPr lang="zh-CN" altLang="en-US" dirty="0" smtClean="0"/>
              <a:t>研。</a:t>
            </a:r>
            <a:r>
              <a:rPr lang="zh-CN" altLang="en-US" dirty="0"/>
              <a:t>主持或参与教育科研最大的好处，就是实用、实惠，立即见效。因为课题研究要做得好，你得注意总结反思，你得写作论文、完成教学案例甚至撰写论著，而这些东西对你评一级教师、高级教师、正高级教师，评需要硬件的各种“优秀”“先进”包括特级教师、名师都十分有用。</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主持或参与教育科研，更是教师自我成长的必须。是教师由合格成长为优秀、骨干、名师、卓越教师等自我成长与发展的最佳途径</a:t>
            </a:r>
            <a:r>
              <a:rPr lang="zh-CN" altLang="en-US" dirty="0" smtClean="0"/>
              <a:t>。</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a:t>（一）关注平时教育教学出现的问</a:t>
            </a:r>
            <a:r>
              <a:rPr lang="zh-CN" altLang="en-US" dirty="0" smtClean="0"/>
              <a:t>题</a:t>
            </a:r>
            <a:endParaRPr lang="en-US" altLang="zh-CN" dirty="0" smtClean="0"/>
          </a:p>
          <a:p>
            <a:r>
              <a:rPr lang="zh-CN" altLang="en-US" dirty="0"/>
              <a:t>比如，我们确定自己以研究学生的学习问题为方向，那么，下列问题在当下而言一定具有前瞻性：</a:t>
            </a:r>
            <a:endParaRPr lang="zh-CN" altLang="en-US" dirty="0"/>
          </a:p>
          <a:p>
            <a:r>
              <a:rPr lang="en-US" altLang="zh-CN" dirty="0"/>
              <a:t>1.</a:t>
            </a:r>
            <a:r>
              <a:rPr lang="zh-CN" altLang="en-US" dirty="0"/>
              <a:t>学生学习的兴趣和主动学习能力培养问题；</a:t>
            </a:r>
            <a:endParaRPr lang="zh-CN" altLang="en-US" dirty="0"/>
          </a:p>
          <a:p>
            <a:r>
              <a:rPr lang="en-US" altLang="zh-CN" dirty="0"/>
              <a:t>2.</a:t>
            </a:r>
            <a:r>
              <a:rPr lang="zh-CN" altLang="en-US" dirty="0"/>
              <a:t>提出问题能力的培养问题；</a:t>
            </a:r>
            <a:endParaRPr lang="zh-CN" altLang="en-US" dirty="0"/>
          </a:p>
          <a:p>
            <a:r>
              <a:rPr lang="en-US" altLang="zh-CN" dirty="0"/>
              <a:t>3.</a:t>
            </a:r>
            <a:r>
              <a:rPr lang="zh-CN" altLang="en-US" dirty="0"/>
              <a:t>思维能力（逻辑思维或辩证思维</a:t>
            </a:r>
            <a:r>
              <a:rPr lang="zh-CN" altLang="en-US" dirty="0" smtClean="0"/>
              <a:t>或批判性思</a:t>
            </a:r>
            <a:r>
              <a:rPr lang="zh-CN" altLang="en-US" dirty="0"/>
              <a:t>维等）的培养问题</a:t>
            </a:r>
            <a:r>
              <a:rPr lang="zh-CN" altLang="en-US" dirty="0" smtClean="0"/>
              <a:t>。</a:t>
            </a:r>
            <a:endParaRPr lang="en-US" altLang="zh-CN" dirty="0" smtClean="0"/>
          </a:p>
          <a:p>
            <a:r>
              <a:rPr lang="en-US" altLang="zh-CN" dirty="0" smtClean="0"/>
              <a:t>……</a:t>
            </a:r>
            <a:endParaRPr lang="en-US" altLang="zh-CN" dirty="0" smtClean="0"/>
          </a:p>
          <a:p>
            <a:r>
              <a:rPr lang="zh-CN" altLang="en-US" dirty="0" smtClean="0"/>
              <a:t>也可研究教师，比如我的课题</a:t>
            </a:r>
            <a:r>
              <a:rPr lang="en-US" altLang="zh-CN" dirty="0" smtClean="0"/>
              <a:t>《</a:t>
            </a:r>
            <a:r>
              <a:rPr lang="zh-CN" altLang="en-US" dirty="0" smtClean="0"/>
              <a:t>高中语文青年教师课堂快现象观察</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又如关注新课标，你可以研究的内容很多：</a:t>
            </a:r>
            <a:endParaRPr lang="en-US" altLang="zh-CN" dirty="0" smtClean="0"/>
          </a:p>
          <a:p>
            <a:pPr marL="0" indent="0">
              <a:buNone/>
            </a:pPr>
            <a:r>
              <a:rPr lang="en-US" altLang="zh-CN" dirty="0" smtClean="0"/>
              <a:t>1.</a:t>
            </a:r>
            <a:r>
              <a:rPr lang="zh-CN" altLang="en-US" dirty="0" smtClean="0"/>
              <a:t>如何在教学中落实核心素养</a:t>
            </a:r>
            <a:endParaRPr lang="en-US" altLang="zh-CN" dirty="0" smtClean="0"/>
          </a:p>
          <a:p>
            <a:pPr marL="0" indent="0">
              <a:buNone/>
            </a:pPr>
            <a:r>
              <a:rPr lang="en-US" altLang="zh-CN" dirty="0" smtClean="0"/>
              <a:t>2.</a:t>
            </a:r>
            <a:r>
              <a:rPr lang="zh-CN" altLang="en-US" dirty="0" smtClean="0"/>
              <a:t>任务群教学研究（整本书阅读、群文阅读）</a:t>
            </a:r>
            <a:endParaRPr lang="en-US" altLang="zh-CN" dirty="0" smtClean="0"/>
          </a:p>
          <a:p>
            <a:pPr marL="0" indent="0">
              <a:buNone/>
            </a:pPr>
            <a:r>
              <a:rPr lang="en-US" altLang="zh-CN" dirty="0" smtClean="0"/>
              <a:t>……</a:t>
            </a:r>
            <a:endParaRPr lang="en-US" altLang="zh-CN" dirty="0" smtClean="0"/>
          </a:p>
          <a:p>
            <a:pPr marL="0" indent="0">
              <a:buNone/>
            </a:pPr>
            <a:r>
              <a:rPr lang="zh-CN" altLang="en-US" dirty="0" smtClean="0"/>
              <a:t>切口要小，比如核心素养里，你只研究“语言建构与运用”甚至你只研究课前</a:t>
            </a:r>
            <a:r>
              <a:rPr lang="en-US" altLang="zh-CN" dirty="0" smtClean="0"/>
              <a:t>10</a:t>
            </a:r>
            <a:r>
              <a:rPr lang="zh-CN" altLang="en-US" dirty="0" smtClean="0"/>
              <a:t>分钟你是如何做的；任务群中，你只研究古代诗歌的“群诗阅读”</a:t>
            </a:r>
            <a:r>
              <a:rPr lang="en-US" altLang="zh-CN" dirty="0" smtClean="0"/>
              <a:t>……</a:t>
            </a:r>
            <a:endParaRPr lang="en-US" altLang="zh-CN"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（二）关注实效性</a:t>
            </a:r>
            <a:endParaRPr lang="zh-CN" altLang="en-US" dirty="0"/>
          </a:p>
          <a:p>
            <a:r>
              <a:rPr lang="zh-CN" altLang="en-US" dirty="0"/>
              <a:t>必须坚持这一点：科研是为了更好地开展教育教学实践活动。也就说，开展课题研究不仅仅是你有成果展示给大家，更重要的是还要看你的成果是否有创新，是否可推广和借鉴，如果同行“看”后，感到值得借鉴或有所启发，那你的课题研究就是有效的。</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实效性很重要的一点就是可操作性和对教学有促进作用。比如，我研究的课题</a:t>
            </a:r>
            <a:r>
              <a:rPr lang="en-US" altLang="zh-CN" dirty="0" smtClean="0"/>
              <a:t>《</a:t>
            </a:r>
            <a:r>
              <a:rPr lang="zh-CN" altLang="en-US" dirty="0" smtClean="0"/>
              <a:t>学生启动模式下高中语文阅读教学真实问题研究</a:t>
            </a:r>
            <a:r>
              <a:rPr lang="en-US" altLang="zh-CN" dirty="0" smtClean="0"/>
              <a:t>》</a:t>
            </a:r>
            <a:r>
              <a:rPr lang="zh-CN" altLang="en-US" dirty="0" smtClean="0"/>
              <a:t>能操作且能改变课堂现状，提高学生学习积极性，这样实效性就比较强。</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en-US" dirty="0"/>
              <a:t>（三）关注适宜自身发展的研究方向</a:t>
            </a:r>
            <a:endParaRPr lang="zh-CN" altLang="en-US" dirty="0"/>
          </a:p>
          <a:p>
            <a:r>
              <a:rPr lang="zh-CN" altLang="en-US" dirty="0"/>
              <a:t>这一点十分重要。课题研究之所以能够成就一个教师，就在于一旦开了题，走上了研究之路，课题就开始裹挟着你不断往前走。所以，选择什么样的课题，需要注意自身发展的需要</a:t>
            </a:r>
            <a:r>
              <a:rPr lang="en-US" altLang="zh-CN" dirty="0"/>
              <a:t>——</a:t>
            </a:r>
            <a:r>
              <a:rPr lang="zh-CN" altLang="en-US" dirty="0"/>
              <a:t>我们很难做一个“通才”“全才”，很多时候，我们只能做一个“专才”甚至“偏才</a:t>
            </a:r>
            <a:r>
              <a:rPr lang="zh-CN" altLang="en-US" dirty="0" smtClean="0"/>
              <a:t>”。比如，你擅长写作，你研究写作好了，你爱好古村落文化你就好好研究古村落文化，甚至你爱好音乐你就好好品歌词</a:t>
            </a:r>
            <a:r>
              <a:rPr lang="en-US" altLang="zh-CN" dirty="0" smtClean="0"/>
              <a:t>……</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404664"/>
          <a:ext cx="7920880" cy="5544615"/>
        </p:xfrm>
        <a:graphic>
          <a:graphicData uri="http://schemas.openxmlformats.org/drawingml/2006/table">
            <a:tbl>
              <a:tblPr firstRow="1" firstCol="1" lastRow="1" lastCol="1" bandRow="1" bandCol="1">
                <a:tableStyleId>{5C22544A-7EE6-4342-B048-85BDC9FD1C3A}</a:tableStyleId>
              </a:tblPr>
              <a:tblGrid>
                <a:gridCol w="1277345"/>
                <a:gridCol w="820694"/>
                <a:gridCol w="1580715"/>
                <a:gridCol w="862208"/>
                <a:gridCol w="3379918"/>
              </a:tblGrid>
              <a:tr h="2485894">
                <a:tc>
                  <a:txBody>
                    <a:bodyPr/>
                    <a:lstStyle/>
                    <a:p>
                      <a:pPr algn="just">
                        <a:spcAft>
                          <a:spcPts val="0"/>
                        </a:spcAft>
                      </a:pPr>
                      <a:r>
                        <a:rPr lang="zh-CN" sz="2000" kern="100" dirty="0">
                          <a:solidFill>
                            <a:srgbClr val="FF0000"/>
                          </a:solidFill>
                          <a:effectLst/>
                        </a:rPr>
                        <a:t>《论述类作文主体建模路径</a:t>
                      </a:r>
                      <a:r>
                        <a:rPr lang="zh-CN" sz="2000" kern="100" dirty="0">
                          <a:effectLst/>
                        </a:rPr>
                        <a:t>》</a:t>
                      </a:r>
                      <a:endParaRPr lang="zh-CN" sz="200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a:effectLst/>
                        </a:rPr>
                        <a:t>4500</a:t>
                      </a:r>
                      <a:r>
                        <a:rPr lang="zh-CN" sz="1050" kern="100">
                          <a:effectLst/>
                        </a:rPr>
                        <a:t>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独著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全文</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kern="100" dirty="0">
                          <a:solidFill>
                            <a:srgbClr val="FF0000"/>
                          </a:solidFill>
                          <a:effectLst/>
                        </a:rPr>
                        <a:t>2017.05</a:t>
                      </a:r>
                      <a:r>
                        <a:rPr lang="zh-CN" sz="2000" kern="100" dirty="0">
                          <a:solidFill>
                            <a:srgbClr val="FF0000"/>
                          </a:solidFill>
                          <a:effectLst/>
                        </a:rPr>
                        <a:t>武汉《中学语文》</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r>
              <a:tr h="1251147">
                <a:tc>
                  <a:txBody>
                    <a:bodyPr/>
                    <a:lstStyle/>
                    <a:p>
                      <a:pPr algn="just">
                        <a:spcAft>
                          <a:spcPts val="0"/>
                        </a:spcAft>
                      </a:pPr>
                      <a:r>
                        <a:rPr lang="zh-CN" sz="2000" kern="100" dirty="0">
                          <a:solidFill>
                            <a:srgbClr val="FF0000"/>
                          </a:solidFill>
                          <a:effectLst/>
                        </a:rPr>
                        <a:t>《细化问题缓缓推进》</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dirty="0">
                          <a:effectLst/>
                        </a:rPr>
                        <a:t>5600</a:t>
                      </a:r>
                      <a:r>
                        <a:rPr lang="zh-CN" sz="1050" kern="100" dirty="0">
                          <a:effectLst/>
                        </a:rPr>
                        <a:t>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dirty="0">
                          <a:effectLst/>
                        </a:rPr>
                        <a:t>独著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全文</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400" kern="100" dirty="0">
                          <a:solidFill>
                            <a:srgbClr val="FF0000"/>
                          </a:solidFill>
                          <a:effectLst/>
                        </a:rPr>
                        <a:t>2017</a:t>
                      </a:r>
                      <a:r>
                        <a:rPr lang="zh-CN" sz="2400" kern="100" dirty="0">
                          <a:solidFill>
                            <a:srgbClr val="FF0000"/>
                          </a:solidFill>
                          <a:effectLst/>
                        </a:rPr>
                        <a:t>．</a:t>
                      </a:r>
                      <a:r>
                        <a:rPr lang="en-US" sz="2400" kern="100" dirty="0">
                          <a:solidFill>
                            <a:srgbClr val="FF0000"/>
                          </a:solidFill>
                          <a:effectLst/>
                        </a:rPr>
                        <a:t>06</a:t>
                      </a:r>
                      <a:r>
                        <a:rPr lang="zh-CN" sz="2400" kern="100" dirty="0">
                          <a:solidFill>
                            <a:srgbClr val="FF0000"/>
                          </a:solidFill>
                          <a:effectLst/>
                        </a:rPr>
                        <a:t>．武汉《中学语文》</a:t>
                      </a:r>
                      <a:endParaRPr lang="zh-CN" sz="2400" kern="100" dirty="0">
                        <a:solidFill>
                          <a:srgbClr val="FF0000"/>
                        </a:solidFill>
                        <a:effectLst/>
                        <a:latin typeface="Times New Roman" panose="02020603050405020304"/>
                        <a:ea typeface="宋体" panose="02010600030101010101" pitchFamily="2" charset="-122"/>
                      </a:endParaRPr>
                    </a:p>
                  </a:txBody>
                  <a:tcPr marL="68580" marR="68580" marT="0" marB="0"/>
                </a:tc>
              </a:tr>
              <a:tr h="1807574">
                <a:tc>
                  <a:txBody>
                    <a:bodyPr/>
                    <a:lstStyle/>
                    <a:p>
                      <a:pPr algn="just">
                        <a:spcAft>
                          <a:spcPts val="0"/>
                        </a:spcAft>
                      </a:pPr>
                      <a:r>
                        <a:rPr lang="zh-CN" sz="2000" kern="100" dirty="0">
                          <a:solidFill>
                            <a:srgbClr val="FF0000"/>
                          </a:solidFill>
                          <a:effectLst/>
                        </a:rPr>
                        <a:t>《学生启动模式下真实问题处理》</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a:effectLst/>
                        </a:rPr>
                        <a:t>3500</a:t>
                      </a:r>
                      <a:r>
                        <a:rPr lang="zh-CN" sz="1050" kern="100">
                          <a:effectLst/>
                        </a:rPr>
                        <a:t>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独著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全文</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kern="100" dirty="0">
                          <a:solidFill>
                            <a:srgbClr val="FF0000"/>
                          </a:solidFill>
                          <a:effectLst/>
                        </a:rPr>
                        <a:t>2017.04</a:t>
                      </a:r>
                      <a:r>
                        <a:rPr lang="zh-CN" sz="2000" kern="100" dirty="0">
                          <a:solidFill>
                            <a:srgbClr val="FF0000"/>
                          </a:solidFill>
                          <a:effectLst/>
                        </a:rPr>
                        <a:t>浙江《教学月刊》</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683568" y="116632"/>
          <a:ext cx="8064896" cy="6648443"/>
        </p:xfrm>
        <a:graphic>
          <a:graphicData uri="http://schemas.openxmlformats.org/drawingml/2006/table">
            <a:tbl>
              <a:tblPr firstRow="1" firstCol="1" lastRow="1" lastCol="1" bandRow="1" bandCol="1">
                <a:tableStyleId>{5C22544A-7EE6-4342-B048-85BDC9FD1C3A}</a:tableStyleId>
              </a:tblPr>
              <a:tblGrid>
                <a:gridCol w="1511696"/>
                <a:gridCol w="971264"/>
                <a:gridCol w="1870724"/>
                <a:gridCol w="1020394"/>
                <a:gridCol w="2690818"/>
              </a:tblGrid>
              <a:tr h="2067443">
                <a:tc>
                  <a:txBody>
                    <a:bodyPr/>
                    <a:lstStyle/>
                    <a:p>
                      <a:pPr algn="just">
                        <a:spcAft>
                          <a:spcPts val="0"/>
                        </a:spcAft>
                      </a:pPr>
                      <a:r>
                        <a:rPr lang="zh-CN" sz="2400" b="0" kern="100" dirty="0">
                          <a:solidFill>
                            <a:srgbClr val="FF0000"/>
                          </a:solidFill>
                          <a:effectLst/>
                        </a:rPr>
                        <a:t>《我怕来不及——以〈老王〉课堂为例》</a:t>
                      </a:r>
                      <a:endParaRPr lang="zh-CN" sz="2400" b="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dirty="0">
                          <a:effectLst/>
                        </a:rPr>
                        <a:t>4000</a:t>
                      </a:r>
                      <a:r>
                        <a:rPr lang="zh-CN" sz="1050" kern="100" dirty="0">
                          <a:effectLst/>
                        </a:rPr>
                        <a:t>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dirty="0">
                          <a:effectLst/>
                        </a:rPr>
                        <a:t>独著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全文</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kern="100" dirty="0">
                          <a:solidFill>
                            <a:srgbClr val="FF0000"/>
                          </a:solidFill>
                          <a:effectLst/>
                        </a:rPr>
                        <a:t>2017.01</a:t>
                      </a:r>
                      <a:r>
                        <a:rPr lang="zh-CN" sz="2000" kern="100" dirty="0">
                          <a:solidFill>
                            <a:srgbClr val="FF0000"/>
                          </a:solidFill>
                          <a:effectLst/>
                        </a:rPr>
                        <a:t>山西《语文教学通讯</a:t>
                      </a:r>
                      <a:r>
                        <a:rPr lang="en-US" sz="2000" kern="100" dirty="0">
                          <a:solidFill>
                            <a:srgbClr val="FF0000"/>
                          </a:solidFill>
                          <a:effectLst/>
                        </a:rPr>
                        <a:t>A</a:t>
                      </a:r>
                      <a:r>
                        <a:rPr lang="zh-CN" sz="2000" kern="100" dirty="0">
                          <a:solidFill>
                            <a:srgbClr val="FF0000"/>
                          </a:solidFill>
                          <a:effectLst/>
                        </a:rPr>
                        <a:t>》</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r>
              <a:tr h="1364993">
                <a:tc>
                  <a:txBody>
                    <a:bodyPr/>
                    <a:lstStyle/>
                    <a:p>
                      <a:pPr algn="just">
                        <a:spcAft>
                          <a:spcPts val="0"/>
                        </a:spcAft>
                      </a:pPr>
                      <a:r>
                        <a:rPr lang="zh-CN" sz="2400" kern="100" dirty="0">
                          <a:solidFill>
                            <a:srgbClr val="FF0000"/>
                          </a:solidFill>
                          <a:effectLst/>
                        </a:rPr>
                        <a:t>《任务驱动型作文的“建模”与“调味”</a:t>
                      </a:r>
                      <a:r>
                        <a:rPr lang="zh-CN" sz="1050" kern="100" dirty="0">
                          <a:effectLst/>
                        </a:rPr>
                        <a:t>》</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a:effectLst/>
                        </a:rPr>
                        <a:t>5000</a:t>
                      </a:r>
                      <a:r>
                        <a:rPr lang="zh-CN" sz="1050" kern="100">
                          <a:effectLst/>
                        </a:rPr>
                        <a:t>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dirty="0">
                          <a:effectLst/>
                        </a:rPr>
                        <a:t>独著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a:effectLst/>
                        </a:rPr>
                        <a:t>全文</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kern="100" dirty="0">
                          <a:solidFill>
                            <a:srgbClr val="FF0000"/>
                          </a:solidFill>
                          <a:effectLst/>
                        </a:rPr>
                        <a:t>2017.03</a:t>
                      </a:r>
                      <a:r>
                        <a:rPr lang="zh-CN" sz="2000" kern="100" dirty="0">
                          <a:solidFill>
                            <a:srgbClr val="FF0000"/>
                          </a:solidFill>
                          <a:effectLst/>
                        </a:rPr>
                        <a:t>浙江《浙江教育科学》</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r>
              <a:tr h="1327076">
                <a:tc>
                  <a:txBody>
                    <a:bodyPr/>
                    <a:lstStyle/>
                    <a:p>
                      <a:pPr algn="just">
                        <a:spcAft>
                          <a:spcPts val="0"/>
                        </a:spcAft>
                      </a:pPr>
                      <a:r>
                        <a:rPr lang="zh-CN" sz="2400" kern="100" dirty="0">
                          <a:solidFill>
                            <a:srgbClr val="FF0000"/>
                          </a:solidFill>
                          <a:effectLst/>
                        </a:rPr>
                        <a:t>《例谈对课堂“真实问题”的处理》</a:t>
                      </a:r>
                      <a:endParaRPr lang="zh-CN" sz="240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a:effectLst/>
                        </a:rPr>
                        <a:t>3800</a:t>
                      </a:r>
                      <a:r>
                        <a:rPr lang="zh-CN" sz="1050" kern="100">
                          <a:effectLst/>
                        </a:rPr>
                        <a:t>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dirty="0">
                          <a:effectLst/>
                        </a:rPr>
                        <a:t>独著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2000" kern="100">
                          <a:effectLst/>
                        </a:rPr>
                        <a:t>全文</a:t>
                      </a:r>
                      <a:endParaRPr lang="zh-CN" sz="200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b="1" kern="100" dirty="0">
                          <a:solidFill>
                            <a:srgbClr val="FF0000"/>
                          </a:solidFill>
                          <a:effectLst/>
                        </a:rPr>
                        <a:t>2017.10</a:t>
                      </a:r>
                      <a:r>
                        <a:rPr lang="zh-CN" sz="2000" b="1" kern="100" dirty="0">
                          <a:solidFill>
                            <a:srgbClr val="FF0000"/>
                          </a:solidFill>
                          <a:effectLst/>
                        </a:rPr>
                        <a:t>北京《语文建设》</a:t>
                      </a:r>
                      <a:endParaRPr lang="zh-CN" sz="2000" b="1" kern="100" dirty="0">
                        <a:solidFill>
                          <a:srgbClr val="FF0000"/>
                        </a:solidFill>
                        <a:effectLst/>
                        <a:latin typeface="Times New Roman" panose="02020603050405020304"/>
                        <a:ea typeface="宋体" panose="02010600030101010101" pitchFamily="2" charset="-122"/>
                      </a:endParaRPr>
                    </a:p>
                  </a:txBody>
                  <a:tcPr marL="68580" marR="68580" marT="0" marB="0"/>
                </a:tc>
              </a:tr>
              <a:tr h="1289160">
                <a:tc>
                  <a:txBody>
                    <a:bodyPr/>
                    <a:lstStyle/>
                    <a:p>
                      <a:pPr algn="just">
                        <a:spcAft>
                          <a:spcPts val="0"/>
                        </a:spcAft>
                      </a:pPr>
                      <a:r>
                        <a:rPr lang="zh-CN" sz="2400" b="0" kern="100" dirty="0">
                          <a:solidFill>
                            <a:srgbClr val="FF0000"/>
                          </a:solidFill>
                          <a:effectLst/>
                        </a:rPr>
                        <a:t>《过程写作法的中国范式》</a:t>
                      </a:r>
                      <a:endParaRPr lang="zh-CN" sz="2400" b="0" kern="100" dirty="0">
                        <a:solidFill>
                          <a:srgbClr val="FF0000"/>
                        </a:solidFill>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1050" kern="100">
                          <a:effectLst/>
                        </a:rPr>
                        <a:t>4100</a:t>
                      </a:r>
                      <a:r>
                        <a:rPr lang="zh-CN" sz="1050" kern="100">
                          <a:effectLst/>
                        </a:rPr>
                        <a:t>字</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1050" kern="100" dirty="0">
                          <a:effectLst/>
                        </a:rPr>
                        <a:t>独著</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zh-CN" sz="2000" kern="100" dirty="0">
                          <a:effectLst/>
                        </a:rPr>
                        <a:t>全文</a:t>
                      </a:r>
                      <a:endParaRPr lang="zh-CN" sz="2000" kern="100" dirty="0">
                        <a:effectLst/>
                        <a:latin typeface="Times New Roman" panose="02020603050405020304"/>
                        <a:ea typeface="宋体" panose="02010600030101010101" pitchFamily="2" charset="-122"/>
                      </a:endParaRPr>
                    </a:p>
                  </a:txBody>
                  <a:tcPr marL="68580" marR="68580" marT="0" marB="0"/>
                </a:tc>
                <a:tc>
                  <a:txBody>
                    <a:bodyPr/>
                    <a:lstStyle/>
                    <a:p>
                      <a:pPr algn="just">
                        <a:spcAft>
                          <a:spcPts val="0"/>
                        </a:spcAft>
                      </a:pPr>
                      <a:r>
                        <a:rPr lang="en-US" sz="2000" kern="100" dirty="0">
                          <a:solidFill>
                            <a:srgbClr val="FF0000"/>
                          </a:solidFill>
                          <a:effectLst/>
                        </a:rPr>
                        <a:t>2018</a:t>
                      </a:r>
                      <a:r>
                        <a:rPr lang="zh-CN" sz="2000" kern="100" dirty="0">
                          <a:solidFill>
                            <a:srgbClr val="FF0000"/>
                          </a:solidFill>
                          <a:effectLst/>
                        </a:rPr>
                        <a:t>．</a:t>
                      </a:r>
                      <a:r>
                        <a:rPr lang="en-US" sz="2000" kern="100" dirty="0">
                          <a:solidFill>
                            <a:srgbClr val="FF0000"/>
                          </a:solidFill>
                          <a:effectLst/>
                        </a:rPr>
                        <a:t>02</a:t>
                      </a:r>
                      <a:r>
                        <a:rPr lang="zh-CN" sz="2000" kern="100" dirty="0">
                          <a:solidFill>
                            <a:srgbClr val="FF0000"/>
                          </a:solidFill>
                          <a:effectLst/>
                        </a:rPr>
                        <a:t>山西《语文教学通讯</a:t>
                      </a:r>
                      <a:r>
                        <a:rPr lang="en-US" sz="2000" kern="100" dirty="0">
                          <a:solidFill>
                            <a:srgbClr val="FF0000"/>
                          </a:solidFill>
                          <a:effectLst/>
                        </a:rPr>
                        <a:t>A</a:t>
                      </a:r>
                      <a:r>
                        <a:rPr lang="zh-CN" sz="2000" kern="100" dirty="0">
                          <a:solidFill>
                            <a:srgbClr val="FF0000"/>
                          </a:solidFill>
                          <a:effectLst/>
                        </a:rPr>
                        <a:t>》</a:t>
                      </a:r>
                      <a:endParaRPr lang="zh-CN" sz="2000" kern="100" dirty="0">
                        <a:solidFill>
                          <a:srgbClr val="FF0000"/>
                        </a:solidFill>
                        <a:effectLst/>
                        <a:latin typeface="Times New Roman" panose="02020603050405020304"/>
                        <a:ea typeface="宋体" panose="02010600030101010101" pitchFamily="2" charset="-122"/>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291264" cy="5865515"/>
          </a:xfrm>
        </p:spPr>
        <p:txBody>
          <a:bodyPr/>
          <a:lstStyle/>
          <a:p>
            <a:pPr marL="0" indent="0">
              <a:buNone/>
            </a:pPr>
            <a:r>
              <a:rPr lang="zh-CN" altLang="en-US" b="1" dirty="0" smtClean="0"/>
              <a:t>今年完成的</a:t>
            </a:r>
            <a:r>
              <a:rPr lang="zh-CN" altLang="en-US" dirty="0" smtClean="0"/>
              <a:t>论文及申报完成的课题：</a:t>
            </a:r>
            <a:endParaRPr lang="en-US" altLang="zh-CN" dirty="0" smtClean="0"/>
          </a:p>
          <a:p>
            <a:pPr marL="0" indent="0">
              <a:buNone/>
            </a:pPr>
            <a:r>
              <a:rPr lang="zh-CN" altLang="en-US" b="1" dirty="0" smtClean="0">
                <a:solidFill>
                  <a:srgbClr val="FF0000"/>
                </a:solidFill>
              </a:rPr>
              <a:t>论文：</a:t>
            </a:r>
            <a:r>
              <a:rPr lang="en-US" altLang="zh-CN" dirty="0" smtClean="0"/>
              <a:t>1.《</a:t>
            </a:r>
            <a:r>
              <a:rPr lang="zh-CN" altLang="en-US" dirty="0" smtClean="0"/>
              <a:t>基于问题群追问  向思维更深处漫溯</a:t>
            </a:r>
            <a:r>
              <a:rPr lang="en-US" altLang="zh-CN" dirty="0" smtClean="0"/>
              <a:t>》 (</a:t>
            </a:r>
            <a:r>
              <a:rPr lang="zh-CN" altLang="en-US" dirty="0" smtClean="0"/>
              <a:t>拟发</a:t>
            </a:r>
            <a:r>
              <a:rPr lang="en-US" altLang="zh-CN" dirty="0" smtClean="0"/>
              <a:t>《</a:t>
            </a:r>
            <a:r>
              <a:rPr lang="zh-CN" altLang="en-US" dirty="0" smtClean="0"/>
              <a:t>中学语文教学参考</a:t>
            </a:r>
            <a:r>
              <a:rPr lang="en-US" altLang="zh-CN" dirty="0" smtClean="0"/>
              <a:t>》</a:t>
            </a:r>
            <a:r>
              <a:rPr lang="zh-CN" altLang="en-US" dirty="0" smtClean="0"/>
              <a:t>）</a:t>
            </a:r>
            <a:endParaRPr lang="en-US" altLang="zh-CN" dirty="0" smtClean="0"/>
          </a:p>
          <a:p>
            <a:r>
              <a:rPr lang="en-US" altLang="zh-CN" dirty="0" smtClean="0"/>
              <a:t>2.</a:t>
            </a:r>
            <a:r>
              <a:rPr lang="zh-CN" altLang="en-US" dirty="0" smtClean="0"/>
              <a:t> </a:t>
            </a:r>
            <a:r>
              <a:rPr lang="en-US" altLang="zh-CN" dirty="0" smtClean="0"/>
              <a:t>《 </a:t>
            </a:r>
            <a:r>
              <a:rPr lang="zh-CN" altLang="en-US" dirty="0" smtClean="0"/>
              <a:t>“群诗阅读教学”的实施策略及其价值</a:t>
            </a:r>
            <a:r>
              <a:rPr lang="en-US" altLang="zh-CN" dirty="0" smtClean="0"/>
              <a:t>》</a:t>
            </a:r>
            <a:r>
              <a:rPr lang="zh-CN" altLang="en-US" dirty="0" smtClean="0"/>
              <a:t>（拟发</a:t>
            </a:r>
            <a:r>
              <a:rPr lang="en-US" altLang="zh-CN" dirty="0" smtClean="0"/>
              <a:t>《</a:t>
            </a:r>
            <a:r>
              <a:rPr lang="zh-CN" altLang="en-US" dirty="0" smtClean="0"/>
              <a:t>浙江考试</a:t>
            </a:r>
            <a:r>
              <a:rPr lang="en-US" altLang="zh-CN" dirty="0" smtClean="0"/>
              <a:t>》</a:t>
            </a:r>
            <a:r>
              <a:rPr lang="zh-CN" altLang="en-US" dirty="0" smtClean="0"/>
              <a:t>）</a:t>
            </a:r>
            <a:endParaRPr lang="en-US" altLang="zh-CN" dirty="0" smtClean="0"/>
          </a:p>
          <a:p>
            <a:r>
              <a:rPr lang="en-US" altLang="zh-CN" dirty="0" smtClean="0"/>
              <a:t>3</a:t>
            </a:r>
            <a:r>
              <a:rPr lang="en-US" altLang="zh-CN" dirty="0"/>
              <a:t>.</a:t>
            </a:r>
            <a:r>
              <a:rPr lang="en-US" altLang="zh-CN" dirty="0" smtClean="0"/>
              <a:t>《</a:t>
            </a:r>
            <a:r>
              <a:rPr lang="zh-CN" altLang="en-US" dirty="0" smtClean="0"/>
              <a:t>着眼语言运用“赏美”   挖掘教学资源“深读”</a:t>
            </a:r>
            <a:r>
              <a:rPr lang="en-US" altLang="zh-CN" dirty="0" smtClean="0"/>
              <a:t> </a:t>
            </a:r>
            <a:r>
              <a:rPr lang="en-US" altLang="zh-CN" dirty="0" smtClean="0"/>
              <a:t>》</a:t>
            </a:r>
            <a:endParaRPr lang="en-US" altLang="zh-CN" dirty="0" smtClean="0"/>
          </a:p>
          <a:p>
            <a:pPr marL="0" indent="0">
              <a:buNone/>
            </a:pPr>
            <a:r>
              <a:rPr lang="zh-CN" altLang="en-US" b="1" dirty="0">
                <a:solidFill>
                  <a:srgbClr val="FF0000"/>
                </a:solidFill>
              </a:rPr>
              <a:t>课</a:t>
            </a:r>
            <a:r>
              <a:rPr lang="zh-CN" altLang="en-US" b="1" dirty="0" smtClean="0">
                <a:solidFill>
                  <a:srgbClr val="FF0000"/>
                </a:solidFill>
              </a:rPr>
              <a:t>题</a:t>
            </a:r>
            <a:r>
              <a:rPr lang="zh-CN" altLang="en-US" b="1" dirty="0" smtClean="0">
                <a:solidFill>
                  <a:srgbClr val="FF0000"/>
                </a:solidFill>
              </a:rPr>
              <a:t>：</a:t>
            </a:r>
            <a:endParaRPr lang="en-US" altLang="zh-CN" b="1" dirty="0" smtClean="0">
              <a:solidFill>
                <a:srgbClr val="FF0000"/>
              </a:solidFill>
            </a:endParaRPr>
          </a:p>
          <a:p>
            <a:pPr marL="0" indent="0">
              <a:buNone/>
            </a:pPr>
            <a:r>
              <a:rPr lang="en-US" altLang="zh-CN" dirty="0" smtClean="0"/>
              <a:t>1</a:t>
            </a:r>
            <a:r>
              <a:rPr lang="en-US" altLang="zh-CN" dirty="0" smtClean="0"/>
              <a:t>.</a:t>
            </a:r>
            <a:r>
              <a:rPr lang="zh-CN" altLang="en-US" dirty="0" smtClean="0"/>
              <a:t>绍兴市级</a:t>
            </a:r>
            <a:r>
              <a:rPr lang="en-US" altLang="zh-CN" dirty="0" smtClean="0"/>
              <a:t>2</a:t>
            </a:r>
            <a:r>
              <a:rPr lang="zh-CN" altLang="en-US" dirty="0" smtClean="0"/>
              <a:t>项，一项结题，</a:t>
            </a:r>
            <a:r>
              <a:rPr lang="zh-CN" altLang="en-US" dirty="0" smtClean="0"/>
              <a:t>一项</a:t>
            </a:r>
            <a:r>
              <a:rPr lang="zh-CN" altLang="en-US" dirty="0"/>
              <a:t>主要</a:t>
            </a:r>
            <a:r>
              <a:rPr lang="zh-CN" altLang="en-US" dirty="0" smtClean="0"/>
              <a:t>参</a:t>
            </a:r>
            <a:r>
              <a:rPr lang="zh-CN" altLang="en-US" dirty="0" smtClean="0"/>
              <a:t>与</a:t>
            </a:r>
            <a:endParaRPr lang="en-US" altLang="zh-CN" dirty="0" smtClean="0"/>
          </a:p>
          <a:p>
            <a:pPr marL="0" indent="0">
              <a:buNone/>
            </a:pPr>
            <a:r>
              <a:rPr lang="en-US" altLang="zh-CN" dirty="0" smtClean="0"/>
              <a:t>2.</a:t>
            </a:r>
            <a:r>
              <a:rPr lang="zh-CN" altLang="en-US" dirty="0" smtClean="0"/>
              <a:t>省级</a:t>
            </a:r>
            <a:r>
              <a:rPr lang="en-US" altLang="zh-CN" dirty="0" smtClean="0"/>
              <a:t>1</a:t>
            </a:r>
            <a:r>
              <a:rPr lang="zh-CN" altLang="en-US" dirty="0" smtClean="0"/>
              <a:t>项</a:t>
            </a:r>
            <a:r>
              <a:rPr lang="en-US" altLang="zh-CN" dirty="0" smtClean="0"/>
              <a:t>,</a:t>
            </a:r>
            <a:r>
              <a:rPr lang="zh-CN" altLang="en-US" dirty="0" smtClean="0"/>
              <a:t>正在研究中</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什么是教师的“专业成长”</a:t>
            </a:r>
            <a:endParaRPr lang="zh-CN" altLang="en-US" dirty="0"/>
          </a:p>
          <a:p>
            <a:r>
              <a:rPr lang="zh-CN" altLang="en-US" dirty="0"/>
              <a:t>一言以概之，教师的专业成长就是指教师的教育教学理念和教育教学综合能力，随着教师职业年轮的成长而同步成长，且与此同时，教师的职业幸福指数也有较大提升。</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548680"/>
            <a:ext cx="8579296" cy="5649491"/>
          </a:xfrm>
        </p:spPr>
        <p:txBody>
          <a:bodyPr>
            <a:normAutofit/>
          </a:bodyPr>
          <a:lstStyle/>
          <a:p>
            <a:pPr marL="0" indent="0">
              <a:buNone/>
            </a:pPr>
            <a:r>
              <a:rPr lang="zh-CN" altLang="en-US" sz="6000" b="1" dirty="0" smtClean="0"/>
              <a:t>愿你们</a:t>
            </a:r>
            <a:endParaRPr lang="en-US" altLang="zh-CN" sz="6000" b="1" dirty="0" smtClean="0"/>
          </a:p>
          <a:p>
            <a:pPr marL="0" indent="0">
              <a:buNone/>
            </a:pPr>
            <a:r>
              <a:rPr lang="en-US" altLang="zh-CN" sz="6000" b="1" dirty="0"/>
              <a:t> </a:t>
            </a:r>
            <a:r>
              <a:rPr lang="en-US" altLang="zh-CN" sz="6000" b="1" dirty="0" smtClean="0"/>
              <a:t>         </a:t>
            </a:r>
            <a:r>
              <a:rPr lang="zh-CN" altLang="en-US" sz="6000" b="1" dirty="0" smtClean="0"/>
              <a:t>在专业道路上</a:t>
            </a:r>
            <a:endParaRPr lang="en-US" altLang="zh-CN" sz="6000" b="1" dirty="0" smtClean="0"/>
          </a:p>
          <a:p>
            <a:pPr marL="0" indent="0">
              <a:buNone/>
            </a:pPr>
            <a:r>
              <a:rPr lang="en-US" altLang="zh-CN" sz="6000" b="1" dirty="0"/>
              <a:t> </a:t>
            </a:r>
            <a:r>
              <a:rPr lang="en-US" altLang="zh-CN" sz="6000" b="1" dirty="0" smtClean="0"/>
              <a:t>             </a:t>
            </a:r>
            <a:r>
              <a:rPr lang="zh-CN" altLang="en-US" sz="6000" b="1" dirty="0" smtClean="0"/>
              <a:t>坚实    向远</a:t>
            </a:r>
            <a:endParaRPr lang="en-US" altLang="zh-CN" sz="6000" b="1" dirty="0" smtClean="0"/>
          </a:p>
          <a:p>
            <a:pPr marL="0" indent="0">
              <a:buNone/>
            </a:pPr>
            <a:endParaRPr lang="en-US" altLang="zh-CN" sz="6000" dirty="0"/>
          </a:p>
          <a:p>
            <a:pPr marL="0" indent="0">
              <a:buNone/>
            </a:pPr>
            <a:r>
              <a:rPr lang="en-US" altLang="zh-CN" sz="5400" dirty="0" smtClean="0"/>
              <a:t>                </a:t>
            </a:r>
            <a:r>
              <a:rPr lang="zh-CN" altLang="en-US" sz="5400" b="1" dirty="0" smtClean="0"/>
              <a:t>谢谢大家！！</a:t>
            </a:r>
            <a:endParaRPr lang="zh-CN" altLang="en-US" sz="5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教师专业成长的核心是</a:t>
            </a:r>
            <a:r>
              <a:rPr lang="en-US" altLang="zh-CN" dirty="0"/>
              <a:t>——“</a:t>
            </a:r>
            <a:r>
              <a:rPr lang="zh-CN" altLang="en-US" dirty="0"/>
              <a:t>专业”和“成长</a:t>
            </a:r>
            <a:r>
              <a:rPr lang="zh-CN" altLang="en-US" dirty="0" smtClean="0"/>
              <a:t>”！</a:t>
            </a:r>
            <a:r>
              <a:rPr lang="zh-CN" altLang="en-US" dirty="0"/>
              <a:t>所谓“专业”，即教师教育教学的理论认知和教育教学综合能力。“成长”就是发展。一个人的“成长”是多方面的，这里所讲的“成长”特指教师的“专业”素养的提升，而非其他方面！</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教师为什么要“专业成长</a:t>
            </a:r>
            <a:r>
              <a:rPr lang="zh-CN" altLang="en-US" dirty="0" smtClean="0"/>
              <a:t>”</a:t>
            </a:r>
            <a:endParaRPr lang="en-US" altLang="zh-CN" dirty="0" smtClean="0"/>
          </a:p>
          <a:p>
            <a:r>
              <a:rPr lang="zh-CN" altLang="en-US" dirty="0"/>
              <a:t>大道理</a:t>
            </a:r>
            <a:r>
              <a:rPr lang="en-US" altLang="zh-CN" dirty="0"/>
              <a:t>——</a:t>
            </a:r>
            <a:r>
              <a:rPr lang="zh-CN" altLang="en-US" dirty="0"/>
              <a:t>教育发展的需要</a:t>
            </a:r>
            <a:r>
              <a:rPr lang="zh-CN" altLang="en-US" dirty="0" smtClean="0"/>
              <a:t>！</a:t>
            </a:r>
            <a:r>
              <a:rPr lang="zh-CN" altLang="en-US" dirty="0"/>
              <a:t>教育的发展离不开教师，教师的成长和发展，将会促进教育的发展。发达国家以及我国许多发达地区的教育实践证明，一支高素质的教师队伍，是教育得以长足发展的不竭动力。</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其次是：学校发展的需要</a:t>
            </a:r>
            <a:r>
              <a:rPr lang="zh-CN" altLang="en-US" dirty="0" smtClean="0"/>
              <a:t>！</a:t>
            </a:r>
            <a:endParaRPr lang="en-US" altLang="zh-CN" dirty="0" smtClean="0"/>
          </a:p>
          <a:p>
            <a:r>
              <a:rPr lang="zh-CN" altLang="en-US" dirty="0" smtClean="0"/>
              <a:t>教</a:t>
            </a:r>
            <a:r>
              <a:rPr lang="zh-CN" altLang="en-US" dirty="0"/>
              <a:t>师是学校的主体，学校的发展同样也离不开教师的发展。高水平的学校不是由高大的建筑来支撑的，高水平的名校是由高水平的名师支撑的。因此，教师专业发展将会大大推动学校的发展</a:t>
            </a:r>
            <a:r>
              <a:rPr lang="zh-CN" altLang="en-US" dirty="0" smtClean="0"/>
              <a:t>。</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再次，是教师职业发展的需要</a:t>
            </a:r>
            <a:r>
              <a:rPr lang="zh-CN" altLang="en-US" dirty="0" smtClean="0"/>
              <a:t>！</a:t>
            </a:r>
            <a:endParaRPr lang="en-US" altLang="zh-CN" dirty="0" smtClean="0"/>
          </a:p>
          <a:p>
            <a:r>
              <a:rPr lang="zh-CN" altLang="en-US" dirty="0" smtClean="0"/>
              <a:t>教</a:t>
            </a:r>
            <a:r>
              <a:rPr lang="zh-CN" altLang="en-US" dirty="0"/>
              <a:t>师这个职业与其他职业不同，他面对的是一个个性格各异、爱好不同、个人基本素养以及家庭教育背景也都千差万别的活生生的人，且是正在成长中的人。因此，教师这个职业，带有光荣的使命感和责任感。也正因如此，教师在长期教育教学活动中，如何面对职业的倦怠感，是一个迫在眉睫的需要解决的问题。而解决这个问题的关键，则是教师要通过不断地学习、研究与进取，在自己的专业方面获得长足的进步，从中得到职业的成就感和幸福感。</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最重要的</a:t>
            </a:r>
            <a:r>
              <a:rPr lang="en-US" altLang="zh-CN" dirty="0"/>
              <a:t>——</a:t>
            </a:r>
            <a:r>
              <a:rPr lang="zh-CN" altLang="en-US" dirty="0"/>
              <a:t>教师自身生命质量提升的需要！！</a:t>
            </a:r>
            <a:r>
              <a:rPr lang="en-US" altLang="zh-CN" dirty="0" smtClean="0"/>
              <a:t>!</a:t>
            </a:r>
            <a:endParaRPr lang="en-US" altLang="zh-CN" dirty="0" smtClean="0"/>
          </a:p>
          <a:p>
            <a:r>
              <a:rPr lang="zh-CN" altLang="en-US" dirty="0" smtClean="0"/>
              <a:t>一</a:t>
            </a:r>
            <a:r>
              <a:rPr lang="zh-CN" altLang="en-US" dirty="0"/>
              <a:t>个人的生命不在其存留世间时间的长短，而在于其自身生命质量的高低。如果教师能够得到学习的快乐，尝到研究的甜头，不断地进取、进步，那么，他就会热爱这个职业，并由此得到教育给他带来的快乐和幸福，这，无疑会提升教师的生命质量，使其漫长的教育生涯充满生命的活力，即使退休之后，教育的成就感也会使他时时感到不枉此生，从而获得生命的极大满足！</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5721499"/>
          </a:xfrm>
        </p:spPr>
        <p:txBody>
          <a:bodyPr/>
          <a:lstStyle/>
          <a:p>
            <a:r>
              <a:rPr lang="zh-CN" altLang="en-US" dirty="0" smtClean="0"/>
              <a:t>最后，是让自身变得有价值。</a:t>
            </a:r>
            <a:endParaRPr lang="en-US" altLang="zh-CN" dirty="0" smtClean="0"/>
          </a:p>
          <a:p>
            <a:r>
              <a:rPr lang="zh-CN" altLang="en-US" dirty="0" smtClean="0"/>
              <a:t>一旦你在专业发展这块有所成就，你在学校说话也有分量了，县管校聘直接聘任你了，私立学校也高薪来挖你了，培训机构找你讲座了，你的大名经常见诸报端了</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3515</Words>
  <Application>WPS 演示</Application>
  <PresentationFormat>全屏显示(4:3)</PresentationFormat>
  <Paragraphs>188</Paragraphs>
  <Slides>30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Calibri</vt:lpstr>
      <vt:lpstr>微软雅黑</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怎样做到“专业成长”？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zjzx216</dc:creator>
  <cp:lastModifiedBy>夏雪莲 编辑部</cp:lastModifiedBy>
  <cp:revision>34</cp:revision>
  <dcterms:created xsi:type="dcterms:W3CDTF">2018-08-28T10:27:00Z</dcterms:created>
  <dcterms:modified xsi:type="dcterms:W3CDTF">2019-02-09T07:14:30Z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2052-11.1.0.8412</vt:lpwstr>
  </property>
</Properties>
</file>