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7">
  <p:sldMasterIdLst>
    <p:sldMasterId id="2147483768" r:id="rId1"/>
  </p:sldMasterIdLst>
  <p:sldIdLst>
    <p:sldId id="288" r:id="rId2"/>
    <p:sldId id="258" r:id="rId3"/>
    <p:sldId id="260" r:id="rId4"/>
    <p:sldId id="259" r:id="rId5"/>
    <p:sldId id="267" r:id="rId6"/>
    <p:sldId id="262" r:id="rId7"/>
    <p:sldId id="263" r:id="rId8"/>
    <p:sldId id="286" r:id="rId9"/>
    <p:sldId id="268" r:id="rId10"/>
    <p:sldId id="265" r:id="rId11"/>
    <p:sldId id="270" r:id="rId12"/>
    <p:sldId id="269" r:id="rId13"/>
    <p:sldId id="289" r:id="rId14"/>
    <p:sldId id="261" r:id="rId15"/>
    <p:sldId id="257" r:id="rId16"/>
    <p:sldId id="266" r:id="rId17"/>
    <p:sldId id="272" r:id="rId18"/>
    <p:sldId id="273" r:id="rId19"/>
    <p:sldId id="274" r:id="rId20"/>
    <p:sldId id="275" r:id="rId21"/>
    <p:sldId id="277" r:id="rId22"/>
    <p:sldId id="281" r:id="rId23"/>
    <p:sldId id="279" r:id="rId24"/>
    <p:sldId id="276" r:id="rId25"/>
    <p:sldId id="282" r:id="rId26"/>
    <p:sldId id="287" r:id="rId27"/>
    <p:sldId id="283" r:id="rId28"/>
    <p:sldId id="284" r:id="rId29"/>
    <p:sldId id="293" r:id="rId30"/>
    <p:sldId id="285" r:id="rId31"/>
    <p:sldId id="290" r:id="rId32"/>
    <p:sldId id="310" r:id="rId33"/>
    <p:sldId id="291" r:id="rId34"/>
    <p:sldId id="312" r:id="rId35"/>
    <p:sldId id="295" r:id="rId36"/>
    <p:sldId id="314" r:id="rId37"/>
    <p:sldId id="320" r:id="rId38"/>
    <p:sldId id="313" r:id="rId39"/>
    <p:sldId id="315" r:id="rId40"/>
    <p:sldId id="317" r:id="rId41"/>
    <p:sldId id="319" r:id="rId42"/>
    <p:sldId id="316" r:id="rId43"/>
    <p:sldId id="299" r:id="rId44"/>
    <p:sldId id="296" r:id="rId45"/>
    <p:sldId id="292" r:id="rId46"/>
    <p:sldId id="329" r:id="rId47"/>
    <p:sldId id="330" r:id="rId48"/>
    <p:sldId id="321" r:id="rId49"/>
    <p:sldId id="322" r:id="rId50"/>
    <p:sldId id="325" r:id="rId51"/>
    <p:sldId id="323" r:id="rId52"/>
    <p:sldId id="332" r:id="rId53"/>
    <p:sldId id="331" r:id="rId54"/>
    <p:sldId id="309" r:id="rId55"/>
    <p:sldId id="311" r:id="rId56"/>
    <p:sldId id="327" r:id="rId57"/>
    <p:sldId id="326" r:id="rId58"/>
    <p:sldId id="328" r:id="rId59"/>
    <p:sldId id="300" r:id="rId60"/>
    <p:sldId id="297" r:id="rId61"/>
    <p:sldId id="294" r:id="rId62"/>
    <p:sldId id="298" r:id="rId63"/>
    <p:sldId id="302" r:id="rId64"/>
    <p:sldId id="301" r:id="rId65"/>
    <p:sldId id="305" r:id="rId66"/>
    <p:sldId id="306" r:id="rId67"/>
    <p:sldId id="307" r:id="rId68"/>
    <p:sldId id="308" r:id="rId69"/>
    <p:sldId id="303" r:id="rId70"/>
    <p:sldId id="304" r:id="rId71"/>
    <p:sldId id="324" r:id="rId72"/>
    <p:sldId id="333" r:id="rId73"/>
    <p:sldId id="334" r:id="rId7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660033"/>
    <a:srgbClr val="006600"/>
    <a:srgbClr val="0066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varScale="1">
        <p:scale>
          <a:sx n="65" d="100"/>
          <a:sy n="65" d="100"/>
        </p:scale>
        <p:origin x="-1536" y="-114"/>
      </p:cViewPr>
      <p:guideLst>
        <p:guide orient="horz" pos="2160"/>
        <p:guide pos="2880"/>
      </p:guideLst>
    </p:cSldViewPr>
  </p:slideViewPr>
  <p:notesTextViewPr>
    <p:cViewPr>
      <p:scale>
        <a:sx n="100" d="100"/>
        <a:sy n="100" d="100"/>
      </p:scale>
      <p:origin x="0" y="0"/>
    </p:cViewPr>
  </p:notesTextViewPr>
  <p:sorterViewPr>
    <p:cViewPr>
      <p:scale>
        <a:sx n="42" d="100"/>
        <a:sy n="42"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1">
        <a:schemeClr val="bg2"/>
      </p:bgRef>
    </p:bg>
    <p:spTree>
      <p:nvGrpSpPr>
        <p:cNvPr id="1" name=""/>
        <p:cNvGrpSpPr/>
        <p:nvPr/>
      </p:nvGrpSpPr>
      <p:grpSpPr>
        <a:xfrm>
          <a:off x="0" y="0"/>
          <a:ext cx="0" cy="0"/>
          <a:chOff x="0" y="0"/>
          <a:chExt cx="0" cy="0"/>
        </a:xfrm>
      </p:grpSpPr>
      <p:sp>
        <p:nvSpPr>
          <p:cNvPr id="15" name="矩形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矩形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矩形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矩形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矩形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副标题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p:txBody>
          <a:bodyPr/>
          <a:lstStyle/>
          <a:p>
            <a:fld id="{19BACC37-EE8C-4C6B-9A45-87C113373DEA}" type="datetimeFigureOut">
              <a:rPr lang="zh-CN" altLang="en-US" smtClean="0"/>
              <a:pPr/>
              <a:t>2018/12/8</a:t>
            </a:fld>
            <a:endParaRPr lang="zh-CN" altLang="en-US"/>
          </a:p>
        </p:txBody>
      </p:sp>
      <p:sp>
        <p:nvSpPr>
          <p:cNvPr id="17" name="页脚占位符 16"/>
          <p:cNvSpPr>
            <a:spLocks noGrp="1"/>
          </p:cNvSpPr>
          <p:nvPr>
            <p:ph type="ftr" sz="quarter" idx="11"/>
          </p:nvPr>
        </p:nvSpPr>
        <p:spPr/>
        <p:txBody>
          <a:bodyPr/>
          <a:lstStyle/>
          <a:p>
            <a:endParaRPr lang="zh-CN" altLang="en-US"/>
          </a:p>
        </p:txBody>
      </p:sp>
      <p:sp>
        <p:nvSpPr>
          <p:cNvPr id="7" name="直接连接符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矩形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椭圆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椭圆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灯片编号占位符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6C703123-D380-4F8B-97B2-265172EC68F9}" type="slidenum">
              <a:rPr lang="zh-CN" altLang="en-US" smtClean="0"/>
              <a:pPr/>
              <a:t>‹#›</a:t>
            </a:fld>
            <a:endParaRPr lang="zh-CN" altLang="en-US"/>
          </a:p>
        </p:txBody>
      </p:sp>
      <p:sp>
        <p:nvSpPr>
          <p:cNvPr id="8" name="标题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zh-CN" altLang="en-US" smtClean="0"/>
              <a:t>单击此处编辑母版标题样式</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19BACC37-EE8C-4C6B-9A45-87C113373DEA}" type="datetimeFigureOut">
              <a:rPr lang="zh-CN" altLang="en-US" smtClean="0"/>
              <a:pPr/>
              <a:t>2018/12/8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703123-D380-4F8B-97B2-265172EC68F9}"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bg>
      <p:bgRef idx="1001">
        <a:schemeClr val="bg2"/>
      </p:bgRef>
    </p:bg>
    <p:spTree>
      <p:nvGrpSpPr>
        <p:cNvPr id="1" name=""/>
        <p:cNvGrpSpPr/>
        <p:nvPr/>
      </p:nvGrpSpPr>
      <p:grpSpPr>
        <a:xfrm>
          <a:off x="0" y="0"/>
          <a:ext cx="0" cy="0"/>
          <a:chOff x="0" y="0"/>
          <a:chExt cx="0" cy="0"/>
        </a:xfrm>
      </p:grpSpPr>
      <p:sp>
        <p:nvSpPr>
          <p:cNvPr id="7" name="矩形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矩形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矩形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矩形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矩形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矩形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直接连接符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椭圆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椭圆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灯片编号占位符 5"/>
          <p:cNvSpPr>
            <a:spLocks noGrp="1"/>
          </p:cNvSpPr>
          <p:nvPr>
            <p:ph type="sldNum" sz="quarter" idx="12"/>
          </p:nvPr>
        </p:nvSpPr>
        <p:spPr>
          <a:xfrm>
            <a:off x="6915912" y="3009901"/>
            <a:ext cx="457200" cy="441325"/>
          </a:xfrm>
        </p:spPr>
        <p:txBody>
          <a:bodyPr/>
          <a:lstStyle/>
          <a:p>
            <a:fld id="{6C703123-D380-4F8B-97B2-265172EC68F9}" type="slidenum">
              <a:rPr lang="zh-CN" altLang="en-US" smtClean="0"/>
              <a:pPr/>
              <a:t>‹#›</a:t>
            </a:fld>
            <a:endParaRPr lang="zh-CN" altLang="en-US"/>
          </a:p>
        </p:txBody>
      </p:sp>
      <p:sp>
        <p:nvSpPr>
          <p:cNvPr id="3" name="竖排文字占位符 2"/>
          <p:cNvSpPr>
            <a:spLocks noGrp="1"/>
          </p:cNvSpPr>
          <p:nvPr>
            <p:ph type="body" orient="vert" idx="1"/>
          </p:nvPr>
        </p:nvSpPr>
        <p:spPr>
          <a:xfrm>
            <a:off x="304800" y="304800"/>
            <a:ext cx="6553200" cy="5821366"/>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19BACC37-EE8C-4C6B-9A45-87C113373DEA}" type="datetimeFigureOut">
              <a:rPr lang="zh-CN" altLang="en-US" smtClean="0"/>
              <a:pPr/>
              <a:t>2018/12/8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2" name="竖排标题 1"/>
          <p:cNvSpPr>
            <a:spLocks noGrp="1"/>
          </p:cNvSpPr>
          <p:nvPr>
            <p:ph type="title" orient="vert"/>
          </p:nvPr>
        </p:nvSpPr>
        <p:spPr>
          <a:xfrm>
            <a:off x="7391400" y="304801"/>
            <a:ext cx="1447800" cy="5851525"/>
          </a:xfrm>
        </p:spPr>
        <p:txBody>
          <a:bodyPr vert="eaVert"/>
          <a:lstStyle/>
          <a:p>
            <a:r>
              <a:rPr kumimoji="0" lang="zh-CN" altLang="en-US" smtClean="0"/>
              <a:t>单击此处编辑母版标题样式</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accent3">
                    <a:shade val="75000"/>
                  </a:schemeClr>
                </a:solidFill>
              </a:defRPr>
            </a:lvl1pPr>
          </a:lstStyle>
          <a:p>
            <a:r>
              <a:rPr kumimoji="0" lang="zh-CN" altLang="en-US" smtClean="0"/>
              <a:t>单击此处编辑母版标题样式</a:t>
            </a:r>
            <a:endParaRPr kumimoji="0" lang="en-US"/>
          </a:p>
        </p:txBody>
      </p:sp>
      <p:sp>
        <p:nvSpPr>
          <p:cNvPr id="4" name="日期占位符 3"/>
          <p:cNvSpPr>
            <a:spLocks noGrp="1"/>
          </p:cNvSpPr>
          <p:nvPr>
            <p:ph type="dt" sz="half" idx="10"/>
          </p:nvPr>
        </p:nvSpPr>
        <p:spPr/>
        <p:txBody>
          <a:bodyPr/>
          <a:lstStyle/>
          <a:p>
            <a:fld id="{19BACC37-EE8C-4C6B-9A45-87C113373DEA}" type="datetimeFigureOut">
              <a:rPr lang="zh-CN" altLang="en-US" smtClean="0"/>
              <a:pPr/>
              <a:t>2018/12/8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4361688" y="1026372"/>
            <a:ext cx="457200" cy="441325"/>
          </a:xfrm>
        </p:spPr>
        <p:txBody>
          <a:bodyPr/>
          <a:lstStyle/>
          <a:p>
            <a:fld id="{6C703123-D380-4F8B-97B2-265172EC68F9}" type="slidenum">
              <a:rPr lang="zh-CN" altLang="en-US" smtClean="0"/>
              <a:pPr/>
              <a:t>‹#›</a:t>
            </a:fld>
            <a:endParaRPr lang="zh-CN" altLang="en-US"/>
          </a:p>
        </p:txBody>
      </p:sp>
      <p:sp>
        <p:nvSpPr>
          <p:cNvPr id="8" name="内容占位符 7"/>
          <p:cNvSpPr>
            <a:spLocks noGrp="1"/>
          </p:cNvSpPr>
          <p:nvPr>
            <p:ph sz="quarter" idx="1"/>
          </p:nvPr>
        </p:nvSpPr>
        <p:spPr>
          <a:xfrm>
            <a:off x="301752" y="1527048"/>
            <a:ext cx="850392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1">
        <a:schemeClr val="bg1"/>
      </p:bgRef>
    </p:bg>
    <p:spTree>
      <p:nvGrpSpPr>
        <p:cNvPr id="1" name=""/>
        <p:cNvGrpSpPr/>
        <p:nvPr/>
      </p:nvGrpSpPr>
      <p:grpSpPr>
        <a:xfrm>
          <a:off x="0" y="0"/>
          <a:ext cx="0" cy="0"/>
          <a:chOff x="0" y="0"/>
          <a:chExt cx="0" cy="0"/>
        </a:xfrm>
      </p:grpSpPr>
      <p:sp>
        <p:nvSpPr>
          <p:cNvPr id="17" name="矩形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矩形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矩形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矩形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矩形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矩形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文本占位符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13" name="矩形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矩形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页脚占位符 4"/>
          <p:cNvSpPr>
            <a:spLocks noGrp="1"/>
          </p:cNvSpPr>
          <p:nvPr>
            <p:ph type="ftr" sz="quarter" idx="11"/>
          </p:nvPr>
        </p:nvSpPr>
        <p:spPr/>
        <p:txBody>
          <a:bodyPr/>
          <a:lstStyle/>
          <a:p>
            <a:endParaRPr lang="zh-CN" altLang="en-US"/>
          </a:p>
        </p:txBody>
      </p:sp>
      <p:sp>
        <p:nvSpPr>
          <p:cNvPr id="4" name="日期占位符 3"/>
          <p:cNvSpPr>
            <a:spLocks noGrp="1"/>
          </p:cNvSpPr>
          <p:nvPr>
            <p:ph type="dt" sz="half" idx="10"/>
          </p:nvPr>
        </p:nvSpPr>
        <p:spPr/>
        <p:txBody>
          <a:bodyPr/>
          <a:lstStyle/>
          <a:p>
            <a:fld id="{19BACC37-EE8C-4C6B-9A45-87C113373DEA}" type="datetimeFigureOut">
              <a:rPr lang="zh-CN" altLang="en-US" smtClean="0"/>
              <a:pPr/>
              <a:t>2018/12/8</a:t>
            </a:fld>
            <a:endParaRPr lang="zh-CN" altLang="en-US"/>
          </a:p>
        </p:txBody>
      </p:sp>
      <p:sp>
        <p:nvSpPr>
          <p:cNvPr id="8" name="直接连接符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椭圆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椭圆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灯片编号占位符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6C703123-D380-4F8B-97B2-265172EC68F9}" type="slidenum">
              <a:rPr lang="zh-CN" altLang="en-US" smtClean="0"/>
              <a:pPr/>
              <a:t>‹#›</a:t>
            </a:fld>
            <a:endParaRPr lang="zh-CN" altLang="en-US"/>
          </a:p>
        </p:txBody>
      </p:sp>
      <p:sp>
        <p:nvSpPr>
          <p:cNvPr id="2" name="标题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zh-CN" altLang="en-US" smtClean="0"/>
              <a:t>单击此处编辑母版标题样式</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301752" y="228600"/>
            <a:ext cx="8534400" cy="758952"/>
          </a:xfrm>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a:xfrm>
            <a:off x="5791200" y="6409944"/>
            <a:ext cx="3044952" cy="365760"/>
          </a:xfrm>
        </p:spPr>
        <p:txBody>
          <a:bodyPr/>
          <a:lstStyle/>
          <a:p>
            <a:fld id="{19BACC37-EE8C-4C6B-9A45-87C113373DEA}" type="datetimeFigureOut">
              <a:rPr lang="zh-CN" altLang="en-US" smtClean="0"/>
              <a:pPr/>
              <a:t>2018/12/8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703123-D380-4F8B-97B2-265172EC68F9}" type="slidenum">
              <a:rPr lang="zh-CN" altLang="en-US" smtClean="0"/>
              <a:pPr/>
              <a:t>‹#›</a:t>
            </a:fld>
            <a:endParaRPr lang="zh-CN" altLang="en-US"/>
          </a:p>
        </p:txBody>
      </p:sp>
      <p:sp>
        <p:nvSpPr>
          <p:cNvPr id="8" name="直接连接符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内容占位符 9"/>
          <p:cNvSpPr>
            <a:spLocks noGrp="1"/>
          </p:cNvSpPr>
          <p:nvPr>
            <p:ph sz="half" idx="1"/>
          </p:nvPr>
        </p:nvSpPr>
        <p:spPr>
          <a:xfrm>
            <a:off x="301752" y="1371600"/>
            <a:ext cx="4038600" cy="4681728"/>
          </a:xfrm>
        </p:spPr>
        <p:txBody>
          <a:bodyPr/>
          <a:lstStyle>
            <a:lvl1pPr>
              <a:defRPr sz="2500"/>
            </a:lvl1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2" name="内容占位符 11"/>
          <p:cNvSpPr>
            <a:spLocks noGrp="1"/>
          </p:cNvSpPr>
          <p:nvPr>
            <p:ph sz="half" idx="2"/>
          </p:nvPr>
        </p:nvSpPr>
        <p:spPr>
          <a:xfrm>
            <a:off x="4800600" y="1371600"/>
            <a:ext cx="4038600" cy="4681728"/>
          </a:xfrm>
        </p:spPr>
        <p:txBody>
          <a:bodyPr/>
          <a:lstStyle>
            <a:lvl1pPr>
              <a:defRPr sz="2500"/>
            </a:lvl1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1">
        <a:schemeClr val="bg2"/>
      </p:bgRef>
    </p:bg>
    <p:spTree>
      <p:nvGrpSpPr>
        <p:cNvPr id="1" name=""/>
        <p:cNvGrpSpPr/>
        <p:nvPr/>
      </p:nvGrpSpPr>
      <p:grpSpPr>
        <a:xfrm>
          <a:off x="0" y="0"/>
          <a:ext cx="0" cy="0"/>
          <a:chOff x="0" y="0"/>
          <a:chExt cx="0" cy="0"/>
        </a:xfrm>
      </p:grpSpPr>
      <p:sp>
        <p:nvSpPr>
          <p:cNvPr id="10" name="直接连接符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矩形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矩形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矩形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矩形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矩形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矩形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文本占位符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7" name="日期占位符 6"/>
          <p:cNvSpPr>
            <a:spLocks noGrp="1"/>
          </p:cNvSpPr>
          <p:nvPr>
            <p:ph type="dt" sz="half" idx="10"/>
          </p:nvPr>
        </p:nvSpPr>
        <p:spPr/>
        <p:txBody>
          <a:bodyPr/>
          <a:lstStyle/>
          <a:p>
            <a:fld id="{19BACC37-EE8C-4C6B-9A45-87C113373DEA}" type="datetimeFigureOut">
              <a:rPr lang="zh-CN" altLang="en-US" smtClean="0"/>
              <a:pPr/>
              <a:t>2018/12/8</a:t>
            </a:fld>
            <a:endParaRPr lang="zh-CN" altLang="en-US"/>
          </a:p>
        </p:txBody>
      </p:sp>
      <p:sp>
        <p:nvSpPr>
          <p:cNvPr id="8" name="页脚占位符 7"/>
          <p:cNvSpPr>
            <a:spLocks noGrp="1"/>
          </p:cNvSpPr>
          <p:nvPr>
            <p:ph type="ftr" sz="quarter" idx="11"/>
          </p:nvPr>
        </p:nvSpPr>
        <p:spPr>
          <a:xfrm>
            <a:off x="304800" y="6409944"/>
            <a:ext cx="3581400" cy="365760"/>
          </a:xfrm>
        </p:spPr>
        <p:txBody>
          <a:bodyPr/>
          <a:lstStyle/>
          <a:p>
            <a:endParaRPr lang="zh-CN" altLang="en-US"/>
          </a:p>
        </p:txBody>
      </p:sp>
      <p:sp>
        <p:nvSpPr>
          <p:cNvPr id="15" name="直接连接符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矩形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内容占位符 23"/>
          <p:cNvSpPr>
            <a:spLocks noGrp="1"/>
          </p:cNvSpPr>
          <p:nvPr>
            <p:ph sz="quarter" idx="2"/>
          </p:nvPr>
        </p:nvSpPr>
        <p:spPr>
          <a:xfrm>
            <a:off x="301752" y="2471383"/>
            <a:ext cx="4041648" cy="3818404"/>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6" name="内容占位符 25"/>
          <p:cNvSpPr>
            <a:spLocks noGrp="1"/>
          </p:cNvSpPr>
          <p:nvPr>
            <p:ph sz="quarter" idx="4"/>
          </p:nvPr>
        </p:nvSpPr>
        <p:spPr>
          <a:xfrm>
            <a:off x="4800600" y="2471383"/>
            <a:ext cx="4038600" cy="3822192"/>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5" name="椭圆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椭圆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灯片编号占位符 8"/>
          <p:cNvSpPr>
            <a:spLocks noGrp="1"/>
          </p:cNvSpPr>
          <p:nvPr>
            <p:ph type="sldNum" sz="quarter" idx="12"/>
          </p:nvPr>
        </p:nvSpPr>
        <p:spPr>
          <a:xfrm>
            <a:off x="4343400" y="1042416"/>
            <a:ext cx="457200" cy="441325"/>
          </a:xfrm>
        </p:spPr>
        <p:txBody>
          <a:bodyPr/>
          <a:lstStyle>
            <a:lvl1pPr algn="ctr">
              <a:defRPr/>
            </a:lvl1pPr>
          </a:lstStyle>
          <a:p>
            <a:fld id="{6C703123-D380-4F8B-97B2-265172EC68F9}" type="slidenum">
              <a:rPr lang="zh-CN" altLang="en-US" smtClean="0"/>
              <a:pPr/>
              <a:t>‹#›</a:t>
            </a:fld>
            <a:endParaRPr lang="zh-CN" altLang="en-US"/>
          </a:p>
        </p:txBody>
      </p:sp>
      <p:sp>
        <p:nvSpPr>
          <p:cNvPr id="23" name="标题 22"/>
          <p:cNvSpPr>
            <a:spLocks noGrp="1"/>
          </p:cNvSpPr>
          <p:nvPr>
            <p:ph type="title"/>
          </p:nvPr>
        </p:nvSpPr>
        <p:spPr/>
        <p:txBody>
          <a:bodyPr rtlCol="0" anchor="b" anchorCtr="0"/>
          <a:lstStyle/>
          <a:p>
            <a:r>
              <a:rPr kumimoji="0" lang="zh-CN" altLang="en-US" smtClean="0"/>
              <a:t>单击此处编辑母版标题样式</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19BACC37-EE8C-4C6B-9A45-87C113373DEA}" type="datetimeFigureOut">
              <a:rPr lang="zh-CN" altLang="en-US" smtClean="0"/>
              <a:pPr/>
              <a:t>2018/12/8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a:xfrm>
            <a:off x="4343400" y="1036020"/>
            <a:ext cx="457200" cy="441325"/>
          </a:xfrm>
        </p:spPr>
        <p:txBody>
          <a:bodyPr/>
          <a:lstStyle/>
          <a:p>
            <a:fld id="{6C703123-D380-4F8B-97B2-265172EC68F9}"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7" name="矩形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矩形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矩形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矩形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矩形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矩形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日期占位符 1"/>
          <p:cNvSpPr>
            <a:spLocks noGrp="1"/>
          </p:cNvSpPr>
          <p:nvPr>
            <p:ph type="dt" sz="half" idx="10"/>
          </p:nvPr>
        </p:nvSpPr>
        <p:spPr/>
        <p:txBody>
          <a:bodyPr/>
          <a:lstStyle/>
          <a:p>
            <a:fld id="{19BACC37-EE8C-4C6B-9A45-87C113373DEA}" type="datetimeFigureOut">
              <a:rPr lang="zh-CN" altLang="en-US" smtClean="0"/>
              <a:pPr/>
              <a:t>2018/12/8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a:xfrm>
            <a:off x="4267200" y="6324600"/>
            <a:ext cx="609600" cy="441324"/>
          </a:xfrm>
        </p:spPr>
        <p:txBody>
          <a:bodyPr/>
          <a:lstStyle>
            <a:lvl1pPr>
              <a:defRPr>
                <a:solidFill>
                  <a:srgbClr val="FFFFFF"/>
                </a:solidFill>
              </a:defRPr>
            </a:lvl1pPr>
          </a:lstStyle>
          <a:p>
            <a:fld id="{6C703123-D380-4F8B-97B2-265172EC68F9}"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1">
        <a:schemeClr val="bg1"/>
      </p:bgRef>
    </p:bg>
    <p:spTree>
      <p:nvGrpSpPr>
        <p:cNvPr id="1" name=""/>
        <p:cNvGrpSpPr/>
        <p:nvPr/>
      </p:nvGrpSpPr>
      <p:grpSpPr>
        <a:xfrm>
          <a:off x="0" y="0"/>
          <a:ext cx="0" cy="0"/>
          <a:chOff x="0" y="0"/>
          <a:chExt cx="0" cy="0"/>
        </a:xfrm>
      </p:grpSpPr>
      <p:sp>
        <p:nvSpPr>
          <p:cNvPr id="19" name="矩形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矩形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矩形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矩形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矩形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矩形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标题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8" name="矩形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直接连接符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内容占位符 19"/>
          <p:cNvSpPr>
            <a:spLocks noGrp="1"/>
          </p:cNvSpPr>
          <p:nvPr>
            <p:ph sz="quarter" idx="1"/>
          </p:nvPr>
        </p:nvSpPr>
        <p:spPr>
          <a:xfrm>
            <a:off x="3124200" y="685800"/>
            <a:ext cx="5638800" cy="5410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0" name="椭圆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椭圆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灯片编号占位符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6C703123-D380-4F8B-97B2-265172EC68F9}" type="slidenum">
              <a:rPr lang="zh-CN" altLang="en-US" smtClean="0"/>
              <a:pPr/>
              <a:t>‹#›</a:t>
            </a:fld>
            <a:endParaRPr lang="zh-CN" altLang="en-US"/>
          </a:p>
        </p:txBody>
      </p:sp>
      <p:sp>
        <p:nvSpPr>
          <p:cNvPr id="21" name="矩形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日期占位符 4"/>
          <p:cNvSpPr>
            <a:spLocks noGrp="1"/>
          </p:cNvSpPr>
          <p:nvPr>
            <p:ph type="dt" sz="half" idx="10"/>
          </p:nvPr>
        </p:nvSpPr>
        <p:spPr/>
        <p:txBody>
          <a:bodyPr/>
          <a:lstStyle/>
          <a:p>
            <a:fld id="{19BACC37-EE8C-4C6B-9A45-87C113373DEA}" type="datetimeFigureOut">
              <a:rPr lang="zh-CN" altLang="en-US" smtClean="0"/>
              <a:pPr/>
              <a:t>2018/12/8</a:t>
            </a:fld>
            <a:endParaRPr lang="zh-CN" altLang="en-US"/>
          </a:p>
        </p:txBody>
      </p:sp>
      <p:sp>
        <p:nvSpPr>
          <p:cNvPr id="6" name="页脚占位符 5"/>
          <p:cNvSpPr>
            <a:spLocks noGrp="1"/>
          </p:cNvSpPr>
          <p:nvPr>
            <p:ph type="ftr" sz="quarter" idx="11"/>
          </p:nvPr>
        </p:nvSpPr>
        <p:spPr>
          <a:xfrm>
            <a:off x="301752" y="6410848"/>
            <a:ext cx="3383280" cy="365760"/>
          </a:xfrm>
        </p:spPr>
        <p:txBody>
          <a:bodyPr/>
          <a:lstStyle/>
          <a:p>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1" name="直接连接符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矩形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矩形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矩形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矩形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矩形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矩形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矩形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椭圆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椭圆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灯片编号占位符 6"/>
          <p:cNvSpPr>
            <a:spLocks noGrp="1"/>
          </p:cNvSpPr>
          <p:nvPr>
            <p:ph type="sldNum" sz="quarter" idx="12"/>
          </p:nvPr>
        </p:nvSpPr>
        <p:spPr>
          <a:xfrm>
            <a:off x="1371600" y="312738"/>
            <a:ext cx="457200" cy="441325"/>
          </a:xfrm>
        </p:spPr>
        <p:txBody>
          <a:bodyPr/>
          <a:lstStyle/>
          <a:p>
            <a:fld id="{6C703123-D380-4F8B-97B2-265172EC68F9}" type="slidenum">
              <a:rPr lang="zh-CN" altLang="en-US" smtClean="0"/>
              <a:pPr/>
              <a:t>‹#›</a:t>
            </a:fld>
            <a:endParaRPr lang="zh-CN" altLang="en-US"/>
          </a:p>
        </p:txBody>
      </p:sp>
      <p:sp>
        <p:nvSpPr>
          <p:cNvPr id="2" name="标题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3000375" y="609600"/>
            <a:ext cx="5867400" cy="4267200"/>
          </a:xfrm>
        </p:spPr>
        <p:txBody>
          <a:bodyPr/>
          <a:lstStyle>
            <a:lvl1pPr marL="0" indent="0">
              <a:buNone/>
              <a:defRPr sz="3200"/>
            </a:lvl1pPr>
          </a:lstStyle>
          <a:p>
            <a:r>
              <a:rPr kumimoji="0" lang="zh-CN" altLang="en-US" smtClean="0"/>
              <a:t>单击图标添加图片</a:t>
            </a:r>
            <a:endParaRPr kumimoji="0" lang="en-US" dirty="0"/>
          </a:p>
        </p:txBody>
      </p:sp>
      <p:sp>
        <p:nvSpPr>
          <p:cNvPr id="4" name="文本占位符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22" name="矩形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日期占位符 4"/>
          <p:cNvSpPr>
            <a:spLocks noGrp="1"/>
          </p:cNvSpPr>
          <p:nvPr>
            <p:ph type="dt" sz="half" idx="10"/>
          </p:nvPr>
        </p:nvSpPr>
        <p:spPr>
          <a:xfrm>
            <a:off x="5788152" y="6404984"/>
            <a:ext cx="3044952" cy="365760"/>
          </a:xfrm>
        </p:spPr>
        <p:txBody>
          <a:bodyPr/>
          <a:lstStyle/>
          <a:p>
            <a:fld id="{19BACC37-EE8C-4C6B-9A45-87C113373DEA}" type="datetimeFigureOut">
              <a:rPr lang="zh-CN" altLang="en-US" smtClean="0"/>
              <a:pPr/>
              <a:t>2018/12/8</a:t>
            </a:fld>
            <a:endParaRPr lang="zh-CN" altLang="en-US"/>
          </a:p>
        </p:txBody>
      </p:sp>
      <p:sp>
        <p:nvSpPr>
          <p:cNvPr id="6" name="页脚占位符 5"/>
          <p:cNvSpPr>
            <a:spLocks noGrp="1"/>
          </p:cNvSpPr>
          <p:nvPr>
            <p:ph type="ftr" sz="quarter" idx="11"/>
          </p:nvPr>
        </p:nvSpPr>
        <p:spPr>
          <a:xfrm>
            <a:off x="301752" y="6410848"/>
            <a:ext cx="3584448" cy="365760"/>
          </a:xfrm>
        </p:spPr>
        <p:txBody>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矩形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矩形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矩形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矩形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矩形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日期占位符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19BACC37-EE8C-4C6B-9A45-87C113373DEA}" type="datetimeFigureOut">
              <a:rPr lang="zh-CN" altLang="en-US" smtClean="0"/>
              <a:pPr/>
              <a:t>2018/12/8</a:t>
            </a:fld>
            <a:endParaRPr lang="zh-CN" altLang="en-US"/>
          </a:p>
        </p:txBody>
      </p:sp>
      <p:sp>
        <p:nvSpPr>
          <p:cNvPr id="3" name="页脚占位符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zh-CN" altLang="en-US"/>
          </a:p>
        </p:txBody>
      </p:sp>
      <p:sp>
        <p:nvSpPr>
          <p:cNvPr id="8" name="矩形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直接连接符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椭圆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椭圆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灯片编号占位符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6C703123-D380-4F8B-97B2-265172EC68F9}" type="slidenum">
              <a:rPr lang="zh-CN" altLang="en-US" smtClean="0"/>
              <a:pPr/>
              <a:t>‹#›</a:t>
            </a:fld>
            <a:endParaRPr lang="zh-CN" altLang="en-US"/>
          </a:p>
        </p:txBody>
      </p:sp>
      <p:sp>
        <p:nvSpPr>
          <p:cNvPr id="22" name="标题占位符 21"/>
          <p:cNvSpPr>
            <a:spLocks noGrp="1"/>
          </p:cNvSpPr>
          <p:nvPr>
            <p:ph type="title"/>
          </p:nvPr>
        </p:nvSpPr>
        <p:spPr>
          <a:xfrm>
            <a:off x="301752" y="228600"/>
            <a:ext cx="8534400" cy="758952"/>
          </a:xfrm>
          <a:prstGeom prst="rect">
            <a:avLst/>
          </a:prstGeom>
        </p:spPr>
        <p:txBody>
          <a:bodyPr vert="horz" anchor="b">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hyperlink" Target="https://baike.baidu.com/item/%E5%88%97%E5%AD%90%C2%B7%E5%A4%A9%E7%91%9E%E7%AF%87" TargetMode="External"/><Relationship Id="rId2" Type="http://schemas.openxmlformats.org/officeDocument/2006/relationships/hyperlink" Target="https://baike.baidu.com/item/%E5%AF%93%E8%A8%80/2268585" TargetMode="Externa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hyperlink" Target="https://baike.baidu.com/item/%E6%9D%9E%E5%8E%BF"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s://baike.baidu.com/item/%E5%88%97%E5%AD%90%C2%B7%E5%A4%A9%E7%91%9E%E7%AF%87" TargetMode="Externa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8" Type="http://schemas.openxmlformats.org/officeDocument/2006/relationships/hyperlink" Target="https://baike.baidu.com/item/%E4%B8%96%E7%95%8C%E5%9B%9B%E5%A4%A7%E5%AF%93%E8%A8%80" TargetMode="External"/><Relationship Id="rId3" Type="http://schemas.openxmlformats.org/officeDocument/2006/relationships/hyperlink" Target="https://baike.baidu.com/item/%E5%B0%8F%E4%BA%9A%E7%BB%86%E4%BA%9A" TargetMode="External"/><Relationship Id="rId7" Type="http://schemas.openxmlformats.org/officeDocument/2006/relationships/hyperlink" Target="https://baike.baidu.com/item/%E8%8E%B1%E8%BE%9B" TargetMode="External"/><Relationship Id="rId2" Type="http://schemas.openxmlformats.org/officeDocument/2006/relationships/hyperlink" Target="https://baike.baidu.com/item/%E4%BC%8A%E7%B4%A2" TargetMode="External"/><Relationship Id="rId1" Type="http://schemas.openxmlformats.org/officeDocument/2006/relationships/slideLayout" Target="../slideLayouts/slideLayout7.xml"/><Relationship Id="rId6" Type="http://schemas.openxmlformats.org/officeDocument/2006/relationships/hyperlink" Target="https://baike.baidu.com/item/%E6%8B%89%C2%B7%E5%B0%81%E4%B8%B9" TargetMode="External"/><Relationship Id="rId5" Type="http://schemas.openxmlformats.org/officeDocument/2006/relationships/hyperlink" Target="https://baike.baidu.com/item/%E5%85%8B%E9%9B%B7%E6%B4%9B%E5%A4%AB" TargetMode="External"/><Relationship Id="rId10" Type="http://schemas.openxmlformats.org/officeDocument/2006/relationships/image" Target="../media/image10.jpeg"/><Relationship Id="rId4" Type="http://schemas.openxmlformats.org/officeDocument/2006/relationships/hyperlink" Target="https://baike.baidu.com/item/%E5%BC%97%E9%87%8C%E5%90%89%E4%BA%9A%E4%BA%BA" TargetMode="External"/><Relationship Id="rId9" Type="http://schemas.openxmlformats.org/officeDocument/2006/relationships/hyperlink" Target="https://baike.baidu.com/item/%E8%90%A8%E6%91%A9%E6%96%AF%E5%B2%9B" TargetMode="External"/></Relationships>
</file>

<file path=ppt/slides/_rels/slide3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www.xmx8.com/yuyan/yisuo/" TargetMode="Externa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hyperlink" Target="https://baike.baidu.com/item/%E5%90%95%E8%A7%88" TargetMode="External"/><Relationship Id="rId2" Type="http://schemas.openxmlformats.org/officeDocument/2006/relationships/hyperlink" Target="https://baike.baidu.com/item/%E5%90%95%E6%B0%8F%E6%98%A5%E7%A7%8B" TargetMode="External"/><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6.jpeg"/><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23728" y="1844824"/>
            <a:ext cx="4824536" cy="1107996"/>
          </a:xfrm>
          <a:prstGeom prst="rect">
            <a:avLst/>
          </a:prstGeom>
          <a:noFill/>
        </p:spPr>
        <p:txBody>
          <a:bodyPr wrap="square" rtlCol="0">
            <a:spAutoFit/>
          </a:bodyPr>
          <a:lstStyle/>
          <a:p>
            <a:r>
              <a:rPr lang="en-US" altLang="zh-CN" sz="6600" dirty="0" smtClean="0">
                <a:latin typeface="微软雅黑 Light" pitchFamily="34" charset="-122"/>
                <a:ea typeface="微软雅黑 Light" pitchFamily="34" charset="-122"/>
              </a:rPr>
              <a:t>22.</a:t>
            </a:r>
            <a:r>
              <a:rPr lang="zh-CN" altLang="en-US" sz="6600" dirty="0" smtClean="0">
                <a:latin typeface="微软雅黑 Light" pitchFamily="34" charset="-122"/>
                <a:ea typeface="微软雅黑 Light" pitchFamily="34" charset="-122"/>
              </a:rPr>
              <a:t>寓言四则</a:t>
            </a:r>
            <a:endParaRPr lang="zh-CN" altLang="en-US" sz="6600" dirty="0">
              <a:latin typeface="微软雅黑 Light" pitchFamily="34" charset="-122"/>
              <a:ea typeface="微软雅黑 Light"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404664"/>
            <a:ext cx="8424936" cy="1701235"/>
          </a:xfrm>
          <a:prstGeom prst="rect">
            <a:avLst/>
          </a:prstGeom>
          <a:ln>
            <a:solidFill>
              <a:schemeClr val="accent1">
                <a:lumMod val="40000"/>
                <a:lumOff val="60000"/>
              </a:schemeClr>
            </a:solidFill>
          </a:ln>
        </p:spPr>
        <p:txBody>
          <a:bodyPr wrap="square">
            <a:spAutoFit/>
          </a:bodyPr>
          <a:lstStyle/>
          <a:p>
            <a:pPr>
              <a:lnSpc>
                <a:spcPct val="150000"/>
              </a:lnSpc>
            </a:pPr>
            <a:r>
              <a:rPr lang="zh-CN" altLang="zh-CN" b="1" dirty="0" smtClean="0">
                <a:latin typeface="宋体" pitchFamily="2" charset="-122"/>
                <a:ea typeface="宋体" pitchFamily="2" charset="-122"/>
                <a:cs typeface="Arial" pitchFamily="34" charset="0"/>
              </a:rPr>
              <a:t>宋之丁氏，家无井而出</a:t>
            </a:r>
            <a:r>
              <a:rPr lang="zh-CN" altLang="en-US" b="1" dirty="0" smtClean="0">
                <a:latin typeface="宋体" pitchFamily="2" charset="-122"/>
                <a:ea typeface="宋体" pitchFamily="2" charset="-122"/>
                <a:cs typeface="Arial" pitchFamily="34" charset="0"/>
              </a:rPr>
              <a:t>溉汲，常一人居外。及其家穿井，告人曰：“吾穿井得一人。”有闻而传之者：“丁氏穿井得一人。”国人道之，闻之于宋君。宋君令人问之于丁氏。丁氏对曰：“得一人之使，非得一人于井中也。”求闻之若此，不若无闻也。</a:t>
            </a:r>
            <a:r>
              <a:rPr lang="zh-CN" altLang="en-US" b="1" baseline="30000" dirty="0" smtClean="0">
                <a:latin typeface="宋体" pitchFamily="2" charset="-122"/>
                <a:ea typeface="宋体" pitchFamily="2" charset="-122"/>
                <a:cs typeface="Arial" pitchFamily="34" charset="0"/>
              </a:rPr>
              <a:t> </a:t>
            </a:r>
            <a:endParaRPr lang="zh-CN" altLang="en-US" dirty="0"/>
          </a:p>
        </p:txBody>
      </p:sp>
      <p:sp>
        <p:nvSpPr>
          <p:cNvPr id="3" name="矩形 2"/>
          <p:cNvSpPr/>
          <p:nvPr/>
        </p:nvSpPr>
        <p:spPr>
          <a:xfrm>
            <a:off x="395536" y="2492896"/>
            <a:ext cx="8208912" cy="3096344"/>
          </a:xfrm>
          <a:prstGeom prst="rect">
            <a:avLst/>
          </a:prstGeom>
          <a:ln>
            <a:solidFill>
              <a:schemeClr val="tx2"/>
            </a:solidFill>
          </a:ln>
        </p:spPr>
        <p:txBody>
          <a:bodyPr wrap="square">
            <a:spAutoFit/>
          </a:bodyPr>
          <a:lstStyle/>
          <a:p>
            <a:pPr lvl="0" indent="304800" eaLnBrk="0" fontAlgn="base" hangingPunct="0">
              <a:spcBef>
                <a:spcPct val="0"/>
              </a:spcBef>
              <a:spcAft>
                <a:spcPct val="0"/>
              </a:spcAft>
            </a:pPr>
            <a:r>
              <a:rPr lang="zh-CN" altLang="en-US" sz="2400" b="1" dirty="0" smtClean="0">
                <a:solidFill>
                  <a:srgbClr val="0000FF"/>
                </a:solidFill>
                <a:latin typeface="楷体" pitchFamily="49" charset="-122"/>
                <a:ea typeface="楷体" pitchFamily="49" charset="-122"/>
                <a:cs typeface="Arial" pitchFamily="34" charset="0"/>
              </a:rPr>
              <a:t>翻译：宋国有户姓丁的人家，家里没有水井，需要出门到远处去打水浇田，常常自己一个人停留在外面。等到他家打了水井的时候，丁氏告诉别人说：“我家打水井得到了一个人。”听了的人就去传播：“丁氏挖井挖到了一个人。”举国上下的人都在谈论这件事，让宋国的国君知道了这件事。宋国国君便派人向丁氏问明情况，丁氏答道：“节省一个空闲的劳力，并非在井内挖到了一个活人。”</a:t>
            </a:r>
            <a:r>
              <a:rPr lang="zh-CN" altLang="en-US" sz="2400" b="1" dirty="0" smtClean="0">
                <a:solidFill>
                  <a:srgbClr val="0000FF"/>
                </a:solidFill>
                <a:latin typeface="楷体" pitchFamily="49" charset="-122"/>
                <a:ea typeface="楷体" pitchFamily="49" charset="-122"/>
                <a:cs typeface="Times New Roman" pitchFamily="18" charset="0"/>
              </a:rPr>
              <a:t> 象这样对待传闻，还不如没有听到。</a:t>
            </a:r>
            <a:endParaRPr lang="zh-CN" altLang="en-US" sz="2400" b="1" dirty="0" smtClean="0">
              <a:solidFill>
                <a:srgbClr val="0000FF"/>
              </a:solidFill>
              <a:latin typeface="楷体" pitchFamily="49" charset="-122"/>
              <a:ea typeface="楷体" pitchFamily="49"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71600" y="476672"/>
            <a:ext cx="7272808" cy="1754326"/>
          </a:xfrm>
          <a:prstGeom prst="rect">
            <a:avLst/>
          </a:prstGeom>
          <a:noFill/>
        </p:spPr>
        <p:txBody>
          <a:bodyPr wrap="square" rtlCol="0">
            <a:spAutoFit/>
          </a:bodyPr>
          <a:lstStyle/>
          <a:p>
            <a:r>
              <a:rPr lang="zh-CN" altLang="en-US" sz="5400" dirty="0" smtClean="0">
                <a:latin typeface="楷体" pitchFamily="49" charset="-122"/>
                <a:ea typeface="楷体" pitchFamily="49" charset="-122"/>
              </a:rPr>
              <a:t>从中我们得到什么样的</a:t>
            </a:r>
            <a:r>
              <a:rPr lang="zh-CN" altLang="en-US" sz="5400" dirty="0" smtClean="0">
                <a:solidFill>
                  <a:srgbClr val="FF0000"/>
                </a:solidFill>
                <a:latin typeface="楷体" pitchFamily="49" charset="-122"/>
                <a:ea typeface="楷体" pitchFamily="49" charset="-122"/>
              </a:rPr>
              <a:t>启示</a:t>
            </a:r>
            <a:r>
              <a:rPr lang="zh-CN" altLang="en-US" sz="5400" dirty="0" smtClean="0">
                <a:latin typeface="楷体" pitchFamily="49" charset="-122"/>
                <a:ea typeface="楷体" pitchFamily="49" charset="-122"/>
              </a:rPr>
              <a:t>呢？</a:t>
            </a:r>
            <a:endParaRPr lang="zh-CN" altLang="en-US" sz="5400" dirty="0">
              <a:latin typeface="楷体" pitchFamily="49" charset="-122"/>
              <a:ea typeface="楷体" pitchFamily="49" charset="-122"/>
            </a:endParaRPr>
          </a:p>
        </p:txBody>
      </p:sp>
      <p:pic>
        <p:nvPicPr>
          <p:cNvPr id="3" name="Picture 2" descr="https://ss3.bdstatic.com/70cFv8Sh_Q1YnxGkpoWK1HF6hhy/it/u=3005280030,2656506439&amp;fm=26&amp;gp=0.jpg"/>
          <p:cNvPicPr>
            <a:picLocks noChangeAspect="1" noChangeArrowheads="1"/>
          </p:cNvPicPr>
          <p:nvPr/>
        </p:nvPicPr>
        <p:blipFill>
          <a:blip r:embed="rId2" cstate="print"/>
          <a:srcRect/>
          <a:stretch>
            <a:fillRect/>
          </a:stretch>
        </p:blipFill>
        <p:spPr bwMode="auto">
          <a:xfrm>
            <a:off x="2483767" y="2348880"/>
            <a:ext cx="4992555" cy="3744416"/>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1"/>
          <p:cNvSpPr>
            <a:spLocks noChangeArrowheads="1"/>
          </p:cNvSpPr>
          <p:nvPr/>
        </p:nvSpPr>
        <p:spPr bwMode="auto">
          <a:xfrm>
            <a:off x="323528" y="1412776"/>
            <a:ext cx="8424936"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50000"/>
              </a:lnSpc>
              <a:spcBef>
                <a:spcPct val="0"/>
              </a:spcBef>
              <a:spcAft>
                <a:spcPct val="0"/>
              </a:spcAft>
              <a:buClrTx/>
              <a:buSzTx/>
              <a:buFontTx/>
              <a:buNone/>
              <a:tabLst/>
            </a:pPr>
            <a:r>
              <a:rPr kumimoji="0" lang="zh-CN" sz="2800" b="1" i="0" u="none" strike="noStrike" cap="none" normalizeH="0" baseline="0" dirty="0" smtClean="0">
                <a:ln>
                  <a:noFill/>
                </a:ln>
                <a:effectLst/>
                <a:latin typeface="微软雅黑" pitchFamily="34" charset="-122"/>
                <a:ea typeface="微软雅黑" pitchFamily="34" charset="-122"/>
                <a:cs typeface="宋体" pitchFamily="2" charset="-122"/>
              </a:rPr>
              <a:t>启示</a:t>
            </a:r>
            <a:r>
              <a:rPr lang="zh-CN" altLang="en-US" sz="2800" b="1" dirty="0" smtClean="0">
                <a:latin typeface="Arial" pitchFamily="34" charset="0"/>
                <a:ea typeface="宋体" pitchFamily="2" charset="-122"/>
                <a:cs typeface="宋体" pitchFamily="2" charset="-122"/>
              </a:rPr>
              <a:t>：</a:t>
            </a:r>
            <a:endParaRPr kumimoji="0" lang="zh-CN" altLang="en-US" sz="2800" b="1" i="0" u="none" strike="noStrike" cap="none" normalizeH="0" baseline="0" dirty="0" smtClean="0">
              <a:ln>
                <a:noFill/>
              </a:ln>
              <a:effectLst/>
              <a:latin typeface="Arial" pitchFamily="34" charset="0"/>
              <a:ea typeface="宋体" pitchFamily="2" charset="-122"/>
              <a:cs typeface="宋体" pitchFamily="2" charset="-122"/>
            </a:endParaRPr>
          </a:p>
          <a:p>
            <a:pPr marL="0" marR="0" lvl="0" indent="304800" algn="l" defTabSz="914400" rtl="0" eaLnBrk="0" fontAlgn="base" latinLnBrk="0" hangingPunct="0">
              <a:lnSpc>
                <a:spcPct val="150000"/>
              </a:lnSpc>
              <a:spcBef>
                <a:spcPct val="0"/>
              </a:spcBef>
              <a:spcAft>
                <a:spcPct val="0"/>
              </a:spcAft>
              <a:buClrTx/>
              <a:buSzTx/>
              <a:buFontTx/>
              <a:buNone/>
              <a:tabLst/>
            </a:pPr>
            <a:r>
              <a:rPr kumimoji="0" lang="zh-CN" altLang="en-US" sz="2800" b="1" i="0" u="none" strike="noStrike" cap="none" normalizeH="0" baseline="0" dirty="0" smtClean="0">
                <a:ln>
                  <a:noFill/>
                </a:ln>
                <a:solidFill>
                  <a:srgbClr val="C00000"/>
                </a:solidFill>
                <a:effectLst/>
                <a:latin typeface="Arial" pitchFamily="34" charset="0"/>
                <a:ea typeface="宋体" pitchFamily="2" charset="-122"/>
                <a:cs typeface="Arial" pitchFamily="34" charset="0"/>
              </a:rPr>
              <a:t>凡事都要调查研究，仔细辨别，才能弄清真相。耳听为虚，眼见为实。</a:t>
            </a:r>
            <a:r>
              <a:rPr kumimoji="0" lang="zh-CN" altLang="en-US" sz="2800" b="1" i="0" u="sng" strike="noStrike" cap="none" normalizeH="0" baseline="0" dirty="0" smtClean="0">
                <a:ln>
                  <a:noFill/>
                </a:ln>
                <a:solidFill>
                  <a:srgbClr val="C00000"/>
                </a:solidFill>
                <a:effectLst/>
                <a:latin typeface="Arial" pitchFamily="34" charset="0"/>
                <a:ea typeface="宋体" pitchFamily="2" charset="-122"/>
                <a:cs typeface="Arial" pitchFamily="34" charset="0"/>
              </a:rPr>
              <a:t>切不可轻信流言，盲目随从</a:t>
            </a:r>
            <a:r>
              <a:rPr kumimoji="0" lang="zh-CN" altLang="en-US" sz="2800" b="1" i="0" u="none" strike="noStrike" cap="none" normalizeH="0" baseline="0" dirty="0" smtClean="0">
                <a:ln>
                  <a:noFill/>
                </a:ln>
                <a:solidFill>
                  <a:srgbClr val="C00000"/>
                </a:solidFill>
                <a:effectLst/>
                <a:latin typeface="Arial" pitchFamily="34" charset="0"/>
                <a:ea typeface="宋体" pitchFamily="2" charset="-122"/>
                <a:cs typeface="Arial" pitchFamily="34" charset="0"/>
              </a:rPr>
              <a:t>，人云亦云，使事情的真相被传得面目全非。</a:t>
            </a:r>
            <a:endParaRPr kumimoji="0" lang="zh-CN" altLang="en-US" sz="2800" b="1" i="0" u="none" strike="noStrike" cap="none" normalizeH="0" baseline="0" dirty="0" smtClean="0">
              <a:ln>
                <a:noFill/>
              </a:ln>
              <a:solidFill>
                <a:srgbClr val="C00000"/>
              </a:solidFill>
              <a:effectLst/>
              <a:latin typeface="Arial" pitchFamily="34" charset="0"/>
              <a:ea typeface="宋体" pitchFamily="2" charset="-122"/>
              <a:cs typeface="宋体"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79712" y="2060848"/>
            <a:ext cx="4824536" cy="1107996"/>
          </a:xfrm>
          <a:prstGeom prst="rect">
            <a:avLst/>
          </a:prstGeom>
          <a:noFill/>
        </p:spPr>
        <p:txBody>
          <a:bodyPr wrap="square" rtlCol="0">
            <a:spAutoFit/>
          </a:bodyPr>
          <a:lstStyle/>
          <a:p>
            <a:r>
              <a:rPr lang="en-US" altLang="zh-CN" sz="6600" dirty="0" smtClean="0">
                <a:latin typeface="微软雅黑 Light" pitchFamily="34" charset="-122"/>
                <a:ea typeface="微软雅黑 Light" pitchFamily="34" charset="-122"/>
              </a:rPr>
              <a:t>22.</a:t>
            </a:r>
            <a:r>
              <a:rPr lang="zh-CN" altLang="en-US" sz="6600" dirty="0" smtClean="0">
                <a:latin typeface="微软雅黑 Light" pitchFamily="34" charset="-122"/>
                <a:ea typeface="微软雅黑 Light" pitchFamily="34" charset="-122"/>
              </a:rPr>
              <a:t>寓言四则</a:t>
            </a:r>
            <a:endParaRPr lang="zh-CN" altLang="en-US" sz="6600" dirty="0">
              <a:latin typeface="微软雅黑 Light" pitchFamily="34" charset="-122"/>
              <a:ea typeface="微软雅黑 Light"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458" name="Picture 2" descr="https://timgsa.baidu.com/timg?image&amp;quality=80&amp;size=b9999_10000&amp;sec=1544072936608&amp;di=fdfbd13c2328917b176c7c4744b5cca3&amp;imgtype=0&amp;src=http%3A%2F%2Fs9.rr.itc.cn%2Fr%2FwapChange%2F20173_2_22%2Fa0u9316986386399572.jpg"/>
          <p:cNvPicPr>
            <a:picLocks noChangeAspect="1" noChangeArrowheads="1"/>
          </p:cNvPicPr>
          <p:nvPr/>
        </p:nvPicPr>
        <p:blipFill>
          <a:blip r:embed="rId2" cstate="print"/>
          <a:srcRect/>
          <a:stretch>
            <a:fillRect/>
          </a:stretch>
        </p:blipFill>
        <p:spPr bwMode="auto">
          <a:xfrm>
            <a:off x="683567" y="404664"/>
            <a:ext cx="7680853" cy="5760640"/>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978" name="Picture 2" descr="https://gss1.bdstatic.com/-vo3dSag_xI4khGkpoWK1HF6hhy/baike/c0%3Dbaike92%2C5%2C5%2C92%2C30/sign=d3673912a9773912d02b8d339970ed7d/a044ad345982b2b7f5c6466b31adcbef77099bc7.jpg"/>
          <p:cNvPicPr>
            <a:picLocks noChangeAspect="1" noChangeArrowheads="1"/>
          </p:cNvPicPr>
          <p:nvPr/>
        </p:nvPicPr>
        <p:blipFill>
          <a:blip r:embed="rId2" cstate="print"/>
          <a:srcRect/>
          <a:stretch>
            <a:fillRect/>
          </a:stretch>
        </p:blipFill>
        <p:spPr bwMode="auto">
          <a:xfrm>
            <a:off x="1547664" y="332656"/>
            <a:ext cx="4223370" cy="5631160"/>
          </a:xfrm>
          <a:prstGeom prst="rect">
            <a:avLst/>
          </a:prstGeom>
        </p:spPr>
        <p:style>
          <a:lnRef idx="2">
            <a:schemeClr val="accent3"/>
          </a:lnRef>
          <a:fillRef idx="1">
            <a:schemeClr val="lt1"/>
          </a:fillRef>
          <a:effectRef idx="0">
            <a:schemeClr val="accent3"/>
          </a:effectRef>
          <a:fontRef idx="minor">
            <a:schemeClr val="dk1"/>
          </a:fontRef>
        </p:style>
      </p:pic>
      <p:sp>
        <p:nvSpPr>
          <p:cNvPr id="5" name="TextBox 4"/>
          <p:cNvSpPr txBox="1"/>
          <p:nvPr/>
        </p:nvSpPr>
        <p:spPr>
          <a:xfrm>
            <a:off x="6660232" y="1412776"/>
            <a:ext cx="1415772" cy="3888432"/>
          </a:xfrm>
          <a:prstGeom prst="rect">
            <a:avLst/>
          </a:prstGeom>
          <a:noFill/>
        </p:spPr>
        <p:txBody>
          <a:bodyPr vert="eaVert" wrap="square" rtlCol="0">
            <a:spAutoFit/>
          </a:bodyPr>
          <a:lstStyle/>
          <a:p>
            <a:pPr lvl="0" fontAlgn="base">
              <a:spcBef>
                <a:spcPct val="0"/>
              </a:spcBef>
              <a:spcAft>
                <a:spcPct val="0"/>
              </a:spcAft>
            </a:pPr>
            <a:r>
              <a:rPr kumimoji="0" lang="zh-CN" altLang="zh-CN" sz="8000" b="1" i="0" u="none" strike="noStrike" cap="none" normalizeH="0" baseline="-30000" dirty="0" smtClean="0">
                <a:ln>
                  <a:noFill/>
                </a:ln>
                <a:solidFill>
                  <a:srgbClr val="002060"/>
                </a:solidFill>
                <a:effectLst/>
                <a:latin typeface="Arial" pitchFamily="34" charset="0"/>
                <a:ea typeface="宋体" pitchFamily="2" charset="-122"/>
                <a:cs typeface="Arial" pitchFamily="34" charset="0"/>
              </a:rPr>
              <a:t>杞人忧天</a:t>
            </a:r>
            <a:endParaRPr kumimoji="0" lang="zh-CN" altLang="zh-CN" sz="8000" b="1" i="0" u="none" strike="noStrike" cap="none" normalizeH="0" baseline="0" dirty="0" smtClean="0">
              <a:ln>
                <a:noFill/>
              </a:ln>
              <a:solidFill>
                <a:srgbClr val="002060"/>
              </a:solidFill>
              <a:effectLst/>
              <a:latin typeface="Arial" pitchFamily="34" charset="0"/>
              <a:ea typeface="宋体" pitchFamily="2" charset="-122"/>
              <a:cs typeface="宋体"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2338" name="Picture 2" descr="https://ss0.bdstatic.com/70cFvHSh_Q1YnxGkpoWK1HF6hhy/it/u=1549172114,3378300122&amp;fm=26&amp;gp=0.jpg"/>
          <p:cNvPicPr>
            <a:picLocks noChangeAspect="1" noChangeArrowheads="1"/>
          </p:cNvPicPr>
          <p:nvPr/>
        </p:nvPicPr>
        <p:blipFill>
          <a:blip r:embed="rId2" cstate="print"/>
          <a:srcRect/>
          <a:stretch>
            <a:fillRect/>
          </a:stretch>
        </p:blipFill>
        <p:spPr bwMode="auto">
          <a:xfrm>
            <a:off x="251520" y="476672"/>
            <a:ext cx="8612156" cy="5688632"/>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1"/>
          <p:cNvSpPr>
            <a:spLocks noChangeArrowheads="1"/>
          </p:cNvSpPr>
          <p:nvPr/>
        </p:nvSpPr>
        <p:spPr bwMode="auto">
          <a:xfrm>
            <a:off x="467544" y="942219"/>
            <a:ext cx="8208912"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0" fontAlgn="base" latinLnBrk="0" hangingPunct="0">
              <a:lnSpc>
                <a:spcPct val="150000"/>
              </a:lnSpc>
              <a:spcBef>
                <a:spcPct val="0"/>
              </a:spcBef>
              <a:spcAft>
                <a:spcPct val="0"/>
              </a:spcAft>
              <a:buClrTx/>
              <a:buSzTx/>
              <a:buFontTx/>
              <a:buNone/>
              <a:tabLst/>
            </a:pPr>
            <a:r>
              <a:rPr kumimoji="0" lang="zh-CN" altLang="zh-CN" sz="3200" b="0" i="0" u="none" strike="noStrike" cap="none" normalizeH="0" baseline="0" dirty="0" smtClean="0">
                <a:ln>
                  <a:noFill/>
                </a:ln>
                <a:solidFill>
                  <a:srgbClr val="000000"/>
                </a:solidFill>
                <a:effectLst/>
                <a:latin typeface="Arial" pitchFamily="34" charset="0"/>
                <a:ea typeface="宋体" pitchFamily="2" charset="-122"/>
                <a:cs typeface="Arial" pitchFamily="34" charset="0"/>
              </a:rPr>
              <a:t>《</a:t>
            </a:r>
            <a:r>
              <a:rPr kumimoji="0" lang="zh-CN" sz="3200" b="0" i="0" u="none" strike="noStrike" cap="none" normalizeH="0" baseline="0" dirty="0" smtClean="0">
                <a:ln>
                  <a:noFill/>
                </a:ln>
                <a:solidFill>
                  <a:srgbClr val="000000"/>
                </a:solidFill>
                <a:effectLst/>
                <a:latin typeface="Arial" pitchFamily="34" charset="0"/>
                <a:ea typeface="宋体" pitchFamily="2" charset="-122"/>
                <a:cs typeface="Arial" pitchFamily="34" charset="0"/>
              </a:rPr>
              <a:t>杞人忧天</a:t>
            </a:r>
            <a:r>
              <a:rPr kumimoji="0" lang="zh-CN" altLang="zh-CN" sz="3200" b="0" i="0" u="none" strike="noStrike" cap="none" normalizeH="0" baseline="0" dirty="0" smtClean="0">
                <a:ln>
                  <a:noFill/>
                </a:ln>
                <a:solidFill>
                  <a:srgbClr val="000000"/>
                </a:solidFill>
                <a:effectLst/>
                <a:latin typeface="Arial" pitchFamily="34" charset="0"/>
                <a:ea typeface="宋体" pitchFamily="2" charset="-122"/>
                <a:cs typeface="Arial" pitchFamily="34" charset="0"/>
              </a:rPr>
              <a:t>》</a:t>
            </a:r>
            <a:r>
              <a:rPr kumimoji="0" lang="zh-CN" sz="3200" b="0" i="0" u="none" strike="noStrike" cap="none" normalizeH="0" baseline="0" dirty="0" smtClean="0">
                <a:ln>
                  <a:noFill/>
                </a:ln>
                <a:solidFill>
                  <a:srgbClr val="000000"/>
                </a:solidFill>
                <a:effectLst/>
                <a:latin typeface="Arial" pitchFamily="34" charset="0"/>
                <a:ea typeface="宋体" pitchFamily="2" charset="-122"/>
                <a:cs typeface="Arial" pitchFamily="34" charset="0"/>
              </a:rPr>
              <a:t>是一则</a:t>
            </a:r>
            <a:r>
              <a:rPr kumimoji="0" lang="zh-CN" altLang="en-US" sz="3200" b="0" i="0" u="none" strike="noStrike" cap="none" normalizeH="0" baseline="0" dirty="0" smtClean="0">
                <a:ln>
                  <a:noFill/>
                </a:ln>
                <a:solidFill>
                  <a:srgbClr val="000000"/>
                </a:solidFill>
                <a:effectLst/>
                <a:latin typeface="Arial" pitchFamily="34" charset="0"/>
                <a:ea typeface="宋体" pitchFamily="2" charset="-122"/>
                <a:cs typeface="Arial" pitchFamily="34" charset="0"/>
                <a:hlinkClick r:id="rId2"/>
              </a:rPr>
              <a:t>寓言</a:t>
            </a:r>
            <a:r>
              <a:rPr kumimoji="0" lang="zh-CN" altLang="en-US" sz="3200" b="0" i="0" u="none" strike="noStrike" cap="none" normalizeH="0" baseline="0" dirty="0" smtClean="0">
                <a:ln>
                  <a:noFill/>
                </a:ln>
                <a:solidFill>
                  <a:srgbClr val="000000"/>
                </a:solidFill>
                <a:effectLst/>
                <a:latin typeface="Arial" pitchFamily="34" charset="0"/>
                <a:ea typeface="宋体" pitchFamily="2" charset="-122"/>
                <a:cs typeface="Arial" pitchFamily="34" charset="0"/>
              </a:rPr>
              <a:t>，出自</a:t>
            </a:r>
            <a:r>
              <a:rPr kumimoji="0" lang="en-US" altLang="zh-CN" sz="3200" b="0" i="0" u="none" strike="noStrike" cap="none" normalizeH="0" baseline="0" dirty="0" smtClean="0">
                <a:ln>
                  <a:noFill/>
                </a:ln>
                <a:solidFill>
                  <a:srgbClr val="000000"/>
                </a:solidFill>
                <a:effectLst/>
                <a:latin typeface="Arial" pitchFamily="34" charset="0"/>
                <a:ea typeface="宋体" pitchFamily="2" charset="-122"/>
                <a:cs typeface="Arial" pitchFamily="34" charset="0"/>
              </a:rPr>
              <a:t>《</a:t>
            </a:r>
            <a:r>
              <a:rPr kumimoji="0" lang="zh-CN" altLang="en-US" sz="3200" b="0" i="0" u="none" strike="noStrike" cap="none" normalizeH="0" baseline="0" dirty="0" smtClean="0">
                <a:ln>
                  <a:noFill/>
                </a:ln>
                <a:solidFill>
                  <a:srgbClr val="000000"/>
                </a:solidFill>
                <a:effectLst/>
                <a:latin typeface="Arial" pitchFamily="34" charset="0"/>
                <a:ea typeface="宋体" pitchFamily="2" charset="-122"/>
                <a:cs typeface="Arial" pitchFamily="34" charset="0"/>
                <a:hlinkClick r:id="rId3"/>
              </a:rPr>
              <a:t>列子</a:t>
            </a:r>
            <a:r>
              <a:rPr kumimoji="0" lang="en-US" altLang="zh-CN" sz="3200" b="0" i="0" u="none" strike="noStrike" cap="none" normalizeH="0" baseline="0" dirty="0" smtClean="0">
                <a:ln>
                  <a:noFill/>
                </a:ln>
                <a:solidFill>
                  <a:srgbClr val="000000"/>
                </a:solidFill>
                <a:effectLst/>
                <a:latin typeface="Calibri"/>
                <a:ea typeface="宋体" pitchFamily="2" charset="-122"/>
                <a:cs typeface="Arial" pitchFamily="34" charset="0"/>
                <a:hlinkClick r:id="rId3"/>
              </a:rPr>
              <a:t>·</a:t>
            </a:r>
            <a:r>
              <a:rPr kumimoji="0" lang="zh-CN" altLang="en-US" sz="3200" b="0" i="0" u="none" strike="noStrike" cap="none" normalizeH="0" baseline="0" dirty="0" smtClean="0">
                <a:ln>
                  <a:noFill/>
                </a:ln>
                <a:solidFill>
                  <a:srgbClr val="000000"/>
                </a:solidFill>
                <a:effectLst/>
                <a:latin typeface="Arial" pitchFamily="34" charset="0"/>
                <a:ea typeface="宋体" pitchFamily="2" charset="-122"/>
                <a:cs typeface="Arial" pitchFamily="34" charset="0"/>
                <a:hlinkClick r:id="rId3"/>
              </a:rPr>
              <a:t>天瑞篇</a:t>
            </a:r>
            <a:r>
              <a:rPr kumimoji="0" lang="en-US" altLang="zh-CN" sz="3200" b="0" i="0" u="none" strike="noStrike" cap="none" normalizeH="0" baseline="0" dirty="0" smtClean="0">
                <a:ln>
                  <a:noFill/>
                </a:ln>
                <a:solidFill>
                  <a:srgbClr val="000000"/>
                </a:solidFill>
                <a:effectLst/>
                <a:latin typeface="Arial" pitchFamily="34" charset="0"/>
                <a:ea typeface="宋体" pitchFamily="2" charset="-122"/>
                <a:cs typeface="Arial" pitchFamily="34" charset="0"/>
              </a:rPr>
              <a:t>》</a:t>
            </a:r>
            <a:r>
              <a:rPr kumimoji="0" lang="zh-CN" altLang="en-US" sz="3200" b="0" i="0" u="none" strike="noStrike" cap="none" normalizeH="0" baseline="0" dirty="0" smtClean="0">
                <a:ln>
                  <a:noFill/>
                </a:ln>
                <a:solidFill>
                  <a:srgbClr val="000000"/>
                </a:solidFill>
                <a:effectLst/>
                <a:latin typeface="Arial" pitchFamily="34" charset="0"/>
                <a:ea typeface="宋体" pitchFamily="2" charset="-122"/>
                <a:cs typeface="Arial" pitchFamily="34" charset="0"/>
              </a:rPr>
              <a:t>。文章通过</a:t>
            </a:r>
            <a:r>
              <a:rPr kumimoji="0" lang="zh-CN" altLang="en-US" sz="3200" b="0" i="0" u="none" strike="noStrike" cap="none" normalizeH="0" baseline="0" dirty="0" smtClean="0">
                <a:ln>
                  <a:noFill/>
                </a:ln>
                <a:solidFill>
                  <a:srgbClr val="C00000"/>
                </a:solidFill>
                <a:effectLst/>
                <a:latin typeface="Arial" pitchFamily="34" charset="0"/>
                <a:ea typeface="宋体" pitchFamily="2" charset="-122"/>
                <a:cs typeface="Arial" pitchFamily="34" charset="0"/>
              </a:rPr>
              <a:t>杞人忧天</a:t>
            </a:r>
            <a:r>
              <a:rPr kumimoji="0" lang="zh-CN" altLang="en-US" sz="3200" b="0" i="0" u="none" strike="noStrike" cap="none" normalizeH="0" baseline="0" dirty="0" smtClean="0">
                <a:ln>
                  <a:noFill/>
                </a:ln>
                <a:solidFill>
                  <a:srgbClr val="000000"/>
                </a:solidFill>
                <a:effectLst/>
                <a:latin typeface="Arial" pitchFamily="34" charset="0"/>
                <a:ea typeface="宋体" pitchFamily="2" charset="-122"/>
                <a:cs typeface="Arial" pitchFamily="34" charset="0"/>
              </a:rPr>
              <a:t>的故事，嘲笑了那种整天怀着毫无必要的担心和无穷无尽的忧愁，既自扰又扰人的庸人，</a:t>
            </a:r>
            <a:r>
              <a:rPr kumimoji="0" lang="zh-CN" altLang="en-US" sz="3200" b="0" i="0" u="sng" strike="noStrike" cap="none" normalizeH="0" baseline="0" dirty="0" smtClean="0">
                <a:ln>
                  <a:noFill/>
                </a:ln>
                <a:solidFill>
                  <a:srgbClr val="C00000"/>
                </a:solidFill>
                <a:effectLst/>
                <a:latin typeface="Arial" pitchFamily="34" charset="0"/>
                <a:ea typeface="宋体" pitchFamily="2" charset="-122"/>
                <a:cs typeface="Arial" pitchFamily="34" charset="0"/>
              </a:rPr>
              <a:t>告诉人们不要毫无根据地忧虑和担心。</a:t>
            </a:r>
            <a:r>
              <a:rPr kumimoji="0" lang="zh-CN" altLang="en-US" sz="3200" b="0" i="0" u="none" strike="noStrike" cap="none" normalizeH="0" baseline="0" dirty="0" smtClean="0">
                <a:ln>
                  <a:noFill/>
                </a:ln>
                <a:solidFill>
                  <a:srgbClr val="000000"/>
                </a:solidFill>
                <a:effectLst/>
                <a:latin typeface="Arial" pitchFamily="34" charset="0"/>
                <a:ea typeface="宋体" pitchFamily="2" charset="-122"/>
                <a:cs typeface="Arial" pitchFamily="34" charset="0"/>
              </a:rPr>
              <a:t>文章基本以对话构成，言简意赅，逻辑严谨</a:t>
            </a:r>
            <a:r>
              <a:rPr lang="zh-CN" altLang="en-US" sz="3200" dirty="0" smtClean="0">
                <a:solidFill>
                  <a:srgbClr val="000000"/>
                </a:solidFill>
                <a:latin typeface="Arial" pitchFamily="34" charset="0"/>
                <a:ea typeface="宋体" pitchFamily="2" charset="-122"/>
                <a:cs typeface="Arial" pitchFamily="34" charset="0"/>
              </a:rPr>
              <a:t>。</a:t>
            </a: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1"/>
          <p:cNvSpPr>
            <a:spLocks noChangeArrowheads="1"/>
          </p:cNvSpPr>
          <p:nvPr/>
        </p:nvSpPr>
        <p:spPr bwMode="auto">
          <a:xfrm>
            <a:off x="395536" y="260648"/>
            <a:ext cx="8280920" cy="57554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304800" fontAlgn="base">
              <a:spcBef>
                <a:spcPct val="0"/>
              </a:spcBef>
              <a:spcAft>
                <a:spcPct val="0"/>
              </a:spcAft>
            </a:pPr>
            <a:r>
              <a:rPr lang="en-US" altLang="zh-CN" sz="2800" b="1" dirty="0" smtClean="0">
                <a:solidFill>
                  <a:srgbClr val="000000"/>
                </a:solidFill>
                <a:latin typeface="Arial" pitchFamily="34" charset="0"/>
                <a:ea typeface="宋体" pitchFamily="2" charset="-122"/>
                <a:cs typeface="Arial" pitchFamily="34" charset="0"/>
              </a:rPr>
              <a:t>                        </a:t>
            </a:r>
            <a:r>
              <a:rPr lang="zh-CN" altLang="zh-CN" sz="2800" b="1" dirty="0" smtClean="0">
                <a:solidFill>
                  <a:srgbClr val="000000"/>
                </a:solidFill>
                <a:latin typeface="Arial" pitchFamily="34" charset="0"/>
                <a:ea typeface="宋体" pitchFamily="2" charset="-122"/>
                <a:cs typeface="Arial" pitchFamily="34" charset="0"/>
              </a:rPr>
              <a:t>《杞人忧天》</a:t>
            </a:r>
            <a:endParaRPr lang="en-US" altLang="zh-CN" sz="2800" b="1" dirty="0" smtClean="0">
              <a:solidFill>
                <a:srgbClr val="000000"/>
              </a:solidFill>
              <a:latin typeface="Arial" pitchFamily="34" charset="0"/>
              <a:ea typeface="宋体" pitchFamily="2" charset="-122"/>
              <a:cs typeface="Arial" pitchFamily="34" charset="0"/>
            </a:endParaRPr>
          </a:p>
          <a:p>
            <a:pPr lvl="0" indent="304800" fontAlgn="base">
              <a:spcBef>
                <a:spcPct val="0"/>
              </a:spcBef>
              <a:spcAft>
                <a:spcPct val="0"/>
              </a:spcAft>
            </a:pPr>
            <a:r>
              <a:rPr kumimoji="0" lang="zh-CN" sz="28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杞国有人忧天地崩坠，身亡所寄，废寝食者。</a:t>
            </a:r>
            <a:endParaRPr kumimoji="0" lang="zh-CN" sz="28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tabLst/>
            </a:pPr>
            <a:r>
              <a:rPr kumimoji="0" lang="zh-CN" sz="28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又有忧彼之所忧者，因往晓之，曰：</a:t>
            </a:r>
            <a:r>
              <a:rPr kumimoji="0" lang="zh-CN" altLang="en-US" sz="2800" b="1" i="0" u="none" strike="noStrike" cap="none" normalizeH="0" baseline="0" dirty="0" smtClean="0">
                <a:ln>
                  <a:noFill/>
                </a:ln>
                <a:solidFill>
                  <a:srgbClr val="333333"/>
                </a:solidFill>
                <a:effectLst/>
                <a:latin typeface="Calibri"/>
                <a:ea typeface="宋体" pitchFamily="2" charset="-122"/>
                <a:cs typeface="Arial" pitchFamily="34" charset="0"/>
              </a:rPr>
              <a:t>“</a:t>
            </a:r>
            <a:r>
              <a:rPr kumimoji="0" lang="zh-CN" altLang="en-US" sz="28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天，积气耳，亡处亡气。若屈伸呼吸，终日在天中行止，奈何忧崩坠乎？</a:t>
            </a:r>
            <a:r>
              <a:rPr kumimoji="0" lang="zh-CN" altLang="en-US" sz="2800" b="1" i="0" u="none" strike="noStrike" cap="none" normalizeH="0" baseline="0" dirty="0" smtClean="0">
                <a:ln>
                  <a:noFill/>
                </a:ln>
                <a:solidFill>
                  <a:srgbClr val="333333"/>
                </a:solidFill>
                <a:effectLst/>
                <a:latin typeface="Calibri"/>
                <a:ea typeface="宋体" pitchFamily="2" charset="-122"/>
                <a:cs typeface="Arial" pitchFamily="34" charset="0"/>
              </a:rPr>
              <a:t>”</a:t>
            </a:r>
            <a:endParaRPr kumimoji="0" lang="zh-CN" altLang="en-US" sz="28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其人曰：</a:t>
            </a:r>
            <a:r>
              <a:rPr kumimoji="0" lang="zh-CN" altLang="en-US" sz="2800" b="1" i="0" u="none" strike="noStrike" cap="none" normalizeH="0" baseline="0" dirty="0" smtClean="0">
                <a:ln>
                  <a:noFill/>
                </a:ln>
                <a:solidFill>
                  <a:srgbClr val="333333"/>
                </a:solidFill>
                <a:effectLst/>
                <a:latin typeface="Calibri"/>
                <a:ea typeface="宋体" pitchFamily="2" charset="-122"/>
                <a:cs typeface="Arial" pitchFamily="34" charset="0"/>
              </a:rPr>
              <a:t>“</a:t>
            </a:r>
            <a:r>
              <a:rPr kumimoji="0" lang="zh-CN" altLang="en-US" sz="28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天果积气，日月星宿，不当坠邪？</a:t>
            </a:r>
            <a:r>
              <a:rPr kumimoji="0" lang="zh-CN" altLang="en-US" sz="2800" b="1" i="0" u="none" strike="noStrike" cap="none" normalizeH="0" baseline="0" dirty="0" smtClean="0">
                <a:ln>
                  <a:noFill/>
                </a:ln>
                <a:solidFill>
                  <a:srgbClr val="333333"/>
                </a:solidFill>
                <a:effectLst/>
                <a:latin typeface="Calibri"/>
                <a:ea typeface="宋体" pitchFamily="2" charset="-122"/>
                <a:cs typeface="Arial" pitchFamily="34" charset="0"/>
              </a:rPr>
              <a:t>”</a:t>
            </a:r>
            <a:endParaRPr kumimoji="0" lang="zh-CN" altLang="en-US" sz="28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晓之者曰：</a:t>
            </a:r>
            <a:r>
              <a:rPr kumimoji="0" lang="zh-CN" altLang="en-US" sz="2800" b="1" i="0" u="none" strike="noStrike" cap="none" normalizeH="0" baseline="0" dirty="0" smtClean="0">
                <a:ln>
                  <a:noFill/>
                </a:ln>
                <a:solidFill>
                  <a:srgbClr val="333333"/>
                </a:solidFill>
                <a:effectLst/>
                <a:latin typeface="Calibri"/>
                <a:ea typeface="宋体" pitchFamily="2" charset="-122"/>
                <a:cs typeface="Arial" pitchFamily="34" charset="0"/>
              </a:rPr>
              <a:t>“</a:t>
            </a:r>
            <a:r>
              <a:rPr kumimoji="0" lang="zh-CN" altLang="en-US" sz="28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日月星宿，亦积气中之有光耀者，只使坠，亦不能有所中伤。</a:t>
            </a:r>
            <a:r>
              <a:rPr kumimoji="0" lang="zh-CN" altLang="en-US" sz="2800" b="1" i="0" u="none" strike="noStrike" cap="none" normalizeH="0" baseline="0" dirty="0" smtClean="0">
                <a:ln>
                  <a:noFill/>
                </a:ln>
                <a:solidFill>
                  <a:srgbClr val="333333"/>
                </a:solidFill>
                <a:effectLst/>
                <a:latin typeface="Calibri"/>
                <a:ea typeface="宋体" pitchFamily="2" charset="-122"/>
                <a:cs typeface="Arial" pitchFamily="34" charset="0"/>
              </a:rPr>
              <a:t>”</a:t>
            </a:r>
            <a:endParaRPr kumimoji="0" lang="zh-CN" altLang="en-US" sz="28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其人曰：</a:t>
            </a:r>
            <a:r>
              <a:rPr kumimoji="0" lang="zh-CN" altLang="en-US" sz="2800" b="1" i="0" u="none" strike="noStrike" cap="none" normalizeH="0" baseline="0" dirty="0" smtClean="0">
                <a:ln>
                  <a:noFill/>
                </a:ln>
                <a:solidFill>
                  <a:srgbClr val="333333"/>
                </a:solidFill>
                <a:effectLst/>
                <a:latin typeface="Calibri"/>
                <a:ea typeface="宋体" pitchFamily="2" charset="-122"/>
                <a:cs typeface="Arial" pitchFamily="34" charset="0"/>
              </a:rPr>
              <a:t>“</a:t>
            </a:r>
            <a:r>
              <a:rPr kumimoji="0" lang="zh-CN" altLang="en-US" sz="28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奈地坏何？</a:t>
            </a:r>
            <a:r>
              <a:rPr kumimoji="0" lang="zh-CN" altLang="en-US" sz="2800" b="1" i="0" u="none" strike="noStrike" cap="none" normalizeH="0" baseline="0" dirty="0" smtClean="0">
                <a:ln>
                  <a:noFill/>
                </a:ln>
                <a:solidFill>
                  <a:srgbClr val="333333"/>
                </a:solidFill>
                <a:effectLst/>
                <a:latin typeface="Calibri"/>
                <a:ea typeface="宋体" pitchFamily="2" charset="-122"/>
                <a:cs typeface="Arial" pitchFamily="34" charset="0"/>
              </a:rPr>
              <a:t>”</a:t>
            </a:r>
            <a:endParaRPr kumimoji="0" lang="zh-CN" altLang="en-US" sz="28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lvl="0" indent="304800" eaLnBrk="0" fontAlgn="base" hangingPunct="0">
              <a:spcBef>
                <a:spcPct val="0"/>
              </a:spcBef>
              <a:spcAft>
                <a:spcPct val="0"/>
              </a:spcAft>
            </a:pPr>
            <a:r>
              <a:rPr kumimoji="0" lang="zh-CN" altLang="en-US" sz="28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晓者曰：</a:t>
            </a:r>
            <a:r>
              <a:rPr kumimoji="0" lang="zh-CN" altLang="en-US" sz="2800" b="1" i="0" u="none" strike="noStrike" cap="none" normalizeH="0" baseline="0" dirty="0" smtClean="0">
                <a:ln>
                  <a:noFill/>
                </a:ln>
                <a:solidFill>
                  <a:srgbClr val="333333"/>
                </a:solidFill>
                <a:effectLst/>
                <a:latin typeface="Calibri"/>
                <a:ea typeface="宋体" pitchFamily="2" charset="-122"/>
                <a:cs typeface="Arial" pitchFamily="34" charset="0"/>
              </a:rPr>
              <a:t>“</a:t>
            </a:r>
            <a:r>
              <a:rPr kumimoji="0" lang="zh-CN" altLang="en-US" sz="28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地，积块耳，充塞四虚，亡处亡块。若躇步</a:t>
            </a:r>
            <a:r>
              <a:rPr lang="zh-CN" altLang="en-US" sz="2800" b="1" dirty="0" smtClean="0">
                <a:solidFill>
                  <a:srgbClr val="333333"/>
                </a:solidFill>
                <a:latin typeface="Arial" pitchFamily="34" charset="0"/>
                <a:ea typeface="宋体" pitchFamily="2" charset="-122"/>
                <a:cs typeface="Arial" pitchFamily="34" charset="0"/>
              </a:rPr>
              <a:t>跐（</a:t>
            </a:r>
            <a:r>
              <a:rPr lang="en-US" altLang="zh-CN" sz="2800" b="1" dirty="0" err="1" smtClean="0">
                <a:solidFill>
                  <a:srgbClr val="333333"/>
                </a:solidFill>
                <a:latin typeface="Arial" pitchFamily="34" charset="0"/>
                <a:ea typeface="宋体" pitchFamily="2" charset="-122"/>
                <a:cs typeface="Arial" pitchFamily="34" charset="0"/>
              </a:rPr>
              <a:t>cǐ</a:t>
            </a:r>
            <a:r>
              <a:rPr lang="zh-CN" altLang="en-US" sz="2800" b="1" dirty="0" smtClean="0">
                <a:solidFill>
                  <a:srgbClr val="333333"/>
                </a:solidFill>
                <a:latin typeface="Arial" pitchFamily="34" charset="0"/>
                <a:ea typeface="宋体" pitchFamily="2" charset="-122"/>
                <a:cs typeface="Arial" pitchFamily="34" charset="0"/>
              </a:rPr>
              <a:t>）</a:t>
            </a:r>
            <a:r>
              <a:rPr kumimoji="0" lang="zh-CN" altLang="en-US" sz="28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蹈，终日在地上行止，奈何忧其坏？</a:t>
            </a:r>
            <a:r>
              <a:rPr kumimoji="0" lang="zh-CN" altLang="en-US" sz="2800" b="1" i="0" u="none" strike="noStrike" cap="none" normalizeH="0" baseline="0" dirty="0" smtClean="0">
                <a:ln>
                  <a:noFill/>
                </a:ln>
                <a:solidFill>
                  <a:srgbClr val="333333"/>
                </a:solidFill>
                <a:effectLst/>
                <a:latin typeface="Calibri"/>
                <a:ea typeface="宋体" pitchFamily="2" charset="-122"/>
                <a:cs typeface="Arial" pitchFamily="34" charset="0"/>
              </a:rPr>
              <a:t>”</a:t>
            </a:r>
            <a:endParaRPr kumimoji="0" lang="zh-CN" altLang="en-US" sz="28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其人舍然大喜，晓之者亦舍然大喜。</a:t>
            </a:r>
            <a:r>
              <a:rPr kumimoji="0" lang="zh-CN" altLang="en-US" sz="2800" b="1" i="0" u="none" strike="noStrike" cap="none" normalizeH="0" baseline="30000" dirty="0" smtClean="0">
                <a:ln>
                  <a:noFill/>
                </a:ln>
                <a:solidFill>
                  <a:srgbClr val="3366CC"/>
                </a:solidFill>
                <a:effectLst/>
                <a:latin typeface="Calibri"/>
                <a:ea typeface="宋体" pitchFamily="2" charset="-122"/>
                <a:cs typeface="Arial" pitchFamily="34" charset="0"/>
              </a:rPr>
              <a:t> </a:t>
            </a:r>
            <a:endParaRPr kumimoji="0" lang="en-US" altLang="zh-CN" sz="28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1"/>
          <p:cNvSpPr>
            <a:spLocks noChangeArrowheads="1"/>
          </p:cNvSpPr>
          <p:nvPr/>
        </p:nvSpPr>
        <p:spPr bwMode="auto">
          <a:xfrm>
            <a:off x="323528" y="476672"/>
            <a:ext cx="8280920" cy="5337306"/>
          </a:xfrm>
          <a:prstGeom prst="rect">
            <a:avLst/>
          </a:prstGeom>
          <a:solidFill>
            <a:srgbClr val="FFFFFF"/>
          </a:solidFill>
          <a:ln w="9525">
            <a:noFill/>
            <a:miter lim="800000"/>
            <a:headEnd/>
            <a:tailEnd/>
          </a:ln>
          <a:effectLst/>
        </p:spPr>
        <p:txBody>
          <a:bodyPr vert="horz" wrap="square" lIns="91440" tIns="165048" rIns="91440" bIns="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tabLst/>
            </a:pPr>
            <a:r>
              <a:rPr kumimoji="0" lang="zh-CN" sz="2800" b="1" i="0" u="none" strike="noStrike" cap="none" normalizeH="0" baseline="0" dirty="0" smtClean="0">
                <a:ln>
                  <a:noFill/>
                </a:ln>
                <a:solidFill>
                  <a:srgbClr val="0000FF"/>
                </a:solidFill>
                <a:effectLst/>
                <a:latin typeface="微软雅黑" pitchFamily="34" charset="-122"/>
                <a:ea typeface="微软雅黑" pitchFamily="34" charset="-122"/>
                <a:cs typeface="Times New Roman" pitchFamily="18" charset="0"/>
              </a:rPr>
              <a:t>词句注释</a:t>
            </a:r>
            <a:endParaRPr kumimoji="0" lang="zh-CN" sz="2800" b="1" i="0" u="none" strike="noStrike" cap="none" normalizeH="0" baseline="0" dirty="0" smtClean="0">
              <a:ln>
                <a:noFill/>
              </a:ln>
              <a:solidFill>
                <a:srgbClr val="0000FF"/>
              </a:solidFill>
              <a:effectLst/>
              <a:latin typeface="Calibri" pitchFamily="34" charset="0"/>
              <a:ea typeface="宋体" pitchFamily="2" charset="-122"/>
              <a:cs typeface="Times New Roman" pitchFamily="18" charset="0"/>
            </a:endParaRPr>
          </a:p>
          <a:p>
            <a:pPr marL="0" marR="0" lvl="0" indent="304800" algn="l" defTabSz="914400" rtl="0" eaLnBrk="0" fontAlgn="base" latinLnBrk="0" hangingPunct="0">
              <a:lnSpc>
                <a:spcPct val="100000"/>
              </a:lnSpc>
              <a:spcBef>
                <a:spcPct val="0"/>
              </a:spcBef>
              <a:spcAft>
                <a:spcPct val="0"/>
              </a:spcAft>
              <a:buClrTx/>
              <a:buSzTx/>
              <a:buFontTx/>
              <a:buNone/>
              <a:tabLst/>
            </a:pPr>
            <a:r>
              <a:rPr kumimoji="0" lang="zh-CN" sz="2800" b="1" i="0" u="none" strike="noStrike" cap="none" normalizeH="0" baseline="0" dirty="0" smtClean="0">
                <a:ln>
                  <a:noFill/>
                </a:ln>
                <a:solidFill>
                  <a:srgbClr val="0000FF"/>
                </a:solidFill>
                <a:effectLst/>
                <a:latin typeface="Calibri" pitchFamily="34" charset="0"/>
                <a:ea typeface="宋体" pitchFamily="2" charset="-122"/>
                <a:cs typeface="宋体" pitchFamily="2" charset="-122"/>
              </a:rPr>
              <a:t>⑴</a:t>
            </a:r>
            <a:r>
              <a:rPr kumimoji="0" lang="zh-CN" sz="2800" b="1" i="0" u="none" strike="noStrike" cap="none" normalizeH="0" baseline="0" dirty="0" smtClean="0">
                <a:ln>
                  <a:noFill/>
                </a:ln>
                <a:solidFill>
                  <a:srgbClr val="0000FF"/>
                </a:solidFill>
                <a:effectLst/>
                <a:latin typeface="Arial" pitchFamily="34" charset="0"/>
                <a:ea typeface="宋体" pitchFamily="2" charset="-122"/>
                <a:cs typeface="Arial" pitchFamily="34" charset="0"/>
              </a:rPr>
              <a:t>杞：春秋时期国名，在今河南</a:t>
            </a:r>
            <a:r>
              <a:rPr kumimoji="0" lang="zh-CN" altLang="en-US" sz="2800" b="1" i="0" u="none" strike="noStrike" cap="none" normalizeH="0" baseline="0" dirty="0" smtClean="0">
                <a:ln>
                  <a:noFill/>
                </a:ln>
                <a:solidFill>
                  <a:srgbClr val="0000FF"/>
                </a:solidFill>
                <a:effectLst/>
                <a:latin typeface="Arial" pitchFamily="34" charset="0"/>
                <a:ea typeface="宋体" pitchFamily="2" charset="-122"/>
                <a:cs typeface="Arial" pitchFamily="34" charset="0"/>
                <a:hlinkClick r:id="rId2"/>
              </a:rPr>
              <a:t>杞县</a:t>
            </a:r>
            <a:r>
              <a:rPr kumimoji="0" lang="zh-CN" altLang="en-US" sz="2800" b="1" i="0" u="none" strike="noStrike" cap="none" normalizeH="0" baseline="0" dirty="0" smtClean="0">
                <a:ln>
                  <a:noFill/>
                </a:ln>
                <a:solidFill>
                  <a:srgbClr val="0000FF"/>
                </a:solidFill>
                <a:effectLst/>
                <a:latin typeface="Arial" pitchFamily="34" charset="0"/>
                <a:ea typeface="宋体" pitchFamily="2" charset="-122"/>
                <a:cs typeface="Arial" pitchFamily="34" charset="0"/>
              </a:rPr>
              <a:t>。</a:t>
            </a:r>
            <a:endParaRPr kumimoji="0" lang="zh-CN" altLang="en-US" sz="2800" b="1" i="0" u="none" strike="noStrike" cap="none" normalizeH="0" baseline="0" dirty="0" smtClean="0">
              <a:ln>
                <a:noFill/>
              </a:ln>
              <a:solidFill>
                <a:srgbClr val="0000FF"/>
              </a:solidFill>
              <a:effectLst/>
              <a:latin typeface="Arial" pitchFamily="34" charset="0"/>
              <a:ea typeface="宋体" pitchFamily="2"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rgbClr val="0000FF"/>
                </a:solidFill>
                <a:effectLst/>
                <a:latin typeface="Calibri" pitchFamily="34" charset="0"/>
                <a:ea typeface="宋体" pitchFamily="2" charset="-122"/>
                <a:cs typeface="宋体" pitchFamily="2" charset="-122"/>
              </a:rPr>
              <a:t>⑵</a:t>
            </a:r>
            <a:r>
              <a:rPr kumimoji="0" lang="zh-CN" altLang="en-US" sz="2800" b="1" i="0" u="none" strike="noStrike" cap="none" normalizeH="0" baseline="0" dirty="0" smtClean="0">
                <a:ln>
                  <a:noFill/>
                </a:ln>
                <a:solidFill>
                  <a:srgbClr val="0000FF"/>
                </a:solidFill>
                <a:effectLst/>
                <a:latin typeface="Arial" pitchFamily="34" charset="0"/>
                <a:ea typeface="宋体" pitchFamily="2" charset="-122"/>
                <a:cs typeface="Arial" pitchFamily="34" charset="0"/>
              </a:rPr>
              <a:t>崩坠：崩塌，坠落。</a:t>
            </a:r>
            <a:endParaRPr kumimoji="0" lang="zh-CN" altLang="en-US" sz="2800" b="1" i="0" u="none" strike="noStrike" cap="none" normalizeH="0" baseline="0" dirty="0" smtClean="0">
              <a:ln>
                <a:noFill/>
              </a:ln>
              <a:solidFill>
                <a:srgbClr val="0000FF"/>
              </a:solidFill>
              <a:effectLst/>
              <a:latin typeface="Arial" pitchFamily="34" charset="0"/>
              <a:ea typeface="宋体" pitchFamily="2"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rgbClr val="0000FF"/>
                </a:solidFill>
                <a:effectLst/>
                <a:latin typeface="Calibri" pitchFamily="34" charset="0"/>
                <a:ea typeface="宋体" pitchFamily="2" charset="-122"/>
                <a:cs typeface="宋体" pitchFamily="2" charset="-122"/>
              </a:rPr>
              <a:t>⑶</a:t>
            </a:r>
            <a:r>
              <a:rPr kumimoji="0" lang="zh-CN" altLang="en-US" sz="2800" b="1" i="0" u="none" strike="noStrike" cap="none" normalizeH="0" baseline="0" dirty="0" smtClean="0">
                <a:ln>
                  <a:noFill/>
                </a:ln>
                <a:solidFill>
                  <a:srgbClr val="0000FF"/>
                </a:solidFill>
                <a:effectLst/>
                <a:latin typeface="Arial" pitchFamily="34" charset="0"/>
                <a:ea typeface="宋体" pitchFamily="2" charset="-122"/>
                <a:cs typeface="Arial" pitchFamily="34" charset="0"/>
              </a:rPr>
              <a:t>身亡（</a:t>
            </a:r>
            <a:r>
              <a:rPr kumimoji="0" lang="en-US" altLang="zh-CN" sz="2800" b="1" i="0" u="none" strike="noStrike" cap="none" normalizeH="0" baseline="0" dirty="0" err="1" smtClean="0">
                <a:ln>
                  <a:noFill/>
                </a:ln>
                <a:solidFill>
                  <a:srgbClr val="0000FF"/>
                </a:solidFill>
                <a:effectLst/>
                <a:latin typeface="Arial" pitchFamily="34" charset="0"/>
                <a:ea typeface="宋体" pitchFamily="2" charset="-122"/>
                <a:cs typeface="Arial" pitchFamily="34" charset="0"/>
              </a:rPr>
              <a:t>w</a:t>
            </a:r>
            <a:r>
              <a:rPr kumimoji="0" lang="en-US" altLang="zh-CN" sz="2800" b="1" i="0" u="none" strike="noStrike" cap="none" normalizeH="0" baseline="0" dirty="0" err="1" smtClean="0">
                <a:ln>
                  <a:noFill/>
                </a:ln>
                <a:solidFill>
                  <a:srgbClr val="0000FF"/>
                </a:solidFill>
                <a:effectLst/>
                <a:latin typeface="Calibri"/>
                <a:ea typeface="宋体" pitchFamily="2" charset="-122"/>
                <a:cs typeface="Arial" pitchFamily="34" charset="0"/>
              </a:rPr>
              <a:t>ú</a:t>
            </a:r>
            <a:r>
              <a:rPr kumimoji="0" lang="zh-CN" altLang="en-US" sz="2800" b="1" i="0" u="none" strike="noStrike" cap="none" normalizeH="0" baseline="0" dirty="0" smtClean="0">
                <a:ln>
                  <a:noFill/>
                </a:ln>
                <a:solidFill>
                  <a:srgbClr val="0000FF"/>
                </a:solidFill>
                <a:effectLst/>
                <a:latin typeface="Arial" pitchFamily="34" charset="0"/>
                <a:ea typeface="宋体" pitchFamily="2" charset="-122"/>
                <a:cs typeface="Arial" pitchFamily="34" charset="0"/>
              </a:rPr>
              <a:t>）所寄：没有地方存身。</a:t>
            </a:r>
            <a:r>
              <a:rPr kumimoji="0" lang="zh-CN" altLang="en-US" sz="2800" b="1" i="0" u="sng" strike="noStrike" cap="none" normalizeH="0" baseline="0" dirty="0" smtClean="0">
                <a:ln>
                  <a:noFill/>
                </a:ln>
                <a:solidFill>
                  <a:srgbClr val="C00000"/>
                </a:solidFill>
                <a:effectLst/>
                <a:latin typeface="Arial" pitchFamily="34" charset="0"/>
                <a:ea typeface="宋体" pitchFamily="2" charset="-122"/>
                <a:cs typeface="Arial" pitchFamily="34" charset="0"/>
              </a:rPr>
              <a:t>亡，同</a:t>
            </a:r>
            <a:r>
              <a:rPr kumimoji="0" lang="zh-CN" altLang="en-US" sz="2800" b="1" i="0" u="sng" strike="noStrike" cap="none" normalizeH="0" baseline="0" dirty="0" smtClean="0">
                <a:ln>
                  <a:noFill/>
                </a:ln>
                <a:solidFill>
                  <a:srgbClr val="C00000"/>
                </a:solidFill>
                <a:effectLst/>
                <a:latin typeface="Calibri"/>
                <a:ea typeface="宋体" pitchFamily="2" charset="-122"/>
                <a:cs typeface="Arial" pitchFamily="34" charset="0"/>
              </a:rPr>
              <a:t>“</a:t>
            </a:r>
            <a:r>
              <a:rPr kumimoji="0" lang="zh-CN" altLang="en-US" sz="2800" b="1" i="0" u="sng" strike="noStrike" cap="none" normalizeH="0" baseline="0" dirty="0" smtClean="0">
                <a:ln>
                  <a:noFill/>
                </a:ln>
                <a:solidFill>
                  <a:srgbClr val="C00000"/>
                </a:solidFill>
                <a:effectLst/>
                <a:latin typeface="Arial" pitchFamily="34" charset="0"/>
                <a:ea typeface="宋体" pitchFamily="2" charset="-122"/>
                <a:cs typeface="Arial" pitchFamily="34" charset="0"/>
              </a:rPr>
              <a:t>无</a:t>
            </a:r>
            <a:r>
              <a:rPr kumimoji="0" lang="zh-CN" altLang="en-US" sz="2800" b="1" i="0" u="sng" strike="noStrike" cap="none" normalizeH="0" baseline="0" dirty="0" smtClean="0">
                <a:ln>
                  <a:noFill/>
                </a:ln>
                <a:solidFill>
                  <a:srgbClr val="C00000"/>
                </a:solidFill>
                <a:effectLst/>
                <a:latin typeface="Calibri"/>
                <a:ea typeface="宋体" pitchFamily="2" charset="-122"/>
                <a:cs typeface="Arial" pitchFamily="34" charset="0"/>
              </a:rPr>
              <a:t>”</a:t>
            </a:r>
            <a:r>
              <a:rPr kumimoji="0" lang="zh-CN" altLang="en-US" sz="2800" b="1" i="0" u="none" strike="noStrike" cap="none" normalizeH="0" baseline="0" dirty="0" smtClean="0">
                <a:ln>
                  <a:noFill/>
                </a:ln>
                <a:solidFill>
                  <a:srgbClr val="C00000"/>
                </a:solidFill>
                <a:effectLst/>
                <a:latin typeface="Arial" pitchFamily="34" charset="0"/>
                <a:ea typeface="宋体" pitchFamily="2" charset="-122"/>
                <a:cs typeface="Arial" pitchFamily="34" charset="0"/>
              </a:rPr>
              <a:t>。寄，依附，依托。</a:t>
            </a:r>
            <a:endParaRPr kumimoji="0" lang="zh-CN" altLang="en-US" sz="2800" b="1" i="0" u="none" strike="noStrike" cap="none" normalizeH="0" baseline="0" dirty="0" smtClean="0">
              <a:ln>
                <a:noFill/>
              </a:ln>
              <a:solidFill>
                <a:srgbClr val="C00000"/>
              </a:solidFill>
              <a:effectLst/>
              <a:latin typeface="Arial" pitchFamily="34" charset="0"/>
              <a:ea typeface="宋体" pitchFamily="2"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rgbClr val="0000FF"/>
                </a:solidFill>
                <a:effectLst/>
                <a:latin typeface="Calibri" pitchFamily="34" charset="0"/>
                <a:ea typeface="宋体" pitchFamily="2" charset="-122"/>
                <a:cs typeface="宋体" pitchFamily="2" charset="-122"/>
              </a:rPr>
              <a:t>⑷</a:t>
            </a:r>
            <a:r>
              <a:rPr kumimoji="0" lang="zh-CN" altLang="en-US" sz="2800" b="1" i="0" u="none" strike="noStrike" cap="none" normalizeH="0" baseline="0" dirty="0" smtClean="0">
                <a:ln>
                  <a:noFill/>
                </a:ln>
                <a:solidFill>
                  <a:srgbClr val="0000FF"/>
                </a:solidFill>
                <a:effectLst/>
                <a:latin typeface="Arial" pitchFamily="34" charset="0"/>
                <a:ea typeface="宋体" pitchFamily="2" charset="-122"/>
                <a:cs typeface="Arial" pitchFamily="34" charset="0"/>
              </a:rPr>
              <a:t>又有忧彼之所忧者：又有一个为他的忧愁而担心的人。之，的。忧，忧愁、担心。</a:t>
            </a:r>
            <a:endParaRPr kumimoji="0" lang="zh-CN" altLang="en-US" sz="2800" b="1" i="0" u="none" strike="noStrike" cap="none" normalizeH="0" baseline="0" dirty="0" smtClean="0">
              <a:ln>
                <a:noFill/>
              </a:ln>
              <a:solidFill>
                <a:srgbClr val="0000FF"/>
              </a:solidFill>
              <a:effectLst/>
              <a:latin typeface="Arial" pitchFamily="34" charset="0"/>
              <a:ea typeface="宋体" pitchFamily="2"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tabLst/>
            </a:pPr>
            <a:r>
              <a:rPr kumimoji="0" lang="zh-CN" altLang="en-US" sz="2800" b="1" i="0" u="sng" strike="noStrike" cap="none" normalizeH="0" baseline="0" dirty="0" smtClean="0">
                <a:ln>
                  <a:noFill/>
                </a:ln>
                <a:solidFill>
                  <a:srgbClr val="C00000"/>
                </a:solidFill>
                <a:effectLst/>
                <a:latin typeface="Calibri" pitchFamily="34" charset="0"/>
                <a:ea typeface="宋体" pitchFamily="2" charset="-122"/>
                <a:cs typeface="宋体" pitchFamily="2" charset="-122"/>
              </a:rPr>
              <a:t>⑸</a:t>
            </a:r>
            <a:r>
              <a:rPr kumimoji="0" lang="zh-CN" altLang="en-US" sz="2800" b="1" i="0" u="sng" strike="noStrike" cap="none" normalizeH="0" baseline="0" dirty="0" smtClean="0">
                <a:ln>
                  <a:noFill/>
                </a:ln>
                <a:solidFill>
                  <a:srgbClr val="C00000"/>
                </a:solidFill>
                <a:effectLst/>
                <a:latin typeface="Arial" pitchFamily="34" charset="0"/>
                <a:ea typeface="宋体" pitchFamily="2" charset="-122"/>
                <a:cs typeface="Arial" pitchFamily="34" charset="0"/>
              </a:rPr>
              <a:t>晓：开导。</a:t>
            </a:r>
            <a:endParaRPr kumimoji="0" lang="zh-CN" altLang="en-US" sz="2800" b="1" i="0" u="sng" strike="noStrike" cap="none" normalizeH="0" baseline="0" dirty="0" smtClean="0">
              <a:ln>
                <a:noFill/>
              </a:ln>
              <a:solidFill>
                <a:srgbClr val="C00000"/>
              </a:solidFill>
              <a:effectLst/>
              <a:latin typeface="Arial" pitchFamily="34" charset="0"/>
              <a:ea typeface="宋体" pitchFamily="2"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rgbClr val="0000FF"/>
                </a:solidFill>
                <a:effectLst/>
                <a:latin typeface="Calibri" pitchFamily="34" charset="0"/>
                <a:ea typeface="宋体" pitchFamily="2" charset="-122"/>
                <a:cs typeface="宋体" pitchFamily="2" charset="-122"/>
              </a:rPr>
              <a:t>⑹</a:t>
            </a:r>
            <a:r>
              <a:rPr kumimoji="0" lang="zh-CN" altLang="en-US" sz="2800" b="1" i="0" u="none" strike="noStrike" cap="none" normalizeH="0" baseline="0" dirty="0" smtClean="0">
                <a:ln>
                  <a:noFill/>
                </a:ln>
                <a:solidFill>
                  <a:srgbClr val="0000FF"/>
                </a:solidFill>
                <a:effectLst/>
                <a:latin typeface="Arial" pitchFamily="34" charset="0"/>
                <a:ea typeface="宋体" pitchFamily="2" charset="-122"/>
                <a:cs typeface="Arial" pitchFamily="34" charset="0"/>
              </a:rPr>
              <a:t>若：你。屈伸：身体四肢的活动。</a:t>
            </a:r>
            <a:endParaRPr kumimoji="0" lang="zh-CN" altLang="en-US" sz="2800" b="1" i="0" u="none" strike="noStrike" cap="none" normalizeH="0" baseline="0" dirty="0" smtClean="0">
              <a:ln>
                <a:noFill/>
              </a:ln>
              <a:solidFill>
                <a:srgbClr val="0000FF"/>
              </a:solidFill>
              <a:effectLst/>
              <a:latin typeface="Arial" pitchFamily="34" charset="0"/>
              <a:ea typeface="宋体" pitchFamily="2"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rgbClr val="0000FF"/>
                </a:solidFill>
                <a:effectLst/>
                <a:latin typeface="Calibri" pitchFamily="34" charset="0"/>
                <a:ea typeface="宋体" pitchFamily="2" charset="-122"/>
                <a:cs typeface="宋体" pitchFamily="2" charset="-122"/>
              </a:rPr>
              <a:t>⑺</a:t>
            </a:r>
            <a:r>
              <a:rPr kumimoji="0" lang="zh-CN" altLang="en-US" sz="2800" b="1" i="0" u="none" strike="noStrike" cap="none" normalizeH="0" baseline="0" dirty="0" smtClean="0">
                <a:ln>
                  <a:noFill/>
                </a:ln>
                <a:solidFill>
                  <a:srgbClr val="0000FF"/>
                </a:solidFill>
                <a:effectLst/>
                <a:latin typeface="Arial" pitchFamily="34" charset="0"/>
                <a:ea typeface="宋体" pitchFamily="2" charset="-122"/>
                <a:cs typeface="Arial" pitchFamily="34" charset="0"/>
              </a:rPr>
              <a:t>终日在天中行止：整天在天空气体里活动。行止，行动和停留。</a:t>
            </a:r>
            <a:endParaRPr kumimoji="0" lang="zh-CN" altLang="en-US" sz="2800" b="1" i="0" u="none" strike="noStrike" cap="none" normalizeH="0" baseline="0" dirty="0" smtClean="0">
              <a:ln>
                <a:noFill/>
              </a:ln>
              <a:solidFill>
                <a:srgbClr val="0000FF"/>
              </a:solidFill>
              <a:effectLst/>
              <a:latin typeface="Arial" pitchFamily="34" charset="0"/>
              <a:ea typeface="宋体" pitchFamily="2"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rgbClr val="0000FF"/>
                </a:solidFill>
                <a:effectLst/>
                <a:latin typeface="Calibri" pitchFamily="34" charset="0"/>
                <a:ea typeface="宋体" pitchFamily="2" charset="-122"/>
                <a:cs typeface="宋体" pitchFamily="2" charset="-122"/>
              </a:rPr>
              <a:t>⑻</a:t>
            </a:r>
            <a:r>
              <a:rPr kumimoji="0" lang="zh-CN" altLang="en-US" sz="2800" b="1" i="0" u="none" strike="noStrike" cap="none" normalizeH="0" baseline="0" dirty="0" smtClean="0">
                <a:ln>
                  <a:noFill/>
                </a:ln>
                <a:solidFill>
                  <a:srgbClr val="0000FF"/>
                </a:solidFill>
                <a:effectLst/>
                <a:latin typeface="Arial" pitchFamily="34" charset="0"/>
                <a:ea typeface="宋体" pitchFamily="2" charset="-122"/>
                <a:cs typeface="Arial" pitchFamily="34" charset="0"/>
              </a:rPr>
              <a:t>果：</a:t>
            </a:r>
            <a:r>
              <a:rPr lang="zh-CN" altLang="en-US" sz="2800" b="1" dirty="0" smtClean="0">
                <a:solidFill>
                  <a:srgbClr val="0000FF"/>
                </a:solidFill>
                <a:latin typeface="Arial" pitchFamily="34" charset="0"/>
                <a:ea typeface="宋体" pitchFamily="2" charset="-122"/>
                <a:cs typeface="Arial" pitchFamily="34" charset="0"/>
              </a:rPr>
              <a:t>果真，确实</a:t>
            </a:r>
            <a:r>
              <a:rPr kumimoji="0" lang="zh-CN" altLang="en-US" sz="2800" b="1" i="0" u="none" strike="noStrike" cap="none" normalizeH="0" baseline="0" dirty="0" smtClean="0">
                <a:ln>
                  <a:noFill/>
                </a:ln>
                <a:solidFill>
                  <a:srgbClr val="0000FF"/>
                </a:solidFill>
                <a:effectLst/>
                <a:latin typeface="Arial" pitchFamily="34" charset="0"/>
                <a:ea typeface="宋体" pitchFamily="2" charset="-122"/>
                <a:cs typeface="Arial" pitchFamily="34" charset="0"/>
              </a:rPr>
              <a:t>。</a:t>
            </a:r>
            <a:endParaRPr kumimoji="0" lang="zh-CN" altLang="en-US" sz="2800" b="1" i="0" u="none" strike="noStrike" cap="none" normalizeH="0" baseline="0" dirty="0" smtClean="0">
              <a:ln>
                <a:noFill/>
              </a:ln>
              <a:solidFill>
                <a:srgbClr val="0000FF"/>
              </a:solidFill>
              <a:effectLst/>
              <a:latin typeface="Arial" pitchFamily="34" charset="0"/>
              <a:ea typeface="宋体" pitchFamily="2" charset="-122"/>
              <a:cs typeface="宋体"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954" name="Picture 2" descr="https://ss3.bdstatic.com/70cFv8Sh_Q1YnxGkpoWK1HF6hhy/it/u=3005280030,2656506439&amp;fm=26&amp;gp=0.jpg"/>
          <p:cNvPicPr>
            <a:picLocks noChangeAspect="1" noChangeArrowheads="1"/>
          </p:cNvPicPr>
          <p:nvPr/>
        </p:nvPicPr>
        <p:blipFill>
          <a:blip r:embed="rId2" cstate="print"/>
          <a:srcRect/>
          <a:stretch>
            <a:fillRect/>
          </a:stretch>
        </p:blipFill>
        <p:spPr bwMode="auto">
          <a:xfrm>
            <a:off x="539552" y="332656"/>
            <a:ext cx="7848872" cy="5886654"/>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620688"/>
            <a:ext cx="8208912" cy="5693866"/>
          </a:xfrm>
          <a:prstGeom prst="rect">
            <a:avLst/>
          </a:prstGeom>
        </p:spPr>
        <p:txBody>
          <a:bodyPr wrap="square">
            <a:spAutoFit/>
          </a:bodyPr>
          <a:lstStyle/>
          <a:p>
            <a:pPr indent="304800" eaLnBrk="0" fontAlgn="base" hangingPunct="0">
              <a:spcBef>
                <a:spcPct val="0"/>
              </a:spcBef>
              <a:spcAft>
                <a:spcPct val="0"/>
              </a:spcAft>
            </a:pPr>
            <a:r>
              <a:rPr lang="zh-CN" altLang="en-US" sz="2800" b="1" dirty="0" smtClean="0">
                <a:solidFill>
                  <a:srgbClr val="0000FF"/>
                </a:solidFill>
                <a:latin typeface="Calibri" pitchFamily="34" charset="0"/>
                <a:ea typeface="宋体" pitchFamily="2" charset="-122"/>
                <a:cs typeface="宋体" pitchFamily="2" charset="-122"/>
              </a:rPr>
              <a:t>⑼</a:t>
            </a:r>
            <a:r>
              <a:rPr lang="zh-CN" altLang="en-US" sz="2800" b="1" dirty="0" smtClean="0">
                <a:solidFill>
                  <a:srgbClr val="0000FF"/>
                </a:solidFill>
                <a:latin typeface="Arial" pitchFamily="34" charset="0"/>
                <a:ea typeface="宋体" pitchFamily="2" charset="-122"/>
                <a:cs typeface="Arial" pitchFamily="34" charset="0"/>
              </a:rPr>
              <a:t>日月星宿（</a:t>
            </a:r>
            <a:r>
              <a:rPr lang="en-US" altLang="zh-CN" sz="2800" b="1" dirty="0" err="1" smtClean="0">
                <a:solidFill>
                  <a:srgbClr val="0000FF"/>
                </a:solidFill>
                <a:latin typeface="Arial" pitchFamily="34" charset="0"/>
                <a:ea typeface="宋体" pitchFamily="2" charset="-122"/>
                <a:cs typeface="Arial" pitchFamily="34" charset="0"/>
              </a:rPr>
              <a:t>xi</a:t>
            </a:r>
            <a:r>
              <a:rPr lang="en-US" altLang="zh-CN" sz="2800" b="1" dirty="0" err="1" smtClean="0">
                <a:solidFill>
                  <a:srgbClr val="0000FF"/>
                </a:solidFill>
                <a:latin typeface="Calibri"/>
                <a:ea typeface="宋体" pitchFamily="2" charset="-122"/>
                <a:cs typeface="Arial" pitchFamily="34" charset="0"/>
              </a:rPr>
              <a:t>ù</a:t>
            </a:r>
            <a:r>
              <a:rPr lang="zh-CN" altLang="en-US" sz="2800" b="1" dirty="0" smtClean="0">
                <a:solidFill>
                  <a:srgbClr val="0000FF"/>
                </a:solidFill>
                <a:latin typeface="Arial" pitchFamily="34" charset="0"/>
                <a:ea typeface="宋体" pitchFamily="2" charset="-122"/>
                <a:cs typeface="Arial" pitchFamily="34" charset="0"/>
              </a:rPr>
              <a:t>）不当坠邪：日月星辰不就会坠落下来了吗？星宿，泛指星辰。</a:t>
            </a:r>
            <a:endParaRPr lang="zh-CN" altLang="en-US" sz="2800" b="1" dirty="0" smtClean="0">
              <a:solidFill>
                <a:srgbClr val="0000FF"/>
              </a:solidFill>
              <a:latin typeface="Arial" pitchFamily="34" charset="0"/>
              <a:ea typeface="宋体" pitchFamily="2" charset="-122"/>
              <a:cs typeface="宋体" pitchFamily="2" charset="-122"/>
            </a:endParaRPr>
          </a:p>
          <a:p>
            <a:pPr lvl="0" indent="304800" eaLnBrk="0" fontAlgn="base" hangingPunct="0">
              <a:spcBef>
                <a:spcPct val="0"/>
              </a:spcBef>
              <a:spcAft>
                <a:spcPct val="0"/>
              </a:spcAft>
            </a:pPr>
            <a:r>
              <a:rPr lang="zh-CN" altLang="en-US" sz="2800" b="1" dirty="0" smtClean="0">
                <a:solidFill>
                  <a:srgbClr val="0000FF"/>
                </a:solidFill>
                <a:latin typeface="Calibri" pitchFamily="34" charset="0"/>
                <a:ea typeface="宋体" pitchFamily="2" charset="-122"/>
                <a:cs typeface="宋体" pitchFamily="2" charset="-122"/>
              </a:rPr>
              <a:t>⑽</a:t>
            </a:r>
            <a:r>
              <a:rPr lang="zh-CN" altLang="en-US" sz="2800" b="1" dirty="0" smtClean="0">
                <a:solidFill>
                  <a:srgbClr val="0000FF"/>
                </a:solidFill>
                <a:latin typeface="Arial" pitchFamily="34" charset="0"/>
                <a:ea typeface="宋体" pitchFamily="2" charset="-122"/>
                <a:cs typeface="Arial" pitchFamily="34" charset="0"/>
              </a:rPr>
              <a:t>只使：即使。</a:t>
            </a:r>
            <a:endParaRPr lang="zh-CN" altLang="en-US" sz="2800" b="1" dirty="0" smtClean="0">
              <a:solidFill>
                <a:srgbClr val="0000FF"/>
              </a:solidFill>
              <a:latin typeface="Arial" pitchFamily="34" charset="0"/>
              <a:ea typeface="宋体" pitchFamily="2" charset="-122"/>
              <a:cs typeface="宋体" pitchFamily="2" charset="-122"/>
            </a:endParaRPr>
          </a:p>
          <a:p>
            <a:pPr lvl="0" indent="304800" eaLnBrk="0" fontAlgn="base" hangingPunct="0">
              <a:spcBef>
                <a:spcPct val="0"/>
              </a:spcBef>
              <a:spcAft>
                <a:spcPct val="0"/>
              </a:spcAft>
            </a:pPr>
            <a:r>
              <a:rPr lang="zh-CN" altLang="en-US" sz="2800" b="1" dirty="0" smtClean="0">
                <a:solidFill>
                  <a:srgbClr val="0000FF"/>
                </a:solidFill>
                <a:latin typeface="Calibri" pitchFamily="34" charset="0"/>
                <a:ea typeface="宋体" pitchFamily="2" charset="-122"/>
                <a:cs typeface="宋体" pitchFamily="2" charset="-122"/>
              </a:rPr>
              <a:t>⑾</a:t>
            </a:r>
            <a:r>
              <a:rPr lang="zh-CN" altLang="en-US" sz="2800" b="1" u="sng" dirty="0" smtClean="0">
                <a:solidFill>
                  <a:srgbClr val="C00000"/>
                </a:solidFill>
                <a:latin typeface="Arial" pitchFamily="34" charset="0"/>
                <a:ea typeface="宋体" pitchFamily="2" charset="-122"/>
                <a:cs typeface="Arial" pitchFamily="34" charset="0"/>
              </a:rPr>
              <a:t>中（</a:t>
            </a:r>
            <a:r>
              <a:rPr lang="en-US" altLang="zh-CN" sz="2800" b="1" u="sng" dirty="0" err="1" smtClean="0">
                <a:solidFill>
                  <a:srgbClr val="C00000"/>
                </a:solidFill>
                <a:latin typeface="Arial" pitchFamily="34" charset="0"/>
                <a:ea typeface="宋体" pitchFamily="2" charset="-122"/>
                <a:cs typeface="Arial" pitchFamily="34" charset="0"/>
              </a:rPr>
              <a:t>zhòng</a:t>
            </a:r>
            <a:r>
              <a:rPr lang="zh-CN" altLang="en-US" sz="2800" b="1" u="sng" dirty="0" smtClean="0">
                <a:solidFill>
                  <a:srgbClr val="C00000"/>
                </a:solidFill>
                <a:latin typeface="Arial" pitchFamily="34" charset="0"/>
                <a:ea typeface="宋体" pitchFamily="2" charset="-122"/>
                <a:cs typeface="Arial" pitchFamily="34" charset="0"/>
              </a:rPr>
              <a:t>）伤：打中击伤；伤害；</a:t>
            </a:r>
            <a:endParaRPr lang="zh-CN" altLang="en-US" sz="2800" b="1" u="sng" dirty="0" smtClean="0">
              <a:solidFill>
                <a:srgbClr val="C00000"/>
              </a:solidFill>
              <a:latin typeface="Arial" pitchFamily="34" charset="0"/>
              <a:ea typeface="宋体" pitchFamily="2" charset="-122"/>
              <a:cs typeface="宋体" pitchFamily="2" charset="-122"/>
            </a:endParaRPr>
          </a:p>
          <a:p>
            <a:pPr lvl="0" indent="304800" eaLnBrk="0" fontAlgn="base" hangingPunct="0">
              <a:spcBef>
                <a:spcPct val="0"/>
              </a:spcBef>
              <a:spcAft>
                <a:spcPct val="0"/>
              </a:spcAft>
            </a:pPr>
            <a:r>
              <a:rPr lang="zh-CN" altLang="en-US" sz="2800" b="1" dirty="0" smtClean="0">
                <a:solidFill>
                  <a:srgbClr val="0000FF"/>
                </a:solidFill>
                <a:latin typeface="Calibri" pitchFamily="34" charset="0"/>
                <a:ea typeface="宋体" pitchFamily="2" charset="-122"/>
                <a:cs typeface="宋体" pitchFamily="2" charset="-122"/>
              </a:rPr>
              <a:t>⑿</a:t>
            </a:r>
            <a:r>
              <a:rPr lang="zh-CN" altLang="en-US" sz="2800" b="1" dirty="0" smtClean="0">
                <a:latin typeface="Arial" pitchFamily="34" charset="0"/>
                <a:ea typeface="宋体" pitchFamily="2" charset="-122"/>
                <a:cs typeface="Arial" pitchFamily="34" charset="0"/>
              </a:rPr>
              <a:t>奈地坏何：那地坏了（又）怎么办呢？</a:t>
            </a:r>
            <a:endParaRPr lang="zh-CN" altLang="en-US" sz="2800" b="1" dirty="0" smtClean="0">
              <a:latin typeface="Arial" pitchFamily="34" charset="0"/>
              <a:ea typeface="宋体" pitchFamily="2" charset="-122"/>
              <a:cs typeface="宋体" pitchFamily="2" charset="-122"/>
            </a:endParaRPr>
          </a:p>
          <a:p>
            <a:pPr lvl="0" indent="304800" eaLnBrk="0" fontAlgn="base" hangingPunct="0">
              <a:spcBef>
                <a:spcPct val="0"/>
              </a:spcBef>
              <a:spcAft>
                <a:spcPct val="0"/>
              </a:spcAft>
            </a:pPr>
            <a:r>
              <a:rPr lang="zh-CN" altLang="en-US" sz="2800" b="1" dirty="0" smtClean="0">
                <a:solidFill>
                  <a:srgbClr val="0000FF"/>
                </a:solidFill>
                <a:latin typeface="Calibri" pitchFamily="34" charset="0"/>
                <a:ea typeface="宋体" pitchFamily="2" charset="-122"/>
                <a:cs typeface="宋体" pitchFamily="2" charset="-122"/>
              </a:rPr>
              <a:t>⒀</a:t>
            </a:r>
            <a:r>
              <a:rPr lang="zh-CN" altLang="en-US" sz="2800" b="1" dirty="0" smtClean="0">
                <a:solidFill>
                  <a:srgbClr val="0000FF"/>
                </a:solidFill>
                <a:latin typeface="Arial" pitchFamily="34" charset="0"/>
                <a:ea typeface="宋体" pitchFamily="2" charset="-122"/>
                <a:cs typeface="Arial" pitchFamily="34" charset="0"/>
              </a:rPr>
              <a:t>地积块耳：大地是土块堆积成的罢了。</a:t>
            </a:r>
            <a:endParaRPr lang="zh-CN" altLang="en-US" sz="2800" b="1" dirty="0" smtClean="0">
              <a:solidFill>
                <a:srgbClr val="0000FF"/>
              </a:solidFill>
              <a:latin typeface="Arial" pitchFamily="34" charset="0"/>
              <a:ea typeface="宋体" pitchFamily="2" charset="-122"/>
              <a:cs typeface="宋体" pitchFamily="2" charset="-122"/>
            </a:endParaRPr>
          </a:p>
          <a:p>
            <a:pPr lvl="0" indent="304800" eaLnBrk="0" fontAlgn="base" hangingPunct="0">
              <a:spcBef>
                <a:spcPct val="0"/>
              </a:spcBef>
              <a:spcAft>
                <a:spcPct val="0"/>
              </a:spcAft>
            </a:pPr>
            <a:r>
              <a:rPr lang="zh-CN" altLang="en-US" sz="2800" b="1" dirty="0" smtClean="0">
                <a:solidFill>
                  <a:srgbClr val="0000FF"/>
                </a:solidFill>
                <a:latin typeface="Calibri" pitchFamily="34" charset="0"/>
                <a:ea typeface="宋体" pitchFamily="2" charset="-122"/>
                <a:cs typeface="宋体" pitchFamily="2" charset="-122"/>
              </a:rPr>
              <a:t>⒁</a:t>
            </a:r>
            <a:r>
              <a:rPr lang="zh-CN" altLang="en-US" sz="2800" b="1" dirty="0" smtClean="0">
                <a:solidFill>
                  <a:srgbClr val="0000FF"/>
                </a:solidFill>
                <a:latin typeface="Arial" pitchFamily="34" charset="0"/>
                <a:ea typeface="宋体" pitchFamily="2" charset="-122"/>
                <a:cs typeface="Arial" pitchFamily="34" charset="0"/>
              </a:rPr>
              <a:t>四虚：四方。</a:t>
            </a:r>
            <a:endParaRPr lang="zh-CN" altLang="en-US" sz="2800" b="1" dirty="0" smtClean="0">
              <a:solidFill>
                <a:srgbClr val="0000FF"/>
              </a:solidFill>
              <a:latin typeface="Arial" pitchFamily="34" charset="0"/>
              <a:ea typeface="宋体" pitchFamily="2" charset="-122"/>
              <a:cs typeface="宋体" pitchFamily="2" charset="-122"/>
            </a:endParaRPr>
          </a:p>
          <a:p>
            <a:pPr lvl="0" indent="304800" eaLnBrk="0" fontAlgn="base" hangingPunct="0">
              <a:spcBef>
                <a:spcPct val="0"/>
              </a:spcBef>
              <a:spcAft>
                <a:spcPct val="0"/>
              </a:spcAft>
            </a:pPr>
            <a:r>
              <a:rPr lang="zh-CN" altLang="en-US" sz="2800" b="1" dirty="0" smtClean="0">
                <a:solidFill>
                  <a:srgbClr val="0000FF"/>
                </a:solidFill>
                <a:latin typeface="Calibri" pitchFamily="34" charset="0"/>
                <a:ea typeface="宋体" pitchFamily="2" charset="-122"/>
                <a:cs typeface="宋体" pitchFamily="2" charset="-122"/>
              </a:rPr>
              <a:t>⒂</a:t>
            </a:r>
            <a:r>
              <a:rPr lang="zh-CN" altLang="en-US" sz="2800" b="1" dirty="0" smtClean="0">
                <a:solidFill>
                  <a:srgbClr val="0000FF"/>
                </a:solidFill>
                <a:latin typeface="Arial" pitchFamily="34" charset="0"/>
                <a:ea typeface="宋体" pitchFamily="2" charset="-122"/>
                <a:cs typeface="Arial" pitchFamily="34" charset="0"/>
              </a:rPr>
              <a:t>躇（</a:t>
            </a:r>
            <a:r>
              <a:rPr lang="en-US" altLang="zh-CN" sz="2800" b="1" dirty="0" err="1" smtClean="0">
                <a:solidFill>
                  <a:srgbClr val="0000FF"/>
                </a:solidFill>
                <a:latin typeface="Arial" pitchFamily="34" charset="0"/>
                <a:ea typeface="宋体" pitchFamily="2" charset="-122"/>
                <a:cs typeface="Arial" pitchFamily="34" charset="0"/>
              </a:rPr>
              <a:t>ch</a:t>
            </a:r>
            <a:r>
              <a:rPr lang="en-US" altLang="zh-CN" sz="2800" b="1" dirty="0" err="1" smtClean="0">
                <a:solidFill>
                  <a:srgbClr val="0000FF"/>
                </a:solidFill>
                <a:latin typeface="Calibri"/>
                <a:ea typeface="宋体" pitchFamily="2" charset="-122"/>
                <a:cs typeface="Arial" pitchFamily="34" charset="0"/>
              </a:rPr>
              <a:t>ú</a:t>
            </a:r>
            <a:r>
              <a:rPr lang="zh-CN" altLang="en-US" sz="2800" b="1" dirty="0" smtClean="0">
                <a:solidFill>
                  <a:srgbClr val="0000FF"/>
                </a:solidFill>
                <a:latin typeface="Arial" pitchFamily="34" charset="0"/>
                <a:ea typeface="宋体" pitchFamily="2" charset="-122"/>
                <a:cs typeface="Arial" pitchFamily="34" charset="0"/>
              </a:rPr>
              <a:t>）步跐（</a:t>
            </a:r>
            <a:r>
              <a:rPr lang="en-US" altLang="zh-CN" sz="2800" b="1" dirty="0" err="1" smtClean="0">
                <a:solidFill>
                  <a:srgbClr val="0000FF"/>
                </a:solidFill>
                <a:latin typeface="Arial" pitchFamily="34" charset="0"/>
                <a:ea typeface="宋体" pitchFamily="2" charset="-122"/>
                <a:cs typeface="Arial" pitchFamily="34" charset="0"/>
              </a:rPr>
              <a:t>cǐ</a:t>
            </a:r>
            <a:r>
              <a:rPr lang="zh-CN" altLang="en-US" sz="2800" b="1" dirty="0" smtClean="0">
                <a:solidFill>
                  <a:srgbClr val="0000FF"/>
                </a:solidFill>
                <a:latin typeface="Arial" pitchFamily="34" charset="0"/>
                <a:ea typeface="宋体" pitchFamily="2" charset="-122"/>
                <a:cs typeface="Arial" pitchFamily="34" charset="0"/>
              </a:rPr>
              <a:t>）蹈：泛指人的站立行走。躇，立；步，行；跐，踩；蹈，跳。</a:t>
            </a:r>
            <a:endParaRPr lang="zh-CN" altLang="en-US" sz="2800" b="1" dirty="0" smtClean="0">
              <a:solidFill>
                <a:srgbClr val="0000FF"/>
              </a:solidFill>
              <a:latin typeface="Arial" pitchFamily="34" charset="0"/>
              <a:ea typeface="宋体" pitchFamily="2" charset="-122"/>
              <a:cs typeface="宋体" pitchFamily="2" charset="-122"/>
            </a:endParaRPr>
          </a:p>
          <a:p>
            <a:pPr lvl="0" indent="304800" eaLnBrk="0" fontAlgn="base" hangingPunct="0">
              <a:spcBef>
                <a:spcPct val="0"/>
              </a:spcBef>
              <a:spcAft>
                <a:spcPct val="0"/>
              </a:spcAft>
            </a:pPr>
            <a:r>
              <a:rPr lang="zh-CN" altLang="en-US" sz="2800" b="1" dirty="0" smtClean="0">
                <a:solidFill>
                  <a:srgbClr val="0000FF"/>
                </a:solidFill>
                <a:latin typeface="Calibri" pitchFamily="34" charset="0"/>
                <a:ea typeface="宋体" pitchFamily="2" charset="-122"/>
                <a:cs typeface="宋体" pitchFamily="2" charset="-122"/>
              </a:rPr>
              <a:t>⒃</a:t>
            </a:r>
            <a:r>
              <a:rPr lang="zh-CN" altLang="en-US" sz="2800" b="1" dirty="0" smtClean="0">
                <a:solidFill>
                  <a:srgbClr val="0000FF"/>
                </a:solidFill>
                <a:latin typeface="Arial" pitchFamily="34" charset="0"/>
                <a:ea typeface="宋体" pitchFamily="2" charset="-122"/>
                <a:cs typeface="Arial" pitchFamily="34" charset="0"/>
              </a:rPr>
              <a:t>行止：行动和停止。</a:t>
            </a:r>
            <a:endParaRPr lang="zh-CN" altLang="en-US" sz="2800" b="1" dirty="0" smtClean="0">
              <a:solidFill>
                <a:srgbClr val="0000FF"/>
              </a:solidFill>
              <a:latin typeface="Arial" pitchFamily="34" charset="0"/>
              <a:ea typeface="宋体" pitchFamily="2" charset="-122"/>
              <a:cs typeface="宋体" pitchFamily="2" charset="-122"/>
            </a:endParaRPr>
          </a:p>
          <a:p>
            <a:pPr lvl="0" indent="304800" eaLnBrk="0" fontAlgn="base" hangingPunct="0">
              <a:spcBef>
                <a:spcPct val="0"/>
              </a:spcBef>
              <a:spcAft>
                <a:spcPct val="0"/>
              </a:spcAft>
            </a:pPr>
            <a:r>
              <a:rPr lang="zh-CN" altLang="en-US" sz="2800" b="1" dirty="0" smtClean="0">
                <a:solidFill>
                  <a:srgbClr val="0000FF"/>
                </a:solidFill>
                <a:latin typeface="Calibri" pitchFamily="34" charset="0"/>
                <a:ea typeface="宋体" pitchFamily="2" charset="-122"/>
                <a:cs typeface="宋体" pitchFamily="2" charset="-122"/>
              </a:rPr>
              <a:t>⒄</a:t>
            </a:r>
            <a:r>
              <a:rPr lang="zh-CN" altLang="en-US" sz="2800" b="1" dirty="0" smtClean="0">
                <a:latin typeface="Arial" pitchFamily="34" charset="0"/>
                <a:ea typeface="宋体" pitchFamily="2" charset="-122"/>
                <a:cs typeface="Arial" pitchFamily="34" charset="0"/>
              </a:rPr>
              <a:t>奈何：为什么。</a:t>
            </a:r>
            <a:endParaRPr lang="zh-CN" altLang="en-US" sz="2800" b="1" dirty="0" smtClean="0">
              <a:latin typeface="Arial" pitchFamily="34" charset="0"/>
              <a:ea typeface="宋体" pitchFamily="2" charset="-122"/>
              <a:cs typeface="宋体" pitchFamily="2" charset="-122"/>
            </a:endParaRPr>
          </a:p>
          <a:p>
            <a:pPr lvl="0" indent="304800" eaLnBrk="0" fontAlgn="base" hangingPunct="0">
              <a:spcBef>
                <a:spcPct val="0"/>
              </a:spcBef>
              <a:spcAft>
                <a:spcPct val="0"/>
              </a:spcAft>
            </a:pPr>
            <a:r>
              <a:rPr lang="zh-CN" altLang="en-US" sz="2800" b="1" dirty="0" smtClean="0">
                <a:solidFill>
                  <a:srgbClr val="0000FF"/>
                </a:solidFill>
                <a:latin typeface="Calibri" pitchFamily="34" charset="0"/>
                <a:ea typeface="宋体" pitchFamily="2" charset="-122"/>
                <a:cs typeface="宋体" pitchFamily="2" charset="-122"/>
              </a:rPr>
              <a:t>⒅</a:t>
            </a:r>
            <a:r>
              <a:rPr lang="zh-CN" altLang="en-US" sz="2800" b="1" u="sng" dirty="0" smtClean="0">
                <a:solidFill>
                  <a:srgbClr val="C00000"/>
                </a:solidFill>
                <a:latin typeface="Arial" pitchFamily="34" charset="0"/>
                <a:ea typeface="宋体" pitchFamily="2" charset="-122"/>
                <a:cs typeface="Arial" pitchFamily="34" charset="0"/>
              </a:rPr>
              <a:t>舍然：舍同“释”</a:t>
            </a:r>
            <a:r>
              <a:rPr lang="en-US" altLang="zh-CN" sz="2800" b="1" u="sng" dirty="0" smtClean="0">
                <a:solidFill>
                  <a:srgbClr val="C00000"/>
                </a:solidFill>
                <a:latin typeface="Arial" pitchFamily="34" charset="0"/>
                <a:ea typeface="宋体" pitchFamily="2" charset="-122"/>
                <a:cs typeface="Arial" pitchFamily="34" charset="0"/>
              </a:rPr>
              <a:t>;</a:t>
            </a:r>
            <a:r>
              <a:rPr lang="zh-CN" altLang="en-US" sz="2800" b="1" u="sng" dirty="0" smtClean="0">
                <a:solidFill>
                  <a:srgbClr val="C00000"/>
                </a:solidFill>
                <a:latin typeface="Arial" pitchFamily="34" charset="0"/>
                <a:ea typeface="宋体" pitchFamily="2" charset="-122"/>
                <a:cs typeface="Arial" pitchFamily="34" charset="0"/>
              </a:rPr>
              <a:t>解除；消除；消除疑虑的样子。</a:t>
            </a:r>
            <a:r>
              <a:rPr lang="zh-CN" altLang="en-US" sz="2800" b="1" u="sng" baseline="30000" dirty="0" smtClean="0">
                <a:solidFill>
                  <a:srgbClr val="C00000"/>
                </a:solidFill>
                <a:latin typeface="Calibri"/>
                <a:ea typeface="宋体" pitchFamily="2" charset="-122"/>
                <a:cs typeface="Arial" pitchFamily="34" charset="0"/>
              </a:rPr>
              <a:t> </a:t>
            </a:r>
            <a:endParaRPr lang="en-US" altLang="zh-CN" sz="2800" b="1" u="sng" dirty="0" smtClean="0">
              <a:solidFill>
                <a:srgbClr val="C00000"/>
              </a:solidFill>
              <a:latin typeface="Arial" pitchFamily="34" charset="0"/>
              <a:ea typeface="宋体" pitchFamily="2" charset="-122"/>
              <a:cs typeface="宋体"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332656"/>
            <a:ext cx="8208912" cy="2239844"/>
          </a:xfrm>
          <a:prstGeom prst="rect">
            <a:avLst/>
          </a:prstGeom>
          <a:ln>
            <a:solidFill>
              <a:schemeClr val="bg2">
                <a:lumMod val="90000"/>
              </a:schemeClr>
            </a:solidFill>
          </a:ln>
        </p:spPr>
        <p:txBody>
          <a:bodyPr wrap="square">
            <a:spAutoFit/>
          </a:bodyPr>
          <a:lstStyle/>
          <a:p>
            <a:pPr lvl="0" indent="304800" fontAlgn="base">
              <a:lnSpc>
                <a:spcPct val="150000"/>
              </a:lnSpc>
              <a:spcBef>
                <a:spcPct val="0"/>
              </a:spcBef>
              <a:spcAft>
                <a:spcPct val="0"/>
              </a:spcAft>
            </a:pPr>
            <a:r>
              <a:rPr lang="zh-CN" altLang="zh-CN" sz="2400" b="1" dirty="0" smtClean="0">
                <a:solidFill>
                  <a:srgbClr val="333333"/>
                </a:solidFill>
                <a:latin typeface="Arial" pitchFamily="34" charset="0"/>
                <a:ea typeface="宋体" pitchFamily="2" charset="-122"/>
                <a:cs typeface="Arial" pitchFamily="34" charset="0"/>
              </a:rPr>
              <a:t>杞国有人忧天地崩坠，身亡所寄，废寝食者。</a:t>
            </a:r>
            <a:endParaRPr lang="zh-CN" altLang="zh-CN" sz="2400" b="1" dirty="0" smtClean="0">
              <a:latin typeface="Arial" pitchFamily="34" charset="0"/>
              <a:ea typeface="宋体" pitchFamily="2" charset="-122"/>
              <a:cs typeface="宋体" pitchFamily="2" charset="-122"/>
            </a:endParaRPr>
          </a:p>
          <a:p>
            <a:pPr lvl="0" indent="304800" eaLnBrk="0" fontAlgn="base" hangingPunct="0">
              <a:lnSpc>
                <a:spcPct val="150000"/>
              </a:lnSpc>
              <a:spcBef>
                <a:spcPct val="0"/>
              </a:spcBef>
              <a:spcAft>
                <a:spcPct val="0"/>
              </a:spcAft>
            </a:pPr>
            <a:r>
              <a:rPr lang="zh-CN" altLang="zh-CN" sz="2400" b="1" dirty="0" smtClean="0">
                <a:solidFill>
                  <a:srgbClr val="333333"/>
                </a:solidFill>
                <a:latin typeface="Arial" pitchFamily="34" charset="0"/>
                <a:ea typeface="宋体" pitchFamily="2" charset="-122"/>
                <a:cs typeface="Arial" pitchFamily="34" charset="0"/>
              </a:rPr>
              <a:t>又有忧彼之所忧者，因往晓之，曰：</a:t>
            </a:r>
            <a:r>
              <a:rPr lang="zh-CN" altLang="en-US" sz="2400" b="1" dirty="0" smtClean="0">
                <a:solidFill>
                  <a:srgbClr val="333333"/>
                </a:solidFill>
                <a:latin typeface="Calibri"/>
                <a:ea typeface="宋体" pitchFamily="2" charset="-122"/>
                <a:cs typeface="Arial" pitchFamily="34" charset="0"/>
              </a:rPr>
              <a:t>“</a:t>
            </a:r>
            <a:r>
              <a:rPr lang="zh-CN" altLang="en-US" sz="2400" b="1" dirty="0" smtClean="0">
                <a:solidFill>
                  <a:srgbClr val="333333"/>
                </a:solidFill>
                <a:latin typeface="Arial" pitchFamily="34" charset="0"/>
                <a:ea typeface="宋体" pitchFamily="2" charset="-122"/>
                <a:cs typeface="Arial" pitchFamily="34" charset="0"/>
              </a:rPr>
              <a:t>天，积气耳，亡处亡气。若屈伸呼吸，终日在天中行止，奈何忧崩坠乎？</a:t>
            </a:r>
            <a:r>
              <a:rPr lang="zh-CN" altLang="en-US" sz="2400" b="1" dirty="0" smtClean="0">
                <a:solidFill>
                  <a:srgbClr val="333333"/>
                </a:solidFill>
                <a:latin typeface="Calibri"/>
                <a:ea typeface="宋体" pitchFamily="2" charset="-122"/>
                <a:cs typeface="Arial" pitchFamily="34" charset="0"/>
              </a:rPr>
              <a:t>”</a:t>
            </a:r>
            <a:endParaRPr lang="zh-CN" altLang="en-US" sz="2400" b="1" dirty="0" smtClean="0">
              <a:latin typeface="Arial" pitchFamily="34" charset="0"/>
              <a:ea typeface="宋体" pitchFamily="2" charset="-122"/>
              <a:cs typeface="宋体" pitchFamily="2" charset="-122"/>
            </a:endParaRPr>
          </a:p>
          <a:p>
            <a:pPr lvl="0" indent="304800" fontAlgn="base">
              <a:lnSpc>
                <a:spcPct val="150000"/>
              </a:lnSpc>
              <a:spcBef>
                <a:spcPct val="0"/>
              </a:spcBef>
              <a:spcAft>
                <a:spcPct val="0"/>
              </a:spcAft>
            </a:pPr>
            <a:endParaRPr lang="zh-CN" altLang="en-US" sz="2400" b="1" dirty="0" smtClean="0">
              <a:latin typeface="Arial" pitchFamily="34" charset="0"/>
              <a:ea typeface="宋体" pitchFamily="2" charset="-122"/>
              <a:cs typeface="宋体" pitchFamily="2" charset="-122"/>
            </a:endParaRPr>
          </a:p>
        </p:txBody>
      </p:sp>
      <p:sp>
        <p:nvSpPr>
          <p:cNvPr id="3" name="矩形 2"/>
          <p:cNvSpPr/>
          <p:nvPr/>
        </p:nvSpPr>
        <p:spPr>
          <a:xfrm>
            <a:off x="323528" y="2780928"/>
            <a:ext cx="8352928" cy="3329758"/>
          </a:xfrm>
          <a:prstGeom prst="rect">
            <a:avLst/>
          </a:prstGeom>
          <a:ln>
            <a:solidFill>
              <a:schemeClr val="accent1">
                <a:lumMod val="75000"/>
              </a:schemeClr>
            </a:solidFill>
          </a:ln>
        </p:spPr>
        <p:txBody>
          <a:bodyPr wrap="square">
            <a:spAutoFit/>
          </a:bodyPr>
          <a:lstStyle/>
          <a:p>
            <a:pPr lvl="0" indent="304800" eaLnBrk="0" fontAlgn="base" hangingPunct="0">
              <a:lnSpc>
                <a:spcPct val="150000"/>
              </a:lnSpc>
              <a:spcBef>
                <a:spcPct val="0"/>
              </a:spcBef>
              <a:spcAft>
                <a:spcPct val="0"/>
              </a:spcAft>
            </a:pPr>
            <a:r>
              <a:rPr lang="zh-CN" altLang="zh-CN" sz="2400" b="1" dirty="0" smtClean="0">
                <a:solidFill>
                  <a:srgbClr val="0000FF"/>
                </a:solidFill>
                <a:latin typeface="楷体" pitchFamily="49" charset="-122"/>
                <a:ea typeface="楷体" pitchFamily="49" charset="-122"/>
                <a:cs typeface="Arial" pitchFamily="34" charset="0"/>
              </a:rPr>
              <a:t>杞国有个人担忧天会塌地会陷，自己无处存身，便整天睡不好觉，吃不下饭。</a:t>
            </a:r>
            <a:endParaRPr lang="zh-CN" altLang="zh-CN" sz="2400" b="1" dirty="0" smtClean="0">
              <a:solidFill>
                <a:srgbClr val="0000FF"/>
              </a:solidFill>
              <a:latin typeface="楷体" pitchFamily="49" charset="-122"/>
              <a:ea typeface="楷体" pitchFamily="49" charset="-122"/>
              <a:cs typeface="宋体" pitchFamily="2" charset="-122"/>
            </a:endParaRPr>
          </a:p>
          <a:p>
            <a:pPr lvl="0" indent="304800" eaLnBrk="0" fontAlgn="base" hangingPunct="0">
              <a:lnSpc>
                <a:spcPct val="150000"/>
              </a:lnSpc>
              <a:spcBef>
                <a:spcPct val="0"/>
              </a:spcBef>
              <a:spcAft>
                <a:spcPct val="0"/>
              </a:spcAft>
            </a:pPr>
            <a:r>
              <a:rPr lang="zh-CN" altLang="zh-CN" sz="2400" b="1" dirty="0" smtClean="0">
                <a:solidFill>
                  <a:srgbClr val="0000FF"/>
                </a:solidFill>
                <a:latin typeface="楷体" pitchFamily="49" charset="-122"/>
                <a:ea typeface="楷体" pitchFamily="49" charset="-122"/>
                <a:cs typeface="Arial" pitchFamily="34" charset="0"/>
              </a:rPr>
              <a:t>又有个人为这个杞国人的忧愁而忧愁，就去开导他，说：</a:t>
            </a:r>
            <a:r>
              <a:rPr lang="zh-CN" altLang="en-US" sz="2400" b="1" dirty="0" smtClean="0">
                <a:solidFill>
                  <a:srgbClr val="0000FF"/>
                </a:solidFill>
                <a:latin typeface="楷体" pitchFamily="49" charset="-122"/>
                <a:ea typeface="楷体" pitchFamily="49" charset="-122"/>
                <a:cs typeface="Arial" pitchFamily="34" charset="0"/>
              </a:rPr>
              <a:t>“天不过是积聚的气体罢了，没有哪个地方没有空气的。你一举一动，一呼一吸，整天都在天空里活动，怎么还担心天会塌下来呢？”</a:t>
            </a:r>
            <a:endParaRPr lang="zh-CN" altLang="en-US" sz="2400" b="1" dirty="0" smtClean="0">
              <a:solidFill>
                <a:srgbClr val="0000FF"/>
              </a:solidFill>
              <a:latin typeface="楷体" pitchFamily="49" charset="-122"/>
              <a:ea typeface="楷体" pitchFamily="49"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5536" y="2348880"/>
            <a:ext cx="8352928" cy="1815882"/>
          </a:xfrm>
          <a:prstGeom prst="rect">
            <a:avLst/>
          </a:prstGeom>
          <a:ln>
            <a:solidFill>
              <a:schemeClr val="accent1">
                <a:lumMod val="75000"/>
              </a:schemeClr>
            </a:solidFill>
          </a:ln>
        </p:spPr>
        <p:txBody>
          <a:bodyPr wrap="square">
            <a:spAutoFit/>
          </a:bodyPr>
          <a:lstStyle/>
          <a:p>
            <a:pPr lvl="0" indent="304800" eaLnBrk="0" fontAlgn="base" hangingPunct="0">
              <a:spcBef>
                <a:spcPct val="0"/>
              </a:spcBef>
              <a:spcAft>
                <a:spcPct val="0"/>
              </a:spcAft>
            </a:pPr>
            <a:r>
              <a:rPr lang="zh-CN" altLang="en-US" sz="2800" b="1" dirty="0" smtClean="0">
                <a:solidFill>
                  <a:srgbClr val="0000FF"/>
                </a:solidFill>
                <a:latin typeface="楷体" pitchFamily="49" charset="-122"/>
                <a:ea typeface="楷体" pitchFamily="49" charset="-122"/>
                <a:cs typeface="Arial" pitchFamily="34" charset="0"/>
              </a:rPr>
              <a:t>那个人说：“天果真是气体，那日月星辰不就会掉下来吗？”</a:t>
            </a:r>
            <a:endParaRPr lang="zh-CN" altLang="en-US" sz="2800" b="1" dirty="0" smtClean="0">
              <a:solidFill>
                <a:srgbClr val="0000FF"/>
              </a:solidFill>
              <a:latin typeface="楷体" pitchFamily="49" charset="-122"/>
              <a:ea typeface="楷体" pitchFamily="49" charset="-122"/>
              <a:cs typeface="宋体" pitchFamily="2" charset="-122"/>
            </a:endParaRPr>
          </a:p>
          <a:p>
            <a:pPr lvl="0" indent="304800" eaLnBrk="0" fontAlgn="base" hangingPunct="0">
              <a:spcBef>
                <a:spcPct val="0"/>
              </a:spcBef>
              <a:spcAft>
                <a:spcPct val="0"/>
              </a:spcAft>
            </a:pPr>
            <a:r>
              <a:rPr lang="zh-CN" altLang="en-US" sz="2800" b="1" dirty="0" smtClean="0">
                <a:solidFill>
                  <a:srgbClr val="0000FF"/>
                </a:solidFill>
                <a:latin typeface="楷体" pitchFamily="49" charset="-122"/>
                <a:ea typeface="楷体" pitchFamily="49" charset="-122"/>
                <a:cs typeface="Arial" pitchFamily="34" charset="0"/>
              </a:rPr>
              <a:t>开导他的人说：“日月星辰也是空气中发光的东西，即使掉下来，也不会伤害什么。”</a:t>
            </a:r>
            <a:endParaRPr lang="zh-CN" altLang="en-US" sz="2800" b="1" dirty="0" smtClean="0">
              <a:solidFill>
                <a:srgbClr val="0000FF"/>
              </a:solidFill>
              <a:latin typeface="楷体" pitchFamily="49" charset="-122"/>
              <a:ea typeface="楷体" pitchFamily="49" charset="-122"/>
              <a:cs typeface="宋体" pitchFamily="2" charset="-122"/>
            </a:endParaRPr>
          </a:p>
        </p:txBody>
      </p:sp>
      <p:pic>
        <p:nvPicPr>
          <p:cNvPr id="4" name="Picture 2" descr="https://timgsa.baidu.com/timg?image&amp;quality=80&amp;size=b9999_10000&amp;sec=1544072936608&amp;di=fdfbd13c2328917b176c7c4744b5cca3&amp;imgtype=0&amp;src=http%3A%2F%2Fs9.rr.itc.cn%2Fr%2FwapChange%2F20173_2_22%2Fa0u9316986386399572.jpg"/>
          <p:cNvPicPr>
            <a:picLocks noChangeAspect="1" noChangeArrowheads="1"/>
          </p:cNvPicPr>
          <p:nvPr/>
        </p:nvPicPr>
        <p:blipFill>
          <a:blip r:embed="rId2" cstate="print"/>
          <a:srcRect/>
          <a:stretch>
            <a:fillRect/>
          </a:stretch>
        </p:blipFill>
        <p:spPr bwMode="auto">
          <a:xfrm>
            <a:off x="4788024" y="4509120"/>
            <a:ext cx="2112235" cy="1584176"/>
          </a:xfrm>
          <a:prstGeom prst="rect">
            <a:avLst/>
          </a:prstGeom>
          <a:noFill/>
        </p:spPr>
      </p:pic>
      <p:sp>
        <p:nvSpPr>
          <p:cNvPr id="5" name="矩形 4"/>
          <p:cNvSpPr/>
          <p:nvPr/>
        </p:nvSpPr>
        <p:spPr>
          <a:xfrm>
            <a:off x="539552" y="332656"/>
            <a:ext cx="8136904" cy="1754326"/>
          </a:xfrm>
          <a:prstGeom prst="rect">
            <a:avLst/>
          </a:prstGeom>
          <a:ln>
            <a:solidFill>
              <a:schemeClr val="tx2">
                <a:lumMod val="60000"/>
                <a:lumOff val="40000"/>
              </a:schemeClr>
            </a:solidFill>
          </a:ln>
        </p:spPr>
        <p:txBody>
          <a:bodyPr wrap="square">
            <a:spAutoFit/>
          </a:bodyPr>
          <a:lstStyle/>
          <a:p>
            <a:pPr lvl="0" indent="304800" eaLnBrk="0" fontAlgn="base" hangingPunct="0">
              <a:lnSpc>
                <a:spcPct val="150000"/>
              </a:lnSpc>
              <a:spcBef>
                <a:spcPct val="0"/>
              </a:spcBef>
              <a:spcAft>
                <a:spcPct val="0"/>
              </a:spcAft>
            </a:pPr>
            <a:r>
              <a:rPr lang="zh-CN" altLang="en-US" sz="2400" b="1" dirty="0" smtClean="0">
                <a:solidFill>
                  <a:srgbClr val="333333"/>
                </a:solidFill>
                <a:latin typeface="Arial" pitchFamily="34" charset="0"/>
                <a:ea typeface="宋体" pitchFamily="2" charset="-122"/>
                <a:cs typeface="Arial" pitchFamily="34" charset="0"/>
              </a:rPr>
              <a:t>其人曰：</a:t>
            </a:r>
            <a:r>
              <a:rPr lang="zh-CN" altLang="en-US" sz="2400" b="1" dirty="0" smtClean="0">
                <a:solidFill>
                  <a:srgbClr val="333333"/>
                </a:solidFill>
                <a:latin typeface="Calibri"/>
                <a:ea typeface="宋体" pitchFamily="2" charset="-122"/>
                <a:cs typeface="Arial" pitchFamily="34" charset="0"/>
              </a:rPr>
              <a:t>“</a:t>
            </a:r>
            <a:r>
              <a:rPr lang="zh-CN" altLang="en-US" sz="2400" b="1" dirty="0" smtClean="0">
                <a:solidFill>
                  <a:srgbClr val="333333"/>
                </a:solidFill>
                <a:latin typeface="Arial" pitchFamily="34" charset="0"/>
                <a:ea typeface="宋体" pitchFamily="2" charset="-122"/>
                <a:cs typeface="Arial" pitchFamily="34" charset="0"/>
              </a:rPr>
              <a:t>天果积气，日月星宿，不当坠邪？</a:t>
            </a:r>
            <a:r>
              <a:rPr lang="zh-CN" altLang="en-US" sz="2400" b="1" dirty="0" smtClean="0">
                <a:solidFill>
                  <a:srgbClr val="333333"/>
                </a:solidFill>
                <a:latin typeface="Calibri"/>
                <a:ea typeface="宋体" pitchFamily="2" charset="-122"/>
                <a:cs typeface="Arial" pitchFamily="34" charset="0"/>
              </a:rPr>
              <a:t>”</a:t>
            </a:r>
            <a:endParaRPr lang="zh-CN" altLang="en-US" sz="2400" b="1" dirty="0" smtClean="0">
              <a:latin typeface="Arial" pitchFamily="34" charset="0"/>
              <a:ea typeface="宋体" pitchFamily="2" charset="-122"/>
              <a:cs typeface="宋体" pitchFamily="2" charset="-122"/>
            </a:endParaRPr>
          </a:p>
          <a:p>
            <a:pPr lvl="0" indent="304800" eaLnBrk="0" fontAlgn="base" hangingPunct="0">
              <a:lnSpc>
                <a:spcPct val="150000"/>
              </a:lnSpc>
              <a:spcBef>
                <a:spcPct val="0"/>
              </a:spcBef>
              <a:spcAft>
                <a:spcPct val="0"/>
              </a:spcAft>
            </a:pPr>
            <a:r>
              <a:rPr lang="zh-CN" altLang="en-US" sz="2400" b="1" dirty="0" smtClean="0">
                <a:solidFill>
                  <a:srgbClr val="333333"/>
                </a:solidFill>
                <a:latin typeface="Arial" pitchFamily="34" charset="0"/>
                <a:ea typeface="宋体" pitchFamily="2" charset="-122"/>
                <a:cs typeface="Arial" pitchFamily="34" charset="0"/>
              </a:rPr>
              <a:t>晓之者曰：</a:t>
            </a:r>
            <a:r>
              <a:rPr lang="zh-CN" altLang="en-US" sz="2400" b="1" dirty="0" smtClean="0">
                <a:solidFill>
                  <a:srgbClr val="333333"/>
                </a:solidFill>
                <a:latin typeface="Calibri"/>
                <a:ea typeface="宋体" pitchFamily="2" charset="-122"/>
                <a:cs typeface="Arial" pitchFamily="34" charset="0"/>
              </a:rPr>
              <a:t>“</a:t>
            </a:r>
            <a:r>
              <a:rPr lang="zh-CN" altLang="en-US" sz="2400" b="1" dirty="0" smtClean="0">
                <a:solidFill>
                  <a:srgbClr val="333333"/>
                </a:solidFill>
                <a:latin typeface="Arial" pitchFamily="34" charset="0"/>
                <a:ea typeface="宋体" pitchFamily="2" charset="-122"/>
                <a:cs typeface="Arial" pitchFamily="34" charset="0"/>
              </a:rPr>
              <a:t>日月星宿，亦积气中之有光耀者，只使坠，亦不能有所中伤。</a:t>
            </a:r>
            <a:r>
              <a:rPr lang="zh-CN" altLang="en-US" sz="2400" b="1" dirty="0" smtClean="0">
                <a:solidFill>
                  <a:srgbClr val="333333"/>
                </a:solidFill>
                <a:latin typeface="Calibri"/>
                <a:ea typeface="宋体" pitchFamily="2" charset="-122"/>
                <a:cs typeface="Arial" pitchFamily="34" charset="0"/>
              </a:rPr>
              <a:t>”</a:t>
            </a:r>
            <a:endParaRPr lang="zh-CN" altLang="en-US" sz="2400" b="1" dirty="0" smtClean="0">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332656"/>
            <a:ext cx="8280920" cy="2236574"/>
          </a:xfrm>
          <a:prstGeom prst="rect">
            <a:avLst/>
          </a:prstGeom>
          <a:ln>
            <a:solidFill>
              <a:schemeClr val="tx2">
                <a:lumMod val="60000"/>
                <a:lumOff val="40000"/>
              </a:schemeClr>
            </a:solidFill>
          </a:ln>
        </p:spPr>
        <p:txBody>
          <a:bodyPr wrap="square">
            <a:spAutoFit/>
          </a:bodyPr>
          <a:lstStyle/>
          <a:p>
            <a:pPr lvl="0" indent="304800" eaLnBrk="0" fontAlgn="base" hangingPunct="0">
              <a:lnSpc>
                <a:spcPct val="150000"/>
              </a:lnSpc>
              <a:spcBef>
                <a:spcPct val="0"/>
              </a:spcBef>
              <a:spcAft>
                <a:spcPct val="0"/>
              </a:spcAft>
            </a:pPr>
            <a:r>
              <a:rPr lang="zh-CN" altLang="en-US" sz="2400" b="1" dirty="0" smtClean="0">
                <a:solidFill>
                  <a:srgbClr val="333333"/>
                </a:solidFill>
                <a:latin typeface="Arial" pitchFamily="34" charset="0"/>
                <a:ea typeface="宋体" pitchFamily="2" charset="-122"/>
                <a:cs typeface="Arial" pitchFamily="34" charset="0"/>
              </a:rPr>
              <a:t>其人曰：</a:t>
            </a:r>
            <a:r>
              <a:rPr lang="zh-CN" altLang="en-US" sz="2400" b="1" dirty="0" smtClean="0">
                <a:solidFill>
                  <a:srgbClr val="333333"/>
                </a:solidFill>
                <a:latin typeface="Calibri"/>
                <a:ea typeface="宋体" pitchFamily="2" charset="-122"/>
                <a:cs typeface="Arial" pitchFamily="34" charset="0"/>
              </a:rPr>
              <a:t>“</a:t>
            </a:r>
            <a:r>
              <a:rPr lang="zh-CN" altLang="en-US" sz="2400" b="1" dirty="0" smtClean="0">
                <a:solidFill>
                  <a:srgbClr val="333333"/>
                </a:solidFill>
                <a:latin typeface="Arial" pitchFamily="34" charset="0"/>
                <a:ea typeface="宋体" pitchFamily="2" charset="-122"/>
                <a:cs typeface="Arial" pitchFamily="34" charset="0"/>
              </a:rPr>
              <a:t>奈地坏何？</a:t>
            </a:r>
            <a:r>
              <a:rPr lang="zh-CN" altLang="en-US" sz="2400" b="1" dirty="0" smtClean="0">
                <a:solidFill>
                  <a:srgbClr val="333333"/>
                </a:solidFill>
                <a:latin typeface="Calibri"/>
                <a:ea typeface="宋体" pitchFamily="2" charset="-122"/>
                <a:cs typeface="Arial" pitchFamily="34" charset="0"/>
              </a:rPr>
              <a:t>”</a:t>
            </a:r>
            <a:endParaRPr lang="zh-CN" altLang="en-US" sz="2400" b="1" dirty="0" smtClean="0">
              <a:latin typeface="Arial" pitchFamily="34" charset="0"/>
              <a:ea typeface="宋体" pitchFamily="2" charset="-122"/>
              <a:cs typeface="宋体" pitchFamily="2" charset="-122"/>
            </a:endParaRPr>
          </a:p>
          <a:p>
            <a:pPr lvl="0" indent="304800" eaLnBrk="0" fontAlgn="base" hangingPunct="0">
              <a:lnSpc>
                <a:spcPct val="150000"/>
              </a:lnSpc>
              <a:spcBef>
                <a:spcPct val="0"/>
              </a:spcBef>
              <a:spcAft>
                <a:spcPct val="0"/>
              </a:spcAft>
            </a:pPr>
            <a:r>
              <a:rPr lang="zh-CN" altLang="en-US" sz="2400" b="1" dirty="0" smtClean="0">
                <a:solidFill>
                  <a:srgbClr val="333333"/>
                </a:solidFill>
                <a:latin typeface="Arial" pitchFamily="34" charset="0"/>
                <a:ea typeface="宋体" pitchFamily="2" charset="-122"/>
                <a:cs typeface="Arial" pitchFamily="34" charset="0"/>
              </a:rPr>
              <a:t>晓者曰：</a:t>
            </a:r>
            <a:r>
              <a:rPr lang="zh-CN" altLang="en-US" sz="2400" b="1" dirty="0" smtClean="0">
                <a:solidFill>
                  <a:srgbClr val="333333"/>
                </a:solidFill>
                <a:latin typeface="Calibri"/>
                <a:ea typeface="宋体" pitchFamily="2" charset="-122"/>
                <a:cs typeface="Arial" pitchFamily="34" charset="0"/>
              </a:rPr>
              <a:t>“</a:t>
            </a:r>
            <a:r>
              <a:rPr lang="zh-CN" altLang="en-US" sz="2400" b="1" dirty="0" smtClean="0">
                <a:solidFill>
                  <a:srgbClr val="333333"/>
                </a:solidFill>
                <a:latin typeface="Arial" pitchFamily="34" charset="0"/>
                <a:ea typeface="宋体" pitchFamily="2" charset="-122"/>
                <a:cs typeface="Arial" pitchFamily="34" charset="0"/>
              </a:rPr>
              <a:t>地，积块耳，充塞四虚，亡处亡块。若躇步跐（</a:t>
            </a:r>
            <a:r>
              <a:rPr lang="en-US" altLang="zh-CN" sz="2400" b="1" dirty="0" err="1" smtClean="0">
                <a:solidFill>
                  <a:srgbClr val="333333"/>
                </a:solidFill>
                <a:latin typeface="Arial" pitchFamily="34" charset="0"/>
                <a:ea typeface="宋体" pitchFamily="2" charset="-122"/>
                <a:cs typeface="Arial" pitchFamily="34" charset="0"/>
              </a:rPr>
              <a:t>cǐ</a:t>
            </a:r>
            <a:r>
              <a:rPr lang="zh-CN" altLang="en-US" sz="2400" b="1" dirty="0" smtClean="0">
                <a:solidFill>
                  <a:srgbClr val="333333"/>
                </a:solidFill>
                <a:latin typeface="Arial" pitchFamily="34" charset="0"/>
                <a:ea typeface="宋体" pitchFamily="2" charset="-122"/>
                <a:cs typeface="Arial" pitchFamily="34" charset="0"/>
              </a:rPr>
              <a:t>）蹈，终日在地上行止，奈何忧其坏？</a:t>
            </a:r>
            <a:r>
              <a:rPr lang="zh-CN" altLang="en-US" sz="2400" b="1" dirty="0" smtClean="0">
                <a:solidFill>
                  <a:srgbClr val="333333"/>
                </a:solidFill>
                <a:latin typeface="Calibri"/>
                <a:ea typeface="宋体" pitchFamily="2" charset="-122"/>
                <a:cs typeface="Arial" pitchFamily="34" charset="0"/>
              </a:rPr>
              <a:t>”</a:t>
            </a:r>
            <a:endParaRPr lang="zh-CN" altLang="en-US" sz="2400" b="1" dirty="0" smtClean="0">
              <a:latin typeface="Arial" pitchFamily="34" charset="0"/>
              <a:ea typeface="宋体" pitchFamily="2" charset="-122"/>
              <a:cs typeface="宋体" pitchFamily="2" charset="-122"/>
            </a:endParaRPr>
          </a:p>
          <a:p>
            <a:pPr lvl="0" indent="304800" eaLnBrk="0" fontAlgn="base" hangingPunct="0">
              <a:lnSpc>
                <a:spcPct val="150000"/>
              </a:lnSpc>
              <a:spcBef>
                <a:spcPct val="0"/>
              </a:spcBef>
              <a:spcAft>
                <a:spcPct val="0"/>
              </a:spcAft>
            </a:pPr>
            <a:r>
              <a:rPr lang="zh-CN" altLang="en-US" sz="2400" b="1" dirty="0" smtClean="0">
                <a:solidFill>
                  <a:srgbClr val="333333"/>
                </a:solidFill>
                <a:latin typeface="Arial" pitchFamily="34" charset="0"/>
                <a:ea typeface="宋体" pitchFamily="2" charset="-122"/>
                <a:cs typeface="Arial" pitchFamily="34" charset="0"/>
              </a:rPr>
              <a:t>其人舍然大喜，晓之者亦舍然大喜。</a:t>
            </a:r>
            <a:r>
              <a:rPr lang="zh-CN" altLang="en-US" sz="2400" b="1" baseline="30000" dirty="0" smtClean="0">
                <a:solidFill>
                  <a:srgbClr val="3366CC"/>
                </a:solidFill>
                <a:latin typeface="Calibri"/>
                <a:ea typeface="宋体" pitchFamily="2" charset="-122"/>
                <a:cs typeface="Arial" pitchFamily="34" charset="0"/>
              </a:rPr>
              <a:t> </a:t>
            </a:r>
            <a:endParaRPr lang="en-US" altLang="zh-CN" sz="2400" b="1" dirty="0" smtClean="0">
              <a:latin typeface="Arial" pitchFamily="34" charset="0"/>
              <a:ea typeface="宋体" pitchFamily="2" charset="-122"/>
              <a:cs typeface="宋体" pitchFamily="2" charset="-122"/>
            </a:endParaRPr>
          </a:p>
        </p:txBody>
      </p:sp>
      <p:sp>
        <p:nvSpPr>
          <p:cNvPr id="3" name="矩形 2"/>
          <p:cNvSpPr/>
          <p:nvPr/>
        </p:nvSpPr>
        <p:spPr>
          <a:xfrm>
            <a:off x="467544" y="2852936"/>
            <a:ext cx="8208912" cy="3108543"/>
          </a:xfrm>
          <a:prstGeom prst="rect">
            <a:avLst/>
          </a:prstGeom>
          <a:ln>
            <a:solidFill>
              <a:schemeClr val="tx1">
                <a:lumMod val="85000"/>
                <a:lumOff val="15000"/>
              </a:schemeClr>
            </a:solidFill>
          </a:ln>
        </p:spPr>
        <p:txBody>
          <a:bodyPr wrap="square">
            <a:spAutoFit/>
          </a:bodyPr>
          <a:lstStyle/>
          <a:p>
            <a:pPr lvl="0" indent="304800" eaLnBrk="0" fontAlgn="base" hangingPunct="0">
              <a:spcBef>
                <a:spcPct val="0"/>
              </a:spcBef>
              <a:spcAft>
                <a:spcPct val="0"/>
              </a:spcAft>
            </a:pPr>
            <a:r>
              <a:rPr lang="zh-CN" altLang="en-US" sz="2800" b="1" dirty="0" smtClean="0">
                <a:solidFill>
                  <a:srgbClr val="0000FF"/>
                </a:solidFill>
                <a:latin typeface="楷体" pitchFamily="49" charset="-122"/>
                <a:ea typeface="楷体" pitchFamily="49" charset="-122"/>
                <a:cs typeface="Arial" pitchFamily="34" charset="0"/>
              </a:rPr>
              <a:t>那个人又说：“如果地陷下去怎么办？”</a:t>
            </a:r>
            <a:endParaRPr lang="zh-CN" altLang="en-US" sz="2800" b="1" dirty="0" smtClean="0">
              <a:solidFill>
                <a:srgbClr val="0000FF"/>
              </a:solidFill>
              <a:latin typeface="楷体" pitchFamily="49" charset="-122"/>
              <a:ea typeface="楷体" pitchFamily="49" charset="-122"/>
              <a:cs typeface="宋体" pitchFamily="2" charset="-122"/>
            </a:endParaRPr>
          </a:p>
          <a:p>
            <a:pPr lvl="0" indent="304800" eaLnBrk="0" fontAlgn="base" hangingPunct="0">
              <a:spcBef>
                <a:spcPct val="0"/>
              </a:spcBef>
              <a:spcAft>
                <a:spcPct val="0"/>
              </a:spcAft>
            </a:pPr>
            <a:r>
              <a:rPr lang="zh-CN" altLang="en-US" sz="2800" b="1" dirty="0" smtClean="0">
                <a:solidFill>
                  <a:srgbClr val="0000FF"/>
                </a:solidFill>
                <a:latin typeface="楷体" pitchFamily="49" charset="-122"/>
                <a:ea typeface="楷体" pitchFamily="49" charset="-122"/>
                <a:cs typeface="Arial" pitchFamily="34" charset="0"/>
              </a:rPr>
              <a:t>开导他的人说：“地不过是堆积的土块罢了，填满了四处，没有什么地方是没有土块的。 你行走跳跃，整天都在地上活动，怎么还担心会陷下去呢？”</a:t>
            </a:r>
            <a:endParaRPr lang="zh-CN" altLang="en-US" sz="2800" b="1" dirty="0" smtClean="0">
              <a:solidFill>
                <a:srgbClr val="0000FF"/>
              </a:solidFill>
              <a:latin typeface="楷体" pitchFamily="49" charset="-122"/>
              <a:ea typeface="楷体" pitchFamily="49" charset="-122"/>
              <a:cs typeface="宋体" pitchFamily="2" charset="-122"/>
            </a:endParaRPr>
          </a:p>
          <a:p>
            <a:pPr lvl="0" indent="304800" eaLnBrk="0" fontAlgn="base" hangingPunct="0">
              <a:spcBef>
                <a:spcPct val="0"/>
              </a:spcBef>
              <a:spcAft>
                <a:spcPct val="0"/>
              </a:spcAft>
            </a:pPr>
            <a:r>
              <a:rPr lang="zh-CN" altLang="en-US" sz="2800" b="1" dirty="0" smtClean="0">
                <a:solidFill>
                  <a:srgbClr val="0000FF"/>
                </a:solidFill>
                <a:latin typeface="楷体" pitchFamily="49" charset="-122"/>
                <a:ea typeface="楷体" pitchFamily="49" charset="-122"/>
                <a:cs typeface="Arial" pitchFamily="34" charset="0"/>
              </a:rPr>
              <a:t>经过这个人一解释，那个杞国人放下心来，很高兴；开导他的人也放了心，很高兴。</a:t>
            </a:r>
            <a:r>
              <a:rPr lang="zh-CN" altLang="en-US" sz="2800" b="1" baseline="30000" dirty="0" smtClean="0">
                <a:solidFill>
                  <a:srgbClr val="0000FF"/>
                </a:solidFill>
                <a:latin typeface="楷体" pitchFamily="49" charset="-122"/>
                <a:ea typeface="楷体" pitchFamily="49" charset="-122"/>
                <a:cs typeface="Arial" pitchFamily="34" charset="0"/>
              </a:rPr>
              <a:t> </a:t>
            </a:r>
            <a:endParaRPr lang="en-US" altLang="zh-CN" sz="2800" b="1" dirty="0" smtClean="0">
              <a:solidFill>
                <a:srgbClr val="0000FF"/>
              </a:solidFill>
              <a:latin typeface="楷体" pitchFamily="49" charset="-122"/>
              <a:ea typeface="楷体" pitchFamily="49" charset="-122"/>
              <a:cs typeface="宋体" pitchFamily="2"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1"/>
          <p:cNvSpPr>
            <a:spLocks noChangeArrowheads="1"/>
          </p:cNvSpPr>
          <p:nvPr/>
        </p:nvSpPr>
        <p:spPr bwMode="auto">
          <a:xfrm>
            <a:off x="251520" y="764704"/>
            <a:ext cx="8424936" cy="4783308"/>
          </a:xfrm>
          <a:prstGeom prst="rect">
            <a:avLst/>
          </a:prstGeom>
          <a:solidFill>
            <a:srgbClr val="FFFFFF"/>
          </a:solidFill>
          <a:ln w="9525">
            <a:noFill/>
            <a:miter lim="800000"/>
            <a:headEnd/>
            <a:tailEnd/>
          </a:ln>
          <a:effectLst/>
        </p:spPr>
        <p:txBody>
          <a:bodyPr vert="horz" wrap="square" lIns="91440" tIns="165048" rIns="91440" bIns="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tabLst/>
            </a:pPr>
            <a:r>
              <a:rPr kumimoji="0" lang="zh-CN" sz="2000" b="1" i="0" u="none" strike="noStrike" cap="none" normalizeH="0" baseline="0" dirty="0" smtClean="0">
                <a:ln>
                  <a:noFill/>
                </a:ln>
                <a:solidFill>
                  <a:srgbClr val="0000FF"/>
                </a:solidFill>
                <a:effectLst/>
                <a:latin typeface="楷体" pitchFamily="49" charset="-122"/>
                <a:ea typeface="楷体" pitchFamily="49" charset="-122"/>
                <a:cs typeface="Times New Roman" pitchFamily="18" charset="0"/>
              </a:rPr>
              <a:t>白话译文</a:t>
            </a:r>
          </a:p>
          <a:p>
            <a:pPr marL="0" marR="0" lvl="0" indent="304800" algn="l" defTabSz="914400" rtl="0" eaLnBrk="0" fontAlgn="base" latinLnBrk="0" hangingPunct="0">
              <a:lnSpc>
                <a:spcPct val="100000"/>
              </a:lnSpc>
              <a:spcBef>
                <a:spcPct val="0"/>
              </a:spcBef>
              <a:spcAft>
                <a:spcPct val="0"/>
              </a:spcAft>
              <a:buClrTx/>
              <a:buSzTx/>
              <a:buFontTx/>
              <a:buNone/>
              <a:tabLst/>
            </a:pPr>
            <a:r>
              <a:rPr kumimoji="0" lang="zh-CN" sz="2000" b="1" i="0" u="none" strike="noStrike" cap="none" normalizeH="0" baseline="0" dirty="0" smtClean="0">
                <a:ln>
                  <a:noFill/>
                </a:ln>
                <a:solidFill>
                  <a:srgbClr val="0000FF"/>
                </a:solidFill>
                <a:effectLst/>
                <a:latin typeface="楷体" pitchFamily="49" charset="-122"/>
                <a:ea typeface="楷体" pitchFamily="49" charset="-122"/>
                <a:cs typeface="Arial" pitchFamily="34" charset="0"/>
              </a:rPr>
              <a:t>杞国有个人担忧天会塌地会陷，自己无处存身，便整天睡不好觉，吃不下饭。</a:t>
            </a:r>
            <a:endParaRPr kumimoji="0" lang="zh-CN" sz="2000" b="1" i="0" u="none" strike="noStrike" cap="none" normalizeH="0" baseline="0" dirty="0" smtClean="0">
              <a:ln>
                <a:noFill/>
              </a:ln>
              <a:solidFill>
                <a:srgbClr val="0000FF"/>
              </a:solidFill>
              <a:effectLst/>
              <a:latin typeface="楷体" pitchFamily="49" charset="-122"/>
              <a:ea typeface="楷体" pitchFamily="49"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tabLst/>
            </a:pPr>
            <a:r>
              <a:rPr kumimoji="0" lang="zh-CN" sz="2000" b="1" i="0" u="none" strike="noStrike" cap="none" normalizeH="0" baseline="0" dirty="0" smtClean="0">
                <a:ln>
                  <a:noFill/>
                </a:ln>
                <a:solidFill>
                  <a:srgbClr val="0000FF"/>
                </a:solidFill>
                <a:effectLst/>
                <a:latin typeface="楷体" pitchFamily="49" charset="-122"/>
                <a:ea typeface="楷体" pitchFamily="49" charset="-122"/>
                <a:cs typeface="Arial" pitchFamily="34" charset="0"/>
              </a:rPr>
              <a:t>又有个人为这个杞国人的忧愁而忧愁，就去开导他，说：</a:t>
            </a:r>
            <a:r>
              <a:rPr kumimoji="0" lang="zh-CN" altLang="en-US" sz="2000" b="1" i="0" u="none" strike="noStrike" cap="none" normalizeH="0" baseline="0" dirty="0" smtClean="0">
                <a:ln>
                  <a:noFill/>
                </a:ln>
                <a:solidFill>
                  <a:srgbClr val="0000FF"/>
                </a:solidFill>
                <a:effectLst/>
                <a:latin typeface="楷体" pitchFamily="49" charset="-122"/>
                <a:ea typeface="楷体" pitchFamily="49" charset="-122"/>
                <a:cs typeface="Arial" pitchFamily="34" charset="0"/>
              </a:rPr>
              <a:t>“天不过是积聚的气体罢了，没有哪个地方没有空气的。你一举一动，一呼一吸，整天都在天空里活动，怎么还担心天会塌下来呢？”</a:t>
            </a:r>
            <a:endParaRPr kumimoji="0" lang="zh-CN" altLang="en-US" sz="2000" b="1" i="0" u="none" strike="noStrike" cap="none" normalizeH="0" baseline="0" dirty="0" smtClean="0">
              <a:ln>
                <a:noFill/>
              </a:ln>
              <a:solidFill>
                <a:srgbClr val="0000FF"/>
              </a:solidFill>
              <a:effectLst/>
              <a:latin typeface="楷体" pitchFamily="49" charset="-122"/>
              <a:ea typeface="楷体" pitchFamily="49"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tabLst/>
            </a:pPr>
            <a:r>
              <a:rPr kumimoji="0" lang="zh-CN" altLang="en-US" sz="2000" b="1" i="0" u="none" strike="noStrike" cap="none" normalizeH="0" baseline="0" dirty="0" smtClean="0">
                <a:ln>
                  <a:noFill/>
                </a:ln>
                <a:solidFill>
                  <a:srgbClr val="0000FF"/>
                </a:solidFill>
                <a:effectLst/>
                <a:latin typeface="楷体" pitchFamily="49" charset="-122"/>
                <a:ea typeface="楷体" pitchFamily="49" charset="-122"/>
                <a:cs typeface="Arial" pitchFamily="34" charset="0"/>
              </a:rPr>
              <a:t>那个人说：“天</a:t>
            </a:r>
            <a:r>
              <a:rPr lang="zh-CN" altLang="en-US" sz="2000" b="1" dirty="0" smtClean="0">
                <a:solidFill>
                  <a:srgbClr val="0000FF"/>
                </a:solidFill>
                <a:latin typeface="楷体" pitchFamily="49" charset="-122"/>
                <a:ea typeface="楷体" pitchFamily="49" charset="-122"/>
                <a:cs typeface="Arial" pitchFamily="34" charset="0"/>
              </a:rPr>
              <a:t>果真</a:t>
            </a:r>
            <a:r>
              <a:rPr kumimoji="0" lang="zh-CN" altLang="en-US" sz="2000" b="1" i="0" u="none" strike="noStrike" cap="none" normalizeH="0" baseline="0" dirty="0" smtClean="0">
                <a:ln>
                  <a:noFill/>
                </a:ln>
                <a:solidFill>
                  <a:srgbClr val="0000FF"/>
                </a:solidFill>
                <a:effectLst/>
                <a:latin typeface="楷体" pitchFamily="49" charset="-122"/>
                <a:ea typeface="楷体" pitchFamily="49" charset="-122"/>
                <a:cs typeface="Arial" pitchFamily="34" charset="0"/>
              </a:rPr>
              <a:t>是气体，那日月星辰不就会掉下来吗？”</a:t>
            </a:r>
            <a:endParaRPr kumimoji="0" lang="zh-CN" altLang="en-US" sz="2000" b="1" i="0" u="none" strike="noStrike" cap="none" normalizeH="0" baseline="0" dirty="0" smtClean="0">
              <a:ln>
                <a:noFill/>
              </a:ln>
              <a:solidFill>
                <a:srgbClr val="0000FF"/>
              </a:solidFill>
              <a:effectLst/>
              <a:latin typeface="楷体" pitchFamily="49" charset="-122"/>
              <a:ea typeface="楷体" pitchFamily="49"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tabLst/>
            </a:pPr>
            <a:r>
              <a:rPr kumimoji="0" lang="zh-CN" altLang="en-US" sz="2000" b="1" i="0" u="none" strike="noStrike" cap="none" normalizeH="0" baseline="0" dirty="0" smtClean="0">
                <a:ln>
                  <a:noFill/>
                </a:ln>
                <a:solidFill>
                  <a:srgbClr val="0000FF"/>
                </a:solidFill>
                <a:effectLst/>
                <a:latin typeface="楷体" pitchFamily="49" charset="-122"/>
                <a:ea typeface="楷体" pitchFamily="49" charset="-122"/>
                <a:cs typeface="Arial" pitchFamily="34" charset="0"/>
              </a:rPr>
              <a:t>开导他的人说：“日月星辰也是空气中发光的东西，即使掉下来，也不会伤害什么。”</a:t>
            </a:r>
            <a:endParaRPr kumimoji="0" lang="zh-CN" altLang="en-US" sz="2000" b="1" i="0" u="none" strike="noStrike" cap="none" normalizeH="0" baseline="0" dirty="0" smtClean="0">
              <a:ln>
                <a:noFill/>
              </a:ln>
              <a:solidFill>
                <a:srgbClr val="0000FF"/>
              </a:solidFill>
              <a:effectLst/>
              <a:latin typeface="楷体" pitchFamily="49" charset="-122"/>
              <a:ea typeface="楷体" pitchFamily="49"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tabLst/>
            </a:pPr>
            <a:r>
              <a:rPr kumimoji="0" lang="zh-CN" altLang="en-US" sz="2000" b="1" i="0" u="none" strike="noStrike" cap="none" normalizeH="0" baseline="0" dirty="0" smtClean="0">
                <a:ln>
                  <a:noFill/>
                </a:ln>
                <a:solidFill>
                  <a:srgbClr val="0000FF"/>
                </a:solidFill>
                <a:effectLst/>
                <a:latin typeface="楷体" pitchFamily="49" charset="-122"/>
                <a:ea typeface="楷体" pitchFamily="49" charset="-122"/>
                <a:cs typeface="Arial" pitchFamily="34" charset="0"/>
              </a:rPr>
              <a:t>那个人又说：“如果地陷下去怎么办？”</a:t>
            </a:r>
            <a:endParaRPr kumimoji="0" lang="zh-CN" altLang="en-US" sz="2000" b="1" i="0" u="none" strike="noStrike" cap="none" normalizeH="0" baseline="0" dirty="0" smtClean="0">
              <a:ln>
                <a:noFill/>
              </a:ln>
              <a:solidFill>
                <a:srgbClr val="0000FF"/>
              </a:solidFill>
              <a:effectLst/>
              <a:latin typeface="楷体" pitchFamily="49" charset="-122"/>
              <a:ea typeface="楷体" pitchFamily="49"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tabLst/>
            </a:pPr>
            <a:r>
              <a:rPr kumimoji="0" lang="zh-CN" altLang="en-US" sz="2000" b="1" i="0" u="none" strike="noStrike" cap="none" normalizeH="0" baseline="0" dirty="0" smtClean="0">
                <a:ln>
                  <a:noFill/>
                </a:ln>
                <a:solidFill>
                  <a:srgbClr val="0000FF"/>
                </a:solidFill>
                <a:effectLst/>
                <a:latin typeface="楷体" pitchFamily="49" charset="-122"/>
                <a:ea typeface="楷体" pitchFamily="49" charset="-122"/>
                <a:cs typeface="Arial" pitchFamily="34" charset="0"/>
              </a:rPr>
              <a:t>开导他的人说：“地不过是堆积的土块罢了，填满了四处，没有什么地方是没有土块的。 你行走跳跃，整天都在地上活动，怎么还担心会陷下去呢？”</a:t>
            </a:r>
            <a:endParaRPr kumimoji="0" lang="zh-CN" altLang="en-US" sz="2000" b="1" i="0" u="none" strike="noStrike" cap="none" normalizeH="0" baseline="0" dirty="0" smtClean="0">
              <a:ln>
                <a:noFill/>
              </a:ln>
              <a:solidFill>
                <a:srgbClr val="0000FF"/>
              </a:solidFill>
              <a:effectLst/>
              <a:latin typeface="楷体" pitchFamily="49" charset="-122"/>
              <a:ea typeface="楷体" pitchFamily="49"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tabLst/>
            </a:pPr>
            <a:r>
              <a:rPr kumimoji="0" lang="zh-CN" altLang="en-US" sz="2000" b="1" i="0" u="none" strike="noStrike" cap="none" normalizeH="0" baseline="0" dirty="0" smtClean="0">
                <a:ln>
                  <a:noFill/>
                </a:ln>
                <a:solidFill>
                  <a:srgbClr val="0000FF"/>
                </a:solidFill>
                <a:effectLst/>
                <a:latin typeface="楷体" pitchFamily="49" charset="-122"/>
                <a:ea typeface="楷体" pitchFamily="49" charset="-122"/>
                <a:cs typeface="Arial" pitchFamily="34" charset="0"/>
              </a:rPr>
              <a:t>经过这个人一解释，那个杞国人放下心来，很高兴；开导他的人也放了心，很高兴。</a:t>
            </a:r>
            <a:r>
              <a:rPr kumimoji="0" lang="zh-CN" altLang="en-US" sz="2000" b="1" i="0" u="none" strike="noStrike" cap="none" normalizeH="0" baseline="30000" dirty="0" smtClean="0">
                <a:ln>
                  <a:noFill/>
                </a:ln>
                <a:solidFill>
                  <a:srgbClr val="0000FF"/>
                </a:solidFill>
                <a:effectLst/>
                <a:latin typeface="楷体" pitchFamily="49" charset="-122"/>
                <a:ea typeface="楷体" pitchFamily="49" charset="-122"/>
                <a:cs typeface="Arial" pitchFamily="34" charset="0"/>
              </a:rPr>
              <a:t> </a:t>
            </a:r>
            <a:endParaRPr kumimoji="0" lang="en-US" altLang="zh-CN" sz="2000" b="1" i="0" u="none" strike="noStrike" cap="none" normalizeH="0" baseline="0" dirty="0" smtClean="0">
              <a:ln>
                <a:noFill/>
              </a:ln>
              <a:solidFill>
                <a:srgbClr val="0000FF"/>
              </a:solidFill>
              <a:effectLst/>
              <a:latin typeface="楷体" pitchFamily="49" charset="-122"/>
              <a:ea typeface="楷体" pitchFamily="49" charset="-122"/>
              <a:cs typeface="宋体" pitchFamily="2"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1"/>
          <p:cNvSpPr>
            <a:spLocks noChangeArrowheads="1"/>
          </p:cNvSpPr>
          <p:nvPr/>
        </p:nvSpPr>
        <p:spPr bwMode="auto">
          <a:xfrm>
            <a:off x="467544" y="789804"/>
            <a:ext cx="8352928"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50000"/>
              </a:lnSpc>
              <a:spcBef>
                <a:spcPct val="0"/>
              </a:spcBef>
              <a:spcAft>
                <a:spcPct val="0"/>
              </a:spcAft>
              <a:buClrTx/>
              <a:buSzTx/>
              <a:buFontTx/>
              <a:buNone/>
              <a:tabLst/>
            </a:pPr>
            <a:r>
              <a:rPr kumimoji="0" lang="zh-CN" sz="2400" b="1" i="0" u="none" strike="noStrike" cap="none" normalizeH="0" baseline="0" dirty="0" smtClean="0">
                <a:ln>
                  <a:noFill/>
                </a:ln>
                <a:solidFill>
                  <a:srgbClr val="000000"/>
                </a:solidFill>
                <a:effectLst/>
                <a:latin typeface="微软雅黑" pitchFamily="34" charset="-122"/>
                <a:ea typeface="微软雅黑" pitchFamily="34" charset="-122"/>
                <a:cs typeface="宋体" pitchFamily="2" charset="-122"/>
              </a:rPr>
              <a:t>作品鉴赏</a:t>
            </a:r>
            <a:endParaRPr kumimoji="0" lang="zh-CN" sz="24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304800" algn="l" defTabSz="914400" rtl="0" eaLnBrk="0" fontAlgn="base" latinLnBrk="0" hangingPunct="0">
              <a:lnSpc>
                <a:spcPct val="150000"/>
              </a:lnSpc>
              <a:spcBef>
                <a:spcPct val="0"/>
              </a:spcBef>
              <a:spcAft>
                <a:spcPct val="0"/>
              </a:spcAft>
              <a:buClrTx/>
              <a:buSzTx/>
              <a:buFontTx/>
              <a:buNone/>
              <a:tabLst/>
            </a:pPr>
            <a:r>
              <a:rPr kumimoji="0" lang="zh-CN" sz="24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这则寓言出自</a:t>
            </a:r>
            <a:r>
              <a:rPr kumimoji="0" lang="zh-CN" altLang="zh-CN" sz="24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a:t>
            </a:r>
            <a:r>
              <a:rPr kumimoji="0" lang="zh-CN" altLang="en-US" sz="2400" b="1" i="0" u="none" strike="noStrike" cap="none" normalizeH="0" baseline="0" dirty="0" smtClean="0">
                <a:ln>
                  <a:noFill/>
                </a:ln>
                <a:solidFill>
                  <a:srgbClr val="136EC2"/>
                </a:solidFill>
                <a:effectLst/>
                <a:latin typeface="Arial" pitchFamily="34" charset="0"/>
                <a:ea typeface="宋体" pitchFamily="2" charset="-122"/>
                <a:cs typeface="Arial" pitchFamily="34" charset="0"/>
                <a:hlinkClick r:id="rId2"/>
              </a:rPr>
              <a:t>列子</a:t>
            </a:r>
            <a:r>
              <a:rPr kumimoji="0" lang="en-US" altLang="zh-CN" sz="2400" b="1" i="0" u="none" strike="noStrike" cap="none" normalizeH="0" baseline="0" dirty="0" smtClean="0">
                <a:ln>
                  <a:noFill/>
                </a:ln>
                <a:solidFill>
                  <a:srgbClr val="136EC2"/>
                </a:solidFill>
                <a:effectLst/>
                <a:latin typeface="Calibri"/>
                <a:ea typeface="宋体" pitchFamily="2" charset="-122"/>
                <a:cs typeface="Arial" pitchFamily="34" charset="0"/>
                <a:hlinkClick r:id="rId2"/>
              </a:rPr>
              <a:t>·</a:t>
            </a:r>
            <a:r>
              <a:rPr kumimoji="0" lang="zh-CN" altLang="en-US" sz="2400" b="1" i="0" u="none" strike="noStrike" cap="none" normalizeH="0" baseline="0" dirty="0" smtClean="0">
                <a:ln>
                  <a:noFill/>
                </a:ln>
                <a:solidFill>
                  <a:srgbClr val="136EC2"/>
                </a:solidFill>
                <a:effectLst/>
                <a:latin typeface="Arial" pitchFamily="34" charset="0"/>
                <a:ea typeface="宋体" pitchFamily="2" charset="-122"/>
                <a:cs typeface="Arial" pitchFamily="34" charset="0"/>
                <a:hlinkClick r:id="rId2"/>
              </a:rPr>
              <a:t>天瑞篇</a:t>
            </a:r>
            <a:r>
              <a:rPr kumimoji="0" lang="en-US" altLang="zh-CN" sz="24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a:t>
            </a:r>
            <a:r>
              <a:rPr kumimoji="0" lang="zh-CN" altLang="en-US" sz="24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，是一则非常有名的古代寓言。它通过杞人忧天的故事，</a:t>
            </a:r>
            <a:r>
              <a:rPr kumimoji="0" lang="zh-CN" altLang="en-US" sz="2400" b="1" i="0" u="sng" strike="noStrike" cap="none" normalizeH="0" baseline="0" dirty="0" smtClean="0">
                <a:ln>
                  <a:noFill/>
                </a:ln>
                <a:solidFill>
                  <a:srgbClr val="C00000"/>
                </a:solidFill>
                <a:effectLst/>
                <a:latin typeface="Arial" pitchFamily="34" charset="0"/>
                <a:ea typeface="宋体" pitchFamily="2" charset="-122"/>
                <a:cs typeface="Arial" pitchFamily="34" charset="0"/>
              </a:rPr>
              <a:t>嘲笑了那种整天怀着毫无必要的担心和无穷无尽的忧愁，既自扰又扰人的庸人，告诉人们不要毫无根据地忧虑和担心。</a:t>
            </a:r>
            <a:endParaRPr kumimoji="0" lang="zh-CN" altLang="en-US" sz="24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pic>
        <p:nvPicPr>
          <p:cNvPr id="3" name="Picture 2" descr="https://timgsa.baidu.com/timg?image&amp;quality=80&amp;size=b9999_10000&amp;sec=1544072936608&amp;di=fdfbd13c2328917b176c7c4744b5cca3&amp;imgtype=0&amp;src=http%3A%2F%2Fs9.rr.itc.cn%2Fr%2FwapChange%2F20173_2_22%2Fa0u9316986386399572.jpg"/>
          <p:cNvPicPr>
            <a:picLocks noChangeAspect="1" noChangeArrowheads="1"/>
          </p:cNvPicPr>
          <p:nvPr/>
        </p:nvPicPr>
        <p:blipFill>
          <a:blip r:embed="rId3" cstate="print"/>
          <a:srcRect/>
          <a:stretch>
            <a:fillRect/>
          </a:stretch>
        </p:blipFill>
        <p:spPr bwMode="auto">
          <a:xfrm>
            <a:off x="4283968" y="4077072"/>
            <a:ext cx="2472275" cy="1854206"/>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552" y="476672"/>
            <a:ext cx="7992888" cy="3416320"/>
          </a:xfrm>
          <a:prstGeom prst="rect">
            <a:avLst/>
          </a:prstGeom>
        </p:spPr>
        <p:txBody>
          <a:bodyPr wrap="square">
            <a:spAutoFit/>
          </a:bodyPr>
          <a:lstStyle/>
          <a:p>
            <a:pPr lvl="0" indent="304800" eaLnBrk="0" fontAlgn="base" hangingPunct="0">
              <a:spcBef>
                <a:spcPct val="0"/>
              </a:spcBef>
              <a:spcAft>
                <a:spcPct val="0"/>
              </a:spcAft>
            </a:pPr>
            <a:r>
              <a:rPr lang="zh-CN" altLang="en-US" sz="2400" b="1" dirty="0" smtClean="0">
                <a:solidFill>
                  <a:srgbClr val="333333"/>
                </a:solidFill>
                <a:latin typeface="Arial" pitchFamily="34" charset="0"/>
                <a:ea typeface="宋体" pitchFamily="2" charset="-122"/>
                <a:cs typeface="Arial" pitchFamily="34" charset="0"/>
              </a:rPr>
              <a:t>文章重要刻画了一个</a:t>
            </a:r>
            <a:r>
              <a:rPr lang="zh-CN" altLang="en-US" sz="2400" b="1" dirty="0" smtClean="0">
                <a:solidFill>
                  <a:srgbClr val="333333"/>
                </a:solidFill>
                <a:latin typeface="Calibri"/>
                <a:ea typeface="宋体" pitchFamily="2" charset="-122"/>
                <a:cs typeface="Arial" pitchFamily="34" charset="0"/>
              </a:rPr>
              <a:t>“</a:t>
            </a:r>
            <a:r>
              <a:rPr lang="zh-CN" altLang="en-US" sz="2400" b="1" dirty="0" smtClean="0">
                <a:solidFill>
                  <a:srgbClr val="333333"/>
                </a:solidFill>
                <a:latin typeface="Arial" pitchFamily="34" charset="0"/>
                <a:ea typeface="宋体" pitchFamily="2" charset="-122"/>
                <a:cs typeface="Arial" pitchFamily="34" charset="0"/>
              </a:rPr>
              <a:t>杞国人</a:t>
            </a:r>
            <a:r>
              <a:rPr lang="zh-CN" altLang="en-US" sz="2400" b="1" dirty="0" smtClean="0">
                <a:solidFill>
                  <a:srgbClr val="333333"/>
                </a:solidFill>
                <a:latin typeface="Calibri"/>
                <a:ea typeface="宋体" pitchFamily="2" charset="-122"/>
                <a:cs typeface="Arial" pitchFamily="34" charset="0"/>
              </a:rPr>
              <a:t>”</a:t>
            </a:r>
            <a:r>
              <a:rPr lang="zh-CN" altLang="en-US" sz="2400" b="1" dirty="0" smtClean="0">
                <a:solidFill>
                  <a:srgbClr val="333333"/>
                </a:solidFill>
                <a:latin typeface="Arial" pitchFamily="34" charset="0"/>
                <a:ea typeface="宋体" pitchFamily="2" charset="-122"/>
                <a:cs typeface="Arial" pitchFamily="34" charset="0"/>
              </a:rPr>
              <a:t>的形象，他头顶蓝天，却整天担心蓝天会崩塌下来，脚踏大地，却成天害怕大地会陷落下去，以致睡不着觉，吃不下饭。他还担心天上的太阳、月亮、星星会掉下来，惶惶不可终日。在别人耐心的开导下，他又放下心，高兴极了。一个栩栩如生的形象就浮现在读者的眼前了。</a:t>
            </a:r>
            <a:endParaRPr lang="en-US" altLang="zh-CN" sz="2400" b="1" dirty="0" smtClean="0">
              <a:solidFill>
                <a:srgbClr val="333333"/>
              </a:solidFill>
              <a:latin typeface="Arial" pitchFamily="34" charset="0"/>
              <a:ea typeface="宋体" pitchFamily="2" charset="-122"/>
              <a:cs typeface="Arial" pitchFamily="34" charset="0"/>
            </a:endParaRPr>
          </a:p>
          <a:p>
            <a:pPr lvl="0" indent="304800" eaLnBrk="0" fontAlgn="base" hangingPunct="0">
              <a:spcBef>
                <a:spcPct val="0"/>
              </a:spcBef>
              <a:spcAft>
                <a:spcPct val="0"/>
              </a:spcAft>
            </a:pPr>
            <a:r>
              <a:rPr lang="zh-CN" altLang="en-US" sz="2400" b="1" dirty="0" smtClean="0">
                <a:solidFill>
                  <a:srgbClr val="0000FF"/>
                </a:solidFill>
                <a:latin typeface="Arial" pitchFamily="34" charset="0"/>
                <a:ea typeface="宋体" pitchFamily="2" charset="-122"/>
                <a:cs typeface="Arial" pitchFamily="34" charset="0"/>
              </a:rPr>
              <a:t>另外一个人物，开导杞人的热心人，他对天地星月的解释，是不科学的，只是代表了当时的认识水平，但他那种关心他人的精神，耐心开导的方法，还是值得肯定的。</a:t>
            </a:r>
            <a:endParaRPr lang="zh-CN" altLang="en-US" sz="2400" b="1" dirty="0" smtClean="0">
              <a:solidFill>
                <a:srgbClr val="0000FF"/>
              </a:solidFill>
              <a:latin typeface="Arial" pitchFamily="34" charset="0"/>
              <a:ea typeface="宋体" pitchFamily="2" charset="-122"/>
              <a:cs typeface="宋体" pitchFamily="2" charset="-122"/>
            </a:endParaRPr>
          </a:p>
        </p:txBody>
      </p:sp>
      <p:pic>
        <p:nvPicPr>
          <p:cNvPr id="4" name="Picture 2" descr="https://ss0.bdstatic.com/70cFvHSh_Q1YnxGkpoWK1HF6hhy/it/u=1549172114,3378300122&amp;fm=26&amp;gp=0.jpg"/>
          <p:cNvPicPr>
            <a:picLocks noChangeAspect="1" noChangeArrowheads="1"/>
          </p:cNvPicPr>
          <p:nvPr/>
        </p:nvPicPr>
        <p:blipFill>
          <a:blip r:embed="rId2" cstate="print"/>
          <a:srcRect/>
          <a:stretch>
            <a:fillRect/>
          </a:stretch>
        </p:blipFill>
        <p:spPr bwMode="auto">
          <a:xfrm>
            <a:off x="2843808" y="4221088"/>
            <a:ext cx="2736304" cy="1807425"/>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476672"/>
            <a:ext cx="8208912" cy="2554545"/>
          </a:xfrm>
          <a:prstGeom prst="rect">
            <a:avLst/>
          </a:prstGeom>
          <a:noFill/>
        </p:spPr>
        <p:txBody>
          <a:bodyPr wrap="square" rtlCol="0">
            <a:spAutoFit/>
          </a:bodyPr>
          <a:lstStyle/>
          <a:p>
            <a:r>
              <a:rPr lang="zh-CN" altLang="en-US" sz="4000" dirty="0" smtClean="0">
                <a:latin typeface="楷体" pitchFamily="49" charset="-122"/>
                <a:ea typeface="楷体" pitchFamily="49" charset="-122"/>
              </a:rPr>
              <a:t>           讨   论：</a:t>
            </a:r>
            <a:endParaRPr lang="en-US" altLang="zh-CN" sz="4000" dirty="0" smtClean="0">
              <a:latin typeface="楷体" pitchFamily="49" charset="-122"/>
              <a:ea typeface="楷体" pitchFamily="49" charset="-122"/>
            </a:endParaRPr>
          </a:p>
          <a:p>
            <a:r>
              <a:rPr lang="zh-CN" altLang="en-US" sz="4000" dirty="0" smtClean="0">
                <a:latin typeface="楷体" pitchFamily="49" charset="-122"/>
                <a:ea typeface="楷体" pitchFamily="49" charset="-122"/>
              </a:rPr>
              <a:t>第</a:t>
            </a:r>
            <a:r>
              <a:rPr lang="en-US" altLang="zh-CN" sz="4000" dirty="0" smtClean="0">
                <a:latin typeface="楷体" pitchFamily="49" charset="-122"/>
                <a:ea typeface="楷体" pitchFamily="49" charset="-122"/>
              </a:rPr>
              <a:t>127</a:t>
            </a:r>
            <a:r>
              <a:rPr lang="zh-CN" altLang="en-US" sz="4000" dirty="0" smtClean="0">
                <a:latin typeface="楷体" pitchFamily="49" charset="-122"/>
                <a:ea typeface="楷体" pitchFamily="49" charset="-122"/>
              </a:rPr>
              <a:t>页三：</a:t>
            </a:r>
            <a:endParaRPr lang="en-US" altLang="zh-CN" sz="4000" dirty="0" smtClean="0">
              <a:latin typeface="楷体" pitchFamily="49" charset="-122"/>
              <a:ea typeface="楷体" pitchFamily="49" charset="-122"/>
            </a:endParaRPr>
          </a:p>
          <a:p>
            <a:r>
              <a:rPr lang="zh-CN" altLang="en-US" sz="4000" dirty="0" smtClean="0">
                <a:latin typeface="楷体" pitchFamily="49" charset="-122"/>
                <a:ea typeface="楷体" pitchFamily="49" charset="-122"/>
              </a:rPr>
              <a:t>  有人认为杞人表现出强烈的</a:t>
            </a:r>
            <a:r>
              <a:rPr lang="zh-CN" altLang="en-US" sz="4000" u="sng" dirty="0" smtClean="0">
                <a:solidFill>
                  <a:srgbClr val="C00000"/>
                </a:solidFill>
                <a:latin typeface="楷体" pitchFamily="49" charset="-122"/>
                <a:ea typeface="楷体" pitchFamily="49" charset="-122"/>
              </a:rPr>
              <a:t>忧患意识</a:t>
            </a:r>
            <a:r>
              <a:rPr lang="zh-CN" altLang="en-US" sz="4000" dirty="0" smtClean="0">
                <a:latin typeface="楷体" pitchFamily="49" charset="-122"/>
                <a:ea typeface="楷体" pitchFamily="49" charset="-122"/>
              </a:rPr>
              <a:t>，你同意吗为什么？</a:t>
            </a:r>
            <a:endParaRPr lang="zh-CN" altLang="en-US" sz="4000" dirty="0">
              <a:latin typeface="楷体" pitchFamily="49" charset="-122"/>
              <a:ea typeface="楷体" pitchFamily="49" charset="-122"/>
            </a:endParaRPr>
          </a:p>
        </p:txBody>
      </p:sp>
      <p:pic>
        <p:nvPicPr>
          <p:cNvPr id="3" name="Picture 2" descr="https://gss1.bdstatic.com/-vo3dSag_xI4khGkpoWK1HF6hhy/baike/c0%3Dbaike92%2C5%2C5%2C92%2C30/sign=d3673912a9773912d02b8d339970ed7d/a044ad345982b2b7f5c6466b31adcbef77099bc7.jpg"/>
          <p:cNvPicPr>
            <a:picLocks noChangeAspect="1" noChangeArrowheads="1"/>
          </p:cNvPicPr>
          <p:nvPr/>
        </p:nvPicPr>
        <p:blipFill>
          <a:blip r:embed="rId2" cstate="print"/>
          <a:srcRect/>
          <a:stretch>
            <a:fillRect/>
          </a:stretch>
        </p:blipFill>
        <p:spPr bwMode="auto">
          <a:xfrm>
            <a:off x="1691680" y="3429000"/>
            <a:ext cx="1944216" cy="2592288"/>
          </a:xfrm>
          <a:prstGeom prst="rect">
            <a:avLst/>
          </a:prstGeom>
        </p:spPr>
        <p:style>
          <a:lnRef idx="2">
            <a:schemeClr val="accent3"/>
          </a:lnRef>
          <a:fillRef idx="1">
            <a:schemeClr val="lt1"/>
          </a:fillRef>
          <a:effectRef idx="0">
            <a:schemeClr val="accent3"/>
          </a:effectRef>
          <a:fontRef idx="minor">
            <a:schemeClr val="dk1"/>
          </a:fontRef>
        </p:style>
      </p:pic>
      <p:pic>
        <p:nvPicPr>
          <p:cNvPr id="4" name="Picture 2" descr="https://timgsa.baidu.com/timg?image&amp;quality=80&amp;size=b9999_10000&amp;sec=1544072936608&amp;di=fdfbd13c2328917b176c7c4744b5cca3&amp;imgtype=0&amp;src=http%3A%2F%2Fs9.rr.itc.cn%2Fr%2FwapChange%2F20173_2_22%2Fa0u9316986386399572.jpg"/>
          <p:cNvPicPr>
            <a:picLocks noChangeAspect="1" noChangeArrowheads="1"/>
          </p:cNvPicPr>
          <p:nvPr/>
        </p:nvPicPr>
        <p:blipFill>
          <a:blip r:embed="rId3" cstate="print"/>
          <a:srcRect/>
          <a:stretch>
            <a:fillRect/>
          </a:stretch>
        </p:blipFill>
        <p:spPr bwMode="auto">
          <a:xfrm>
            <a:off x="4355976" y="3573016"/>
            <a:ext cx="2880320" cy="2160240"/>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3568" y="476672"/>
            <a:ext cx="7848872" cy="1794722"/>
          </a:xfrm>
          <a:prstGeom prst="rect">
            <a:avLst/>
          </a:prstGeom>
          <a:noFill/>
        </p:spPr>
        <p:txBody>
          <a:bodyPr wrap="square" rtlCol="0">
            <a:spAutoFit/>
          </a:bodyPr>
          <a:lstStyle/>
          <a:p>
            <a:pPr>
              <a:lnSpc>
                <a:spcPct val="150000"/>
              </a:lnSpc>
            </a:pPr>
            <a:r>
              <a:rPr lang="zh-CN" altLang="en-US" sz="4000" dirty="0" smtClean="0">
                <a:solidFill>
                  <a:srgbClr val="C00000"/>
                </a:solidFill>
                <a:latin typeface="楷体" pitchFamily="49" charset="-122"/>
                <a:ea typeface="楷体" pitchFamily="49" charset="-122"/>
              </a:rPr>
              <a:t>作业：翻译这两篇寓言：</a:t>
            </a:r>
            <a:endParaRPr lang="en-US" altLang="zh-CN" sz="4000" dirty="0" smtClean="0">
              <a:solidFill>
                <a:srgbClr val="C00000"/>
              </a:solidFill>
              <a:latin typeface="楷体" pitchFamily="49" charset="-122"/>
              <a:ea typeface="楷体" pitchFamily="49" charset="-122"/>
            </a:endParaRPr>
          </a:p>
          <a:p>
            <a:pPr>
              <a:lnSpc>
                <a:spcPct val="150000"/>
              </a:lnSpc>
            </a:pPr>
            <a:r>
              <a:rPr lang="zh-CN" altLang="en-US" sz="4000" dirty="0" smtClean="0">
                <a:solidFill>
                  <a:srgbClr val="C00000"/>
                </a:solidFill>
                <a:latin typeface="楷体" pitchFamily="49" charset="-122"/>
                <a:ea typeface="楷体" pitchFamily="49" charset="-122"/>
              </a:rPr>
              <a:t>抄写一句原文，翻译一句。</a:t>
            </a:r>
            <a:endParaRPr lang="zh-CN" altLang="en-US" sz="4000" dirty="0">
              <a:solidFill>
                <a:srgbClr val="C00000"/>
              </a:solidFill>
              <a:latin typeface="楷体" pitchFamily="49" charset="-122"/>
              <a:ea typeface="楷体" pitchFamily="49" charset="-122"/>
            </a:endParaRPr>
          </a:p>
        </p:txBody>
      </p:sp>
      <p:pic>
        <p:nvPicPr>
          <p:cNvPr id="3" name="Picture 2" descr="https://timgsa.baidu.com/timg?image&amp;quality=80&amp;size=b10000_10000&amp;sec=1544062768&amp;di=de6ccf56ce7fc016e1a0e19ee54ad3fb&amp;src=http://txt25-2.book118.com/2017/0601/book110776/110775958.jpg"/>
          <p:cNvPicPr>
            <a:picLocks noChangeAspect="1" noChangeArrowheads="1"/>
          </p:cNvPicPr>
          <p:nvPr/>
        </p:nvPicPr>
        <p:blipFill>
          <a:blip r:embed="rId2" cstate="print"/>
          <a:srcRect/>
          <a:stretch>
            <a:fillRect/>
          </a:stretch>
        </p:blipFill>
        <p:spPr bwMode="auto">
          <a:xfrm>
            <a:off x="755576" y="2924944"/>
            <a:ext cx="3351801" cy="2448272"/>
          </a:xfrm>
          <a:prstGeom prst="rect">
            <a:avLst/>
          </a:prstGeom>
          <a:noFill/>
          <a:ln>
            <a:solidFill>
              <a:schemeClr val="bg2">
                <a:lumMod val="10000"/>
              </a:schemeClr>
            </a:solidFill>
          </a:ln>
        </p:spPr>
      </p:pic>
      <p:pic>
        <p:nvPicPr>
          <p:cNvPr id="4" name="Picture 2" descr="https://timgsa.baidu.com/timg?image&amp;quality=80&amp;size=b9999_10000&amp;sec=1544072936608&amp;di=fdfbd13c2328917b176c7c4744b5cca3&amp;imgtype=0&amp;src=http%3A%2F%2Fs9.rr.itc.cn%2Fr%2FwapChange%2F20173_2_22%2Fa0u9316986386399572.jpg"/>
          <p:cNvPicPr>
            <a:picLocks noChangeAspect="1" noChangeArrowheads="1"/>
          </p:cNvPicPr>
          <p:nvPr/>
        </p:nvPicPr>
        <p:blipFill>
          <a:blip r:embed="rId3" cstate="print"/>
          <a:srcRect/>
          <a:stretch>
            <a:fillRect/>
          </a:stretch>
        </p:blipFill>
        <p:spPr bwMode="auto">
          <a:xfrm>
            <a:off x="4644008" y="2924944"/>
            <a:ext cx="3240360" cy="2430270"/>
          </a:xfrm>
          <a:prstGeom prst="rect">
            <a:avLst/>
          </a:prstGeom>
          <a:noFill/>
          <a:ln>
            <a:solidFill>
              <a:schemeClr val="bg2">
                <a:lumMod val="10000"/>
              </a:schemeClr>
            </a:solid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79712" y="2060848"/>
            <a:ext cx="4824536" cy="1107996"/>
          </a:xfrm>
          <a:prstGeom prst="rect">
            <a:avLst/>
          </a:prstGeom>
          <a:noFill/>
        </p:spPr>
        <p:txBody>
          <a:bodyPr wrap="square" rtlCol="0">
            <a:spAutoFit/>
          </a:bodyPr>
          <a:lstStyle/>
          <a:p>
            <a:r>
              <a:rPr lang="en-US" altLang="zh-CN" sz="6600" dirty="0" smtClean="0">
                <a:latin typeface="微软雅黑 Light" pitchFamily="34" charset="-122"/>
                <a:ea typeface="微软雅黑 Light" pitchFamily="34" charset="-122"/>
              </a:rPr>
              <a:t>22.</a:t>
            </a:r>
            <a:r>
              <a:rPr lang="zh-CN" altLang="en-US" sz="6600" dirty="0" smtClean="0">
                <a:latin typeface="微软雅黑 Light" pitchFamily="34" charset="-122"/>
                <a:ea typeface="微软雅黑 Light" pitchFamily="34" charset="-122"/>
              </a:rPr>
              <a:t>寓言四则</a:t>
            </a:r>
            <a:endParaRPr lang="zh-CN" altLang="en-US" sz="6600" dirty="0">
              <a:latin typeface="微软雅黑 Light" pitchFamily="34" charset="-122"/>
              <a:ea typeface="微软雅黑 Light" pitchFamily="3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gss0.bdstatic.com/94o3dSag_xI4khGkpoWK1HF6hhy/baike/c0%3Dbaike80%2C5%2C5%2C80%2C26/sign=0232e160e0fe9925df01610255c135ba/1f178a82b9014a90ce18bf18a9773912b31bee75.jpg"/>
          <p:cNvPicPr>
            <a:picLocks noChangeAspect="1" noChangeArrowheads="1"/>
          </p:cNvPicPr>
          <p:nvPr/>
        </p:nvPicPr>
        <p:blipFill>
          <a:blip r:embed="rId2" cstate="print"/>
          <a:srcRect/>
          <a:stretch>
            <a:fillRect/>
          </a:stretch>
        </p:blipFill>
        <p:spPr bwMode="auto">
          <a:xfrm>
            <a:off x="611560" y="404664"/>
            <a:ext cx="6512133" cy="5544616"/>
          </a:xfrm>
          <a:prstGeom prst="rect">
            <a:avLst/>
          </a:prstGeom>
          <a:noFill/>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s://gss2.bdstatic.com/-fo3dSag_xI4khGkpoWK1HF6hhy/baike/c0%3Dbaike272%2C5%2C5%2C272%2C90/sign=9f5b61d57eec54e755e1124cd851f035/9825bc315c6034a8e0bb546ace13495408237684.jpg"/>
          <p:cNvPicPr>
            <a:picLocks noChangeAspect="1" noChangeArrowheads="1"/>
          </p:cNvPicPr>
          <p:nvPr/>
        </p:nvPicPr>
        <p:blipFill>
          <a:blip r:embed="rId2" cstate="print"/>
          <a:srcRect/>
          <a:stretch>
            <a:fillRect/>
          </a:stretch>
        </p:blipFill>
        <p:spPr bwMode="auto">
          <a:xfrm>
            <a:off x="1835696" y="188640"/>
            <a:ext cx="4645782" cy="6194376"/>
          </a:xfrm>
          <a:prstGeom prst="rect">
            <a:avLst/>
          </a:prstGeo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332656"/>
            <a:ext cx="8064896" cy="2862322"/>
          </a:xfrm>
          <a:prstGeom prst="rect">
            <a:avLst/>
          </a:prstGeom>
        </p:spPr>
        <p:txBody>
          <a:bodyPr wrap="square">
            <a:spAutoFit/>
          </a:bodyPr>
          <a:lstStyle/>
          <a:p>
            <a:pPr>
              <a:lnSpc>
                <a:spcPct val="150000"/>
              </a:lnSpc>
            </a:pPr>
            <a:r>
              <a:rPr lang="zh-CN" altLang="en-US" sz="2400" b="1" dirty="0" smtClean="0">
                <a:latin typeface="仿宋" pitchFamily="49" charset="-122"/>
                <a:ea typeface="仿宋" pitchFamily="49" charset="-122"/>
                <a:hlinkClick r:id="rId2"/>
              </a:rPr>
              <a:t>伊索</a:t>
            </a:r>
            <a:r>
              <a:rPr lang="zh-CN" altLang="en-US" sz="2400" b="1" dirty="0" smtClean="0">
                <a:latin typeface="仿宋" pitchFamily="49" charset="-122"/>
                <a:ea typeface="仿宋" pitchFamily="49" charset="-122"/>
              </a:rPr>
              <a:t>（公元前</a:t>
            </a:r>
            <a:r>
              <a:rPr lang="en-US" altLang="zh-CN" sz="2400" b="1" dirty="0" smtClean="0">
                <a:latin typeface="仿宋" pitchFamily="49" charset="-122"/>
                <a:ea typeface="仿宋" pitchFamily="49" charset="-122"/>
              </a:rPr>
              <a:t>620</a:t>
            </a:r>
            <a:r>
              <a:rPr lang="zh-CN" altLang="en-US" sz="2400" b="1" dirty="0" smtClean="0">
                <a:latin typeface="仿宋" pitchFamily="49" charset="-122"/>
                <a:ea typeface="仿宋" pitchFamily="49" charset="-122"/>
              </a:rPr>
              <a:t>年</a:t>
            </a:r>
            <a:r>
              <a:rPr lang="en-US" altLang="zh-CN" sz="2400" b="1" dirty="0" smtClean="0">
                <a:latin typeface="仿宋" pitchFamily="49" charset="-122"/>
                <a:ea typeface="仿宋" pitchFamily="49" charset="-122"/>
              </a:rPr>
              <a:t>--</a:t>
            </a:r>
            <a:r>
              <a:rPr lang="zh-CN" altLang="en-US" sz="2400" b="1" dirty="0" smtClean="0">
                <a:latin typeface="仿宋" pitchFamily="49" charset="-122"/>
                <a:ea typeface="仿宋" pitchFamily="49" charset="-122"/>
              </a:rPr>
              <a:t>公元前</a:t>
            </a:r>
            <a:r>
              <a:rPr lang="en-US" altLang="zh-CN" sz="2400" b="1" dirty="0" smtClean="0">
                <a:latin typeface="仿宋" pitchFamily="49" charset="-122"/>
                <a:ea typeface="仿宋" pitchFamily="49" charset="-122"/>
              </a:rPr>
              <a:t>560</a:t>
            </a:r>
            <a:r>
              <a:rPr lang="zh-CN" altLang="en-US" sz="2400" b="1" dirty="0" smtClean="0">
                <a:latin typeface="仿宋" pitchFamily="49" charset="-122"/>
                <a:ea typeface="仿宋" pitchFamily="49" charset="-122"/>
              </a:rPr>
              <a:t>年），是公元前</a:t>
            </a:r>
            <a:r>
              <a:rPr lang="en-US" altLang="zh-CN" sz="2400" b="1" dirty="0" smtClean="0">
                <a:latin typeface="仿宋" pitchFamily="49" charset="-122"/>
                <a:ea typeface="仿宋" pitchFamily="49" charset="-122"/>
              </a:rPr>
              <a:t>6</a:t>
            </a:r>
            <a:r>
              <a:rPr lang="zh-CN" altLang="en-US" sz="2400" b="1" dirty="0" smtClean="0">
                <a:latin typeface="仿宋" pitchFamily="49" charset="-122"/>
                <a:ea typeface="仿宋" pitchFamily="49" charset="-122"/>
              </a:rPr>
              <a:t>世纪的古希腊的一个寓言家，生活在</a:t>
            </a:r>
            <a:r>
              <a:rPr lang="zh-CN" altLang="en-US" sz="2400" b="1" dirty="0" smtClean="0">
                <a:latin typeface="仿宋" pitchFamily="49" charset="-122"/>
                <a:ea typeface="仿宋" pitchFamily="49" charset="-122"/>
                <a:hlinkClick r:id="rId3"/>
              </a:rPr>
              <a:t>小亚细亚</a:t>
            </a:r>
            <a:r>
              <a:rPr lang="zh-CN" altLang="en-US" sz="2400" b="1" dirty="0" smtClean="0">
                <a:latin typeface="仿宋" pitchFamily="49" charset="-122"/>
                <a:ea typeface="仿宋" pitchFamily="49" charset="-122"/>
              </a:rPr>
              <a:t>。</a:t>
            </a:r>
            <a:r>
              <a:rPr lang="zh-CN" altLang="en-US" sz="2400" b="1" dirty="0" smtClean="0">
                <a:latin typeface="仿宋" pitchFamily="49" charset="-122"/>
                <a:ea typeface="仿宋" pitchFamily="49" charset="-122"/>
                <a:hlinkClick r:id="rId4"/>
              </a:rPr>
              <a:t>弗里吉亚人</a:t>
            </a:r>
            <a:r>
              <a:rPr lang="zh-CN" altLang="en-US" sz="2400" b="1" dirty="0" smtClean="0">
                <a:latin typeface="仿宋" pitchFamily="49" charset="-122"/>
                <a:ea typeface="仿宋" pitchFamily="49" charset="-122"/>
              </a:rPr>
              <a:t>。</a:t>
            </a:r>
          </a:p>
          <a:p>
            <a:pPr>
              <a:lnSpc>
                <a:spcPct val="150000"/>
              </a:lnSpc>
            </a:pPr>
            <a:r>
              <a:rPr lang="zh-CN" altLang="en-US" sz="2400" b="1" dirty="0" smtClean="0">
                <a:latin typeface="仿宋" pitchFamily="49" charset="-122"/>
                <a:ea typeface="仿宋" pitchFamily="49" charset="-122"/>
              </a:rPr>
              <a:t>他与</a:t>
            </a:r>
            <a:r>
              <a:rPr lang="zh-CN" altLang="en-US" sz="2400" b="1" dirty="0" smtClean="0">
                <a:latin typeface="仿宋" pitchFamily="49" charset="-122"/>
                <a:ea typeface="仿宋" pitchFamily="49" charset="-122"/>
                <a:hlinkClick r:id="rId5"/>
              </a:rPr>
              <a:t>克雷洛夫</a:t>
            </a:r>
            <a:r>
              <a:rPr lang="zh-CN" altLang="en-US" sz="2400" b="1" dirty="0" smtClean="0">
                <a:latin typeface="仿宋" pitchFamily="49" charset="-122"/>
                <a:ea typeface="仿宋" pitchFamily="49" charset="-122"/>
              </a:rPr>
              <a:t>、</a:t>
            </a:r>
            <a:r>
              <a:rPr lang="zh-CN" altLang="en-US" sz="2400" b="1" dirty="0" smtClean="0">
                <a:latin typeface="仿宋" pitchFamily="49" charset="-122"/>
                <a:ea typeface="仿宋" pitchFamily="49" charset="-122"/>
                <a:hlinkClick r:id="rId6"/>
              </a:rPr>
              <a:t>拉</a:t>
            </a:r>
            <a:r>
              <a:rPr lang="en-US" altLang="zh-CN" sz="2400" b="1" dirty="0" smtClean="0">
                <a:latin typeface="仿宋" pitchFamily="49" charset="-122"/>
                <a:ea typeface="仿宋" pitchFamily="49" charset="-122"/>
                <a:hlinkClick r:id="rId6"/>
              </a:rPr>
              <a:t>·</a:t>
            </a:r>
            <a:r>
              <a:rPr lang="zh-CN" altLang="en-US" sz="2400" b="1" dirty="0" smtClean="0">
                <a:latin typeface="仿宋" pitchFamily="49" charset="-122"/>
                <a:ea typeface="仿宋" pitchFamily="49" charset="-122"/>
                <a:hlinkClick r:id="rId6"/>
              </a:rPr>
              <a:t>封丹</a:t>
            </a:r>
            <a:r>
              <a:rPr lang="zh-CN" altLang="en-US" sz="2400" b="1" dirty="0" smtClean="0">
                <a:latin typeface="仿宋" pitchFamily="49" charset="-122"/>
                <a:ea typeface="仿宋" pitchFamily="49" charset="-122"/>
              </a:rPr>
              <a:t>和</a:t>
            </a:r>
            <a:r>
              <a:rPr lang="zh-CN" altLang="en-US" sz="2400" b="1" dirty="0" smtClean="0">
                <a:latin typeface="仿宋" pitchFamily="49" charset="-122"/>
                <a:ea typeface="仿宋" pitchFamily="49" charset="-122"/>
                <a:hlinkClick r:id="rId7"/>
              </a:rPr>
              <a:t>莱辛</a:t>
            </a:r>
            <a:r>
              <a:rPr lang="zh-CN" altLang="en-US" sz="2400" b="1" dirty="0" smtClean="0">
                <a:latin typeface="仿宋" pitchFamily="49" charset="-122"/>
                <a:ea typeface="仿宋" pitchFamily="49" charset="-122"/>
              </a:rPr>
              <a:t>并称</a:t>
            </a:r>
            <a:r>
              <a:rPr lang="zh-CN" altLang="en-US" sz="2400" b="1" dirty="0" smtClean="0">
                <a:latin typeface="仿宋" pitchFamily="49" charset="-122"/>
                <a:ea typeface="仿宋" pitchFamily="49" charset="-122"/>
                <a:hlinkClick r:id="rId8"/>
              </a:rPr>
              <a:t>世界四大寓言</a:t>
            </a:r>
            <a:r>
              <a:rPr lang="zh-CN" altLang="en-US" sz="2400" b="1" dirty="0" smtClean="0">
                <a:latin typeface="仿宋" pitchFamily="49" charset="-122"/>
                <a:ea typeface="仿宋" pitchFamily="49" charset="-122"/>
              </a:rPr>
              <a:t>家。他曾是</a:t>
            </a:r>
            <a:r>
              <a:rPr lang="zh-CN" altLang="en-US" sz="2400" b="1" dirty="0" smtClean="0">
                <a:latin typeface="仿宋" pitchFamily="49" charset="-122"/>
                <a:ea typeface="仿宋" pitchFamily="49" charset="-122"/>
                <a:hlinkClick r:id="rId9"/>
              </a:rPr>
              <a:t>萨摩斯岛</a:t>
            </a:r>
            <a:r>
              <a:rPr lang="zh-CN" altLang="en-US" sz="2400" b="1" dirty="0" smtClean="0">
                <a:latin typeface="仿宋" pitchFamily="49" charset="-122"/>
                <a:ea typeface="仿宋" pitchFamily="49" charset="-122"/>
              </a:rPr>
              <a:t>雅德蒙家的奴隶，曾被转卖多次，但因知识渊博，聪颖过人，最后获得自由。</a:t>
            </a:r>
            <a:endParaRPr lang="zh-CN" altLang="en-US" sz="2400" b="1" dirty="0">
              <a:latin typeface="仿宋" pitchFamily="49" charset="-122"/>
              <a:ea typeface="仿宋" pitchFamily="49" charset="-122"/>
            </a:endParaRPr>
          </a:p>
        </p:txBody>
      </p:sp>
      <p:pic>
        <p:nvPicPr>
          <p:cNvPr id="7170" name="Picture 2" descr="https://gss1.bdstatic.com/-vo3dSag_xI4khGkpoWK1HF6hhy/baike/c0%3Dbaike80%2C5%2C5%2C80%2C26/sign=e1840045f01f3a294ec5dd9cf84cd754/42a98226cffc1e17e7522daa4a90f603728de9b8.jpg"/>
          <p:cNvPicPr>
            <a:picLocks noChangeAspect="1" noChangeArrowheads="1"/>
          </p:cNvPicPr>
          <p:nvPr/>
        </p:nvPicPr>
        <p:blipFill>
          <a:blip r:embed="rId10" cstate="print"/>
          <a:srcRect/>
          <a:stretch>
            <a:fillRect/>
          </a:stretch>
        </p:blipFill>
        <p:spPr bwMode="auto">
          <a:xfrm>
            <a:off x="2699792" y="3356992"/>
            <a:ext cx="4141042" cy="2758571"/>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1"/>
          <p:cNvSpPr>
            <a:spLocks noChangeArrowheads="1"/>
          </p:cNvSpPr>
          <p:nvPr/>
        </p:nvSpPr>
        <p:spPr bwMode="auto">
          <a:xfrm>
            <a:off x="395536" y="401625"/>
            <a:ext cx="8280920" cy="5170646"/>
          </a:xfrm>
          <a:prstGeom prst="rect">
            <a:avLst/>
          </a:prstGeom>
          <a:solidFill>
            <a:srgbClr val="FFFFFF"/>
          </a:solidFill>
          <a:ln w="9525">
            <a:noFill/>
            <a:miter lim="800000"/>
            <a:headEnd/>
            <a:tailEnd/>
          </a:ln>
          <a:effectLst/>
        </p:spPr>
        <p:txBody>
          <a:bodyPr vert="horz" wrap="square" lIns="0" tIns="0" rIns="0" bIns="0" numCol="1" anchor="ctr" anchorCtr="0" compatLnSpc="1">
            <a:prstTxWarp prst="textNoShape">
              <a:avLst/>
            </a:prstTxWarp>
            <a:spAutoFit/>
          </a:bodyPr>
          <a:lstStyle/>
          <a:p>
            <a:pPr marL="0" marR="0" lvl="0" indent="317500" algn="l" defTabSz="914400" rtl="0" eaLnBrk="1" fontAlgn="base" latinLnBrk="0" hangingPunct="1">
              <a:lnSpc>
                <a:spcPct val="150000"/>
              </a:lnSpc>
              <a:spcBef>
                <a:spcPct val="0"/>
              </a:spcBef>
              <a:spcAft>
                <a:spcPct val="0"/>
              </a:spcAft>
              <a:buClrTx/>
              <a:buSzTx/>
              <a:buFontTx/>
              <a:buNone/>
              <a:tabLst/>
            </a:pPr>
            <a:r>
              <a:rPr kumimoji="0" lang="zh-CN" altLang="zh-CN" sz="3200" b="1" i="0" u="none" strike="noStrike" cap="none" normalizeH="0" baseline="0" dirty="0" smtClean="0">
                <a:ln>
                  <a:noFill/>
                </a:ln>
                <a:effectLst/>
                <a:latin typeface="Arial" pitchFamily="34" charset="0"/>
                <a:ea typeface="宋体" pitchFamily="2" charset="-122"/>
                <a:cs typeface="Arial" pitchFamily="34" charset="0"/>
              </a:rPr>
              <a:t>《</a:t>
            </a:r>
            <a:r>
              <a:rPr kumimoji="0" lang="zh-CN" sz="3200" b="1" i="0" u="none" strike="noStrike" cap="none" normalizeH="0" baseline="0" dirty="0" smtClean="0">
                <a:ln>
                  <a:noFill/>
                </a:ln>
                <a:effectLst/>
                <a:latin typeface="Arial" pitchFamily="34" charset="0"/>
                <a:ea typeface="宋体" pitchFamily="2" charset="-122"/>
                <a:cs typeface="Arial" pitchFamily="34" charset="0"/>
              </a:rPr>
              <a:t>伊索寓言</a:t>
            </a:r>
            <a:r>
              <a:rPr kumimoji="0" lang="zh-CN" altLang="zh-CN" sz="3200" b="1" i="0" u="none" strike="noStrike" cap="none" normalizeH="0" baseline="0" dirty="0" smtClean="0">
                <a:ln>
                  <a:noFill/>
                </a:ln>
                <a:effectLst/>
                <a:latin typeface="Arial" pitchFamily="34" charset="0"/>
                <a:ea typeface="宋体" pitchFamily="2" charset="-122"/>
                <a:cs typeface="Arial" pitchFamily="34" charset="0"/>
              </a:rPr>
              <a:t>》</a:t>
            </a:r>
            <a:r>
              <a:rPr kumimoji="0" lang="zh-CN" sz="3200" b="1" i="0" u="none" strike="noStrike" cap="none" normalizeH="0" baseline="0" dirty="0" smtClean="0">
                <a:ln>
                  <a:noFill/>
                </a:ln>
                <a:effectLst/>
                <a:latin typeface="Arial" pitchFamily="34" charset="0"/>
                <a:ea typeface="宋体" pitchFamily="2" charset="-122"/>
                <a:cs typeface="Arial" pitchFamily="34" charset="0"/>
              </a:rPr>
              <a:t>是世界上</a:t>
            </a:r>
            <a:r>
              <a:rPr kumimoji="0" lang="zh-CN" sz="3200" b="1" i="0" u="sng" strike="noStrike" cap="none" normalizeH="0" baseline="0" dirty="0" smtClean="0">
                <a:ln>
                  <a:noFill/>
                </a:ln>
                <a:solidFill>
                  <a:srgbClr val="C00000"/>
                </a:solidFill>
                <a:effectLst/>
                <a:latin typeface="Arial" pitchFamily="34" charset="0"/>
                <a:ea typeface="宋体" pitchFamily="2" charset="-122"/>
                <a:cs typeface="Arial" pitchFamily="34" charset="0"/>
              </a:rPr>
              <a:t>最古老、影响最大的寓言，</a:t>
            </a:r>
            <a:r>
              <a:rPr kumimoji="0" lang="zh-CN" sz="3200" b="1" i="0" u="none" strike="noStrike" cap="none" normalizeH="0" baseline="0" dirty="0" smtClean="0">
                <a:ln>
                  <a:noFill/>
                </a:ln>
                <a:effectLst/>
                <a:latin typeface="Arial" pitchFamily="34" charset="0"/>
                <a:ea typeface="宋体" pitchFamily="2" charset="-122"/>
                <a:cs typeface="Arial" pitchFamily="34" charset="0"/>
              </a:rPr>
              <a:t>由于形象生动、寓意深刻、富于哲理，在全世界流传两千五百余年而经久不衰。阅读伊索寓言使人趋向聪明、理智、沉稳。</a:t>
            </a:r>
            <a:endParaRPr kumimoji="0" lang="zh-CN" sz="3200" b="1" i="0" u="none" strike="noStrike" cap="none" normalizeH="0" baseline="0" dirty="0" smtClean="0">
              <a:ln>
                <a:noFill/>
              </a:ln>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sz="3200" b="1" i="0" u="none" strike="noStrike" cap="none" normalizeH="0" baseline="0" dirty="0" smtClean="0">
                <a:ln>
                  <a:noFill/>
                </a:ln>
                <a:effectLst/>
                <a:latin typeface="Arial" pitchFamily="34" charset="0"/>
                <a:ea typeface="宋体" pitchFamily="2" charset="-122"/>
                <a:cs typeface="Arial" pitchFamily="34" charset="0"/>
              </a:rPr>
              <a:t/>
            </a:r>
            <a:br>
              <a:rPr kumimoji="0" lang="zh-CN" sz="3200" b="1" i="0" u="none" strike="noStrike" cap="none" normalizeH="0" baseline="0" dirty="0" smtClean="0">
                <a:ln>
                  <a:noFill/>
                </a:ln>
                <a:effectLst/>
                <a:latin typeface="Arial" pitchFamily="34" charset="0"/>
                <a:ea typeface="宋体" pitchFamily="2" charset="-122"/>
                <a:cs typeface="Arial" pitchFamily="34" charset="0"/>
              </a:rPr>
            </a:br>
            <a:endParaRPr kumimoji="0" lang="zh-CN" sz="3200" b="1" i="0" u="none" strike="noStrike" cap="none" normalizeH="0" baseline="0" dirty="0" smtClean="0">
              <a:ln>
                <a:noFill/>
              </a:ln>
              <a:effectLst/>
              <a:latin typeface="Arial" pitchFamily="34" charset="0"/>
              <a:ea typeface="宋体" pitchFamily="2" charset="-122"/>
              <a:cs typeface="Arial" pitchFamily="34" charset="0"/>
            </a:endParaRPr>
          </a:p>
          <a:p>
            <a:pPr marL="0" marR="0" lvl="0" indent="317500" algn="l" defTabSz="914400" rtl="0" eaLnBrk="0" fontAlgn="base" latinLnBrk="0" hangingPunct="0">
              <a:lnSpc>
                <a:spcPct val="150000"/>
              </a:lnSpc>
              <a:spcBef>
                <a:spcPct val="0"/>
              </a:spcBef>
              <a:spcAft>
                <a:spcPct val="0"/>
              </a:spcAft>
              <a:buClrTx/>
              <a:buSzTx/>
              <a:buFontTx/>
              <a:buNone/>
              <a:tabLst/>
            </a:pPr>
            <a:endParaRPr kumimoji="0" lang="zh-CN" sz="3200" b="1" i="0" u="none" strike="noStrike" cap="none" normalizeH="0" baseline="0" dirty="0" smtClean="0">
              <a:ln>
                <a:noFill/>
              </a:ln>
              <a:effectLst/>
              <a:latin typeface="Arial" pitchFamily="34" charset="0"/>
              <a:ea typeface="宋体" pitchFamily="2" charset="-122"/>
              <a:cs typeface="宋体" pitchFamily="2" charset="-122"/>
            </a:endParaRPr>
          </a:p>
        </p:txBody>
      </p:sp>
      <p:pic>
        <p:nvPicPr>
          <p:cNvPr id="3" name="Picture 2" descr="https://gss2.bdstatic.com/-fo3dSag_xI4khGkpoWK1HF6hhy/baike/c0%3Dbaike272%2C5%2C5%2C272%2C90/sign=9f5b61d57eec54e755e1124cd851f035/9825bc315c6034a8e0bb546ace13495408237684.jpg"/>
          <p:cNvPicPr>
            <a:picLocks noChangeAspect="1" noChangeArrowheads="1"/>
          </p:cNvPicPr>
          <p:nvPr/>
        </p:nvPicPr>
        <p:blipFill>
          <a:blip r:embed="rId2" cstate="print"/>
          <a:srcRect/>
          <a:stretch>
            <a:fillRect/>
          </a:stretch>
        </p:blipFill>
        <p:spPr bwMode="auto">
          <a:xfrm>
            <a:off x="3491880" y="3429000"/>
            <a:ext cx="1944216" cy="2592288"/>
          </a:xfrm>
          <a:prstGeom prst="rect">
            <a:avLst/>
          </a:prstGeo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548680"/>
            <a:ext cx="8280920" cy="5632311"/>
          </a:xfrm>
          <a:prstGeom prst="rect">
            <a:avLst/>
          </a:prstGeom>
        </p:spPr>
        <p:txBody>
          <a:bodyPr wrap="square">
            <a:spAutoFit/>
          </a:bodyPr>
          <a:lstStyle/>
          <a:p>
            <a:pPr>
              <a:lnSpc>
                <a:spcPct val="150000"/>
              </a:lnSpc>
            </a:pPr>
            <a:r>
              <a:rPr lang="zh-CN" altLang="en-US" sz="2400" b="1" u="sng" dirty="0" smtClean="0">
                <a:solidFill>
                  <a:srgbClr val="FF0000"/>
                </a:solidFill>
                <a:latin typeface="仿宋" pitchFamily="49" charset="-122"/>
                <a:ea typeface="仿宋" pitchFamily="49" charset="-122"/>
              </a:rPr>
              <a:t>寓言的特点</a:t>
            </a:r>
            <a:r>
              <a:rPr lang="en-US" altLang="zh-CN" sz="2400" b="1" u="sng" dirty="0" smtClean="0">
                <a:solidFill>
                  <a:srgbClr val="FF0000"/>
                </a:solidFill>
                <a:latin typeface="仿宋" pitchFamily="49" charset="-122"/>
                <a:ea typeface="仿宋" pitchFamily="49" charset="-122"/>
              </a:rPr>
              <a:t>;</a:t>
            </a:r>
          </a:p>
          <a:p>
            <a:pPr>
              <a:lnSpc>
                <a:spcPct val="150000"/>
              </a:lnSpc>
            </a:pPr>
            <a:r>
              <a:rPr lang="en-US" altLang="zh-CN" sz="2400" b="1" u="sng" dirty="0" smtClean="0">
                <a:solidFill>
                  <a:srgbClr val="FF0000"/>
                </a:solidFill>
                <a:latin typeface="仿宋" pitchFamily="49" charset="-122"/>
                <a:ea typeface="仿宋" pitchFamily="49" charset="-122"/>
              </a:rPr>
              <a:t>1.</a:t>
            </a:r>
            <a:r>
              <a:rPr lang="en-US" altLang="zh-CN" sz="2400" b="1" u="sng" dirty="0" smtClean="0">
                <a:solidFill>
                  <a:srgbClr val="FF0000"/>
                </a:solidFill>
                <a:latin typeface="仿宋" pitchFamily="49" charset="-122"/>
                <a:ea typeface="仿宋" pitchFamily="49" charset="-122"/>
              </a:rPr>
              <a:t>《</a:t>
            </a:r>
            <a:r>
              <a:rPr lang="zh-CN" altLang="en-US" sz="2400" b="1" u="sng" dirty="0" smtClean="0">
                <a:solidFill>
                  <a:srgbClr val="FF0000"/>
                </a:solidFill>
                <a:latin typeface="仿宋" pitchFamily="49" charset="-122"/>
                <a:ea typeface="仿宋" pitchFamily="49" charset="-122"/>
              </a:rPr>
              <a:t>伊索寓言</a:t>
            </a:r>
            <a:r>
              <a:rPr lang="en-US" altLang="zh-CN" sz="2400" b="1" u="sng" dirty="0" smtClean="0">
                <a:solidFill>
                  <a:srgbClr val="FF0000"/>
                </a:solidFill>
                <a:latin typeface="仿宋" pitchFamily="49" charset="-122"/>
                <a:ea typeface="仿宋" pitchFamily="49" charset="-122"/>
              </a:rPr>
              <a:t>》</a:t>
            </a:r>
            <a:r>
              <a:rPr lang="zh-CN" altLang="en-US" sz="2400" b="1" u="sng" dirty="0" smtClean="0">
                <a:solidFill>
                  <a:srgbClr val="FF0000"/>
                </a:solidFill>
                <a:latin typeface="仿宋" pitchFamily="49" charset="-122"/>
                <a:ea typeface="仿宋" pitchFamily="49" charset="-122"/>
              </a:rPr>
              <a:t>中的角色大多是拟人化的动物，</a:t>
            </a:r>
            <a:r>
              <a:rPr lang="zh-CN" altLang="en-US" sz="2400" b="1" dirty="0" smtClean="0">
                <a:latin typeface="仿宋" pitchFamily="49" charset="-122"/>
                <a:ea typeface="仿宋" pitchFamily="49" charset="-122"/>
              </a:rPr>
              <a:t>它们的行为举止都是人的方式，作者借以形象化地说出某种思想、道德意识或生活经验，使读者得到相应的教育。</a:t>
            </a:r>
            <a:endParaRPr lang="en-US" altLang="zh-CN" sz="2400" b="1" dirty="0" smtClean="0">
              <a:latin typeface="仿宋" pitchFamily="49" charset="-122"/>
              <a:ea typeface="仿宋" pitchFamily="49" charset="-122"/>
            </a:endParaRPr>
          </a:p>
          <a:p>
            <a:pPr>
              <a:lnSpc>
                <a:spcPct val="150000"/>
              </a:lnSpc>
            </a:pPr>
            <a:r>
              <a:rPr lang="en-US" altLang="zh-CN" sz="2400" b="1" u="sng" dirty="0" smtClean="0">
                <a:solidFill>
                  <a:srgbClr val="FF0000"/>
                </a:solidFill>
                <a:latin typeface="仿宋" pitchFamily="49" charset="-122"/>
                <a:ea typeface="仿宋" pitchFamily="49" charset="-122"/>
              </a:rPr>
              <a:t>2.</a:t>
            </a:r>
            <a:r>
              <a:rPr lang="zh-CN" altLang="en-US" sz="2400" b="1" u="sng" dirty="0" smtClean="0">
                <a:solidFill>
                  <a:srgbClr val="FF0000"/>
                </a:solidFill>
                <a:latin typeface="仿宋" pitchFamily="49" charset="-122"/>
                <a:ea typeface="仿宋" pitchFamily="49" charset="-122"/>
              </a:rPr>
              <a:t>这些</a:t>
            </a:r>
            <a:r>
              <a:rPr lang="zh-CN" altLang="en-US" sz="2400" b="1" u="sng" dirty="0" smtClean="0">
                <a:solidFill>
                  <a:srgbClr val="FF0000"/>
                </a:solidFill>
                <a:latin typeface="仿宋" pitchFamily="49" charset="-122"/>
                <a:ea typeface="仿宋" pitchFamily="49" charset="-122"/>
              </a:rPr>
              <a:t>故事篇幅短小却寓意深厚，</a:t>
            </a:r>
            <a:r>
              <a:rPr lang="zh-CN" altLang="en-US" sz="2400" b="1" dirty="0" smtClean="0">
                <a:latin typeface="仿宋" pitchFamily="49" charset="-122"/>
                <a:ea typeface="仿宋" pitchFamily="49" charset="-122"/>
              </a:rPr>
              <a:t>有的教导人们要正直、勤勉；有的劝人不要骄傲、不要说谎；也有的说明办事要按照规律，量力而行；还有不少反映了强者虽凶残但却常被弱者战胜以及各种寓意深刻的人生道理。内含对社会不平等的抨击；讽刺懦弱、懒惰，赞美勇敢斗争，教人如何处事，辨别是非好坏。</a:t>
            </a:r>
            <a:endParaRPr lang="zh-CN" altLang="en-US" sz="2400" b="1" dirty="0">
              <a:latin typeface="仿宋" pitchFamily="49" charset="-122"/>
              <a:ea typeface="仿宋" pitchFamily="49"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descr="https://gss3.bdstatic.com/-Po3dSag_xI4khGkpoWK1HF6hhy/baike/c0%3Dbaike92%2C5%2C5%2C92%2C30/sign=6e4758ab79f08202399f996d2a929088/2934349b033b5bb50ae69c763cd3d539b600bc01.jpg"/>
          <p:cNvPicPr>
            <a:picLocks noChangeAspect="1" noChangeArrowheads="1"/>
          </p:cNvPicPr>
          <p:nvPr/>
        </p:nvPicPr>
        <p:blipFill>
          <a:blip r:embed="rId2" cstate="print"/>
          <a:srcRect/>
          <a:stretch>
            <a:fillRect/>
          </a:stretch>
        </p:blipFill>
        <p:spPr bwMode="auto">
          <a:xfrm>
            <a:off x="2267744" y="548680"/>
            <a:ext cx="4896544" cy="5488683"/>
          </a:xfrm>
          <a:prstGeom prst="rect">
            <a:avLst/>
          </a:prstGeom>
          <a:noFill/>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60" y="476672"/>
            <a:ext cx="7776864" cy="5632311"/>
          </a:xfrm>
          <a:prstGeom prst="rect">
            <a:avLst/>
          </a:prstGeom>
        </p:spPr>
        <p:txBody>
          <a:bodyPr wrap="square">
            <a:spAutoFit/>
          </a:bodyPr>
          <a:lstStyle/>
          <a:p>
            <a:pPr>
              <a:lnSpc>
                <a:spcPct val="150000"/>
              </a:lnSpc>
            </a:pPr>
            <a:r>
              <a:rPr lang="en-US" altLang="zh-CN" sz="2400" b="1" dirty="0" smtClean="0">
                <a:solidFill>
                  <a:srgbClr val="C00000"/>
                </a:solidFill>
                <a:latin typeface="宋体" pitchFamily="2" charset="-122"/>
                <a:ea typeface="宋体" pitchFamily="2" charset="-122"/>
              </a:rPr>
              <a:t>         《</a:t>
            </a:r>
            <a:r>
              <a:rPr lang="zh-CN" altLang="en-US" sz="2400" b="1" dirty="0" smtClean="0">
                <a:solidFill>
                  <a:srgbClr val="C00000"/>
                </a:solidFill>
                <a:latin typeface="宋体" pitchFamily="2" charset="-122"/>
                <a:ea typeface="宋体" pitchFamily="2" charset="-122"/>
              </a:rPr>
              <a:t>赫耳墨斯和雕像者</a:t>
            </a:r>
            <a:r>
              <a:rPr lang="en-US" altLang="zh-CN" sz="2400" b="1" dirty="0" smtClean="0">
                <a:solidFill>
                  <a:srgbClr val="C00000"/>
                </a:solidFill>
                <a:latin typeface="宋体" pitchFamily="2" charset="-122"/>
                <a:ea typeface="宋体" pitchFamily="2" charset="-122"/>
              </a:rPr>
              <a:t>》   </a:t>
            </a:r>
            <a:r>
              <a:rPr lang="zh-CN" altLang="en-US" sz="2400" b="1" dirty="0" smtClean="0">
                <a:solidFill>
                  <a:srgbClr val="C00000"/>
                </a:solidFill>
                <a:latin typeface="宋体" pitchFamily="2" charset="-122"/>
                <a:ea typeface="宋体" pitchFamily="2" charset="-122"/>
              </a:rPr>
              <a:t>伊索</a:t>
            </a:r>
            <a:endParaRPr lang="en-US" altLang="zh-CN" sz="2400" b="1" dirty="0" smtClean="0">
              <a:solidFill>
                <a:srgbClr val="C00000"/>
              </a:solidFill>
              <a:latin typeface="宋体" pitchFamily="2" charset="-122"/>
              <a:ea typeface="宋体" pitchFamily="2" charset="-122"/>
            </a:endParaRPr>
          </a:p>
          <a:p>
            <a:pPr>
              <a:lnSpc>
                <a:spcPct val="150000"/>
              </a:lnSpc>
            </a:pPr>
            <a:r>
              <a:rPr lang="zh-CN" altLang="en-US" sz="2400" b="1" dirty="0" smtClean="0">
                <a:latin typeface="宋体" pitchFamily="2" charset="-122"/>
                <a:ea typeface="宋体" pitchFamily="2" charset="-122"/>
              </a:rPr>
              <a:t>   </a:t>
            </a:r>
            <a:r>
              <a:rPr lang="zh-CN" altLang="en-US" sz="2400" b="1" dirty="0" smtClean="0">
                <a:solidFill>
                  <a:srgbClr val="0000FF"/>
                </a:solidFill>
                <a:latin typeface="宋体" pitchFamily="2" charset="-122"/>
                <a:ea typeface="宋体" pitchFamily="2" charset="-122"/>
              </a:rPr>
              <a:t>赫</a:t>
            </a:r>
            <a:r>
              <a:rPr lang="zh-CN" altLang="en-US" sz="2400" b="1" dirty="0" smtClean="0">
                <a:solidFill>
                  <a:srgbClr val="0000FF"/>
                </a:solidFill>
                <a:latin typeface="宋体" pitchFamily="2" charset="-122"/>
                <a:ea typeface="宋体" pitchFamily="2" charset="-122"/>
              </a:rPr>
              <a:t>耳墨斯</a:t>
            </a:r>
            <a:r>
              <a:rPr lang="zh-CN" altLang="en-US" sz="2400" b="1" dirty="0" smtClean="0">
                <a:latin typeface="宋体" pitchFamily="2" charset="-122"/>
                <a:ea typeface="宋体" pitchFamily="2" charset="-122"/>
              </a:rPr>
              <a:t>想知道他在人间受到多大的尊重，就化作凡人，来到一个雕像者的店里。他看见</a:t>
            </a:r>
            <a:r>
              <a:rPr lang="zh-CN" altLang="en-US" sz="2400" b="1" dirty="0" smtClean="0">
                <a:solidFill>
                  <a:srgbClr val="0000FF"/>
                </a:solidFill>
                <a:latin typeface="宋体" pitchFamily="2" charset="-122"/>
                <a:ea typeface="宋体" pitchFamily="2" charset="-122"/>
              </a:rPr>
              <a:t>宙斯</a:t>
            </a:r>
            <a:r>
              <a:rPr lang="zh-CN" altLang="en-US" sz="2400" b="1" dirty="0" smtClean="0">
                <a:latin typeface="宋体" pitchFamily="2" charset="-122"/>
                <a:ea typeface="宋体" pitchFamily="2" charset="-122"/>
              </a:rPr>
              <a:t>的雕像，问道：“值多少钱？”雕像者说：“一个银元。”赫耳墨斯又笑着问道：“</a:t>
            </a:r>
            <a:r>
              <a:rPr lang="zh-CN" altLang="en-US" sz="2400" b="1" dirty="0" smtClean="0">
                <a:solidFill>
                  <a:srgbClr val="0000FF"/>
                </a:solidFill>
                <a:latin typeface="宋体" pitchFamily="2" charset="-122"/>
                <a:ea typeface="宋体" pitchFamily="2" charset="-122"/>
              </a:rPr>
              <a:t>赫拉</a:t>
            </a:r>
            <a:r>
              <a:rPr lang="zh-CN" altLang="en-US" sz="2400" b="1" dirty="0" smtClean="0">
                <a:latin typeface="宋体" pitchFamily="2" charset="-122"/>
                <a:ea typeface="宋体" pitchFamily="2" charset="-122"/>
              </a:rPr>
              <a:t>的雕像值多少钱？“雕像者说：“还要贵一点。”后来，赫耳墨斯看见自己的雕像，心想他身为神使，又是商人的庇护神，人们会对他更尊重些，于是问道：“这个值多少钱？”雕像者回答说：“假如你买了那两个，这个算添头，白送。”</a:t>
            </a:r>
          </a:p>
          <a:p>
            <a:pPr>
              <a:lnSpc>
                <a:spcPct val="150000"/>
              </a:lnSpc>
            </a:pPr>
            <a:r>
              <a:rPr lang="zh-CN" altLang="en-US" sz="2400" b="1" dirty="0" smtClean="0">
                <a:latin typeface="宋体" pitchFamily="2" charset="-122"/>
                <a:ea typeface="宋体" pitchFamily="2" charset="-122"/>
              </a:rPr>
              <a:t>    </a:t>
            </a:r>
            <a:r>
              <a:rPr lang="zh-CN" altLang="en-US" sz="2400" b="1" u="sng" dirty="0" smtClean="0">
                <a:solidFill>
                  <a:srgbClr val="C00000"/>
                </a:solidFill>
                <a:latin typeface="宋体" pitchFamily="2" charset="-122"/>
                <a:ea typeface="宋体" pitchFamily="2" charset="-122"/>
              </a:rPr>
              <a:t>这个</a:t>
            </a:r>
            <a:r>
              <a:rPr lang="zh-CN" altLang="en-US" sz="2400" b="1" u="sng" dirty="0" smtClean="0">
                <a:solidFill>
                  <a:srgbClr val="C00000"/>
                </a:solidFill>
                <a:latin typeface="宋体" pitchFamily="2" charset="-122"/>
                <a:ea typeface="宋体" pitchFamily="2" charset="-122"/>
              </a:rPr>
              <a:t>故事适用于那些爱慕虚荣而不被人重视的人。</a:t>
            </a:r>
            <a:endParaRPr lang="zh-CN" altLang="en-US" sz="2400" b="1" u="sng" dirty="0">
              <a:solidFill>
                <a:srgbClr val="C00000"/>
              </a:solidFill>
              <a:latin typeface="宋体" pitchFamily="2" charset="-122"/>
              <a:ea typeface="宋体" pitchFamily="2"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descr="https://gss2.bdstatic.com/-fo3dSag_xI4khGkpoWK1HF6hhy/baike/c0%3Dbaike80%2C5%2C5%2C80%2C26/sign=f36d87c54710b912abccfeaca2949766/09fa513d269759ee0311a0b5b2fb43166d22df0f.jpg"/>
          <p:cNvPicPr>
            <a:picLocks noChangeAspect="1" noChangeArrowheads="1"/>
          </p:cNvPicPr>
          <p:nvPr/>
        </p:nvPicPr>
        <p:blipFill>
          <a:blip r:embed="rId2" cstate="print"/>
          <a:srcRect/>
          <a:stretch>
            <a:fillRect/>
          </a:stretch>
        </p:blipFill>
        <p:spPr bwMode="auto">
          <a:xfrm>
            <a:off x="5004048" y="476672"/>
            <a:ext cx="3125747" cy="5282952"/>
          </a:xfrm>
          <a:prstGeom prst="rect">
            <a:avLst/>
          </a:prstGeom>
          <a:noFill/>
        </p:spPr>
      </p:pic>
      <p:sp>
        <p:nvSpPr>
          <p:cNvPr id="3" name="矩形 2"/>
          <p:cNvSpPr/>
          <p:nvPr/>
        </p:nvSpPr>
        <p:spPr>
          <a:xfrm>
            <a:off x="5940152" y="5877272"/>
            <a:ext cx="1114408" cy="369332"/>
          </a:xfrm>
          <a:prstGeom prst="rect">
            <a:avLst/>
          </a:prstGeom>
        </p:spPr>
        <p:txBody>
          <a:bodyPr wrap="none">
            <a:spAutoFit/>
          </a:bodyPr>
          <a:lstStyle/>
          <a:p>
            <a:r>
              <a:rPr lang="zh-CN" altLang="en-US" b="1" dirty="0" smtClean="0">
                <a:latin typeface="宋体" pitchFamily="2" charset="-122"/>
                <a:ea typeface="宋体" pitchFamily="2" charset="-122"/>
              </a:rPr>
              <a:t>赫耳墨斯</a:t>
            </a:r>
            <a:endParaRPr lang="zh-CN" altLang="en-US" dirty="0"/>
          </a:p>
        </p:txBody>
      </p:sp>
      <p:sp>
        <p:nvSpPr>
          <p:cNvPr id="4" name="矩形 3"/>
          <p:cNvSpPr/>
          <p:nvPr/>
        </p:nvSpPr>
        <p:spPr>
          <a:xfrm>
            <a:off x="539552" y="908720"/>
            <a:ext cx="3888432" cy="4515660"/>
          </a:xfrm>
          <a:prstGeom prst="rect">
            <a:avLst/>
          </a:prstGeom>
          <a:ln>
            <a:solidFill>
              <a:schemeClr val="bg2">
                <a:lumMod val="50000"/>
              </a:schemeClr>
            </a:solidFill>
          </a:ln>
        </p:spPr>
        <p:txBody>
          <a:bodyPr wrap="square">
            <a:spAutoFit/>
          </a:bodyPr>
          <a:lstStyle/>
          <a:p>
            <a:pPr>
              <a:lnSpc>
                <a:spcPct val="150000"/>
              </a:lnSpc>
            </a:pPr>
            <a:r>
              <a:rPr lang="en-US" altLang="zh-CN" sz="2800" b="1" dirty="0" smtClean="0">
                <a:latin typeface="宋体" pitchFamily="2" charset="-122"/>
                <a:ea typeface="宋体" pitchFamily="2" charset="-122"/>
              </a:rPr>
              <a:t>《</a:t>
            </a:r>
            <a:r>
              <a:rPr lang="zh-CN" altLang="en-US" sz="2800" b="1" dirty="0" smtClean="0">
                <a:latin typeface="宋体" pitchFamily="2" charset="-122"/>
                <a:ea typeface="宋体" pitchFamily="2" charset="-122"/>
              </a:rPr>
              <a:t>赫耳墨斯和雕像者</a:t>
            </a:r>
            <a:r>
              <a:rPr lang="en-US" altLang="zh-CN" sz="2800" b="1" dirty="0" smtClean="0">
                <a:latin typeface="宋体" pitchFamily="2" charset="-122"/>
                <a:ea typeface="宋体" pitchFamily="2" charset="-122"/>
              </a:rPr>
              <a:t>》</a:t>
            </a:r>
            <a:r>
              <a:rPr lang="zh-CN" altLang="en-US" sz="2800" b="1" dirty="0" smtClean="0">
                <a:latin typeface="宋体" pitchFamily="2" charset="-122"/>
                <a:ea typeface="宋体" pitchFamily="2" charset="-122"/>
              </a:rPr>
              <a:t>通过天神赫耳墨斯自命不凡、主观臆断而在事实面前碰壁的故事，以神喻人，</a:t>
            </a:r>
            <a:r>
              <a:rPr lang="zh-CN" altLang="en-US" sz="2800" b="1" u="sng" dirty="0" smtClean="0">
                <a:solidFill>
                  <a:srgbClr val="FF0000"/>
                </a:solidFill>
                <a:latin typeface="宋体" pitchFamily="2" charset="-122"/>
                <a:ea typeface="宋体" pitchFamily="2" charset="-122"/>
              </a:rPr>
              <a:t>讽刺和批评了</a:t>
            </a:r>
            <a:r>
              <a:rPr lang="zh-CN" altLang="en-US" sz="2800" b="1" u="sng" dirty="0" smtClean="0">
                <a:solidFill>
                  <a:srgbClr val="FF0000"/>
                </a:solidFill>
                <a:latin typeface="宋体" pitchFamily="2" charset="-122"/>
                <a:ea typeface="宋体" pitchFamily="2" charset="-122"/>
              </a:rPr>
              <a:t>那些</a:t>
            </a:r>
            <a:r>
              <a:rPr lang="zh-CN" altLang="en-US" sz="2800" b="1" u="sng" dirty="0" smtClean="0">
                <a:solidFill>
                  <a:srgbClr val="FF0000"/>
                </a:solidFill>
                <a:latin typeface="宋体" pitchFamily="2" charset="-122"/>
                <a:ea typeface="宋体" pitchFamily="2" charset="-122"/>
              </a:rPr>
              <a:t>自命不凡、</a:t>
            </a:r>
            <a:r>
              <a:rPr lang="zh-CN" altLang="en-US" sz="2800" b="1" u="sng" dirty="0" smtClean="0">
                <a:solidFill>
                  <a:srgbClr val="FF0000"/>
                </a:solidFill>
                <a:latin typeface="宋体" pitchFamily="2" charset="-122"/>
                <a:ea typeface="宋体" pitchFamily="2" charset="-122"/>
              </a:rPr>
              <a:t>爱慕</a:t>
            </a:r>
            <a:r>
              <a:rPr lang="zh-CN" altLang="en-US" sz="2800" b="1" u="sng" dirty="0" smtClean="0">
                <a:solidFill>
                  <a:srgbClr val="FF0000"/>
                </a:solidFill>
                <a:latin typeface="宋体" pitchFamily="2" charset="-122"/>
                <a:ea typeface="宋体" pitchFamily="2" charset="-122"/>
              </a:rPr>
              <a:t>虚荣、狂妄自大的人。</a:t>
            </a:r>
            <a:endParaRPr lang="zh-CN" altLang="en-US" sz="2800" b="1" u="sng" dirty="0">
              <a:solidFill>
                <a:srgbClr val="FF0000"/>
              </a:solidFill>
              <a:latin typeface="宋体" pitchFamily="2" charset="-122"/>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79712" y="2060848"/>
            <a:ext cx="4824536" cy="1107996"/>
          </a:xfrm>
          <a:prstGeom prst="rect">
            <a:avLst/>
          </a:prstGeom>
          <a:noFill/>
        </p:spPr>
        <p:txBody>
          <a:bodyPr wrap="square" rtlCol="0">
            <a:spAutoFit/>
          </a:bodyPr>
          <a:lstStyle/>
          <a:p>
            <a:r>
              <a:rPr lang="en-US" altLang="zh-CN" sz="6600" dirty="0" smtClean="0">
                <a:latin typeface="微软雅黑 Light" pitchFamily="34" charset="-122"/>
                <a:ea typeface="微软雅黑 Light" pitchFamily="34" charset="-122"/>
              </a:rPr>
              <a:t>22.</a:t>
            </a:r>
            <a:r>
              <a:rPr lang="zh-CN" altLang="en-US" sz="6600" dirty="0" smtClean="0">
                <a:latin typeface="微软雅黑 Light" pitchFamily="34" charset="-122"/>
                <a:ea typeface="微软雅黑 Light" pitchFamily="34" charset="-122"/>
              </a:rPr>
              <a:t>寓言四则</a:t>
            </a:r>
            <a:endParaRPr lang="zh-CN" altLang="en-US" sz="6600" dirty="0">
              <a:latin typeface="微软雅黑 Light" pitchFamily="34" charset="-122"/>
              <a:ea typeface="微软雅黑 Light" pitchFamily="34"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descr="https://gss2.bdstatic.com/-fo3dSag_xI4khGkpoWK1HF6hhy/baike/c0%3Dbaike80%2C5%2C5%2C80%2C26/sign=8314d1625bda81cb5aeb8b9f330fbb73/d6ca7bcb0a46f21f907367c5fc246b600d33aee4.jpg"/>
          <p:cNvPicPr>
            <a:picLocks noChangeAspect="1" noChangeArrowheads="1"/>
          </p:cNvPicPr>
          <p:nvPr/>
        </p:nvPicPr>
        <p:blipFill>
          <a:blip r:embed="rId2" cstate="print"/>
          <a:srcRect/>
          <a:stretch>
            <a:fillRect/>
          </a:stretch>
        </p:blipFill>
        <p:spPr bwMode="auto">
          <a:xfrm>
            <a:off x="899592" y="620688"/>
            <a:ext cx="6264696" cy="5149582"/>
          </a:xfrm>
          <a:prstGeom prst="rect">
            <a:avLst/>
          </a:prstGeom>
          <a:noFill/>
        </p:spPr>
      </p:pic>
      <p:sp>
        <p:nvSpPr>
          <p:cNvPr id="3" name="TextBox 2"/>
          <p:cNvSpPr txBox="1"/>
          <p:nvPr/>
        </p:nvSpPr>
        <p:spPr>
          <a:xfrm>
            <a:off x="7452320" y="620688"/>
            <a:ext cx="1200329" cy="5112568"/>
          </a:xfrm>
          <a:prstGeom prst="rect">
            <a:avLst/>
          </a:prstGeom>
          <a:noFill/>
        </p:spPr>
        <p:txBody>
          <a:bodyPr vert="eaVert" wrap="square" rtlCol="0">
            <a:spAutoFit/>
          </a:bodyPr>
          <a:lstStyle/>
          <a:p>
            <a:r>
              <a:rPr lang="zh-CN" altLang="en-US" sz="6600" dirty="0" smtClean="0">
                <a:solidFill>
                  <a:srgbClr val="C00000"/>
                </a:solidFill>
              </a:rPr>
              <a:t>蚊子和狮子</a:t>
            </a:r>
            <a:endParaRPr lang="zh-CN" altLang="en-US" sz="6600" dirty="0">
              <a:solidFill>
                <a:srgbClr val="C00000"/>
              </a:solidFill>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404664"/>
            <a:ext cx="8424936" cy="5638082"/>
          </a:xfrm>
          <a:prstGeom prst="rect">
            <a:avLst/>
          </a:prstGeom>
        </p:spPr>
        <p:txBody>
          <a:bodyPr wrap="square">
            <a:spAutoFit/>
          </a:bodyPr>
          <a:lstStyle/>
          <a:p>
            <a:pPr>
              <a:lnSpc>
                <a:spcPct val="150000"/>
              </a:lnSpc>
            </a:pPr>
            <a:r>
              <a:rPr lang="en-US" altLang="zh-CN" sz="2400" b="1" dirty="0" smtClean="0">
                <a:solidFill>
                  <a:srgbClr val="C00000"/>
                </a:solidFill>
                <a:latin typeface="宋体" pitchFamily="2" charset="-122"/>
                <a:ea typeface="宋体" pitchFamily="2" charset="-122"/>
              </a:rPr>
              <a:t>               《</a:t>
            </a:r>
            <a:r>
              <a:rPr lang="zh-CN" altLang="en-US" sz="2400" b="1" dirty="0" smtClean="0">
                <a:solidFill>
                  <a:srgbClr val="C00000"/>
                </a:solidFill>
                <a:latin typeface="宋体" pitchFamily="2" charset="-122"/>
                <a:ea typeface="宋体" pitchFamily="2" charset="-122"/>
              </a:rPr>
              <a:t>蚊子和狮子</a:t>
            </a:r>
            <a:r>
              <a:rPr lang="en-US" altLang="zh-CN" sz="2400" b="1" dirty="0" smtClean="0">
                <a:solidFill>
                  <a:srgbClr val="C00000"/>
                </a:solidFill>
                <a:latin typeface="宋体" pitchFamily="2" charset="-122"/>
                <a:ea typeface="宋体" pitchFamily="2" charset="-122"/>
              </a:rPr>
              <a:t>》</a:t>
            </a:r>
          </a:p>
          <a:p>
            <a:pPr>
              <a:lnSpc>
                <a:spcPct val="150000"/>
              </a:lnSpc>
            </a:pPr>
            <a:r>
              <a:rPr lang="zh-CN" altLang="en-US" sz="2400" b="1" dirty="0" smtClean="0">
                <a:latin typeface="宋体" pitchFamily="2" charset="-122"/>
                <a:ea typeface="宋体" pitchFamily="2" charset="-122"/>
              </a:rPr>
              <a:t>  有</a:t>
            </a:r>
            <a:r>
              <a:rPr lang="zh-CN" altLang="en-US" sz="2400" b="1" dirty="0" smtClean="0">
                <a:latin typeface="宋体" pitchFamily="2" charset="-122"/>
                <a:ea typeface="宋体" pitchFamily="2" charset="-122"/>
              </a:rPr>
              <a:t>只蚊子飞到狮子面前，对他说：“我不怕你，你也并不比我强。要说不是这样，你到底有什么力量呢？是用爪子抓，牙齿咬吗？女人同男人打架，也会这么干。我比你强得多。你要是愿意，我们不妨较量较量吧！”蚊子吹着喇叭冲过去，专咬狮子鼻子周围没有毛的地方。狮子气得用爪子把自己的脸都抓破了。蚊子战胜了狮子，又吹着喇叭，唱着凯歌飞走，却被蜘蛛网粘住了。</a:t>
            </a:r>
            <a:r>
              <a:rPr lang="zh-CN" altLang="en-US" sz="2400" b="1" u="sng" dirty="0" smtClean="0">
                <a:solidFill>
                  <a:srgbClr val="0000FF"/>
                </a:solidFill>
                <a:latin typeface="宋体" pitchFamily="2" charset="-122"/>
                <a:ea typeface="宋体" pitchFamily="2" charset="-122"/>
              </a:rPr>
              <a:t>蚊子将被吃掉时，叹息说：“我同最强大的动物都战胜过，不料被这小小的蜘蛛消灭了。”</a:t>
            </a:r>
          </a:p>
          <a:p>
            <a:pPr>
              <a:lnSpc>
                <a:spcPct val="150000"/>
              </a:lnSpc>
            </a:pPr>
            <a:r>
              <a:rPr lang="zh-CN" altLang="en-US" sz="2400" b="1" u="sng" dirty="0" smtClean="0">
                <a:solidFill>
                  <a:srgbClr val="C00000"/>
                </a:solidFill>
                <a:latin typeface="宋体" pitchFamily="2" charset="-122"/>
                <a:ea typeface="宋体" pitchFamily="2" charset="-122"/>
              </a:rPr>
              <a:t>  这</a:t>
            </a:r>
            <a:r>
              <a:rPr lang="zh-CN" altLang="en-US" sz="2400" b="1" u="sng" dirty="0" smtClean="0">
                <a:solidFill>
                  <a:srgbClr val="C00000"/>
                </a:solidFill>
                <a:latin typeface="宋体" pitchFamily="2" charset="-122"/>
                <a:ea typeface="宋体" pitchFamily="2" charset="-122"/>
              </a:rPr>
              <a:t>故事适用于那些打败过大人物，却被小人物打败的人。</a:t>
            </a:r>
            <a:endParaRPr lang="zh-CN" altLang="en-US" sz="2400" b="1" u="sng" dirty="0">
              <a:solidFill>
                <a:srgbClr val="C00000"/>
              </a:solidFill>
              <a:latin typeface="宋体" pitchFamily="2" charset="-122"/>
              <a:ea typeface="宋体"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30" name="Picture 2" descr="https://timgsa.baidu.com/timg?image&amp;quality=80&amp;size=b10000_10000&amp;sec=1544062768&amp;di=de6ccf56ce7fc016e1a0e19ee54ad3fb&amp;src=http://txt25-2.book118.com/2017/0601/book110776/110775958.jpg"/>
          <p:cNvPicPr>
            <a:picLocks noChangeAspect="1" noChangeArrowheads="1"/>
          </p:cNvPicPr>
          <p:nvPr/>
        </p:nvPicPr>
        <p:blipFill>
          <a:blip r:embed="rId2" cstate="print"/>
          <a:srcRect/>
          <a:stretch>
            <a:fillRect/>
          </a:stretch>
        </p:blipFill>
        <p:spPr bwMode="auto">
          <a:xfrm>
            <a:off x="323528" y="260648"/>
            <a:ext cx="8280920" cy="6048672"/>
          </a:xfrm>
          <a:prstGeom prst="rect">
            <a:avLst/>
          </a:prstGeom>
          <a:noFill/>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548680"/>
            <a:ext cx="8496944" cy="2677656"/>
          </a:xfrm>
          <a:prstGeom prst="rect">
            <a:avLst/>
          </a:prstGeom>
        </p:spPr>
        <p:txBody>
          <a:bodyPr wrap="square">
            <a:spAutoFit/>
          </a:bodyPr>
          <a:lstStyle/>
          <a:p>
            <a:r>
              <a:rPr lang="en-US" altLang="zh-CN" sz="2800" b="1" dirty="0" smtClean="0">
                <a:latin typeface="宋体" pitchFamily="2" charset="-122"/>
                <a:ea typeface="宋体" pitchFamily="2" charset="-122"/>
              </a:rPr>
              <a:t>1</a:t>
            </a:r>
            <a:r>
              <a:rPr lang="zh-CN" altLang="en-US" sz="2800" b="1" dirty="0" smtClean="0">
                <a:latin typeface="宋体" pitchFamily="2" charset="-122"/>
                <a:ea typeface="宋体" pitchFamily="2" charset="-122"/>
              </a:rPr>
              <a:t>、</a:t>
            </a:r>
            <a:r>
              <a:rPr lang="zh-CN" altLang="en-US" sz="2800" b="1" dirty="0" smtClean="0">
                <a:latin typeface="宋体" pitchFamily="2" charset="-122"/>
                <a:ea typeface="宋体" pitchFamily="2" charset="-122"/>
              </a:rPr>
              <a:t>弱小的蚊子为什么能战胜强大的狮子呢？</a:t>
            </a:r>
          </a:p>
          <a:p>
            <a:endParaRPr lang="zh-CN" altLang="en-US" sz="2800" b="1" dirty="0" smtClean="0">
              <a:latin typeface="宋体" pitchFamily="2" charset="-122"/>
              <a:ea typeface="宋体" pitchFamily="2" charset="-122"/>
            </a:endParaRPr>
          </a:p>
          <a:p>
            <a:r>
              <a:rPr lang="en-US" altLang="zh-CN" sz="2800" b="1" dirty="0" smtClean="0">
                <a:latin typeface="宋体" pitchFamily="2" charset="-122"/>
                <a:ea typeface="宋体" pitchFamily="2" charset="-122"/>
              </a:rPr>
              <a:t>2</a:t>
            </a:r>
            <a:r>
              <a:rPr lang="zh-CN" altLang="en-US" sz="2800" b="1" dirty="0" smtClean="0">
                <a:latin typeface="宋体" pitchFamily="2" charset="-122"/>
                <a:ea typeface="宋体" pitchFamily="2" charset="-122"/>
              </a:rPr>
              <a:t>、</a:t>
            </a:r>
            <a:r>
              <a:rPr lang="zh-CN" altLang="en-US" sz="2800" b="1" dirty="0" smtClean="0">
                <a:latin typeface="宋体" pitchFamily="2" charset="-122"/>
                <a:ea typeface="宋体" pitchFamily="2" charset="-122"/>
              </a:rPr>
              <a:t>胜利的蚊子为什么会被小小的蜘蛛消灭了？</a:t>
            </a:r>
          </a:p>
          <a:p>
            <a:endParaRPr lang="zh-CN" altLang="en-US" sz="2800" b="1" dirty="0" smtClean="0">
              <a:latin typeface="宋体" pitchFamily="2" charset="-122"/>
              <a:ea typeface="宋体" pitchFamily="2" charset="-122"/>
            </a:endParaRPr>
          </a:p>
          <a:p>
            <a:r>
              <a:rPr lang="en-US" altLang="zh-CN" sz="2800" b="1" dirty="0" smtClean="0">
                <a:latin typeface="宋体" pitchFamily="2" charset="-122"/>
                <a:ea typeface="宋体" pitchFamily="2" charset="-122"/>
              </a:rPr>
              <a:t>3</a:t>
            </a:r>
            <a:r>
              <a:rPr lang="zh-CN" altLang="en-US" sz="2800" b="1" dirty="0" smtClean="0">
                <a:latin typeface="宋体" pitchFamily="2" charset="-122"/>
                <a:ea typeface="宋体" pitchFamily="2" charset="-122"/>
              </a:rPr>
              <a:t>、</a:t>
            </a:r>
            <a:r>
              <a:rPr lang="zh-CN" altLang="en-US" sz="2800" b="1" dirty="0" smtClean="0">
                <a:latin typeface="宋体" pitchFamily="2" charset="-122"/>
                <a:ea typeface="宋体" pitchFamily="2" charset="-122"/>
              </a:rPr>
              <a:t>学习这则寓言后，你有什么收获？</a:t>
            </a:r>
          </a:p>
          <a:p>
            <a:endParaRPr lang="zh-CN" altLang="en-US" sz="2800" b="1" dirty="0">
              <a:latin typeface="宋体" pitchFamily="2" charset="-122"/>
              <a:ea typeface="宋体" pitchFamily="2" charset="-122"/>
            </a:endParaRPr>
          </a:p>
        </p:txBody>
      </p:sp>
      <p:pic>
        <p:nvPicPr>
          <p:cNvPr id="3" name="Picture 2" descr="https://gss2.bdstatic.com/-fo3dSag_xI4khGkpoWK1HF6hhy/baike/c0%3Dbaike80%2C5%2C5%2C80%2C26/sign=8314d1625bda81cb5aeb8b9f330fbb73/d6ca7bcb0a46f21f907367c5fc246b600d33aee4.jpg"/>
          <p:cNvPicPr>
            <a:picLocks noChangeAspect="1" noChangeArrowheads="1"/>
          </p:cNvPicPr>
          <p:nvPr/>
        </p:nvPicPr>
        <p:blipFill>
          <a:blip r:embed="rId2" cstate="print"/>
          <a:srcRect/>
          <a:stretch>
            <a:fillRect/>
          </a:stretch>
        </p:blipFill>
        <p:spPr bwMode="auto">
          <a:xfrm>
            <a:off x="2915816" y="3356992"/>
            <a:ext cx="2952328" cy="2426815"/>
          </a:xfrm>
          <a:prstGeom prst="rect">
            <a:avLst/>
          </a:prstGeom>
          <a:noFill/>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403348"/>
            <a:ext cx="8496944" cy="6124754"/>
          </a:xfrm>
          <a:prstGeom prst="rect">
            <a:avLst/>
          </a:prstGeom>
        </p:spPr>
        <p:txBody>
          <a:bodyPr wrap="square">
            <a:spAutoFit/>
          </a:bodyPr>
          <a:lstStyle/>
          <a:p>
            <a:r>
              <a:rPr lang="en-US" altLang="zh-CN" sz="2800" b="1" dirty="0" smtClean="0">
                <a:latin typeface="宋体" pitchFamily="2" charset="-122"/>
                <a:ea typeface="宋体" pitchFamily="2" charset="-122"/>
              </a:rPr>
              <a:t>1</a:t>
            </a:r>
            <a:r>
              <a:rPr lang="zh-CN" altLang="en-US" sz="2800" b="1" dirty="0" smtClean="0">
                <a:latin typeface="宋体" pitchFamily="2" charset="-122"/>
                <a:ea typeface="宋体" pitchFamily="2" charset="-122"/>
              </a:rPr>
              <a:t>、</a:t>
            </a:r>
            <a:r>
              <a:rPr lang="zh-CN" altLang="en-US" sz="2800" b="1" dirty="0" smtClean="0">
                <a:latin typeface="宋体" pitchFamily="2" charset="-122"/>
                <a:ea typeface="宋体" pitchFamily="2" charset="-122"/>
              </a:rPr>
              <a:t>弱小的蚊子为什么能战胜强大的狮子呢？</a:t>
            </a:r>
          </a:p>
          <a:p>
            <a:r>
              <a:rPr lang="zh-CN" altLang="en-US" sz="2800" b="1" dirty="0" smtClean="0">
                <a:latin typeface="宋体" pitchFamily="2" charset="-122"/>
                <a:ea typeface="宋体" pitchFamily="2" charset="-122"/>
              </a:rPr>
              <a:t>答：</a:t>
            </a:r>
            <a:r>
              <a:rPr lang="zh-CN" altLang="en-US" sz="2800" b="1" u="sng" dirty="0" smtClean="0">
                <a:solidFill>
                  <a:srgbClr val="C00000"/>
                </a:solidFill>
                <a:latin typeface="宋体" pitchFamily="2" charset="-122"/>
                <a:ea typeface="宋体" pitchFamily="2" charset="-122"/>
              </a:rPr>
              <a:t>以己之长克人之短；知己知彼，百战不殆； 勇者胜</a:t>
            </a:r>
            <a:r>
              <a:rPr lang="zh-CN" altLang="en-US" sz="2800" b="1" u="sng" dirty="0" smtClean="0">
                <a:solidFill>
                  <a:srgbClr val="C00000"/>
                </a:solidFill>
                <a:latin typeface="宋体" pitchFamily="2" charset="-122"/>
                <a:ea typeface="宋体" pitchFamily="2" charset="-122"/>
              </a:rPr>
              <a:t>；</a:t>
            </a:r>
            <a:endParaRPr lang="en-US" altLang="zh-CN" sz="2800" b="1" u="sng" dirty="0" smtClean="0">
              <a:solidFill>
                <a:srgbClr val="C00000"/>
              </a:solidFill>
              <a:latin typeface="宋体" pitchFamily="2" charset="-122"/>
              <a:ea typeface="宋体" pitchFamily="2" charset="-122"/>
            </a:endParaRPr>
          </a:p>
          <a:p>
            <a:endParaRPr lang="zh-CN" altLang="en-US" sz="2800" b="1" dirty="0" smtClean="0">
              <a:latin typeface="宋体" pitchFamily="2" charset="-122"/>
              <a:ea typeface="宋体" pitchFamily="2" charset="-122"/>
            </a:endParaRPr>
          </a:p>
          <a:p>
            <a:r>
              <a:rPr lang="en-US" altLang="zh-CN" sz="2800" b="1" dirty="0" smtClean="0">
                <a:solidFill>
                  <a:srgbClr val="0000FF"/>
                </a:solidFill>
                <a:latin typeface="宋体" pitchFamily="2" charset="-122"/>
                <a:ea typeface="宋体" pitchFamily="2" charset="-122"/>
              </a:rPr>
              <a:t>2</a:t>
            </a:r>
            <a:r>
              <a:rPr lang="zh-CN" altLang="en-US" sz="2800" b="1" dirty="0" smtClean="0">
                <a:solidFill>
                  <a:srgbClr val="0000FF"/>
                </a:solidFill>
                <a:latin typeface="宋体" pitchFamily="2" charset="-122"/>
                <a:ea typeface="宋体" pitchFamily="2" charset="-122"/>
              </a:rPr>
              <a:t>、</a:t>
            </a:r>
            <a:r>
              <a:rPr lang="zh-CN" altLang="en-US" sz="2800" b="1" dirty="0" smtClean="0">
                <a:solidFill>
                  <a:srgbClr val="0000FF"/>
                </a:solidFill>
                <a:latin typeface="宋体" pitchFamily="2" charset="-122"/>
                <a:ea typeface="宋体" pitchFamily="2" charset="-122"/>
              </a:rPr>
              <a:t>胜利的蚊子为什么会被小小的蜘蛛消灭了？</a:t>
            </a:r>
          </a:p>
          <a:p>
            <a:r>
              <a:rPr lang="zh-CN" altLang="en-US" sz="2800" b="1" dirty="0" smtClean="0">
                <a:solidFill>
                  <a:srgbClr val="0000FF"/>
                </a:solidFill>
                <a:latin typeface="宋体" pitchFamily="2" charset="-122"/>
                <a:ea typeface="宋体" pitchFamily="2" charset="-122"/>
              </a:rPr>
              <a:t>答</a:t>
            </a:r>
            <a:r>
              <a:rPr lang="zh-CN" altLang="en-US" sz="2800" b="1" dirty="0" smtClean="0">
                <a:solidFill>
                  <a:srgbClr val="0000FF"/>
                </a:solidFill>
                <a:latin typeface="宋体" pitchFamily="2" charset="-122"/>
                <a:ea typeface="宋体" pitchFamily="2" charset="-122"/>
                <a:sym typeface="Wingdings" pitchFamily="2" charset="2"/>
              </a:rPr>
              <a:t>：</a:t>
            </a:r>
            <a:r>
              <a:rPr lang="zh-CN" altLang="en-US" sz="2800" b="1" u="sng" dirty="0" smtClean="0">
                <a:solidFill>
                  <a:srgbClr val="0000FF"/>
                </a:solidFill>
                <a:latin typeface="宋体" pitchFamily="2" charset="-122"/>
                <a:ea typeface="宋体" pitchFamily="2" charset="-122"/>
                <a:sym typeface="Wingdings" pitchFamily="2" charset="2"/>
              </a:rPr>
              <a:t>（</a:t>
            </a:r>
            <a:r>
              <a:rPr lang="en-US" altLang="zh-CN" sz="2800" b="1" u="sng" dirty="0" smtClean="0">
                <a:solidFill>
                  <a:srgbClr val="0000FF"/>
                </a:solidFill>
                <a:latin typeface="宋体" pitchFamily="2" charset="-122"/>
                <a:ea typeface="宋体" pitchFamily="2" charset="-122"/>
                <a:sym typeface="Wingdings" pitchFamily="2" charset="2"/>
              </a:rPr>
              <a:t>1</a:t>
            </a:r>
            <a:r>
              <a:rPr lang="zh-CN" altLang="en-US" sz="2800" b="1" u="sng" dirty="0" smtClean="0">
                <a:solidFill>
                  <a:srgbClr val="0000FF"/>
                </a:solidFill>
                <a:latin typeface="宋体" pitchFamily="2" charset="-122"/>
                <a:ea typeface="宋体" pitchFamily="2" charset="-122"/>
                <a:sym typeface="Wingdings" pitchFamily="2" charset="2"/>
              </a:rPr>
              <a:t>）</a:t>
            </a:r>
            <a:r>
              <a:rPr lang="zh-CN" altLang="en-US" sz="2800" b="1" u="sng" dirty="0" smtClean="0">
                <a:solidFill>
                  <a:srgbClr val="0000FF"/>
                </a:solidFill>
                <a:latin typeface="宋体" pitchFamily="2" charset="-122"/>
                <a:ea typeface="宋体" pitchFamily="2" charset="-122"/>
              </a:rPr>
              <a:t>骄兵必败</a:t>
            </a:r>
            <a:r>
              <a:rPr lang="zh-CN" altLang="en-US" sz="2800" b="1" u="sng" dirty="0" smtClean="0">
                <a:solidFill>
                  <a:srgbClr val="0000FF"/>
                </a:solidFill>
                <a:latin typeface="宋体" pitchFamily="2" charset="-122"/>
                <a:ea typeface="宋体" pitchFamily="2" charset="-122"/>
              </a:rPr>
              <a:t>。 </a:t>
            </a:r>
            <a:r>
              <a:rPr lang="zh-CN" altLang="en-US" sz="2800" b="1" dirty="0" smtClean="0">
                <a:solidFill>
                  <a:srgbClr val="0000FF"/>
                </a:solidFill>
                <a:latin typeface="宋体" pitchFamily="2" charset="-122"/>
                <a:ea typeface="宋体" pitchFamily="2" charset="-122"/>
              </a:rPr>
              <a:t>蚊子的失败是必然的（是迟早的）</a:t>
            </a:r>
            <a:r>
              <a:rPr lang="en-US" altLang="zh-CN" sz="2800" b="1" dirty="0" smtClean="0">
                <a:solidFill>
                  <a:srgbClr val="0000FF"/>
                </a:solidFill>
                <a:latin typeface="宋体" pitchFamily="2" charset="-122"/>
                <a:ea typeface="宋体" pitchFamily="2" charset="-122"/>
              </a:rPr>
              <a:t>——</a:t>
            </a:r>
            <a:r>
              <a:rPr lang="zh-CN" altLang="en-US" sz="2800" b="1" dirty="0" smtClean="0">
                <a:solidFill>
                  <a:srgbClr val="0000FF"/>
                </a:solidFill>
                <a:latin typeface="宋体" pitchFamily="2" charset="-122"/>
                <a:ea typeface="宋体" pitchFamily="2" charset="-122"/>
              </a:rPr>
              <a:t>它聪明，但是它骄傲自满（这就是愚笨的表现）</a:t>
            </a:r>
            <a:r>
              <a:rPr lang="zh-CN" altLang="en-US" sz="2800" b="1" dirty="0" smtClean="0">
                <a:solidFill>
                  <a:srgbClr val="0000FF"/>
                </a:solidFill>
                <a:latin typeface="宋体" pitchFamily="2" charset="-122"/>
                <a:ea typeface="宋体" pitchFamily="2" charset="-122"/>
              </a:rPr>
              <a:t>。（</a:t>
            </a:r>
            <a:r>
              <a:rPr lang="en-US" altLang="zh-CN" sz="2800" b="1" dirty="0" smtClean="0">
                <a:solidFill>
                  <a:srgbClr val="0000FF"/>
                </a:solidFill>
                <a:latin typeface="宋体" pitchFamily="2" charset="-122"/>
                <a:ea typeface="宋体" pitchFamily="2" charset="-122"/>
              </a:rPr>
              <a:t>2</a:t>
            </a:r>
            <a:r>
              <a:rPr lang="zh-CN" altLang="en-US" sz="2800" b="1" dirty="0" smtClean="0">
                <a:solidFill>
                  <a:srgbClr val="0000FF"/>
                </a:solidFill>
                <a:latin typeface="宋体" pitchFamily="2" charset="-122"/>
                <a:ea typeface="宋体" pitchFamily="2" charset="-122"/>
              </a:rPr>
              <a:t>）</a:t>
            </a:r>
            <a:r>
              <a:rPr lang="zh-CN" altLang="en-US" sz="2800" b="1" u="sng" dirty="0" smtClean="0">
                <a:solidFill>
                  <a:srgbClr val="0000FF"/>
                </a:solidFill>
                <a:latin typeface="宋体" pitchFamily="2" charset="-122"/>
                <a:ea typeface="宋体" pitchFamily="2" charset="-122"/>
              </a:rPr>
              <a:t>自己的长处可能会转化为短处；</a:t>
            </a:r>
            <a:endParaRPr lang="en-US" altLang="zh-CN" sz="2800" b="1" u="sng" dirty="0" smtClean="0">
              <a:solidFill>
                <a:srgbClr val="0000FF"/>
              </a:solidFill>
              <a:latin typeface="宋体" pitchFamily="2" charset="-122"/>
              <a:ea typeface="宋体" pitchFamily="2" charset="-122"/>
            </a:endParaRPr>
          </a:p>
          <a:p>
            <a:endParaRPr lang="zh-CN" altLang="en-US" sz="2800" b="1" dirty="0" smtClean="0">
              <a:latin typeface="宋体" pitchFamily="2" charset="-122"/>
              <a:ea typeface="宋体" pitchFamily="2" charset="-122"/>
            </a:endParaRPr>
          </a:p>
          <a:p>
            <a:r>
              <a:rPr lang="en-US" altLang="zh-CN" sz="2800" b="1" dirty="0" smtClean="0">
                <a:latin typeface="宋体" pitchFamily="2" charset="-122"/>
                <a:ea typeface="宋体" pitchFamily="2" charset="-122"/>
              </a:rPr>
              <a:t>3</a:t>
            </a:r>
            <a:r>
              <a:rPr lang="zh-CN" altLang="en-US" sz="2800" b="1" dirty="0" smtClean="0">
                <a:latin typeface="宋体" pitchFamily="2" charset="-122"/>
                <a:ea typeface="宋体" pitchFamily="2" charset="-122"/>
              </a:rPr>
              <a:t>、</a:t>
            </a:r>
            <a:r>
              <a:rPr lang="zh-CN" altLang="en-US" sz="2800" b="1" dirty="0" smtClean="0">
                <a:latin typeface="宋体" pitchFamily="2" charset="-122"/>
                <a:ea typeface="宋体" pitchFamily="2" charset="-122"/>
              </a:rPr>
              <a:t>学习这则寓言后，你有什么收获？</a:t>
            </a:r>
          </a:p>
          <a:p>
            <a:r>
              <a:rPr lang="zh-CN" altLang="en-US" sz="2800" b="1" dirty="0" smtClean="0">
                <a:latin typeface="宋体" pitchFamily="2" charset="-122"/>
                <a:ea typeface="宋体" pitchFamily="2" charset="-122"/>
              </a:rPr>
              <a:t>答</a:t>
            </a:r>
            <a:r>
              <a:rPr lang="zh-CN" altLang="en-US" sz="2800" b="1" dirty="0" smtClean="0">
                <a:latin typeface="宋体" pitchFamily="2" charset="-122"/>
                <a:ea typeface="宋体" pitchFamily="2" charset="-122"/>
                <a:sym typeface="Wingdings" pitchFamily="2" charset="2"/>
              </a:rPr>
              <a:t>：（</a:t>
            </a:r>
            <a:r>
              <a:rPr lang="en-US" altLang="zh-CN" sz="2800" b="1" dirty="0" smtClean="0">
                <a:latin typeface="宋体" pitchFamily="2" charset="-122"/>
                <a:ea typeface="宋体" pitchFamily="2" charset="-122"/>
                <a:sym typeface="Wingdings" pitchFamily="2" charset="2"/>
              </a:rPr>
              <a:t>1</a:t>
            </a:r>
            <a:r>
              <a:rPr lang="zh-CN" altLang="en-US" sz="2800" b="1" dirty="0" smtClean="0">
                <a:latin typeface="宋体" pitchFamily="2" charset="-122"/>
                <a:ea typeface="宋体" pitchFamily="2" charset="-122"/>
                <a:sym typeface="Wingdings" pitchFamily="2" charset="2"/>
              </a:rPr>
              <a:t>）</a:t>
            </a:r>
            <a:r>
              <a:rPr lang="zh-CN" altLang="en-US" sz="2800" b="1" dirty="0" smtClean="0">
                <a:latin typeface="宋体" pitchFamily="2" charset="-122"/>
                <a:ea typeface="宋体" pitchFamily="2" charset="-122"/>
              </a:rPr>
              <a:t>做事</a:t>
            </a:r>
            <a:r>
              <a:rPr lang="zh-CN" altLang="en-US" sz="2800" b="1" dirty="0" smtClean="0">
                <a:latin typeface="宋体" pitchFamily="2" charset="-122"/>
                <a:ea typeface="宋体" pitchFamily="2" charset="-122"/>
              </a:rPr>
              <a:t>要不骄不躁，永远保持清醒头脑。成功只是暂时的，</a:t>
            </a:r>
            <a:r>
              <a:rPr lang="zh-CN" altLang="en-US" sz="2800" b="1" u="sng" dirty="0" smtClean="0">
                <a:latin typeface="宋体" pitchFamily="2" charset="-122"/>
                <a:ea typeface="宋体" pitchFamily="2" charset="-122"/>
              </a:rPr>
              <a:t>不能得意忘形</a:t>
            </a:r>
            <a:r>
              <a:rPr lang="zh-CN" altLang="en-US" sz="2800" b="1" u="sng" dirty="0" smtClean="0">
                <a:latin typeface="宋体" pitchFamily="2" charset="-122"/>
                <a:ea typeface="宋体" pitchFamily="2" charset="-122"/>
              </a:rPr>
              <a:t>。</a:t>
            </a:r>
            <a:endParaRPr lang="en-US" altLang="zh-CN" sz="2800" b="1" u="sng" dirty="0" smtClean="0">
              <a:latin typeface="宋体" pitchFamily="2" charset="-122"/>
              <a:ea typeface="宋体" pitchFamily="2" charset="-122"/>
            </a:endParaRPr>
          </a:p>
          <a:p>
            <a:r>
              <a:rPr lang="zh-CN" altLang="en-US" sz="2800" b="1" dirty="0" smtClean="0">
                <a:latin typeface="宋体" pitchFamily="2" charset="-122"/>
                <a:ea typeface="宋体" pitchFamily="2" charset="-122"/>
              </a:rPr>
              <a:t>（</a:t>
            </a:r>
            <a:r>
              <a:rPr lang="en-US" altLang="zh-CN" sz="2800" b="1" dirty="0" smtClean="0">
                <a:latin typeface="宋体" pitchFamily="2" charset="-122"/>
                <a:ea typeface="宋体" pitchFamily="2" charset="-122"/>
              </a:rPr>
              <a:t>2</a:t>
            </a:r>
            <a:r>
              <a:rPr lang="zh-CN" altLang="en-US" sz="2800" b="1" dirty="0" smtClean="0">
                <a:latin typeface="宋体" pitchFamily="2" charset="-122"/>
                <a:ea typeface="宋体" pitchFamily="2" charset="-122"/>
              </a:rPr>
              <a:t>）</a:t>
            </a:r>
            <a:r>
              <a:rPr lang="zh-CN" altLang="en-US" sz="2800" b="1" u="sng" dirty="0" smtClean="0">
                <a:latin typeface="宋体" pitchFamily="2" charset="-122"/>
                <a:ea typeface="宋体" pitchFamily="2" charset="-122"/>
              </a:rPr>
              <a:t>不要小看他人</a:t>
            </a:r>
            <a:r>
              <a:rPr lang="zh-CN" altLang="en-US" sz="2800" b="1" dirty="0" smtClean="0">
                <a:latin typeface="宋体" pitchFamily="2" charset="-122"/>
                <a:ea typeface="宋体" pitchFamily="2" charset="-122"/>
              </a:rPr>
              <a:t>，哪怕它是一个小人物。</a:t>
            </a:r>
            <a:endParaRPr lang="en-US" altLang="zh-CN" sz="2800" b="1" dirty="0" smtClean="0">
              <a:latin typeface="宋体" pitchFamily="2" charset="-122"/>
              <a:ea typeface="宋体" pitchFamily="2" charset="-122"/>
            </a:endParaRPr>
          </a:p>
          <a:p>
            <a:endParaRPr lang="zh-CN" altLang="en-US" sz="2800" b="1" dirty="0">
              <a:latin typeface="宋体" pitchFamily="2" charset="-122"/>
              <a:ea typeface="宋体" pitchFamily="2"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620688"/>
            <a:ext cx="8136904" cy="1284006"/>
          </a:xfrm>
          <a:prstGeom prst="rect">
            <a:avLst/>
          </a:prstGeom>
          <a:ln>
            <a:solidFill>
              <a:schemeClr val="tx1">
                <a:lumMod val="65000"/>
                <a:lumOff val="35000"/>
              </a:schemeClr>
            </a:solidFill>
          </a:ln>
        </p:spPr>
        <p:txBody>
          <a:bodyPr wrap="square">
            <a:spAutoFit/>
          </a:bodyPr>
          <a:lstStyle/>
          <a:p>
            <a:pPr>
              <a:lnSpc>
                <a:spcPct val="150000"/>
              </a:lnSpc>
            </a:pPr>
            <a:r>
              <a:rPr lang="en-US" altLang="zh-CN" sz="2800" b="1" dirty="0" smtClean="0">
                <a:latin typeface="宋体" pitchFamily="2" charset="-122"/>
                <a:ea typeface="宋体" pitchFamily="2" charset="-122"/>
              </a:rPr>
              <a:t>《</a:t>
            </a:r>
            <a:r>
              <a:rPr lang="zh-CN" altLang="en-US" sz="2800" b="1" dirty="0" smtClean="0">
                <a:latin typeface="宋体" pitchFamily="2" charset="-122"/>
                <a:ea typeface="宋体" pitchFamily="2" charset="-122"/>
              </a:rPr>
              <a:t>蚊子和狮子</a:t>
            </a:r>
            <a:r>
              <a:rPr lang="en-US" altLang="zh-CN" sz="2800" b="1" dirty="0" smtClean="0">
                <a:latin typeface="宋体" pitchFamily="2" charset="-122"/>
                <a:ea typeface="宋体" pitchFamily="2" charset="-122"/>
              </a:rPr>
              <a:t>》</a:t>
            </a:r>
            <a:r>
              <a:rPr lang="zh-CN" altLang="en-US" sz="2800" b="1" dirty="0" smtClean="0">
                <a:latin typeface="宋体" pitchFamily="2" charset="-122"/>
                <a:ea typeface="宋体" pitchFamily="2" charset="-122"/>
              </a:rPr>
              <a:t>（英文名</a:t>
            </a:r>
            <a:r>
              <a:rPr lang="en-US" altLang="zh-CN" sz="2800" b="1" dirty="0" smtClean="0">
                <a:latin typeface="宋体" pitchFamily="2" charset="-122"/>
                <a:ea typeface="宋体" pitchFamily="2" charset="-122"/>
              </a:rPr>
              <a:t>Mosquitoes and lions</a:t>
            </a:r>
            <a:r>
              <a:rPr lang="zh-CN" altLang="en-US" sz="2800" b="1" dirty="0" smtClean="0">
                <a:latin typeface="宋体" pitchFamily="2" charset="-122"/>
                <a:ea typeface="宋体" pitchFamily="2" charset="-122"/>
              </a:rPr>
              <a:t>）这一则寓言是用来</a:t>
            </a:r>
            <a:r>
              <a:rPr lang="zh-CN" altLang="en-US" sz="2800" b="1" u="sng" dirty="0" smtClean="0">
                <a:solidFill>
                  <a:srgbClr val="FF0000"/>
                </a:solidFill>
                <a:latin typeface="宋体" pitchFamily="2" charset="-122"/>
                <a:ea typeface="宋体" pitchFamily="2" charset="-122"/>
              </a:rPr>
              <a:t>讽刺骄傲自大的人</a:t>
            </a:r>
            <a:r>
              <a:rPr lang="zh-CN" altLang="en-US" sz="2800" b="1" u="sng" dirty="0" smtClean="0">
                <a:solidFill>
                  <a:srgbClr val="FF0000"/>
                </a:solidFill>
                <a:latin typeface="宋体" pitchFamily="2" charset="-122"/>
                <a:ea typeface="宋体" pitchFamily="2" charset="-122"/>
              </a:rPr>
              <a:t>。</a:t>
            </a:r>
            <a:endParaRPr lang="en-US" altLang="zh-CN" sz="2800" b="1" u="sng" dirty="0" smtClean="0">
              <a:solidFill>
                <a:srgbClr val="FF0000"/>
              </a:solidFill>
              <a:latin typeface="宋体" pitchFamily="2" charset="-122"/>
              <a:ea typeface="宋体" pitchFamily="2" charset="-122"/>
            </a:endParaRPr>
          </a:p>
        </p:txBody>
      </p:sp>
      <p:pic>
        <p:nvPicPr>
          <p:cNvPr id="4" name="Picture 2" descr="https://gss2.bdstatic.com/-fo3dSag_xI4khGkpoWK1HF6hhy/baike/c0%3Dbaike80%2C5%2C5%2C80%2C26/sign=8314d1625bda81cb5aeb8b9f330fbb73/d6ca7bcb0a46f21f907367c5fc246b600d33aee4.jpg"/>
          <p:cNvPicPr>
            <a:picLocks noChangeAspect="1" noChangeArrowheads="1"/>
          </p:cNvPicPr>
          <p:nvPr/>
        </p:nvPicPr>
        <p:blipFill>
          <a:blip r:embed="rId2" cstate="print"/>
          <a:srcRect/>
          <a:stretch>
            <a:fillRect/>
          </a:stretch>
        </p:blipFill>
        <p:spPr bwMode="auto">
          <a:xfrm>
            <a:off x="2555776" y="2492896"/>
            <a:ext cx="3724268" cy="3061350"/>
          </a:xfrm>
          <a:prstGeom prst="rect">
            <a:avLst/>
          </a:prstGeom>
          <a:noFill/>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s://gss2.bdstatic.com/-fo3dSag_xI4khGkpoWK1HF6hhy/baike/c0%3Dbaike272%2C5%2C5%2C272%2C90/sign=9f5b61d57eec54e755e1124cd851f035/9825bc315c6034a8e0bb546ace13495408237684.jpg"/>
          <p:cNvPicPr>
            <a:picLocks noChangeAspect="1" noChangeArrowheads="1"/>
          </p:cNvPicPr>
          <p:nvPr/>
        </p:nvPicPr>
        <p:blipFill>
          <a:blip r:embed="rId2" cstate="print"/>
          <a:srcRect/>
          <a:stretch>
            <a:fillRect/>
          </a:stretch>
        </p:blipFill>
        <p:spPr bwMode="auto">
          <a:xfrm>
            <a:off x="1835696" y="188640"/>
            <a:ext cx="4645782" cy="6194376"/>
          </a:xfrm>
          <a:prstGeom prst="rect">
            <a:avLst/>
          </a:prstGeom>
          <a:noFill/>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descr="https://ss1.baidu.com/6ONXsjip0QIZ8tyhnq/it/u=197655877,3395549658&amp;fm=173&amp;s=C2D253234AD27DF51CA03CC70100C0B1&amp;w=510&amp;h=774&amp;img.JPEG"/>
          <p:cNvPicPr>
            <a:picLocks noChangeAspect="1" noChangeArrowheads="1"/>
          </p:cNvPicPr>
          <p:nvPr/>
        </p:nvPicPr>
        <p:blipFill>
          <a:blip r:embed="rId2" cstate="print"/>
          <a:srcRect/>
          <a:stretch>
            <a:fillRect/>
          </a:stretch>
        </p:blipFill>
        <p:spPr bwMode="auto">
          <a:xfrm>
            <a:off x="3491880" y="404664"/>
            <a:ext cx="4104456" cy="5573420"/>
          </a:xfrm>
          <a:prstGeom prst="rect">
            <a:avLst/>
          </a:prstGeom>
          <a:noFill/>
        </p:spPr>
      </p:pic>
      <p:sp>
        <p:nvSpPr>
          <p:cNvPr id="3" name="TextBox 2"/>
          <p:cNvSpPr txBox="1"/>
          <p:nvPr/>
        </p:nvSpPr>
        <p:spPr>
          <a:xfrm>
            <a:off x="1547664" y="620688"/>
            <a:ext cx="1107996" cy="5184576"/>
          </a:xfrm>
          <a:prstGeom prst="rect">
            <a:avLst/>
          </a:prstGeom>
          <a:noFill/>
        </p:spPr>
        <p:txBody>
          <a:bodyPr vert="eaVert" wrap="square" rtlCol="0">
            <a:spAutoFit/>
          </a:bodyPr>
          <a:lstStyle/>
          <a:p>
            <a:r>
              <a:rPr lang="en-US" altLang="zh-CN" sz="6000" b="1" dirty="0" smtClean="0">
                <a:solidFill>
                  <a:srgbClr val="C00000"/>
                </a:solidFill>
                <a:latin typeface="华文楷体" pitchFamily="2" charset="-122"/>
                <a:ea typeface="华文楷体" pitchFamily="2" charset="-122"/>
                <a:cs typeface="Arial" pitchFamily="34" charset="0"/>
              </a:rPr>
              <a:t> </a:t>
            </a:r>
            <a:r>
              <a:rPr lang="zh-CN" altLang="zh-CN" sz="6000" b="1" dirty="0" smtClean="0">
                <a:solidFill>
                  <a:srgbClr val="C00000"/>
                </a:solidFill>
                <a:latin typeface="华文楷体" pitchFamily="2" charset="-122"/>
                <a:ea typeface="华文楷体" pitchFamily="2" charset="-122"/>
                <a:cs typeface="Arial" pitchFamily="34" charset="0"/>
              </a:rPr>
              <a:t>狐狸与葡萄</a:t>
            </a:r>
            <a:r>
              <a:rPr lang="en-US" altLang="zh-CN" sz="6000" b="1" dirty="0" smtClean="0">
                <a:solidFill>
                  <a:srgbClr val="C00000"/>
                </a:solidFill>
                <a:latin typeface="华文楷体" pitchFamily="2" charset="-122"/>
                <a:ea typeface="华文楷体" pitchFamily="2" charset="-122"/>
                <a:cs typeface="Arial" pitchFamily="34" charset="0"/>
              </a:rPr>
              <a:t> </a:t>
            </a:r>
            <a:endParaRPr lang="zh-CN" altLang="en-US" sz="6000" dirty="0">
              <a:solidFill>
                <a:srgbClr val="C00000"/>
              </a:solidFil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1"/>
          <p:cNvSpPr>
            <a:spLocks noChangeArrowheads="1"/>
          </p:cNvSpPr>
          <p:nvPr/>
        </p:nvSpPr>
        <p:spPr bwMode="auto">
          <a:xfrm>
            <a:off x="899592" y="1439391"/>
            <a:ext cx="7632848" cy="666849"/>
          </a:xfrm>
          <a:prstGeom prst="rect">
            <a:avLst/>
          </a:prstGeom>
          <a:solidFill>
            <a:srgbClr val="FFFFFF"/>
          </a:solidFill>
          <a:ln w="9525">
            <a:noFill/>
            <a:miter lim="800000"/>
            <a:headEnd/>
            <a:tailEnd/>
          </a:ln>
          <a:effectLst/>
        </p:spPr>
        <p:txBody>
          <a:bodyPr vert="horz" wrap="square" lIns="0" tIns="0" rIns="47610" bIns="0" numCol="1" anchor="ctr" anchorCtr="0" compatLnSpc="1">
            <a:prstTxWarp prst="textNoShape">
              <a:avLst/>
            </a:prstTxWarp>
            <a:spAutoFit/>
          </a:bodyPr>
          <a:lstStyle/>
          <a:p>
            <a:pPr marL="0" marR="0" lvl="0" indent="3175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457200" marR="0" lvl="1" indent="-457200" algn="l" defTabSz="914400" rtl="0" eaLnBrk="0" fontAlgn="base" latinLnBrk="0" hangingPunct="0">
              <a:lnSpc>
                <a:spcPct val="100000"/>
              </a:lnSpc>
              <a:spcBef>
                <a:spcPct val="0"/>
              </a:spcBef>
              <a:spcAft>
                <a:spcPct val="0"/>
              </a:spcAft>
              <a:buClrTx/>
              <a:buSzTx/>
              <a:buFontTx/>
              <a:buNone/>
              <a:tabLst/>
            </a:pPr>
            <a:endParaRPr kumimoji="0" lang="zh-CN" altLang="zh-CN" sz="3800" b="0" i="0" u="none" strike="noStrike" cap="none" normalizeH="0" baseline="-30000" dirty="0" smtClean="0">
              <a:ln>
                <a:noFill/>
              </a:ln>
              <a:solidFill>
                <a:srgbClr val="333333"/>
              </a:solidFill>
              <a:effectLst/>
              <a:latin typeface="Arial" pitchFamily="34" charset="0"/>
              <a:ea typeface="宋体" pitchFamily="2" charset="-122"/>
              <a:cs typeface="Arial" pitchFamily="34" charset="0"/>
            </a:endParaRPr>
          </a:p>
        </p:txBody>
      </p:sp>
      <p:sp>
        <p:nvSpPr>
          <p:cNvPr id="3" name="矩形 2"/>
          <p:cNvSpPr/>
          <p:nvPr/>
        </p:nvSpPr>
        <p:spPr>
          <a:xfrm>
            <a:off x="395536" y="260648"/>
            <a:ext cx="8424936" cy="5693866"/>
          </a:xfrm>
          <a:prstGeom prst="rect">
            <a:avLst/>
          </a:prstGeom>
        </p:spPr>
        <p:txBody>
          <a:bodyPr wrap="square">
            <a:spAutoFit/>
          </a:bodyPr>
          <a:lstStyle/>
          <a:p>
            <a:pPr lvl="1" indent="-457200" eaLnBrk="0" fontAlgn="base" hangingPunct="0">
              <a:spcBef>
                <a:spcPct val="0"/>
              </a:spcBef>
              <a:spcAft>
                <a:spcPct val="0"/>
              </a:spcAft>
            </a:pPr>
            <a:r>
              <a:rPr lang="en-US" altLang="zh-CN" sz="2800" b="1" baseline="-30000" dirty="0" smtClean="0">
                <a:solidFill>
                  <a:srgbClr val="C00000"/>
                </a:solidFill>
                <a:latin typeface="华文楷体" pitchFamily="2" charset="-122"/>
                <a:ea typeface="华文楷体" pitchFamily="2" charset="-122"/>
                <a:cs typeface="Arial" pitchFamily="34" charset="0"/>
              </a:rPr>
              <a:t> </a:t>
            </a:r>
            <a:r>
              <a:rPr lang="en-US" altLang="zh-CN" sz="2800" b="1" dirty="0" smtClean="0">
                <a:solidFill>
                  <a:srgbClr val="C00000"/>
                </a:solidFill>
                <a:latin typeface="华文楷体" pitchFamily="2" charset="-122"/>
                <a:ea typeface="华文楷体" pitchFamily="2" charset="-122"/>
                <a:cs typeface="Arial" pitchFamily="34" charset="0"/>
              </a:rPr>
              <a:t>                              </a:t>
            </a:r>
            <a:r>
              <a:rPr lang="en-US" altLang="zh-CN" sz="2800" b="1" dirty="0" smtClean="0">
                <a:solidFill>
                  <a:srgbClr val="C00000"/>
                </a:solidFill>
                <a:latin typeface="华文楷体" pitchFamily="2" charset="-122"/>
                <a:ea typeface="华文楷体" pitchFamily="2" charset="-122"/>
                <a:cs typeface="Arial" pitchFamily="34" charset="0"/>
              </a:rPr>
              <a:t>《</a:t>
            </a:r>
            <a:r>
              <a:rPr lang="zh-CN" altLang="zh-CN" sz="2800" b="1" dirty="0" smtClean="0">
                <a:solidFill>
                  <a:srgbClr val="C00000"/>
                </a:solidFill>
                <a:latin typeface="华文楷体" pitchFamily="2" charset="-122"/>
                <a:ea typeface="华文楷体" pitchFamily="2" charset="-122"/>
                <a:cs typeface="Arial" pitchFamily="34" charset="0"/>
              </a:rPr>
              <a:t>狐狸与葡萄</a:t>
            </a:r>
            <a:r>
              <a:rPr lang="en-US" altLang="zh-CN" sz="2800" b="1" dirty="0" smtClean="0">
                <a:solidFill>
                  <a:srgbClr val="C00000"/>
                </a:solidFill>
                <a:latin typeface="华文楷体" pitchFamily="2" charset="-122"/>
                <a:ea typeface="华文楷体" pitchFamily="2" charset="-122"/>
                <a:cs typeface="Arial" pitchFamily="34" charset="0"/>
              </a:rPr>
              <a:t>》       </a:t>
            </a:r>
            <a:r>
              <a:rPr lang="zh-CN" altLang="en-US" sz="2800" b="1" dirty="0" smtClean="0">
                <a:solidFill>
                  <a:srgbClr val="C00000"/>
                </a:solidFill>
                <a:latin typeface="华文楷体" pitchFamily="2" charset="-122"/>
                <a:ea typeface="华文楷体" pitchFamily="2" charset="-122"/>
                <a:cs typeface="Arial" pitchFamily="34" charset="0"/>
              </a:rPr>
              <a:t>伊索</a:t>
            </a:r>
            <a:endParaRPr lang="en-US" altLang="zh-CN" sz="2800" b="1" dirty="0" smtClean="0">
              <a:solidFill>
                <a:srgbClr val="C00000"/>
              </a:solidFill>
              <a:latin typeface="华文楷体" pitchFamily="2" charset="-122"/>
              <a:ea typeface="华文楷体" pitchFamily="2" charset="-122"/>
              <a:cs typeface="Arial" pitchFamily="34" charset="0"/>
            </a:endParaRPr>
          </a:p>
          <a:p>
            <a:pPr lvl="0" indent="317500" eaLnBrk="0" fontAlgn="base" hangingPunct="0">
              <a:spcBef>
                <a:spcPct val="0"/>
              </a:spcBef>
              <a:spcAft>
                <a:spcPct val="0"/>
              </a:spcAft>
            </a:pPr>
            <a:r>
              <a:rPr lang="en-US" altLang="zh-CN" sz="2800" b="1" dirty="0" smtClean="0">
                <a:solidFill>
                  <a:srgbClr val="7030A0"/>
                </a:solidFill>
                <a:latin typeface="华文楷体" pitchFamily="2" charset="-122"/>
                <a:ea typeface="华文楷体" pitchFamily="2" charset="-122"/>
                <a:cs typeface="Arial" pitchFamily="34" charset="0"/>
              </a:rPr>
              <a:t>  </a:t>
            </a:r>
            <a:r>
              <a:rPr lang="zh-CN" altLang="zh-CN" sz="2800" b="1" dirty="0" smtClean="0">
                <a:solidFill>
                  <a:srgbClr val="7030A0"/>
                </a:solidFill>
                <a:latin typeface="华文楷体" pitchFamily="2" charset="-122"/>
                <a:ea typeface="华文楷体" pitchFamily="2" charset="-122"/>
                <a:cs typeface="Arial" pitchFamily="34" charset="0"/>
              </a:rPr>
              <a:t>一个炎热的夏日，一只狐狸走过一个果园，它停在了一大串熟透而多汁的葡萄前。它从早上到现在一点儿东西也没吃呢！狐狸想：我正口渴呢。于是他后退了几步，向前一冲，跳起来，却无法够到葡萄。狐狸后退了几步继续试着够葡萄。一次，两次，三次，但是都没有得到葡萄。狐狸试了又试，都没有成功,最后，它决定放弃，它昂起头，边走边说：</a:t>
            </a:r>
            <a:r>
              <a:rPr lang="zh-CN" altLang="zh-CN" sz="2800" b="1" u="sng" dirty="0" smtClean="0">
                <a:solidFill>
                  <a:srgbClr val="C00000"/>
                </a:solidFill>
                <a:latin typeface="华文楷体" pitchFamily="2" charset="-122"/>
                <a:ea typeface="华文楷体" pitchFamily="2" charset="-122"/>
                <a:cs typeface="Arial" pitchFamily="34" charset="0"/>
              </a:rPr>
              <a:t>“我敢肯定它是酸的。”</a:t>
            </a:r>
            <a:r>
              <a:rPr lang="zh-CN" altLang="zh-CN" sz="2800" b="1" dirty="0" smtClean="0">
                <a:solidFill>
                  <a:srgbClr val="7030A0"/>
                </a:solidFill>
                <a:latin typeface="华文楷体" pitchFamily="2" charset="-122"/>
                <a:ea typeface="华文楷体" pitchFamily="2" charset="-122"/>
                <a:cs typeface="Arial" pitchFamily="34" charset="0"/>
              </a:rPr>
              <a:t>正要摘葡萄的孔雀说：“既然是酸的那就不吃了。”孔雀又告诉了准备摘葡萄的长颈鹿，长颈鹿没有摘，长颈鹿告诉了树上的猴子，猴子说：“我才不信呢，我种的葡萄我不知道吗？肯定是甜的。”猴子说着便摘了一串吃了起来，吃的非常香甜。</a:t>
            </a:r>
            <a:endParaRPr lang="zh-CN" altLang="zh-CN" sz="2800" b="1" dirty="0" smtClean="0">
              <a:solidFill>
                <a:srgbClr val="7030A0"/>
              </a:solidFill>
              <a:latin typeface="华文楷体" pitchFamily="2" charset="-122"/>
              <a:ea typeface="华文楷体" pitchFamily="2" charset="-122"/>
              <a:cs typeface="宋体" pitchFamily="2"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2" descr="https://ss1.bdstatic.com/70cFvXSh_Q1YnxGkpoWK1HF6hhy/it/u=1947633034,2855351347&amp;fm=26&amp;gp=0.jpg"/>
          <p:cNvPicPr>
            <a:picLocks noChangeAspect="1" noChangeArrowheads="1"/>
          </p:cNvPicPr>
          <p:nvPr/>
        </p:nvPicPr>
        <p:blipFill>
          <a:blip r:embed="rId2" cstate="print"/>
          <a:srcRect/>
          <a:stretch>
            <a:fillRect/>
          </a:stretch>
        </p:blipFill>
        <p:spPr bwMode="auto">
          <a:xfrm>
            <a:off x="827584" y="1268760"/>
            <a:ext cx="7661651" cy="4464496"/>
          </a:xfrm>
          <a:prstGeom prst="rect">
            <a:avLst/>
          </a:prstGeom>
          <a:noFill/>
        </p:spPr>
      </p:pic>
      <p:sp>
        <p:nvSpPr>
          <p:cNvPr id="3" name="矩形 2"/>
          <p:cNvSpPr/>
          <p:nvPr/>
        </p:nvSpPr>
        <p:spPr>
          <a:xfrm>
            <a:off x="2483768" y="476672"/>
            <a:ext cx="3659976" cy="646331"/>
          </a:xfrm>
          <a:prstGeom prst="rect">
            <a:avLst/>
          </a:prstGeom>
        </p:spPr>
        <p:txBody>
          <a:bodyPr wrap="none">
            <a:spAutoFit/>
          </a:bodyPr>
          <a:lstStyle/>
          <a:p>
            <a:r>
              <a:rPr lang="zh-CN" altLang="en-US" sz="3600" b="1" dirty="0" smtClean="0">
                <a:solidFill>
                  <a:srgbClr val="660033"/>
                </a:solidFill>
                <a:latin typeface="宋体" pitchFamily="2" charset="-122"/>
                <a:ea typeface="宋体" pitchFamily="2" charset="-122"/>
              </a:rPr>
              <a:t> </a:t>
            </a:r>
            <a:r>
              <a:rPr lang="en-US" altLang="zh-CN" sz="3600" b="1" dirty="0" smtClean="0">
                <a:solidFill>
                  <a:srgbClr val="660033"/>
                </a:solidFill>
                <a:latin typeface="宋体" pitchFamily="2" charset="-122"/>
                <a:ea typeface="宋体" pitchFamily="2" charset="-122"/>
              </a:rPr>
              <a:t>《</a:t>
            </a:r>
            <a:r>
              <a:rPr lang="zh-CN" altLang="en-US" sz="3600" b="1" dirty="0" smtClean="0">
                <a:solidFill>
                  <a:srgbClr val="660033"/>
                </a:solidFill>
                <a:latin typeface="宋体" pitchFamily="2" charset="-122"/>
                <a:ea typeface="宋体" pitchFamily="2" charset="-122"/>
              </a:rPr>
              <a:t>苍蝇与蜂蜜</a:t>
            </a:r>
            <a:r>
              <a:rPr lang="en-US" altLang="zh-CN" sz="3600" b="1" dirty="0" smtClean="0">
                <a:solidFill>
                  <a:srgbClr val="660033"/>
                </a:solidFill>
                <a:latin typeface="宋体" pitchFamily="2" charset="-122"/>
                <a:ea typeface="宋体" pitchFamily="2" charset="-122"/>
              </a:rPr>
              <a:t>》</a:t>
            </a:r>
            <a:endParaRPr lang="zh-CN" altLang="en-US" sz="3600" dirty="0">
              <a:solidFill>
                <a:srgbClr val="660033"/>
              </a:solidFill>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620688"/>
            <a:ext cx="8280920" cy="4616648"/>
          </a:xfrm>
          <a:prstGeom prst="rect">
            <a:avLst/>
          </a:prstGeom>
        </p:spPr>
        <p:txBody>
          <a:bodyPr wrap="square">
            <a:spAutoFit/>
          </a:bodyPr>
          <a:lstStyle/>
          <a:p>
            <a:pPr>
              <a:lnSpc>
                <a:spcPct val="150000"/>
              </a:lnSpc>
            </a:pPr>
            <a:r>
              <a:rPr lang="zh-CN" altLang="en-US" sz="2800" b="1" dirty="0" smtClean="0">
                <a:latin typeface="宋体" pitchFamily="2" charset="-122"/>
                <a:ea typeface="宋体" pitchFamily="2" charset="-122"/>
              </a:rPr>
              <a:t>　</a:t>
            </a:r>
            <a:r>
              <a:rPr lang="zh-CN" altLang="en-US" sz="2800" b="1" dirty="0" smtClean="0">
                <a:latin typeface="宋体" pitchFamily="2" charset="-122"/>
                <a:ea typeface="宋体" pitchFamily="2" charset="-122"/>
              </a:rPr>
              <a:t>            </a:t>
            </a:r>
            <a:r>
              <a:rPr lang="en-US" altLang="zh-CN" sz="2800" b="1" dirty="0" smtClean="0">
                <a:solidFill>
                  <a:srgbClr val="C00000"/>
                </a:solidFill>
                <a:latin typeface="宋体" pitchFamily="2" charset="-122"/>
                <a:ea typeface="宋体" pitchFamily="2" charset="-122"/>
              </a:rPr>
              <a:t>《</a:t>
            </a:r>
            <a:r>
              <a:rPr lang="zh-CN" altLang="en-US" sz="2800" b="1" dirty="0" smtClean="0">
                <a:solidFill>
                  <a:srgbClr val="C00000"/>
                </a:solidFill>
                <a:latin typeface="宋体" pitchFamily="2" charset="-122"/>
                <a:ea typeface="宋体" pitchFamily="2" charset="-122"/>
              </a:rPr>
              <a:t>苍蝇与蜂蜜</a:t>
            </a:r>
            <a:r>
              <a:rPr lang="en-US" altLang="zh-CN" sz="2800" b="1" dirty="0" smtClean="0">
                <a:solidFill>
                  <a:srgbClr val="C00000"/>
                </a:solidFill>
                <a:latin typeface="宋体" pitchFamily="2" charset="-122"/>
                <a:ea typeface="宋体" pitchFamily="2" charset="-122"/>
              </a:rPr>
              <a:t>》</a:t>
            </a:r>
            <a:r>
              <a:rPr lang="zh-CN" altLang="en-US" sz="2800" b="1" dirty="0" smtClean="0">
                <a:latin typeface="宋体" pitchFamily="2" charset="-122"/>
                <a:ea typeface="宋体" pitchFamily="2" charset="-122"/>
              </a:rPr>
              <a:t/>
            </a:r>
            <a:br>
              <a:rPr lang="zh-CN" altLang="en-US" sz="2800" b="1" dirty="0" smtClean="0">
                <a:latin typeface="宋体" pitchFamily="2" charset="-122"/>
                <a:ea typeface="宋体" pitchFamily="2" charset="-122"/>
              </a:rPr>
            </a:br>
            <a:r>
              <a:rPr lang="zh-CN" altLang="en-US" sz="2800" b="1" dirty="0" smtClean="0">
                <a:latin typeface="宋体" pitchFamily="2" charset="-122"/>
                <a:ea typeface="宋体" pitchFamily="2" charset="-122"/>
              </a:rPr>
              <a:t>　　蜂房里有蜜漏流出来，许多苍蝇便飞去饱餐起来。蜂蜜太甜美了，他们舍不得走。然而，就在这时他们的脚被蜜粘住，再也飞不起来了。他们后悔不已，嗡嗡乱叫：</a:t>
            </a:r>
            <a:r>
              <a:rPr lang="zh-CN" altLang="en-US" sz="2800" b="1" u="sng" dirty="0" smtClean="0">
                <a:latin typeface="宋体" pitchFamily="2" charset="-122"/>
                <a:ea typeface="宋体" pitchFamily="2" charset="-122"/>
              </a:rPr>
              <a:t>“我们真不幸，因贪图一时的享受而丧了命。”</a:t>
            </a:r>
            <a:br>
              <a:rPr lang="zh-CN" altLang="en-US" sz="2800" b="1" u="sng" dirty="0" smtClean="0">
                <a:latin typeface="宋体" pitchFamily="2" charset="-122"/>
                <a:ea typeface="宋体" pitchFamily="2" charset="-122"/>
              </a:rPr>
            </a:br>
            <a:r>
              <a:rPr lang="zh-CN" altLang="en-US" sz="2800" b="1" dirty="0" smtClean="0">
                <a:latin typeface="宋体" pitchFamily="2" charset="-122"/>
                <a:ea typeface="宋体" pitchFamily="2" charset="-122"/>
              </a:rPr>
              <a:t>　　</a:t>
            </a:r>
            <a:r>
              <a:rPr lang="zh-CN" altLang="en-US" sz="2800" b="1" u="sng" dirty="0" smtClean="0">
                <a:solidFill>
                  <a:srgbClr val="C00000"/>
                </a:solidFill>
                <a:latin typeface="宋体" pitchFamily="2" charset="-122"/>
                <a:ea typeface="宋体" pitchFamily="2" charset="-122"/>
              </a:rPr>
              <a:t>对于许多人来说，贪婪是许多灾祸的根源。</a:t>
            </a:r>
            <a:endParaRPr lang="zh-CN" altLang="en-US" sz="2800" b="1" u="sng" dirty="0">
              <a:solidFill>
                <a:srgbClr val="C00000"/>
              </a:solidFill>
              <a:latin typeface="宋体" pitchFamily="2" charset="-122"/>
              <a:ea typeface="宋体" pitchFamily="2"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descr="https://gss3.bdstatic.com/7Po3dSag_xI4khGkpoWK1HF6hhy/baike/crop%3D0%2C34%2C799%2C528%3Bc0%3Dbaike92%2C5%2C5%2C92%2C30/sign=7e580a01546034a83dade2c1f6236567/dc54564e9258d10954a32ab2d958ccbf6c814d6a.jpg"/>
          <p:cNvPicPr>
            <a:picLocks noChangeAspect="1" noChangeArrowheads="1"/>
          </p:cNvPicPr>
          <p:nvPr/>
        </p:nvPicPr>
        <p:blipFill>
          <a:blip r:embed="rId2" cstate="print"/>
          <a:srcRect/>
          <a:stretch>
            <a:fillRect/>
          </a:stretch>
        </p:blipFill>
        <p:spPr bwMode="auto">
          <a:xfrm>
            <a:off x="395536" y="476672"/>
            <a:ext cx="8390431" cy="5544616"/>
          </a:xfrm>
          <a:prstGeom prst="rect">
            <a:avLst/>
          </a:prstGeom>
          <a:noFill/>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476672"/>
            <a:ext cx="7848872" cy="5161991"/>
          </a:xfrm>
          <a:prstGeom prst="rect">
            <a:avLst/>
          </a:prstGeom>
        </p:spPr>
        <p:txBody>
          <a:bodyPr wrap="square">
            <a:spAutoFit/>
          </a:bodyPr>
          <a:lstStyle/>
          <a:p>
            <a:pPr>
              <a:lnSpc>
                <a:spcPct val="150000"/>
              </a:lnSpc>
            </a:pPr>
            <a:r>
              <a:rPr lang="zh-CN" altLang="en-US" sz="2800" b="1" dirty="0" smtClean="0">
                <a:solidFill>
                  <a:srgbClr val="FF0000"/>
                </a:solidFill>
                <a:latin typeface="宋体" pitchFamily="2" charset="-122"/>
                <a:ea typeface="宋体" pitchFamily="2" charset="-122"/>
              </a:rPr>
              <a:t>             </a:t>
            </a:r>
            <a:r>
              <a:rPr lang="en-US" altLang="zh-CN" sz="2800" b="1" dirty="0" smtClean="0">
                <a:solidFill>
                  <a:srgbClr val="FF0000"/>
                </a:solidFill>
                <a:latin typeface="宋体" pitchFamily="2" charset="-122"/>
                <a:ea typeface="宋体" pitchFamily="2" charset="-122"/>
              </a:rPr>
              <a:t>《</a:t>
            </a:r>
            <a:r>
              <a:rPr lang="zh-CN" altLang="en-US" sz="2800" b="1" dirty="0" smtClean="0">
                <a:solidFill>
                  <a:srgbClr val="FF0000"/>
                </a:solidFill>
                <a:latin typeface="宋体" pitchFamily="2" charset="-122"/>
                <a:ea typeface="宋体" pitchFamily="2" charset="-122"/>
              </a:rPr>
              <a:t>农夫</a:t>
            </a:r>
            <a:r>
              <a:rPr lang="zh-CN" altLang="en-US" sz="2800" b="1" dirty="0" smtClean="0">
                <a:solidFill>
                  <a:srgbClr val="FF0000"/>
                </a:solidFill>
                <a:latin typeface="宋体" pitchFamily="2" charset="-122"/>
                <a:ea typeface="宋体" pitchFamily="2" charset="-122"/>
              </a:rPr>
              <a:t>与</a:t>
            </a:r>
            <a:r>
              <a:rPr lang="zh-CN" altLang="en-US" sz="2800" b="1" dirty="0" smtClean="0">
                <a:solidFill>
                  <a:srgbClr val="FF0000"/>
                </a:solidFill>
                <a:latin typeface="宋体" pitchFamily="2" charset="-122"/>
                <a:ea typeface="宋体" pitchFamily="2" charset="-122"/>
              </a:rPr>
              <a:t>蛇</a:t>
            </a:r>
            <a:r>
              <a:rPr lang="en-US" altLang="zh-CN" sz="2800" b="1" dirty="0" smtClean="0">
                <a:solidFill>
                  <a:srgbClr val="FF0000"/>
                </a:solidFill>
                <a:latin typeface="宋体" pitchFamily="2" charset="-122"/>
                <a:ea typeface="宋体" pitchFamily="2" charset="-122"/>
              </a:rPr>
              <a:t>》    </a:t>
            </a:r>
            <a:r>
              <a:rPr lang="zh-CN" altLang="en-US" sz="2800" b="1" dirty="0" smtClean="0">
                <a:solidFill>
                  <a:srgbClr val="FF0000"/>
                </a:solidFill>
                <a:latin typeface="宋体" pitchFamily="2" charset="-122"/>
                <a:ea typeface="宋体" pitchFamily="2" charset="-122"/>
              </a:rPr>
              <a:t>伊索</a:t>
            </a:r>
            <a:r>
              <a:rPr lang="zh-CN" altLang="en-US" sz="2800" b="1" dirty="0" smtClean="0">
                <a:solidFill>
                  <a:srgbClr val="660033"/>
                </a:solidFill>
                <a:latin typeface="宋体" pitchFamily="2" charset="-122"/>
                <a:ea typeface="宋体" pitchFamily="2" charset="-122"/>
              </a:rPr>
              <a:t/>
            </a:r>
            <a:br>
              <a:rPr lang="zh-CN" altLang="en-US" sz="2800" b="1" dirty="0" smtClean="0">
                <a:solidFill>
                  <a:srgbClr val="660033"/>
                </a:solidFill>
                <a:latin typeface="宋体" pitchFamily="2" charset="-122"/>
                <a:ea typeface="宋体" pitchFamily="2" charset="-122"/>
              </a:rPr>
            </a:br>
            <a:r>
              <a:rPr lang="zh-CN" altLang="en-US" sz="2800" b="1" dirty="0" smtClean="0">
                <a:solidFill>
                  <a:srgbClr val="660033"/>
                </a:solidFill>
                <a:latin typeface="宋体" pitchFamily="2" charset="-122"/>
                <a:ea typeface="宋体" pitchFamily="2" charset="-122"/>
              </a:rPr>
              <a:t>　　冬天，农夫发现一条蛇冻僵了，他很可怜它，便把蛇放在自己怀里。蛇温暖后，苏醒了过来，恢复了它的本性，咬了它的恩人一口，使他受到了致命的伤害。农夫临死前说：“我该死，我怜悯恶人，应该受恶报。”</a:t>
            </a:r>
            <a:br>
              <a:rPr lang="zh-CN" altLang="en-US" sz="2800" b="1" dirty="0" smtClean="0">
                <a:solidFill>
                  <a:srgbClr val="660033"/>
                </a:solidFill>
                <a:latin typeface="宋体" pitchFamily="2" charset="-122"/>
                <a:ea typeface="宋体" pitchFamily="2" charset="-122"/>
              </a:rPr>
            </a:br>
            <a:r>
              <a:rPr lang="zh-CN" altLang="en-US" sz="2800" b="1" dirty="0" smtClean="0">
                <a:solidFill>
                  <a:srgbClr val="660033"/>
                </a:solidFill>
                <a:latin typeface="宋体" pitchFamily="2" charset="-122"/>
                <a:ea typeface="宋体" pitchFamily="2" charset="-122"/>
              </a:rPr>
              <a:t>　　</a:t>
            </a:r>
            <a:r>
              <a:rPr lang="zh-CN" altLang="en-US" sz="2800" b="1" u="sng" dirty="0" smtClean="0">
                <a:solidFill>
                  <a:srgbClr val="FF0000"/>
                </a:solidFill>
                <a:latin typeface="宋体" pitchFamily="2" charset="-122"/>
                <a:ea typeface="宋体" pitchFamily="2" charset="-122"/>
              </a:rPr>
              <a:t>这故事说明，即使对恶人仁至义尽，他们的邪恶本性也是不会改变的。</a:t>
            </a:r>
            <a:endParaRPr lang="zh-CN" altLang="en-US" sz="2800" b="1" u="sng" dirty="0">
              <a:solidFill>
                <a:srgbClr val="FF0000"/>
              </a:solidFill>
              <a:latin typeface="宋体" pitchFamily="2" charset="-122"/>
              <a:ea typeface="宋体"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1"/>
          <p:cNvSpPr>
            <a:spLocks noChangeArrowheads="1"/>
          </p:cNvSpPr>
          <p:nvPr/>
        </p:nvSpPr>
        <p:spPr bwMode="auto">
          <a:xfrm>
            <a:off x="323528" y="692696"/>
            <a:ext cx="8424936" cy="4690975"/>
          </a:xfrm>
          <a:prstGeom prst="rect">
            <a:avLst/>
          </a:prstGeom>
          <a:solidFill>
            <a:srgbClr val="FFFFFF"/>
          </a:solid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indent="304800" fontAlgn="base">
              <a:lnSpc>
                <a:spcPct val="150000"/>
              </a:lnSpc>
              <a:spcBef>
                <a:spcPct val="0"/>
              </a:spcBef>
              <a:spcAft>
                <a:spcPct val="0"/>
              </a:spcAft>
            </a:pPr>
            <a:r>
              <a:rPr lang="en-US" altLang="zh-CN" sz="2800" b="1" dirty="0" smtClean="0">
                <a:solidFill>
                  <a:srgbClr val="C00000"/>
                </a:solidFill>
                <a:latin typeface="宋体" pitchFamily="2" charset="-122"/>
                <a:ea typeface="宋体" pitchFamily="2" charset="-122"/>
              </a:rPr>
              <a:t>      </a:t>
            </a:r>
            <a:r>
              <a:rPr lang="zh-CN" altLang="zh-CN" sz="2800" b="1" dirty="0" smtClean="0">
                <a:solidFill>
                  <a:srgbClr val="C00000"/>
                </a:solidFill>
                <a:latin typeface="宋体" pitchFamily="2" charset="-122"/>
                <a:ea typeface="宋体" pitchFamily="2" charset="-122"/>
              </a:rPr>
              <a:t>《穿井得一人》</a:t>
            </a:r>
            <a:r>
              <a:rPr lang="zh-CN" altLang="en-US" sz="2800" b="1" dirty="0" smtClean="0">
                <a:solidFill>
                  <a:srgbClr val="C00000"/>
                </a:solidFill>
                <a:latin typeface="宋体" pitchFamily="2" charset="-122"/>
                <a:ea typeface="宋体" pitchFamily="2" charset="-122"/>
              </a:rPr>
              <a:t>（</a:t>
            </a:r>
            <a:r>
              <a:rPr lang="zh-CN" altLang="zh-CN" sz="2800" b="1" dirty="0" smtClean="0">
                <a:solidFill>
                  <a:srgbClr val="C00000"/>
                </a:solidFill>
                <a:latin typeface="宋体" pitchFamily="2" charset="-122"/>
                <a:ea typeface="宋体" pitchFamily="2" charset="-122"/>
              </a:rPr>
              <a:t>《吕氏春秋》</a:t>
            </a:r>
            <a:r>
              <a:rPr lang="zh-CN" altLang="en-US" sz="2800" b="1" dirty="0" smtClean="0">
                <a:solidFill>
                  <a:srgbClr val="C00000"/>
                </a:solidFill>
                <a:latin typeface="宋体" pitchFamily="2" charset="-122"/>
                <a:ea typeface="宋体" pitchFamily="2" charset="-122"/>
              </a:rPr>
              <a:t>）</a:t>
            </a:r>
            <a:endParaRPr lang="en-US" altLang="zh-CN" sz="2800" b="1" dirty="0" smtClean="0">
              <a:solidFill>
                <a:srgbClr val="C00000"/>
              </a:solidFill>
              <a:latin typeface="宋体" pitchFamily="2" charset="-122"/>
              <a:ea typeface="宋体" pitchFamily="2" charset="-122"/>
            </a:endParaRPr>
          </a:p>
          <a:p>
            <a:pPr lvl="0" indent="304800" fontAlgn="base">
              <a:lnSpc>
                <a:spcPct val="150000"/>
              </a:lnSpc>
              <a:spcBef>
                <a:spcPct val="0"/>
              </a:spcBef>
              <a:spcAft>
                <a:spcPct val="0"/>
              </a:spcAft>
            </a:pPr>
            <a:r>
              <a:rPr kumimoji="0" lang="zh-CN" sz="2800" b="1" i="0" u="none" strike="noStrike" cap="none" normalizeH="0" baseline="0" dirty="0" smtClean="0">
                <a:ln>
                  <a:noFill/>
                </a:ln>
                <a:solidFill>
                  <a:srgbClr val="C00000"/>
                </a:solidFill>
                <a:effectLst/>
                <a:latin typeface="宋体" pitchFamily="2" charset="-122"/>
                <a:ea typeface="宋体" pitchFamily="2" charset="-122"/>
                <a:cs typeface="Times New Roman" pitchFamily="18" charset="0"/>
              </a:rPr>
              <a:t>原文</a:t>
            </a:r>
            <a:r>
              <a:rPr kumimoji="0" lang="zh-CN" altLang="en-US" sz="2800" b="1" i="0" u="none" strike="noStrike" cap="none" normalizeH="0" baseline="0" dirty="0" smtClean="0">
                <a:ln>
                  <a:noFill/>
                </a:ln>
                <a:solidFill>
                  <a:srgbClr val="C00000"/>
                </a:solidFill>
                <a:effectLst/>
                <a:latin typeface="宋体" pitchFamily="2" charset="-122"/>
                <a:ea typeface="宋体" pitchFamily="2" charset="-122"/>
                <a:cs typeface="Times New Roman" pitchFamily="18" charset="0"/>
              </a:rPr>
              <a:t>：</a:t>
            </a:r>
            <a:endParaRPr kumimoji="0" lang="zh-CN" sz="2800" b="1" i="0" u="none" strike="noStrike" cap="none" normalizeH="0" baseline="0" dirty="0" smtClean="0">
              <a:ln>
                <a:noFill/>
              </a:ln>
              <a:solidFill>
                <a:srgbClr val="C00000"/>
              </a:solidFill>
              <a:effectLst/>
              <a:latin typeface="宋体" pitchFamily="2" charset="-122"/>
              <a:ea typeface="宋体" pitchFamily="2" charset="-122"/>
              <a:cs typeface="Times New Roman" pitchFamily="18" charset="0"/>
            </a:endParaRPr>
          </a:p>
          <a:p>
            <a:pPr marL="0" marR="0" lvl="0" indent="304800" algn="l" defTabSz="914400" rtl="0" eaLnBrk="0" fontAlgn="base" latinLnBrk="0" hangingPunct="0">
              <a:lnSpc>
                <a:spcPct val="150000"/>
              </a:lnSpc>
              <a:spcBef>
                <a:spcPct val="0"/>
              </a:spcBef>
              <a:spcAft>
                <a:spcPct val="0"/>
              </a:spcAft>
              <a:buClrTx/>
              <a:buSzTx/>
              <a:buFontTx/>
              <a:buNone/>
              <a:tabLst/>
            </a:pPr>
            <a:r>
              <a:rPr kumimoji="0" lang="en-US" altLang="zh-CN" sz="2800" b="1" i="0" u="none" strike="noStrike" cap="none" normalizeH="0" baseline="0" dirty="0" smtClean="0">
                <a:ln>
                  <a:noFill/>
                </a:ln>
                <a:effectLst/>
                <a:latin typeface="宋体" pitchFamily="2" charset="-122"/>
                <a:ea typeface="宋体" pitchFamily="2" charset="-122"/>
                <a:cs typeface="Arial" pitchFamily="34" charset="0"/>
              </a:rPr>
              <a:t> </a:t>
            </a:r>
            <a:r>
              <a:rPr kumimoji="0" lang="zh-CN" sz="2800" b="1" i="0" u="none" strike="noStrike" cap="none" normalizeH="0" baseline="0" dirty="0" smtClean="0">
                <a:ln>
                  <a:noFill/>
                </a:ln>
                <a:effectLst/>
                <a:latin typeface="宋体" pitchFamily="2" charset="-122"/>
                <a:ea typeface="宋体" pitchFamily="2" charset="-122"/>
                <a:cs typeface="Arial" pitchFamily="34" charset="0"/>
              </a:rPr>
              <a:t>宋之丁氏，家无井而出</a:t>
            </a:r>
            <a:r>
              <a:rPr kumimoji="0" lang="zh-CN" altLang="en-US" sz="2800" b="1" i="0" u="none" strike="noStrike" cap="none" normalizeH="0" baseline="0" dirty="0" smtClean="0">
                <a:ln>
                  <a:noFill/>
                </a:ln>
                <a:effectLst/>
                <a:latin typeface="宋体" pitchFamily="2" charset="-122"/>
                <a:ea typeface="宋体" pitchFamily="2" charset="-122"/>
                <a:cs typeface="Arial" pitchFamily="34" charset="0"/>
              </a:rPr>
              <a:t>溉汲，常一人居外。及其家穿井，告人曰：“吾穿井得一人。”有闻而传之者：“丁氏穿井得一人。”国人道之，闻之于宋君。宋君令人问之于丁氏。丁氏对曰：“得一人之使，非得一人于井中也。”求闻之若此，不若无闻也。</a:t>
            </a:r>
            <a:r>
              <a:rPr kumimoji="0" lang="zh-CN" altLang="en-US" sz="2800" b="1" i="0" u="none" strike="noStrike" cap="none" normalizeH="0" baseline="30000" dirty="0" smtClean="0">
                <a:ln>
                  <a:noFill/>
                </a:ln>
                <a:effectLst/>
                <a:latin typeface="宋体" pitchFamily="2" charset="-122"/>
                <a:ea typeface="宋体" pitchFamily="2" charset="-122"/>
                <a:cs typeface="Arial" pitchFamily="34" charset="0"/>
              </a:rPr>
              <a:t> </a:t>
            </a:r>
            <a:endParaRPr kumimoji="0" lang="en-US" altLang="zh-CN" sz="2800" b="1" i="0" u="none" strike="noStrike" cap="none" normalizeH="0" baseline="0" dirty="0" smtClean="0">
              <a:ln>
                <a:noFill/>
              </a:ln>
              <a:effectLst/>
              <a:latin typeface="宋体" pitchFamily="2" charset="-122"/>
              <a:ea typeface="宋体" pitchFamily="2" charset="-122"/>
              <a:cs typeface="宋体" pitchFamily="2"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2" descr="http://www.xmx8.com/d/file/20150104/6e7d02ce0a5160055393816603fabfbf.jpg"/>
          <p:cNvPicPr>
            <a:picLocks noChangeAspect="1" noChangeArrowheads="1"/>
          </p:cNvPicPr>
          <p:nvPr/>
        </p:nvPicPr>
        <p:blipFill>
          <a:blip r:embed="rId2" cstate="print"/>
          <a:srcRect/>
          <a:stretch>
            <a:fillRect/>
          </a:stretch>
        </p:blipFill>
        <p:spPr bwMode="auto">
          <a:xfrm>
            <a:off x="1475656" y="1340768"/>
            <a:ext cx="5904656" cy="4559708"/>
          </a:xfrm>
          <a:prstGeom prst="rect">
            <a:avLst/>
          </a:prstGeom>
          <a:noFill/>
        </p:spPr>
      </p:pic>
      <p:sp>
        <p:nvSpPr>
          <p:cNvPr id="3" name="矩形 2"/>
          <p:cNvSpPr/>
          <p:nvPr/>
        </p:nvSpPr>
        <p:spPr>
          <a:xfrm>
            <a:off x="2411760" y="476672"/>
            <a:ext cx="3877985" cy="584775"/>
          </a:xfrm>
          <a:prstGeom prst="rect">
            <a:avLst/>
          </a:prstGeom>
        </p:spPr>
        <p:txBody>
          <a:bodyPr wrap="none">
            <a:spAutoFit/>
          </a:bodyPr>
          <a:lstStyle/>
          <a:p>
            <a:r>
              <a:rPr lang="en-US" altLang="zh-CN" sz="3200" b="1" dirty="0" smtClean="0">
                <a:solidFill>
                  <a:srgbClr val="006600"/>
                </a:solidFill>
                <a:latin typeface="华文楷体" pitchFamily="2" charset="-122"/>
                <a:ea typeface="华文楷体" pitchFamily="2" charset="-122"/>
              </a:rPr>
              <a:t>《</a:t>
            </a:r>
            <a:r>
              <a:rPr lang="zh-CN" altLang="en-US" sz="3200" b="1" dirty="0" smtClean="0">
                <a:solidFill>
                  <a:srgbClr val="006600"/>
                </a:solidFill>
                <a:latin typeface="华文楷体" pitchFamily="2" charset="-122"/>
                <a:ea typeface="华文楷体" pitchFamily="2" charset="-122"/>
              </a:rPr>
              <a:t>乌鸦喝水的故事</a:t>
            </a:r>
            <a:r>
              <a:rPr lang="en-US" altLang="zh-CN" sz="3200" b="1" dirty="0" smtClean="0">
                <a:solidFill>
                  <a:srgbClr val="006600"/>
                </a:solidFill>
                <a:latin typeface="华文楷体" pitchFamily="2" charset="-122"/>
                <a:ea typeface="华文楷体" pitchFamily="2" charset="-122"/>
              </a:rPr>
              <a:t>》</a:t>
            </a:r>
            <a:endParaRPr lang="zh-CN" altLang="en-US" sz="3200" b="1" dirty="0">
              <a:solidFill>
                <a:srgbClr val="006600"/>
              </a:solidFill>
              <a:latin typeface="华文楷体" pitchFamily="2" charset="-122"/>
              <a:ea typeface="华文楷体" pitchFamily="2"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476672"/>
            <a:ext cx="8280920" cy="5078313"/>
          </a:xfrm>
          <a:prstGeom prst="rect">
            <a:avLst/>
          </a:prstGeom>
        </p:spPr>
        <p:txBody>
          <a:bodyPr wrap="square">
            <a:spAutoFit/>
          </a:bodyPr>
          <a:lstStyle/>
          <a:p>
            <a:pPr>
              <a:lnSpc>
                <a:spcPct val="150000"/>
              </a:lnSpc>
            </a:pPr>
            <a:r>
              <a:rPr lang="en-US" altLang="zh-CN" sz="2400" b="1" dirty="0" smtClean="0">
                <a:solidFill>
                  <a:srgbClr val="006600"/>
                </a:solidFill>
                <a:latin typeface="华文楷体" pitchFamily="2" charset="-122"/>
                <a:ea typeface="华文楷体" pitchFamily="2" charset="-122"/>
              </a:rPr>
              <a:t>                                 《</a:t>
            </a:r>
            <a:r>
              <a:rPr lang="zh-CN" altLang="en-US" sz="2400" b="1" dirty="0" smtClean="0">
                <a:solidFill>
                  <a:srgbClr val="006600"/>
                </a:solidFill>
                <a:latin typeface="华文楷体" pitchFamily="2" charset="-122"/>
                <a:ea typeface="华文楷体" pitchFamily="2" charset="-122"/>
              </a:rPr>
              <a:t>乌鸦喝水</a:t>
            </a:r>
            <a:r>
              <a:rPr lang="en-US" altLang="zh-CN" sz="2400" b="1" dirty="0" smtClean="0">
                <a:solidFill>
                  <a:srgbClr val="006600"/>
                </a:solidFill>
                <a:latin typeface="华文楷体" pitchFamily="2" charset="-122"/>
                <a:ea typeface="华文楷体" pitchFamily="2" charset="-122"/>
              </a:rPr>
              <a:t>》</a:t>
            </a:r>
            <a:endParaRPr lang="en-US" altLang="zh-CN" sz="2400" b="1" dirty="0" smtClean="0">
              <a:solidFill>
                <a:srgbClr val="006600"/>
              </a:solidFill>
              <a:latin typeface="华文楷体" pitchFamily="2" charset="-122"/>
              <a:ea typeface="华文楷体" pitchFamily="2" charset="-122"/>
            </a:endParaRPr>
          </a:p>
          <a:p>
            <a:pPr>
              <a:lnSpc>
                <a:spcPct val="150000"/>
              </a:lnSpc>
            </a:pPr>
            <a:r>
              <a:rPr lang="zh-CN" altLang="en-US" sz="2400" b="1" dirty="0" smtClean="0">
                <a:solidFill>
                  <a:srgbClr val="006600"/>
                </a:solidFill>
                <a:latin typeface="华文楷体" pitchFamily="2" charset="-122"/>
                <a:ea typeface="华文楷体" pitchFamily="2" charset="-122"/>
              </a:rPr>
              <a:t>　　一只乌鸦渴极了，到处找水喝，但是飞了很久也没找到水源，就停在一棵树上休息，忽然发现树下正好有一个水瓶。乌鸦高兴极了，但是水瓶里的水不多，而且瓶颈很细，乌鸦试了好几次，都无法把嘴伸进去。</a:t>
            </a:r>
          </a:p>
          <a:p>
            <a:pPr>
              <a:lnSpc>
                <a:spcPct val="150000"/>
              </a:lnSpc>
            </a:pPr>
            <a:r>
              <a:rPr lang="zh-CN" altLang="en-US" sz="2400" b="1" dirty="0" smtClean="0">
                <a:solidFill>
                  <a:srgbClr val="006600"/>
                </a:solidFill>
                <a:latin typeface="华文楷体" pitchFamily="2" charset="-122"/>
                <a:ea typeface="华文楷体" pitchFamily="2" charset="-122"/>
              </a:rPr>
              <a:t>　　他想把水瓶推倒，但是水瓶卡在石头缝里，怎么推也推不动。乌鸦又急又渴，这时他忽然想出一个办法。他衔了很多小石子回来，投进水瓶里，石子越来越多，</a:t>
            </a:r>
            <a:r>
              <a:rPr lang="zh-CN" altLang="en-US" sz="2400" b="1" u="sng" dirty="0" smtClean="0">
                <a:solidFill>
                  <a:srgbClr val="006600"/>
                </a:solidFill>
                <a:latin typeface="华文楷体" pitchFamily="2" charset="-122"/>
                <a:ea typeface="华文楷体" pitchFamily="2" charset="-122"/>
              </a:rPr>
              <a:t>不多的水升上来了，聪明的乌鸦终于喝到了水。</a:t>
            </a:r>
            <a:endParaRPr lang="zh-CN" altLang="en-US" sz="2400" b="1" u="sng" dirty="0">
              <a:solidFill>
                <a:srgbClr val="006600"/>
              </a:solidFill>
              <a:latin typeface="华文楷体" pitchFamily="2" charset="-122"/>
              <a:ea typeface="华文楷体" pitchFamily="2" charset="-122"/>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2" descr="https://timgsa.baidu.com/timg?image&amp;quality=80&amp;size=b9999_10000&amp;sec=1544273107879&amp;di=a6b44dfa4eede4caa4f11fe71e318f40&amp;imgtype=0&amp;src=http%3A%2F%2Fpic.qbaobei.com%2FUploads%2FPicture%2F2016-03-07%2F56dd31c646b4c.jpg"/>
          <p:cNvPicPr>
            <a:picLocks noChangeAspect="1" noChangeArrowheads="1"/>
          </p:cNvPicPr>
          <p:nvPr/>
        </p:nvPicPr>
        <p:blipFill>
          <a:blip r:embed="rId2" cstate="print"/>
          <a:srcRect/>
          <a:stretch>
            <a:fillRect/>
          </a:stretch>
        </p:blipFill>
        <p:spPr bwMode="auto">
          <a:xfrm>
            <a:off x="1547664" y="1484784"/>
            <a:ext cx="6120680" cy="4595735"/>
          </a:xfrm>
          <a:prstGeom prst="rect">
            <a:avLst/>
          </a:prstGeom>
          <a:noFill/>
        </p:spPr>
      </p:pic>
      <p:sp>
        <p:nvSpPr>
          <p:cNvPr id="3" name="矩形 2"/>
          <p:cNvSpPr/>
          <p:nvPr/>
        </p:nvSpPr>
        <p:spPr>
          <a:xfrm>
            <a:off x="2195736" y="476672"/>
            <a:ext cx="4044697" cy="707886"/>
          </a:xfrm>
          <a:prstGeom prst="rect">
            <a:avLst/>
          </a:prstGeom>
        </p:spPr>
        <p:txBody>
          <a:bodyPr wrap="none">
            <a:spAutoFit/>
          </a:bodyPr>
          <a:lstStyle/>
          <a:p>
            <a:r>
              <a:rPr lang="en-US" altLang="zh-CN" sz="4000" b="1" dirty="0" smtClean="0">
                <a:solidFill>
                  <a:srgbClr val="0000FF"/>
                </a:solidFill>
                <a:latin typeface="宋体" pitchFamily="2" charset="-122"/>
                <a:ea typeface="宋体" pitchFamily="2" charset="-122"/>
              </a:rPr>
              <a:t> 《</a:t>
            </a:r>
            <a:r>
              <a:rPr lang="zh-CN" altLang="en-US" sz="4000" b="1" dirty="0" smtClean="0">
                <a:solidFill>
                  <a:srgbClr val="0000FF"/>
                </a:solidFill>
                <a:latin typeface="宋体" pitchFamily="2" charset="-122"/>
                <a:ea typeface="宋体" pitchFamily="2" charset="-122"/>
              </a:rPr>
              <a:t>公鸡和宝玉</a:t>
            </a:r>
            <a:r>
              <a:rPr lang="en-US" altLang="zh-CN" sz="4000" b="1" dirty="0" smtClean="0">
                <a:solidFill>
                  <a:srgbClr val="0000FF"/>
                </a:solidFill>
                <a:latin typeface="宋体" pitchFamily="2" charset="-122"/>
                <a:ea typeface="宋体" pitchFamily="2" charset="-122"/>
              </a:rPr>
              <a:t>》</a:t>
            </a:r>
            <a:endParaRPr lang="zh-CN" altLang="en-US" sz="4000" dirty="0">
              <a:solidFill>
                <a:srgbClr val="0000FF"/>
              </a:solidFill>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692696"/>
            <a:ext cx="8208912" cy="4616648"/>
          </a:xfrm>
          <a:prstGeom prst="rect">
            <a:avLst/>
          </a:prstGeom>
        </p:spPr>
        <p:txBody>
          <a:bodyPr wrap="square">
            <a:spAutoFit/>
          </a:bodyPr>
          <a:lstStyle/>
          <a:p>
            <a:pPr>
              <a:lnSpc>
                <a:spcPct val="150000"/>
              </a:lnSpc>
            </a:pPr>
            <a:r>
              <a:rPr lang="en-US" altLang="zh-CN" sz="2800" b="1" dirty="0" smtClean="0">
                <a:solidFill>
                  <a:srgbClr val="FF0000"/>
                </a:solidFill>
                <a:latin typeface="宋体" pitchFamily="2" charset="-122"/>
                <a:ea typeface="宋体" pitchFamily="2" charset="-122"/>
              </a:rPr>
              <a:t>            《</a:t>
            </a:r>
            <a:r>
              <a:rPr lang="zh-CN" altLang="en-US" sz="2800" b="1" dirty="0" smtClean="0">
                <a:solidFill>
                  <a:srgbClr val="FF0000"/>
                </a:solidFill>
                <a:latin typeface="宋体" pitchFamily="2" charset="-122"/>
                <a:ea typeface="宋体" pitchFamily="2" charset="-122"/>
              </a:rPr>
              <a:t>公鸡和宝玉</a:t>
            </a:r>
            <a:r>
              <a:rPr lang="en-US" altLang="zh-CN" sz="2800" b="1" dirty="0" smtClean="0">
                <a:solidFill>
                  <a:srgbClr val="FF0000"/>
                </a:solidFill>
                <a:latin typeface="宋体" pitchFamily="2" charset="-122"/>
                <a:ea typeface="宋体" pitchFamily="2" charset="-122"/>
              </a:rPr>
              <a:t>》</a:t>
            </a:r>
            <a:r>
              <a:rPr lang="zh-CN" altLang="en-US" sz="2800" b="1" dirty="0" smtClean="0">
                <a:latin typeface="宋体" pitchFamily="2" charset="-122"/>
                <a:ea typeface="宋体" pitchFamily="2" charset="-122"/>
              </a:rPr>
              <a:t/>
            </a:r>
            <a:br>
              <a:rPr lang="zh-CN" altLang="en-US" sz="2800" b="1" dirty="0" smtClean="0">
                <a:latin typeface="宋体" pitchFamily="2" charset="-122"/>
                <a:ea typeface="宋体" pitchFamily="2" charset="-122"/>
              </a:rPr>
            </a:br>
            <a:r>
              <a:rPr lang="zh-CN" altLang="en-US" sz="2800" b="1" dirty="0" smtClean="0">
                <a:latin typeface="宋体" pitchFamily="2" charset="-122"/>
                <a:ea typeface="宋体" pitchFamily="2" charset="-122"/>
              </a:rPr>
              <a:t>　　一只公鸡在田野里为自己和母鸡们寻找食物</a:t>
            </a:r>
            <a:r>
              <a:rPr lang="en-US" altLang="zh-CN" sz="2800" b="1" dirty="0" smtClean="0">
                <a:latin typeface="宋体" pitchFamily="2" charset="-122"/>
                <a:ea typeface="宋体" pitchFamily="2" charset="-122"/>
              </a:rPr>
              <a:t>.</a:t>
            </a:r>
            <a:r>
              <a:rPr lang="zh-CN" altLang="en-US" sz="2800" b="1" dirty="0" smtClean="0">
                <a:latin typeface="宋体" pitchFamily="2" charset="-122"/>
                <a:ea typeface="宋体" pitchFamily="2" charset="-122"/>
              </a:rPr>
              <a:t>他发现了一块宝玉</a:t>
            </a:r>
            <a:r>
              <a:rPr lang="en-US" altLang="zh-CN" sz="2800" b="1" dirty="0" smtClean="0">
                <a:latin typeface="宋体" pitchFamily="2" charset="-122"/>
                <a:ea typeface="宋体" pitchFamily="2" charset="-122"/>
              </a:rPr>
              <a:t>,</a:t>
            </a:r>
            <a:r>
              <a:rPr lang="zh-CN" altLang="en-US" sz="2800" b="1" dirty="0" smtClean="0">
                <a:latin typeface="宋体" pitchFamily="2" charset="-122"/>
                <a:ea typeface="宋体" pitchFamily="2" charset="-122"/>
              </a:rPr>
              <a:t>便对宝玉说：“若不是我</a:t>
            </a:r>
            <a:r>
              <a:rPr lang="en-US" altLang="zh-CN" sz="2800" b="1" dirty="0" smtClean="0">
                <a:latin typeface="宋体" pitchFamily="2" charset="-122"/>
                <a:ea typeface="宋体" pitchFamily="2" charset="-122"/>
              </a:rPr>
              <a:t>,</a:t>
            </a:r>
            <a:r>
              <a:rPr lang="zh-CN" altLang="en-US" sz="2800" b="1" dirty="0" smtClean="0">
                <a:latin typeface="宋体" pitchFamily="2" charset="-122"/>
                <a:ea typeface="宋体" pitchFamily="2" charset="-122"/>
              </a:rPr>
              <a:t>而是你的主人找到了你</a:t>
            </a:r>
            <a:r>
              <a:rPr lang="en-US" altLang="zh-CN" sz="2800" b="1" dirty="0" smtClean="0">
                <a:latin typeface="宋体" pitchFamily="2" charset="-122"/>
                <a:ea typeface="宋体" pitchFamily="2" charset="-122"/>
              </a:rPr>
              <a:t>,</a:t>
            </a:r>
            <a:r>
              <a:rPr lang="zh-CN" altLang="en-US" sz="2800" b="1" dirty="0" smtClean="0">
                <a:latin typeface="宋体" pitchFamily="2" charset="-122"/>
                <a:ea typeface="宋体" pitchFamily="2" charset="-122"/>
              </a:rPr>
              <a:t>他会非常珍惜地把你捡起来；但我发现了你却毫无用处</a:t>
            </a:r>
            <a:r>
              <a:rPr lang="en-US" altLang="zh-CN" sz="2800" b="1" dirty="0" smtClean="0">
                <a:latin typeface="宋体" pitchFamily="2" charset="-122"/>
                <a:ea typeface="宋体" pitchFamily="2" charset="-122"/>
              </a:rPr>
              <a:t>.</a:t>
            </a:r>
            <a:r>
              <a:rPr lang="zh-CN" altLang="en-US" sz="2800" b="1" dirty="0" smtClean="0">
                <a:latin typeface="宋体" pitchFamily="2" charset="-122"/>
                <a:ea typeface="宋体" pitchFamily="2" charset="-122"/>
              </a:rPr>
              <a:t>我与其得到世界上一切宝玉</a:t>
            </a:r>
            <a:r>
              <a:rPr lang="en-US" altLang="zh-CN" sz="2800" b="1" dirty="0" smtClean="0">
                <a:latin typeface="宋体" pitchFamily="2" charset="-122"/>
                <a:ea typeface="宋体" pitchFamily="2" charset="-122"/>
              </a:rPr>
              <a:t>,</a:t>
            </a:r>
            <a:r>
              <a:rPr lang="zh-CN" altLang="en-US" sz="2800" b="1" dirty="0" smtClean="0">
                <a:latin typeface="宋体" pitchFamily="2" charset="-122"/>
                <a:ea typeface="宋体" pitchFamily="2" charset="-122"/>
              </a:rPr>
              <a:t>倒不如得到一颗麦子好</a:t>
            </a:r>
            <a:r>
              <a:rPr lang="en-US" altLang="zh-CN" sz="2800" b="1" dirty="0" smtClean="0">
                <a:latin typeface="宋体" pitchFamily="2" charset="-122"/>
                <a:ea typeface="宋体" pitchFamily="2" charset="-122"/>
              </a:rPr>
              <a:t>.”</a:t>
            </a:r>
            <a:r>
              <a:rPr lang="zh-CN" altLang="en-US" sz="2800" b="1" dirty="0" smtClean="0">
                <a:latin typeface="宋体" pitchFamily="2" charset="-122"/>
                <a:ea typeface="宋体" pitchFamily="2" charset="-122"/>
              </a:rPr>
              <a:t/>
            </a:r>
            <a:br>
              <a:rPr lang="zh-CN" altLang="en-US" sz="2800" b="1" dirty="0" smtClean="0">
                <a:latin typeface="宋体" pitchFamily="2" charset="-122"/>
                <a:ea typeface="宋体" pitchFamily="2" charset="-122"/>
              </a:rPr>
            </a:br>
            <a:r>
              <a:rPr lang="zh-CN" altLang="en-US" sz="2800" b="1" dirty="0" smtClean="0">
                <a:latin typeface="宋体" pitchFamily="2" charset="-122"/>
                <a:ea typeface="宋体" pitchFamily="2" charset="-122"/>
              </a:rPr>
              <a:t>　　</a:t>
            </a:r>
            <a:r>
              <a:rPr lang="zh-CN" altLang="en-US" sz="2800" b="1" u="sng" dirty="0" smtClean="0">
                <a:solidFill>
                  <a:srgbClr val="FF0000"/>
                </a:solidFill>
                <a:latin typeface="宋体" pitchFamily="2" charset="-122"/>
                <a:ea typeface="宋体" pitchFamily="2" charset="-122"/>
              </a:rPr>
              <a:t>这是说自己需要的东西才是真正珍贵的</a:t>
            </a:r>
            <a:r>
              <a:rPr lang="en-US" altLang="zh-CN" sz="2800" b="1" u="sng" dirty="0" smtClean="0">
                <a:solidFill>
                  <a:srgbClr val="FF0000"/>
                </a:solidFill>
                <a:latin typeface="宋体" pitchFamily="2" charset="-122"/>
                <a:ea typeface="宋体" pitchFamily="2" charset="-122"/>
              </a:rPr>
              <a:t>.</a:t>
            </a:r>
            <a:endParaRPr lang="zh-CN" altLang="en-US" sz="2800" b="1" u="sng" dirty="0">
              <a:solidFill>
                <a:srgbClr val="FF0000"/>
              </a:solidFill>
              <a:latin typeface="宋体" pitchFamily="2" charset="-122"/>
              <a:ea typeface="宋体" pitchFamily="2" charset="-122"/>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descr="http://cdnimg103.lizhi.fm/audio_cover/2016/05/04/28280847289408519_320x320.jpg"/>
          <p:cNvPicPr>
            <a:picLocks noChangeAspect="1" noChangeArrowheads="1"/>
          </p:cNvPicPr>
          <p:nvPr/>
        </p:nvPicPr>
        <p:blipFill>
          <a:blip r:embed="rId2" cstate="print"/>
          <a:srcRect/>
          <a:stretch>
            <a:fillRect/>
          </a:stretch>
        </p:blipFill>
        <p:spPr bwMode="auto">
          <a:xfrm>
            <a:off x="1331640" y="836712"/>
            <a:ext cx="4896544" cy="4896545"/>
          </a:xfrm>
          <a:prstGeom prst="rect">
            <a:avLst/>
          </a:prstGeom>
          <a:noFill/>
        </p:spPr>
      </p:pic>
      <p:sp>
        <p:nvSpPr>
          <p:cNvPr id="3" name="TextBox 2"/>
          <p:cNvSpPr txBox="1"/>
          <p:nvPr/>
        </p:nvSpPr>
        <p:spPr>
          <a:xfrm>
            <a:off x="6804248" y="836712"/>
            <a:ext cx="923330" cy="4536504"/>
          </a:xfrm>
          <a:prstGeom prst="rect">
            <a:avLst/>
          </a:prstGeom>
          <a:noFill/>
        </p:spPr>
        <p:txBody>
          <a:bodyPr vert="eaVert" wrap="square" rtlCol="0">
            <a:spAutoFit/>
          </a:bodyPr>
          <a:lstStyle/>
          <a:p>
            <a:r>
              <a:rPr lang="en-US" altLang="zh-CN" sz="4800" b="1" dirty="0" smtClean="0">
                <a:solidFill>
                  <a:srgbClr val="C00000"/>
                </a:solidFill>
                <a:latin typeface="宋体" pitchFamily="2" charset="-122"/>
                <a:ea typeface="宋体" pitchFamily="2" charset="-122"/>
              </a:rPr>
              <a:t>《</a:t>
            </a:r>
            <a:r>
              <a:rPr lang="zh-CN" altLang="en-US" sz="4800" b="1" dirty="0" smtClean="0">
                <a:solidFill>
                  <a:srgbClr val="C00000"/>
                </a:solidFill>
                <a:latin typeface="宋体" pitchFamily="2" charset="-122"/>
                <a:ea typeface="宋体" pitchFamily="2" charset="-122"/>
              </a:rPr>
              <a:t>蚂蚁与屎壳郎</a:t>
            </a:r>
            <a:r>
              <a:rPr lang="en-US" altLang="zh-CN" sz="4800" b="1" dirty="0" smtClean="0">
                <a:solidFill>
                  <a:srgbClr val="C00000"/>
                </a:solidFill>
                <a:latin typeface="宋体" pitchFamily="2" charset="-122"/>
                <a:ea typeface="宋体" pitchFamily="2" charset="-122"/>
              </a:rPr>
              <a:t>》</a:t>
            </a:r>
            <a:endParaRPr lang="zh-CN" altLang="en-US" sz="4800"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692696"/>
            <a:ext cx="8352928" cy="4524315"/>
          </a:xfrm>
          <a:prstGeom prst="rect">
            <a:avLst/>
          </a:prstGeom>
        </p:spPr>
        <p:txBody>
          <a:bodyPr wrap="square">
            <a:spAutoFit/>
          </a:bodyPr>
          <a:lstStyle/>
          <a:p>
            <a:pPr>
              <a:lnSpc>
                <a:spcPct val="150000"/>
              </a:lnSpc>
            </a:pPr>
            <a:r>
              <a:rPr lang="en-US" altLang="zh-CN" sz="2400" b="1" dirty="0" smtClean="0">
                <a:solidFill>
                  <a:srgbClr val="C00000"/>
                </a:solidFill>
                <a:latin typeface="宋体" pitchFamily="2" charset="-122"/>
                <a:ea typeface="宋体" pitchFamily="2" charset="-122"/>
              </a:rPr>
              <a:t>                《</a:t>
            </a:r>
            <a:r>
              <a:rPr lang="zh-CN" altLang="en-US" sz="2400" b="1" dirty="0" smtClean="0">
                <a:solidFill>
                  <a:srgbClr val="C00000"/>
                </a:solidFill>
                <a:latin typeface="宋体" pitchFamily="2" charset="-122"/>
                <a:ea typeface="宋体" pitchFamily="2" charset="-122"/>
              </a:rPr>
              <a:t>蚂蚁与屎壳郎</a:t>
            </a:r>
            <a:r>
              <a:rPr lang="en-US" altLang="zh-CN" sz="2400" b="1" dirty="0" smtClean="0">
                <a:solidFill>
                  <a:srgbClr val="C00000"/>
                </a:solidFill>
                <a:latin typeface="宋体" pitchFamily="2" charset="-122"/>
                <a:ea typeface="宋体" pitchFamily="2" charset="-122"/>
              </a:rPr>
              <a:t>》</a:t>
            </a:r>
            <a:endParaRPr lang="zh-CN" altLang="en-US" sz="2400" b="1" dirty="0" smtClean="0">
              <a:solidFill>
                <a:srgbClr val="C00000"/>
              </a:solidFill>
              <a:latin typeface="宋体" pitchFamily="2" charset="-122"/>
              <a:ea typeface="宋体" pitchFamily="2" charset="-122"/>
            </a:endParaRPr>
          </a:p>
          <a:p>
            <a:pPr>
              <a:lnSpc>
                <a:spcPct val="150000"/>
              </a:lnSpc>
            </a:pPr>
            <a:r>
              <a:rPr lang="zh-CN" altLang="en-US" sz="2400" b="1" dirty="0" smtClean="0">
                <a:latin typeface="宋体" pitchFamily="2" charset="-122"/>
                <a:ea typeface="宋体" pitchFamily="2" charset="-122"/>
              </a:rPr>
              <a:t>    </a:t>
            </a:r>
            <a:r>
              <a:rPr lang="zh-CN" altLang="en-US" sz="2400" b="1" dirty="0" smtClean="0">
                <a:solidFill>
                  <a:srgbClr val="0000FF"/>
                </a:solidFill>
                <a:latin typeface="宋体" pitchFamily="2" charset="-122"/>
                <a:ea typeface="宋体" pitchFamily="2" charset="-122"/>
              </a:rPr>
              <a:t>夏天</a:t>
            </a:r>
            <a:r>
              <a:rPr lang="zh-CN" altLang="en-US" sz="2400" b="1" dirty="0" smtClean="0">
                <a:solidFill>
                  <a:srgbClr val="0000FF"/>
                </a:solidFill>
                <a:latin typeface="宋体" pitchFamily="2" charset="-122"/>
                <a:ea typeface="宋体" pitchFamily="2" charset="-122"/>
              </a:rPr>
              <a:t>，</a:t>
            </a:r>
            <a:r>
              <a:rPr lang="zh-CN" altLang="en-US" sz="2400" b="1" dirty="0" smtClean="0">
                <a:latin typeface="宋体" pitchFamily="2" charset="-122"/>
                <a:ea typeface="宋体" pitchFamily="2" charset="-122"/>
              </a:rPr>
              <a:t>别的动物都悠闲地生活，只有蚂蚁在田里跑来跑去，搜集小麦和大麦，给自己贮存冬季吃的食物。屎壳郎惊奇地问他为何这般勤劳。蚂蚁当时什么也没说</a:t>
            </a:r>
            <a:r>
              <a:rPr lang="zh-CN" altLang="en-US" sz="2400" b="1" dirty="0" smtClean="0">
                <a:latin typeface="宋体" pitchFamily="2" charset="-122"/>
                <a:ea typeface="宋体" pitchFamily="2" charset="-122"/>
              </a:rPr>
              <a:t>。</a:t>
            </a:r>
            <a:endParaRPr lang="en-US" altLang="zh-CN" sz="2400" b="1" dirty="0" smtClean="0">
              <a:latin typeface="宋体" pitchFamily="2" charset="-122"/>
              <a:ea typeface="宋体" pitchFamily="2" charset="-122"/>
            </a:endParaRPr>
          </a:p>
          <a:p>
            <a:pPr>
              <a:lnSpc>
                <a:spcPct val="150000"/>
              </a:lnSpc>
            </a:pPr>
            <a:r>
              <a:rPr lang="en-US" altLang="zh-CN" sz="2400" b="1" dirty="0" smtClean="0">
                <a:latin typeface="宋体" pitchFamily="2" charset="-122"/>
                <a:ea typeface="宋体" pitchFamily="2" charset="-122"/>
              </a:rPr>
              <a:t> </a:t>
            </a:r>
            <a:r>
              <a:rPr lang="en-US" altLang="zh-CN" sz="2400" b="1" dirty="0" smtClean="0">
                <a:latin typeface="宋体" pitchFamily="2" charset="-122"/>
                <a:ea typeface="宋体" pitchFamily="2" charset="-122"/>
              </a:rPr>
              <a:t>  </a:t>
            </a:r>
            <a:r>
              <a:rPr lang="zh-CN" altLang="en-US" sz="2400" b="1" dirty="0" smtClean="0">
                <a:solidFill>
                  <a:srgbClr val="0000FF"/>
                </a:solidFill>
                <a:latin typeface="宋体" pitchFamily="2" charset="-122"/>
                <a:ea typeface="宋体" pitchFamily="2" charset="-122"/>
              </a:rPr>
              <a:t>冬天</a:t>
            </a:r>
            <a:r>
              <a:rPr lang="zh-CN" altLang="en-US" sz="2400" b="1" dirty="0" smtClean="0">
                <a:solidFill>
                  <a:srgbClr val="0000FF"/>
                </a:solidFill>
                <a:latin typeface="宋体" pitchFamily="2" charset="-122"/>
                <a:ea typeface="宋体" pitchFamily="2" charset="-122"/>
              </a:rPr>
              <a:t>来了</a:t>
            </a:r>
            <a:r>
              <a:rPr lang="zh-CN" altLang="en-US" sz="2400" b="1" dirty="0" smtClean="0">
                <a:latin typeface="宋体" pitchFamily="2" charset="-122"/>
                <a:ea typeface="宋体" pitchFamily="2" charset="-122"/>
              </a:rPr>
              <a:t>，大雨冲掉了牛粪，饥饿的屎壳郎，走到蚂蚁那里乞食，蚂蚁对他说：“喂，伙计，如果当时在我劳动时，你不是批评我，而是也去做工，现在就不会忍饥挨饿了。”</a:t>
            </a:r>
          </a:p>
          <a:p>
            <a:pPr>
              <a:lnSpc>
                <a:spcPct val="150000"/>
              </a:lnSpc>
            </a:pPr>
            <a:r>
              <a:rPr lang="zh-CN" altLang="en-US" sz="2400" b="1" dirty="0" smtClean="0">
                <a:latin typeface="宋体" pitchFamily="2" charset="-122"/>
                <a:ea typeface="宋体" pitchFamily="2" charset="-122"/>
              </a:rPr>
              <a:t>   </a:t>
            </a:r>
            <a:r>
              <a:rPr lang="zh-CN" altLang="en-US" sz="2400" b="1" u="sng" dirty="0" smtClean="0">
                <a:solidFill>
                  <a:srgbClr val="C00000"/>
                </a:solidFill>
                <a:latin typeface="宋体" pitchFamily="2" charset="-122"/>
                <a:ea typeface="宋体" pitchFamily="2" charset="-122"/>
              </a:rPr>
              <a:t>这</a:t>
            </a:r>
            <a:r>
              <a:rPr lang="zh-CN" altLang="en-US" sz="2400" b="1" u="sng" dirty="0" smtClean="0">
                <a:solidFill>
                  <a:srgbClr val="C00000"/>
                </a:solidFill>
                <a:latin typeface="宋体" pitchFamily="2" charset="-122"/>
                <a:ea typeface="宋体" pitchFamily="2" charset="-122"/>
              </a:rPr>
              <a:t>是说，尽管风云变化万千，未雨绸缪的人都能避免灾难。</a:t>
            </a:r>
            <a:endParaRPr lang="zh-CN" altLang="en-US" sz="2400" b="1" u="sng" dirty="0">
              <a:solidFill>
                <a:srgbClr val="C00000"/>
              </a:solidFill>
              <a:latin typeface="宋体" pitchFamily="2" charset="-122"/>
              <a:ea typeface="宋体" pitchFamily="2" charset="-122"/>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2" descr="http://www.xmx8.com/d/file/20150806/b3a0b310d9d4ce3c420eae3530e1ee29.jpg"/>
          <p:cNvPicPr>
            <a:picLocks noChangeAspect="1" noChangeArrowheads="1"/>
          </p:cNvPicPr>
          <p:nvPr/>
        </p:nvPicPr>
        <p:blipFill>
          <a:blip r:embed="rId2" cstate="print"/>
          <a:srcRect/>
          <a:stretch>
            <a:fillRect/>
          </a:stretch>
        </p:blipFill>
        <p:spPr bwMode="auto">
          <a:xfrm>
            <a:off x="1115616" y="836712"/>
            <a:ext cx="5184576" cy="4730927"/>
          </a:xfrm>
          <a:prstGeom prst="rect">
            <a:avLst/>
          </a:prstGeom>
          <a:noFill/>
        </p:spPr>
      </p:pic>
      <p:sp>
        <p:nvSpPr>
          <p:cNvPr id="3" name="TextBox 2"/>
          <p:cNvSpPr txBox="1"/>
          <p:nvPr/>
        </p:nvSpPr>
        <p:spPr>
          <a:xfrm>
            <a:off x="7092280" y="764704"/>
            <a:ext cx="738664" cy="4896544"/>
          </a:xfrm>
          <a:prstGeom prst="rect">
            <a:avLst/>
          </a:prstGeom>
          <a:noFill/>
        </p:spPr>
        <p:txBody>
          <a:bodyPr vert="eaVert" wrap="square" rtlCol="0">
            <a:spAutoFit/>
          </a:bodyPr>
          <a:lstStyle/>
          <a:p>
            <a:r>
              <a:rPr lang="en-US" altLang="zh-CN" sz="3600" b="1" dirty="0" smtClean="0">
                <a:latin typeface="宋体" pitchFamily="2" charset="-122"/>
                <a:ea typeface="宋体" pitchFamily="2" charset="-122"/>
              </a:rPr>
              <a:t>【</a:t>
            </a:r>
            <a:r>
              <a:rPr lang="zh-CN" altLang="en-US" sz="3600" b="1" dirty="0" smtClean="0">
                <a:latin typeface="宋体" pitchFamily="2" charset="-122"/>
                <a:ea typeface="宋体" pitchFamily="2" charset="-122"/>
              </a:rPr>
              <a:t>青蛙和水井的故事</a:t>
            </a:r>
            <a:r>
              <a:rPr lang="en-US" altLang="zh-CN" sz="3600" b="1" dirty="0" smtClean="0">
                <a:latin typeface="宋体" pitchFamily="2" charset="-122"/>
                <a:ea typeface="宋体" pitchFamily="2" charset="-122"/>
              </a:rPr>
              <a:t>】</a:t>
            </a:r>
            <a:endParaRPr lang="zh-CN" altLang="en-US" sz="3600"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404664"/>
            <a:ext cx="8136904" cy="5909310"/>
          </a:xfrm>
          <a:prstGeom prst="rect">
            <a:avLst/>
          </a:prstGeom>
        </p:spPr>
        <p:txBody>
          <a:bodyPr wrap="square">
            <a:spAutoFit/>
          </a:bodyPr>
          <a:lstStyle/>
          <a:p>
            <a:pPr>
              <a:lnSpc>
                <a:spcPct val="150000"/>
              </a:lnSpc>
            </a:pPr>
            <a:r>
              <a:rPr lang="en-US" altLang="zh-CN" sz="2800" b="1" dirty="0" smtClean="0">
                <a:latin typeface="宋体" pitchFamily="2" charset="-122"/>
                <a:ea typeface="宋体" pitchFamily="2" charset="-122"/>
              </a:rPr>
              <a:t>           【</a:t>
            </a:r>
            <a:r>
              <a:rPr lang="zh-CN" altLang="en-US" sz="2800" b="1" dirty="0" smtClean="0">
                <a:latin typeface="宋体" pitchFamily="2" charset="-122"/>
                <a:ea typeface="宋体" pitchFamily="2" charset="-122"/>
              </a:rPr>
              <a:t>青蛙和水井的故事</a:t>
            </a:r>
            <a:r>
              <a:rPr lang="en-US" altLang="zh-CN" sz="2800" b="1" dirty="0" smtClean="0">
                <a:latin typeface="宋体" pitchFamily="2" charset="-122"/>
                <a:ea typeface="宋体" pitchFamily="2" charset="-122"/>
              </a:rPr>
              <a:t>】</a:t>
            </a:r>
            <a:endParaRPr lang="en-US" altLang="zh-CN" sz="2800" b="1" dirty="0" smtClean="0">
              <a:latin typeface="宋体" pitchFamily="2" charset="-122"/>
              <a:ea typeface="宋体" pitchFamily="2" charset="-122"/>
            </a:endParaRPr>
          </a:p>
          <a:p>
            <a:pPr>
              <a:lnSpc>
                <a:spcPct val="150000"/>
              </a:lnSpc>
            </a:pPr>
            <a:r>
              <a:rPr lang="zh-CN" altLang="en-US" sz="2800" b="1" dirty="0" smtClean="0">
                <a:latin typeface="宋体" pitchFamily="2" charset="-122"/>
                <a:ea typeface="宋体" pitchFamily="2" charset="-122"/>
              </a:rPr>
              <a:t>　　两只青蛙住在一片沼泽地里。在一个炎热的夏季，沼泽地干涸了，他们不得不去寻找另一块湿地，因为他们很喜欢潮湿的地方。不久，他们找到了一口深井，其中一只青蛙向下看了看，对另一只说：“看上去，这是个凉快的好地方，我们跳进去，就住在这里吧。”而另一只青蛙头脑比较聪明，回笞说：“别着急，朋友，如果这口井也干了的话，我们可怎么出来呢</a:t>
            </a:r>
            <a:r>
              <a:rPr lang="en-US" altLang="zh-CN" sz="2800" b="1" dirty="0" smtClean="0">
                <a:latin typeface="宋体" pitchFamily="2" charset="-122"/>
                <a:ea typeface="宋体" pitchFamily="2" charset="-122"/>
              </a:rPr>
              <a:t>?”</a:t>
            </a:r>
            <a:endParaRPr lang="en-US" altLang="zh-CN" sz="2800" b="1" dirty="0">
              <a:latin typeface="宋体" pitchFamily="2" charset="-122"/>
              <a:ea typeface="宋体" pitchFamily="2" charset="-122"/>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552" y="476672"/>
            <a:ext cx="7848872" cy="4154984"/>
          </a:xfrm>
          <a:prstGeom prst="rect">
            <a:avLst/>
          </a:prstGeom>
        </p:spPr>
        <p:txBody>
          <a:bodyPr wrap="square">
            <a:spAutoFit/>
          </a:bodyPr>
          <a:lstStyle/>
          <a:p>
            <a:pPr>
              <a:lnSpc>
                <a:spcPct val="150000"/>
              </a:lnSpc>
            </a:pPr>
            <a:r>
              <a:rPr lang="en-US" altLang="zh-CN" sz="4400" dirty="0" smtClean="0">
                <a:latin typeface="华文细黑" pitchFamily="2" charset="-122"/>
                <a:ea typeface="华文细黑" pitchFamily="2" charset="-122"/>
              </a:rPr>
              <a:t>【</a:t>
            </a:r>
            <a:r>
              <a:rPr lang="zh-CN" altLang="en-US" sz="4400" dirty="0" smtClean="0">
                <a:latin typeface="华文细黑" pitchFamily="2" charset="-122"/>
                <a:ea typeface="华文细黑" pitchFamily="2" charset="-122"/>
              </a:rPr>
              <a:t>青蛙和水井的故事寓意</a:t>
            </a:r>
            <a:r>
              <a:rPr lang="en-US" altLang="zh-CN" sz="4400" dirty="0" smtClean="0">
                <a:latin typeface="华文细黑" pitchFamily="2" charset="-122"/>
                <a:ea typeface="华文细黑" pitchFamily="2" charset="-122"/>
              </a:rPr>
              <a:t>】</a:t>
            </a:r>
          </a:p>
          <a:p>
            <a:pPr>
              <a:lnSpc>
                <a:spcPct val="150000"/>
              </a:lnSpc>
            </a:pPr>
            <a:r>
              <a:rPr lang="zh-CN" altLang="en-US" sz="4400" dirty="0" smtClean="0">
                <a:latin typeface="华文细黑" pitchFamily="2" charset="-122"/>
                <a:ea typeface="华文细黑" pitchFamily="2" charset="-122"/>
              </a:rPr>
              <a:t>　　青蛙和水井这篇</a:t>
            </a:r>
            <a:r>
              <a:rPr lang="zh-CN" altLang="en-US" sz="4400" dirty="0" smtClean="0">
                <a:latin typeface="华文细黑" pitchFamily="2" charset="-122"/>
                <a:ea typeface="华文细黑" pitchFamily="2" charset="-122"/>
                <a:hlinkClick r:id="rId2"/>
              </a:rPr>
              <a:t>伊索寓言</a:t>
            </a:r>
            <a:r>
              <a:rPr lang="zh-CN" altLang="en-US" sz="4400" dirty="0" smtClean="0">
                <a:latin typeface="华文细黑" pitchFamily="2" charset="-122"/>
                <a:ea typeface="华文细黑" pitchFamily="2" charset="-122"/>
              </a:rPr>
              <a:t>小故事告诉了我们：</a:t>
            </a:r>
            <a:r>
              <a:rPr lang="zh-CN" altLang="en-US" sz="4400" u="sng" dirty="0" smtClean="0">
                <a:solidFill>
                  <a:srgbClr val="C00000"/>
                </a:solidFill>
                <a:latin typeface="华文细黑" pitchFamily="2" charset="-122"/>
                <a:ea typeface="华文细黑" pitchFamily="2" charset="-122"/>
              </a:rPr>
              <a:t>凡事应三思而后行。</a:t>
            </a:r>
            <a:endParaRPr lang="zh-CN" altLang="en-US" sz="4400" u="sng" dirty="0">
              <a:solidFill>
                <a:srgbClr val="C00000"/>
              </a:solidFill>
              <a:latin typeface="华文细黑" pitchFamily="2" charset="-122"/>
              <a:ea typeface="华文细黑" pitchFamily="2" charset="-122"/>
            </a:endParaRPr>
          </a:p>
        </p:txBody>
      </p:sp>
      <p:pic>
        <p:nvPicPr>
          <p:cNvPr id="3" name="Picture 2" descr="http://www.xmx8.com/d/file/20150806/b3a0b310d9d4ce3c420eae3530e1ee29.jpg"/>
          <p:cNvPicPr>
            <a:picLocks noChangeAspect="1" noChangeArrowheads="1"/>
          </p:cNvPicPr>
          <p:nvPr/>
        </p:nvPicPr>
        <p:blipFill>
          <a:blip r:embed="rId3" cstate="print"/>
          <a:srcRect/>
          <a:stretch>
            <a:fillRect/>
          </a:stretch>
        </p:blipFill>
        <p:spPr bwMode="auto">
          <a:xfrm>
            <a:off x="4644008" y="3861048"/>
            <a:ext cx="2088232" cy="1905512"/>
          </a:xfrm>
          <a:prstGeom prst="rect">
            <a:avLst/>
          </a:prstGeom>
          <a:noFill/>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descr="https://ss2.baidu.com/6ONYsjip0QIZ8tyhnq/it/u=1346027048,3810652714&amp;fm=173&amp;s=3EAA7423C90352CCD8F9B0CA0100A0A1&amp;w=571&amp;h=616&amp;img.JPEG"/>
          <p:cNvPicPr>
            <a:picLocks noChangeAspect="1" noChangeArrowheads="1"/>
          </p:cNvPicPr>
          <p:nvPr/>
        </p:nvPicPr>
        <p:blipFill>
          <a:blip r:embed="rId2" cstate="print"/>
          <a:srcRect/>
          <a:stretch>
            <a:fillRect/>
          </a:stretch>
        </p:blipFill>
        <p:spPr bwMode="auto">
          <a:xfrm>
            <a:off x="1619672" y="332656"/>
            <a:ext cx="5438775" cy="5867401"/>
          </a:xfrm>
          <a:prstGeom prst="rect">
            <a:avLst/>
          </a:prstGeom>
          <a:noFill/>
        </p:spPr>
      </p:pic>
      <p:sp>
        <p:nvSpPr>
          <p:cNvPr id="3" name="TextBox 2"/>
          <p:cNvSpPr txBox="1"/>
          <p:nvPr/>
        </p:nvSpPr>
        <p:spPr>
          <a:xfrm>
            <a:off x="7452320" y="764704"/>
            <a:ext cx="800219" cy="4608512"/>
          </a:xfrm>
          <a:prstGeom prst="rect">
            <a:avLst/>
          </a:prstGeom>
          <a:noFill/>
        </p:spPr>
        <p:txBody>
          <a:bodyPr vert="eaVert" wrap="square" rtlCol="0">
            <a:spAutoFit/>
          </a:bodyPr>
          <a:lstStyle/>
          <a:p>
            <a:r>
              <a:rPr lang="en-US" altLang="zh-CN" sz="4000" b="1" dirty="0" smtClean="0">
                <a:latin typeface="华文楷体" pitchFamily="2" charset="-122"/>
                <a:ea typeface="华文楷体" pitchFamily="2" charset="-122"/>
              </a:rPr>
              <a:t>《</a:t>
            </a:r>
            <a:r>
              <a:rPr lang="zh-CN" altLang="en-US" sz="4000" b="1" dirty="0" smtClean="0">
                <a:latin typeface="华文楷体" pitchFamily="2" charset="-122"/>
                <a:ea typeface="华文楷体" pitchFamily="2" charset="-122"/>
              </a:rPr>
              <a:t>下金蛋的鹅</a:t>
            </a:r>
            <a:r>
              <a:rPr lang="en-US" altLang="zh-CN" sz="4000" b="1" dirty="0" smtClean="0">
                <a:latin typeface="华文楷体" pitchFamily="2" charset="-122"/>
                <a:ea typeface="华文楷体" pitchFamily="2" charset="-122"/>
              </a:rPr>
              <a:t>》</a:t>
            </a:r>
            <a:endParaRPr lang="zh-CN" altLang="en-US" sz="4000" b="1"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ChangeArrowheads="1"/>
          </p:cNvSpPr>
          <p:nvPr/>
        </p:nvSpPr>
        <p:spPr bwMode="auto">
          <a:xfrm>
            <a:off x="467544" y="476672"/>
            <a:ext cx="7992888" cy="3240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50000"/>
              </a:lnSpc>
              <a:spcBef>
                <a:spcPct val="0"/>
              </a:spcBef>
              <a:spcAft>
                <a:spcPct val="0"/>
              </a:spcAft>
              <a:buClrTx/>
              <a:buSzTx/>
              <a:buFontTx/>
              <a:buNone/>
              <a:tabLst/>
            </a:pPr>
            <a:r>
              <a:rPr kumimoji="0" lang="zh-CN" altLang="zh-CN" sz="28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a:t>
            </a:r>
            <a:r>
              <a:rPr kumimoji="0" lang="zh-CN" sz="28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穿井得一人</a:t>
            </a:r>
            <a:r>
              <a:rPr kumimoji="0" lang="zh-CN" altLang="zh-CN" sz="28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a:t>
            </a:r>
            <a:r>
              <a:rPr kumimoji="0" lang="zh-CN" sz="28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出于</a:t>
            </a:r>
            <a:r>
              <a:rPr kumimoji="0" lang="zh-CN" altLang="zh-CN" sz="28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a:t>
            </a:r>
            <a:r>
              <a:rPr kumimoji="0" lang="zh-CN" sz="28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吕氏春秋</a:t>
            </a:r>
            <a:r>
              <a:rPr kumimoji="0" lang="zh-CN" altLang="zh-CN" sz="28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a:t>
            </a:r>
            <a:r>
              <a:rPr kumimoji="0" lang="zh-CN" altLang="en-US" sz="28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a:t>
            </a:r>
            <a:endParaRPr kumimoji="0" lang="en-US" altLang="zh-CN" sz="2800" b="1" i="0" u="none" strike="noStrike" cap="none" normalizeH="0" baseline="0" dirty="0" smtClean="0">
              <a:ln>
                <a:noFill/>
              </a:ln>
              <a:solidFill>
                <a:srgbClr val="333333"/>
              </a:solidFill>
              <a:effectLst/>
              <a:latin typeface="Arial" pitchFamily="34" charset="0"/>
              <a:ea typeface="宋体" pitchFamily="2" charset="-122"/>
              <a:cs typeface="Arial" pitchFamily="34" charset="0"/>
            </a:endParaRPr>
          </a:p>
          <a:p>
            <a:pPr marL="0" marR="0" lvl="0" indent="304800" algn="l" defTabSz="914400" rtl="0" eaLnBrk="1" fontAlgn="base" latinLnBrk="0" hangingPunct="1">
              <a:lnSpc>
                <a:spcPct val="150000"/>
              </a:lnSpc>
              <a:spcBef>
                <a:spcPct val="0"/>
              </a:spcBef>
              <a:spcAft>
                <a:spcPct val="0"/>
              </a:spcAft>
              <a:buClrTx/>
              <a:buSzTx/>
              <a:buFontTx/>
              <a:buNone/>
              <a:tabLst/>
            </a:pPr>
            <a:r>
              <a:rPr kumimoji="0" lang="zh-CN" altLang="en-US" sz="28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本文选自</a:t>
            </a:r>
            <a:r>
              <a:rPr kumimoji="0" lang="en-US" altLang="zh-CN" sz="28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a:t>
            </a:r>
            <a:r>
              <a:rPr kumimoji="0" lang="zh-CN" altLang="en-US" sz="2800" b="1" i="0" u="none" strike="noStrike" cap="none" normalizeH="0" baseline="0" dirty="0" smtClean="0">
                <a:ln>
                  <a:noFill/>
                </a:ln>
                <a:solidFill>
                  <a:srgbClr val="136EC2"/>
                </a:solidFill>
                <a:effectLst/>
                <a:latin typeface="Arial" pitchFamily="34" charset="0"/>
                <a:ea typeface="宋体" pitchFamily="2" charset="-122"/>
                <a:cs typeface="Arial" pitchFamily="34" charset="0"/>
                <a:hlinkClick r:id="rId2"/>
              </a:rPr>
              <a:t>吕氏春秋</a:t>
            </a:r>
            <a:r>
              <a:rPr kumimoji="0" lang="en-US" altLang="zh-CN" sz="28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a:t>
            </a:r>
            <a:r>
              <a:rPr kumimoji="0" lang="zh-CN" altLang="en-US" sz="28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书卷二十二</a:t>
            </a:r>
            <a:r>
              <a:rPr kumimoji="0" lang="en-US" altLang="zh-CN" sz="28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a:t>
            </a:r>
            <a:r>
              <a:rPr kumimoji="0" lang="zh-CN" altLang="en-US" sz="28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慎行论</a:t>
            </a:r>
            <a:r>
              <a:rPr kumimoji="0" lang="en-US" altLang="zh-CN" sz="2800" b="1" i="0" u="none" strike="noStrike" cap="none" normalizeH="0" baseline="0" dirty="0" smtClean="0">
                <a:ln>
                  <a:noFill/>
                </a:ln>
                <a:solidFill>
                  <a:srgbClr val="333333"/>
                </a:solidFill>
                <a:effectLst/>
                <a:latin typeface="Calibri"/>
                <a:ea typeface="宋体" pitchFamily="2" charset="-122"/>
                <a:cs typeface="Arial" pitchFamily="34" charset="0"/>
              </a:rPr>
              <a:t>·</a:t>
            </a:r>
            <a:r>
              <a:rPr kumimoji="0" lang="zh-CN" altLang="en-US" sz="28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察传</a:t>
            </a:r>
            <a:r>
              <a:rPr kumimoji="0" lang="en-US" altLang="zh-CN" sz="28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a:t>
            </a:r>
            <a:r>
              <a:rPr kumimoji="0" lang="en-US" altLang="zh-CN" sz="2800" b="1" i="0" u="none" strike="noStrike" cap="none" normalizeH="0" baseline="30000" dirty="0" smtClean="0">
                <a:ln>
                  <a:noFill/>
                </a:ln>
                <a:solidFill>
                  <a:srgbClr val="3366CC"/>
                </a:solidFill>
                <a:effectLst/>
                <a:latin typeface="Calibri"/>
                <a:ea typeface="宋体" pitchFamily="2" charset="-122"/>
                <a:cs typeface="Arial" pitchFamily="34" charset="0"/>
              </a:rPr>
              <a:t> </a:t>
            </a:r>
            <a:r>
              <a:rPr kumimoji="0" lang="zh-CN" altLang="en-US" sz="28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a:t>
            </a:r>
            <a:r>
              <a:rPr kumimoji="0" lang="en-US" altLang="zh-CN" sz="28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a:t>
            </a:r>
            <a:r>
              <a:rPr kumimoji="0" lang="zh-CN" altLang="en-US" sz="2800" b="1" i="0" u="none" strike="noStrike" cap="none" normalizeH="0" baseline="0" dirty="0" smtClean="0">
                <a:ln>
                  <a:noFill/>
                </a:ln>
                <a:solidFill>
                  <a:srgbClr val="136EC2"/>
                </a:solidFill>
                <a:effectLst/>
                <a:latin typeface="Arial" pitchFamily="34" charset="0"/>
                <a:ea typeface="宋体" pitchFamily="2" charset="-122"/>
                <a:cs typeface="Arial" pitchFamily="34" charset="0"/>
                <a:hlinkClick r:id="rId2"/>
              </a:rPr>
              <a:t>吕氏春秋</a:t>
            </a:r>
            <a:r>
              <a:rPr kumimoji="0" lang="en-US" altLang="zh-CN" sz="28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a:t>
            </a:r>
            <a:r>
              <a:rPr kumimoji="0" lang="zh-CN" altLang="en-US" sz="28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又名</a:t>
            </a:r>
            <a:r>
              <a:rPr kumimoji="0" lang="en-US" altLang="zh-CN" sz="28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a:t>
            </a:r>
            <a:r>
              <a:rPr kumimoji="0" lang="zh-CN" altLang="en-US" sz="2800" b="1" i="0" u="none" strike="noStrike" cap="none" normalizeH="0" baseline="0" dirty="0" smtClean="0">
                <a:ln>
                  <a:noFill/>
                </a:ln>
                <a:solidFill>
                  <a:srgbClr val="136EC2"/>
                </a:solidFill>
                <a:effectLst/>
                <a:latin typeface="Arial" pitchFamily="34" charset="0"/>
                <a:ea typeface="宋体" pitchFamily="2" charset="-122"/>
                <a:cs typeface="Arial" pitchFamily="34" charset="0"/>
                <a:hlinkClick r:id="rId3"/>
              </a:rPr>
              <a:t>吕览</a:t>
            </a:r>
            <a:r>
              <a:rPr kumimoji="0" lang="en-US" altLang="zh-CN" sz="28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a:t>
            </a:r>
            <a:r>
              <a:rPr kumimoji="0" lang="zh-CN" altLang="en-US" sz="28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，是战国末秦相</a:t>
            </a:r>
            <a:r>
              <a:rPr kumimoji="0" lang="zh-CN" altLang="en-US" sz="2800" b="1" i="0" u="sng" strike="noStrike" cap="none" normalizeH="0" baseline="0" dirty="0" smtClean="0">
                <a:ln>
                  <a:noFill/>
                </a:ln>
                <a:solidFill>
                  <a:srgbClr val="C00000"/>
                </a:solidFill>
                <a:effectLst/>
                <a:latin typeface="Arial" pitchFamily="34" charset="0"/>
                <a:ea typeface="宋体" pitchFamily="2" charset="-122"/>
                <a:cs typeface="Arial" pitchFamily="34" charset="0"/>
              </a:rPr>
              <a:t>吕不韦</a:t>
            </a:r>
            <a:r>
              <a:rPr kumimoji="0" lang="zh-CN" altLang="en-US" sz="28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组织门客所撰的一部先秦杂家代表著作，共</a:t>
            </a:r>
            <a:r>
              <a:rPr kumimoji="0" lang="en-US" altLang="zh-CN" sz="28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26</a:t>
            </a:r>
            <a:r>
              <a:rPr kumimoji="0" lang="zh-CN" altLang="en-US" sz="28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卷，</a:t>
            </a:r>
            <a:r>
              <a:rPr kumimoji="0" lang="en-US" altLang="zh-CN" sz="28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160</a:t>
            </a:r>
            <a:r>
              <a:rPr kumimoji="0" lang="zh-CN" altLang="en-US" sz="2800" b="1" i="0" u="none" strike="noStrike" cap="none" normalizeH="0" baseline="0" dirty="0" smtClean="0">
                <a:ln>
                  <a:noFill/>
                </a:ln>
                <a:solidFill>
                  <a:srgbClr val="333333"/>
                </a:solidFill>
                <a:effectLst/>
                <a:latin typeface="Arial" pitchFamily="34" charset="0"/>
                <a:ea typeface="宋体" pitchFamily="2" charset="-122"/>
                <a:cs typeface="Arial" pitchFamily="34" charset="0"/>
              </a:rPr>
              <a:t>篇。</a:t>
            </a:r>
            <a:endParaRPr kumimoji="0" lang="zh-CN" altLang="en-US" sz="28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pic>
        <p:nvPicPr>
          <p:cNvPr id="3" name="Picture 2" descr="https://timgsa.baidu.com/timg?image&amp;quality=80&amp;size=b10000_10000&amp;sec=1544062768&amp;di=de6ccf56ce7fc016e1a0e19ee54ad3fb&amp;src=http://txt25-2.book118.com/2017/0601/book110776/110775958.jpg"/>
          <p:cNvPicPr>
            <a:picLocks noChangeAspect="1" noChangeArrowheads="1"/>
          </p:cNvPicPr>
          <p:nvPr/>
        </p:nvPicPr>
        <p:blipFill>
          <a:blip r:embed="rId4" cstate="print"/>
          <a:srcRect/>
          <a:stretch>
            <a:fillRect/>
          </a:stretch>
        </p:blipFill>
        <p:spPr bwMode="auto">
          <a:xfrm>
            <a:off x="4572000" y="3573016"/>
            <a:ext cx="3096344" cy="2261678"/>
          </a:xfrm>
          <a:prstGeom prst="rect">
            <a:avLst/>
          </a:prstGeom>
          <a:noFill/>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332656"/>
            <a:ext cx="8568952" cy="5909310"/>
          </a:xfrm>
          <a:prstGeom prst="rect">
            <a:avLst/>
          </a:prstGeom>
        </p:spPr>
        <p:txBody>
          <a:bodyPr wrap="square">
            <a:spAutoFit/>
          </a:bodyPr>
          <a:lstStyle/>
          <a:p>
            <a:pPr>
              <a:lnSpc>
                <a:spcPct val="150000"/>
              </a:lnSpc>
            </a:pPr>
            <a:r>
              <a:rPr lang="en-US" altLang="zh-CN" sz="2800" b="1" dirty="0" smtClean="0">
                <a:solidFill>
                  <a:srgbClr val="FF0000"/>
                </a:solidFill>
                <a:latin typeface="华文楷体" pitchFamily="2" charset="-122"/>
                <a:ea typeface="华文楷体" pitchFamily="2" charset="-122"/>
              </a:rPr>
              <a:t>                            《</a:t>
            </a:r>
            <a:r>
              <a:rPr lang="zh-CN" altLang="en-US" sz="2800" b="1" dirty="0" smtClean="0">
                <a:solidFill>
                  <a:srgbClr val="FF0000"/>
                </a:solidFill>
                <a:latin typeface="华文楷体" pitchFamily="2" charset="-122"/>
                <a:ea typeface="华文楷体" pitchFamily="2" charset="-122"/>
              </a:rPr>
              <a:t>下金蛋的鹅</a:t>
            </a:r>
            <a:r>
              <a:rPr lang="en-US" altLang="zh-CN" sz="2800" b="1" dirty="0" smtClean="0">
                <a:solidFill>
                  <a:srgbClr val="FF0000"/>
                </a:solidFill>
                <a:latin typeface="华文楷体" pitchFamily="2" charset="-122"/>
                <a:ea typeface="华文楷体" pitchFamily="2" charset="-122"/>
              </a:rPr>
              <a:t>》</a:t>
            </a:r>
            <a:endParaRPr lang="zh-CN" altLang="en-US" sz="2800" b="1" dirty="0" smtClean="0">
              <a:solidFill>
                <a:srgbClr val="FF0000"/>
              </a:solidFill>
              <a:latin typeface="华文楷体" pitchFamily="2" charset="-122"/>
              <a:ea typeface="华文楷体" pitchFamily="2" charset="-122"/>
            </a:endParaRPr>
          </a:p>
          <a:p>
            <a:pPr>
              <a:lnSpc>
                <a:spcPct val="150000"/>
              </a:lnSpc>
            </a:pPr>
            <a:r>
              <a:rPr lang="zh-CN" altLang="en-US" sz="2800" b="1" dirty="0" smtClean="0">
                <a:solidFill>
                  <a:srgbClr val="002060"/>
                </a:solidFill>
                <a:latin typeface="华文楷体" pitchFamily="2" charset="-122"/>
                <a:ea typeface="华文楷体" pitchFamily="2" charset="-122"/>
              </a:rPr>
              <a:t>      一对夫妇幸运地拥有了一只每天会下金蛋的鹅。尽管他们是那么幸运，但不久，他们开始认为这样致富不够快，他们猜想鹅的体内肯定有金块。于是，他们决定杀了鹅，这样就能立刻得到昂贵的金块。但是，当他们把鹅开膛破肚后，发现这只鹅和其他普通的鹅一样。因此，他们既没有像希望的那样一夜暴富，也无法再享受到日进斗金了。</a:t>
            </a:r>
          </a:p>
          <a:p>
            <a:pPr>
              <a:lnSpc>
                <a:spcPct val="150000"/>
              </a:lnSpc>
            </a:pPr>
            <a:r>
              <a:rPr lang="zh-CN" altLang="en-US" sz="2800" b="1" u="sng" dirty="0" smtClean="0">
                <a:solidFill>
                  <a:srgbClr val="FF0000"/>
                </a:solidFill>
                <a:latin typeface="华文楷体" pitchFamily="2" charset="-122"/>
                <a:ea typeface="华文楷体" pitchFamily="2" charset="-122"/>
              </a:rPr>
              <a:t>      贪婪会导致失去一切。</a:t>
            </a:r>
            <a:endParaRPr lang="zh-CN" altLang="en-US" sz="2800" b="1" u="sng" dirty="0">
              <a:solidFill>
                <a:srgbClr val="FF0000"/>
              </a:solidFill>
              <a:latin typeface="华文楷体" pitchFamily="2" charset="-122"/>
              <a:ea typeface="华文楷体" pitchFamily="2" charset="-122"/>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https://ss1.baidu.com/6ONXsjip0QIZ8tyhnq/it/u=3423049624,2449638812&amp;fm=173&amp;s=6BAC3C62599FD1EF4EFC75CA0000E0B1&amp;w=459&amp;h=387&amp;img.JPEG"/>
          <p:cNvPicPr>
            <a:picLocks noChangeAspect="1" noChangeArrowheads="1"/>
          </p:cNvPicPr>
          <p:nvPr/>
        </p:nvPicPr>
        <p:blipFill>
          <a:blip r:embed="rId2" cstate="print"/>
          <a:srcRect/>
          <a:stretch>
            <a:fillRect/>
          </a:stretch>
        </p:blipFill>
        <p:spPr bwMode="auto">
          <a:xfrm>
            <a:off x="1835696" y="332656"/>
            <a:ext cx="6832385" cy="5760640"/>
          </a:xfrm>
          <a:prstGeom prst="rect">
            <a:avLst/>
          </a:prstGeom>
          <a:noFill/>
        </p:spPr>
      </p:pic>
      <p:sp>
        <p:nvSpPr>
          <p:cNvPr id="3" name="TextBox 2"/>
          <p:cNvSpPr txBox="1"/>
          <p:nvPr/>
        </p:nvSpPr>
        <p:spPr>
          <a:xfrm>
            <a:off x="539552" y="980728"/>
            <a:ext cx="1107996" cy="4824536"/>
          </a:xfrm>
          <a:prstGeom prst="rect">
            <a:avLst/>
          </a:prstGeom>
          <a:noFill/>
        </p:spPr>
        <p:txBody>
          <a:bodyPr vert="eaVert" wrap="square" rtlCol="0">
            <a:spAutoFit/>
          </a:bodyPr>
          <a:lstStyle/>
          <a:p>
            <a:r>
              <a:rPr lang="zh-CN" altLang="en-US" sz="6000" dirty="0" smtClean="0"/>
              <a:t>蚊子和公牛</a:t>
            </a:r>
            <a:endParaRPr lang="zh-CN" altLang="en-US" sz="6000"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476672"/>
            <a:ext cx="8424936" cy="4616648"/>
          </a:xfrm>
          <a:prstGeom prst="rect">
            <a:avLst/>
          </a:prstGeom>
        </p:spPr>
        <p:txBody>
          <a:bodyPr wrap="square">
            <a:spAutoFit/>
          </a:bodyPr>
          <a:lstStyle/>
          <a:p>
            <a:pPr>
              <a:lnSpc>
                <a:spcPct val="150000"/>
              </a:lnSpc>
            </a:pPr>
            <a:r>
              <a:rPr lang="zh-CN" altLang="en-US" sz="2800" b="1" dirty="0" smtClean="0">
                <a:solidFill>
                  <a:srgbClr val="C00000"/>
                </a:solidFill>
                <a:latin typeface="华文楷体" pitchFamily="2" charset="-122"/>
                <a:ea typeface="华文楷体" pitchFamily="2" charset="-122"/>
              </a:rPr>
              <a:t>                             </a:t>
            </a:r>
            <a:r>
              <a:rPr lang="en-US" altLang="zh-CN" sz="2800" b="1" dirty="0" smtClean="0">
                <a:solidFill>
                  <a:srgbClr val="C00000"/>
                </a:solidFill>
                <a:latin typeface="华文楷体" pitchFamily="2" charset="-122"/>
                <a:ea typeface="华文楷体" pitchFamily="2" charset="-122"/>
              </a:rPr>
              <a:t>《</a:t>
            </a:r>
            <a:r>
              <a:rPr lang="zh-CN" altLang="en-US" sz="2800" b="1" dirty="0" smtClean="0">
                <a:solidFill>
                  <a:srgbClr val="C00000"/>
                </a:solidFill>
                <a:latin typeface="华文楷体" pitchFamily="2" charset="-122"/>
                <a:ea typeface="华文楷体" pitchFamily="2" charset="-122"/>
              </a:rPr>
              <a:t> </a:t>
            </a:r>
            <a:r>
              <a:rPr lang="zh-CN" altLang="en-US" sz="2800" b="1" dirty="0" smtClean="0">
                <a:solidFill>
                  <a:srgbClr val="C00000"/>
                </a:solidFill>
                <a:latin typeface="华文楷体" pitchFamily="2" charset="-122"/>
                <a:ea typeface="华文楷体" pitchFamily="2" charset="-122"/>
              </a:rPr>
              <a:t>蚊子和</a:t>
            </a:r>
            <a:r>
              <a:rPr lang="zh-CN" altLang="en-US" sz="2800" b="1" dirty="0" smtClean="0">
                <a:solidFill>
                  <a:srgbClr val="C00000"/>
                </a:solidFill>
                <a:latin typeface="华文楷体" pitchFamily="2" charset="-122"/>
                <a:ea typeface="华文楷体" pitchFamily="2" charset="-122"/>
              </a:rPr>
              <a:t>公牛</a:t>
            </a:r>
            <a:r>
              <a:rPr lang="en-US" altLang="zh-CN" sz="2800" b="1" dirty="0" smtClean="0">
                <a:solidFill>
                  <a:srgbClr val="C00000"/>
                </a:solidFill>
                <a:latin typeface="华文楷体" pitchFamily="2" charset="-122"/>
                <a:ea typeface="华文楷体" pitchFamily="2" charset="-122"/>
              </a:rPr>
              <a:t>》</a:t>
            </a:r>
            <a:endParaRPr lang="zh-CN" altLang="en-US" sz="2800" b="1" dirty="0" smtClean="0">
              <a:solidFill>
                <a:srgbClr val="C00000"/>
              </a:solidFill>
              <a:latin typeface="华文楷体" pitchFamily="2" charset="-122"/>
              <a:ea typeface="华文楷体" pitchFamily="2" charset="-122"/>
            </a:endParaRPr>
          </a:p>
          <a:p>
            <a:pPr>
              <a:lnSpc>
                <a:spcPct val="150000"/>
              </a:lnSpc>
            </a:pPr>
            <a:r>
              <a:rPr lang="zh-CN" altLang="en-US" sz="2800" b="1" dirty="0" smtClean="0">
                <a:latin typeface="华文楷体" pitchFamily="2" charset="-122"/>
                <a:ea typeface="华文楷体" pitchFamily="2" charset="-122"/>
              </a:rPr>
              <a:t>     蚊子飞到公牛的一只牛角上，在那儿逗留了相当长的时间。它休息够了打算飞走时，对公牛说：“假如我现在走，你在意吗？”公牛只是抬了抬眼睛，毫无兴趣地看了蚊子一眼，说：“这对我来说都一样，你来的时候我没有注意到，你离开时我也不会在意。”</a:t>
            </a:r>
          </a:p>
          <a:p>
            <a:pPr>
              <a:lnSpc>
                <a:spcPct val="150000"/>
              </a:lnSpc>
            </a:pPr>
            <a:r>
              <a:rPr lang="zh-CN" altLang="en-US" sz="2800" b="1" u="sng" dirty="0" smtClean="0">
                <a:solidFill>
                  <a:srgbClr val="C00000"/>
                </a:solidFill>
                <a:latin typeface="华文楷体" pitchFamily="2" charset="-122"/>
                <a:ea typeface="华文楷体" pitchFamily="2" charset="-122"/>
              </a:rPr>
              <a:t>我们往往把自己看得很重要，别人却不以为然。</a:t>
            </a:r>
            <a:endParaRPr lang="zh-CN" altLang="en-US" sz="2800" b="1" u="sng" dirty="0">
              <a:solidFill>
                <a:srgbClr val="C00000"/>
              </a:solidFill>
              <a:latin typeface="华文楷体" pitchFamily="2" charset="-122"/>
              <a:ea typeface="华文楷体" pitchFamily="2" charset="-122"/>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s://ss1.baidu.com/6ONXsjip0QIZ8tyhnq/it/u=2459259418,1527017747&amp;fm=173&amp;s=1AAA74235BB3C5EF4EFC61D60000C0B1&amp;w=500&amp;h=374&amp;img.JPEG"/>
          <p:cNvPicPr>
            <a:picLocks noChangeAspect="1" noChangeArrowheads="1"/>
          </p:cNvPicPr>
          <p:nvPr/>
        </p:nvPicPr>
        <p:blipFill>
          <a:blip r:embed="rId2" cstate="print"/>
          <a:srcRect/>
          <a:stretch>
            <a:fillRect/>
          </a:stretch>
        </p:blipFill>
        <p:spPr bwMode="auto">
          <a:xfrm>
            <a:off x="1115616" y="980728"/>
            <a:ext cx="6264696" cy="4685993"/>
          </a:xfrm>
          <a:prstGeom prst="rect">
            <a:avLst/>
          </a:prstGeom>
          <a:noFill/>
        </p:spPr>
      </p:pic>
      <p:sp>
        <p:nvSpPr>
          <p:cNvPr id="3" name="矩形 2"/>
          <p:cNvSpPr/>
          <p:nvPr/>
        </p:nvSpPr>
        <p:spPr>
          <a:xfrm>
            <a:off x="5076056" y="476672"/>
            <a:ext cx="3456384" cy="584775"/>
          </a:xfrm>
          <a:prstGeom prst="rect">
            <a:avLst/>
          </a:prstGeom>
        </p:spPr>
        <p:txBody>
          <a:bodyPr wrap="square">
            <a:spAutoFit/>
          </a:bodyPr>
          <a:lstStyle/>
          <a:p>
            <a:r>
              <a:rPr lang="en-US" altLang="zh-CN" sz="3200" b="1" dirty="0" smtClean="0">
                <a:latin typeface="华文楷体" pitchFamily="2" charset="-122"/>
                <a:ea typeface="华文楷体" pitchFamily="2" charset="-122"/>
              </a:rPr>
              <a:t> </a:t>
            </a:r>
            <a:r>
              <a:rPr lang="zh-CN" altLang="en-US" sz="3200" b="1" dirty="0" smtClean="0">
                <a:latin typeface="华文楷体" pitchFamily="2" charset="-122"/>
                <a:ea typeface="华文楷体" pitchFamily="2" charset="-122"/>
              </a:rPr>
              <a:t>“狼来啦</a:t>
            </a:r>
            <a:r>
              <a:rPr lang="en-US" altLang="zh-CN" sz="3200" b="1" dirty="0" smtClean="0">
                <a:latin typeface="华文楷体" pitchFamily="2" charset="-122"/>
                <a:ea typeface="华文楷体" pitchFamily="2" charset="-122"/>
              </a:rPr>
              <a:t>--------”</a:t>
            </a:r>
            <a:endParaRPr lang="zh-CN" altLang="en-US" sz="3200"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260648"/>
            <a:ext cx="8208912" cy="5693866"/>
          </a:xfrm>
          <a:prstGeom prst="rect">
            <a:avLst/>
          </a:prstGeom>
        </p:spPr>
        <p:txBody>
          <a:bodyPr wrap="square">
            <a:spAutoFit/>
          </a:bodyPr>
          <a:lstStyle/>
          <a:p>
            <a:r>
              <a:rPr lang="zh-CN" altLang="en-US" sz="2800" b="1" dirty="0" smtClean="0">
                <a:latin typeface="华文楷体" pitchFamily="2" charset="-122"/>
                <a:ea typeface="华文楷体" pitchFamily="2" charset="-122"/>
              </a:rPr>
              <a:t>        </a:t>
            </a:r>
            <a:endParaRPr lang="en-US" altLang="zh-CN" sz="2800" b="1" dirty="0" smtClean="0">
              <a:latin typeface="华文楷体" pitchFamily="2" charset="-122"/>
              <a:ea typeface="华文楷体" pitchFamily="2" charset="-122"/>
            </a:endParaRPr>
          </a:p>
          <a:p>
            <a:r>
              <a:rPr lang="en-US" altLang="zh-CN" sz="2800" b="1" dirty="0" smtClean="0">
                <a:solidFill>
                  <a:srgbClr val="C00000"/>
                </a:solidFill>
                <a:latin typeface="华文楷体" pitchFamily="2" charset="-122"/>
                <a:ea typeface="华文楷体" pitchFamily="2" charset="-122"/>
              </a:rPr>
              <a:t>                                   《</a:t>
            </a:r>
            <a:r>
              <a:rPr lang="zh-CN" altLang="en-US" sz="2800" b="1" dirty="0" smtClean="0">
                <a:solidFill>
                  <a:srgbClr val="C00000"/>
                </a:solidFill>
                <a:latin typeface="华文楷体" pitchFamily="2" charset="-122"/>
                <a:ea typeface="华文楷体" pitchFamily="2" charset="-122"/>
              </a:rPr>
              <a:t>狼来了</a:t>
            </a:r>
            <a:r>
              <a:rPr lang="en-US" altLang="zh-CN" sz="2800" b="1" dirty="0" smtClean="0">
                <a:solidFill>
                  <a:srgbClr val="C00000"/>
                </a:solidFill>
                <a:latin typeface="华文楷体" pitchFamily="2" charset="-122"/>
                <a:ea typeface="华文楷体" pitchFamily="2" charset="-122"/>
              </a:rPr>
              <a:t>》</a:t>
            </a:r>
          </a:p>
          <a:p>
            <a:r>
              <a:rPr lang="zh-CN" altLang="en-US" sz="2800" b="1" dirty="0" smtClean="0">
                <a:latin typeface="华文楷体" pitchFamily="2" charset="-122"/>
                <a:ea typeface="华文楷体" pitchFamily="2" charset="-122"/>
              </a:rPr>
              <a:t>      有</a:t>
            </a:r>
            <a:r>
              <a:rPr lang="zh-CN" altLang="en-US" sz="2800" b="1" dirty="0" smtClean="0">
                <a:latin typeface="华文楷体" pitchFamily="2" charset="-122"/>
                <a:ea typeface="华文楷体" pitchFamily="2" charset="-122"/>
              </a:rPr>
              <a:t>一个牧童在村里放羊，他喜欢对村民们开玩笑，搞恶作剧，谎称狼袭击羊群，他大喊：“狼来了！狼来了！”当人们匆匆赶来，他却因此嘲笑他们。他这么做不止一次了，每一次村民们都发现他们被戏弄了，因为那儿一只狼也没有。终于，狼真的来了，牧童哭喊道：“狼来了！狼来了！”他尽力放大嗓门，然而，人们由于过去听惯了他的谎言，不再理会他的呼救了。就这样，狼自得其乐，悠闲自在地把羊一只只都吃了。</a:t>
            </a:r>
          </a:p>
          <a:p>
            <a:r>
              <a:rPr lang="zh-CN" altLang="en-US" sz="2800" b="1" dirty="0" smtClean="0">
                <a:latin typeface="华文楷体" pitchFamily="2" charset="-122"/>
                <a:ea typeface="华文楷体" pitchFamily="2" charset="-122"/>
              </a:rPr>
              <a:t>      </a:t>
            </a:r>
            <a:r>
              <a:rPr lang="zh-CN" altLang="en-US" sz="2800" b="1" dirty="0" smtClean="0">
                <a:solidFill>
                  <a:srgbClr val="C00000"/>
                </a:solidFill>
                <a:latin typeface="华文楷体" pitchFamily="2" charset="-122"/>
                <a:ea typeface="华文楷体" pitchFamily="2" charset="-122"/>
              </a:rPr>
              <a:t>说谎</a:t>
            </a:r>
            <a:r>
              <a:rPr lang="zh-CN" altLang="en-US" sz="2800" b="1" dirty="0" smtClean="0">
                <a:solidFill>
                  <a:srgbClr val="C00000"/>
                </a:solidFill>
                <a:latin typeface="华文楷体" pitchFamily="2" charset="-122"/>
                <a:ea typeface="华文楷体" pitchFamily="2" charset="-122"/>
              </a:rPr>
              <a:t>的人，即使他说真话的时候，也没人相信他的话。</a:t>
            </a:r>
            <a:endParaRPr lang="zh-CN" altLang="en-US" sz="2800" b="1" dirty="0">
              <a:solidFill>
                <a:srgbClr val="C00000"/>
              </a:solidFill>
              <a:latin typeface="华文楷体" pitchFamily="2" charset="-122"/>
              <a:ea typeface="华文楷体" pitchFamily="2" charset="-122"/>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ss1.baidu.com/6ONXsjip0QIZ8tyhnq/it/u=3911168086,3288566699&amp;fm=173&amp;s=1E8A7A2309D67DFB487D41DF0100E0B1&amp;w=389&amp;h=470&amp;img.JPEG"/>
          <p:cNvPicPr>
            <a:picLocks noChangeAspect="1" noChangeArrowheads="1"/>
          </p:cNvPicPr>
          <p:nvPr/>
        </p:nvPicPr>
        <p:blipFill>
          <a:blip r:embed="rId2" cstate="print"/>
          <a:srcRect/>
          <a:stretch>
            <a:fillRect/>
          </a:stretch>
        </p:blipFill>
        <p:spPr bwMode="auto">
          <a:xfrm>
            <a:off x="3419872" y="620688"/>
            <a:ext cx="4824536" cy="5334146"/>
          </a:xfrm>
          <a:prstGeom prst="rect">
            <a:avLst/>
          </a:prstGeom>
          <a:noFill/>
        </p:spPr>
      </p:pic>
      <p:sp>
        <p:nvSpPr>
          <p:cNvPr id="3" name="矩形 2"/>
          <p:cNvSpPr/>
          <p:nvPr/>
        </p:nvSpPr>
        <p:spPr>
          <a:xfrm>
            <a:off x="323528" y="2564904"/>
            <a:ext cx="2927404" cy="1107996"/>
          </a:xfrm>
          <a:prstGeom prst="rect">
            <a:avLst/>
          </a:prstGeom>
        </p:spPr>
        <p:txBody>
          <a:bodyPr wrap="none">
            <a:spAutoFit/>
          </a:bodyPr>
          <a:lstStyle/>
          <a:p>
            <a:r>
              <a:rPr lang="zh-CN" altLang="en-US" sz="6600" dirty="0" smtClean="0"/>
              <a:t> 猫和鸟</a:t>
            </a:r>
            <a:endParaRPr lang="zh-CN" altLang="en-US" sz="6600"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260648"/>
            <a:ext cx="8136904" cy="5931304"/>
          </a:xfrm>
          <a:prstGeom prst="rect">
            <a:avLst/>
          </a:prstGeom>
        </p:spPr>
        <p:txBody>
          <a:bodyPr wrap="square">
            <a:spAutoFit/>
          </a:bodyPr>
          <a:lstStyle/>
          <a:p>
            <a:pPr>
              <a:lnSpc>
                <a:spcPct val="150000"/>
              </a:lnSpc>
            </a:pPr>
            <a:r>
              <a:rPr lang="en-US" altLang="zh-CN" sz="3200" b="1" dirty="0" smtClean="0">
                <a:solidFill>
                  <a:srgbClr val="C00000"/>
                </a:solidFill>
                <a:latin typeface="华文楷体" pitchFamily="2" charset="-122"/>
                <a:ea typeface="华文楷体" pitchFamily="2" charset="-122"/>
              </a:rPr>
              <a:t>                         《</a:t>
            </a:r>
            <a:r>
              <a:rPr lang="zh-CN" altLang="en-US" sz="3200" b="1" dirty="0" smtClean="0">
                <a:solidFill>
                  <a:srgbClr val="C00000"/>
                </a:solidFill>
                <a:latin typeface="华文楷体" pitchFamily="2" charset="-122"/>
                <a:ea typeface="华文楷体" pitchFamily="2" charset="-122"/>
              </a:rPr>
              <a:t>猫和鸟</a:t>
            </a:r>
            <a:r>
              <a:rPr lang="en-US" altLang="zh-CN" sz="3200" b="1" dirty="0" smtClean="0">
                <a:solidFill>
                  <a:srgbClr val="C00000"/>
                </a:solidFill>
                <a:latin typeface="华文楷体" pitchFamily="2" charset="-122"/>
                <a:ea typeface="华文楷体" pitchFamily="2" charset="-122"/>
              </a:rPr>
              <a:t>》</a:t>
            </a:r>
            <a:endParaRPr lang="zh-CN" altLang="en-US" sz="3200" b="1" dirty="0" smtClean="0">
              <a:solidFill>
                <a:srgbClr val="C00000"/>
              </a:solidFill>
              <a:latin typeface="华文楷体" pitchFamily="2" charset="-122"/>
              <a:ea typeface="华文楷体" pitchFamily="2" charset="-122"/>
            </a:endParaRPr>
          </a:p>
          <a:p>
            <a:pPr>
              <a:lnSpc>
                <a:spcPct val="150000"/>
              </a:lnSpc>
            </a:pPr>
            <a:r>
              <a:rPr lang="zh-CN" altLang="en-US" sz="3200" b="1" dirty="0" smtClean="0">
                <a:solidFill>
                  <a:srgbClr val="7030A0"/>
                </a:solidFill>
                <a:latin typeface="华文楷体" pitchFamily="2" charset="-122"/>
                <a:ea typeface="华文楷体" pitchFamily="2" charset="-122"/>
              </a:rPr>
              <a:t>      猫</a:t>
            </a:r>
            <a:r>
              <a:rPr lang="zh-CN" altLang="en-US" sz="3200" b="1" dirty="0" smtClean="0">
                <a:solidFill>
                  <a:srgbClr val="7030A0"/>
                </a:solidFill>
                <a:latin typeface="华文楷体" pitchFamily="2" charset="-122"/>
                <a:ea typeface="华文楷体" pitchFamily="2" charset="-122"/>
              </a:rPr>
              <a:t>听说鸟舍里的鸟生病了。于是，它把自己打扮成医生，并且带了一套医用器具，出现在鸟舍门口，询问鸟的健康状况。“要是我们再也看不到你，我们会过得很好。”鸟儿们回答道，没有让猫进去。</a:t>
            </a:r>
          </a:p>
          <a:p>
            <a:pPr>
              <a:lnSpc>
                <a:spcPct val="150000"/>
              </a:lnSpc>
            </a:pPr>
            <a:r>
              <a:rPr lang="zh-CN" altLang="en-US" sz="3200" b="1" dirty="0" smtClean="0">
                <a:solidFill>
                  <a:srgbClr val="7030A0"/>
                </a:solidFill>
                <a:latin typeface="华文楷体" pitchFamily="2" charset="-122"/>
                <a:ea typeface="华文楷体" pitchFamily="2" charset="-122"/>
              </a:rPr>
              <a:t>      </a:t>
            </a:r>
            <a:r>
              <a:rPr lang="zh-CN" altLang="en-US" sz="3200" b="1" dirty="0" smtClean="0">
                <a:solidFill>
                  <a:srgbClr val="C00000"/>
                </a:solidFill>
                <a:latin typeface="华文楷体" pitchFamily="2" charset="-122"/>
                <a:ea typeface="华文楷体" pitchFamily="2" charset="-122"/>
              </a:rPr>
              <a:t>坏人</a:t>
            </a:r>
            <a:r>
              <a:rPr lang="zh-CN" altLang="en-US" sz="3200" b="1" dirty="0" smtClean="0">
                <a:solidFill>
                  <a:srgbClr val="C00000"/>
                </a:solidFill>
                <a:latin typeface="华文楷体" pitchFamily="2" charset="-122"/>
                <a:ea typeface="华文楷体" pitchFamily="2" charset="-122"/>
              </a:rPr>
              <a:t>也许能伪装自己，但他永远骗不了智者。</a:t>
            </a:r>
            <a:endParaRPr lang="zh-CN" altLang="en-US" sz="3200" b="1" dirty="0">
              <a:solidFill>
                <a:srgbClr val="C00000"/>
              </a:solidFill>
              <a:latin typeface="华文楷体" pitchFamily="2" charset="-122"/>
              <a:ea typeface="华文楷体" pitchFamily="2" charset="-122"/>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ss1.baidu.com/6ONXsjip0QIZ8tyhnq/it/u=24487696,3700889058&amp;fm=173&amp;s=4ECA72230ABFFBED6D1741DE0100C0A0&amp;w=566&amp;h=700&amp;img.JPEG"/>
          <p:cNvPicPr>
            <a:picLocks noChangeAspect="1" noChangeArrowheads="1"/>
          </p:cNvPicPr>
          <p:nvPr/>
        </p:nvPicPr>
        <p:blipFill>
          <a:blip r:embed="rId2" cstate="print"/>
          <a:srcRect/>
          <a:stretch>
            <a:fillRect/>
          </a:stretch>
        </p:blipFill>
        <p:spPr bwMode="auto">
          <a:xfrm>
            <a:off x="971600" y="332656"/>
            <a:ext cx="6048672" cy="5877685"/>
          </a:xfrm>
          <a:prstGeom prst="rect">
            <a:avLst/>
          </a:prstGeom>
        </p:spPr>
        <p:style>
          <a:lnRef idx="1">
            <a:schemeClr val="dk1"/>
          </a:lnRef>
          <a:fillRef idx="2">
            <a:schemeClr val="dk1"/>
          </a:fillRef>
          <a:effectRef idx="1">
            <a:schemeClr val="dk1"/>
          </a:effectRef>
          <a:fontRef idx="minor">
            <a:schemeClr val="dk1"/>
          </a:fontRef>
        </p:style>
      </p:pic>
      <p:sp>
        <p:nvSpPr>
          <p:cNvPr id="3" name="TextBox 2"/>
          <p:cNvSpPr txBox="1"/>
          <p:nvPr/>
        </p:nvSpPr>
        <p:spPr>
          <a:xfrm>
            <a:off x="7596336" y="476672"/>
            <a:ext cx="800219" cy="4824536"/>
          </a:xfrm>
          <a:prstGeom prst="rect">
            <a:avLst/>
          </a:prstGeom>
          <a:noFill/>
        </p:spPr>
        <p:txBody>
          <a:bodyPr vert="eaVert" wrap="square" rtlCol="0">
            <a:spAutoFit/>
          </a:bodyPr>
          <a:lstStyle/>
          <a:p>
            <a:r>
              <a:rPr lang="en-US" altLang="zh-CN" sz="4000" b="1" dirty="0" smtClean="0">
                <a:latin typeface="华文楷体" pitchFamily="2" charset="-122"/>
                <a:ea typeface="华文楷体" pitchFamily="2" charset="-122"/>
              </a:rPr>
              <a:t>《</a:t>
            </a:r>
            <a:r>
              <a:rPr lang="zh-CN" altLang="en-US" sz="4000" b="1" dirty="0" smtClean="0">
                <a:latin typeface="华文楷体" pitchFamily="2" charset="-122"/>
                <a:ea typeface="华文楷体" pitchFamily="2" charset="-122"/>
              </a:rPr>
              <a:t>狮子和老鼠</a:t>
            </a:r>
            <a:r>
              <a:rPr lang="en-US" altLang="zh-CN" sz="4000" b="1" dirty="0" smtClean="0">
                <a:latin typeface="华文楷体" pitchFamily="2" charset="-122"/>
                <a:ea typeface="华文楷体" pitchFamily="2" charset="-122"/>
              </a:rPr>
              <a:t>》</a:t>
            </a:r>
            <a:endParaRPr lang="zh-CN" altLang="en-US" sz="4000"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404664"/>
            <a:ext cx="8496944" cy="5262979"/>
          </a:xfrm>
          <a:prstGeom prst="rect">
            <a:avLst/>
          </a:prstGeom>
        </p:spPr>
        <p:txBody>
          <a:bodyPr wrap="square">
            <a:spAutoFit/>
          </a:bodyPr>
          <a:lstStyle/>
          <a:p>
            <a:r>
              <a:rPr lang="zh-CN" altLang="en-US" sz="2400" b="1" dirty="0" smtClean="0">
                <a:latin typeface="华文楷体" pitchFamily="2" charset="-122"/>
                <a:ea typeface="华文楷体" pitchFamily="2" charset="-122"/>
              </a:rPr>
              <a:t>                                      </a:t>
            </a:r>
            <a:r>
              <a:rPr lang="en-US" altLang="zh-CN" sz="2400" b="1" dirty="0" smtClean="0">
                <a:latin typeface="华文楷体" pitchFamily="2" charset="-122"/>
                <a:ea typeface="华文楷体" pitchFamily="2" charset="-122"/>
              </a:rPr>
              <a:t>《</a:t>
            </a:r>
            <a:r>
              <a:rPr lang="zh-CN" altLang="en-US" sz="2400" b="1" dirty="0" smtClean="0">
                <a:latin typeface="华文楷体" pitchFamily="2" charset="-122"/>
                <a:ea typeface="华文楷体" pitchFamily="2" charset="-122"/>
              </a:rPr>
              <a:t>狮子</a:t>
            </a:r>
            <a:r>
              <a:rPr lang="zh-CN" altLang="en-US" sz="2400" b="1" dirty="0" smtClean="0">
                <a:latin typeface="华文楷体" pitchFamily="2" charset="-122"/>
                <a:ea typeface="华文楷体" pitchFamily="2" charset="-122"/>
              </a:rPr>
              <a:t>和</a:t>
            </a:r>
            <a:r>
              <a:rPr lang="zh-CN" altLang="en-US" sz="2400" b="1" dirty="0" smtClean="0">
                <a:latin typeface="华文楷体" pitchFamily="2" charset="-122"/>
                <a:ea typeface="华文楷体" pitchFamily="2" charset="-122"/>
              </a:rPr>
              <a:t>老鼠</a:t>
            </a:r>
            <a:r>
              <a:rPr lang="en-US" altLang="zh-CN" sz="2400" b="1" dirty="0" smtClean="0">
                <a:latin typeface="华文楷体" pitchFamily="2" charset="-122"/>
                <a:ea typeface="华文楷体" pitchFamily="2" charset="-122"/>
              </a:rPr>
              <a:t>》</a:t>
            </a:r>
          </a:p>
          <a:p>
            <a:endParaRPr lang="zh-CN" altLang="en-US" sz="2400" b="1" dirty="0" smtClean="0">
              <a:latin typeface="华文楷体" pitchFamily="2" charset="-122"/>
              <a:ea typeface="华文楷体" pitchFamily="2" charset="-122"/>
            </a:endParaRPr>
          </a:p>
          <a:p>
            <a:r>
              <a:rPr lang="zh-CN" altLang="en-US" sz="2400" b="1" dirty="0" smtClean="0">
                <a:solidFill>
                  <a:srgbClr val="660033"/>
                </a:solidFill>
                <a:latin typeface="华文楷体" pitchFamily="2" charset="-122"/>
                <a:ea typeface="华文楷体" pitchFamily="2" charset="-122"/>
              </a:rPr>
              <a:t>         狮子</a:t>
            </a:r>
            <a:r>
              <a:rPr lang="zh-CN" altLang="en-US" sz="2400" b="1" dirty="0" smtClean="0">
                <a:solidFill>
                  <a:srgbClr val="660033"/>
                </a:solidFill>
                <a:latin typeface="华文楷体" pitchFamily="2" charset="-122"/>
                <a:ea typeface="华文楷体" pitchFamily="2" charset="-122"/>
              </a:rPr>
              <a:t>在巢穴里睡着了，一只老鼠跳到它的脸上，狮子被吵醒了。狮子很生气，伸出爪子把老鼠抓住，想要吃了它。老鼠害怕极了，可怜地请求狮子饶命。“请放了我吧。”老鼠哭着说，“将来我会知恩图报的。”这么渺小的动物能为自己做什么事？狮子被这个想法逗乐了，大笑起来，于是和和气气地让老鼠走了</a:t>
            </a:r>
            <a:r>
              <a:rPr lang="zh-CN" altLang="en-US" sz="2400" b="1" dirty="0" smtClean="0">
                <a:solidFill>
                  <a:srgbClr val="660033"/>
                </a:solidFill>
                <a:latin typeface="华文楷体" pitchFamily="2" charset="-122"/>
                <a:ea typeface="华文楷体" pitchFamily="2" charset="-122"/>
              </a:rPr>
              <a:t>。</a:t>
            </a:r>
            <a:endParaRPr lang="en-US" altLang="zh-CN" sz="2400" b="1" dirty="0" smtClean="0">
              <a:solidFill>
                <a:srgbClr val="660033"/>
              </a:solidFill>
              <a:latin typeface="华文楷体" pitchFamily="2" charset="-122"/>
              <a:ea typeface="华文楷体" pitchFamily="2" charset="-122"/>
            </a:endParaRPr>
          </a:p>
          <a:p>
            <a:endParaRPr lang="en-US" altLang="zh-CN" sz="2400" b="1" dirty="0" smtClean="0">
              <a:solidFill>
                <a:srgbClr val="660033"/>
              </a:solidFill>
              <a:latin typeface="华文楷体" pitchFamily="2" charset="-122"/>
              <a:ea typeface="华文楷体" pitchFamily="2" charset="-122"/>
            </a:endParaRPr>
          </a:p>
          <a:p>
            <a:r>
              <a:rPr lang="en-US" altLang="zh-CN" sz="2400" b="1" dirty="0" smtClean="0">
                <a:solidFill>
                  <a:srgbClr val="660033"/>
                </a:solidFill>
                <a:latin typeface="华文楷体" pitchFamily="2" charset="-122"/>
                <a:ea typeface="华文楷体" pitchFamily="2" charset="-122"/>
              </a:rPr>
              <a:t> </a:t>
            </a:r>
            <a:r>
              <a:rPr lang="en-US" altLang="zh-CN" sz="2400" b="1" dirty="0" smtClean="0">
                <a:solidFill>
                  <a:srgbClr val="660033"/>
                </a:solidFill>
                <a:latin typeface="华文楷体" pitchFamily="2" charset="-122"/>
                <a:ea typeface="华文楷体" pitchFamily="2" charset="-122"/>
              </a:rPr>
              <a:t>      </a:t>
            </a:r>
            <a:r>
              <a:rPr lang="zh-CN" altLang="en-US" sz="2400" b="1" dirty="0" smtClean="0">
                <a:solidFill>
                  <a:srgbClr val="660033"/>
                </a:solidFill>
                <a:latin typeface="华文楷体" pitchFamily="2" charset="-122"/>
                <a:ea typeface="华文楷体" pitchFamily="2" charset="-122"/>
              </a:rPr>
              <a:t>然而</a:t>
            </a:r>
            <a:r>
              <a:rPr lang="zh-CN" altLang="en-US" sz="2400" b="1" dirty="0" smtClean="0">
                <a:solidFill>
                  <a:srgbClr val="660033"/>
                </a:solidFill>
                <a:latin typeface="华文楷体" pitchFamily="2" charset="-122"/>
                <a:ea typeface="华文楷体" pitchFamily="2" charset="-122"/>
              </a:rPr>
              <a:t>，老鼠报恩的机会终究来了。有一天，狮子掉入了猎人捕猎的网中，老鼠听到且辨认出了狮子的哀号，就跑到那个地方，没费多大力气就用牙齿咬破了绳索，在很短的时间内成功救出了狮子。老鼠说：“我答应过会报答你的，你还嘲笑我呢，然而，现在你明白了吧，即使一只老鼠也能帮助狮子。”</a:t>
            </a:r>
            <a:endParaRPr lang="zh-CN" altLang="en-US" sz="2400" b="1" dirty="0">
              <a:solidFill>
                <a:srgbClr val="660033"/>
              </a:solidFill>
              <a:latin typeface="华文楷体" pitchFamily="2" charset="-122"/>
              <a:ea typeface="华文楷体" pitchFamily="2" charset="-122"/>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s://ss2.baidu.com/6ONYsjip0QIZ8tyhnq/it/u=1787669729,4263955484&amp;fm=173&amp;s=1AAA722345834EE10C55E1DE010080A0&amp;w=539&amp;h=509&amp;img.JPEG"/>
          <p:cNvPicPr>
            <a:picLocks noChangeAspect="1" noChangeArrowheads="1"/>
          </p:cNvPicPr>
          <p:nvPr/>
        </p:nvPicPr>
        <p:blipFill>
          <a:blip r:embed="rId2" cstate="print"/>
          <a:srcRect/>
          <a:stretch>
            <a:fillRect/>
          </a:stretch>
        </p:blipFill>
        <p:spPr bwMode="auto">
          <a:xfrm>
            <a:off x="611560" y="332656"/>
            <a:ext cx="6408712" cy="5848012"/>
          </a:xfrm>
          <a:prstGeom prst="rect">
            <a:avLst/>
          </a:prstGeom>
          <a:noFill/>
        </p:spPr>
      </p:pic>
      <p:sp>
        <p:nvSpPr>
          <p:cNvPr id="3" name="TextBox 2"/>
          <p:cNvSpPr txBox="1"/>
          <p:nvPr/>
        </p:nvSpPr>
        <p:spPr>
          <a:xfrm>
            <a:off x="7452320" y="908720"/>
            <a:ext cx="1107996" cy="4464496"/>
          </a:xfrm>
          <a:prstGeom prst="rect">
            <a:avLst/>
          </a:prstGeom>
          <a:noFill/>
        </p:spPr>
        <p:txBody>
          <a:bodyPr vert="eaVert" wrap="square" rtlCol="0">
            <a:spAutoFit/>
          </a:bodyPr>
          <a:lstStyle/>
          <a:p>
            <a:r>
              <a:rPr lang="zh-CN" altLang="en-US" sz="6000" dirty="0" smtClean="0"/>
              <a:t>驴和哈巴狗</a:t>
            </a:r>
            <a:endParaRPr lang="zh-CN" altLang="en-US" sz="60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ChangeArrowheads="1"/>
          </p:cNvSpPr>
          <p:nvPr/>
        </p:nvSpPr>
        <p:spPr bwMode="auto">
          <a:xfrm>
            <a:off x="395536" y="292006"/>
            <a:ext cx="8280920"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304800" fontAlgn="base">
              <a:spcBef>
                <a:spcPct val="0"/>
              </a:spcBef>
              <a:spcAft>
                <a:spcPct val="0"/>
              </a:spcAft>
            </a:pPr>
            <a:r>
              <a:rPr lang="zh-CN" altLang="zh-CN" sz="2400" dirty="0" smtClean="0">
                <a:solidFill>
                  <a:srgbClr val="C00000"/>
                </a:solidFill>
                <a:latin typeface="宋体" pitchFamily="2" charset="-122"/>
                <a:ea typeface="宋体" pitchFamily="2" charset="-122"/>
              </a:rPr>
              <a:t>注释</a:t>
            </a:r>
          </a:p>
          <a:p>
            <a:pPr marL="0" marR="0" lvl="0" indent="304800" algn="l" defTabSz="914400" rtl="0" eaLnBrk="1" fontAlgn="base" latinLnBrk="0" hangingPunct="1">
              <a:spcBef>
                <a:spcPct val="0"/>
              </a:spcBef>
              <a:spcAft>
                <a:spcPct val="0"/>
              </a:spcAft>
              <a:buClrTx/>
              <a:buSzTx/>
              <a:buFontTx/>
              <a:buNone/>
              <a:tabLst/>
            </a:pPr>
            <a:r>
              <a:rPr kumimoji="0" lang="zh-CN" sz="2400" b="1" i="0" u="none" strike="noStrike" cap="none" normalizeH="0" baseline="0" dirty="0" smtClean="0">
                <a:ln>
                  <a:noFill/>
                </a:ln>
                <a:solidFill>
                  <a:srgbClr val="333333"/>
                </a:solidFill>
                <a:effectLst/>
                <a:latin typeface="宋体" pitchFamily="2" charset="-122"/>
                <a:ea typeface="宋体" pitchFamily="2" charset="-122"/>
                <a:cs typeface="Arial" pitchFamily="34" charset="0"/>
              </a:rPr>
              <a:t>宋：西周及春秋战国时期诸侯国，在今河南商丘一带。</a:t>
            </a:r>
            <a:endParaRPr kumimoji="0" lang="zh-CN" sz="2400" b="1" i="0" u="none" strike="noStrike" cap="none" normalizeH="0" baseline="0" dirty="0" smtClean="0">
              <a:ln>
                <a:noFill/>
              </a:ln>
              <a:solidFill>
                <a:schemeClr val="tx1"/>
              </a:solidFill>
              <a:effectLst/>
              <a:latin typeface="宋体" pitchFamily="2" charset="-122"/>
              <a:ea typeface="宋体" pitchFamily="2" charset="-122"/>
              <a:cs typeface="宋体" pitchFamily="2" charset="-122"/>
            </a:endParaRPr>
          </a:p>
          <a:p>
            <a:pPr lvl="0" indent="304800" eaLnBrk="0" fontAlgn="base" hangingPunct="0">
              <a:spcBef>
                <a:spcPct val="0"/>
              </a:spcBef>
              <a:spcAft>
                <a:spcPct val="0"/>
              </a:spcAft>
            </a:pPr>
            <a:r>
              <a:rPr kumimoji="0" lang="zh-CN" sz="2400" b="1" i="0" u="none" strike="noStrike" cap="none" normalizeH="0" baseline="0" dirty="0" smtClean="0">
                <a:ln>
                  <a:noFill/>
                </a:ln>
                <a:solidFill>
                  <a:srgbClr val="333333"/>
                </a:solidFill>
                <a:effectLst/>
                <a:latin typeface="宋体" pitchFamily="2" charset="-122"/>
                <a:ea typeface="宋体" pitchFamily="2" charset="-122"/>
                <a:cs typeface="Arial" pitchFamily="34" charset="0"/>
              </a:rPr>
              <a:t>而：于是，就。</a:t>
            </a:r>
            <a:endParaRPr kumimoji="0" lang="en-US" altLang="zh-CN" sz="2400" b="1" i="0" u="none" strike="noStrike" cap="none" normalizeH="0" baseline="0" dirty="0" smtClean="0">
              <a:ln>
                <a:noFill/>
              </a:ln>
              <a:solidFill>
                <a:srgbClr val="333333"/>
              </a:solidFill>
              <a:effectLst/>
              <a:latin typeface="宋体" pitchFamily="2" charset="-122"/>
              <a:ea typeface="宋体" pitchFamily="2" charset="-122"/>
              <a:cs typeface="Arial" pitchFamily="34" charset="0"/>
            </a:endParaRPr>
          </a:p>
          <a:p>
            <a:pPr lvl="0" indent="304800" eaLnBrk="0" fontAlgn="base" hangingPunct="0">
              <a:spcBef>
                <a:spcPct val="0"/>
              </a:spcBef>
              <a:spcAft>
                <a:spcPct val="0"/>
              </a:spcAft>
            </a:pPr>
            <a:r>
              <a:rPr lang="zh-CN" altLang="en-US" sz="2400" b="1" u="sng" dirty="0" smtClean="0">
                <a:solidFill>
                  <a:srgbClr val="C00000"/>
                </a:solidFill>
                <a:latin typeface="宋体" pitchFamily="2" charset="-122"/>
                <a:ea typeface="宋体" pitchFamily="2" charset="-122"/>
                <a:cs typeface="Arial" pitchFamily="34" charset="0"/>
              </a:rPr>
              <a:t>穿井：凿井；</a:t>
            </a:r>
            <a:endParaRPr kumimoji="0" lang="zh-CN" sz="2400" b="1" i="0" u="sng" strike="noStrike" cap="none" normalizeH="0" baseline="0" dirty="0" smtClean="0">
              <a:ln>
                <a:noFill/>
              </a:ln>
              <a:solidFill>
                <a:srgbClr val="C00000"/>
              </a:solidFill>
              <a:effectLst/>
              <a:latin typeface="宋体" pitchFamily="2" charset="-122"/>
              <a:ea typeface="宋体" pitchFamily="2" charset="-122"/>
              <a:cs typeface="宋体" pitchFamily="2" charset="-122"/>
            </a:endParaRPr>
          </a:p>
          <a:p>
            <a:pPr indent="304800" eaLnBrk="0" fontAlgn="base" hangingPunct="0">
              <a:spcBef>
                <a:spcPct val="0"/>
              </a:spcBef>
              <a:spcAft>
                <a:spcPct val="0"/>
              </a:spcAft>
            </a:pPr>
            <a:r>
              <a:rPr kumimoji="0" lang="zh-CN" sz="2400" b="1" i="0" u="none" strike="noStrike" cap="none" normalizeH="0" baseline="0" dirty="0" smtClean="0">
                <a:ln>
                  <a:noFill/>
                </a:ln>
                <a:solidFill>
                  <a:srgbClr val="333333"/>
                </a:solidFill>
                <a:effectLst/>
                <a:latin typeface="宋体" pitchFamily="2" charset="-122"/>
                <a:ea typeface="宋体" pitchFamily="2" charset="-122"/>
                <a:cs typeface="Arial" pitchFamily="34" charset="0"/>
              </a:rPr>
              <a:t>溉汲：</a:t>
            </a:r>
            <a:r>
              <a:rPr lang="en-US" altLang="zh-CN" sz="2400" b="1" dirty="0" smtClean="0">
                <a:latin typeface="宋体" pitchFamily="2" charset="-122"/>
                <a:ea typeface="宋体" pitchFamily="2" charset="-122"/>
              </a:rPr>
              <a:t> 溉(</a:t>
            </a:r>
            <a:r>
              <a:rPr lang="en-US" altLang="zh-CN" sz="2400" dirty="0" err="1" smtClean="0">
                <a:latin typeface="宋体" pitchFamily="2" charset="-122"/>
                <a:ea typeface="宋体" pitchFamily="2" charset="-122"/>
              </a:rPr>
              <a:t>gài</a:t>
            </a:r>
            <a:r>
              <a:rPr lang="en-US" altLang="zh-CN" sz="2400" b="1" dirty="0" smtClean="0">
                <a:latin typeface="宋体" pitchFamily="2" charset="-122"/>
                <a:ea typeface="宋体" pitchFamily="2" charset="-122"/>
              </a:rPr>
              <a:t>)</a:t>
            </a:r>
            <a:r>
              <a:rPr lang="zh-CN" altLang="zh-CN" sz="2400" b="1" dirty="0" smtClean="0">
                <a:latin typeface="宋体" pitchFamily="2" charset="-122"/>
                <a:ea typeface="宋体" pitchFamily="2" charset="-122"/>
              </a:rPr>
              <a:t>  </a:t>
            </a:r>
            <a:r>
              <a:rPr lang="en-US" altLang="zh-CN" sz="2400" b="1" dirty="0" smtClean="0">
                <a:latin typeface="宋体" pitchFamily="2" charset="-122"/>
                <a:ea typeface="宋体" pitchFamily="2" charset="-122"/>
              </a:rPr>
              <a:t>汲(</a:t>
            </a:r>
            <a:r>
              <a:rPr lang="en-US" altLang="zh-CN" sz="2400" dirty="0" err="1" smtClean="0">
                <a:latin typeface="宋体" pitchFamily="2" charset="-122"/>
                <a:ea typeface="宋体" pitchFamily="2" charset="-122"/>
              </a:rPr>
              <a:t>jí</a:t>
            </a:r>
            <a:r>
              <a:rPr lang="en-US"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a:t>
            </a:r>
            <a:r>
              <a:rPr kumimoji="0" lang="zh-CN" sz="2400" b="1" i="0" u="none" strike="noStrike" cap="none" normalizeH="0" baseline="0" dirty="0" smtClean="0">
                <a:ln>
                  <a:noFill/>
                </a:ln>
                <a:solidFill>
                  <a:srgbClr val="333333"/>
                </a:solidFill>
                <a:effectLst/>
                <a:latin typeface="宋体" pitchFamily="2" charset="-122"/>
                <a:ea typeface="宋体" pitchFamily="2" charset="-122"/>
                <a:cs typeface="Arial" pitchFamily="34" charset="0"/>
              </a:rPr>
              <a:t>打水浇田。溉，浇灌；灌溉。</a:t>
            </a:r>
            <a:endParaRPr lang="zh-CN" altLang="zh-CN" sz="2400" dirty="0" smtClean="0">
              <a:latin typeface="宋体" pitchFamily="2" charset="-122"/>
              <a:ea typeface="宋体" pitchFamily="2" charset="-122"/>
            </a:endParaRPr>
          </a:p>
          <a:p>
            <a:pPr marL="0" marR="0" lvl="0" indent="304800" algn="l" defTabSz="914400" rtl="0" eaLnBrk="0" fontAlgn="base" latinLnBrk="0" hangingPunct="0">
              <a:spcBef>
                <a:spcPct val="0"/>
              </a:spcBef>
              <a:spcAft>
                <a:spcPct val="0"/>
              </a:spcAft>
              <a:buClrTx/>
              <a:buSzTx/>
              <a:buFontTx/>
              <a:buNone/>
              <a:tabLst/>
            </a:pPr>
            <a:r>
              <a:rPr kumimoji="0" lang="zh-CN" sz="2400" b="1" i="0" u="sng" strike="noStrike" cap="none" normalizeH="0" baseline="0" dirty="0" smtClean="0">
                <a:ln>
                  <a:noFill/>
                </a:ln>
                <a:solidFill>
                  <a:srgbClr val="C00000"/>
                </a:solidFill>
                <a:effectLst/>
                <a:latin typeface="宋体" pitchFamily="2" charset="-122"/>
                <a:ea typeface="宋体" pitchFamily="2" charset="-122"/>
                <a:cs typeface="Arial" pitchFamily="34" charset="0"/>
              </a:rPr>
              <a:t>汲，从井里取水。</a:t>
            </a:r>
            <a:endParaRPr kumimoji="0" lang="zh-CN" sz="2400" b="1" i="0" u="sng" strike="noStrike" cap="none" normalizeH="0" baseline="0" dirty="0" smtClean="0">
              <a:ln>
                <a:noFill/>
              </a:ln>
              <a:solidFill>
                <a:srgbClr val="C00000"/>
              </a:solidFill>
              <a:effectLst/>
              <a:latin typeface="宋体" pitchFamily="2" charset="-122"/>
              <a:ea typeface="宋体" pitchFamily="2" charset="-122"/>
              <a:cs typeface="宋体" pitchFamily="2" charset="-122"/>
            </a:endParaRPr>
          </a:p>
          <a:p>
            <a:pPr marL="0" marR="0" lvl="0" indent="304800" algn="l" defTabSz="914400" rtl="0" eaLnBrk="0" fontAlgn="base" latinLnBrk="0" hangingPunct="0">
              <a:spcBef>
                <a:spcPct val="0"/>
              </a:spcBef>
              <a:spcAft>
                <a:spcPct val="0"/>
              </a:spcAft>
              <a:buClrTx/>
              <a:buSzTx/>
              <a:buFontTx/>
              <a:buNone/>
              <a:tabLst/>
            </a:pPr>
            <a:r>
              <a:rPr kumimoji="0" lang="zh-CN" sz="2400" b="1" i="0" u="none" strike="noStrike" cap="none" normalizeH="0" baseline="0" dirty="0" smtClean="0">
                <a:ln>
                  <a:noFill/>
                </a:ln>
                <a:solidFill>
                  <a:srgbClr val="333333"/>
                </a:solidFill>
                <a:effectLst/>
                <a:latin typeface="宋体" pitchFamily="2" charset="-122"/>
                <a:ea typeface="宋体" pitchFamily="2" charset="-122"/>
                <a:cs typeface="Arial" pitchFamily="34" charset="0"/>
              </a:rPr>
              <a:t>居：停留。</a:t>
            </a:r>
            <a:endParaRPr kumimoji="0" lang="zh-CN" sz="2400" b="1" i="0" u="none" strike="noStrike" cap="none" normalizeH="0" baseline="0" dirty="0" smtClean="0">
              <a:ln>
                <a:noFill/>
              </a:ln>
              <a:solidFill>
                <a:schemeClr val="tx1"/>
              </a:solidFill>
              <a:effectLst/>
              <a:latin typeface="宋体" pitchFamily="2" charset="-122"/>
              <a:ea typeface="宋体" pitchFamily="2" charset="-122"/>
              <a:cs typeface="宋体" pitchFamily="2" charset="-122"/>
            </a:endParaRPr>
          </a:p>
          <a:p>
            <a:pPr marL="0" marR="0" lvl="0" indent="304800" algn="l" defTabSz="914400" rtl="0" eaLnBrk="0" fontAlgn="base" latinLnBrk="0" hangingPunct="0">
              <a:spcBef>
                <a:spcPct val="0"/>
              </a:spcBef>
              <a:spcAft>
                <a:spcPct val="0"/>
              </a:spcAft>
              <a:buClrTx/>
              <a:buSzTx/>
              <a:buFontTx/>
              <a:buNone/>
              <a:tabLst/>
            </a:pPr>
            <a:r>
              <a:rPr kumimoji="0" lang="zh-CN" sz="2400" b="1" i="0" u="sng" strike="noStrike" cap="none" normalizeH="0" baseline="0" dirty="0" smtClean="0">
                <a:ln>
                  <a:noFill/>
                </a:ln>
                <a:solidFill>
                  <a:srgbClr val="C00000"/>
                </a:solidFill>
                <a:effectLst/>
                <a:latin typeface="宋体" pitchFamily="2" charset="-122"/>
                <a:ea typeface="宋体" pitchFamily="2" charset="-122"/>
                <a:cs typeface="Arial" pitchFamily="34" charset="0"/>
              </a:rPr>
              <a:t>及：待，等到。</a:t>
            </a:r>
            <a:endParaRPr kumimoji="0" lang="zh-CN" sz="2400" b="1" i="0" u="sng" strike="noStrike" cap="none" normalizeH="0" baseline="0" dirty="0" smtClean="0">
              <a:ln>
                <a:noFill/>
              </a:ln>
              <a:solidFill>
                <a:srgbClr val="C00000"/>
              </a:solidFill>
              <a:effectLst/>
              <a:latin typeface="宋体" pitchFamily="2" charset="-122"/>
              <a:ea typeface="宋体" pitchFamily="2" charset="-122"/>
              <a:cs typeface="宋体" pitchFamily="2" charset="-122"/>
            </a:endParaRPr>
          </a:p>
          <a:p>
            <a:pPr marL="0" marR="0" lvl="0" indent="304800" algn="l" defTabSz="914400" rtl="0" eaLnBrk="0" fontAlgn="base" latinLnBrk="0" hangingPunct="0">
              <a:spcBef>
                <a:spcPct val="0"/>
              </a:spcBef>
              <a:spcAft>
                <a:spcPct val="0"/>
              </a:spcAft>
              <a:buClrTx/>
              <a:buSzTx/>
              <a:buFontTx/>
              <a:buNone/>
              <a:tabLst/>
            </a:pPr>
            <a:r>
              <a:rPr kumimoji="0" lang="zh-CN" sz="2400" b="1" i="0" u="none" strike="noStrike" cap="none" normalizeH="0" baseline="0" dirty="0" smtClean="0">
                <a:ln>
                  <a:noFill/>
                </a:ln>
                <a:solidFill>
                  <a:srgbClr val="333333"/>
                </a:solidFill>
                <a:effectLst/>
                <a:latin typeface="宋体" pitchFamily="2" charset="-122"/>
                <a:ea typeface="宋体" pitchFamily="2" charset="-122"/>
                <a:cs typeface="Arial" pitchFamily="34" charset="0"/>
              </a:rPr>
              <a:t>国人：指居住在国都中的人。</a:t>
            </a:r>
            <a:endParaRPr kumimoji="0" lang="zh-CN" sz="2400" b="1" i="0" u="none" strike="noStrike" cap="none" normalizeH="0" baseline="0" dirty="0" smtClean="0">
              <a:ln>
                <a:noFill/>
              </a:ln>
              <a:solidFill>
                <a:schemeClr val="tx1"/>
              </a:solidFill>
              <a:effectLst/>
              <a:latin typeface="宋体" pitchFamily="2" charset="-122"/>
              <a:ea typeface="宋体" pitchFamily="2" charset="-122"/>
              <a:cs typeface="宋体" pitchFamily="2" charset="-122"/>
            </a:endParaRPr>
          </a:p>
          <a:p>
            <a:pPr marL="0" marR="0" lvl="0" indent="304800" algn="l" defTabSz="914400" rtl="0" eaLnBrk="0" fontAlgn="base" latinLnBrk="0" hangingPunct="0">
              <a:spcBef>
                <a:spcPct val="0"/>
              </a:spcBef>
              <a:spcAft>
                <a:spcPct val="0"/>
              </a:spcAft>
              <a:buClrTx/>
              <a:buSzTx/>
              <a:buFontTx/>
              <a:buNone/>
              <a:tabLst/>
            </a:pPr>
            <a:r>
              <a:rPr kumimoji="0" lang="zh-CN" sz="2400" b="1" i="0" u="sng" strike="noStrike" cap="none" normalizeH="0" baseline="0" dirty="0" smtClean="0">
                <a:ln>
                  <a:noFill/>
                </a:ln>
                <a:solidFill>
                  <a:srgbClr val="C00000"/>
                </a:solidFill>
                <a:effectLst/>
                <a:latin typeface="宋体" pitchFamily="2" charset="-122"/>
                <a:ea typeface="宋体" pitchFamily="2" charset="-122"/>
                <a:cs typeface="Arial" pitchFamily="34" charset="0"/>
              </a:rPr>
              <a:t>道：讲述。</a:t>
            </a:r>
            <a:endParaRPr kumimoji="0" lang="zh-CN" sz="2400" b="1" i="0" u="sng" strike="noStrike" cap="none" normalizeH="0" baseline="0" dirty="0" smtClean="0">
              <a:ln>
                <a:noFill/>
              </a:ln>
              <a:solidFill>
                <a:srgbClr val="C00000"/>
              </a:solidFill>
              <a:effectLst/>
              <a:latin typeface="宋体" pitchFamily="2" charset="-122"/>
              <a:ea typeface="宋体" pitchFamily="2" charset="-122"/>
              <a:cs typeface="宋体" pitchFamily="2" charset="-122"/>
            </a:endParaRPr>
          </a:p>
          <a:p>
            <a:pPr marL="0" marR="0" lvl="0" indent="304800" algn="l" defTabSz="914400" rtl="0" eaLnBrk="0" fontAlgn="base" latinLnBrk="0" hangingPunct="0">
              <a:spcBef>
                <a:spcPct val="0"/>
              </a:spcBef>
              <a:spcAft>
                <a:spcPct val="0"/>
              </a:spcAft>
              <a:buClrTx/>
              <a:buSzTx/>
              <a:buFontTx/>
              <a:buNone/>
              <a:tabLst/>
            </a:pPr>
            <a:r>
              <a:rPr kumimoji="0" lang="zh-CN" sz="2400" b="1" i="0" u="none" strike="noStrike" cap="none" normalizeH="0" baseline="0" dirty="0" smtClean="0">
                <a:ln>
                  <a:noFill/>
                </a:ln>
                <a:solidFill>
                  <a:srgbClr val="333333"/>
                </a:solidFill>
                <a:effectLst/>
                <a:latin typeface="宋体" pitchFamily="2" charset="-122"/>
                <a:ea typeface="宋体" pitchFamily="2" charset="-122"/>
                <a:cs typeface="Arial" pitchFamily="34" charset="0"/>
              </a:rPr>
              <a:t>闻之于宋君：使宋国的国君知道这件事。闻，知道；听说，这里是</a:t>
            </a:r>
            <a:r>
              <a:rPr kumimoji="0" lang="zh-CN" altLang="en-US" sz="2400" b="1" i="0" u="none" strike="noStrike" cap="none" normalizeH="0" baseline="0" dirty="0" smtClean="0">
                <a:ln>
                  <a:noFill/>
                </a:ln>
                <a:solidFill>
                  <a:srgbClr val="333333"/>
                </a:solidFill>
                <a:effectLst/>
                <a:latin typeface="宋体" pitchFamily="2" charset="-122"/>
                <a:ea typeface="宋体" pitchFamily="2" charset="-122"/>
                <a:cs typeface="Arial" pitchFamily="34" charset="0"/>
              </a:rPr>
              <a:t>“使知道”的意思。</a:t>
            </a:r>
            <a:endParaRPr kumimoji="0" lang="zh-CN" altLang="en-US" sz="2400" b="1" i="0" u="none" strike="noStrike" cap="none" normalizeH="0" baseline="0" dirty="0" smtClean="0">
              <a:ln>
                <a:noFill/>
              </a:ln>
              <a:solidFill>
                <a:schemeClr val="tx1"/>
              </a:solidFill>
              <a:effectLst/>
              <a:latin typeface="宋体" pitchFamily="2" charset="-122"/>
              <a:ea typeface="宋体" pitchFamily="2" charset="-122"/>
              <a:cs typeface="宋体" pitchFamily="2" charset="-122"/>
            </a:endParaRPr>
          </a:p>
          <a:p>
            <a:pPr marL="0" marR="0" lvl="0" indent="304800" algn="l" defTabSz="914400" rtl="0" eaLnBrk="0" fontAlgn="base" latinLnBrk="0" hangingPunct="0">
              <a:spcBef>
                <a:spcPct val="0"/>
              </a:spcBef>
              <a:spcAft>
                <a:spcPct val="0"/>
              </a:spcAft>
              <a:buClrTx/>
              <a:buSzTx/>
              <a:buFontTx/>
              <a:buNone/>
              <a:tabLst/>
            </a:pPr>
            <a:r>
              <a:rPr kumimoji="0" lang="zh-CN" altLang="en-US" sz="2400" b="1" i="0" u="sng" strike="noStrike" cap="none" normalizeH="0" baseline="0" dirty="0" smtClean="0">
                <a:ln>
                  <a:noFill/>
                </a:ln>
                <a:solidFill>
                  <a:srgbClr val="C00000"/>
                </a:solidFill>
                <a:effectLst/>
                <a:latin typeface="宋体" pitchFamily="2" charset="-122"/>
                <a:ea typeface="宋体" pitchFamily="2" charset="-122"/>
                <a:cs typeface="Arial" pitchFamily="34" charset="0"/>
              </a:rPr>
              <a:t>对：应答，回答。</a:t>
            </a:r>
            <a:endParaRPr kumimoji="0" lang="zh-CN" altLang="en-US" sz="2400" b="1" i="0" u="sng" strike="noStrike" cap="none" normalizeH="0" baseline="0" dirty="0" smtClean="0">
              <a:ln>
                <a:noFill/>
              </a:ln>
              <a:solidFill>
                <a:srgbClr val="C00000"/>
              </a:solidFill>
              <a:effectLst/>
              <a:latin typeface="宋体" pitchFamily="2" charset="-122"/>
              <a:ea typeface="宋体" pitchFamily="2" charset="-122"/>
              <a:cs typeface="宋体" pitchFamily="2" charset="-122"/>
            </a:endParaRPr>
          </a:p>
          <a:p>
            <a:pPr marL="0" marR="0" lvl="0" indent="304800" algn="l" defTabSz="914400" rtl="0" eaLnBrk="0" fontAlgn="base" latinLnBrk="0" hangingPunct="0">
              <a:spcBef>
                <a:spcPct val="0"/>
              </a:spcBef>
              <a:spcAft>
                <a:spcPct val="0"/>
              </a:spcAft>
              <a:buClrTx/>
              <a:buSzTx/>
              <a:buFontTx/>
              <a:buNone/>
              <a:tabLst/>
            </a:pPr>
            <a:r>
              <a:rPr kumimoji="0" lang="zh-CN" altLang="en-US" sz="2400" b="1" i="0" u="none" strike="noStrike" cap="none" normalizeH="0" baseline="0" dirty="0" smtClean="0">
                <a:ln>
                  <a:noFill/>
                </a:ln>
                <a:solidFill>
                  <a:srgbClr val="333333"/>
                </a:solidFill>
                <a:effectLst/>
                <a:latin typeface="宋体" pitchFamily="2" charset="-122"/>
                <a:ea typeface="宋体" pitchFamily="2" charset="-122"/>
                <a:cs typeface="Arial" pitchFamily="34" charset="0"/>
              </a:rPr>
              <a:t>得一人之使：多得到一个人使唤，指多得到一个人的劳力。</a:t>
            </a:r>
            <a:endParaRPr kumimoji="0" lang="zh-CN" altLang="en-US" sz="2400" b="1" i="0" u="none" strike="noStrike" cap="none" normalizeH="0" baseline="0" dirty="0" smtClean="0">
              <a:ln>
                <a:noFill/>
              </a:ln>
              <a:solidFill>
                <a:schemeClr val="tx1"/>
              </a:solidFill>
              <a:effectLst/>
              <a:latin typeface="宋体" pitchFamily="2" charset="-122"/>
              <a:ea typeface="宋体" pitchFamily="2" charset="-122"/>
              <a:cs typeface="宋体" pitchFamily="2" charset="-122"/>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404664"/>
            <a:ext cx="8424936" cy="5632311"/>
          </a:xfrm>
          <a:prstGeom prst="rect">
            <a:avLst/>
          </a:prstGeom>
        </p:spPr>
        <p:txBody>
          <a:bodyPr wrap="square">
            <a:spAutoFit/>
          </a:bodyPr>
          <a:lstStyle/>
          <a:p>
            <a:r>
              <a:rPr lang="en-US" altLang="zh-CN" sz="2400" b="1" dirty="0" smtClean="0">
                <a:solidFill>
                  <a:srgbClr val="C00000"/>
                </a:solidFill>
                <a:latin typeface="华文楷体" pitchFamily="2" charset="-122"/>
                <a:ea typeface="华文楷体" pitchFamily="2" charset="-122"/>
              </a:rPr>
              <a:t>                                 《</a:t>
            </a:r>
            <a:r>
              <a:rPr lang="zh-CN" altLang="en-US" sz="2400" b="1" dirty="0" smtClean="0">
                <a:solidFill>
                  <a:srgbClr val="C00000"/>
                </a:solidFill>
                <a:latin typeface="华文楷体" pitchFamily="2" charset="-122"/>
                <a:ea typeface="华文楷体" pitchFamily="2" charset="-122"/>
              </a:rPr>
              <a:t>驴和哈巴狗</a:t>
            </a:r>
            <a:r>
              <a:rPr lang="en-US" altLang="zh-CN" sz="2400" b="1" dirty="0" smtClean="0">
                <a:solidFill>
                  <a:srgbClr val="C00000"/>
                </a:solidFill>
                <a:latin typeface="华文楷体" pitchFamily="2" charset="-122"/>
                <a:ea typeface="华文楷体" pitchFamily="2" charset="-122"/>
              </a:rPr>
              <a:t>》</a:t>
            </a:r>
            <a:endParaRPr lang="zh-CN" altLang="en-US" sz="2400" b="1" dirty="0" smtClean="0">
              <a:solidFill>
                <a:srgbClr val="C00000"/>
              </a:solidFill>
              <a:latin typeface="华文楷体" pitchFamily="2" charset="-122"/>
              <a:ea typeface="华文楷体" pitchFamily="2" charset="-122"/>
            </a:endParaRPr>
          </a:p>
          <a:p>
            <a:r>
              <a:rPr lang="zh-CN" altLang="en-US" sz="2400" b="1" dirty="0" smtClean="0">
                <a:solidFill>
                  <a:srgbClr val="002060"/>
                </a:solidFill>
                <a:latin typeface="华文楷体" pitchFamily="2" charset="-122"/>
                <a:ea typeface="华文楷体" pitchFamily="2" charset="-122"/>
              </a:rPr>
              <a:t>     从前</a:t>
            </a:r>
            <a:r>
              <a:rPr lang="zh-CN" altLang="en-US" sz="2400" b="1" dirty="0" smtClean="0">
                <a:solidFill>
                  <a:srgbClr val="002060"/>
                </a:solidFill>
                <a:latin typeface="华文楷体" pitchFamily="2" charset="-122"/>
                <a:ea typeface="华文楷体" pitchFamily="2" charset="-122"/>
              </a:rPr>
              <a:t>，有个人养了一头驴和一只哈巴狗。养在槽厩里的驴有很多燕麦和干草吃，觉得自己非常幸运。小狗深得主人宠爱，主人经常抚摸它，让它在脚边躺着。如果主人到外面去吃饭，当小狗跑过去迎接主人回来的时候，主人会把带回来的一点食物给它。</a:t>
            </a:r>
            <a:r>
              <a:rPr lang="zh-CN" altLang="en-US" sz="2400" b="1" dirty="0" smtClean="0">
                <a:solidFill>
                  <a:srgbClr val="C00000"/>
                </a:solidFill>
                <a:latin typeface="华文楷体" pitchFamily="2" charset="-122"/>
                <a:ea typeface="华文楷体" pitchFamily="2" charset="-122"/>
              </a:rPr>
              <a:t>驴确实有很多工作要做，磨稻谷或运输庄稼。驴把自己的劳作生活与哈巴狗的舒适闲散相对比，它就嫉妒得要命。</a:t>
            </a:r>
            <a:r>
              <a:rPr lang="zh-CN" altLang="en-US" sz="2400" b="1" dirty="0" smtClean="0">
                <a:solidFill>
                  <a:srgbClr val="002060"/>
                </a:solidFill>
                <a:latin typeface="华文楷体" pitchFamily="2" charset="-122"/>
                <a:ea typeface="华文楷体" pitchFamily="2" charset="-122"/>
              </a:rPr>
              <a:t>终于有一天，驴挣脱了缰绳，蹦蹦跳跳地来到房间里，恰好主人正坐下来吃饭，驴模仿小哈巴狗的可爱样子围着主人欢蹦乱跳，可它那笨拙的蛮劲儿踢翻了桌子、打碎了陶器，它甚至试图蹦到主人的腿上去，就像它经常瞧见哈巴狗做的那样。仆人们见主人有危险，就用棍棒狠狠地打了这头蠢驴，把它赶回槽厩，驴差点被打得半死。“哎呀！”</a:t>
            </a:r>
            <a:r>
              <a:rPr lang="zh-CN" altLang="en-US" sz="2400" b="1" dirty="0" smtClean="0">
                <a:solidFill>
                  <a:srgbClr val="C00000"/>
                </a:solidFill>
                <a:latin typeface="华文楷体" pitchFamily="2" charset="-122"/>
                <a:ea typeface="华文楷体" pitchFamily="2" charset="-122"/>
              </a:rPr>
              <a:t>驴哭喊道，“这都是我自作自受。我为什么不满足于自己天生高贵的身份，而想要去模仿那只差劲的小哈巴狗那荒谬可笑的举动呢？”</a:t>
            </a:r>
            <a:endParaRPr lang="zh-CN" altLang="en-US" sz="2400" b="1" dirty="0">
              <a:solidFill>
                <a:srgbClr val="C00000"/>
              </a:solidFill>
              <a:latin typeface="华文楷体" pitchFamily="2" charset="-122"/>
              <a:ea typeface="华文楷体" pitchFamily="2" charset="-122"/>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404664"/>
            <a:ext cx="7776864" cy="2062103"/>
          </a:xfrm>
          <a:prstGeom prst="rect">
            <a:avLst/>
          </a:prstGeom>
          <a:noFill/>
        </p:spPr>
        <p:txBody>
          <a:bodyPr wrap="square" rtlCol="0">
            <a:spAutoFit/>
          </a:bodyPr>
          <a:lstStyle/>
          <a:p>
            <a:r>
              <a:rPr lang="zh-CN" altLang="en-US" sz="3200" b="1" dirty="0" smtClean="0">
                <a:solidFill>
                  <a:srgbClr val="FF0000"/>
                </a:solidFill>
                <a:latin typeface="华文楷体" pitchFamily="2" charset="-122"/>
                <a:ea typeface="华文楷体" pitchFamily="2" charset="-122"/>
              </a:rPr>
              <a:t>作业：</a:t>
            </a:r>
            <a:endParaRPr lang="en-US" altLang="zh-CN" sz="3200" b="1" dirty="0" smtClean="0">
              <a:solidFill>
                <a:srgbClr val="FF0000"/>
              </a:solidFill>
              <a:latin typeface="华文楷体" pitchFamily="2" charset="-122"/>
              <a:ea typeface="华文楷体" pitchFamily="2" charset="-122"/>
            </a:endParaRPr>
          </a:p>
          <a:p>
            <a:r>
              <a:rPr lang="en-US" altLang="zh-CN" sz="3200" b="1" dirty="0" smtClean="0">
                <a:solidFill>
                  <a:srgbClr val="FF0000"/>
                </a:solidFill>
                <a:latin typeface="华文楷体" pitchFamily="2" charset="-122"/>
                <a:ea typeface="华文楷体" pitchFamily="2" charset="-122"/>
              </a:rPr>
              <a:t>1</a:t>
            </a:r>
            <a:r>
              <a:rPr lang="zh-CN" altLang="en-US" sz="3200" b="1" dirty="0" smtClean="0">
                <a:solidFill>
                  <a:srgbClr val="FF0000"/>
                </a:solidFill>
                <a:latin typeface="华文楷体" pitchFamily="2" charset="-122"/>
                <a:ea typeface="华文楷体" pitchFamily="2" charset="-122"/>
              </a:rPr>
              <a:t>、翻译</a:t>
            </a:r>
            <a:r>
              <a:rPr lang="en-US" altLang="zh-CN" sz="3200" b="1" dirty="0" smtClean="0">
                <a:solidFill>
                  <a:srgbClr val="FF0000"/>
                </a:solidFill>
                <a:latin typeface="华文楷体" pitchFamily="2" charset="-122"/>
                <a:ea typeface="华文楷体" pitchFamily="2" charset="-122"/>
              </a:rPr>
              <a:t>《</a:t>
            </a:r>
            <a:r>
              <a:rPr lang="zh-CN" altLang="en-US" sz="3200" b="1" dirty="0" smtClean="0">
                <a:solidFill>
                  <a:srgbClr val="FF0000"/>
                </a:solidFill>
                <a:latin typeface="华文楷体" pitchFamily="2" charset="-122"/>
                <a:ea typeface="华文楷体" pitchFamily="2" charset="-122"/>
              </a:rPr>
              <a:t>穿井得一人</a:t>
            </a:r>
            <a:r>
              <a:rPr lang="en-US" altLang="zh-CN" sz="3200" b="1" dirty="0" smtClean="0">
                <a:solidFill>
                  <a:srgbClr val="FF0000"/>
                </a:solidFill>
                <a:latin typeface="华文楷体" pitchFamily="2" charset="-122"/>
                <a:ea typeface="华文楷体" pitchFamily="2" charset="-122"/>
              </a:rPr>
              <a:t>》</a:t>
            </a:r>
            <a:r>
              <a:rPr lang="zh-CN" altLang="en-US" sz="3200" b="1" dirty="0" smtClean="0">
                <a:solidFill>
                  <a:srgbClr val="FF0000"/>
                </a:solidFill>
                <a:latin typeface="华文楷体" pitchFamily="2" charset="-122"/>
                <a:ea typeface="华文楷体" pitchFamily="2" charset="-122"/>
              </a:rPr>
              <a:t>、</a:t>
            </a:r>
            <a:r>
              <a:rPr lang="en-US" altLang="zh-CN" sz="3200" b="1" dirty="0" smtClean="0">
                <a:solidFill>
                  <a:srgbClr val="FF0000"/>
                </a:solidFill>
                <a:latin typeface="华文楷体" pitchFamily="2" charset="-122"/>
                <a:ea typeface="华文楷体" pitchFamily="2" charset="-122"/>
              </a:rPr>
              <a:t>《</a:t>
            </a:r>
            <a:r>
              <a:rPr lang="zh-CN" altLang="en-US" sz="3200" b="1" dirty="0" smtClean="0">
                <a:solidFill>
                  <a:srgbClr val="FF0000"/>
                </a:solidFill>
                <a:latin typeface="华文楷体" pitchFamily="2" charset="-122"/>
                <a:ea typeface="华文楷体" pitchFamily="2" charset="-122"/>
              </a:rPr>
              <a:t>杞人忧天</a:t>
            </a:r>
            <a:r>
              <a:rPr lang="en-US" altLang="zh-CN" sz="3200" b="1" dirty="0" smtClean="0">
                <a:solidFill>
                  <a:srgbClr val="FF0000"/>
                </a:solidFill>
                <a:latin typeface="华文楷体" pitchFamily="2" charset="-122"/>
                <a:ea typeface="华文楷体" pitchFamily="2" charset="-122"/>
              </a:rPr>
              <a:t>》</a:t>
            </a:r>
            <a:r>
              <a:rPr lang="zh-CN" altLang="en-US" sz="3200" b="1" dirty="0" smtClean="0">
                <a:solidFill>
                  <a:srgbClr val="FF0000"/>
                </a:solidFill>
                <a:latin typeface="华文楷体" pitchFamily="2" charset="-122"/>
                <a:ea typeface="华文楷体" pitchFamily="2" charset="-122"/>
              </a:rPr>
              <a:t>；</a:t>
            </a:r>
            <a:endParaRPr lang="en-US" altLang="zh-CN" sz="3200" b="1" dirty="0" smtClean="0">
              <a:solidFill>
                <a:srgbClr val="FF0000"/>
              </a:solidFill>
              <a:latin typeface="华文楷体" pitchFamily="2" charset="-122"/>
              <a:ea typeface="华文楷体" pitchFamily="2" charset="-122"/>
            </a:endParaRPr>
          </a:p>
          <a:p>
            <a:r>
              <a:rPr lang="en-US" altLang="zh-CN" sz="3200" b="1" dirty="0" smtClean="0">
                <a:solidFill>
                  <a:srgbClr val="FF0000"/>
                </a:solidFill>
                <a:latin typeface="华文楷体" pitchFamily="2" charset="-122"/>
                <a:ea typeface="华文楷体" pitchFamily="2" charset="-122"/>
              </a:rPr>
              <a:t>2</a:t>
            </a:r>
            <a:r>
              <a:rPr lang="zh-CN" altLang="en-US" sz="3200" b="1" dirty="0" smtClean="0">
                <a:solidFill>
                  <a:srgbClr val="FF0000"/>
                </a:solidFill>
                <a:latin typeface="华文楷体" pitchFamily="2" charset="-122"/>
                <a:ea typeface="华文楷体" pitchFamily="2" charset="-122"/>
              </a:rPr>
              <a:t>、完成</a:t>
            </a:r>
            <a:r>
              <a:rPr lang="en-US" altLang="zh-CN" sz="3200" b="1" dirty="0" smtClean="0">
                <a:solidFill>
                  <a:srgbClr val="FF0000"/>
                </a:solidFill>
                <a:latin typeface="华文楷体" pitchFamily="2" charset="-122"/>
                <a:ea typeface="华文楷体" pitchFamily="2" charset="-122"/>
              </a:rPr>
              <a:t>《</a:t>
            </a:r>
            <a:r>
              <a:rPr lang="zh-CN" altLang="en-US" sz="3200" b="1" dirty="0" smtClean="0">
                <a:solidFill>
                  <a:srgbClr val="FF0000"/>
                </a:solidFill>
                <a:latin typeface="华文楷体" pitchFamily="2" charset="-122"/>
                <a:ea typeface="华文楷体" pitchFamily="2" charset="-122"/>
              </a:rPr>
              <a:t>阳光学业评价</a:t>
            </a:r>
            <a:r>
              <a:rPr lang="en-US" altLang="zh-CN" sz="3200" b="1" dirty="0" smtClean="0">
                <a:solidFill>
                  <a:srgbClr val="FF0000"/>
                </a:solidFill>
                <a:latin typeface="华文楷体" pitchFamily="2" charset="-122"/>
                <a:ea typeface="华文楷体" pitchFamily="2" charset="-122"/>
              </a:rPr>
              <a:t>》</a:t>
            </a:r>
            <a:r>
              <a:rPr lang="zh-CN" altLang="en-US" sz="3200" b="1" dirty="0" smtClean="0">
                <a:solidFill>
                  <a:srgbClr val="FF0000"/>
                </a:solidFill>
                <a:latin typeface="华文楷体" pitchFamily="2" charset="-122"/>
                <a:ea typeface="华文楷体" pitchFamily="2" charset="-122"/>
              </a:rPr>
              <a:t>本课练习；</a:t>
            </a:r>
            <a:endParaRPr lang="en-US" altLang="zh-CN" sz="3200" b="1" dirty="0" smtClean="0">
              <a:solidFill>
                <a:srgbClr val="FF0000"/>
              </a:solidFill>
              <a:latin typeface="华文楷体" pitchFamily="2" charset="-122"/>
              <a:ea typeface="华文楷体" pitchFamily="2" charset="-122"/>
            </a:endParaRPr>
          </a:p>
          <a:p>
            <a:r>
              <a:rPr lang="en-US" altLang="zh-CN" sz="3200" b="1" dirty="0" smtClean="0">
                <a:solidFill>
                  <a:srgbClr val="FF0000"/>
                </a:solidFill>
                <a:latin typeface="华文楷体" pitchFamily="2" charset="-122"/>
                <a:ea typeface="华文楷体" pitchFamily="2" charset="-122"/>
              </a:rPr>
              <a:t>3</a:t>
            </a:r>
            <a:r>
              <a:rPr lang="zh-CN" altLang="en-US" sz="3200" b="1" dirty="0" smtClean="0">
                <a:solidFill>
                  <a:srgbClr val="FF0000"/>
                </a:solidFill>
                <a:latin typeface="华文楷体" pitchFamily="2" charset="-122"/>
                <a:ea typeface="华文楷体" pitchFamily="2" charset="-122"/>
              </a:rPr>
              <a:t>、课文阅读</a:t>
            </a:r>
            <a:r>
              <a:rPr lang="en-US" altLang="zh-CN" sz="3200" b="1" dirty="0" smtClean="0">
                <a:solidFill>
                  <a:srgbClr val="FF0000"/>
                </a:solidFill>
                <a:latin typeface="华文楷体" pitchFamily="2" charset="-122"/>
                <a:ea typeface="华文楷体" pitchFamily="2" charset="-122"/>
              </a:rPr>
              <a:t>《</a:t>
            </a:r>
            <a:r>
              <a:rPr lang="zh-CN" altLang="en-US" sz="3200" b="1" dirty="0" smtClean="0">
                <a:solidFill>
                  <a:srgbClr val="FF0000"/>
                </a:solidFill>
                <a:latin typeface="华文楷体" pitchFamily="2" charset="-122"/>
                <a:ea typeface="华文楷体" pitchFamily="2" charset="-122"/>
              </a:rPr>
              <a:t>伊索寓言</a:t>
            </a:r>
            <a:r>
              <a:rPr lang="en-US" altLang="zh-CN" sz="3200" b="1" dirty="0" smtClean="0">
                <a:solidFill>
                  <a:srgbClr val="FF0000"/>
                </a:solidFill>
                <a:latin typeface="华文楷体" pitchFamily="2" charset="-122"/>
                <a:ea typeface="华文楷体" pitchFamily="2" charset="-122"/>
              </a:rPr>
              <a:t>》</a:t>
            </a:r>
            <a:r>
              <a:rPr lang="zh-CN" altLang="en-US" sz="3200" b="1" dirty="0" smtClean="0">
                <a:solidFill>
                  <a:srgbClr val="FF0000"/>
                </a:solidFill>
                <a:latin typeface="华文楷体" pitchFamily="2" charset="-122"/>
                <a:ea typeface="华文楷体" pitchFamily="2" charset="-122"/>
              </a:rPr>
              <a:t>；</a:t>
            </a:r>
            <a:endParaRPr lang="zh-CN" altLang="en-US" sz="3200" b="1" dirty="0">
              <a:solidFill>
                <a:srgbClr val="FF0000"/>
              </a:solidFill>
              <a:latin typeface="华文楷体" pitchFamily="2" charset="-122"/>
              <a:ea typeface="华文楷体" pitchFamily="2" charset="-122"/>
            </a:endParaRPr>
          </a:p>
        </p:txBody>
      </p:sp>
      <p:pic>
        <p:nvPicPr>
          <p:cNvPr id="3" name="Picture 2" descr="https://timgsa.baidu.com/timg?image&amp;quality=80&amp;size=b9999_10000&amp;sec=1544072936608&amp;di=fdfbd13c2328917b176c7c4744b5cca3&amp;imgtype=0&amp;src=http%3A%2F%2Fs9.rr.itc.cn%2Fr%2FwapChange%2F20173_2_22%2Fa0u9316986386399572.jpg"/>
          <p:cNvPicPr>
            <a:picLocks noChangeAspect="1" noChangeArrowheads="1"/>
          </p:cNvPicPr>
          <p:nvPr/>
        </p:nvPicPr>
        <p:blipFill>
          <a:blip r:embed="rId2" cstate="print"/>
          <a:srcRect/>
          <a:stretch>
            <a:fillRect/>
          </a:stretch>
        </p:blipFill>
        <p:spPr bwMode="auto">
          <a:xfrm>
            <a:off x="6300192" y="3717032"/>
            <a:ext cx="2112235" cy="1584176"/>
          </a:xfrm>
          <a:prstGeom prst="rect">
            <a:avLst/>
          </a:prstGeom>
          <a:noFill/>
        </p:spPr>
      </p:pic>
      <p:pic>
        <p:nvPicPr>
          <p:cNvPr id="4" name="Picture 2" descr="https://gss2.bdstatic.com/-fo3dSag_xI4khGkpoWK1HF6hhy/baike/c0%3Dbaike272%2C5%2C5%2C272%2C90/sign=9f5b61d57eec54e755e1124cd851f035/9825bc315c6034a8e0bb546ace13495408237684.jpg"/>
          <p:cNvPicPr>
            <a:picLocks noChangeAspect="1" noChangeArrowheads="1"/>
          </p:cNvPicPr>
          <p:nvPr/>
        </p:nvPicPr>
        <p:blipFill>
          <a:blip r:embed="rId3" cstate="print"/>
          <a:srcRect/>
          <a:stretch>
            <a:fillRect/>
          </a:stretch>
        </p:blipFill>
        <p:spPr bwMode="auto">
          <a:xfrm>
            <a:off x="539552" y="2636912"/>
            <a:ext cx="2592288" cy="3456384"/>
          </a:xfrm>
          <a:prstGeom prst="rect">
            <a:avLst/>
          </a:prstGeom>
          <a:noFill/>
        </p:spPr>
      </p:pic>
      <p:pic>
        <p:nvPicPr>
          <p:cNvPr id="5" name="Picture 2" descr="https://timgsa.baidu.com/timg?image&amp;quality=80&amp;size=b10000_10000&amp;sec=1544062768&amp;di=de6ccf56ce7fc016e1a0e19ee54ad3fb&amp;src=http://txt25-2.book118.com/2017/0601/book110776/110775958.jpg"/>
          <p:cNvPicPr>
            <a:picLocks noChangeAspect="1" noChangeArrowheads="1"/>
          </p:cNvPicPr>
          <p:nvPr/>
        </p:nvPicPr>
        <p:blipFill>
          <a:blip r:embed="rId4" cstate="print"/>
          <a:srcRect/>
          <a:stretch>
            <a:fillRect/>
          </a:stretch>
        </p:blipFill>
        <p:spPr bwMode="auto">
          <a:xfrm>
            <a:off x="3275856" y="3645024"/>
            <a:ext cx="2509136" cy="1832761"/>
          </a:xfrm>
          <a:prstGeom prst="rect">
            <a:avLst/>
          </a:prstGeom>
          <a:noFill/>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1"/>
          <p:cNvSpPr>
            <a:spLocks noChangeArrowheads="1"/>
          </p:cNvSpPr>
          <p:nvPr/>
        </p:nvSpPr>
        <p:spPr bwMode="auto">
          <a:xfrm>
            <a:off x="323528" y="692696"/>
            <a:ext cx="8424936" cy="4690975"/>
          </a:xfrm>
          <a:prstGeom prst="rect">
            <a:avLst/>
          </a:prstGeom>
          <a:solidFill>
            <a:srgbClr val="FFFFFF"/>
          </a:solidFill>
          <a:ln w="9525">
            <a:noFill/>
            <a:miter lim="800000"/>
            <a:headEnd/>
            <a:tailEnd/>
          </a:ln>
          <a:effectLst/>
        </p:spPr>
        <p:txBody>
          <a:bodyPr vert="horz" wrap="square" lIns="91440" tIns="165048" rIns="91440" bIns="0" numCol="1" anchor="ctr" anchorCtr="0" compatLnSpc="1">
            <a:prstTxWarp prst="textNoShape">
              <a:avLst/>
            </a:prstTxWarp>
            <a:spAutoFit/>
          </a:bodyPr>
          <a:lstStyle/>
          <a:p>
            <a:pPr lvl="0" indent="304800" fontAlgn="base">
              <a:lnSpc>
                <a:spcPct val="150000"/>
              </a:lnSpc>
              <a:spcBef>
                <a:spcPct val="0"/>
              </a:spcBef>
              <a:spcAft>
                <a:spcPct val="0"/>
              </a:spcAft>
            </a:pPr>
            <a:r>
              <a:rPr lang="en-US" altLang="zh-CN" sz="2800" b="1" dirty="0" smtClean="0">
                <a:solidFill>
                  <a:srgbClr val="C00000"/>
                </a:solidFill>
                <a:latin typeface="宋体" pitchFamily="2" charset="-122"/>
                <a:ea typeface="宋体" pitchFamily="2" charset="-122"/>
              </a:rPr>
              <a:t>      </a:t>
            </a:r>
            <a:r>
              <a:rPr lang="zh-CN" altLang="zh-CN" sz="2800" b="1" dirty="0" smtClean="0">
                <a:solidFill>
                  <a:srgbClr val="C00000"/>
                </a:solidFill>
                <a:latin typeface="宋体" pitchFamily="2" charset="-122"/>
                <a:ea typeface="宋体" pitchFamily="2" charset="-122"/>
              </a:rPr>
              <a:t>《穿井得一人》</a:t>
            </a:r>
            <a:r>
              <a:rPr lang="zh-CN" altLang="en-US" sz="2800" b="1" dirty="0" smtClean="0">
                <a:solidFill>
                  <a:srgbClr val="C00000"/>
                </a:solidFill>
                <a:latin typeface="宋体" pitchFamily="2" charset="-122"/>
                <a:ea typeface="宋体" pitchFamily="2" charset="-122"/>
              </a:rPr>
              <a:t>（</a:t>
            </a:r>
            <a:r>
              <a:rPr lang="zh-CN" altLang="zh-CN" sz="2800" b="1" dirty="0" smtClean="0">
                <a:solidFill>
                  <a:srgbClr val="C00000"/>
                </a:solidFill>
                <a:latin typeface="宋体" pitchFamily="2" charset="-122"/>
                <a:ea typeface="宋体" pitchFamily="2" charset="-122"/>
              </a:rPr>
              <a:t>《吕氏春秋》</a:t>
            </a:r>
            <a:r>
              <a:rPr lang="zh-CN" altLang="en-US" sz="2800" b="1" dirty="0" smtClean="0">
                <a:solidFill>
                  <a:srgbClr val="C00000"/>
                </a:solidFill>
                <a:latin typeface="宋体" pitchFamily="2" charset="-122"/>
                <a:ea typeface="宋体" pitchFamily="2" charset="-122"/>
              </a:rPr>
              <a:t>）</a:t>
            </a:r>
            <a:endParaRPr lang="en-US" altLang="zh-CN" sz="2800" b="1" dirty="0" smtClean="0">
              <a:solidFill>
                <a:srgbClr val="C00000"/>
              </a:solidFill>
              <a:latin typeface="宋体" pitchFamily="2" charset="-122"/>
              <a:ea typeface="宋体" pitchFamily="2" charset="-122"/>
            </a:endParaRPr>
          </a:p>
          <a:p>
            <a:pPr lvl="0" indent="304800" fontAlgn="base">
              <a:lnSpc>
                <a:spcPct val="150000"/>
              </a:lnSpc>
              <a:spcBef>
                <a:spcPct val="0"/>
              </a:spcBef>
              <a:spcAft>
                <a:spcPct val="0"/>
              </a:spcAft>
            </a:pPr>
            <a:r>
              <a:rPr kumimoji="0" lang="zh-CN" sz="2800" b="1" i="0" u="none" strike="noStrike" cap="none" normalizeH="0" baseline="0" dirty="0" smtClean="0">
                <a:ln>
                  <a:noFill/>
                </a:ln>
                <a:solidFill>
                  <a:srgbClr val="C00000"/>
                </a:solidFill>
                <a:effectLst/>
                <a:latin typeface="宋体" pitchFamily="2" charset="-122"/>
                <a:ea typeface="宋体" pitchFamily="2" charset="-122"/>
                <a:cs typeface="Times New Roman" pitchFamily="18" charset="0"/>
              </a:rPr>
              <a:t>原文</a:t>
            </a:r>
            <a:r>
              <a:rPr kumimoji="0" lang="zh-CN" altLang="en-US" sz="2800" b="1" i="0" u="none" strike="noStrike" cap="none" normalizeH="0" baseline="0" dirty="0" smtClean="0">
                <a:ln>
                  <a:noFill/>
                </a:ln>
                <a:solidFill>
                  <a:srgbClr val="C00000"/>
                </a:solidFill>
                <a:effectLst/>
                <a:latin typeface="宋体" pitchFamily="2" charset="-122"/>
                <a:ea typeface="宋体" pitchFamily="2" charset="-122"/>
                <a:cs typeface="Times New Roman" pitchFamily="18" charset="0"/>
              </a:rPr>
              <a:t>：</a:t>
            </a:r>
            <a:endParaRPr kumimoji="0" lang="zh-CN" sz="2800" b="1" i="0" u="none" strike="noStrike" cap="none" normalizeH="0" baseline="0" dirty="0" smtClean="0">
              <a:ln>
                <a:noFill/>
              </a:ln>
              <a:solidFill>
                <a:srgbClr val="C00000"/>
              </a:solidFill>
              <a:effectLst/>
              <a:latin typeface="宋体" pitchFamily="2" charset="-122"/>
              <a:ea typeface="宋体" pitchFamily="2" charset="-122"/>
              <a:cs typeface="Times New Roman" pitchFamily="18" charset="0"/>
            </a:endParaRPr>
          </a:p>
          <a:p>
            <a:pPr marL="0" marR="0" lvl="0" indent="304800" algn="l" defTabSz="914400" rtl="0" eaLnBrk="0" fontAlgn="base" latinLnBrk="0" hangingPunct="0">
              <a:lnSpc>
                <a:spcPct val="150000"/>
              </a:lnSpc>
              <a:spcBef>
                <a:spcPct val="0"/>
              </a:spcBef>
              <a:spcAft>
                <a:spcPct val="0"/>
              </a:spcAft>
              <a:buClrTx/>
              <a:buSzTx/>
              <a:buFontTx/>
              <a:buNone/>
              <a:tabLst/>
            </a:pPr>
            <a:r>
              <a:rPr kumimoji="0" lang="en-US" altLang="zh-CN" sz="2800" b="1" i="0" u="none" strike="noStrike" cap="none" normalizeH="0" baseline="0" dirty="0" smtClean="0">
                <a:ln>
                  <a:noFill/>
                </a:ln>
                <a:effectLst/>
                <a:latin typeface="宋体" pitchFamily="2" charset="-122"/>
                <a:ea typeface="宋体" pitchFamily="2" charset="-122"/>
                <a:cs typeface="Arial" pitchFamily="34" charset="0"/>
              </a:rPr>
              <a:t> </a:t>
            </a:r>
            <a:r>
              <a:rPr kumimoji="0" lang="zh-CN" sz="2800" b="1" i="0" u="none" strike="noStrike" cap="none" normalizeH="0" baseline="0" dirty="0" smtClean="0">
                <a:ln>
                  <a:noFill/>
                </a:ln>
                <a:effectLst/>
                <a:latin typeface="宋体" pitchFamily="2" charset="-122"/>
                <a:ea typeface="宋体" pitchFamily="2" charset="-122"/>
                <a:cs typeface="Arial" pitchFamily="34" charset="0"/>
              </a:rPr>
              <a:t>宋之丁氏，家无井而出</a:t>
            </a:r>
            <a:r>
              <a:rPr kumimoji="0" lang="zh-CN" altLang="en-US" sz="2800" b="1" i="0" u="none" strike="noStrike" cap="none" normalizeH="0" baseline="0" dirty="0" smtClean="0">
                <a:ln>
                  <a:noFill/>
                </a:ln>
                <a:effectLst/>
                <a:latin typeface="宋体" pitchFamily="2" charset="-122"/>
                <a:ea typeface="宋体" pitchFamily="2" charset="-122"/>
                <a:cs typeface="Arial" pitchFamily="34" charset="0"/>
              </a:rPr>
              <a:t>溉汲，常一人居外。及其家穿井，告人曰：“吾穿井得一人。”有闻而传之者：“丁氏穿井得一人。”国人道之，闻之于宋君。宋君令人问之于丁氏。丁氏对曰：“得一人之使，非得一人于井中也。”求闻之若此，不若无闻也。</a:t>
            </a:r>
            <a:r>
              <a:rPr kumimoji="0" lang="zh-CN" altLang="en-US" sz="2800" b="1" i="0" u="none" strike="noStrike" cap="none" normalizeH="0" baseline="30000" dirty="0" smtClean="0">
                <a:ln>
                  <a:noFill/>
                </a:ln>
                <a:effectLst/>
                <a:latin typeface="宋体" pitchFamily="2" charset="-122"/>
                <a:ea typeface="宋体" pitchFamily="2" charset="-122"/>
                <a:cs typeface="Arial" pitchFamily="34" charset="0"/>
              </a:rPr>
              <a:t> </a:t>
            </a:r>
            <a:endParaRPr kumimoji="0" lang="en-US" altLang="zh-CN" sz="2800" b="1" i="0" u="none" strike="noStrike" cap="none" normalizeH="0" baseline="0" dirty="0" smtClean="0">
              <a:ln>
                <a:noFill/>
              </a:ln>
              <a:effectLst/>
              <a:latin typeface="宋体" pitchFamily="2" charset="-122"/>
              <a:ea typeface="宋体" pitchFamily="2" charset="-122"/>
              <a:cs typeface="宋体"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ChangeArrowheads="1"/>
          </p:cNvSpPr>
          <p:nvPr/>
        </p:nvSpPr>
        <p:spPr bwMode="auto">
          <a:xfrm>
            <a:off x="539552" y="1740324"/>
            <a:ext cx="7992888" cy="259398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50000"/>
              </a:lnSpc>
              <a:spcBef>
                <a:spcPct val="0"/>
              </a:spcBef>
              <a:spcAft>
                <a:spcPct val="0"/>
              </a:spcAft>
              <a:buClrTx/>
              <a:buSzTx/>
              <a:buFontTx/>
              <a:buNone/>
              <a:tabLst/>
            </a:pPr>
            <a:r>
              <a:rPr kumimoji="0" lang="zh-CN" altLang="zh-CN" sz="2800" b="1" i="0" u="none" strike="noStrike" cap="none" normalizeH="0" baseline="0" dirty="0" smtClean="0">
                <a:ln>
                  <a:noFill/>
                </a:ln>
                <a:effectLst/>
                <a:latin typeface="Arial" pitchFamily="34" charset="0"/>
                <a:ea typeface="宋体" pitchFamily="2" charset="-122"/>
                <a:cs typeface="Arial" pitchFamily="34" charset="0"/>
              </a:rPr>
              <a:t>《</a:t>
            </a:r>
            <a:r>
              <a:rPr kumimoji="0" lang="zh-CN" sz="2800" b="1" i="0" u="none" strike="noStrike" cap="none" normalizeH="0" baseline="0" dirty="0" smtClean="0">
                <a:ln>
                  <a:noFill/>
                </a:ln>
                <a:effectLst/>
                <a:latin typeface="Arial" pitchFamily="34" charset="0"/>
                <a:ea typeface="宋体" pitchFamily="2" charset="-122"/>
                <a:cs typeface="Arial" pitchFamily="34" charset="0"/>
              </a:rPr>
              <a:t>穿井得一人</a:t>
            </a:r>
            <a:r>
              <a:rPr kumimoji="0" lang="zh-CN" altLang="zh-CN" sz="2800" b="1" i="0" u="none" strike="noStrike" cap="none" normalizeH="0" baseline="0" dirty="0" smtClean="0">
                <a:ln>
                  <a:noFill/>
                </a:ln>
                <a:effectLst/>
                <a:latin typeface="Arial" pitchFamily="34" charset="0"/>
                <a:ea typeface="宋体" pitchFamily="2" charset="-122"/>
                <a:cs typeface="Arial" pitchFamily="34" charset="0"/>
              </a:rPr>
              <a:t>》</a:t>
            </a:r>
            <a:r>
              <a:rPr kumimoji="0" lang="zh-CN" sz="2800" b="1" i="0" u="none" strike="noStrike" cap="none" normalizeH="0" baseline="0" dirty="0" smtClean="0">
                <a:ln>
                  <a:noFill/>
                </a:ln>
                <a:effectLst/>
                <a:latin typeface="Arial" pitchFamily="34" charset="0"/>
                <a:ea typeface="宋体" pitchFamily="2" charset="-122"/>
                <a:cs typeface="Arial" pitchFamily="34" charset="0"/>
              </a:rPr>
              <a:t>出于</a:t>
            </a:r>
            <a:r>
              <a:rPr kumimoji="0" lang="zh-CN" altLang="zh-CN" sz="2800" b="1" i="0" u="none" strike="noStrike" cap="none" normalizeH="0" baseline="0" dirty="0" smtClean="0">
                <a:ln>
                  <a:noFill/>
                </a:ln>
                <a:effectLst/>
                <a:latin typeface="Arial" pitchFamily="34" charset="0"/>
                <a:ea typeface="宋体" pitchFamily="2" charset="-122"/>
                <a:cs typeface="Arial" pitchFamily="34" charset="0"/>
              </a:rPr>
              <a:t>《</a:t>
            </a:r>
            <a:r>
              <a:rPr kumimoji="0" lang="zh-CN" sz="2800" b="1" i="0" u="none" strike="noStrike" cap="none" normalizeH="0" baseline="0" dirty="0" smtClean="0">
                <a:ln>
                  <a:noFill/>
                </a:ln>
                <a:effectLst/>
                <a:latin typeface="Arial" pitchFamily="34" charset="0"/>
                <a:ea typeface="宋体" pitchFamily="2" charset="-122"/>
                <a:cs typeface="Arial" pitchFamily="34" charset="0"/>
              </a:rPr>
              <a:t>吕氏春秋</a:t>
            </a:r>
            <a:r>
              <a:rPr kumimoji="0" lang="zh-CN" altLang="zh-CN" sz="2800" b="1" i="0" u="none" strike="noStrike" cap="none" normalizeH="0" baseline="0" dirty="0" smtClean="0">
                <a:ln>
                  <a:noFill/>
                </a:ln>
                <a:effectLst/>
                <a:latin typeface="Arial" pitchFamily="34" charset="0"/>
                <a:ea typeface="宋体" pitchFamily="2" charset="-122"/>
                <a:cs typeface="Arial" pitchFamily="34" charset="0"/>
              </a:rPr>
              <a:t>》</a:t>
            </a:r>
            <a:r>
              <a:rPr kumimoji="0" lang="en-US" altLang="zh-CN" sz="2800" b="1" i="0" u="none" strike="noStrike" cap="none" normalizeH="0" baseline="30000" dirty="0" smtClean="0">
                <a:ln>
                  <a:noFill/>
                </a:ln>
                <a:effectLst/>
                <a:latin typeface="Calibri"/>
                <a:ea typeface="宋体" pitchFamily="2" charset="-122"/>
                <a:cs typeface="Arial" pitchFamily="34" charset="0"/>
              </a:rPr>
              <a:t> </a:t>
            </a:r>
            <a:r>
              <a:rPr kumimoji="0" lang="en-US" altLang="zh-CN" sz="2800" b="1" i="0" u="none" strike="noStrike" cap="none" normalizeH="0" baseline="0" dirty="0" smtClean="0">
                <a:ln>
                  <a:noFill/>
                </a:ln>
                <a:effectLst/>
                <a:latin typeface="Calibri"/>
                <a:ea typeface="宋体" pitchFamily="2" charset="-122"/>
                <a:cs typeface="Arial" pitchFamily="34" charset="0"/>
              </a:rPr>
              <a:t> </a:t>
            </a:r>
            <a:r>
              <a:rPr kumimoji="0" lang="zh-CN" altLang="en-US" sz="2800" b="1" i="0" u="none" strike="noStrike" cap="none" normalizeH="0" baseline="0" dirty="0" smtClean="0">
                <a:ln>
                  <a:noFill/>
                </a:ln>
                <a:effectLst/>
                <a:latin typeface="Arial" pitchFamily="34" charset="0"/>
                <a:ea typeface="宋体" pitchFamily="2" charset="-122"/>
                <a:cs typeface="Arial" pitchFamily="34" charset="0"/>
              </a:rPr>
              <a:t>，意思是打出一口水井后，可以得到一个人的人力，不用再派人去外面的井里打水；外人却理解错了意思，以为是</a:t>
            </a:r>
            <a:r>
              <a:rPr kumimoji="0" lang="zh-CN" altLang="en-US" sz="2800" b="1" i="0" u="none" strike="noStrike" cap="none" normalizeH="0" baseline="0" dirty="0" smtClean="0">
                <a:ln>
                  <a:noFill/>
                </a:ln>
                <a:effectLst/>
                <a:latin typeface="Calibri"/>
                <a:ea typeface="宋体" pitchFamily="2" charset="-122"/>
                <a:cs typeface="Arial" pitchFamily="34" charset="0"/>
              </a:rPr>
              <a:t>“</a:t>
            </a:r>
            <a:r>
              <a:rPr kumimoji="0" lang="zh-CN" altLang="en-US" sz="2800" b="1" i="0" u="none" strike="noStrike" cap="none" normalizeH="0" baseline="0" dirty="0" smtClean="0">
                <a:ln>
                  <a:noFill/>
                </a:ln>
                <a:effectLst/>
                <a:latin typeface="Arial" pitchFamily="34" charset="0"/>
                <a:ea typeface="宋体" pitchFamily="2" charset="-122"/>
                <a:cs typeface="Arial" pitchFamily="34" charset="0"/>
              </a:rPr>
              <a:t>穿井得到一个活人</a:t>
            </a:r>
            <a:r>
              <a:rPr kumimoji="0" lang="zh-CN" altLang="en-US" sz="2800" b="1" i="0" u="none" strike="noStrike" cap="none" normalizeH="0" baseline="0" dirty="0" smtClean="0">
                <a:ln>
                  <a:noFill/>
                </a:ln>
                <a:effectLst/>
                <a:latin typeface="Calibri"/>
                <a:ea typeface="宋体" pitchFamily="2" charset="-122"/>
                <a:cs typeface="Arial" pitchFamily="34" charset="0"/>
              </a:rPr>
              <a:t>”</a:t>
            </a:r>
            <a:r>
              <a:rPr kumimoji="0" lang="zh-CN" altLang="en-US" sz="2800" b="1" i="0" u="none" strike="noStrike" cap="none" normalizeH="0" baseline="0" dirty="0" smtClean="0">
                <a:ln>
                  <a:noFill/>
                </a:ln>
                <a:effectLst/>
                <a:latin typeface="Arial" pitchFamily="34" charset="0"/>
                <a:ea typeface="宋体" pitchFamily="2" charset="-122"/>
                <a:cs typeface="Arial" pitchFamily="34" charset="0"/>
              </a:rPr>
              <a:t>，到处传谣言。</a:t>
            </a:r>
            <a:endParaRPr kumimoji="0" lang="zh-CN" altLang="en-US" sz="2800" b="1" i="0" u="none" strike="noStrike" cap="none" normalizeH="0" baseline="0" dirty="0" smtClean="0">
              <a:ln>
                <a:noFill/>
              </a:ln>
              <a:effectLst/>
              <a:latin typeface="Arial" pitchFamily="34" charset="0"/>
              <a:ea typeface="宋体" pitchFamily="2" charset="-122"/>
              <a:cs typeface="宋体" pitchFamily="2" charset="-122"/>
            </a:endParaRPr>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市镇">
  <a:themeElements>
    <a:clrScheme name="市镇">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市镇">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市镇">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235</TotalTime>
  <Words>4181</Words>
  <Application>Microsoft Office PowerPoint</Application>
  <PresentationFormat>全屏显示(4:3)</PresentationFormat>
  <Paragraphs>174</Paragraphs>
  <Slides>73</Slides>
  <Notes>0</Notes>
  <HiddenSlides>0</HiddenSlides>
  <MMClips>0</MMClips>
  <ScaleCrop>false</ScaleCrop>
  <HeadingPairs>
    <vt:vector size="4" baseType="variant">
      <vt:variant>
        <vt:lpstr>主题</vt:lpstr>
      </vt:variant>
      <vt:variant>
        <vt:i4>1</vt:i4>
      </vt:variant>
      <vt:variant>
        <vt:lpstr>幻灯片标题</vt:lpstr>
      </vt:variant>
      <vt:variant>
        <vt:i4>73</vt:i4>
      </vt:variant>
    </vt:vector>
  </HeadingPairs>
  <TitlesOfParts>
    <vt:vector size="74" baseType="lpstr">
      <vt:lpstr>市镇</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user</cp:lastModifiedBy>
  <cp:revision>46</cp:revision>
  <dcterms:created xsi:type="dcterms:W3CDTF">2018-12-06T02:07:01Z</dcterms:created>
  <dcterms:modified xsi:type="dcterms:W3CDTF">2018-12-08T09:58:03Z</dcterms:modified>
</cp:coreProperties>
</file>