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33" r:id="rId2"/>
    <p:sldId id="257" r:id="rId3"/>
    <p:sldId id="258" r:id="rId4"/>
    <p:sldId id="259" r:id="rId5"/>
    <p:sldId id="260" r:id="rId6"/>
    <p:sldId id="329" r:id="rId7"/>
    <p:sldId id="270" r:id="rId8"/>
    <p:sldId id="349" r:id="rId9"/>
    <p:sldId id="351" r:id="rId10"/>
    <p:sldId id="322" r:id="rId11"/>
    <p:sldId id="271" r:id="rId12"/>
    <p:sldId id="350" r:id="rId13"/>
    <p:sldId id="331" r:id="rId14"/>
    <p:sldId id="272" r:id="rId15"/>
    <p:sldId id="352" r:id="rId16"/>
    <p:sldId id="324" r:id="rId17"/>
    <p:sldId id="274" r:id="rId18"/>
    <p:sldId id="325" r:id="rId19"/>
    <p:sldId id="327" r:id="rId20"/>
    <p:sldId id="279" r:id="rId21"/>
    <p:sldId id="342" r:id="rId22"/>
    <p:sldId id="282" r:id="rId23"/>
    <p:sldId id="283" r:id="rId24"/>
    <p:sldId id="346" r:id="rId25"/>
    <p:sldId id="353" r:id="rId26"/>
    <p:sldId id="354" r:id="rId27"/>
    <p:sldId id="355" r:id="rId28"/>
    <p:sldId id="356" r:id="rId29"/>
    <p:sldId id="357" r:id="rId30"/>
    <p:sldId id="358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8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8472;&#24773;&#34920;\&#20844;&#24320;&#35838;&#35838;&#20214;\&#26032;&#24314;&#25991;&#20214;&#22841;\&#38632;&#30340;&#21360;&#35760;.WMA" TargetMode="External"/><Relationship Id="rId6" Type="http://schemas.openxmlformats.org/officeDocument/2006/relationships/image" Target="../media/image12.jpeg"/><Relationship Id="rId11" Type="http://schemas.microsoft.com/office/2007/relationships/media" Target="file:///H:\&#38472;&#24773;&#34920;\&#20844;&#24320;&#35838;&#35838;&#20214;\&#26032;&#24314;&#25991;&#20214;&#22841;\&#38632;&#30340;&#21360;&#35760;.WMA" TargetMode="External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伴君如伴虎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4697427"/>
          </a:xfrm>
        </p:spPr>
        <p:txBody>
          <a:bodyPr/>
          <a:lstStyle/>
          <a:p>
            <a:r>
              <a:rPr lang="zh-CN" altLang="en-US" dirty="0" smtClean="0"/>
              <a:t>       话说古代皇帝，地位天下第一，一言定人生死。臣子向皇上进言，一言不当或不顺耳则招来贬官甚至杀身之祸，所以韩非子发感慨说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说难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，韩愈早上进谏，下午就被贬潮州（一封朝奏九重天，夕贬潮阳路八千）；司马迁为李陵进谏被处以宫刑，比干进谏被挖掉心脏。所以要想让皇上接受自己的意见是一件很困难的事，但是李密居然做到了。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70663"/>
          <p:cNvSpPr txBox="1"/>
          <p:nvPr/>
        </p:nvSpPr>
        <p:spPr>
          <a:xfrm>
            <a:off x="0" y="0"/>
            <a:ext cx="9144000" cy="6970713"/>
          </a:xfrm>
          <a:prstGeom prst="rect">
            <a:avLst/>
          </a:prstGeom>
          <a:solidFill>
            <a:srgbClr val="990033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4579" name="文本框 70664"/>
          <p:cNvSpPr txBox="1"/>
          <p:nvPr/>
        </p:nvSpPr>
        <p:spPr>
          <a:xfrm>
            <a:off x="285720" y="428604"/>
            <a:ext cx="8642350" cy="61452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70660" name="图片 70659" descr="星星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836613"/>
            <a:ext cx="18002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2" name="文本框 70661"/>
          <p:cNvSpPr txBox="1"/>
          <p:nvPr/>
        </p:nvSpPr>
        <p:spPr>
          <a:xfrm>
            <a:off x="727075" y="2781300"/>
            <a:ext cx="8077200" cy="2287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身世凄苦，</a:t>
            </a:r>
          </a:p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              祖母抚养恩深似海</a:t>
            </a:r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</a:rPr>
              <a:t>。</a:t>
            </a:r>
          </a:p>
          <a:p>
            <a:endParaRPr lang="zh-CN" altLang="en-US" sz="4800" b="1" dirty="0">
              <a:solidFill>
                <a:srgbClr val="990033"/>
              </a:solidFill>
              <a:latin typeface="Arial" panose="020B0604020202020204" pitchFamily="34" charset="0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755650" y="4437063"/>
            <a:ext cx="807720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人丁衰微，</a:t>
            </a:r>
          </a:p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              自己尽孝责无旁贷。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86050" y="1071546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9900"/>
                </a:solidFill>
                <a:ea typeface="楷体_GB2312" pitchFamily="49" charset="-122"/>
              </a:rPr>
              <a:t>小结：孤苦之情</a:t>
            </a:r>
            <a:endParaRPr lang="zh-CN" altLang="en-US" sz="3200" b="1" dirty="0">
              <a:solidFill>
                <a:srgbClr val="FF9900"/>
              </a:solidFill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1857364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朗诵把握感情基调：凄苦、悲凉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1089025" y="3730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2857500" y="571480"/>
            <a:ext cx="6743700" cy="107158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 smtClean="0">
                <a:latin typeface="Arial" panose="020B0604020202020204" pitchFamily="34" charset="0"/>
              </a:rPr>
              <a:t>老师提问：</a:t>
            </a:r>
            <a:r>
              <a:rPr lang="zh-CN" altLang="en-US" sz="2800" dirty="0" smtClean="0">
                <a:latin typeface="Arial" panose="020B0604020202020204" pitchFamily="34" charset="0"/>
              </a:rPr>
              <a:t>读</a:t>
            </a:r>
            <a:r>
              <a:rPr lang="zh-CN" altLang="en-US" sz="2800" dirty="0">
                <a:latin typeface="Arial" panose="020B0604020202020204" pitchFamily="34" charset="0"/>
              </a:rPr>
              <a:t>第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段</a:t>
            </a:r>
            <a:r>
              <a:rPr lang="zh-CN" altLang="en-US" sz="2800" dirty="0" smtClean="0">
                <a:latin typeface="Arial" panose="020B0604020202020204" pitchFamily="34" charset="0"/>
              </a:rPr>
              <a:t>，母孙情深，在</a:t>
            </a:r>
            <a:endParaRPr lang="en-US" altLang="zh-CN" sz="2800" dirty="0" smtClean="0">
              <a:latin typeface="Arial" panose="020B0604020202020204" pitchFamily="34" charset="0"/>
            </a:endParaRPr>
          </a:p>
          <a:p>
            <a:r>
              <a:rPr lang="zh-CN" altLang="en-US" sz="2800" dirty="0" smtClean="0">
                <a:latin typeface="Arial" panose="020B0604020202020204" pitchFamily="34" charset="0"/>
              </a:rPr>
              <a:t>陈情</a:t>
            </a:r>
            <a:r>
              <a:rPr lang="zh-CN" altLang="en-US" sz="2800" dirty="0">
                <a:latin typeface="Arial" panose="020B0604020202020204" pitchFamily="34" charset="0"/>
              </a:rPr>
              <a:t>终养</a:t>
            </a:r>
            <a:r>
              <a:rPr lang="zh-CN" altLang="en-US" sz="2800" dirty="0" smtClean="0">
                <a:latin typeface="Arial" panose="020B0604020202020204" pitchFamily="34" charset="0"/>
              </a:rPr>
              <a:t>祖母这个</a:t>
            </a:r>
            <a:r>
              <a:rPr lang="zh-CN" altLang="en-US" sz="2800" dirty="0">
                <a:latin typeface="Arial" panose="020B0604020202020204" pitchFamily="34" charset="0"/>
              </a:rPr>
              <a:t>要求时，李密</a:t>
            </a:r>
            <a:r>
              <a:rPr lang="zh-CN" altLang="en-US" sz="2800" dirty="0" smtClean="0">
                <a:latin typeface="Arial" panose="020B0604020202020204" pitchFamily="34" charset="0"/>
              </a:rPr>
              <a:t>碰到</a:t>
            </a:r>
            <a:endParaRPr lang="en-US" altLang="zh-CN" sz="2800" dirty="0" smtClean="0">
              <a:latin typeface="Arial" panose="020B0604020202020204" pitchFamily="34" charset="0"/>
            </a:endParaRPr>
          </a:p>
          <a:p>
            <a:r>
              <a:rPr lang="zh-CN" altLang="en-US" sz="2800" dirty="0" smtClean="0">
                <a:latin typeface="Arial" panose="020B0604020202020204" pitchFamily="34" charset="0"/>
              </a:rPr>
              <a:t>了什么</a:t>
            </a:r>
            <a:r>
              <a:rPr lang="zh-CN" altLang="en-US" sz="2800" dirty="0">
                <a:latin typeface="Arial" panose="020B0604020202020204" pitchFamily="34" charset="0"/>
              </a:rPr>
              <a:t>困难？</a:t>
            </a:r>
          </a:p>
          <a:p>
            <a:endParaRPr lang="zh-CN" altLang="en-US" sz="4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69925" y="1011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0485" name="文本框 20485"/>
          <p:cNvSpPr txBox="1"/>
          <p:nvPr/>
        </p:nvSpPr>
        <p:spPr>
          <a:xfrm>
            <a:off x="441325" y="2078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0486" name="文本框 20487"/>
          <p:cNvSpPr txBox="1"/>
          <p:nvPr/>
        </p:nvSpPr>
        <p:spPr>
          <a:xfrm>
            <a:off x="441325" y="3068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0487" name="文本框 20489"/>
          <p:cNvSpPr txBox="1"/>
          <p:nvPr/>
        </p:nvSpPr>
        <p:spPr>
          <a:xfrm>
            <a:off x="746125" y="4897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grpSp>
        <p:nvGrpSpPr>
          <p:cNvPr id="20488" name="组合 20494"/>
          <p:cNvGrpSpPr/>
          <p:nvPr/>
        </p:nvGrpSpPr>
        <p:grpSpPr>
          <a:xfrm>
            <a:off x="684213" y="0"/>
            <a:ext cx="1809750" cy="1417638"/>
            <a:chOff x="431" y="0"/>
            <a:chExt cx="1140" cy="893"/>
          </a:xfrm>
        </p:grpSpPr>
        <p:sp>
          <p:nvSpPr>
            <p:cNvPr id="20502" name="横卷形 20495" descr="水滴"/>
            <p:cNvSpPr/>
            <p:nvPr/>
          </p:nvSpPr>
          <p:spPr>
            <a:xfrm>
              <a:off x="431" y="0"/>
              <a:ext cx="1140" cy="893"/>
            </a:xfrm>
            <a:prstGeom prst="horizontalScroll">
              <a:avLst>
                <a:gd name="adj" fmla="val 12500"/>
              </a:avLst>
            </a:prstGeom>
            <a:blipFill rotWithShape="1">
              <a:blip r:embed="rId2"/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3" name="矩形 20496"/>
            <p:cNvSpPr>
              <a:spLocks noTextEdit="1"/>
            </p:cNvSpPr>
            <p:nvPr/>
          </p:nvSpPr>
          <p:spPr>
            <a:xfrm>
              <a:off x="657" y="300"/>
              <a:ext cx="77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3600" b="1" i="1">
                  <a:solidFill>
                    <a:srgbClr val="80008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</a:p>
          </p:txBody>
        </p:sp>
      </p:grpSp>
      <p:sp>
        <p:nvSpPr>
          <p:cNvPr id="20489" name="文本框 20497"/>
          <p:cNvSpPr txBox="1"/>
          <p:nvPr/>
        </p:nvSpPr>
        <p:spPr>
          <a:xfrm>
            <a:off x="684213" y="1357299"/>
            <a:ext cx="8459787" cy="78581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b"/>
          <a:lstStyle/>
          <a:p>
            <a:endParaRPr lang="zh-CN" altLang="en-US" sz="36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01" name="文本占位符 20500"/>
          <p:cNvSpPr>
            <a:spLocks noGrp="1"/>
          </p:cNvSpPr>
          <p:nvPr>
            <p:ph type="body"/>
          </p:nvPr>
        </p:nvSpPr>
        <p:spPr>
          <a:xfrm>
            <a:off x="755650" y="1628775"/>
            <a:ext cx="8208963" cy="437832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晋对李 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  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陈情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     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对晋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</a:p>
        </p:txBody>
      </p:sp>
      <p:sp>
        <p:nvSpPr>
          <p:cNvPr id="2" name="文本框 20501"/>
          <p:cNvSpPr txBox="1"/>
          <p:nvPr/>
        </p:nvSpPr>
        <p:spPr>
          <a:xfrm>
            <a:off x="755650" y="2301875"/>
            <a:ext cx="2105025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pitchFamily="2" charset="-122"/>
                <a:ea typeface="黑体" panose="02010609060101010101" pitchFamily="49" charset="-122"/>
              </a:rPr>
              <a:t>察臣孝廉</a:t>
            </a:r>
            <a:r>
              <a:rPr lang="en-US" altLang="zh-CN" sz="3200" b="1" dirty="0">
                <a:solidFill>
                  <a:srgbClr val="CC0000"/>
                </a:solidFill>
                <a:latin typeface="华文新魏" panose="02010800040101010101" pitchFamily="2" charset="-122"/>
                <a:ea typeface="黑体" panose="02010609060101010101" pitchFamily="49" charset="-122"/>
              </a:rPr>
              <a:t> </a:t>
            </a:r>
            <a:br>
              <a:rPr lang="en-US" altLang="zh-CN" sz="3200" b="1" dirty="0">
                <a:solidFill>
                  <a:srgbClr val="CC0000"/>
                </a:solidFill>
                <a:latin typeface="华文新魏" panose="02010800040101010101" pitchFamily="2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pitchFamily="2" charset="-122"/>
                <a:ea typeface="黑体" panose="02010609060101010101" pitchFamily="49" charset="-122"/>
              </a:rPr>
              <a:t>举臣秀才</a:t>
            </a:r>
            <a:endParaRPr lang="zh-CN" altLang="en-US" b="1" dirty="0">
              <a:solidFill>
                <a:srgbClr val="CC0000"/>
              </a:solidFill>
              <a:latin typeface="华文仿宋" panose="0201060004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3" name="文本框 20502"/>
          <p:cNvSpPr txBox="1"/>
          <p:nvPr/>
        </p:nvSpPr>
        <p:spPr>
          <a:xfrm>
            <a:off x="755650" y="3635375"/>
            <a:ext cx="1989138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拜臣郎中</a:t>
            </a:r>
          </a:p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除臣洗马</a:t>
            </a:r>
          </a:p>
        </p:txBody>
      </p:sp>
      <p:sp>
        <p:nvSpPr>
          <p:cNvPr id="20504" name="文本框 20503"/>
          <p:cNvSpPr txBox="1"/>
          <p:nvPr/>
        </p:nvSpPr>
        <p:spPr>
          <a:xfrm>
            <a:off x="755650" y="4895850"/>
            <a:ext cx="1890713" cy="15541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责臣逋慢</a:t>
            </a:r>
          </a:p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催臣上道</a:t>
            </a:r>
          </a:p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告诉不许</a:t>
            </a:r>
            <a:endParaRPr lang="zh-CN" altLang="en-US" sz="3200" b="1" i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05" name="文本框 20504"/>
          <p:cNvSpPr txBox="1"/>
          <p:nvPr/>
        </p:nvSpPr>
        <p:spPr>
          <a:xfrm>
            <a:off x="3614738" y="2597150"/>
            <a:ext cx="2168525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供养无主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0506" name="文本框 20505"/>
          <p:cNvSpPr txBox="1"/>
          <p:nvPr/>
        </p:nvSpPr>
        <p:spPr>
          <a:xfrm>
            <a:off x="3614738" y="3859213"/>
            <a:ext cx="2036762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具以表闻</a:t>
            </a:r>
          </a:p>
        </p:txBody>
      </p:sp>
      <p:sp>
        <p:nvSpPr>
          <p:cNvPr id="20507" name="文本框 20506"/>
          <p:cNvSpPr txBox="1"/>
          <p:nvPr/>
        </p:nvSpPr>
        <p:spPr>
          <a:xfrm>
            <a:off x="3689350" y="5414963"/>
            <a:ext cx="196215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刘病日笃</a:t>
            </a:r>
          </a:p>
        </p:txBody>
      </p:sp>
      <p:sp>
        <p:nvSpPr>
          <p:cNvPr id="20508" name="文本框 20507"/>
          <p:cNvSpPr txBox="1"/>
          <p:nvPr/>
        </p:nvSpPr>
        <p:spPr>
          <a:xfrm>
            <a:off x="6546850" y="2597150"/>
            <a:ext cx="1970088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辞不赴命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0509" name="文本框 20508"/>
          <p:cNvSpPr txBox="1"/>
          <p:nvPr/>
        </p:nvSpPr>
        <p:spPr>
          <a:xfrm>
            <a:off x="6621463" y="3783013"/>
            <a:ext cx="1982787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辞不就职</a:t>
            </a:r>
          </a:p>
        </p:txBody>
      </p:sp>
      <p:sp>
        <p:nvSpPr>
          <p:cNvPr id="20510" name="文本框 20509"/>
          <p:cNvSpPr txBox="1"/>
          <p:nvPr/>
        </p:nvSpPr>
        <p:spPr>
          <a:xfrm>
            <a:off x="6696075" y="5414963"/>
            <a:ext cx="1990725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进退两难</a:t>
            </a:r>
          </a:p>
        </p:txBody>
      </p:sp>
      <p:sp>
        <p:nvSpPr>
          <p:cNvPr id="20500" name="文本框 20515"/>
          <p:cNvSpPr txBox="1"/>
          <p:nvPr/>
        </p:nvSpPr>
        <p:spPr>
          <a:xfrm>
            <a:off x="0" y="333375"/>
            <a:ext cx="73342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陈情表       李密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1" grpId="0" build="p" animBg="1"/>
      <p:bldP spid="2" grpId="0" bldLvl="0" animBg="1"/>
      <p:bldP spid="3" grpId="0" bldLvl="0" animBg="1"/>
      <p:bldP spid="20504" grpId="0" bldLvl="0" animBg="1"/>
      <p:bldP spid="20505" grpId="0" bldLvl="0" animBg="1"/>
      <p:bldP spid="20506" grpId="0" bldLvl="0" animBg="1"/>
      <p:bldP spid="20507" grpId="0" bldLvl="0" animBg="1"/>
      <p:bldP spid="20508" grpId="0" bldLvl="0" animBg="1"/>
      <p:bldP spid="20509" grpId="0" bldLvl="0" animBg="1"/>
      <p:bldP spid="205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7"/>
          <p:cNvSpPr>
            <a:spLocks noGrp="1"/>
          </p:cNvSpPr>
          <p:nvPr>
            <p:ph idx="1"/>
          </p:nvPr>
        </p:nvSpPr>
        <p:spPr>
          <a:xfrm>
            <a:off x="774904" y="1196814"/>
            <a:ext cx="7776648" cy="1656138"/>
          </a:xfrm>
          <a:prstGeom prst="roundRect">
            <a:avLst>
              <a:gd name="adj" fmla="val 16236"/>
            </a:avLst>
          </a:prstGeom>
          <a:solidFill>
            <a:schemeClr val="lt1">
              <a:alpha val="0"/>
            </a:schemeClr>
          </a:solidFill>
          <a:ln w="25400"/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比喻句：</a:t>
            </a:r>
          </a:p>
          <a:p>
            <a:pPr eaLnBrk="0" hangingPunct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州司临门，急于星火。 </a:t>
            </a:r>
          </a:p>
        </p:txBody>
      </p:sp>
      <p:sp>
        <p:nvSpPr>
          <p:cNvPr id="6" name="内容占位符 7"/>
          <p:cNvSpPr txBox="1"/>
          <p:nvPr/>
        </p:nvSpPr>
        <p:spPr bwMode="auto">
          <a:xfrm>
            <a:off x="182456" y="3284988"/>
            <a:ext cx="8961544" cy="1098108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 cap="flat" cmpd="sng" algn="ctr">
            <a:solidFill>
              <a:schemeClr val="accent3"/>
            </a:solidFill>
            <a:prstDash val="solid"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“急于星火”用比喻形容情势紧迫，形象生动。 </a:t>
            </a:r>
          </a:p>
        </p:txBody>
      </p:sp>
      <p:sp>
        <p:nvSpPr>
          <p:cNvPr id="5" name="内容占位符 7"/>
          <p:cNvSpPr txBox="1"/>
          <p:nvPr/>
        </p:nvSpPr>
        <p:spPr bwMode="auto">
          <a:xfrm>
            <a:off x="416285" y="4653102"/>
            <a:ext cx="8493886" cy="1081866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 cap="flat" cmpd="sng" algn="ctr">
            <a:solidFill>
              <a:schemeClr val="accent3"/>
            </a:solidFill>
            <a:prstDash val="solid"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比喻句：形象生动，感情浓烈，富有感染力。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7356" y="571480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        感受语言魅力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0353"/>
          <p:cNvSpPr txBox="1"/>
          <p:nvPr/>
        </p:nvSpPr>
        <p:spPr>
          <a:xfrm>
            <a:off x="0" y="0"/>
            <a:ext cx="9144000" cy="6970713"/>
          </a:xfrm>
          <a:prstGeom prst="rect">
            <a:avLst/>
          </a:prstGeom>
          <a:solidFill>
            <a:srgbClr val="990033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5603" name="文本框 100354"/>
          <p:cNvSpPr txBox="1"/>
          <p:nvPr/>
        </p:nvSpPr>
        <p:spPr>
          <a:xfrm>
            <a:off x="250825" y="404813"/>
            <a:ext cx="8642350" cy="61452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100356" name="图片 100355" descr="星星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836613"/>
            <a:ext cx="18002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文本框 100356"/>
          <p:cNvSpPr txBox="1"/>
          <p:nvPr/>
        </p:nvSpPr>
        <p:spPr>
          <a:xfrm>
            <a:off x="3419475" y="1052513"/>
            <a:ext cx="45370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9900"/>
                </a:solidFill>
                <a:ea typeface="楷体_GB2312" pitchFamily="49" charset="-122"/>
              </a:rPr>
              <a:t>小结：</a:t>
            </a:r>
            <a:r>
              <a:rPr lang="zh-CN" altLang="en-US" sz="3200" b="1" dirty="0" smtClean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两难</a:t>
            </a:r>
            <a:r>
              <a:rPr lang="zh-CN" altLang="en-US" sz="3200" b="1" dirty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之情</a:t>
            </a:r>
          </a:p>
        </p:txBody>
      </p:sp>
      <p:sp>
        <p:nvSpPr>
          <p:cNvPr id="100360" name="文本框 100359"/>
          <p:cNvSpPr txBox="1"/>
          <p:nvPr/>
        </p:nvSpPr>
        <p:spPr>
          <a:xfrm>
            <a:off x="1187450" y="2636838"/>
            <a:ext cx="6991350" cy="1830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进</a:t>
            </a:r>
          </a:p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    无以报答祖母养育之恩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361" name="文本框 100360"/>
          <p:cNvSpPr txBox="1"/>
          <p:nvPr/>
        </p:nvSpPr>
        <p:spPr>
          <a:xfrm>
            <a:off x="1187450" y="4221163"/>
            <a:ext cx="6991350" cy="22875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退</a:t>
            </a:r>
          </a:p>
          <a:p>
            <a:r>
              <a:rPr lang="zh-CN" altLang="en-US" sz="4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    不能回报朝廷知遇之恩</a:t>
            </a:r>
          </a:p>
          <a:p>
            <a:r>
              <a:rPr lang="zh-CN" altLang="en-US" sz="4800" b="1" dirty="0">
                <a:solidFill>
                  <a:srgbClr val="FFCC00"/>
                </a:solidFill>
                <a:latin typeface="Arial" panose="020B0604020202020204" pitchFamily="34" charset="0"/>
                <a:ea typeface="楷体_GB2312" pitchFamily="49" charset="-122"/>
              </a:rPr>
              <a:t>          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0298" y="2000240"/>
            <a:ext cx="6215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朗诵把握感情基调：急迫焦灼； 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                        </a:t>
            </a:r>
            <a:r>
              <a:rPr lang="zh-CN" altLang="en-US" sz="2800" dirty="0" smtClean="0"/>
              <a:t>辗转两难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20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build="allAtOnce"/>
      <p:bldP spid="100360" grpId="0"/>
      <p:bldP spid="1003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标题 63494"/>
          <p:cNvSpPr>
            <a:spLocks noGrp="1"/>
          </p:cNvSpPr>
          <p:nvPr>
            <p:ph type="title"/>
          </p:nvPr>
        </p:nvSpPr>
        <p:spPr>
          <a:xfrm>
            <a:off x="3143240" y="500042"/>
            <a:ext cx="4357718" cy="579458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b="1" dirty="0"/>
              <a:t>  </a:t>
            </a:r>
            <a:r>
              <a:rPr lang="zh-CN" altLang="en-US" b="1" dirty="0"/>
              <a:t>第</a:t>
            </a:r>
            <a:r>
              <a:rPr lang="en-US" altLang="zh-CN" b="1" dirty="0"/>
              <a:t>3</a:t>
            </a:r>
            <a:r>
              <a:rPr lang="zh-CN" altLang="en-US" b="1" dirty="0" smtClean="0"/>
              <a:t>段研究讨论</a:t>
            </a:r>
            <a:endParaRPr lang="zh-CN" altLang="en-US" b="1" dirty="0"/>
          </a:p>
        </p:txBody>
      </p:sp>
      <p:sp>
        <p:nvSpPr>
          <p:cNvPr id="21506" name="文本占位符 63490"/>
          <p:cNvSpPr>
            <a:spLocks noGrp="1"/>
          </p:cNvSpPr>
          <p:nvPr>
            <p:ph idx="1"/>
          </p:nvPr>
        </p:nvSpPr>
        <p:spPr>
          <a:xfrm>
            <a:off x="214282" y="1766888"/>
            <a:ext cx="8929718" cy="411321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en-US" altLang="zh-CN" sz="4000" b="1" dirty="0"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同学问题：</a:t>
            </a:r>
            <a:r>
              <a:rPr lang="zh-CN" altLang="en-US" sz="2800" dirty="0" smtClean="0"/>
              <a:t>李密是如何推辞朝廷的？</a:t>
            </a:r>
            <a:r>
              <a:rPr lang="zh-CN" altLang="en-US" sz="2800" b="1" dirty="0" smtClean="0"/>
              <a:t>是否有“动之以情，晓之以理？” ？</a:t>
            </a:r>
            <a:r>
              <a:rPr lang="zh-CN" altLang="en-US" sz="2800" dirty="0" smtClean="0"/>
              <a:t>（提示：可分为三层理解）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grpSp>
        <p:nvGrpSpPr>
          <p:cNvPr id="21507" name="组合 63491"/>
          <p:cNvGrpSpPr/>
          <p:nvPr/>
        </p:nvGrpSpPr>
        <p:grpSpPr>
          <a:xfrm>
            <a:off x="684213" y="0"/>
            <a:ext cx="1809750" cy="1417638"/>
            <a:chOff x="431" y="0"/>
            <a:chExt cx="1140" cy="893"/>
          </a:xfrm>
        </p:grpSpPr>
        <p:sp>
          <p:nvSpPr>
            <p:cNvPr id="21513" name="横卷形 63492" descr="水滴"/>
            <p:cNvSpPr/>
            <p:nvPr/>
          </p:nvSpPr>
          <p:spPr>
            <a:xfrm>
              <a:off x="431" y="0"/>
              <a:ext cx="1140" cy="893"/>
            </a:xfrm>
            <a:prstGeom prst="horizontalScroll">
              <a:avLst>
                <a:gd name="adj" fmla="val 12500"/>
              </a:avLst>
            </a:prstGeom>
            <a:blipFill rotWithShape="1">
              <a:blip r:embed="rId3"/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14" name="矩形 63493"/>
            <p:cNvSpPr>
              <a:spLocks noTextEdit="1"/>
            </p:cNvSpPr>
            <p:nvPr/>
          </p:nvSpPr>
          <p:spPr>
            <a:xfrm>
              <a:off x="657" y="300"/>
              <a:ext cx="77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3600" b="1" i="1">
                  <a:solidFill>
                    <a:srgbClr val="80008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</a:p>
          </p:txBody>
        </p:sp>
      </p:grpSp>
      <p:sp>
        <p:nvSpPr>
          <p:cNvPr id="21510" name="文本框 63496"/>
          <p:cNvSpPr txBox="1"/>
          <p:nvPr/>
        </p:nvSpPr>
        <p:spPr>
          <a:xfrm>
            <a:off x="0" y="333375"/>
            <a:ext cx="73342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陈情表       李密</a:t>
            </a:r>
          </a:p>
        </p:txBody>
      </p:sp>
      <p:sp>
        <p:nvSpPr>
          <p:cNvPr id="21511" name="文本框 63499"/>
          <p:cNvSpPr txBox="1"/>
          <p:nvPr/>
        </p:nvSpPr>
        <p:spPr>
          <a:xfrm>
            <a:off x="8270875" y="4005263"/>
            <a:ext cx="549275" cy="1511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4000504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rtl="0"/>
            <a:r>
              <a:rPr lang="zh-CN" altLang="en-US" sz="2800" dirty="0" smtClean="0">
                <a:latin typeface="Calibri" pitchFamily="34" charset="0"/>
                <a:cs typeface="Times New Roman" pitchFamily="18" charset="0"/>
              </a:rPr>
              <a:t>且：贬己尊君   维护龙颜  </a:t>
            </a:r>
            <a:endParaRPr lang="zh-CN" altLang="en-US" sz="2800" dirty="0" smtClean="0">
              <a:cs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3286124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伏惟：</a:t>
            </a:r>
            <a:r>
              <a:rPr lang="zh-CN" altLang="en-US" sz="2800" b="1" dirty="0" smtClean="0"/>
              <a:t>抓住</a:t>
            </a:r>
            <a:r>
              <a:rPr lang="en-US" altLang="zh-CN" sz="2800" b="1" dirty="0" smtClean="0"/>
              <a:t>“</a:t>
            </a:r>
            <a:r>
              <a:rPr lang="zh-CN" altLang="en-US" sz="2800" b="1" dirty="0" smtClean="0"/>
              <a:t>以孝治天下</a:t>
            </a:r>
            <a:r>
              <a:rPr lang="en-US" altLang="zh-CN" sz="2800" b="1" dirty="0" smtClean="0"/>
              <a:t>”</a:t>
            </a:r>
            <a:r>
              <a:rPr lang="zh-CN" altLang="en-US" sz="2800" b="1" dirty="0" smtClean="0"/>
              <a:t>的大理</a:t>
            </a:r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4786322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但：祖母情况危急，不能废远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000760" y="3286124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合情合理合法</a:t>
            </a:r>
            <a:endParaRPr lang="zh-CN" alt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500694" y="4000504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无关名节，打消疑虑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143636" y="485776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事出有因</a:t>
            </a:r>
            <a:endParaRPr lang="zh-CN" altLang="en-US" sz="2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noProof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比喻句：</a:t>
            </a:r>
            <a:r>
              <a:rPr lang="zh-CN" altLang="en-US" sz="3600" noProof="1" smtClean="0">
                <a:latin typeface="Times New Roman" panose="02020603050405020304" pitchFamily="18" charset="0"/>
              </a:rPr>
              <a:t/>
            </a:r>
            <a:br>
              <a:rPr lang="zh-CN" altLang="en-US" sz="3600" noProof="1" smtClean="0">
                <a:latin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noProof="1" smtClean="0">
                <a:latin typeface="Times New Roman" panose="02020603050405020304" pitchFamily="18" charset="0"/>
              </a:rPr>
              <a:t>  </a:t>
            </a:r>
            <a:r>
              <a:rPr lang="zh-CN" altLang="en-US" b="1" noProof="1" smtClean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“刘日薄西山，气息奄奄，人命危浅，朝不虑夕。”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2643182"/>
            <a:ext cx="7429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 smtClean="0">
                <a:solidFill>
                  <a:srgbClr val="000000"/>
                </a:solidFill>
                <a:latin typeface="Times New Roman" panose="02020603050405020304" pitchFamily="18" charset="0"/>
              </a:rPr>
              <a:t>以落日喻人命，贴切在刻画了祖母苍老多病的形象，融入浓烈的抒情色彩，能极大地引发读者的同情；“朝不虑夕”虽是夸张却给人无可置疑的真实；再加上四字骈句，有诗一般的韵律，如泣如诉，读之无不令人动容泣下。 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03425"/>
          <p:cNvSpPr txBox="1"/>
          <p:nvPr/>
        </p:nvSpPr>
        <p:spPr>
          <a:xfrm>
            <a:off x="0" y="0"/>
            <a:ext cx="9144000" cy="6970713"/>
          </a:xfrm>
          <a:prstGeom prst="rect">
            <a:avLst/>
          </a:prstGeom>
          <a:solidFill>
            <a:srgbClr val="990033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6627" name="文本框 103426"/>
          <p:cNvSpPr txBox="1"/>
          <p:nvPr/>
        </p:nvSpPr>
        <p:spPr>
          <a:xfrm>
            <a:off x="250825" y="404813"/>
            <a:ext cx="8642350" cy="61452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103428" name="图片 103427" descr="星星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836613"/>
            <a:ext cx="18002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9" name="文本框 103428"/>
          <p:cNvSpPr txBox="1"/>
          <p:nvPr/>
        </p:nvSpPr>
        <p:spPr>
          <a:xfrm>
            <a:off x="3419475" y="1052513"/>
            <a:ext cx="45370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9900"/>
                </a:solidFill>
                <a:ea typeface="楷体_GB2312" pitchFamily="49" charset="-122"/>
              </a:rPr>
              <a:t>小结：</a:t>
            </a:r>
            <a:r>
              <a:rPr lang="zh-CN" altLang="en-US" sz="3200" b="1" dirty="0" smtClean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感激</a:t>
            </a:r>
            <a:r>
              <a:rPr lang="zh-CN" altLang="en-US" sz="3200" b="1" dirty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之情</a:t>
            </a:r>
          </a:p>
        </p:txBody>
      </p:sp>
      <p:sp>
        <p:nvSpPr>
          <p:cNvPr id="103432" name="文本框 103431"/>
          <p:cNvSpPr txBox="1"/>
          <p:nvPr/>
        </p:nvSpPr>
        <p:spPr>
          <a:xfrm>
            <a:off x="1258888" y="2781300"/>
            <a:ext cx="7070725" cy="1281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感激朝廷知遇之恩</a:t>
            </a:r>
            <a:r>
              <a:rPr lang="zh-CN" altLang="en-US" sz="6000" b="1" dirty="0">
                <a:solidFill>
                  <a:srgbClr val="990033"/>
                </a:solidFill>
                <a:latin typeface="Arial" panose="020B0604020202020204" pitchFamily="34" charset="0"/>
              </a:rPr>
              <a:t>。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433" name="文本框 103432"/>
          <p:cNvSpPr txBox="1"/>
          <p:nvPr/>
        </p:nvSpPr>
        <p:spPr>
          <a:xfrm>
            <a:off x="1187450" y="4365625"/>
            <a:ext cx="70707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感激祖母养育之恩。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86050" y="1857364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朗诵把握感情基调：感激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1000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1000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000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  <p:bldP spid="103432" grpId="0"/>
      <p:bldP spid="1034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57345"/>
          <p:cNvSpPr>
            <a:spLocks noGrp="1"/>
          </p:cNvSpPr>
          <p:nvPr>
            <p:ph type="title"/>
          </p:nvPr>
        </p:nvSpPr>
        <p:spPr>
          <a:xfrm>
            <a:off x="3059113" y="260350"/>
            <a:ext cx="4298969" cy="88741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第</a:t>
            </a:r>
            <a:r>
              <a:rPr lang="zh-CN" altLang="en-US" b="1" smtClean="0"/>
              <a:t>四段研究讨论</a:t>
            </a:r>
            <a:endParaRPr lang="zh-CN" altLang="en-US" b="1" dirty="0"/>
          </a:p>
        </p:txBody>
      </p:sp>
      <p:sp>
        <p:nvSpPr>
          <p:cNvPr id="57347" name="内容占位符 57346"/>
          <p:cNvSpPr>
            <a:spLocks noGrp="1"/>
          </p:cNvSpPr>
          <p:nvPr>
            <p:ph idx="1"/>
          </p:nvPr>
        </p:nvSpPr>
        <p:spPr>
          <a:xfrm>
            <a:off x="539750" y="1773238"/>
            <a:ext cx="8604250" cy="41132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思考：李密最后提出解决尽孝与尽忠两者矛盾的办法是什么？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尽忠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日长，尽孝日短；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先尽忠后尽孝。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  </a:t>
            </a:r>
          </a:p>
        </p:txBody>
      </p:sp>
      <p:grpSp>
        <p:nvGrpSpPr>
          <p:cNvPr id="23556" name="组合 57347"/>
          <p:cNvGrpSpPr/>
          <p:nvPr/>
        </p:nvGrpSpPr>
        <p:grpSpPr>
          <a:xfrm>
            <a:off x="684213" y="0"/>
            <a:ext cx="1809750" cy="1417638"/>
            <a:chOff x="431" y="0"/>
            <a:chExt cx="1140" cy="893"/>
          </a:xfrm>
        </p:grpSpPr>
        <p:sp>
          <p:nvSpPr>
            <p:cNvPr id="23560" name="横卷形 57348" descr="水滴"/>
            <p:cNvSpPr/>
            <p:nvPr/>
          </p:nvSpPr>
          <p:spPr>
            <a:xfrm>
              <a:off x="431" y="0"/>
              <a:ext cx="1140" cy="893"/>
            </a:xfrm>
            <a:prstGeom prst="horizontalScroll">
              <a:avLst>
                <a:gd name="adj" fmla="val 12500"/>
              </a:avLst>
            </a:prstGeom>
            <a:blipFill rotWithShape="1">
              <a:blip r:embed="rId2"/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1" name="矩形 57349"/>
            <p:cNvSpPr>
              <a:spLocks noTextEdit="1"/>
            </p:cNvSpPr>
            <p:nvPr/>
          </p:nvSpPr>
          <p:spPr>
            <a:xfrm>
              <a:off x="657" y="300"/>
              <a:ext cx="77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3600" b="1" i="1">
                  <a:solidFill>
                    <a:srgbClr val="80008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</a:p>
          </p:txBody>
        </p:sp>
      </p:grpSp>
      <p:sp>
        <p:nvSpPr>
          <p:cNvPr id="23558" name="文本框 57352"/>
          <p:cNvSpPr txBox="1"/>
          <p:nvPr/>
        </p:nvSpPr>
        <p:spPr>
          <a:xfrm>
            <a:off x="0" y="333375"/>
            <a:ext cx="73342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陈情表       李密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04449"/>
          <p:cNvSpPr txBox="1"/>
          <p:nvPr/>
        </p:nvSpPr>
        <p:spPr>
          <a:xfrm>
            <a:off x="0" y="0"/>
            <a:ext cx="9144000" cy="6970713"/>
          </a:xfrm>
          <a:prstGeom prst="rect">
            <a:avLst/>
          </a:prstGeom>
          <a:solidFill>
            <a:srgbClr val="990033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7651" name="文本框 104450"/>
          <p:cNvSpPr txBox="1"/>
          <p:nvPr/>
        </p:nvSpPr>
        <p:spPr>
          <a:xfrm>
            <a:off x="250825" y="404813"/>
            <a:ext cx="8642350" cy="61452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104452" name="图片 104451" descr="星星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836613"/>
            <a:ext cx="18002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3" name="文本框 104452"/>
          <p:cNvSpPr txBox="1"/>
          <p:nvPr/>
        </p:nvSpPr>
        <p:spPr>
          <a:xfrm>
            <a:off x="3143241" y="1052513"/>
            <a:ext cx="481331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9900"/>
                </a:solidFill>
                <a:ea typeface="楷体_GB2312" pitchFamily="49" charset="-122"/>
              </a:rPr>
              <a:t>小结：</a:t>
            </a:r>
            <a:r>
              <a:rPr lang="zh-CN" altLang="en-US" sz="3200" b="1" dirty="0" smtClean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两全</a:t>
            </a:r>
            <a:r>
              <a:rPr lang="zh-CN" altLang="en-US" sz="3200" b="1" dirty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之情</a:t>
            </a:r>
          </a:p>
        </p:txBody>
      </p:sp>
      <p:pic>
        <p:nvPicPr>
          <p:cNvPr id="104456" name="图片 104455" descr="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924175"/>
            <a:ext cx="952500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7" name="文本框 104456"/>
          <p:cNvSpPr txBox="1"/>
          <p:nvPr/>
        </p:nvSpPr>
        <p:spPr>
          <a:xfrm>
            <a:off x="3492500" y="2903538"/>
            <a:ext cx="2708275" cy="1373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先尽孝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4458" name="图片 104457" descr="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4508500"/>
            <a:ext cx="952500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9" name="文本框 104458"/>
          <p:cNvSpPr txBox="1"/>
          <p:nvPr/>
        </p:nvSpPr>
        <p:spPr>
          <a:xfrm>
            <a:off x="3563938" y="4221163"/>
            <a:ext cx="2708275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后尽忠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1736" y="2000240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把握朗读基调：恳切请求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7" grpId="0"/>
      <p:bldP spid="104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zh-CN" altLang="en-US" dirty="0" smtClean="0"/>
              <a:t>陈情</a:t>
            </a:r>
            <a:r>
              <a:rPr lang="zh-CN" altLang="en-US" dirty="0" smtClean="0"/>
              <a:t>结果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r>
              <a:rPr lang="zh-CN" altLang="en-US" dirty="0" smtClean="0"/>
              <a:t>帝览之</a:t>
            </a:r>
            <a:r>
              <a:rPr lang="en-US" dirty="0" smtClean="0"/>
              <a:t>(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陈情表</a:t>
            </a:r>
            <a:r>
              <a:rPr lang="en-US" altLang="zh-CN" dirty="0" smtClean="0"/>
              <a:t>》</a:t>
            </a:r>
            <a:r>
              <a:rPr lang="en-US" dirty="0" smtClean="0"/>
              <a:t>)</a:t>
            </a:r>
            <a:r>
              <a:rPr lang="zh-CN" altLang="en-US" dirty="0" smtClean="0"/>
              <a:t>曰：“士之有名，不虚然哉。”乃停诏。</a:t>
            </a:r>
          </a:p>
          <a:p>
            <a:r>
              <a:rPr lang="en-US" dirty="0" smtClean="0"/>
              <a:t>                 </a:t>
            </a:r>
            <a:r>
              <a:rPr lang="en-US" altLang="zh-CN" dirty="0" smtClean="0"/>
              <a:t>——《</a:t>
            </a:r>
            <a:r>
              <a:rPr lang="zh-CN" altLang="en-US" dirty="0" smtClean="0"/>
              <a:t>晋书</a:t>
            </a:r>
            <a:r>
              <a:rPr lang="en-US" altLang="zh-CN" dirty="0" smtClean="0"/>
              <a:t>·</a:t>
            </a:r>
            <a:r>
              <a:rPr lang="zh-CN" altLang="en-US" dirty="0" smtClean="0"/>
              <a:t>李密传</a:t>
            </a:r>
            <a:r>
              <a:rPr lang="en-US" altLang="zh-CN" dirty="0" smtClean="0"/>
              <a:t>》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      晋武览表，嘉其诚款，赐奴婢二人，使郡县供祖母奉膳。至性之言，自尔悲恻动人。</a:t>
            </a:r>
          </a:p>
          <a:p>
            <a:r>
              <a:rPr lang="zh-CN" altLang="en-US" dirty="0" smtClean="0"/>
              <a:t>　　　　　</a:t>
            </a:r>
            <a:r>
              <a:rPr lang="en-US" dirty="0" smtClean="0"/>
              <a:t>    </a:t>
            </a:r>
            <a:r>
              <a:rPr lang="en-US" altLang="zh-CN" dirty="0" smtClean="0"/>
              <a:t>——《</a:t>
            </a:r>
            <a:r>
              <a:rPr lang="zh-CN" altLang="en-US" dirty="0" smtClean="0"/>
              <a:t>古文观止</a:t>
            </a:r>
            <a:r>
              <a:rPr lang="en-US" altLang="zh-CN" dirty="0" smtClean="0"/>
              <a:t>》</a:t>
            </a:r>
            <a:r>
              <a:rPr lang="en-US" dirty="0" smtClean="0"/>
              <a:t>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201109060307064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7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0" y="571500"/>
            <a:ext cx="27146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陈情表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76200" y="571480"/>
            <a:ext cx="9067800" cy="21113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rtl="0">
              <a:spcBef>
                <a:spcPct val="10000"/>
              </a:spcBef>
              <a:defRPr/>
            </a:pPr>
            <a:r>
              <a:rPr lang="zh-CN" altLang="en-US" sz="3200" dirty="0" smtClean="0"/>
              <a:t>      李密以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陈情表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不仅成功地达到不奉诏仕晋的目的，而且晋武帝还赏赐他</a:t>
            </a:r>
            <a:r>
              <a:rPr lang="en-US" sz="3200" dirty="0" smtClean="0"/>
              <a:t>2</a:t>
            </a:r>
            <a:r>
              <a:rPr lang="zh-CN" altLang="en-US" sz="3200" dirty="0" smtClean="0"/>
              <a:t>个奴婢，命郡县按时给他祖母送饭，他的成功因素有哪些</a:t>
            </a:r>
            <a:r>
              <a:rPr lang="en-US" sz="3200" dirty="0" smtClean="0"/>
              <a:t>?</a:t>
            </a:r>
            <a:endParaRPr lang="zh-CN" altLang="en-US" sz="3200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9615" y="2857496"/>
            <a:ext cx="77714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1、</a:t>
            </a:r>
            <a:r>
              <a:rPr lang="zh-CN" altLang="en-US" sz="2800" dirty="0" smtClean="0"/>
              <a:t>语言</a:t>
            </a:r>
            <a:r>
              <a:rPr lang="zh-CN" altLang="en-US" sz="2800" dirty="0"/>
              <a:t>是这篇文章</a:t>
            </a:r>
            <a:r>
              <a:rPr lang="zh-CN" altLang="en-US" sz="2800" dirty="0" smtClean="0"/>
              <a:t>的一大特色</a:t>
            </a:r>
            <a:endParaRPr lang="en-US" altLang="zh-CN" sz="2800" dirty="0" smtClean="0"/>
          </a:p>
          <a:p>
            <a:r>
              <a:rPr lang="en-US" altLang="zh-CN" sz="2800" dirty="0" smtClean="0"/>
              <a:t>2、</a:t>
            </a:r>
            <a:r>
              <a:rPr lang="zh-CN" altLang="en-US" sz="2800" dirty="0" smtClean="0"/>
              <a:t>最大</a:t>
            </a:r>
            <a:r>
              <a:rPr lang="zh-CN" altLang="en-US" sz="2800" dirty="0"/>
              <a:t>的</a:t>
            </a:r>
            <a:r>
              <a:rPr lang="zh-CN" altLang="en-US" sz="2800" dirty="0" smtClean="0"/>
              <a:t>技巧是情感，</a:t>
            </a:r>
            <a:r>
              <a:rPr lang="zh-CN" altLang="en-US" sz="2800" b="1" noProof="1" smtClean="0">
                <a:solidFill>
                  <a:srgbClr val="FF0000"/>
                </a:solidFill>
              </a:rPr>
              <a:t>陈情于事、文笔委婉。</a:t>
            </a:r>
            <a:endParaRPr lang="en-US" altLang="zh-CN" sz="2800" b="1" noProof="1" smtClean="0">
              <a:solidFill>
                <a:srgbClr val="FF0000"/>
              </a:solidFill>
            </a:endParaRPr>
          </a:p>
          <a:p>
            <a:r>
              <a:rPr lang="en-US" altLang="zh-CN" sz="2800" b="1" noProof="1" smtClean="0">
                <a:solidFill>
                  <a:srgbClr val="FF0000"/>
                </a:solidFill>
              </a:rPr>
              <a:t>3、</a:t>
            </a:r>
            <a:r>
              <a:rPr lang="zh-CN" altLang="en-US" sz="2800" b="1" noProof="1" smtClean="0">
                <a:solidFill>
                  <a:srgbClr val="FF0000"/>
                </a:solidFill>
              </a:rPr>
              <a:t>严密的思维：情中有理，情中有法。</a:t>
            </a:r>
            <a:endParaRPr lang="zh-CN" altLang="en-US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3253370" y="324433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noProof="1" smtClean="0">
                <a:solidFill>
                  <a:srgbClr val="FF0000"/>
                </a:solidFill>
              </a:rPr>
              <a:t>.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文本框 80927"/>
          <p:cNvSpPr txBox="1">
            <a:spLocks noChangeArrowheads="1"/>
          </p:cNvSpPr>
          <p:nvPr/>
        </p:nvSpPr>
        <p:spPr bwMode="auto">
          <a:xfrm>
            <a:off x="2643175" y="428604"/>
            <a:ext cx="3143272" cy="646331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严密的思维</a:t>
            </a:r>
            <a:endParaRPr lang="zh-CN" altLang="en-US" sz="3600" b="1" dirty="0">
              <a:solidFill>
                <a:srgbClr val="FFFF00"/>
              </a:solidFill>
              <a:ea typeface="楷体_GB2312" pitchFamily="49" charset="-122"/>
            </a:endParaRPr>
          </a:p>
        </p:txBody>
      </p:sp>
      <p:grpSp>
        <p:nvGrpSpPr>
          <p:cNvPr id="2" name="组合 80899"/>
          <p:cNvGrpSpPr>
            <a:grpSpLocks noChangeAspect="1"/>
          </p:cNvGrpSpPr>
          <p:nvPr/>
        </p:nvGrpSpPr>
        <p:grpSpPr bwMode="auto">
          <a:xfrm>
            <a:off x="457200" y="1600200"/>
            <a:ext cx="4038600" cy="4525963"/>
            <a:chOff x="1585" y="563"/>
            <a:chExt cx="2544" cy="2851"/>
          </a:xfrm>
        </p:grpSpPr>
        <p:sp>
          <p:nvSpPr>
            <p:cNvPr id="200707" name="矩形 80900"/>
            <p:cNvSpPr>
              <a:spLocks noChangeAspect="1" noChangeArrowheads="1" noTextEdit="1"/>
            </p:cNvSpPr>
            <p:nvPr/>
          </p:nvSpPr>
          <p:spPr bwMode="auto">
            <a:xfrm>
              <a:off x="1585" y="563"/>
              <a:ext cx="2544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08" name="_s80907"/>
            <p:cNvSpPr>
              <a:spLocks noChangeArrowheads="1"/>
            </p:cNvSpPr>
            <p:nvPr/>
          </p:nvSpPr>
          <p:spPr bwMode="auto">
            <a:xfrm>
              <a:off x="2221" y="1352"/>
              <a:ext cx="1272" cy="1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endParaRPr lang="en-US" altLang="zh-CN" sz="6000" b="1">
                <a:solidFill>
                  <a:srgbClr val="990033"/>
                </a:solidFill>
                <a:ea typeface="楷体_GB2312" pitchFamily="49" charset="-122"/>
              </a:endParaRPr>
            </a:p>
            <a:p>
              <a:pPr algn="ctr"/>
              <a:endParaRPr lang="en-US" altLang="zh-CN" sz="6000" b="1">
                <a:solidFill>
                  <a:srgbClr val="990033"/>
                </a:solidFill>
                <a:ea typeface="楷体_GB2312" pitchFamily="49" charset="-122"/>
              </a:endParaRPr>
            </a:p>
          </p:txBody>
        </p:sp>
      </p:grpSp>
      <p:sp>
        <p:nvSpPr>
          <p:cNvPr id="80909" name="文本框 80908"/>
          <p:cNvSpPr txBox="1">
            <a:spLocks noChangeArrowheads="1"/>
          </p:cNvSpPr>
          <p:nvPr/>
        </p:nvSpPr>
        <p:spPr bwMode="auto">
          <a:xfrm rot="1273189">
            <a:off x="0" y="2616271"/>
            <a:ext cx="44640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ea typeface="楷体_GB2312" pitchFamily="49" charset="-122"/>
              </a:rPr>
              <a:t>动之以情</a:t>
            </a:r>
          </a:p>
        </p:txBody>
      </p:sp>
      <p:sp>
        <p:nvSpPr>
          <p:cNvPr id="80910" name="文本框 80909"/>
          <p:cNvSpPr txBox="1">
            <a:spLocks noChangeArrowheads="1"/>
          </p:cNvSpPr>
          <p:nvPr/>
        </p:nvSpPr>
        <p:spPr bwMode="auto">
          <a:xfrm rot="-1465291">
            <a:off x="6260641" y="1913839"/>
            <a:ext cx="28093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ea typeface="楷体_GB2312" pitchFamily="49" charset="-122"/>
              </a:rPr>
              <a:t>晓之以理</a:t>
            </a:r>
          </a:p>
        </p:txBody>
      </p:sp>
      <p:grpSp>
        <p:nvGrpSpPr>
          <p:cNvPr id="3" name="组合 80912"/>
          <p:cNvGrpSpPr>
            <a:grpSpLocks noChangeAspect="1"/>
          </p:cNvGrpSpPr>
          <p:nvPr/>
        </p:nvGrpSpPr>
        <p:grpSpPr bwMode="auto">
          <a:xfrm>
            <a:off x="1979613" y="1484313"/>
            <a:ext cx="4906962" cy="4537075"/>
            <a:chOff x="1586" y="708"/>
            <a:chExt cx="2544" cy="2851"/>
          </a:xfrm>
        </p:grpSpPr>
        <p:sp>
          <p:nvSpPr>
            <p:cNvPr id="200712" name="矩形 80911"/>
            <p:cNvSpPr>
              <a:spLocks noChangeAspect="1" noChangeArrowheads="1" noTextEdit="1"/>
            </p:cNvSpPr>
            <p:nvPr/>
          </p:nvSpPr>
          <p:spPr bwMode="auto">
            <a:xfrm>
              <a:off x="1586" y="708"/>
              <a:ext cx="2544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13" name="_s80916"/>
            <p:cNvSpPr>
              <a:spLocks noChangeArrowheads="1" noTextEdit="1"/>
            </p:cNvSpPr>
            <p:nvPr/>
          </p:nvSpPr>
          <p:spPr bwMode="auto">
            <a:xfrm>
              <a:off x="1935" y="919"/>
              <a:ext cx="1847" cy="1847"/>
            </a:xfrm>
            <a:custGeom>
              <a:avLst/>
              <a:gdLst/>
              <a:ahLst/>
              <a:cxnLst>
                <a:cxn ang="0">
                  <a:pos x="12050" y="3709"/>
                </a:cxn>
                <a:cxn ang="0">
                  <a:pos x="10800" y="3600"/>
                </a:cxn>
                <a:cxn ang="0">
                  <a:pos x="6172" y="5284"/>
                </a:cxn>
                <a:cxn ang="0">
                  <a:pos x="3857" y="2526"/>
                </a:cxn>
                <a:cxn ang="0">
                  <a:pos x="10799" y="-1"/>
                </a:cxn>
                <a:cxn ang="0">
                  <a:pos x="12676" y="162"/>
                </a:cxn>
                <a:cxn ang="0">
                  <a:pos x="13144" y="-2494"/>
                </a:cxn>
                <a:cxn ang="0">
                  <a:pos x="16794" y="2718"/>
                </a:cxn>
                <a:cxn ang="0">
                  <a:pos x="11581" y="6368"/>
                </a:cxn>
                <a:cxn ang="0">
                  <a:pos x="12050" y="3709"/>
                </a:cxn>
              </a:cxnLst>
              <a:rect l="0" t="0" r="r" b="b"/>
              <a:pathLst>
                <a:path w="21600" h="21600">
                  <a:moveTo>
                    <a:pt x="12050" y="3709"/>
                  </a:moveTo>
                  <a:cubicBezTo>
                    <a:pt x="11645" y="3637"/>
                    <a:pt x="11227" y="3600"/>
                    <a:pt x="10800" y="3600"/>
                  </a:cubicBezTo>
                  <a:cubicBezTo>
                    <a:pt x="9038" y="3600"/>
                    <a:pt x="7423" y="4233"/>
                    <a:pt x="6172" y="5284"/>
                  </a:cubicBezTo>
                  <a:lnTo>
                    <a:pt x="3857" y="2526"/>
                  </a:lnTo>
                  <a:cubicBezTo>
                    <a:pt x="5734" y="949"/>
                    <a:pt x="8156" y="-1"/>
                    <a:pt x="10799" y="-1"/>
                  </a:cubicBezTo>
                  <a:cubicBezTo>
                    <a:pt x="11440" y="-1"/>
                    <a:pt x="12069" y="55"/>
                    <a:pt x="12676" y="162"/>
                  </a:cubicBezTo>
                  <a:lnTo>
                    <a:pt x="13144" y="-2494"/>
                  </a:lnTo>
                  <a:lnTo>
                    <a:pt x="16794" y="2718"/>
                  </a:lnTo>
                  <a:lnTo>
                    <a:pt x="11581" y="6368"/>
                  </a:lnTo>
                  <a:lnTo>
                    <a:pt x="12050" y="3709"/>
                  </a:lnTo>
                  <a:close/>
                </a:path>
              </a:pathLst>
            </a:custGeom>
            <a:solidFill>
              <a:srgbClr val="FF0000"/>
            </a:solidFill>
            <a:ln w="476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14" name="_s80917"/>
            <p:cNvSpPr>
              <a:spLocks noChangeArrowheads="1" noTextEdit="1"/>
            </p:cNvSpPr>
            <p:nvPr/>
          </p:nvSpPr>
          <p:spPr bwMode="auto">
            <a:xfrm rot="7200000">
              <a:off x="2187" y="1356"/>
              <a:ext cx="1847" cy="1847"/>
            </a:xfrm>
            <a:custGeom>
              <a:avLst/>
              <a:gdLst/>
              <a:ahLst/>
              <a:cxnLst>
                <a:cxn ang="0">
                  <a:pos x="12050" y="3709"/>
                </a:cxn>
                <a:cxn ang="0">
                  <a:pos x="10800" y="3600"/>
                </a:cxn>
                <a:cxn ang="0">
                  <a:pos x="6172" y="5284"/>
                </a:cxn>
                <a:cxn ang="0">
                  <a:pos x="3857" y="2526"/>
                </a:cxn>
                <a:cxn ang="0">
                  <a:pos x="10799" y="-1"/>
                </a:cxn>
                <a:cxn ang="0">
                  <a:pos x="12676" y="162"/>
                </a:cxn>
                <a:cxn ang="0">
                  <a:pos x="13144" y="-2494"/>
                </a:cxn>
                <a:cxn ang="0">
                  <a:pos x="16794" y="2718"/>
                </a:cxn>
                <a:cxn ang="0">
                  <a:pos x="11581" y="6368"/>
                </a:cxn>
                <a:cxn ang="0">
                  <a:pos x="12050" y="3709"/>
                </a:cxn>
              </a:cxnLst>
              <a:rect l="0" t="0" r="r" b="b"/>
              <a:pathLst>
                <a:path w="21600" h="21600">
                  <a:moveTo>
                    <a:pt x="12050" y="3709"/>
                  </a:moveTo>
                  <a:cubicBezTo>
                    <a:pt x="11645" y="3637"/>
                    <a:pt x="11227" y="3600"/>
                    <a:pt x="10800" y="3600"/>
                  </a:cubicBezTo>
                  <a:cubicBezTo>
                    <a:pt x="9038" y="3600"/>
                    <a:pt x="7423" y="4233"/>
                    <a:pt x="6172" y="5284"/>
                  </a:cubicBezTo>
                  <a:lnTo>
                    <a:pt x="3857" y="2526"/>
                  </a:lnTo>
                  <a:cubicBezTo>
                    <a:pt x="5734" y="949"/>
                    <a:pt x="8156" y="-1"/>
                    <a:pt x="10799" y="-1"/>
                  </a:cubicBezTo>
                  <a:cubicBezTo>
                    <a:pt x="11440" y="-1"/>
                    <a:pt x="12069" y="55"/>
                    <a:pt x="12676" y="162"/>
                  </a:cubicBezTo>
                  <a:lnTo>
                    <a:pt x="13144" y="-2494"/>
                  </a:lnTo>
                  <a:lnTo>
                    <a:pt x="16794" y="2718"/>
                  </a:lnTo>
                  <a:lnTo>
                    <a:pt x="11581" y="6368"/>
                  </a:lnTo>
                  <a:lnTo>
                    <a:pt x="12050" y="3709"/>
                  </a:lnTo>
                  <a:close/>
                </a:path>
              </a:pathLst>
            </a:custGeom>
            <a:solidFill>
              <a:srgbClr val="FF0000"/>
            </a:solidFill>
            <a:ln w="476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15" name="_s80919"/>
            <p:cNvSpPr>
              <a:spLocks noChangeArrowheads="1" noTextEdit="1"/>
            </p:cNvSpPr>
            <p:nvPr/>
          </p:nvSpPr>
          <p:spPr bwMode="auto">
            <a:xfrm rot="-7200000">
              <a:off x="1681" y="1356"/>
              <a:ext cx="1847" cy="1847"/>
            </a:xfrm>
            <a:custGeom>
              <a:avLst/>
              <a:gdLst/>
              <a:ahLst/>
              <a:cxnLst>
                <a:cxn ang="0">
                  <a:pos x="12050" y="3709"/>
                </a:cxn>
                <a:cxn ang="0">
                  <a:pos x="10800" y="3600"/>
                </a:cxn>
                <a:cxn ang="0">
                  <a:pos x="6172" y="5284"/>
                </a:cxn>
                <a:cxn ang="0">
                  <a:pos x="3857" y="2526"/>
                </a:cxn>
                <a:cxn ang="0">
                  <a:pos x="10799" y="-1"/>
                </a:cxn>
                <a:cxn ang="0">
                  <a:pos x="12676" y="162"/>
                </a:cxn>
                <a:cxn ang="0">
                  <a:pos x="13144" y="-2494"/>
                </a:cxn>
                <a:cxn ang="0">
                  <a:pos x="16794" y="2718"/>
                </a:cxn>
                <a:cxn ang="0">
                  <a:pos x="11581" y="6368"/>
                </a:cxn>
                <a:cxn ang="0">
                  <a:pos x="12050" y="3709"/>
                </a:cxn>
              </a:cxnLst>
              <a:rect l="0" t="0" r="r" b="b"/>
              <a:pathLst>
                <a:path w="21600" h="21600">
                  <a:moveTo>
                    <a:pt x="12050" y="3709"/>
                  </a:moveTo>
                  <a:cubicBezTo>
                    <a:pt x="11645" y="3637"/>
                    <a:pt x="11227" y="3600"/>
                    <a:pt x="10800" y="3600"/>
                  </a:cubicBezTo>
                  <a:cubicBezTo>
                    <a:pt x="9038" y="3600"/>
                    <a:pt x="7423" y="4233"/>
                    <a:pt x="6172" y="5284"/>
                  </a:cubicBezTo>
                  <a:lnTo>
                    <a:pt x="3857" y="2526"/>
                  </a:lnTo>
                  <a:cubicBezTo>
                    <a:pt x="5734" y="949"/>
                    <a:pt x="8156" y="-1"/>
                    <a:pt x="10799" y="-1"/>
                  </a:cubicBezTo>
                  <a:cubicBezTo>
                    <a:pt x="11440" y="-1"/>
                    <a:pt x="12069" y="55"/>
                    <a:pt x="12676" y="162"/>
                  </a:cubicBezTo>
                  <a:lnTo>
                    <a:pt x="13144" y="-2494"/>
                  </a:lnTo>
                  <a:lnTo>
                    <a:pt x="16794" y="2718"/>
                  </a:lnTo>
                  <a:lnTo>
                    <a:pt x="11581" y="6368"/>
                  </a:lnTo>
                  <a:lnTo>
                    <a:pt x="12050" y="3709"/>
                  </a:lnTo>
                  <a:close/>
                </a:path>
              </a:pathLst>
            </a:custGeom>
            <a:solidFill>
              <a:srgbClr val="FF0000"/>
            </a:solidFill>
            <a:ln w="476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16" name="_s80914"/>
            <p:cNvSpPr>
              <a:spLocks noChangeArrowheads="1"/>
            </p:cNvSpPr>
            <p:nvPr/>
          </p:nvSpPr>
          <p:spPr bwMode="auto">
            <a:xfrm>
              <a:off x="3364" y="1257"/>
              <a:ext cx="741" cy="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endParaRPr lang="zh-CN" sz="1100"/>
            </a:p>
          </p:txBody>
        </p:sp>
        <p:sp>
          <p:nvSpPr>
            <p:cNvPr id="200717" name="_s80915"/>
            <p:cNvSpPr>
              <a:spLocks noChangeArrowheads="1"/>
            </p:cNvSpPr>
            <p:nvPr/>
          </p:nvSpPr>
          <p:spPr bwMode="auto">
            <a:xfrm>
              <a:off x="2489" y="2776"/>
              <a:ext cx="741" cy="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endParaRPr lang="zh-CN" sz="1100"/>
            </a:p>
          </p:txBody>
        </p:sp>
        <p:sp>
          <p:nvSpPr>
            <p:cNvPr id="200718" name="_s80918"/>
            <p:cNvSpPr>
              <a:spLocks noChangeArrowheads="1"/>
            </p:cNvSpPr>
            <p:nvPr/>
          </p:nvSpPr>
          <p:spPr bwMode="auto">
            <a:xfrm>
              <a:off x="1611" y="1258"/>
              <a:ext cx="741" cy="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endParaRPr lang="zh-CN" sz="1100"/>
            </a:p>
          </p:txBody>
        </p:sp>
      </p:grpSp>
      <p:sp>
        <p:nvSpPr>
          <p:cNvPr id="80923" name="文本框 80922"/>
          <p:cNvSpPr txBox="1">
            <a:spLocks noChangeArrowheads="1"/>
          </p:cNvSpPr>
          <p:nvPr/>
        </p:nvSpPr>
        <p:spPr bwMode="auto">
          <a:xfrm>
            <a:off x="4241681" y="4429132"/>
            <a:ext cx="800219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4000" b="1" dirty="0">
                <a:ea typeface="楷体_GB2312" pitchFamily="49" charset="-122"/>
              </a:rPr>
              <a:t>示之以忠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9058" y="2714620"/>
            <a:ext cx="121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zh-CN" altLang="en-US" sz="7200" b="1" dirty="0" smtClean="0"/>
              <a:t>孝</a:t>
            </a:r>
            <a:endParaRPr lang="zh-CN" altLang="en-US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9" grpId="0"/>
      <p:bldP spid="80910" grpId="0"/>
      <p:bldP spid="809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Text Box 2"/>
          <p:cNvSpPr txBox="1"/>
          <p:nvPr/>
        </p:nvSpPr>
        <p:spPr>
          <a:xfrm>
            <a:off x="416560" y="533400"/>
            <a:ext cx="8727440" cy="292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宋代大学士</a:t>
            </a:r>
            <a:r>
              <a:rPr lang="zh-CN" altLang="en-GB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苏轼曾说：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读《出师表》不下泪者，其人必不忠；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读《陈情表》不下泪者，其人必不孝；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读《祭十二郎文》不下泪者，其人必不友。</a:t>
            </a:r>
          </a:p>
        </p:txBody>
      </p:sp>
      <p:pic>
        <p:nvPicPr>
          <p:cNvPr id="38915" name="Picture 3" descr="17-jiecaoxianh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4200525"/>
            <a:ext cx="2514600" cy="265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 preferRelativeResize="0">
            <a:picLocks noChangeAspect="1"/>
          </p:cNvPicPr>
          <p:nvPr/>
        </p:nvPicPr>
        <p:blipFill>
          <a:blip r:embed="rId2">
            <a:lum bright="23999" contrast="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66FFCC"/>
          </a:solidFill>
          <a:ln w="12700" cap="sq" cmpd="sng">
            <a:solidFill>
              <a:srgbClr val="003300"/>
            </a:solidFill>
            <a:prstDash val="solid"/>
            <a:miter/>
            <a:headEnd type="none" w="sm" len="sm"/>
            <a:tailEnd type="none" w="sm" len="sm"/>
          </a:ln>
        </p:spPr>
      </p:pic>
      <p:sp>
        <p:nvSpPr>
          <p:cNvPr id="8" name="矩形 7"/>
          <p:cNvSpPr/>
          <p:nvPr/>
        </p:nvSpPr>
        <p:spPr>
          <a:xfrm>
            <a:off x="1600200" y="1828800"/>
            <a:ext cx="541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endParaRPr lang="en-US" altLang="zh-CN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964" name="Text Box 5"/>
          <p:cNvSpPr txBox="1"/>
          <p:nvPr/>
        </p:nvSpPr>
        <p:spPr>
          <a:xfrm>
            <a:off x="1752600" y="609600"/>
            <a:ext cx="3810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8000"/>
                </a:solidFill>
                <a:latin typeface="华文新魏" panose="02010800040101010101" pitchFamily="2" charset="-122"/>
                <a:ea typeface="黑体" panose="02010609060101010101" pitchFamily="49" charset="-122"/>
              </a:rPr>
              <a:t>拓展延伸：</a:t>
            </a:r>
          </a:p>
        </p:txBody>
      </p:sp>
      <p:sp>
        <p:nvSpPr>
          <p:cNvPr id="40965" name="Text Box 8"/>
          <p:cNvSpPr txBox="1"/>
          <p:nvPr/>
        </p:nvSpPr>
        <p:spPr>
          <a:xfrm>
            <a:off x="2895600" y="2667000"/>
            <a:ext cx="4800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Arial" panose="020B0604020202020204" pitchFamily="34" charset="0"/>
              </a:rPr>
              <a:t>百善孝为先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7375"/>
          <p:cNvSpPr txBox="1"/>
          <p:nvPr/>
        </p:nvSpPr>
        <p:spPr>
          <a:xfrm>
            <a:off x="1619250" y="1412875"/>
            <a:ext cx="6840538" cy="4906963"/>
          </a:xfrm>
          <a:prstGeom prst="rect">
            <a:avLst/>
          </a:prstGeom>
          <a:solidFill>
            <a:srgbClr val="660033"/>
          </a:solidFill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57354" name="图片 5735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275" y="1484313"/>
            <a:ext cx="6696075" cy="478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5" name="图片 57354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2275" y="1557338"/>
            <a:ext cx="669607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73" name="图片 57372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275" y="14843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图片 57355" descr="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2275" y="14843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7" name="图片 57356" descr="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2275" y="14843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8" name="图片 57357" descr="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2275" y="1484313"/>
            <a:ext cx="6696075" cy="470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77" name="图片 57376" descr="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2275" y="14843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9" name="图片 57358" descr="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92275" y="14843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1" name="文本框 57369"/>
          <p:cNvSpPr txBox="1"/>
          <p:nvPr/>
        </p:nvSpPr>
        <p:spPr>
          <a:xfrm>
            <a:off x="468313" y="357166"/>
            <a:ext cx="7920037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说 </a:t>
            </a:r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说 我 的 孝 </a:t>
            </a:r>
            <a:r>
              <a:rPr lang="zh-CN" altLang="en-US" sz="2800" dirty="0" smtClean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心（练笔）我能想到最浪漫的事，就是和你们一起慢慢变老 </a:t>
            </a:r>
            <a:r>
              <a:rPr lang="en-US" altLang="zh-CN" sz="2800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  <p:pic>
        <p:nvPicPr>
          <p:cNvPr id="57380" name="雨的印记.WMA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75688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1" name="图片 57380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275" y="14843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2" name="图片 57381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2275" y="1484313"/>
            <a:ext cx="6696075" cy="475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3" name="图片 57382" descr="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92275" y="1484313"/>
            <a:ext cx="6696075" cy="475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4" name="图片 57383" descr="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2275" y="1484313"/>
            <a:ext cx="6696075" cy="475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5" name="图片 57384" descr="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2275" y="1484313"/>
            <a:ext cx="6696075" cy="475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7" name="图片 57386" descr="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2275" y="1484313"/>
            <a:ext cx="6696075" cy="4757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6" name="图片 57385" descr="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1539" y="1484313"/>
            <a:ext cx="7316812" cy="4751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0"/>
                                        <p:tgtEl>
                                          <p:spTgt spid="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5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0"/>
                                        <p:tgtEl>
                                          <p:spTgt spid="5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0"/>
                                        <p:tgtEl>
                                          <p:spTgt spid="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0"/>
                                        <p:tgtEl>
                                          <p:spTgt spid="5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0"/>
                            </p:stCondLst>
                            <p:childTnLst>
                              <p:par>
                                <p:cTn id="5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0"/>
                                        <p:tgtEl>
                                          <p:spTgt spid="57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0"/>
                                        <p:tgtEl>
                                          <p:spTgt spid="5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0"/>
                                        <p:tgtEl>
                                          <p:spTgt spid="57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7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260623" fill="hold"/>
                                        <p:tgtEl>
                                          <p:spTgt spid="573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0"/>
                  </p:tgtEl>
                </p:cond>
              </p:nextCondLst>
            </p:seq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8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Text Box 2"/>
          <p:cNvSpPr txBox="1"/>
          <p:nvPr/>
        </p:nvSpPr>
        <p:spPr>
          <a:xfrm>
            <a:off x="457200" y="1524000"/>
            <a:ext cx="8839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有关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孝的名言名句：（结合课后练习三）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</a:pPr>
            <a:r>
              <a:rPr lang="en-US" altLang="en-US" sz="2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子曰：“生，事之以礼；死，葬之以礼，祭之以礼。”</a:t>
            </a:r>
            <a:r>
              <a:rPr lang="en-US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</a:pPr>
            <a:r>
              <a:rPr lang="en-US" altLang="en-US" sz="2800" b="1" dirty="0" err="1">
                <a:latin typeface="隶书" panose="02010509060101010101" pitchFamily="49" charset="-122"/>
                <a:ea typeface="隶书" panose="02010509060101010101" pitchFamily="49" charset="-122"/>
              </a:rPr>
              <a:t>父母在世时，要以礼侍奉；死了，要以礼安葬</a:t>
            </a:r>
            <a:r>
              <a:rPr lang="en-US" altLang="en-US" sz="2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</a:pPr>
            <a:r>
              <a:rPr lang="en-US" altLang="en-US" sz="2800" b="1" dirty="0" err="1" smtClean="0">
                <a:latin typeface="隶书" panose="02010509060101010101" pitchFamily="49" charset="-122"/>
                <a:ea typeface="隶书" panose="02010509060101010101" pitchFamily="49" charset="-122"/>
              </a:rPr>
              <a:t>并且按礼仪祭祀</a:t>
            </a:r>
            <a:r>
              <a:rPr lang="en-US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8627" name="Rectangle 3"/>
          <p:cNvSpPr/>
          <p:nvPr/>
        </p:nvSpPr>
        <p:spPr>
          <a:xfrm>
            <a:off x="2428875" y="381000"/>
            <a:ext cx="4143375" cy="685800"/>
          </a:xfrm>
          <a:prstGeom prst="rect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可用于作文素材积累</a:t>
            </a:r>
          </a:p>
        </p:txBody>
      </p:sp>
      <p:sp>
        <p:nvSpPr>
          <p:cNvPr id="41988" name="WordArt 4"/>
          <p:cNvSpPr>
            <a:spLocks noTextEdit="1"/>
          </p:cNvSpPr>
          <p:nvPr/>
        </p:nvSpPr>
        <p:spPr>
          <a:xfrm>
            <a:off x="381000" y="304800"/>
            <a:ext cx="3429000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989" name="TextBox 4"/>
          <p:cNvSpPr txBox="1"/>
          <p:nvPr/>
        </p:nvSpPr>
        <p:spPr>
          <a:xfrm>
            <a:off x="571500" y="3643313"/>
            <a:ext cx="7786688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孟武伯问孝，子曰：“父母，唯其疾之忧。” </a:t>
            </a:r>
          </a:p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关心父母的病痛是讲求孝道之关键。</a:t>
            </a:r>
          </a:p>
        </p:txBody>
      </p:sp>
      <p:sp>
        <p:nvSpPr>
          <p:cNvPr id="41990" name="TextBox 5"/>
          <p:cNvSpPr txBox="1"/>
          <p:nvPr/>
        </p:nvSpPr>
        <p:spPr>
          <a:xfrm>
            <a:off x="714375" y="4929188"/>
            <a:ext cx="650081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子曰：“</a:t>
            </a:r>
            <a:r>
              <a:rPr lang="en-US" altLang="en-US" sz="2800" b="1" dirty="0" err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父母在，不远游，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游必有方</a:t>
            </a:r>
            <a:r>
              <a:rPr lang="en-US" altLang="en-US" sz="28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en-US" altLang="en-US" sz="2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en-US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8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8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86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0241" descr="pa0405180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3820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10242"/>
          <p:cNvSpPr txBox="1"/>
          <p:nvPr/>
        </p:nvSpPr>
        <p:spPr>
          <a:xfrm>
            <a:off x="8202613" y="685800"/>
            <a:ext cx="1098550" cy="30956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为亲负米</a:t>
            </a:r>
          </a:p>
        </p:txBody>
      </p:sp>
      <p:sp>
        <p:nvSpPr>
          <p:cNvPr id="43012" name="文本框 10243"/>
          <p:cNvSpPr txBox="1"/>
          <p:nvPr/>
        </p:nvSpPr>
        <p:spPr>
          <a:xfrm>
            <a:off x="60325" y="3754438"/>
            <a:ext cx="9282113" cy="2954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仲由，字子路，春秋鲁国人，孔子弟子。生性至孝，家境贫寒，常以野菜为食。仲由为孝敬父母，常从百里之外背米回来供养父母。仲由父母去世后，他随孔子周游列国时，在楚国面对美味佳肴，回忆起昔日生活之苦，更加思念其父母。后来仲由在鲁国、卫国做官，成了千古闻名的孝子。 </a:t>
            </a:r>
          </a:p>
          <a:p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3313" descr="pa0405180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13"/>
            <a:ext cx="9144000" cy="4179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13314"/>
          <p:cNvSpPr txBox="1"/>
          <p:nvPr/>
        </p:nvSpPr>
        <p:spPr>
          <a:xfrm>
            <a:off x="5607050" y="233363"/>
            <a:ext cx="32448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rgbClr val="FF0066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亲尝汤药</a:t>
            </a:r>
          </a:p>
        </p:txBody>
      </p:sp>
      <p:sp>
        <p:nvSpPr>
          <p:cNvPr id="44036" name="文本框 13315"/>
          <p:cNvSpPr txBox="1"/>
          <p:nvPr/>
        </p:nvSpPr>
        <p:spPr>
          <a:xfrm>
            <a:off x="206375" y="4149725"/>
            <a:ext cx="8937625" cy="2524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       汉文帝刘恒，汉高祖第三个儿子。生母薄太后患病三年，汉文帝处理完政务后，经常陪伴在太后的病床边，目不交睫，衣不解带。母亲服用的汤药，恐怕失调，非亲口尝过后再让母亲服用。仁孝之名闻于天下。</a:t>
            </a:r>
            <a:br>
              <a: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</a:br>
            <a:endParaRPr lang="zh-CN" altLang="en-US" sz="2800" dirty="0">
              <a:solidFill>
                <a:srgbClr val="0000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  <a:p>
            <a:endParaRPr lang="zh-CN" altLang="en-US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5361" descr="pa0405180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1534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15363"/>
          <p:cNvSpPr txBox="1"/>
          <p:nvPr/>
        </p:nvSpPr>
        <p:spPr>
          <a:xfrm>
            <a:off x="288925" y="3698875"/>
            <a:ext cx="8855075" cy="295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      </a:t>
            </a:r>
            <a:r>
              <a: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蔡顺，字君仲，汉代汝南人。少年丧父，对母极孝。时遇王莽之乱，年岁饥荒，粮食缺乏。蔡顺拾桑葚充饥，并以不同的容器分装。一队赤眉军经过，问他，他说：“黑甜的给母亲，青的给自己吃。”赤眉军称赞其孝顺，赠牛脚一条，白米二斗，让他带回家供养母亲。</a:t>
            </a:r>
            <a:br>
              <a:rPr lang="zh-CN" altLang="en-US" sz="2800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</a:br>
            <a:endParaRPr lang="zh-CN" altLang="en-US" sz="2800" dirty="0">
              <a:solidFill>
                <a:srgbClr val="0000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45060" name="文本框 15364"/>
          <p:cNvSpPr txBox="1"/>
          <p:nvPr/>
        </p:nvSpPr>
        <p:spPr>
          <a:xfrm>
            <a:off x="8081963" y="233363"/>
            <a:ext cx="225425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拾葚供亲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龙应台在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目送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中写道：“所谓父女母子一场，只不过意味着，你和他的缘分就是今生今世不断地在目送他的背影渐行渐远。你站立在小路的这一端，看着他逐渐消失在小路转弯的地方，而且，他用背影默默告诉你：不必追。”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BAN_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0"/>
            <a:ext cx="3429000" cy="154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2"/>
          <p:cNvSpPr>
            <a:spLocks noGrp="1" noRot="1"/>
          </p:cNvSpPr>
          <p:nvPr>
            <p:ph type="title"/>
          </p:nvPr>
        </p:nvSpPr>
        <p:spPr>
          <a:xfrm>
            <a:off x="1752600" y="3048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zh-CN" sz="4000" b="1" dirty="0">
                <a:solidFill>
                  <a:srgbClr val="000000"/>
                </a:solidFill>
                <a:ea typeface="楷体_GB2312" pitchFamily="49" charset="-122"/>
              </a:rPr>
              <a:t>           </a:t>
            </a:r>
            <a:r>
              <a:rPr lang="zh-CN" altLang="en-US" sz="4000" b="1" dirty="0">
                <a:solidFill>
                  <a:srgbClr val="000000"/>
                </a:solidFill>
                <a:ea typeface="楷体_GB2312" pitchFamily="49" charset="-122"/>
              </a:rPr>
              <a:t>教学目标</a:t>
            </a:r>
          </a:p>
        </p:txBody>
      </p:sp>
      <p:sp>
        <p:nvSpPr>
          <p:cNvPr id="14340" name="Rectangle 3"/>
          <p:cNvSpPr>
            <a:spLocks noGrp="1" noRot="1"/>
          </p:cNvSpPr>
          <p:nvPr>
            <p:ph type="body"/>
          </p:nvPr>
        </p:nvSpPr>
        <p:spPr>
          <a:xfrm>
            <a:off x="457200" y="2357755"/>
            <a:ext cx="8258175" cy="264287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、掌握重点文言</a:t>
            </a:r>
            <a:r>
              <a:rPr lang="zh-CN" altLang="en-US" sz="3600" b="1" dirty="0" smtClean="0"/>
              <a:t>知识，积累成语等。</a:t>
            </a:r>
            <a:endParaRPr lang="en-US" altLang="zh-CN" sz="3600" b="1" dirty="0" smtClean="0"/>
          </a:p>
          <a:p>
            <a:pPr marL="0" indent="0">
              <a:buNone/>
            </a:pP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 smtClean="0"/>
              <a:t>2、</a:t>
            </a:r>
            <a:r>
              <a:rPr lang="zh-CN" altLang="en-US" sz="3600" b="1" dirty="0" smtClean="0"/>
              <a:t>了解作者、写作背景与文体知识。</a:t>
            </a:r>
            <a:endParaRPr lang="zh-CN" altLang="en-US" sz="3600" b="1" dirty="0"/>
          </a:p>
          <a:p>
            <a:pPr marL="0" indent="0">
              <a:buNone/>
            </a:pPr>
            <a:endParaRPr lang="zh-CN" altLang="en-US" sz="3600" dirty="0"/>
          </a:p>
        </p:txBody>
      </p:sp>
      <p:sp>
        <p:nvSpPr>
          <p:cNvPr id="14341" name="TextBox 4"/>
          <p:cNvSpPr txBox="1"/>
          <p:nvPr/>
        </p:nvSpPr>
        <p:spPr>
          <a:xfrm>
            <a:off x="933450" y="786130"/>
            <a:ext cx="4016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第一</a:t>
            </a:r>
            <a:r>
              <a:rPr lang="zh-CN" altLang="en-US" sz="3600" b="1" dirty="0" smtClean="0">
                <a:latin typeface="Arial" panose="020B0604020202020204" pitchFamily="34" charset="0"/>
              </a:rPr>
              <a:t>课时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记得英国的心理学女博士西尔维娅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克莱尔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说过一段非常好的话：这个世界上所有的爱都以聚合为最终目的，只有一种爱以分离为目的，那就是父母对孩子的爱。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BAN_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0"/>
            <a:ext cx="3429000" cy="154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2"/>
          <p:cNvSpPr>
            <a:spLocks noGrp="1" noRot="1"/>
          </p:cNvSpPr>
          <p:nvPr>
            <p:ph type="title"/>
          </p:nvPr>
        </p:nvSpPr>
        <p:spPr>
          <a:xfrm>
            <a:off x="1752600" y="3048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zh-CN" sz="4000" b="1" dirty="0">
                <a:solidFill>
                  <a:srgbClr val="000000"/>
                </a:solidFill>
                <a:ea typeface="楷体_GB2312" pitchFamily="49" charset="-122"/>
              </a:rPr>
              <a:t>           </a:t>
            </a:r>
            <a:r>
              <a:rPr lang="zh-CN" altLang="en-US" sz="4000" b="1" dirty="0">
                <a:solidFill>
                  <a:srgbClr val="000000"/>
                </a:solidFill>
                <a:ea typeface="楷体_GB2312" pitchFamily="49" charset="-122"/>
              </a:rPr>
              <a:t>教学目标</a:t>
            </a:r>
          </a:p>
        </p:txBody>
      </p:sp>
      <p:sp>
        <p:nvSpPr>
          <p:cNvPr id="14340" name="Rectangle 3"/>
          <p:cNvSpPr>
            <a:spLocks noGrp="1" noRot="1"/>
          </p:cNvSpPr>
          <p:nvPr>
            <p:ph type="body"/>
          </p:nvPr>
        </p:nvSpPr>
        <p:spPr>
          <a:xfrm>
            <a:off x="457200" y="2350135"/>
            <a:ext cx="8258175" cy="265049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sz="3600" b="1" dirty="0" smtClean="0">
                <a:sym typeface="+mn-ea"/>
              </a:rPr>
              <a:t>3</a:t>
            </a:r>
            <a:r>
              <a:rPr lang="zh-CN" altLang="en-US" sz="3600" b="1" dirty="0" smtClean="0">
                <a:sym typeface="+mn-ea"/>
              </a:rPr>
              <a:t>、</a:t>
            </a:r>
            <a:r>
              <a:rPr lang="zh-CN" altLang="en-US" sz="3600" b="1" dirty="0" smtClean="0">
                <a:sym typeface="+mn-ea"/>
              </a:rPr>
              <a:t>在反复朗诵中，欣赏</a:t>
            </a:r>
            <a:r>
              <a:rPr lang="zh-CN" altLang="en-US" sz="3600" b="1" dirty="0" smtClean="0"/>
              <a:t>文章形象精粹的语言</a:t>
            </a:r>
            <a:r>
              <a:rPr lang="zh-CN" altLang="en-US" sz="3600" b="1" dirty="0" smtClean="0">
                <a:sym typeface="+mn-ea"/>
              </a:rPr>
              <a:t>，体会</a:t>
            </a:r>
            <a:r>
              <a:rPr lang="zh-CN" altLang="en-US" sz="3600" b="1" dirty="0">
                <a:sym typeface="+mn-ea"/>
              </a:rPr>
              <a:t>作者婉转凄切的陈情技巧。</a:t>
            </a:r>
          </a:p>
          <a:p>
            <a:pPr marL="0" indent="0">
              <a:buNone/>
            </a:pPr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>
                <a:sym typeface="+mn-ea"/>
              </a:rPr>
              <a:t>把握作者的思想感情，</a:t>
            </a:r>
            <a:r>
              <a:rPr lang="zh-CN" altLang="en-US" sz="3600" b="1" dirty="0" smtClean="0"/>
              <a:t>懂得</a:t>
            </a:r>
            <a:r>
              <a:rPr lang="zh-CN" altLang="en-US" sz="3600" b="1" dirty="0"/>
              <a:t>孝敬与感恩。</a:t>
            </a:r>
            <a:endParaRPr lang="zh-CN" altLang="en-US" sz="3600" dirty="0"/>
          </a:p>
          <a:p>
            <a:pPr marL="0" indent="0">
              <a:buNone/>
            </a:pPr>
            <a:endParaRPr lang="zh-CN" altLang="en-US" sz="3600" dirty="0"/>
          </a:p>
        </p:txBody>
      </p:sp>
      <p:sp>
        <p:nvSpPr>
          <p:cNvPr id="14341" name="TextBox 4"/>
          <p:cNvSpPr txBox="1"/>
          <p:nvPr/>
        </p:nvSpPr>
        <p:spPr>
          <a:xfrm>
            <a:off x="457200" y="598170"/>
            <a:ext cx="43738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第二课时：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      以情</a:t>
            </a:r>
            <a:r>
              <a:rPr lang="en-US" altLang="zh-CN" sz="3600" b="1" dirty="0">
                <a:latin typeface="Arial" panose="020B0604020202020204" pitchFamily="34" charset="0"/>
              </a:rPr>
              <a:t>(?)</a:t>
            </a:r>
            <a:r>
              <a:rPr lang="zh-CN" altLang="en-US" sz="3600" b="1" dirty="0">
                <a:latin typeface="Arial" panose="020B0604020202020204" pitchFamily="34" charset="0"/>
              </a:rPr>
              <a:t>动人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97284"/>
          <p:cNvSpPr/>
          <p:nvPr/>
        </p:nvSpPr>
        <p:spPr>
          <a:xfrm>
            <a:off x="5795963" y="1773238"/>
            <a:ext cx="1368425" cy="332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陈</a:t>
            </a:r>
          </a:p>
          <a:p>
            <a:endParaRPr lang="zh-CN" altLang="en-US" sz="44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</a:t>
            </a:r>
          </a:p>
          <a:p>
            <a:r>
              <a:rPr lang="zh-CN" altLang="en-US" sz="4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</a:t>
            </a:r>
            <a:r>
              <a:rPr lang="zh-CN" altLang="en-US" sz="8000" b="1" dirty="0">
                <a:solidFill>
                  <a:srgbClr val="0000FF"/>
                </a:solidFill>
                <a:latin typeface="方正流行体简体" pitchFamily="65" charset="-122"/>
                <a:ea typeface="方正流行体简体" pitchFamily="65" charset="-122"/>
              </a:rPr>
              <a:t>                </a:t>
            </a:r>
          </a:p>
        </p:txBody>
      </p:sp>
      <p:sp>
        <p:nvSpPr>
          <p:cNvPr id="8195" name="矩形 97285"/>
          <p:cNvSpPr/>
          <p:nvPr/>
        </p:nvSpPr>
        <p:spPr>
          <a:xfrm>
            <a:off x="7308850" y="0"/>
            <a:ext cx="1293813" cy="692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你</a:t>
            </a: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有</a:t>
            </a: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问</a:t>
            </a: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题</a:t>
            </a: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大</a:t>
            </a: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家</a:t>
            </a: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解</a:t>
            </a:r>
            <a:endParaRPr lang="en-US" altLang="zh-CN" sz="5400" b="1" dirty="0">
              <a:solidFill>
                <a:srgbClr val="0000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答</a:t>
            </a:r>
          </a:p>
        </p:txBody>
      </p:sp>
      <p:pic>
        <p:nvPicPr>
          <p:cNvPr id="8196" name="图片 97287" descr="7108673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657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50" name="文本框 159749"/>
          <p:cNvSpPr txBox="1"/>
          <p:nvPr/>
        </p:nvSpPr>
        <p:spPr>
          <a:xfrm>
            <a:off x="6303963" y="576263"/>
            <a:ext cx="2133600" cy="63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endParaRPr kumimoji="0" sz="3515" kern="1200" cap="none" spc="0" normalizeH="0" baseline="0" noProof="1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52" name="文本框 159751"/>
          <p:cNvSpPr txBox="1"/>
          <p:nvPr/>
        </p:nvSpPr>
        <p:spPr>
          <a:xfrm>
            <a:off x="282575" y="3359150"/>
            <a:ext cx="8351838" cy="57323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125" b="1" kern="1200" cap="none" spc="0" normalizeH="0" baseline="0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</a:t>
            </a:r>
            <a:endParaRPr kumimoji="0" lang="zh-CN" altLang="en-US" sz="3125" kern="1200" cap="none" spc="0" normalizeH="0" baseline="0" noProof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58" name="文本框 159757"/>
          <p:cNvSpPr txBox="1"/>
          <p:nvPr/>
        </p:nvSpPr>
        <p:spPr>
          <a:xfrm>
            <a:off x="422275" y="3714752"/>
            <a:ext cx="8459788" cy="5732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125" b="1" kern="1200" cap="none" spc="0" normalizeH="0" baseline="0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</a:t>
            </a:r>
            <a:endParaRPr kumimoji="0" lang="zh-CN" altLang="en-US" sz="3125" b="1" kern="1200" cap="none" spc="0" normalizeH="0" baseline="0" noProof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28604"/>
            <a:ext cx="68580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/>
              <a:t>大家的小问题，可以归类为几个大问题：</a:t>
            </a:r>
            <a:endParaRPr lang="en-US" altLang="zh-CN" sz="3000" dirty="0" smtClean="0"/>
          </a:p>
          <a:p>
            <a:endParaRPr lang="en-US" altLang="zh-CN" sz="3000" dirty="0" smtClean="0"/>
          </a:p>
          <a:p>
            <a:endParaRPr lang="zh-CN" altLang="en-US" sz="3000" dirty="0"/>
          </a:p>
        </p:txBody>
      </p:sp>
      <p:sp>
        <p:nvSpPr>
          <p:cNvPr id="16" name="TextBox 15"/>
          <p:cNvSpPr txBox="1"/>
          <p:nvPr/>
        </p:nvSpPr>
        <p:spPr>
          <a:xfrm>
            <a:off x="1142976" y="1428736"/>
            <a:ext cx="678661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/>
              <a:t>谁陈情  ：李密</a:t>
            </a:r>
            <a:endParaRPr lang="en-US" altLang="zh-CN" sz="3000" dirty="0" smtClean="0"/>
          </a:p>
          <a:p>
            <a:endParaRPr lang="en-US" altLang="zh-CN" sz="3000" dirty="0" smtClean="0"/>
          </a:p>
          <a:p>
            <a:r>
              <a:rPr lang="zh-CN" altLang="en-US" sz="3000" dirty="0" smtClean="0"/>
              <a:t>向谁陈情：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晋武帝</a:t>
            </a:r>
            <a:endParaRPr lang="en-US" altLang="zh-CN" sz="3000" dirty="0" smtClean="0"/>
          </a:p>
          <a:p>
            <a:endParaRPr lang="en-US" altLang="zh-CN" sz="3000" dirty="0" smtClean="0"/>
          </a:p>
          <a:p>
            <a:r>
              <a:rPr lang="zh-CN" altLang="en-US" sz="3000" dirty="0" smtClean="0"/>
              <a:t>为什么陈请：</a:t>
            </a:r>
            <a:r>
              <a:rPr lang="zh-CN" altLang="en-US" sz="3200" b="1" dirty="0" smtClean="0">
                <a:solidFill>
                  <a:srgbClr val="CC0000"/>
                </a:solidFill>
              </a:rPr>
              <a:t>愿乞终养</a:t>
            </a:r>
          </a:p>
          <a:p>
            <a:endParaRPr lang="en-US" altLang="zh-CN" sz="3000" dirty="0" smtClean="0"/>
          </a:p>
          <a:p>
            <a:r>
              <a:rPr lang="zh-CN" altLang="en-US" sz="3000" dirty="0" smtClean="0"/>
              <a:t>陈什么情  ：？ </a:t>
            </a:r>
            <a:endParaRPr lang="en-US" altLang="zh-CN" sz="3000" dirty="0" smtClean="0"/>
          </a:p>
          <a:p>
            <a:endParaRPr lang="en-US" altLang="zh-CN" sz="3000" dirty="0" smtClean="0"/>
          </a:p>
          <a:p>
            <a:r>
              <a:rPr lang="zh-CN" altLang="en-US" sz="3000" dirty="0" smtClean="0"/>
              <a:t>如何陈情 陈情结果   ：？</a:t>
            </a:r>
            <a:endParaRPr lang="zh-CN" altLang="en-US" sz="3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2" grpId="0"/>
      <p:bldP spid="1597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6386"/>
          <p:cNvSpPr txBox="1"/>
          <p:nvPr/>
        </p:nvSpPr>
        <p:spPr>
          <a:xfrm>
            <a:off x="2987674" y="333375"/>
            <a:ext cx="3941779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4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段研究讨论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59" name="文本框 16387"/>
          <p:cNvSpPr txBox="1"/>
          <p:nvPr/>
        </p:nvSpPr>
        <p:spPr>
          <a:xfrm>
            <a:off x="1165225" y="15160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9460" name="文本框 16388"/>
          <p:cNvSpPr txBox="1"/>
          <p:nvPr/>
        </p:nvSpPr>
        <p:spPr>
          <a:xfrm>
            <a:off x="285720" y="1428736"/>
            <a:ext cx="885828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老师提问：</a:t>
            </a:r>
            <a:r>
              <a:rPr lang="zh-CN" altLang="en-US" sz="3200" dirty="0">
                <a:latin typeface="Arial" panose="020B0604020202020204" pitchFamily="34" charset="0"/>
              </a:rPr>
              <a:t>作者说：臣以险衅，夙遭闵凶，在全段中起到什么作用？闵凶有哪些</a:t>
            </a:r>
            <a:r>
              <a:rPr lang="zh-CN" altLang="en-US" sz="3200" dirty="0" smtClean="0">
                <a:latin typeface="Arial" panose="020B0604020202020204" pitchFamily="34" charset="0"/>
              </a:rPr>
              <a:t>？（可分层背诵）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1" name="文本框 16389"/>
          <p:cNvSpPr txBox="1"/>
          <p:nvPr/>
        </p:nvSpPr>
        <p:spPr>
          <a:xfrm>
            <a:off x="1050925" y="3678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6011863" y="4214819"/>
            <a:ext cx="228600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夙遭闵凶</a:t>
            </a:r>
          </a:p>
        </p:txBody>
      </p:sp>
      <p:sp>
        <p:nvSpPr>
          <p:cNvPr id="19463" name="文本框 16391"/>
          <p:cNvSpPr txBox="1"/>
          <p:nvPr/>
        </p:nvSpPr>
        <p:spPr>
          <a:xfrm>
            <a:off x="2400300" y="3276600"/>
            <a:ext cx="549275" cy="381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9464" name="文本框 16393"/>
          <p:cNvSpPr txBox="1"/>
          <p:nvPr/>
        </p:nvSpPr>
        <p:spPr>
          <a:xfrm>
            <a:off x="3260725" y="2535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1000100" y="2643182"/>
            <a:ext cx="500223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闵凶之一：父丧母嫁</a:t>
            </a:r>
            <a:endParaRPr lang="zh-CN" altLang="en-US" sz="3200" dirty="0"/>
          </a:p>
        </p:txBody>
      </p:sp>
      <p:sp>
        <p:nvSpPr>
          <p:cNvPr id="19466" name="文本框 16395"/>
          <p:cNvSpPr txBox="1"/>
          <p:nvPr/>
        </p:nvSpPr>
        <p:spPr>
          <a:xfrm>
            <a:off x="3260725" y="3221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1000100" y="3929066"/>
            <a:ext cx="500223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闵凶之三：家门衰落</a:t>
            </a:r>
            <a:r>
              <a:rPr lang="en-US" sz="4000" dirty="0" smtClean="0"/>
              <a:t> </a:t>
            </a:r>
            <a:endParaRPr lang="zh-CN" altLang="en-US" sz="4000" dirty="0"/>
          </a:p>
        </p:txBody>
      </p:sp>
      <p:sp>
        <p:nvSpPr>
          <p:cNvPr id="19468" name="文本框 16397"/>
          <p:cNvSpPr txBox="1"/>
          <p:nvPr/>
        </p:nvSpPr>
        <p:spPr>
          <a:xfrm>
            <a:off x="3428992" y="385762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399" name="文本框 16398"/>
          <p:cNvSpPr txBox="1"/>
          <p:nvPr/>
        </p:nvSpPr>
        <p:spPr>
          <a:xfrm>
            <a:off x="1071538" y="4868863"/>
            <a:ext cx="435771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闵凶之四：内外无亲</a:t>
            </a:r>
            <a:endParaRPr lang="zh-CN" altLang="en-US" sz="3200" dirty="0"/>
          </a:p>
        </p:txBody>
      </p:sp>
      <p:sp>
        <p:nvSpPr>
          <p:cNvPr id="19470" name="文本框 16399"/>
          <p:cNvSpPr txBox="1"/>
          <p:nvPr/>
        </p:nvSpPr>
        <p:spPr>
          <a:xfrm>
            <a:off x="3413125" y="4897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401" name="文本框 16400"/>
          <p:cNvSpPr txBox="1"/>
          <p:nvPr/>
        </p:nvSpPr>
        <p:spPr>
          <a:xfrm>
            <a:off x="1071538" y="5734050"/>
            <a:ext cx="42862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/>
              <a:t>闵凶之五：祖母病卧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72" name="组合 16408"/>
          <p:cNvGrpSpPr/>
          <p:nvPr/>
        </p:nvGrpSpPr>
        <p:grpSpPr>
          <a:xfrm>
            <a:off x="684213" y="0"/>
            <a:ext cx="1809750" cy="1417638"/>
            <a:chOff x="431" y="0"/>
            <a:chExt cx="1140" cy="893"/>
          </a:xfrm>
        </p:grpSpPr>
        <p:sp>
          <p:nvSpPr>
            <p:cNvPr id="19477" name="横卷形 16406" descr="水滴"/>
            <p:cNvSpPr/>
            <p:nvPr/>
          </p:nvSpPr>
          <p:spPr>
            <a:xfrm>
              <a:off x="431" y="0"/>
              <a:ext cx="1140" cy="893"/>
            </a:xfrm>
            <a:prstGeom prst="horizontalScroll">
              <a:avLst>
                <a:gd name="adj" fmla="val 12500"/>
              </a:avLst>
            </a:prstGeom>
            <a:blipFill rotWithShape="1">
              <a:blip r:embed="rId2"/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8" name="矩形 16404"/>
            <p:cNvSpPr>
              <a:spLocks noTextEdit="1"/>
            </p:cNvSpPr>
            <p:nvPr/>
          </p:nvSpPr>
          <p:spPr>
            <a:xfrm>
              <a:off x="657" y="300"/>
              <a:ext cx="77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3600" b="1" i="1">
                  <a:solidFill>
                    <a:srgbClr val="80008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</a:p>
          </p:txBody>
        </p:sp>
      </p:grpSp>
      <p:sp>
        <p:nvSpPr>
          <p:cNvPr id="19473" name="文本框 16410"/>
          <p:cNvSpPr txBox="1"/>
          <p:nvPr/>
        </p:nvSpPr>
        <p:spPr>
          <a:xfrm>
            <a:off x="0" y="333375"/>
            <a:ext cx="73342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陈情表       李密</a:t>
            </a:r>
          </a:p>
        </p:txBody>
      </p:sp>
      <p:sp>
        <p:nvSpPr>
          <p:cNvPr id="16412" name="右大括号 16411"/>
          <p:cNvSpPr/>
          <p:nvPr/>
        </p:nvSpPr>
        <p:spPr>
          <a:xfrm>
            <a:off x="5219700" y="3429000"/>
            <a:ext cx="287338" cy="2881313"/>
          </a:xfrm>
          <a:prstGeom prst="rightBrace">
            <a:avLst>
              <a:gd name="adj1" fmla="val 835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00100" y="3286124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闵凶之二：幼弱孤苦</a:t>
            </a:r>
            <a:endParaRPr lang="zh-CN" alt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6215074" y="3143248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总起作用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5" grpId="0"/>
      <p:bldP spid="16397" grpId="0"/>
      <p:bldP spid="16399" grpId="0"/>
      <p:bldP spid="164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7"/>
          <p:cNvSpPr>
            <a:spLocks noGrp="1"/>
          </p:cNvSpPr>
          <p:nvPr>
            <p:ph idx="1"/>
          </p:nvPr>
        </p:nvSpPr>
        <p:spPr>
          <a:xfrm>
            <a:off x="69726" y="1000108"/>
            <a:ext cx="9144000" cy="2860928"/>
          </a:xfrm>
          <a:prstGeom prst="roundRect">
            <a:avLst>
              <a:gd name="adj" fmla="val 16236"/>
            </a:avLst>
          </a:prstGeom>
          <a:solidFill>
            <a:schemeClr val="lt1">
              <a:alpha val="0"/>
            </a:schemeClr>
          </a:solidFill>
          <a:ln w="25400"/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eaLnBrk="0" hangingPunct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四字骈句：</a:t>
            </a:r>
            <a:b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“生孩六月，慈父见背，行年四岁，舅夺母志。祖母刘闵臣孤弱，躬亲抚养。臣少多疾病，九岁不行，零丁孤苦，至于 成立</a:t>
            </a:r>
            <a:r>
              <a:rPr lang="en-US" altLang="zh-CN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……”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内容占位符 7"/>
          <p:cNvSpPr txBox="1"/>
          <p:nvPr/>
        </p:nvSpPr>
        <p:spPr bwMode="auto">
          <a:xfrm>
            <a:off x="17480" y="4500570"/>
            <a:ext cx="9283454" cy="1421137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 cap="flat" cmpd="sng" algn="ctr">
            <a:solidFill>
              <a:schemeClr val="accent3"/>
            </a:solidFill>
            <a:prstDash val="solid"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四字骈句，语势连贯、紧凑，不拖沓，让人感到灾祸接踵而来，以情动人，让晋武帝化严为慈。 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571480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感受语言魅力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noProof="1" smtClean="0">
                <a:solidFill>
                  <a:srgbClr val="FF0000"/>
                </a:solidFill>
                <a:latin typeface="Times New Roman" panose="02020603050405020304" pitchFamily="18" charset="0"/>
              </a:rPr>
              <a:t>对偶句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b="1" noProof="1" smtClean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“外无期功强近之亲，内无应门五尺之僮”</a:t>
            </a:r>
            <a:r>
              <a:rPr lang="zh-CN" altLang="en-US" b="1" noProof="1" smtClean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zh-CN" altLang="en-US" noProof="1" smtClean="0">
                <a:latin typeface="Times New Roman" panose="02020603050405020304" pitchFamily="18" charset="0"/>
              </a:rPr>
              <a:t>    </a:t>
            </a:r>
            <a:endParaRPr lang="zh-CN" altLang="en-US" b="1" noProof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86000" y="2321005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/>
            </a:r>
            <a:b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endParaRPr lang="zh-CN" altLang="en-US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928934"/>
            <a:ext cx="64294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noProof="1" smtClean="0">
                <a:solidFill>
                  <a:srgbClr val="000000"/>
                </a:solidFill>
                <a:latin typeface="Times New Roman" panose="02020603050405020304" pitchFamily="18" charset="0"/>
              </a:rPr>
              <a:t>内外对举，都强调一个“无”字，把自己举目无亲，后代尚小，无人终养祖母的困苦境地形象生动表现出来了，让人觉得急切而无可置疑。 </a:t>
            </a:r>
            <a:endParaRPr lang="zh-CN" altLang="en-US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1511</Words>
  <Application>WPS 演示</Application>
  <PresentationFormat>全屏显示(4:3)</PresentationFormat>
  <Paragraphs>282</Paragraphs>
  <Slides>30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默认设计模板</vt:lpstr>
      <vt:lpstr>伴君如伴虎</vt:lpstr>
      <vt:lpstr>幻灯片 2</vt:lpstr>
      <vt:lpstr>           教学目标</vt:lpstr>
      <vt:lpstr>           教学目标</vt:lpstr>
      <vt:lpstr>幻灯片 5</vt:lpstr>
      <vt:lpstr>幻灯片 6</vt:lpstr>
      <vt:lpstr>幻灯片 7</vt:lpstr>
      <vt:lpstr>幻灯片 8</vt:lpstr>
      <vt:lpstr>对偶句</vt:lpstr>
      <vt:lpstr>幻灯片 10</vt:lpstr>
      <vt:lpstr>幻灯片 11</vt:lpstr>
      <vt:lpstr>幻灯片 12</vt:lpstr>
      <vt:lpstr>幻灯片 13</vt:lpstr>
      <vt:lpstr>  第3段研究讨论</vt:lpstr>
      <vt:lpstr>比喻句： </vt:lpstr>
      <vt:lpstr>幻灯片 16</vt:lpstr>
      <vt:lpstr>第四段研究讨论</vt:lpstr>
      <vt:lpstr>幻灯片 18</vt:lpstr>
      <vt:lpstr>陈情结果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匿名用户</cp:lastModifiedBy>
  <cp:revision>122</cp:revision>
  <dcterms:created xsi:type="dcterms:W3CDTF">2018-09-18T10:15:00Z</dcterms:created>
  <dcterms:modified xsi:type="dcterms:W3CDTF">2018-09-27T01:39:54Z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