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70" r:id="rId3"/>
    <p:sldId id="261" r:id="rId4"/>
    <p:sldId id="262" r:id="rId5"/>
    <p:sldId id="271" r:id="rId6"/>
    <p:sldId id="263" r:id="rId7"/>
    <p:sldId id="264" r:id="rId8"/>
    <p:sldId id="272" r:id="rId9"/>
    <p:sldId id="265" r:id="rId10"/>
    <p:sldId id="266" r:id="rId11"/>
    <p:sldId id="267" r:id="rId12"/>
    <p:sldId id="277" r:id="rId13"/>
    <p:sldId id="276" r:id="rId14"/>
    <p:sldId id="279" r:id="rId15"/>
    <p:sldId id="280" r:id="rId16"/>
    <p:sldId id="275" r:id="rId17"/>
    <p:sldId id="282" r:id="rId18"/>
    <p:sldId id="283" r:id="rId19"/>
    <p:sldId id="281" r:id="rId20"/>
    <p:sldId id="274" r:id="rId21"/>
    <p:sldId id="269" r:id="rId22"/>
    <p:sldId id="273" r:id="rId23"/>
    <p:sldId id="268"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a:t>单击此处编辑标题</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a:t>单击此处编辑标题</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548418" y="2606721"/>
            <a:ext cx="7651077" cy="1978927"/>
          </a:xfrm>
        </p:spPr>
        <p:txBody>
          <a:bodyPr>
            <a:normAutofit fontScale="90000"/>
          </a:bodyPr>
          <a:lstStyle/>
          <a:p>
            <a:br>
              <a:rPr lang="en-US" altLang="zh-CN" b="1" smtClean="0"/>
            </a:br>
            <a:br>
              <a:rPr lang="en-US" altLang="zh-CN" b="1" smtClean="0"/>
            </a:br>
            <a:r>
              <a:rPr lang="zh-CN" altLang="en-US" b="1" smtClean="0">
                <a:solidFill>
                  <a:srgbClr val="FFC000"/>
                </a:solidFill>
              </a:rPr>
              <a:t>语言微处探世界，姓名里面见乾坤</a:t>
            </a:r>
            <a:br>
              <a:rPr lang="zh-CN" altLang="en-US" smtClean="0">
                <a:solidFill>
                  <a:srgbClr val="FFC000"/>
                </a:solidFill>
              </a:rPr>
            </a:br>
            <a:r>
              <a:rPr lang="zh-CN" altLang="en-US" smtClean="0">
                <a:solidFill>
                  <a:srgbClr val="FFC000"/>
                </a:solidFill>
              </a:rPr>
              <a:t>   </a:t>
            </a:r>
            <a:r>
              <a:rPr lang="en-US" altLang="zh-CN" b="1" smtClean="0">
                <a:solidFill>
                  <a:srgbClr val="FFC000"/>
                </a:solidFill>
              </a:rPr>
              <a:t>——《</a:t>
            </a:r>
            <a:r>
              <a:rPr lang="zh-CN" altLang="en-US" b="1" smtClean="0">
                <a:solidFill>
                  <a:srgbClr val="FFC000"/>
                </a:solidFill>
              </a:rPr>
              <a:t>丰富词语积累</a:t>
            </a:r>
            <a:r>
              <a:rPr lang="en-US" altLang="zh-CN" b="1" smtClean="0">
                <a:solidFill>
                  <a:srgbClr val="FFC000"/>
                </a:solidFill>
              </a:rPr>
              <a:t>》</a:t>
            </a:r>
            <a:r>
              <a:rPr lang="zh-CN" altLang="en-US" b="1" smtClean="0">
                <a:solidFill>
                  <a:srgbClr val="FFC000"/>
                </a:solidFill>
              </a:rPr>
              <a:t>提升案</a:t>
            </a:r>
            <a:br>
              <a:rPr lang="zh-CN" altLang="en-US" smtClean="0"/>
            </a:br>
            <a:endParaRPr lang="zh-CN" altLang="en-US">
              <a:solidFill>
                <a:srgbClr val="FFC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a:lnSpc>
                <a:spcPct val="150000"/>
              </a:lnSpc>
            </a:pPr>
            <a:r>
              <a:rPr lang="zh-CN" altLang="en-US" sz="4000"/>
              <a:t>活动三：姓名探微 </a:t>
            </a:r>
            <a:endParaRPr lang="en-US" altLang="zh-CN" sz="4000"/>
          </a:p>
          <a:p>
            <a:pPr>
              <a:lnSpc>
                <a:spcPct val="150000"/>
              </a:lnSpc>
            </a:pPr>
            <a:r>
              <a:rPr lang="zh-CN" altLang="en-US" sz="4000"/>
              <a:t>        根据姓名阐释样本，分小组从不同角度探究姓名文化内涵，推选代表全班交流发言。</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0" y="341194"/>
            <a:ext cx="12192000" cy="6127845"/>
          </a:xfrm>
        </p:spPr>
        <p:txBody>
          <a:bodyPr vert="horz" lIns="91440" tIns="45720" rIns="91440" bIns="45720" rtlCol="0">
            <a:normAutofit fontScale="25000" lnSpcReduction="20000"/>
          </a:bodyPr>
          <a:lstStyle/>
          <a:p>
            <a:pPr>
              <a:lnSpc>
                <a:spcPct val="150000"/>
              </a:lnSpc>
            </a:pPr>
            <a:r>
              <a:rPr lang="zh-CN" altLang="en-US" sz="11200"/>
              <a:t>（</a:t>
            </a:r>
            <a:r>
              <a:rPr lang="en-US" altLang="zh-CN" sz="11200"/>
              <a:t>1</a:t>
            </a:r>
            <a:r>
              <a:rPr lang="zh-CN" altLang="en-US" sz="11200"/>
              <a:t>）从历史时代角度探究</a:t>
            </a:r>
            <a:endParaRPr lang="en-US" altLang="zh-CN" sz="11200"/>
          </a:p>
          <a:p>
            <a:pPr>
              <a:lnSpc>
                <a:spcPct val="120000"/>
              </a:lnSpc>
            </a:pPr>
            <a:r>
              <a:rPr lang="zh-CN" altLang="en-US" sz="9600"/>
              <a:t>名字是时代的印记：名字具有鲜明时代特征</a:t>
            </a:r>
            <a:r>
              <a:rPr lang="en-US" altLang="zh-CN" sz="9600"/>
              <a:t>, </a:t>
            </a:r>
            <a:r>
              <a:rPr lang="zh-CN" altLang="en-US" sz="9600"/>
              <a:t>反映了社会变迁，成为社会“大事记”的载体。在建国初期，“国庆”、“建国”、“建华”、“爱国”等名字比较常见，是因为那时候新中国正处于成长期，这些名字寄托了老百姓对国家的期望。有调查显示</a:t>
            </a:r>
            <a:r>
              <a:rPr lang="en-US" altLang="zh-CN" sz="9600"/>
              <a:t>,60</a:t>
            </a:r>
            <a:r>
              <a:rPr lang="zh-CN" altLang="en-US" sz="9600"/>
              <a:t>后、</a:t>
            </a:r>
            <a:r>
              <a:rPr lang="en-US" altLang="zh-CN" sz="9600"/>
              <a:t>70</a:t>
            </a:r>
            <a:r>
              <a:rPr lang="zh-CN" altLang="en-US" sz="9600"/>
              <a:t>后男名中“军”“勇”“伟”</a:t>
            </a:r>
            <a:r>
              <a:rPr lang="en-US" altLang="zh-CN" sz="9600"/>
              <a:t>,</a:t>
            </a:r>
            <a:r>
              <a:rPr lang="zh-CN" altLang="en-US" sz="9600"/>
              <a:t>女名中“英”“丽”“艳”排在前列。改革开放以后</a:t>
            </a:r>
            <a:r>
              <a:rPr lang="en-US" altLang="zh-CN" sz="9600"/>
              <a:t>,</a:t>
            </a:r>
            <a:r>
              <a:rPr lang="zh-CN" altLang="en-US" sz="9600"/>
              <a:t>名字开始更多地倾注于个人的感情和关怀</a:t>
            </a:r>
            <a:r>
              <a:rPr lang="en-US" altLang="zh-CN" sz="9600"/>
              <a:t>,</a:t>
            </a:r>
            <a:r>
              <a:rPr lang="zh-CN" altLang="en-US" sz="9600"/>
              <a:t>家长们开始寻找更动听悦耳的表达。于是</a:t>
            </a:r>
            <a:r>
              <a:rPr lang="en-US" altLang="zh-CN" sz="9600"/>
              <a:t>80</a:t>
            </a:r>
            <a:r>
              <a:rPr lang="zh-CN" altLang="en-US" sz="9600"/>
              <a:t>后、</a:t>
            </a:r>
            <a:r>
              <a:rPr lang="en-US" altLang="zh-CN" sz="9600"/>
              <a:t>90</a:t>
            </a:r>
            <a:r>
              <a:rPr lang="zh-CN" altLang="en-US" sz="9600"/>
              <a:t>后男名中</a:t>
            </a:r>
            <a:r>
              <a:rPr lang="en-US" altLang="zh-CN" sz="9600"/>
              <a:t>,“</a:t>
            </a:r>
            <a:r>
              <a:rPr lang="zh-CN" altLang="en-US" sz="9600"/>
              <a:t>磊”“超”“涛”</a:t>
            </a:r>
            <a:r>
              <a:rPr lang="en-US" altLang="zh-CN" sz="9600"/>
              <a:t>,</a:t>
            </a:r>
            <a:r>
              <a:rPr lang="zh-CN" altLang="en-US" sz="9600"/>
              <a:t>女名中“静”“娟”“婷”被广泛采用。而在这个网络信息高速发展的时代，人们对新鲜事物的认知、体验越来越渴望，越来越多的家长崇尚自由个性，希望给孩子取有文化、有内涵、有韵味而且彰显个性的名字。他们会参照一些取名网站，再从网络列举的美好字词中选择一两个字作为孩子的名字，</a:t>
            </a:r>
            <a:r>
              <a:rPr lang="en-US" altLang="zh-CN" sz="9600"/>
              <a:t>00</a:t>
            </a:r>
            <a:r>
              <a:rPr lang="zh-CN" altLang="en-US" sz="9600"/>
              <a:t>后、</a:t>
            </a:r>
            <a:r>
              <a:rPr lang="en-US" altLang="zh-CN" sz="9600"/>
              <a:t>10</a:t>
            </a:r>
            <a:r>
              <a:rPr lang="zh-CN" altLang="en-US" sz="9600"/>
              <a:t>后男名中“轩”“浩”“宇”</a:t>
            </a:r>
            <a:r>
              <a:rPr lang="en-US" altLang="zh-CN" sz="9600"/>
              <a:t>,</a:t>
            </a:r>
            <a:r>
              <a:rPr lang="zh-CN" altLang="en-US" sz="9600"/>
              <a:t>女名中“涵”“梓”“萱”成为爆款。有的起名更加大胆、富有创意，带有字母、生僻字甚至取四个字的名字也已经见惯不怪。取名的变化其实是时代变化的缩影，不同时期国人的名字，折射出的是新中国成立以来的社会发展变化，体现了人们在生活水平日益提高的过程中，思想观念的更新和精神价值追求的提升。</a:t>
            </a:r>
            <a:endParaRPr lang="zh-CN" altLang="en-US" sz="3600"/>
          </a:p>
          <a:p>
            <a:pPr>
              <a:lnSpc>
                <a:spcPct val="120000"/>
              </a:lnSpc>
            </a:pPr>
            <a:r>
              <a:rPr lang="zh-CN" altLang="en-US" sz="3600"/>
              <a:t> </a:t>
            </a:r>
            <a:endParaRPr lang="en-US" altLang="zh-CN" sz="3600"/>
          </a:p>
          <a:p>
            <a:pPr>
              <a:lnSpc>
                <a:spcPct val="120000"/>
              </a:lnSpc>
            </a:pPr>
            <a:endParaRPr lang="en-US" altLang="zh-CN" sz="36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63774" y="723332"/>
            <a:ext cx="11832608" cy="5677468"/>
          </a:xfrm>
        </p:spPr>
        <p:txBody>
          <a:bodyPr vert="horz" lIns="91440" tIns="45720" rIns="91440" bIns="45720" rtlCol="0">
            <a:normAutofit fontScale="62500" lnSpcReduction="20000"/>
          </a:bodyPr>
          <a:lstStyle/>
          <a:p>
            <a:pPr>
              <a:lnSpc>
                <a:spcPct val="150000"/>
              </a:lnSpc>
            </a:pPr>
            <a:r>
              <a:rPr lang="zh-CN" altLang="en-US" sz="4000"/>
              <a:t>（</a:t>
            </a:r>
            <a:r>
              <a:rPr lang="en-US" altLang="zh-CN" sz="4000"/>
              <a:t>1</a:t>
            </a:r>
            <a:r>
              <a:rPr lang="zh-CN" altLang="en-US" sz="4000" smtClean="0"/>
              <a:t>）历史视角</a:t>
            </a:r>
            <a:endParaRPr lang="en-US" altLang="zh-CN" sz="4000"/>
          </a:p>
          <a:p>
            <a:pPr>
              <a:lnSpc>
                <a:spcPct val="150000"/>
              </a:lnSpc>
            </a:pPr>
            <a:r>
              <a:rPr lang="zh-CN" altLang="en-US" sz="3600"/>
              <a:t>         </a:t>
            </a:r>
            <a:r>
              <a:rPr lang="zh-CN" altLang="en-US" sz="4000"/>
              <a:t>单名与双名的递变：</a:t>
            </a:r>
            <a:r>
              <a:rPr lang="en-US" sz="4000"/>
              <a:t>20</a:t>
            </a:r>
            <a:r>
              <a:rPr lang="zh-CN" altLang="en-US" sz="4000"/>
              <a:t>世纪</a:t>
            </a:r>
            <a:r>
              <a:rPr lang="en-US" sz="4000"/>
              <a:t>80</a:t>
            </a:r>
            <a:r>
              <a:rPr lang="zh-CN" altLang="en-US" sz="4000"/>
              <a:t>年代出现了一阵单名风潮，说明在历次运动之后，人心思定，想回归平静、简单的生活，那时候的日子就像木心在</a:t>
            </a:r>
            <a:r>
              <a:rPr lang="en-US" altLang="zh-CN" sz="4000"/>
              <a:t>《</a:t>
            </a:r>
            <a:r>
              <a:rPr lang="zh-CN" altLang="en-US" sz="4000"/>
              <a:t>从前慢</a:t>
            </a:r>
            <a:r>
              <a:rPr lang="en-US" altLang="zh-CN" sz="4000"/>
              <a:t>》</a:t>
            </a:r>
            <a:r>
              <a:rPr lang="zh-CN" altLang="en-US" sz="4000"/>
              <a:t>中所写的</a:t>
            </a:r>
            <a:r>
              <a:rPr lang="en-US" sz="4000"/>
              <a:t>“</a:t>
            </a:r>
            <a:r>
              <a:rPr lang="zh-CN" altLang="en-US" sz="4000"/>
              <a:t>从前的日色变得慢，车、马、邮件都慢</a:t>
            </a:r>
            <a:r>
              <a:rPr lang="en-US" sz="4000"/>
              <a:t>”</a:t>
            </a:r>
            <a:r>
              <a:rPr lang="zh-CN" altLang="en-US" sz="4000"/>
              <a:t>，同时单名也有一种仿照古文人喜好的特征，体现了返璞归真。双名流行则发生在</a:t>
            </a:r>
            <a:r>
              <a:rPr lang="en-US" sz="4000"/>
              <a:t>20</a:t>
            </a:r>
            <a:r>
              <a:rPr lang="zh-CN" altLang="en-US" sz="4000"/>
              <a:t>世纪</a:t>
            </a:r>
            <a:r>
              <a:rPr lang="en-US" sz="4000"/>
              <a:t>90</a:t>
            </a:r>
            <a:r>
              <a:rPr lang="zh-CN" altLang="en-US" sz="4000"/>
              <a:t>年代，主要因为单名容易重名，而</a:t>
            </a:r>
            <a:r>
              <a:rPr lang="en-US" sz="4000"/>
              <a:t>20</a:t>
            </a:r>
            <a:r>
              <a:rPr lang="zh-CN" altLang="en-US" sz="4000"/>
              <a:t>世纪</a:t>
            </a:r>
            <a:r>
              <a:rPr lang="en-US" sz="4000"/>
              <a:t>80</a:t>
            </a:r>
            <a:r>
              <a:rPr lang="zh-CN" altLang="en-US" sz="4000"/>
              <a:t>年代开始独生子女数量增多，父母希望孩子和名字都独一无二。不仅如此，双名比单名多了一个语素，可以实现音节组合的多样化与韵律的多样化。</a:t>
            </a:r>
            <a:r>
              <a:rPr lang="en-US" sz="4000"/>
              <a:t> </a:t>
            </a:r>
            <a:endParaRPr lang="zh-CN" altLang="en-US" sz="4000"/>
          </a:p>
          <a:p>
            <a:pPr>
              <a:lnSpc>
                <a:spcPct val="150000"/>
              </a:lnSpc>
            </a:pPr>
            <a:endParaRPr lang="zh-CN" altLang="en-US" sz="3600"/>
          </a:p>
          <a:p>
            <a:pPr>
              <a:lnSpc>
                <a:spcPct val="150000"/>
              </a:lnSpc>
            </a:pPr>
            <a:r>
              <a:rPr lang="zh-CN" altLang="en-US" sz="3600"/>
              <a:t> </a:t>
            </a:r>
            <a:endParaRPr lang="en-US" altLang="zh-CN" sz="3600"/>
          </a:p>
          <a:p>
            <a:pPr>
              <a:lnSpc>
                <a:spcPct val="150000"/>
              </a:lnSpc>
            </a:pPr>
            <a:endParaRPr lang="en-US" altLang="zh-CN" sz="36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82137" y="627797"/>
            <a:ext cx="11354938" cy="5841241"/>
          </a:xfrm>
        </p:spPr>
        <p:txBody>
          <a:bodyPr vert="horz" lIns="91440" tIns="45720" rIns="91440" bIns="45720" rtlCol="0">
            <a:normAutofit fontScale="92500" lnSpcReduction="20000"/>
          </a:bodyPr>
          <a:lstStyle/>
          <a:p>
            <a:pPr>
              <a:lnSpc>
                <a:spcPct val="150000"/>
              </a:lnSpc>
            </a:pPr>
            <a:r>
              <a:rPr lang="zh-CN" altLang="en-US" sz="3600"/>
              <a:t>（</a:t>
            </a:r>
            <a:r>
              <a:rPr lang="en-US" altLang="zh-CN" sz="3600"/>
              <a:t>2</a:t>
            </a:r>
            <a:r>
              <a:rPr lang="zh-CN" altLang="en-US" sz="3600" smtClean="0"/>
              <a:t>）审美视角</a:t>
            </a:r>
            <a:endParaRPr lang="en-US" altLang="zh-CN" sz="3600"/>
          </a:p>
          <a:p>
            <a:pPr>
              <a:lnSpc>
                <a:spcPct val="150000"/>
              </a:lnSpc>
            </a:pPr>
            <a:r>
              <a:rPr lang="zh-CN" altLang="en-US" sz="3600"/>
              <a:t>         审美观的提升：我们祖辈取名常用</a:t>
            </a:r>
            <a:r>
              <a:rPr lang="en-US" sz="3600"/>
              <a:t>“</a:t>
            </a:r>
            <a:r>
              <a:rPr lang="zh-CN" altLang="en-US" sz="3600"/>
              <a:t>芬、芳、美、丽</a:t>
            </a:r>
            <a:r>
              <a:rPr lang="en-US" sz="3600"/>
              <a:t>”</a:t>
            </a:r>
            <a:r>
              <a:rPr lang="zh-CN" altLang="en-US" sz="3600"/>
              <a:t>，这是人与自然和谐相处的小农经济孕育的朴实审美观，不过用今天的眼光来看，却显得单一化、平面化，甚至是土里土气。如今随着文化素养的提升，父母取名追求文雅脱俗、含蓄内敛，不再那么直白。像余华</a:t>
            </a:r>
            <a:r>
              <a:rPr lang="en-US" altLang="zh-CN" sz="3600"/>
              <a:t>《</a:t>
            </a:r>
            <a:r>
              <a:rPr lang="zh-CN" altLang="en-US" sz="3600"/>
              <a:t>活着</a:t>
            </a:r>
            <a:r>
              <a:rPr lang="en-US" altLang="zh-CN" sz="3600"/>
              <a:t>》</a:t>
            </a:r>
            <a:r>
              <a:rPr lang="zh-CN" altLang="en-US" sz="3600"/>
              <a:t>中</a:t>
            </a:r>
            <a:r>
              <a:rPr lang="en-US" sz="3600"/>
              <a:t> “</a:t>
            </a:r>
            <a:r>
              <a:rPr lang="zh-CN" altLang="en-US" sz="3600"/>
              <a:t>福贵</a:t>
            </a:r>
            <a:r>
              <a:rPr lang="en-US" sz="3600"/>
              <a:t>”</a:t>
            </a:r>
            <a:r>
              <a:rPr lang="zh-CN" altLang="en-US" sz="3600"/>
              <a:t>这样的名字已经很少见到，比如同样是追求财富，今天用的可能就是</a:t>
            </a:r>
            <a:r>
              <a:rPr lang="en-US" sz="3600"/>
              <a:t>“</a:t>
            </a:r>
            <a:r>
              <a:rPr lang="zh-CN" altLang="en-US" sz="3600"/>
              <a:t>鑫、玮</a:t>
            </a:r>
            <a:r>
              <a:rPr lang="en-US" sz="3600"/>
              <a:t>”</a:t>
            </a:r>
            <a:r>
              <a:rPr lang="zh-CN" altLang="en-US" sz="3600"/>
              <a:t>等字眼。</a:t>
            </a:r>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82137" y="627797"/>
            <a:ext cx="11354938" cy="5841241"/>
          </a:xfrm>
        </p:spPr>
        <p:txBody>
          <a:bodyPr vert="horz" lIns="91440" tIns="45720" rIns="91440" bIns="45720" rtlCol="0">
            <a:normAutofit fontScale="85000" lnSpcReduction="20000"/>
          </a:bodyPr>
          <a:lstStyle/>
          <a:p>
            <a:pPr>
              <a:lnSpc>
                <a:spcPct val="150000"/>
              </a:lnSpc>
            </a:pPr>
            <a:r>
              <a:rPr lang="zh-CN" altLang="en-US" sz="3600"/>
              <a:t>（</a:t>
            </a:r>
            <a:r>
              <a:rPr lang="en-US" altLang="zh-CN" sz="3600"/>
              <a:t>2</a:t>
            </a:r>
            <a:r>
              <a:rPr lang="zh-CN" altLang="en-US" sz="3600" smtClean="0"/>
              <a:t>）审美视角</a:t>
            </a:r>
            <a:endParaRPr lang="en-US" altLang="zh-CN" sz="3600"/>
          </a:p>
          <a:p>
            <a:pPr>
              <a:lnSpc>
                <a:spcPct val="150000"/>
              </a:lnSpc>
            </a:pPr>
            <a:r>
              <a:rPr lang="zh-CN" altLang="en-US" sz="3600"/>
              <a:t>        名字中的玉文化：名字中含玉或王字旁的很多，这从一个侧面反映了中国源远流长的玉文化。玉是一种礼器，自古就是高贵的象征。</a:t>
            </a:r>
            <a:r>
              <a:rPr lang="en-US" altLang="zh-CN" sz="3600"/>
              <a:t>《</a:t>
            </a:r>
            <a:r>
              <a:rPr lang="zh-CN" altLang="en-US" sz="3600"/>
              <a:t>诗经</a:t>
            </a:r>
            <a:r>
              <a:rPr lang="en-US" altLang="zh-CN" sz="3600"/>
              <a:t>》</a:t>
            </a:r>
            <a:r>
              <a:rPr lang="zh-CN" altLang="en-US" sz="3600"/>
              <a:t>中有“言念君子，温其如玉”，温润的玉器蕴含着君子的品格，</a:t>
            </a:r>
            <a:r>
              <a:rPr lang="en-US" altLang="zh-CN" sz="3600"/>
              <a:t>《</a:t>
            </a:r>
            <a:r>
              <a:rPr lang="zh-CN" altLang="en-US" sz="3600"/>
              <a:t>说文解字</a:t>
            </a:r>
            <a:r>
              <a:rPr lang="en-US" altLang="zh-CN" sz="3600"/>
              <a:t>》</a:t>
            </a:r>
            <a:r>
              <a:rPr lang="zh-CN" altLang="en-US" sz="3600"/>
              <a:t>认为玉蕴五德</a:t>
            </a:r>
            <a:r>
              <a:rPr lang="en-US" sz="3600"/>
              <a:t> “</a:t>
            </a:r>
            <a:r>
              <a:rPr lang="zh-CN" altLang="en-US" sz="3600"/>
              <a:t>仁义智勇洁</a:t>
            </a:r>
            <a:r>
              <a:rPr lang="en-US" sz="3600"/>
              <a:t>”</a:t>
            </a:r>
            <a:r>
              <a:rPr lang="zh-CN" altLang="en-US" sz="3600"/>
              <a:t>，同时</a:t>
            </a:r>
            <a:r>
              <a:rPr lang="en-US" sz="3600"/>
              <a:t>“</a:t>
            </a:r>
            <a:r>
              <a:rPr lang="zh-CN" altLang="en-US" sz="3600"/>
              <a:t>如切如磋，如琢如磨</a:t>
            </a:r>
            <a:r>
              <a:rPr lang="en-US" sz="3600"/>
              <a:t>”</a:t>
            </a:r>
            <a:r>
              <a:rPr lang="zh-CN" altLang="en-US" sz="3600"/>
              <a:t>，玉器不断打磨，才成就完美的境界，君子也是一样，这就是</a:t>
            </a:r>
            <a:r>
              <a:rPr lang="en-US" sz="3600"/>
              <a:t>“</a:t>
            </a:r>
            <a:r>
              <a:rPr lang="zh-CN" altLang="en-US" sz="3600"/>
              <a:t>玉不琢，不成器</a:t>
            </a:r>
            <a:r>
              <a:rPr lang="en-US" sz="3600"/>
              <a:t>”</a:t>
            </a:r>
            <a:r>
              <a:rPr lang="zh-CN" altLang="en-US" sz="3600"/>
              <a:t>。以玉入名，意蕴丰富，还融入了</a:t>
            </a:r>
            <a:r>
              <a:rPr lang="en-US" sz="3600"/>
              <a:t>“</a:t>
            </a:r>
            <a:r>
              <a:rPr lang="zh-CN" altLang="en-US" sz="3600"/>
              <a:t>宁为玉碎，不为瓦全</a:t>
            </a:r>
            <a:r>
              <a:rPr lang="en-US" sz="3600"/>
              <a:t>”“</a:t>
            </a:r>
            <a:r>
              <a:rPr lang="zh-CN" altLang="en-US" sz="3600"/>
              <a:t>冰清玉洁</a:t>
            </a:r>
            <a:r>
              <a:rPr lang="en-US" sz="3600"/>
              <a:t>”</a:t>
            </a:r>
            <a:r>
              <a:rPr lang="zh-CN" altLang="en-US" sz="3600"/>
              <a:t>等风骨气节和精神追求，所以现在仍然受到青睐。</a:t>
            </a:r>
          </a:p>
          <a:p>
            <a:pPr>
              <a:lnSpc>
                <a:spcPct val="150000"/>
              </a:lnSpc>
            </a:pPr>
            <a:endParaRPr lang="zh-CN" altLang="en-US" sz="3600"/>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82137" y="627797"/>
            <a:ext cx="11354938" cy="5841241"/>
          </a:xfrm>
        </p:spPr>
        <p:txBody>
          <a:bodyPr vert="horz" lIns="91440" tIns="45720" rIns="91440" bIns="45720" rtlCol="0">
            <a:normAutofit fontScale="77500" lnSpcReduction="20000"/>
          </a:bodyPr>
          <a:lstStyle/>
          <a:p>
            <a:pPr>
              <a:lnSpc>
                <a:spcPct val="150000"/>
              </a:lnSpc>
            </a:pPr>
            <a:r>
              <a:rPr lang="zh-CN" altLang="en-US" sz="3600"/>
              <a:t>（</a:t>
            </a:r>
            <a:r>
              <a:rPr lang="en-US" altLang="zh-CN" sz="3600"/>
              <a:t>2</a:t>
            </a:r>
            <a:r>
              <a:rPr lang="zh-CN" altLang="en-US" sz="3600" smtClean="0"/>
              <a:t>）审美视角</a:t>
            </a:r>
            <a:endParaRPr lang="en-US" altLang="zh-CN" sz="3600"/>
          </a:p>
          <a:p>
            <a:pPr>
              <a:lnSpc>
                <a:spcPct val="150000"/>
              </a:lnSpc>
            </a:pPr>
            <a:r>
              <a:rPr lang="zh-CN" altLang="en-US" sz="3600"/>
              <a:t>         名字的音韵美：名字并非仅仅用来书写，而且诉诸听觉。因此，取名时，往往会追求韵律的和谐。李重华在</a:t>
            </a:r>
            <a:r>
              <a:rPr lang="en-US" altLang="zh-CN" sz="3600"/>
              <a:t>《</a:t>
            </a:r>
            <a:r>
              <a:rPr lang="zh-CN" altLang="en-US" sz="3600"/>
              <a:t>贞一斋诗话</a:t>
            </a:r>
            <a:r>
              <a:rPr lang="en-US" altLang="zh-CN" sz="3600"/>
              <a:t>》</a:t>
            </a:r>
            <a:r>
              <a:rPr lang="zh-CN" altLang="en-US" sz="3600"/>
              <a:t>中说：“叠韵如两玉相叩，取其铿锵；双声如贯珠相联，取其婉转。</a:t>
            </a:r>
            <a:r>
              <a:rPr lang="en-US" sz="3600"/>
              <a:t>”</a:t>
            </a:r>
            <a:r>
              <a:rPr lang="zh-CN" altLang="en-US" sz="3600"/>
              <a:t>所谓双声叠韵法，即相连两个字的声母和韵母相同，如庄周、苏轼就是双声；丁玲、杨绛则是叠韵。如同诗歌有平仄一般，人名也有平仄规律。阴平、阳平为平声，上声、去声、入声为仄声，平声高扬，仄声低抑，平仄搭配得当，往往能带来朗朗上口的效果。因此取名也讲求平仄相谐，平仄式，如高远、陈艳等；仄平式，如顾凡、 郑豪等；平仄平式，如於睿祺等；仄平仄式，如沃无展等。读起来有一种音律之美。</a:t>
            </a:r>
          </a:p>
          <a:p>
            <a:pPr>
              <a:lnSpc>
                <a:spcPct val="150000"/>
              </a:lnSpc>
            </a:pPr>
            <a:endParaRPr lang="zh-CN" altLang="en-US" sz="3600"/>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41195" y="518616"/>
            <a:ext cx="11491414" cy="5786650"/>
          </a:xfrm>
        </p:spPr>
        <p:txBody>
          <a:bodyPr vert="horz" lIns="91440" tIns="45720" rIns="91440" bIns="45720" rtlCol="0">
            <a:normAutofit fontScale="92500"/>
          </a:bodyPr>
          <a:lstStyle/>
          <a:p>
            <a:pPr>
              <a:lnSpc>
                <a:spcPct val="150000"/>
              </a:lnSpc>
            </a:pPr>
            <a:r>
              <a:rPr lang="zh-CN" altLang="en-US" sz="3600"/>
              <a:t>（</a:t>
            </a:r>
            <a:r>
              <a:rPr lang="en-US" altLang="zh-CN" sz="3600"/>
              <a:t>3</a:t>
            </a:r>
            <a:r>
              <a:rPr lang="zh-CN" altLang="en-US" sz="3600" smtClean="0"/>
              <a:t>）传统文化视角</a:t>
            </a:r>
            <a:endParaRPr lang="en-US" altLang="zh-CN" sz="3600"/>
          </a:p>
          <a:p>
            <a:pPr>
              <a:lnSpc>
                <a:spcPct val="150000"/>
              </a:lnSpc>
            </a:pPr>
            <a:r>
              <a:rPr lang="zh-CN" altLang="en-US" sz="3600"/>
              <a:t>        家族字辈中的家训家风：以前取名常常有字辈，这些字辈是家族的身份证与密码，提供着</a:t>
            </a:r>
            <a:r>
              <a:rPr lang="en-US" sz="3600"/>
              <a:t>“</a:t>
            </a:r>
            <a:r>
              <a:rPr lang="zh-CN" altLang="en-US" sz="3600"/>
              <a:t>我是谁，我从哪里来</a:t>
            </a:r>
            <a:r>
              <a:rPr lang="en-US" sz="3600"/>
              <a:t>”</a:t>
            </a:r>
            <a:r>
              <a:rPr lang="zh-CN" altLang="en-US" sz="3600"/>
              <a:t>的家族坐标；同时，字辈中又渗透着家族的核心价值观，比如讲究为人</a:t>
            </a:r>
            <a:r>
              <a:rPr lang="en-US" sz="3600"/>
              <a:t>“</a:t>
            </a:r>
            <a:r>
              <a:rPr lang="zh-CN" altLang="en-US" sz="3600"/>
              <a:t>仁厚忠孝</a:t>
            </a:r>
            <a:r>
              <a:rPr lang="en-US" sz="3600"/>
              <a:t>”</a:t>
            </a:r>
            <a:r>
              <a:rPr lang="zh-CN" altLang="en-US" sz="3600"/>
              <a:t>；再比如那些名门望族往往是书香门第，他们的字辈中非常强调</a:t>
            </a:r>
            <a:r>
              <a:rPr lang="en-US" sz="3600"/>
              <a:t>“</a:t>
            </a:r>
            <a:r>
              <a:rPr lang="zh-CN" altLang="en-US" sz="3600"/>
              <a:t>诗书</a:t>
            </a:r>
            <a:r>
              <a:rPr lang="en-US" sz="3600"/>
              <a:t>”</a:t>
            </a:r>
            <a:r>
              <a:rPr lang="zh-CN" altLang="en-US" sz="3600"/>
              <a:t>，这样的教育融入血脉，代代传承，使其家族书香绵延，后继有人。</a:t>
            </a:r>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41195" y="518616"/>
            <a:ext cx="11491414" cy="5786650"/>
          </a:xfrm>
        </p:spPr>
        <p:txBody>
          <a:bodyPr vert="horz" lIns="91440" tIns="45720" rIns="91440" bIns="45720" rtlCol="0">
            <a:normAutofit fontScale="92500" lnSpcReduction="20000"/>
          </a:bodyPr>
          <a:lstStyle/>
          <a:p>
            <a:pPr>
              <a:lnSpc>
                <a:spcPct val="150000"/>
              </a:lnSpc>
            </a:pPr>
            <a:r>
              <a:rPr lang="zh-CN" altLang="en-US" sz="3600"/>
              <a:t>（</a:t>
            </a:r>
            <a:r>
              <a:rPr lang="en-US" altLang="zh-CN" sz="3600"/>
              <a:t>3</a:t>
            </a:r>
            <a:r>
              <a:rPr lang="zh-CN" altLang="en-US" sz="3600" smtClean="0"/>
              <a:t>）传统文化视角</a:t>
            </a:r>
            <a:endParaRPr lang="en-US" altLang="zh-CN" sz="3600"/>
          </a:p>
          <a:p>
            <a:pPr>
              <a:lnSpc>
                <a:spcPct val="150000"/>
              </a:lnSpc>
            </a:pPr>
            <a:r>
              <a:rPr lang="zh-CN" altLang="en-US" sz="3600"/>
              <a:t>          名字中的经典：中国古代取名有男</a:t>
            </a:r>
            <a:r>
              <a:rPr lang="en-US" altLang="zh-CN" sz="3600"/>
              <a:t>《</a:t>
            </a:r>
            <a:r>
              <a:rPr lang="zh-CN" altLang="en-US" sz="3600"/>
              <a:t>楚辞</a:t>
            </a:r>
            <a:r>
              <a:rPr lang="en-US" altLang="zh-CN" sz="3600"/>
              <a:t>》</a:t>
            </a:r>
            <a:r>
              <a:rPr lang="zh-CN" altLang="en-US" sz="3600"/>
              <a:t>、女</a:t>
            </a:r>
            <a:r>
              <a:rPr lang="en-US" altLang="zh-CN" sz="3600"/>
              <a:t>《</a:t>
            </a:r>
            <a:r>
              <a:rPr lang="zh-CN" altLang="en-US" sz="3600"/>
              <a:t>诗经</a:t>
            </a:r>
            <a:r>
              <a:rPr lang="en-US" altLang="zh-CN" sz="3600"/>
              <a:t>》</a:t>
            </a:r>
            <a:r>
              <a:rPr lang="zh-CN" altLang="en-US" sz="3600"/>
              <a:t>、文</a:t>
            </a:r>
            <a:r>
              <a:rPr lang="en-US" altLang="zh-CN" sz="3600"/>
              <a:t>《</a:t>
            </a:r>
            <a:r>
              <a:rPr lang="zh-CN" altLang="en-US" sz="3600"/>
              <a:t>论语</a:t>
            </a:r>
            <a:r>
              <a:rPr lang="en-US" altLang="zh-CN" sz="3600"/>
              <a:t>》</a:t>
            </a:r>
            <a:r>
              <a:rPr lang="zh-CN" altLang="en-US" sz="3600"/>
              <a:t>、武</a:t>
            </a:r>
            <a:r>
              <a:rPr lang="en-US" altLang="zh-CN" sz="3600"/>
              <a:t>《</a:t>
            </a:r>
            <a:r>
              <a:rPr lang="zh-CN" altLang="en-US" sz="3600"/>
              <a:t>周易</a:t>
            </a:r>
            <a:r>
              <a:rPr lang="en-US" altLang="zh-CN" sz="3600"/>
              <a:t>》</a:t>
            </a:r>
            <a:r>
              <a:rPr lang="zh-CN" altLang="en-US" sz="3600"/>
              <a:t>的说法。</a:t>
            </a:r>
            <a:r>
              <a:rPr lang="en-US" altLang="zh-CN" sz="3600"/>
              <a:t>《</a:t>
            </a:r>
            <a:r>
              <a:rPr lang="zh-CN" altLang="en-US" sz="3600"/>
              <a:t>楚辞</a:t>
            </a:r>
            <a:r>
              <a:rPr lang="en-US" altLang="zh-CN" sz="3600"/>
              <a:t>》</a:t>
            </a:r>
            <a:r>
              <a:rPr lang="zh-CN" altLang="en-US" sz="3600"/>
              <a:t>诗句带有浓厚的志向追求，</a:t>
            </a:r>
            <a:r>
              <a:rPr lang="en-US" altLang="zh-CN" sz="3600"/>
              <a:t>《</a:t>
            </a:r>
            <a:r>
              <a:rPr lang="zh-CN" altLang="en-US" sz="3600"/>
              <a:t>诗经</a:t>
            </a:r>
            <a:r>
              <a:rPr lang="en-US" altLang="zh-CN" sz="3600"/>
              <a:t>》</a:t>
            </a:r>
            <a:r>
              <a:rPr lang="zh-CN" altLang="en-US" sz="3600"/>
              <a:t>大多是典雅柔美的风格，</a:t>
            </a:r>
            <a:r>
              <a:rPr lang="en-US" altLang="zh-CN" sz="3600"/>
              <a:t>《</a:t>
            </a:r>
            <a:r>
              <a:rPr lang="zh-CN" altLang="en-US" sz="3600"/>
              <a:t>论语</a:t>
            </a:r>
            <a:r>
              <a:rPr lang="en-US" altLang="zh-CN" sz="3600"/>
              <a:t>》</a:t>
            </a:r>
            <a:r>
              <a:rPr lang="zh-CN" altLang="en-US" sz="3600"/>
              <a:t>则体现着对修身、完善自我的要求。这些都是我国的传统典籍，说明古人起名常引经据典。中国作为文明古国，有着丰富的文化底蕴，把经典融入名字就成了一种民族基因，可以自然传承、生生不息。</a:t>
            </a:r>
          </a:p>
          <a:p>
            <a:pPr>
              <a:lnSpc>
                <a:spcPct val="150000"/>
              </a:lnSpc>
            </a:pPr>
            <a:endParaRPr lang="zh-CN" altLang="en-US" sz="3600"/>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41195" y="518616"/>
            <a:ext cx="11491414" cy="5786650"/>
          </a:xfrm>
        </p:spPr>
        <p:txBody>
          <a:bodyPr vert="horz" lIns="91440" tIns="45720" rIns="91440" bIns="45720" rtlCol="0">
            <a:normAutofit lnSpcReduction="10000"/>
          </a:bodyPr>
          <a:lstStyle/>
          <a:p>
            <a:pPr>
              <a:lnSpc>
                <a:spcPct val="150000"/>
              </a:lnSpc>
            </a:pPr>
            <a:r>
              <a:rPr lang="zh-CN" altLang="en-US" sz="3600"/>
              <a:t>（</a:t>
            </a:r>
            <a:r>
              <a:rPr lang="en-US" altLang="zh-CN" sz="3600"/>
              <a:t>3</a:t>
            </a:r>
            <a:r>
              <a:rPr lang="zh-CN" altLang="en-US" sz="3600" smtClean="0"/>
              <a:t>）传统文化视角</a:t>
            </a:r>
            <a:endParaRPr lang="en-US" altLang="zh-CN" sz="3600"/>
          </a:p>
          <a:p>
            <a:pPr>
              <a:lnSpc>
                <a:spcPct val="150000"/>
              </a:lnSpc>
            </a:pPr>
            <a:r>
              <a:rPr lang="zh-CN" altLang="en-US" sz="3600"/>
              <a:t>        人如其名的启示：就像史铁生从名字中获得启迪一样，我也是如此。我的名字叫</a:t>
            </a:r>
            <a:r>
              <a:rPr lang="en-US" sz="3600"/>
              <a:t> “</a:t>
            </a:r>
            <a:r>
              <a:rPr lang="zh-CN" altLang="en-US" sz="3600"/>
              <a:t>思哲</a:t>
            </a:r>
            <a:r>
              <a:rPr lang="en-US" sz="3600"/>
              <a:t>”</a:t>
            </a:r>
            <a:r>
              <a:rPr lang="zh-CN" altLang="en-US" sz="3600"/>
              <a:t>，刚好我又是学校</a:t>
            </a:r>
            <a:r>
              <a:rPr lang="en-US" sz="3600"/>
              <a:t>“</a:t>
            </a:r>
            <a:r>
              <a:rPr lang="zh-CN" altLang="en-US" sz="3600"/>
              <a:t>哲学社</a:t>
            </a:r>
            <a:r>
              <a:rPr lang="en-US" sz="3600"/>
              <a:t>”</a:t>
            </a:r>
            <a:r>
              <a:rPr lang="zh-CN" altLang="en-US" sz="3600"/>
              <a:t>的社长，喜欢看哲学书来丰富自己。名字伴随人一生，这个名字就有一种激励的力量和持续的影响力，让我不断向喜爱的哲学方面发展。念念不忘，必有回响。不负名字，不负自我，这是一辈子都要做的事情。</a:t>
            </a:r>
          </a:p>
          <a:p>
            <a:pPr>
              <a:lnSpc>
                <a:spcPct val="150000"/>
              </a:lnSpc>
            </a:pPr>
            <a:endParaRPr lang="zh-CN" altLang="en-US" sz="3600"/>
          </a:p>
          <a:p>
            <a:pPr>
              <a:lnSpc>
                <a:spcPct val="150000"/>
              </a:lnSpc>
            </a:pPr>
            <a:endParaRPr lang="zh-CN" altLang="en-US" sz="3600"/>
          </a:p>
          <a:p>
            <a:pPr>
              <a:lnSpc>
                <a:spcPct val="150000"/>
              </a:lnSpc>
            </a:pPr>
            <a:endParaRPr lang="en-US" altLang="zh-CN" sz="3600"/>
          </a:p>
          <a:p>
            <a:pPr>
              <a:lnSpc>
                <a:spcPct val="150000"/>
              </a:lnSpc>
            </a:pPr>
            <a:endParaRPr lang="zh-CN" altLang="en-US" sz="3600"/>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47650" y="619125"/>
            <a:ext cx="11706225" cy="5734050"/>
          </a:xfrm>
        </p:spPr>
        <p:txBody>
          <a:bodyPr>
            <a:normAutofit/>
          </a:bodyPr>
          <a:lstStyle/>
          <a:p>
            <a:r>
              <a:rPr lang="zh-CN" altLang="en-US" sz="2800"/>
              <a:t>（</a:t>
            </a:r>
            <a:r>
              <a:rPr lang="en-US" altLang="zh-CN" sz="2800"/>
              <a:t>4</a:t>
            </a:r>
            <a:r>
              <a:rPr lang="zh-CN" altLang="en-US" sz="2800" smtClean="0"/>
              <a:t>）心理</a:t>
            </a:r>
            <a:r>
              <a:rPr lang="zh-CN" altLang="en-US" sz="2800"/>
              <a:t>诉</a:t>
            </a:r>
            <a:r>
              <a:rPr lang="zh-CN" altLang="en-US" sz="2800" smtClean="0"/>
              <a:t>求视角</a:t>
            </a:r>
            <a:endParaRPr lang="en-US" altLang="zh-CN" sz="2800"/>
          </a:p>
          <a:p>
            <a:r>
              <a:rPr lang="zh-CN" altLang="en-US" sz="2800"/>
              <a:t>         民间有“不怕生坏相，就怕取坏名”、“赐予千金，不如教子一艺；教子一艺，不如赐予好名” 的说法。一般来说，父母总是希望通过名字来约束子女的言行，使之朝着父母所希望的方向发展。经常有人会说某人“人如其名”，这是因为，父母在给孩子取名字时，都寄予了某种期望，并把这种期望寓于名字之中。在孩子的成长过程中，父母会把这种期望告知孩子。同时，名字也会对孩子有一定的提醒作用和心理定式，指明暗示孩子努力的方向和追求的目标。中国很多古人一生都在践行自己名字中的美好观念，比如屈原。又例如</a:t>
            </a:r>
            <a:r>
              <a:rPr lang="en-US" altLang="zh-CN" sz="2800"/>
              <a:t>《</a:t>
            </a:r>
            <a:r>
              <a:rPr lang="zh-CN" altLang="en-US" sz="2800"/>
              <a:t>说岳全书</a:t>
            </a:r>
            <a:r>
              <a:rPr lang="en-US" altLang="zh-CN" sz="2800"/>
              <a:t>》</a:t>
            </a:r>
            <a:r>
              <a:rPr lang="zh-CN" altLang="en-US" sz="2800"/>
              <a:t>上说，南宋著名抗金将领岳飞的母亲希望他长大后能成为国家的栋梁之材，为他取名岳飞，字鹏举，希望他像大鹏一样展翅高飞，鹏程万里。当然一个人成就的大小不是名字决定的，但他的潜移默化与催人进取的作用不可忽视。还有人为自己重起名字，这些表现了自愿为何种人和愿他人视自己为何种人的强烈的主体意识。</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文本占位符 1"/>
          <p:cNvSpPr>
            <a:spLocks noGrp="1"/>
          </p:cNvSpPr>
          <p:nvPr>
            <p:ph type="body" sz="half" idx="2"/>
          </p:nvPr>
        </p:nvSpPr>
        <p:spPr>
          <a:xfrm>
            <a:off x="800100" y="1523047"/>
            <a:ext cx="10304145" cy="3811905"/>
          </a:xfrm>
        </p:spPr>
        <p:txBody>
          <a:bodyPr vert="horz" lIns="91440" tIns="45720" rIns="91440" bIns="45720" rtlCol="0">
            <a:normAutofit/>
          </a:bodyPr>
          <a:lstStyle/>
          <a:p>
            <a:pPr>
              <a:lnSpc>
                <a:spcPct val="150000"/>
              </a:lnSpc>
            </a:pPr>
            <a:r>
              <a:rPr lang="en-US" altLang="zh-CN" sz="4000"/>
              <a:t>【</a:t>
            </a:r>
            <a:r>
              <a:rPr lang="zh-CN" altLang="en-US" sz="4000"/>
              <a:t>学习目标</a:t>
            </a:r>
            <a:r>
              <a:rPr lang="en-US" altLang="zh-CN" sz="4000"/>
              <a:t>】</a:t>
            </a:r>
          </a:p>
          <a:p>
            <a:r>
              <a:rPr lang="en-US" sz="4000" smtClean="0"/>
              <a:t>1.</a:t>
            </a:r>
            <a:r>
              <a:rPr lang="zh-CN" altLang="en-US" sz="4000" smtClean="0"/>
              <a:t>了解古代 “姓名字号”这种文化现象；</a:t>
            </a:r>
          </a:p>
          <a:p>
            <a:r>
              <a:rPr lang="en-US" sz="4000" smtClean="0"/>
              <a:t>2.</a:t>
            </a:r>
            <a:r>
              <a:rPr lang="zh-CN" altLang="en-US" sz="4000" smtClean="0"/>
              <a:t>了解自身姓名含义，品味姓名中的文化内涵；</a:t>
            </a:r>
          </a:p>
          <a:p>
            <a:r>
              <a:rPr lang="en-US" sz="4000" smtClean="0"/>
              <a:t>2. </a:t>
            </a:r>
            <a:r>
              <a:rPr lang="zh-CN" altLang="en-US" sz="4000" smtClean="0"/>
              <a:t>探究姓名命名方式或方法。</a:t>
            </a:r>
          </a:p>
          <a:p>
            <a:pPr>
              <a:lnSpc>
                <a:spcPct val="150000"/>
              </a:lnSpc>
            </a:pPr>
            <a:endParaRPr lang="zh-CN" altLang="en-US" sz="4000"/>
          </a:p>
        </p:txBody>
      </p:sp>
    </p:spTree>
  </p:cSld>
  <p:clrMapOvr>
    <a:overrideClrMapping bg1="lt1" tx1="dk1" bg2="lt2" tx2="dk2" accent1="accent1" accent2="accent2" accent3="accent3" accent4="accent4" accent5="accent5" accent6="accent6" hlink="hlink" folHlink="folHlink"/>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200" b="1"/>
              <a:t>活动目的：</a:t>
            </a:r>
            <a:endParaRPr lang="en-US" altLang="zh-CN" sz="3200" b="1"/>
          </a:p>
          <a:p>
            <a:r>
              <a:rPr lang="en-US" altLang="zh-CN" sz="3200" b="1"/>
              <a:t>         </a:t>
            </a:r>
            <a:r>
              <a:rPr lang="zh-CN" altLang="en-US" sz="3200"/>
              <a:t>姓名是语言和文化的全息微缩，其中包蕴着历史时代、审美趣味、传统文化等深层内蕴。学者萧遥天在</a:t>
            </a:r>
            <a:r>
              <a:rPr lang="en-US" altLang="zh-CN" sz="3200"/>
              <a:t>《</a:t>
            </a:r>
            <a:r>
              <a:rPr lang="zh-CN" altLang="en-US" sz="3200"/>
              <a:t>中国人名的研究</a:t>
            </a:r>
            <a:r>
              <a:rPr lang="en-US" altLang="zh-CN" sz="3200"/>
              <a:t>》</a:t>
            </a:r>
            <a:r>
              <a:rPr lang="zh-CN" altLang="en-US" sz="3200"/>
              <a:t>中说：“一张人名录，肯下功夫深沉玩索，其中告诉你的东西，也许比一篇历史文物的报告还要丰富。</a:t>
            </a:r>
          </a:p>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733425" y="904241"/>
            <a:ext cx="7286625" cy="5325110"/>
          </a:xfrm>
        </p:spPr>
        <p:txBody>
          <a:bodyPr>
            <a:normAutofit/>
          </a:bodyPr>
          <a:lstStyle/>
          <a:p>
            <a:pPr>
              <a:lnSpc>
                <a:spcPct val="150000"/>
              </a:lnSpc>
            </a:pPr>
            <a:r>
              <a:rPr lang="zh-CN" altLang="en-US" sz="3200"/>
              <a:t>姓的来源：万物有灵，图腾标志</a:t>
            </a:r>
            <a:endParaRPr lang="en-US" altLang="zh-CN" sz="3200"/>
          </a:p>
          <a:p>
            <a:pPr>
              <a:lnSpc>
                <a:spcPct val="150000"/>
              </a:lnSpc>
            </a:pPr>
            <a:r>
              <a:rPr lang="zh-CN" altLang="en-US" sz="3200"/>
              <a:t>姓名中的唐朝：包蕴广泛，气象阔大</a:t>
            </a:r>
            <a:endParaRPr lang="en-US" altLang="zh-CN" sz="3200"/>
          </a:p>
          <a:p>
            <a:pPr>
              <a:lnSpc>
                <a:spcPct val="150000"/>
              </a:lnSpc>
            </a:pPr>
            <a:r>
              <a:rPr lang="zh-CN" altLang="en-US" sz="3200"/>
              <a:t>共同的偏好：从姓名透视民族心理</a:t>
            </a:r>
            <a:endParaRPr lang="en-US" altLang="zh-CN" sz="3200"/>
          </a:p>
          <a:p>
            <a:pPr>
              <a:lnSpc>
                <a:spcPct val="150000"/>
              </a:lnSpc>
            </a:pPr>
            <a:r>
              <a:rPr lang="zh-CN" altLang="en-US" sz="3200"/>
              <a:t>生辰八字：预测未来，完善生命</a:t>
            </a:r>
            <a:endParaRPr lang="en-US" altLang="zh-CN" sz="3200"/>
          </a:p>
          <a:p>
            <a:pPr>
              <a:lnSpc>
                <a:spcPct val="150000"/>
              </a:lnSpc>
            </a:pPr>
            <a:r>
              <a:rPr lang="zh-CN" altLang="en-US" sz="3200"/>
              <a:t>名字相衬：名以正体，字以表德</a:t>
            </a:r>
            <a:endParaRPr lang="en-US" altLang="zh-CN" sz="3200"/>
          </a:p>
          <a:p>
            <a:pPr>
              <a:lnSpc>
                <a:spcPct val="150000"/>
              </a:lnSpc>
            </a:pPr>
            <a:r>
              <a:rPr lang="zh-CN" altLang="en-US" sz="3200"/>
              <a:t>姓氏堂号：追根溯源，齐家睦族</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63774" y="573206"/>
            <a:ext cx="11696130" cy="5800297"/>
          </a:xfrm>
        </p:spPr>
        <p:txBody>
          <a:bodyPr/>
          <a:lstStyle/>
          <a:p>
            <a:r>
              <a:rPr lang="en-US" altLang="zh-CN" sz="2800"/>
              <a:t>【</a:t>
            </a:r>
            <a:r>
              <a:rPr lang="zh-CN" altLang="en-US" sz="2800"/>
              <a:t>课堂小结</a:t>
            </a:r>
            <a:r>
              <a:rPr lang="en-US" altLang="zh-CN" sz="2800"/>
              <a:t>】</a:t>
            </a:r>
          </a:p>
          <a:p>
            <a:r>
              <a:rPr lang="zh-CN" altLang="en-US" sz="2800"/>
              <a:t>        芥子之小，可纳须弥。沿着上述历史、审美、文化的路径，如果感兴趣，还可形成“姓的来源：万物有灵，图腾标志”“姓名中的唐朝：包蕴广泛，气象阔大”“共同的偏好：从姓名透视民族心理”“生辰八字：预测未来，完善生命”“名字相衬：名以正体，字以表德”“姓氏堂号：追根溯源，齐家睦族”等话题。</a:t>
            </a:r>
            <a:endParaRPr lang="en-US" altLang="zh-CN" sz="2800"/>
          </a:p>
          <a:p>
            <a:r>
              <a:rPr lang="zh-CN" altLang="en-US" sz="2800"/>
              <a:t>         对于博大精深的姓名文化而言，这堂课是开启，而不是结束。一部历史，其实就是一部人名史，如饶宗颐先生所说：“离开了人名，一部二十四史，就无从说起。”而我们所有的努力，就是在历史的苍穹中写下自己的姓名！</a:t>
            </a:r>
          </a:p>
          <a:p>
            <a:endParaRPr lang="zh-CN" altLang="en-US" sz="2800"/>
          </a:p>
          <a:p>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47725" y="1447165"/>
            <a:ext cx="10304145" cy="3811905"/>
          </a:xfrm>
        </p:spPr>
        <p:txBody>
          <a:bodyPr vert="horz" lIns="91440" tIns="45720" rIns="91440" bIns="45720" rtlCol="0">
            <a:normAutofit/>
          </a:bodyPr>
          <a:lstStyle/>
          <a:p>
            <a:pPr>
              <a:lnSpc>
                <a:spcPct val="150000"/>
              </a:lnSpc>
            </a:pPr>
            <a:r>
              <a:rPr lang="en-US" altLang="zh-CN" sz="4000"/>
              <a:t>【</a:t>
            </a:r>
            <a:r>
              <a:rPr lang="zh-CN" altLang="en-US" sz="4000"/>
              <a:t>课后作业</a:t>
            </a:r>
            <a:r>
              <a:rPr lang="en-US" altLang="zh-CN" sz="4000"/>
              <a:t>】</a:t>
            </a:r>
          </a:p>
          <a:p>
            <a:pPr>
              <a:lnSpc>
                <a:spcPct val="150000"/>
              </a:lnSpc>
            </a:pPr>
            <a:r>
              <a:rPr lang="zh-CN" altLang="en-US" sz="4000"/>
              <a:t>         根据自己小组的研究成果及全班讨论内容，写一篇</a:t>
            </a:r>
            <a:r>
              <a:rPr lang="en-US" altLang="zh-CN" sz="4000"/>
              <a:t>800</a:t>
            </a:r>
            <a:r>
              <a:rPr lang="zh-CN" altLang="en-US" sz="4000"/>
              <a:t>左右的小论文。</a:t>
            </a:r>
          </a:p>
          <a:p>
            <a:pPr>
              <a:lnSpc>
                <a:spcPct val="150000"/>
              </a:lnSpc>
            </a:pPr>
            <a:endParaRPr lang="zh-CN" altLang="en-US" sz="4000"/>
          </a:p>
        </p:txBody>
      </p:sp>
      <p:pic>
        <p:nvPicPr>
          <p:cNvPr id="3" name="New picture"/>
          <p:cNvPicPr/>
          <p:nvPr/>
        </p:nvPicPr>
        <p:blipFill>
          <a:blip r:embed="rId2"/>
          <a:stretch>
            <a:fillRect/>
          </a:stretch>
        </p:blipFill>
        <p:spPr>
          <a:xfrm>
            <a:off x="11353800" y="123190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447675" y="1075690"/>
            <a:ext cx="11439525" cy="3811905"/>
          </a:xfrm>
        </p:spPr>
        <p:txBody>
          <a:bodyPr>
            <a:normAutofit lnSpcReduction="10000"/>
          </a:bodyPr>
          <a:lstStyle/>
          <a:p>
            <a:pPr>
              <a:lnSpc>
                <a:spcPct val="150000"/>
              </a:lnSpc>
            </a:pPr>
            <a:r>
              <a:rPr lang="en-US" altLang="zh-CN" sz="4000"/>
              <a:t>【</a:t>
            </a:r>
            <a:r>
              <a:rPr lang="zh-CN" altLang="en-US" sz="4000"/>
              <a:t>课前准备</a:t>
            </a:r>
            <a:r>
              <a:rPr lang="en-US" altLang="zh-CN" sz="4000"/>
              <a:t>】</a:t>
            </a:r>
          </a:p>
          <a:p>
            <a:pPr>
              <a:lnSpc>
                <a:spcPct val="150000"/>
              </a:lnSpc>
            </a:pPr>
            <a:r>
              <a:rPr lang="en-US" altLang="zh-CN" sz="4000"/>
              <a:t>1.</a:t>
            </a:r>
            <a:r>
              <a:rPr lang="zh-CN" altLang="en-US" sz="4000"/>
              <a:t>采访父母，并记录他们为自己如此命名的缘由。</a:t>
            </a:r>
          </a:p>
          <a:p>
            <a:pPr>
              <a:lnSpc>
                <a:spcPct val="150000"/>
              </a:lnSpc>
            </a:pPr>
            <a:r>
              <a:rPr lang="en-US" altLang="zh-CN" sz="4000"/>
              <a:t>2.</a:t>
            </a:r>
            <a:r>
              <a:rPr lang="zh-CN" altLang="en-US" sz="4000"/>
              <a:t>通过查阅典籍、字形溯源、含义梳理，制作姓名名片，并阐释姓名内蕴。</a:t>
            </a:r>
          </a:p>
          <a:p>
            <a:pPr>
              <a:lnSpc>
                <a:spcPct val="150000"/>
              </a:lnSpc>
            </a:pPr>
            <a:endParaRPr lang="zh-CN" altLang="en-US" sz="40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38175" y="2019300"/>
            <a:ext cx="11344276" cy="3448049"/>
          </a:xfrm>
        </p:spPr>
        <p:txBody>
          <a:bodyPr>
            <a:normAutofit/>
          </a:bodyPr>
          <a:lstStyle/>
          <a:p>
            <a:pPr>
              <a:lnSpc>
                <a:spcPct val="150000"/>
              </a:lnSpc>
            </a:pPr>
            <a:r>
              <a:rPr lang="zh-CN" altLang="en-US" sz="4000"/>
              <a:t>活动一：姓名解码</a:t>
            </a:r>
            <a:endParaRPr lang="en-US" altLang="zh-CN" sz="4000"/>
          </a:p>
          <a:p>
            <a:pPr>
              <a:lnSpc>
                <a:spcPct val="150000"/>
              </a:lnSpc>
            </a:pPr>
            <a:r>
              <a:rPr lang="zh-CN" altLang="en-US" sz="4000"/>
              <a:t>         请根据课前采访及资料的查阅，说一说自己姓名的新内涵。</a:t>
            </a:r>
            <a:endParaRPr lang="en-US" altLang="zh-CN" sz="40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59308" y="586854"/>
            <a:ext cx="11737074" cy="5827593"/>
          </a:xfrm>
        </p:spPr>
        <p:txBody>
          <a:bodyPr/>
          <a:lstStyle/>
          <a:p>
            <a:r>
              <a:rPr lang="zh-CN" altLang="en-US" sz="2800" b="1"/>
              <a:t>活动目的：</a:t>
            </a:r>
            <a:endParaRPr lang="en-US" altLang="zh-CN" sz="2800" b="1"/>
          </a:p>
          <a:p>
            <a:r>
              <a:rPr lang="en-US" altLang="zh-CN" sz="2800" b="1"/>
              <a:t>         </a:t>
            </a:r>
            <a:r>
              <a:rPr lang="zh-CN" altLang="en-US" sz="2800"/>
              <a:t>解读姓名，在真实情境中进行语言积累，了解字义词义的丰富性，与名字相连的古诗文，让语言积累具有了生命的温度。这是见自我、见群体、见文化的过程，重新理解姓名，悦纳自我，也重新认识朝夕相处的同学，并引领自我的精神成长。在各有特点的阐释基础上，为让认识从感性走向理性，可以引导学生梳理赋予姓名深意和文化味的途径，如：</a:t>
            </a:r>
            <a:endParaRPr lang="en-US" altLang="zh-CN" sz="2800"/>
          </a:p>
          <a:p>
            <a:r>
              <a:rPr lang="zh-CN" altLang="en-US" sz="2800"/>
              <a:t>（</a:t>
            </a:r>
            <a:r>
              <a:rPr lang="en-US" sz="2800"/>
              <a:t>1</a:t>
            </a:r>
            <a:r>
              <a:rPr lang="zh-CN" altLang="en-US" sz="2800"/>
              <a:t>）引经据典，发掘深蕴；</a:t>
            </a:r>
            <a:endParaRPr lang="en-US" altLang="zh-CN" sz="2800"/>
          </a:p>
          <a:p>
            <a:r>
              <a:rPr lang="zh-CN" altLang="en-US" sz="2800"/>
              <a:t>（</a:t>
            </a:r>
            <a:r>
              <a:rPr lang="en-US" sz="2800"/>
              <a:t>2</a:t>
            </a:r>
            <a:r>
              <a:rPr lang="zh-CN" altLang="en-US" sz="2800"/>
              <a:t>）多义扩展，丰富阐释；</a:t>
            </a:r>
            <a:endParaRPr lang="en-US" altLang="zh-CN" sz="2800"/>
          </a:p>
          <a:p>
            <a:r>
              <a:rPr lang="zh-CN" altLang="en-US" sz="2800"/>
              <a:t>（</a:t>
            </a:r>
            <a:r>
              <a:rPr lang="en-US" sz="2800"/>
              <a:t>3</a:t>
            </a:r>
            <a:r>
              <a:rPr lang="zh-CN" altLang="en-US" sz="2800"/>
              <a:t>）谐音赋意，联系引申；</a:t>
            </a:r>
            <a:endParaRPr lang="en-US" altLang="zh-CN" sz="2800"/>
          </a:p>
          <a:p>
            <a:r>
              <a:rPr lang="zh-CN" altLang="en-US" sz="2800"/>
              <a:t>（</a:t>
            </a:r>
            <a:r>
              <a:rPr lang="en-US" sz="2800"/>
              <a:t>4</a:t>
            </a:r>
            <a:r>
              <a:rPr lang="zh-CN" altLang="en-US" sz="2800"/>
              <a:t>）名姓相连，整体理解。</a:t>
            </a:r>
          </a:p>
          <a:p>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52425" y="533400"/>
            <a:ext cx="11677650" cy="6086475"/>
          </a:xfrm>
        </p:spPr>
        <p:txBody>
          <a:bodyPr>
            <a:normAutofit/>
          </a:bodyPr>
          <a:lstStyle/>
          <a:p>
            <a:r>
              <a:rPr lang="en-US" altLang="zh-CN" sz="3600"/>
              <a:t>〔</a:t>
            </a:r>
            <a:r>
              <a:rPr lang="zh-CN" altLang="en-US" sz="3600"/>
              <a:t>示例</a:t>
            </a:r>
            <a:r>
              <a:rPr lang="en-US" altLang="zh-CN" sz="3600"/>
              <a:t>〕</a:t>
            </a:r>
            <a:r>
              <a:rPr lang="zh-CN" altLang="en-US" sz="3600"/>
              <a:t>周婧兮：</a:t>
            </a:r>
          </a:p>
          <a:p>
            <a:r>
              <a:rPr lang="zh-CN" altLang="en-US" sz="3600"/>
              <a:t>周，源于姬姓，为黄帝后裔。愿得周氏敦厚家风，感炎黄之韵，傲华夏之魂。</a:t>
            </a:r>
          </a:p>
          <a:p>
            <a:r>
              <a:rPr lang="zh-CN" altLang="en-US" sz="3600"/>
              <a:t>婧，“舒妙婧之纤腰兮</a:t>
            </a:r>
            <a:r>
              <a:rPr lang="en-US" altLang="zh-CN" sz="3600"/>
              <a:t>,</a:t>
            </a:r>
            <a:r>
              <a:rPr lang="zh-CN" altLang="en-US" sz="3600"/>
              <a:t>扬杂错之袿徽。”女从青，青为精华，合为佳人。既是临水照花的翩翩佳人，又有巾帼不让须眉的傲人才品，希望在岁月纷扰中永不迷失自我，当那个不卑不亢、自成气质的女儿家。</a:t>
            </a:r>
          </a:p>
          <a:p>
            <a:r>
              <a:rPr lang="zh-CN" altLang="en-US" sz="3600"/>
              <a:t>兮者，语所稽也。“福兮祸所伏，祸兮福所倚。”此处虽是停顿，亦是转折，更是人生的感叹之处。在回首过往之时能够明白福祸相依，坚守自我。更有一声满意感叹，不辜负自我，实现理想。</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a:lnSpc>
                <a:spcPct val="150000"/>
              </a:lnSpc>
            </a:pPr>
            <a:r>
              <a:rPr lang="zh-CN" altLang="en-US" sz="4000"/>
              <a:t>活动二：姓名藏机 </a:t>
            </a:r>
            <a:endParaRPr lang="en-US" altLang="zh-CN" sz="4000"/>
          </a:p>
          <a:p>
            <a:pPr>
              <a:lnSpc>
                <a:spcPct val="150000"/>
              </a:lnSpc>
            </a:pPr>
            <a:r>
              <a:rPr lang="zh-CN" altLang="en-US" sz="4000"/>
              <a:t>观察全班同学姓名，归纳常见的命名方式。</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78642" y="559559"/>
            <a:ext cx="11635854" cy="5800298"/>
          </a:xfrm>
        </p:spPr>
        <p:txBody>
          <a:bodyPr/>
          <a:lstStyle/>
          <a:p>
            <a:r>
              <a:rPr lang="zh-CN" altLang="en-US" sz="3200" b="1"/>
              <a:t>活动目的：</a:t>
            </a:r>
            <a:endParaRPr lang="en-US" altLang="zh-CN" sz="3200" b="1"/>
          </a:p>
          <a:p>
            <a:r>
              <a:rPr lang="en-US" altLang="zh-CN" sz="3200" b="1"/>
              <a:t>         </a:t>
            </a:r>
            <a:r>
              <a:rPr lang="zh-CN" altLang="en-US" sz="3200"/>
              <a:t>这一任务既是语言的梳理、逻辑的训练，也是文化的瞭望。看法可以见仁见智，大体可按内容与技巧两个维度归类梳理。学生从梳理归类中，可以感受到名字中折射的长辈对后代的美好希冀，同时，也打开视野、训练思维，引导学生把对姓名的零碎感受变成结构化认知，不求全面，而是能在生活情境中有逻辑地建构自我的知识。</a:t>
            </a:r>
          </a:p>
          <a:p>
            <a:endParaRPr lang="zh-CN" altLang="en-US"/>
          </a:p>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14325" y="685165"/>
            <a:ext cx="11658600" cy="5868035"/>
          </a:xfrm>
        </p:spPr>
        <p:txBody>
          <a:bodyPr vert="horz" lIns="91440" tIns="45720" rIns="91440" bIns="45720" rtlCol="0">
            <a:normAutofit lnSpcReduction="10000"/>
          </a:bodyPr>
          <a:lstStyle/>
          <a:p>
            <a:r>
              <a:rPr lang="en-US" altLang="zh-CN" sz="3200"/>
              <a:t>〔</a:t>
            </a:r>
            <a:r>
              <a:rPr lang="zh-CN" altLang="en-US" sz="3200"/>
              <a:t>示例</a:t>
            </a:r>
            <a:r>
              <a:rPr lang="en-US" altLang="zh-CN" sz="3200"/>
              <a:t>〕</a:t>
            </a:r>
          </a:p>
          <a:p>
            <a:r>
              <a:rPr lang="zh-CN" altLang="en-US" sz="3200"/>
              <a:t>从内容上看：一是生命祝福型，如嘉、佳、慧、杰等；</a:t>
            </a:r>
            <a:endParaRPr lang="en-US" altLang="zh-CN" sz="3200"/>
          </a:p>
          <a:p>
            <a:r>
              <a:rPr lang="en-US" altLang="zh-CN" sz="3200"/>
              <a:t>                           </a:t>
            </a:r>
            <a:r>
              <a:rPr lang="zh-CN" altLang="en-US" sz="3200"/>
              <a:t>二是经典深蕴型，如王一舟、蒋雨桐等；</a:t>
            </a:r>
            <a:endParaRPr lang="en-US" altLang="zh-CN" sz="3200"/>
          </a:p>
          <a:p>
            <a:r>
              <a:rPr lang="en-US" altLang="zh-CN" sz="3200"/>
              <a:t>                           </a:t>
            </a:r>
            <a:r>
              <a:rPr lang="zh-CN" altLang="en-US" sz="3200"/>
              <a:t>三是自然风物型，如海、天、辉、璇等；</a:t>
            </a:r>
            <a:endParaRPr lang="en-US" altLang="zh-CN" sz="3200"/>
          </a:p>
          <a:p>
            <a:r>
              <a:rPr lang="zh-CN" altLang="en-US" sz="3200"/>
              <a:t>                           四是时地印记型，如宁、越、晨等；</a:t>
            </a:r>
            <a:endParaRPr lang="en-US" altLang="zh-CN" sz="3200"/>
          </a:p>
          <a:p>
            <a:r>
              <a:rPr lang="en-US" altLang="zh-CN" sz="3200"/>
              <a:t>                           </a:t>
            </a:r>
            <a:r>
              <a:rPr lang="zh-CN" altLang="en-US" sz="3200"/>
              <a:t>五是生肖五行型，如以骐、森、鑫等。</a:t>
            </a:r>
            <a:endParaRPr lang="en-US" altLang="zh-CN" sz="3200"/>
          </a:p>
          <a:p>
            <a:r>
              <a:rPr lang="zh-CN" altLang="en-US" sz="3200"/>
              <a:t>从技巧上看：一是词语组合型，如高远、田源等；</a:t>
            </a:r>
            <a:endParaRPr lang="en-US" altLang="zh-CN" sz="3200"/>
          </a:p>
          <a:p>
            <a:r>
              <a:rPr lang="en-US" altLang="zh-CN" sz="3200"/>
              <a:t>                          </a:t>
            </a:r>
            <a:r>
              <a:rPr lang="zh-CN" altLang="en-US" sz="3200"/>
              <a:t>二是谐音寄意型，如郑豪与正好、陈果与成果等；</a:t>
            </a:r>
            <a:endParaRPr lang="en-US" altLang="zh-CN" sz="3200"/>
          </a:p>
          <a:p>
            <a:r>
              <a:rPr lang="en-US" altLang="zh-CN" sz="3200"/>
              <a:t>                          </a:t>
            </a:r>
            <a:r>
              <a:rPr lang="zh-CN" altLang="en-US" sz="3200"/>
              <a:t>三是字词分拆型，如天轩、天宇兄弟等；</a:t>
            </a:r>
            <a:endParaRPr lang="en-US" altLang="zh-CN" sz="3200"/>
          </a:p>
          <a:p>
            <a:r>
              <a:rPr lang="zh-CN" altLang="en-US" sz="3200"/>
              <a:t>                          四是虚实相生型，如季子尧、张歆之等；</a:t>
            </a:r>
            <a:endParaRPr lang="en-US" altLang="zh-CN" sz="3200"/>
          </a:p>
          <a:p>
            <a:r>
              <a:rPr lang="en-US" altLang="zh-CN" sz="3200"/>
              <a:t>                          </a:t>
            </a:r>
            <a:r>
              <a:rPr lang="zh-CN" altLang="en-US" sz="3200"/>
              <a:t>五是家族字辈型，如恒字辈。</a:t>
            </a: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70</Paragraphs>
  <Slides>23</Slides>
  <Notes>0</Notes>
  <TotalTime>0</TotalTime>
  <HiddenSlides>0</HiddenSlides>
  <MMClips>0</MMClips>
  <ScaleCrop>0</ScaleCrop>
  <HeadingPairs>
    <vt:vector baseType="variant" size="4">
      <vt:variant>
        <vt:lpstr>Theme</vt:lpstr>
      </vt:variant>
      <vt:variant>
        <vt:i4>1</vt:i4>
      </vt:variant>
      <vt:variant>
        <vt:lpstr>Slide Titles</vt:lpstr>
      </vt:variant>
      <vt:variant>
        <vt:i4>23</vt:i4>
      </vt:variant>
    </vt:vector>
  </HeadingPairs>
  <TitlesOfParts>
    <vt:vector baseType="lpstr" size="24">
      <vt:lpstr>Office 主题</vt:lpstr>
      <vt:lpstr>语言微处探世界，姓名里面见乾坤   ——《丰富词语积累》提升案</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0</LinksUpToDate>
  <SharedDoc>0</SharedDoc>
  <HyperlinksChanged>0</HyperlinksChanged>
  <Application>Aspose.Slides for Java</Application>
  <AppVersion>17.0600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2020-09-29T14:31:31Z</cp:lastPrinted>
  <dcterms:created xsi:type="dcterms:W3CDTF">2020-09-29T14:31:31Z</dcterms:created>
  <dcterms:modified xsi:type="dcterms:W3CDTF">2020-09-29T06:31:37Z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