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notesMasterIdLst>
    <p:notesMasterId r:id="rId34"/>
  </p:notesMasterIdLst>
  <p:sldIdLst>
    <p:sldId id="329" r:id="rId2"/>
    <p:sldId id="328" r:id="rId3"/>
    <p:sldId id="331" r:id="rId4"/>
    <p:sldId id="332" r:id="rId5"/>
    <p:sldId id="333" r:id="rId6"/>
    <p:sldId id="334" r:id="rId7"/>
    <p:sldId id="298" r:id="rId8"/>
    <p:sldId id="343" r:id="rId9"/>
    <p:sldId id="342" r:id="rId10"/>
    <p:sldId id="335" r:id="rId11"/>
    <p:sldId id="336" r:id="rId12"/>
    <p:sldId id="310" r:id="rId13"/>
    <p:sldId id="368" r:id="rId14"/>
    <p:sldId id="364" r:id="rId15"/>
    <p:sldId id="363" r:id="rId16"/>
    <p:sldId id="344" r:id="rId17"/>
    <p:sldId id="381" r:id="rId18"/>
    <p:sldId id="366" r:id="rId19"/>
    <p:sldId id="367" r:id="rId20"/>
    <p:sldId id="346" r:id="rId21"/>
    <p:sldId id="382" r:id="rId22"/>
    <p:sldId id="369" r:id="rId23"/>
    <p:sldId id="349" r:id="rId24"/>
    <p:sldId id="350" r:id="rId25"/>
    <p:sldId id="370" r:id="rId26"/>
    <p:sldId id="371" r:id="rId27"/>
    <p:sldId id="379" r:id="rId28"/>
    <p:sldId id="380" r:id="rId29"/>
    <p:sldId id="372" r:id="rId30"/>
    <p:sldId id="373" r:id="rId31"/>
    <p:sldId id="351" r:id="rId32"/>
    <p:sldId id="320" r:id="rId33"/>
  </p:sldIdLst>
  <p:sldSz cx="12192000" cy="6858000"/>
  <p:notesSz cx="7104063" cy="10234613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28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79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2020-10-24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96A66E7-EA0D-4C2B-B039-5C13CCBC21F8}"/>
              </a:ext>
            </a:extLst>
          </p:cNvPr>
          <p:cNvSpPr txBox="1"/>
          <p:nvPr/>
        </p:nvSpPr>
        <p:spPr>
          <a:xfrm>
            <a:off x="9773729" y="193251"/>
            <a:ext cx="200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人教版必修上册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436DB20-ED0E-48C8-83FD-9B05A434AC43}"/>
              </a:ext>
            </a:extLst>
          </p:cNvPr>
          <p:cNvSpPr txBox="1"/>
          <p:nvPr/>
        </p:nvSpPr>
        <p:spPr>
          <a:xfrm>
            <a:off x="1410965" y="2895846"/>
            <a:ext cx="95795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>
                <a:solidFill>
                  <a:srgbClr val="FF0000"/>
                </a:solidFill>
              </a:rPr>
              <a:t>12 </a:t>
            </a:r>
            <a:r>
              <a:rPr lang="zh-CN" altLang="zh-CN" sz="6600" b="1">
                <a:solidFill>
                  <a:srgbClr val="FF0000"/>
                </a:solidFill>
              </a:rPr>
              <a:t>拿来主义</a:t>
            </a:r>
            <a:endParaRPr lang="zh-CN" altLang="en-US" sz="660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字魂27号-布丁体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40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9C501CC-FC7E-4D91-9245-3FB758284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341120"/>
            <a:ext cx="12191999" cy="551688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自读全文，梳理每段内容，简要概括每段内容，思考，全文可分为几部分？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）揭批“送去”的行径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）提出“拿来”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）剖析“送去”的危害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）引出“送来”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）提出“拿来主义”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）分析“送来”的实质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）提出“拿来”的原则，即“运用脑髓，放出眼光，自己来拿”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）批判对待文化遗产的错误态度</a:t>
            </a:r>
          </a:p>
          <a:p>
            <a:pPr marL="0" indent="0">
              <a:lnSpc>
                <a:spcPct val="200000"/>
              </a:lnSpc>
              <a:buNone/>
            </a:pPr>
            <a:endParaRPr lang="zh-CN" altLang="en-US" b="1">
              <a:solidFill>
                <a:srgbClr val="240BD9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A86246A-4EA8-43F8-98BC-B0038D471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4320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zh-CN" b="1">
                <a:solidFill>
                  <a:srgbClr val="FF0000"/>
                </a:solidFill>
              </a:rPr>
              <a:t>整体感知</a:t>
            </a:r>
            <a:endParaRPr lang="zh-CN" altLang="zh-CN" sz="32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80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80" y="987922"/>
            <a:ext cx="11109960" cy="527571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）阐明正确对待文化遗产的态度和方法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）总结文章，阐述实行“拿来主义”的品质要求和重大意义</a:t>
            </a:r>
          </a:p>
          <a:p>
            <a:pPr>
              <a:lnSpc>
                <a:spcPct val="150000"/>
              </a:lnSpc>
            </a:pP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全文可分为三部分：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第一部分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(1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，批判“送去主义”，树立自己的观点。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第二部分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(8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，阐明“拿来主义”的具体内容。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第三部分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，总结全文，并提出实行“拿来主义”的人应具有的条件，以及实行“拿来主义”的重要性和紧迫性。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5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6E0A858-3CCA-4F83-9367-2548B2DB62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92405"/>
            <a:ext cx="10759440" cy="445307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思考，文中在哪一段正式提出了“拿来主义”？作者要对什么采取“拿来主义”？</a:t>
            </a:r>
          </a:p>
          <a:p>
            <a:pPr>
              <a:lnSpc>
                <a:spcPct val="170000"/>
              </a:lnSpc>
            </a:pPr>
            <a:endParaRPr lang="en-US" altLang="zh-CN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第七段正式提出了拿来主义：“用脑髓，放出眼光，自己来拿。” 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作者要对文化遗产和外来的东西采取“拿来主义”。</a:t>
            </a:r>
          </a:p>
          <a:p>
            <a:pPr algn="ctr">
              <a:lnSpc>
                <a:spcPct val="150000"/>
              </a:lnSpc>
            </a:pPr>
            <a:endParaRPr lang="zh-CN" altLang="en-US" b="1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286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5BB41DE-6AEE-497C-8276-B2034B24F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精研课文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AA76C5E-9F7A-4888-9122-F4084F30C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580" y="1965959"/>
            <a:ext cx="11292840" cy="251460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研读课文</a:t>
            </a:r>
            <a:r>
              <a:rPr lang="zh-CN" altLang="en-US" b="1">
                <a:solidFill>
                  <a:srgbClr val="FF0000"/>
                </a:solidFill>
              </a:rPr>
              <a:t>第一部分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思考：为什么要拿来？当时中国的现状怎样？ 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当时中国存在闭关主义、送去主义、送来主义。</a:t>
            </a:r>
          </a:p>
          <a:p>
            <a:pPr>
              <a:lnSpc>
                <a:spcPct val="150000"/>
              </a:lnSpc>
            </a:pPr>
            <a:endParaRPr lang="en-US" altLang="zh-CN" b="1">
              <a:solidFill>
                <a:srgbClr val="240BD9"/>
              </a:solidFill>
              <a:latin typeface="宋体" pitchFamily="2" charset="-122"/>
              <a:ea typeface="宋体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11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60" y="609601"/>
            <a:ext cx="11856720" cy="606552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</a:rPr>
              <a:t>2</a:t>
            </a: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</a:rPr>
              <a:t>）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</a:rPr>
              <a:t>思考，闭关主义的实质是什么？有哪些危害？</a:t>
            </a: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</a:rPr>
              <a:t>送去主义的实质是什么？有什么危害？</a:t>
            </a:r>
            <a:endParaRPr lang="zh-CN" altLang="zh-CN" b="1">
              <a:solidFill>
                <a:srgbClr val="240BD9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明确：</a:t>
            </a:r>
            <a:endParaRPr lang="en-US" altLang="zh-CN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1E21A2"/>
                </a:solidFill>
                <a:latin typeface="宋体" panose="02010600030101010101" pitchFamily="2" charset="-122"/>
              </a:rPr>
              <a:t>闭关主义：</a:t>
            </a:r>
            <a:endParaRPr lang="zh-CN" altLang="zh-CN" b="1">
              <a:solidFill>
                <a:srgbClr val="1E21A2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</a:rPr>
              <a:t>实质</a:t>
            </a:r>
            <a:r>
              <a:rPr lang="en-US" altLang="zh-CN" b="1">
                <a:latin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</a:rPr>
              <a:t>明清以来奉行的闭关自守的政策。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</a:rPr>
              <a:t>做法</a:t>
            </a:r>
            <a:r>
              <a:rPr lang="en-US" altLang="zh-CN" b="1">
                <a:latin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</a:rPr>
              <a:t>自己不去，别人也不许来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</a:rPr>
              <a:t>后果</a:t>
            </a:r>
            <a:r>
              <a:rPr lang="en-US" altLang="zh-CN" b="1">
                <a:latin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</a:rPr>
              <a:t>大门被枪炮打破（鸦片战争），碰了一串钉子（清政府与帝国主义国家签订的一系列丧权辱国的不平等条约）。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1E21A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送去主义：</a:t>
            </a:r>
            <a:endParaRPr lang="en-US" altLang="zh-CN" b="1">
              <a:solidFill>
                <a:srgbClr val="1E21A2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实质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国民政府的媚外求荣政策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做法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只是送出去　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后果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亡国灭种，祸延子孙</a:t>
            </a:r>
          </a:p>
        </p:txBody>
      </p:sp>
    </p:spTree>
    <p:extLst>
      <p:ext uri="{BB962C8B-B14F-4D97-AF65-F5344CB8AC3E}">
        <p14:creationId xmlns:p14="http://schemas.microsoft.com/office/powerpoint/2010/main" val="64770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08" y="670230"/>
            <a:ext cx="11302584" cy="6093502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作者列举了哪些事例来揭露国民党政府实行</a:t>
            </a:r>
            <a:r>
              <a:rPr lang="en-US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送去主义</a:t>
            </a:r>
            <a:r>
              <a:rPr lang="en-US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的媚外丑态的</a:t>
            </a:r>
            <a:r>
              <a:rPr lang="en-US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? </a:t>
            </a:r>
            <a:endParaRPr lang="zh-CN" altLang="zh-CN" b="1">
              <a:solidFill>
                <a:srgbClr val="2723C1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①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先送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一批古董到巴黎去展览，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不知后事如何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，即有去无回，这是媚外的可耻行径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b="1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itchFamily="2" charset="-122"/>
                <a:ea typeface="宋体" pitchFamily="2" charset="-122"/>
              </a:rPr>
              <a:t>②还有几位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大师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们捧几张古画和新画，在欧洲各国一路挂过去，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捧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何其郑重、恭敬，媚态可掬，几张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一路的挂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，何其卖力，何其寒伧可笑，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发扬国光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，反语，讽刺不以为耻，反以为荣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还要送梅兰芳博士到苏联去，以催进象征主义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也可以算得显出一点进步了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，用这种方式来显示一点进步，多么可怜，暗示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学艺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上的东西已经相当贫乏。作者讽刺批判的锋芒不是对着几位艺术家，而是指向卖国媚外的反动当局及其御用文人，字里行间充满着憎恶和鄙视。</a:t>
            </a:r>
          </a:p>
        </p:txBody>
      </p:sp>
    </p:spTree>
    <p:extLst>
      <p:ext uri="{BB962C8B-B14F-4D97-AF65-F5344CB8AC3E}">
        <p14:creationId xmlns:p14="http://schemas.microsoft.com/office/powerpoint/2010/main" val="334144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6094"/>
            <a:ext cx="12192000" cy="456934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思考，作者论述“送去主义”的后果，用了怎样的论证方法？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用了类比论证的方法。文中说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尼采就自诩他是太阳……做奖赏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，尼采自诩是太阳，实际不是，最后疯了，中国自诩地大物博，实际不是，最后灭亡。作者在这里并没有非常直白将这种后果表述出来，而运用类比手法，讽刺盲目自大者，告诫人们一味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送去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，只能沦为乞丐。即使自己这一辈沦落不到，子孙后代呢？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讨一些残羹冷炙作奖赏。　 </a:t>
            </a:r>
          </a:p>
          <a:p>
            <a:pPr>
              <a:lnSpc>
                <a:spcPct val="150000"/>
              </a:lnSpc>
            </a:pPr>
            <a:endParaRPr lang="en-US" altLang="zh-CN" b="1">
              <a:solidFill>
                <a:srgbClr val="240BD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225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6534"/>
            <a:ext cx="12192000" cy="5148466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endParaRPr lang="en-US" altLang="zh-CN" b="1">
              <a:solidFill>
                <a:srgbClr val="240BD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思考， 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别的且不说罢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一句有什么作用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? 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</a:rPr>
              <a:t> “送去”“送来”“抛来”“抛给”“拿来”有什么不同？</a:t>
            </a:r>
            <a:endParaRPr lang="zh-CN" altLang="zh-CN" b="1">
              <a:solidFill>
                <a:srgbClr val="240BD9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</a:rPr>
              <a:t>别的且不说罢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这一句把所要揭露、论述的范围加以严格的限制，只讲学艺上的事。本文写于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1934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日，那时日本帝国主义的魔爪已经伸到了东北、华北，国民党政府推行卖国主义政策，变本加厉地出卖国家的领土、资源和主权，确实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成了什么都是‘送去主义’了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。因此，用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别的且不说罢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的句子，不仅使论述的范围明确，而且增强了揭露的深刻性。</a:t>
            </a:r>
          </a:p>
          <a:p>
            <a:pPr>
              <a:lnSpc>
                <a:spcPct val="150000"/>
              </a:lnSpc>
            </a:pP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660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333" y="609600"/>
            <a:ext cx="11904133" cy="5470689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1E21A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送去：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指国民党政府所奉行的媚外政策和出卖领土主权等罪恶行径。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1E21A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送来：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是被动接受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送来的别人剩余的东西。这里指国民党政府自欺欺人的说法，批判国民党政府奴性十足的嘴脸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1E21A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抛来：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把无用的东西抛弃掉，或者无代价地送人或施舍，一般不怀有什么不良的动机或目的。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1E21A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抛给：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有目的的、带恶意的输出。指帝国主义为了进行经济和文化侵略，向中国倾销剩余物资、传播资本主义腐朽文化等的阴谋罪行。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给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字表示是怀有企图，非要你接受不可的。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1E21A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拿来：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主动获取，指自己主动去拿，拿来的是经过挑选的有用的东西。</a:t>
            </a:r>
          </a:p>
          <a:p>
            <a:pPr>
              <a:lnSpc>
                <a:spcPct val="150000"/>
              </a:lnSpc>
            </a:pP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548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764497"/>
            <a:ext cx="11618210" cy="5974969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思考，“送来主义”的实质和后果是什么？作者对“闭关主义”“送去主义”“送来主义”是什么态度？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实质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帝国主义向中国倾销剩余物资进行文化经济侵略的政策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做法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英国鸦片，德国废枪炮，法国香粉，美国电影，日本小东西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后果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大受其害，对外国文化的一概排斥</a:t>
            </a:r>
          </a:p>
          <a:p>
            <a:pPr>
              <a:lnSpc>
                <a:spcPct val="17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态度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作者对“闭关主义”“送去主义”“送来主义”是反对和批判的。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从上述的分析中我们看出，鲁迅先生对国与国之间的交流有他自己独到的见解，用他自己的话说就是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礼尚往来（板书），没有往来不行，光有往也不行，必须得有来，但来的也不是随便的东西，必须是好的，有用的，但是我们不能控制这一点，所以，作者提出了他的主张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拿来主义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308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3B5FDBC-B6A9-447C-87B4-ECFB260682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" t="22826" r="8018" b="23914"/>
          <a:stretch>
            <a:fillRect/>
          </a:stretch>
        </p:blipFill>
        <p:spPr bwMode="auto">
          <a:xfrm>
            <a:off x="0" y="0"/>
            <a:ext cx="3432534" cy="15361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FD1AF3-82E5-443F-A79B-E944C9963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836" y="1536567"/>
            <a:ext cx="11149121" cy="4557911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《拿来主义》是一篇具有代表性的杂文。因为杂文是文艺性的论文，属于议论文范畴，所以学习本文我们可以论文的学习方法来学习。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 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鲁迅的杂文具有“嘻笑怒骂皆成文章”，“犀利幽默”的语言特点，并且善于运用因果论证、比喻论证等多种论证方法，所以学习本文不仅可以从整体上初步感知议论文的写作特点，而且可以学习鲁迅杂文的语言特点以及议论文的多种论证方法。</a:t>
            </a:r>
          </a:p>
          <a:p>
            <a:pPr>
              <a:lnSpc>
                <a:spcPct val="170000"/>
              </a:lnSpc>
            </a:pPr>
            <a:endParaRPr lang="zh-CN" altLang="zh-CN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86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47799"/>
            <a:ext cx="12192000" cy="3337561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思考，如何理解“用脑髓，放出眼光，自己来拿”？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运用脑髓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指用脑筋独立思考，有主见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;“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放出眼光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指要看得清，有辨别力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;“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自己来拿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指要有选择，自己拿。我们要运用脑子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放出眼光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自己来拿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!(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有思考、有鉴别、有选择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) </a:t>
            </a:r>
          </a:p>
          <a:p>
            <a:pPr>
              <a:lnSpc>
                <a:spcPct val="170000"/>
              </a:lnSpc>
            </a:pPr>
            <a:endParaRPr lang="zh-CN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494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32522"/>
            <a:ext cx="12192000" cy="5974969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endParaRPr lang="zh-CN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讨论：课文前半部分写“闭关主义”“送去主义”与后文写“拿来主义”有什么关系？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b="1">
              <a:solidFill>
                <a:srgbClr val="240BD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作者要论说的是“拿来主义”，但它是针对历史和现实存在的问题提出来的，近代的“闭关主义”必然导致“现在”的“送去主义”。“送去主义”是一种有往无来的卖国行径，必然导致国势日弱，被动挨打，从长远看，将造成亡国灭种。因此，采取与“送去主义”针锋相对的“拿来主义”就刻不容缓。“送去主义”和“拿来主义”是一个问题的两个方面，“破”正是为了“立”，只有“破”得彻底，才能“立”得牢靠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56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75F20BA-83EC-438E-942B-6A33F554A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934" y="653042"/>
            <a:ext cx="11562132" cy="5551915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b="1">
                <a:solidFill>
                  <a:srgbClr val="FF0000"/>
                </a:solidFill>
              </a:rPr>
              <a:t>研</a:t>
            </a:r>
            <a:r>
              <a:rPr lang="zh-CN" altLang="en-US" b="1">
                <a:solidFill>
                  <a:srgbClr val="FF0000"/>
                </a:solidFill>
              </a:rPr>
              <a:t>读课</a:t>
            </a:r>
            <a:r>
              <a:rPr lang="zh-CN" altLang="zh-CN" b="1">
                <a:solidFill>
                  <a:srgbClr val="FF0000"/>
                </a:solidFill>
              </a:rPr>
              <a:t>文第</a:t>
            </a:r>
            <a:r>
              <a:rPr lang="zh-CN" altLang="en-US" b="1">
                <a:solidFill>
                  <a:srgbClr val="FF0000"/>
                </a:solidFill>
              </a:rPr>
              <a:t>二</a:t>
            </a:r>
            <a:r>
              <a:rPr lang="zh-CN" altLang="zh-CN" b="1">
                <a:solidFill>
                  <a:srgbClr val="FF0000"/>
                </a:solidFill>
              </a:rPr>
              <a:t>部分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）思考：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大宅子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比喻什么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对待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大宅子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”,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文章一共列举了几种态度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作者对这些态度持什么态度？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“大宅子”比喻文化遗产。文章列举了三种人的三种态度。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孱头：不敢进门，不敢接受，逃避主义。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昏蛋：放火烧光，全盘否定，虚无主义。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废物：接受一切，全盘肯定，投降主义。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作者批判这三种态度。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4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04242"/>
            <a:ext cx="12192000" cy="625375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）讨论：</a:t>
            </a: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“拿来主义”者是怎样对待文化遗产的？“鱼翅”“鸦片”“烟枪和烟灯”“姨太太”分别指什么？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 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鱼翅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指文化遗产中精华部分，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鸦片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指文化遗产中精华与糟粕互见的部分，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烟枪和烟灯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指文化遗产中的旧形式，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姨太太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指只供剥削阶级欣赏享用的腐朽的东西，是纯粹的糟粕。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鱼翅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”――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吸收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――“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只要有养料，也和朋友们像萝卜白菜一样的吃掉。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鸦片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”――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批判地吸收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―――“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只送到药房里去，以供治病之用，却不弄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‘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出售存膏，售完即止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’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的玄虚。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烟枪和烟灯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”――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留一点作历史的反面教材，绝大多数应当清除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――“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除了送一点进博物馆之外，其余的是大可以毁掉的了。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姨太太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”――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坚决抛弃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――“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大以请她们各自走散为是。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一言以敝之，“拿来主义”者对待文化遗产是：先占有后挑选，吸取精华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剔除糟粕。</a:t>
            </a:r>
          </a:p>
          <a:p>
            <a:pPr algn="ctr">
              <a:lnSpc>
                <a:spcPct val="150000"/>
              </a:lnSpc>
            </a:pPr>
            <a:endParaRPr lang="zh-CN" altLang="zh-CN" sz="32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6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62898"/>
            <a:ext cx="12192000" cy="6042702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b="1">
                <a:solidFill>
                  <a:srgbClr val="240B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讨论，这两段主要运用了哪种论证手法？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）比喻论证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比喻论证就是用比喻来说明道理。这种方法是用人们容易理解的、比较浅显的事物或道理来证明不容易理解的、深奥的事物或道理。运用这种方法能把道理讲得通俗形象。使人容易接受，增强作品的艺术性和感染力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文中运用“大宅子”“鱼翅”“萝卜、白菜”“鸦片”“烟枪和烟灯”及“姨太太”等当时人们熟悉的事物作比方，具体、通谷、形象，使如何对待文化遗产这个抽象的问题具体化，深奥的道理浅显化，破立鲜明，取舍清楚，不仅闪烁着历史唯物主义的光辉，而且漫画式地勾勒“孱头”“昏蛋”“废物”等形象，语言生动，妙语横生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）对比论证的方法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把孱头、昏蛋、废物的做法与拿来主义者进行对比，给人留下鲜明的印象，增强论证效果。</a:t>
            </a:r>
          </a:p>
        </p:txBody>
      </p:sp>
    </p:spTree>
    <p:extLst>
      <p:ext uri="{BB962C8B-B14F-4D97-AF65-F5344CB8AC3E}">
        <p14:creationId xmlns:p14="http://schemas.microsoft.com/office/powerpoint/2010/main" val="98932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0679D48-738B-408B-8504-2AF5EE208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" y="487680"/>
            <a:ext cx="12085320" cy="6263640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b="1">
                <a:solidFill>
                  <a:srgbClr val="FF0000"/>
                </a:solidFill>
              </a:rPr>
              <a:t>研</a:t>
            </a:r>
            <a:r>
              <a:rPr lang="zh-CN" altLang="en-US" b="1">
                <a:solidFill>
                  <a:srgbClr val="FF0000"/>
                </a:solidFill>
              </a:rPr>
              <a:t>读</a:t>
            </a:r>
            <a:r>
              <a:rPr lang="zh-CN" altLang="zh-CN" b="1">
                <a:solidFill>
                  <a:srgbClr val="FF0000"/>
                </a:solidFill>
              </a:rPr>
              <a:t>课文第</a:t>
            </a:r>
            <a:r>
              <a:rPr lang="zh-CN" altLang="en-US" b="1">
                <a:solidFill>
                  <a:srgbClr val="FF0000"/>
                </a:solidFill>
              </a:rPr>
              <a:t>三部分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思考，这一段的五句话分别能回答什么问题？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）我们究竟应当怎样对待文化遗产？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——总之，我们要拿来。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）拿来之后应当怎样对待呢？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——我们要或使用，或存放，或毁灭。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）正确对待文化遗产有什么积极作用？  ——主人是新主人，宅子也就会成为新宅子。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）如何才能做到正确对待文化遗？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——首先要这人沉着，勇猛，有辩别，不自私。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）实行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拿来主义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有什么重要性和迫切性？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                  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——没有拿来的，人不能自成为新人，没有拿来的，文艺不能自成为新文艺。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“拿来”之后要“创造”，建设民族新文化。</a:t>
            </a:r>
          </a:p>
        </p:txBody>
      </p:sp>
    </p:spTree>
    <p:extLst>
      <p:ext uri="{BB962C8B-B14F-4D97-AF65-F5344CB8AC3E}">
        <p14:creationId xmlns:p14="http://schemas.microsoft.com/office/powerpoint/2010/main" val="295016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2DD30F-5378-48BD-921D-9F9F122E2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48896"/>
          </a:xfrm>
        </p:spPr>
        <p:txBody>
          <a:bodyPr/>
          <a:lstStyle/>
          <a:p>
            <a:pPr algn="ctr"/>
            <a:r>
              <a:rPr lang="zh-CN" altLang="zh-CN" b="1">
                <a:solidFill>
                  <a:srgbClr val="FF0000"/>
                </a:solidFill>
              </a:rPr>
              <a:t>归纳文章主题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FFB5F86-C634-4F51-B949-126592B11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022"/>
            <a:ext cx="10515600" cy="5276337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1233AE"/>
                </a:solidFill>
              </a:rPr>
              <a:t>小组合作，归纳课文主题。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</a:rPr>
              <a:t>明确：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本文的中心思想不只是谈对待文化遗产问题这一个方面，本文中心包含四个要点：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①批判国民党反动政府的卖国政策，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②批判国民党反动政府对待文化遗产的错误态度，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③阐明对文化遗产的正确主张，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④指出正确对待文化遗产的必要性。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18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EBBF34A-17DA-45D0-91C0-9CD11C18E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0221"/>
            <a:ext cx="10515600" cy="992335"/>
          </a:xfrm>
        </p:spPr>
        <p:txBody>
          <a:bodyPr/>
          <a:lstStyle/>
          <a:p>
            <a:pPr algn="ctr"/>
            <a:r>
              <a:rPr lang="zh-CN" altLang="zh-CN" b="1">
                <a:solidFill>
                  <a:srgbClr val="FF0000"/>
                </a:solidFill>
              </a:rPr>
              <a:t>鉴赏文章语言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29D64FC-E00E-4241-ACF4-204CD54EC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02556"/>
            <a:ext cx="12192000" cy="4981124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思考，鲁迅的杂文“嬉笑怒骂皆成文章”，语言幽默、犀利、讽刺，请浏览</a:t>
            </a:r>
            <a:r>
              <a:rPr lang="en-US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1~5</a:t>
            </a: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段找出这样的语言，试作赏析。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示例：“不知后事如何”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【赏析】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“后事”是盗卖文物，盗卖古代珍宝。以展览古董为名，行盗卖古董之事。鲁迅明知，却说“不知”，在调侃中暗示反动当局借展览之名，行盗卖之实。以此表达强烈的憎恨。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）还有几位“大师”们捧几张古画和新画，在欧洲各国一路挂过去。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【赏析】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“捧”何其郑重、恭敬，媚态可掬，几张画“一路的挂”，何其卖力，何其寒伧可笑，“发扬国光”，反语，讽刺不以为耻，反以为荣；</a:t>
            </a:r>
          </a:p>
        </p:txBody>
      </p:sp>
    </p:spTree>
    <p:extLst>
      <p:ext uri="{BB962C8B-B14F-4D97-AF65-F5344CB8AC3E}">
        <p14:creationId xmlns:p14="http://schemas.microsoft.com/office/powerpoint/2010/main" val="96682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29D64FC-E00E-4241-ACF4-204CD54EC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58800"/>
            <a:ext cx="12192000" cy="6299199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）活人代替了古董，这也算得显出一点进步了。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【赏析】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暗示“学艺”上的东西已经相当贫乏。“进步”是反语，实为后退。作者讽刺批判的锋芒不是对着几位艺术家，而是指向卖国媚外的反动当局及其御用文人，字里行间充满着憎恶和鄙视。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）能够只是送出去，也不算是坏事，一者见得丰富，二者见得大度。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【赏析】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反动政府实际上并不丰富也无力大度，这里是描写了他们大方媚外卖国的行径，反语，深含蔑视、嘲讽之意。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）否则太不“摩登”了。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【赏析】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讽刺反动文人无耻地奉行“送去主义”，趋时逢迎，赶时髦。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）确可以算是一种国粹。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【赏析】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反语，“国粹”原指国家文化中的精华，这里的反面意思是实为糟粕。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鲁迅杂文的语言风格：犀利、幽默、讽刺。鲁迅的语言风格主要表现为杰出的幽默才能和卓越的讽刺艺术，他们使鲁迅的杂文机趣横生。</a:t>
            </a:r>
          </a:p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301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EBBF34A-17DA-45D0-91C0-9CD11C18E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3730"/>
            <a:ext cx="10515600" cy="992335"/>
          </a:xfrm>
        </p:spPr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鉴赏</a:t>
            </a:r>
            <a:r>
              <a:rPr lang="zh-CN" altLang="zh-CN" b="1">
                <a:solidFill>
                  <a:srgbClr val="FF0000"/>
                </a:solidFill>
              </a:rPr>
              <a:t>论证艺术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29D64FC-E00E-4241-ACF4-204CD54EC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132" y="2069610"/>
            <a:ext cx="9973735" cy="338934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比喻论证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(8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——用有相似点的事物打比方。</a:t>
            </a:r>
          </a:p>
          <a:p>
            <a:pPr>
              <a:lnSpc>
                <a:spcPct val="170000"/>
              </a:lnSpc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类比论证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——用同类事物相比较。</a:t>
            </a:r>
          </a:p>
          <a:p>
            <a:pPr>
              <a:lnSpc>
                <a:spcPct val="170000"/>
              </a:lnSpc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对比论证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(8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——用性质相反事物作比较。</a:t>
            </a:r>
          </a:p>
          <a:p>
            <a:pPr>
              <a:lnSpc>
                <a:spcPct val="170000"/>
              </a:lnSpc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举例论证（第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段）——送古董、画、梅博士</a:t>
            </a:r>
          </a:p>
        </p:txBody>
      </p:sp>
    </p:spTree>
    <p:extLst>
      <p:ext uri="{BB962C8B-B14F-4D97-AF65-F5344CB8AC3E}">
        <p14:creationId xmlns:p14="http://schemas.microsoft.com/office/powerpoint/2010/main" val="167525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39" y="1436187"/>
            <a:ext cx="12088761" cy="4955735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/>
              <a:t>1. </a:t>
            </a:r>
            <a:r>
              <a:rPr lang="zh-CN" altLang="zh-CN" b="1"/>
              <a:t>引领学生揣摩鲁迅杂文犀利、幽默、诙谐的语言风格，提高语言的鉴赏能力，培养语言建构与运用素养。</a:t>
            </a:r>
          </a:p>
          <a:p>
            <a:pPr>
              <a:lnSpc>
                <a:spcPct val="170000"/>
              </a:lnSpc>
            </a:pPr>
            <a:r>
              <a:rPr lang="en-US" altLang="zh-CN" b="1"/>
              <a:t>2. </a:t>
            </a:r>
            <a:r>
              <a:rPr lang="zh-CN" altLang="zh-CN" b="1"/>
              <a:t>了解杂文相关知识，理清文章思路，促进思维发展，培养学生思维发展与提升素养。</a:t>
            </a:r>
          </a:p>
          <a:p>
            <a:pPr>
              <a:lnSpc>
                <a:spcPct val="170000"/>
              </a:lnSpc>
            </a:pPr>
            <a:r>
              <a:rPr lang="en-US" altLang="zh-CN" b="1"/>
              <a:t>3. </a:t>
            </a:r>
            <a:r>
              <a:rPr lang="zh-CN" altLang="zh-CN" b="1"/>
              <a:t>理解本文在批判中立论的方法，领会运用形象化的比喻和幽默讽刺的语言来论证论点的写作特色，提高阅读理解能力，培养审美鉴赏与创造素养。</a:t>
            </a:r>
          </a:p>
          <a:p>
            <a:pPr>
              <a:lnSpc>
                <a:spcPct val="170000"/>
              </a:lnSpc>
            </a:pPr>
            <a:r>
              <a:rPr lang="en-US" altLang="zh-CN" b="1"/>
              <a:t>4. </a:t>
            </a:r>
            <a:r>
              <a:rPr lang="zh-CN" altLang="zh-CN" b="1"/>
              <a:t>了解和学习鲁迅先生对待外国文化的正确态度与方法，发扬“拿来主义”精神，阅读中外作品时注意吸取精华，剔除糟粕，培养和弘扬民族文化和民族精神，培养文化传承与理解素养。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F526BBC-8ADC-4666-9082-ED18006C0BE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" t="22826" r="2924" b="22826"/>
          <a:stretch>
            <a:fillRect/>
          </a:stretch>
        </p:blipFill>
        <p:spPr bwMode="auto">
          <a:xfrm>
            <a:off x="0" y="0"/>
            <a:ext cx="4734232" cy="15780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299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E855EC2-0742-475B-BEFD-63DD97434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79119"/>
            <a:ext cx="10972800" cy="838517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zh-CN" b="1">
                <a:solidFill>
                  <a:srgbClr val="FF0000"/>
                </a:solidFill>
              </a:rPr>
              <a:t>拓展</a:t>
            </a:r>
            <a:r>
              <a:rPr lang="zh-CN" altLang="en-US" b="1">
                <a:solidFill>
                  <a:srgbClr val="FF0000"/>
                </a:solidFill>
              </a:rPr>
              <a:t>探究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EDE4ADE-BF6C-4F85-89C0-B93187B61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17060"/>
            <a:ext cx="12192000" cy="4478387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2723C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讨论：结合下面的事例，谈一谈，读了鲁迅先生的《拿来主义》，你受到什么启发？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）来自日本的访问学者庄严舜哉说，中国目前流行的日本动漫作品，很多在日本市场都是不出版、不播放的，因为其中充满了暴力、色情的成分；而真正好的作品在中国却看不到。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）东芝笔记本电脑存在严重的安全漏洞，在美国及西欧，该产品被招回，而在中国，仅提供了一两个补丁软件。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）摩托罗拉在中国设厂，但几年下来，中国所掌握的仅是该公司硬件生产技术，核心技术却得不到。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8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94297"/>
            <a:ext cx="12192000" cy="497490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“拿来”是有选择性的，去其糟粕取其精华，慎重对待，否则后果严重。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）尊重和热爱本民族以及其它民族的优秀文化；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）用自己的文化方式呈现文化，要创新；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拿来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思想精髓，挖掘普世价值，并与世界接轨；</a:t>
            </a:r>
          </a:p>
          <a:p>
            <a:pPr>
              <a:lnSpc>
                <a:spcPct val="15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）实行拿来主义，是要有气魄和胆识的。我们应以拿来主义的胸怀和科学精神改造民族传统文化，中华民族的伟大复兴一定指日可待。</a:t>
            </a:r>
          </a:p>
          <a:p>
            <a:pPr algn="ctr"/>
            <a:endParaRPr lang="zh-CN" altLang="zh-CN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86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6E0A858-3CCA-4F83-9367-2548B2DB62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164" y="2289443"/>
            <a:ext cx="10927236" cy="263307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1233AE"/>
                </a:solidFill>
              </a:rPr>
              <a:t>以“当代青年人应如何对待青春”为话题写一</a:t>
            </a:r>
            <a:r>
              <a:rPr lang="zh-CN" altLang="en-US" b="1">
                <a:solidFill>
                  <a:srgbClr val="1233AE"/>
                </a:solidFill>
              </a:rPr>
              <a:t>段文字</a:t>
            </a:r>
            <a:r>
              <a:rPr lang="zh-CN" altLang="zh-CN" b="1">
                <a:solidFill>
                  <a:srgbClr val="1233AE"/>
                </a:solidFill>
              </a:rPr>
              <a:t>，要求使用比喻论证、类比论证手法，不少于</a:t>
            </a:r>
            <a:r>
              <a:rPr lang="en-US" altLang="zh-CN" b="1">
                <a:solidFill>
                  <a:srgbClr val="1233AE"/>
                </a:solidFill>
              </a:rPr>
              <a:t>600</a:t>
            </a:r>
            <a:r>
              <a:rPr lang="zh-CN" altLang="zh-CN" b="1">
                <a:solidFill>
                  <a:srgbClr val="1233AE"/>
                </a:solidFill>
              </a:rPr>
              <a:t>字。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6952DCF-49FE-47B3-9035-3BCD42B43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后 作 业</a:t>
            </a:r>
            <a:endParaRPr lang="zh-CN" altLang="en-US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72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42616"/>
            <a:ext cx="12192000" cy="2580809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60000"/>
              </a:lnSpc>
            </a:pPr>
            <a:r>
              <a:rPr lang="en-US" altLang="zh-CN" b="1"/>
              <a:t>1.</a:t>
            </a:r>
            <a:r>
              <a:rPr lang="zh-CN" altLang="zh-CN" b="1"/>
              <a:t>揣摩鲁迅杂文犀利、幽默、诙谐的语言风格。</a:t>
            </a:r>
          </a:p>
          <a:p>
            <a:pPr>
              <a:lnSpc>
                <a:spcPct val="160000"/>
              </a:lnSpc>
            </a:pPr>
            <a:r>
              <a:rPr lang="en-US" altLang="zh-CN" b="1"/>
              <a:t>2.</a:t>
            </a:r>
            <a:r>
              <a:rPr lang="zh-CN" altLang="zh-CN" b="1"/>
              <a:t>学习运用比喻论证的写作方法；明确为什么要实行“拿来主义”，着重认识“送去主义”的实质和危害。</a:t>
            </a:r>
          </a:p>
          <a:p>
            <a:pPr>
              <a:lnSpc>
                <a:spcPct val="170000"/>
              </a:lnSpc>
            </a:pPr>
            <a:endParaRPr lang="zh-CN" altLang="zh-CN" b="1"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52F940A-77F9-4FB6-8300-B0BC9FBFB3E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" t="23914" r="7327" b="25000"/>
          <a:stretch>
            <a:fillRect/>
          </a:stretch>
        </p:blipFill>
        <p:spPr bwMode="auto">
          <a:xfrm>
            <a:off x="-60377" y="66368"/>
            <a:ext cx="3231280" cy="1469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755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026920"/>
            <a:ext cx="12192000" cy="283804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b="1"/>
              <a:t>1</a:t>
            </a:r>
            <a:r>
              <a:rPr lang="zh-CN" altLang="zh-CN" b="1"/>
              <a:t>、利用网络查资料，了解鲁迅的生平和历史地位。</a:t>
            </a:r>
          </a:p>
          <a:p>
            <a:pPr>
              <a:lnSpc>
                <a:spcPct val="150000"/>
              </a:lnSpc>
            </a:pPr>
            <a:r>
              <a:rPr lang="en-US" altLang="zh-CN" b="1"/>
              <a:t>2</a:t>
            </a:r>
            <a:r>
              <a:rPr lang="zh-CN" altLang="zh-CN" b="1"/>
              <a:t>、利用网络查资料，了解鲁迅对传统文化的态度。</a:t>
            </a:r>
          </a:p>
          <a:p>
            <a:pPr>
              <a:lnSpc>
                <a:spcPct val="150000"/>
              </a:lnSpc>
            </a:pPr>
            <a:r>
              <a:rPr lang="en-US" altLang="zh-CN" b="1"/>
              <a:t>3</a:t>
            </a:r>
            <a:r>
              <a:rPr lang="zh-CN" altLang="zh-CN" b="1"/>
              <a:t>、利用网络查资料，了解文章写作背景。</a:t>
            </a:r>
          </a:p>
          <a:p>
            <a:pPr>
              <a:lnSpc>
                <a:spcPct val="150000"/>
              </a:lnSpc>
            </a:pPr>
            <a:r>
              <a:rPr lang="en-US" altLang="zh-CN" b="1"/>
              <a:t>4</a:t>
            </a:r>
            <a:r>
              <a:rPr lang="zh-CN" altLang="zh-CN" b="1"/>
              <a:t>、自读课文，梳理字词，积累基础知识。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8B6902-8659-46C8-B953-26C43D042C6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5" t="23912" r="3448" b="22826"/>
          <a:stretch>
            <a:fillRect/>
          </a:stretch>
        </p:blipFill>
        <p:spPr bwMode="auto">
          <a:xfrm>
            <a:off x="-1" y="22122"/>
            <a:ext cx="3303639" cy="1408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177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53978"/>
            <a:ext cx="12192000" cy="5558045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sz="7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r>
              <a:rPr lang="en-US" altLang="zh-CN" sz="7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7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</a:t>
            </a:r>
          </a:p>
          <a:p>
            <a:pPr algn="ctr">
              <a:lnSpc>
                <a:spcPct val="17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自题小像</a:t>
            </a:r>
            <a:endParaRPr lang="en-US" altLang="zh-CN" b="1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灵台无计逃神矢，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风雨如磐暗故园。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寄意寒星荃不察，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我以我血荐轩辕。</a:t>
            </a:r>
            <a:endParaRPr lang="zh-CN" altLang="zh-CN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5BC9ACD-0B4E-4E32-9E02-1EA09924A28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" t="22826" r="6465" b="25000"/>
          <a:stretch>
            <a:fillRect/>
          </a:stretch>
        </p:blipFill>
        <p:spPr bwMode="auto">
          <a:xfrm>
            <a:off x="-1" y="0"/>
            <a:ext cx="3628103" cy="1327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324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D74C139-2C67-4E90-A33A-6582900A0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36529"/>
            <a:ext cx="11993880" cy="5169911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zh-CN" altLang="zh-CN" sz="8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en-US" altLang="zh-CN" sz="8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8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en-US" altLang="zh-CN" sz="8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8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</a:t>
            </a:r>
            <a:r>
              <a:rPr lang="en-US" altLang="zh-CN" sz="8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8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</a:t>
            </a:r>
            <a:endParaRPr lang="en-US" altLang="zh-CN" sz="87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鲁迅，原名周树人，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浙江绍兴人，是我国现代伟大的文学家、思想家、革命家。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1918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年第一次以“鲁迅”为笔名发表中国现代文学史上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第一篇白话小说《狂人日记》，随后连续发表了《孔乙己》《药》《故乡》等著名小说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1921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年发表的代表作《阿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正传》，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1923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年完成小说集《呐喊》，为现实主义的新小说奠定了基础。</a:t>
            </a:r>
            <a:endParaRPr lang="en-US" altLang="zh-CN" b="1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他一生有大量的创作，对我国现代文学的发展有巨大的影响。作品主要有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短篇小说集《呐喊》《徬徨》《故事新编》，散文集《朝花夕拾》，散文诗集《野草》，以及大量的杂文集，如：《坟》《而已集》《二心集》《华盖集》《南腔北调集》《且介亭杂文》等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algn="ctr"/>
            <a:endParaRPr lang="en-US" altLang="zh-CN" sz="40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37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FB7A756-5A06-4527-A0BE-7F67E3951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1492"/>
            <a:ext cx="10515600" cy="1143164"/>
          </a:xfrm>
        </p:spPr>
        <p:txBody>
          <a:bodyPr>
            <a:norm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杂 文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0FFF02D-28ED-425F-8AFF-A76BC8995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73201"/>
            <a:ext cx="12192000" cy="4757918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/>
              <a:t> 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一种特殊的议论文，是一种文艺性政论文，主要指“五四”以来，以鲁迅为代表的那种精辟、犀利，带有浓烈的文艺色彩的议论文章。是直接而迅速的反映社会事件，对“有害的事物”立刻给以反响或抨击的文艺性论文。它介于“论说”和“文学”之间，论证有力，风格多样，不拘一格，“嬉笑怒骂，皆成文章”。杂文内容广泛，形式多样，有关日常生活、文化动态及政治事件等的杂感、随笔都可以归入这类。有人说过“鲁迅的杂文就像一把锋利的匕首，直刺敌人的心脏”。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主要特点：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）迅速反映现实生活，（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）短小犀利，（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）有幽默感，（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）注重形象性。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常用论证方法：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比喻论证、对比论证、举例论证、道理论证、引用论证、类比论证。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5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FBEEA0-08F1-402C-BA30-F71E38EE1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>
                <a:solidFill>
                  <a:srgbClr val="FF0000"/>
                </a:solidFill>
              </a:rPr>
              <a:t>写作背景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A54D9F0-13F1-4FBF-B646-9A8E7C2BF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20800"/>
            <a:ext cx="12192000" cy="5537199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1934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年，日本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入</a:t>
            </a: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侵，此时国共对立，国民党采取“攘外必先安内”的卖国政策，对日本侵略者实行“不抵抗主义”，致使侵略者很快占领了东北三省，并把侵略的魔爪伸向华北。对共产党，却是实行反革命的军事“围剿”和文化“围剿”。一些反革命文人宣传再度学习封建文化，用封建思想统治革命者。面对西方传进的各种事物，面对国内遗留下来的思想文化，人们分歧颇多，不知取舍。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本文写于一九三四年六月四日。“九一八”事变之后，蒋介石反动政府从政治、经济、文化艺术方面奉行一条彻头彻尾的卖国投降路线。英美帝国主义除了践踏我国领土主权，疯狂掠夺我国经济资源，还用腐朽没落的西方文化腐蚀我国人民，进行军事、经济、文化侵略，使清醒的青年们对于外来的东西产生“盲目排外思想”。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latin typeface="宋体" panose="02010600030101010101" pitchFamily="2" charset="-122"/>
                <a:ea typeface="宋体" panose="02010600030101010101" pitchFamily="2" charset="-122"/>
              </a:rPr>
              <a:t>当时上海《文学》月刊正在讨论如何对待“文学遗产”问题，在讨论中存在着“全盘肯定”和“全盘否定”两种错误倾向。鲁迅感到，由于帝国主义的侵略和反动政府的媚外，造成了民族文化的严重危机。针对这些情况，鲁迅写了两篇文章。一篇是《论“旧形式的采用”》，阐明正确对待古代文化遗产的态度；一篇是《拿来主义》，着重阐明了如何正确对待外国文化的问题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34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毕业活动策划"/>
  <p:tag name="KSO_WM_DOC_GUID" val="{42bd8650-b790-4050-be52-eb8cba04ccd4}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3020</Words>
  <Application>Microsoft Office PowerPoint</Application>
  <PresentationFormat>自定义</PresentationFormat>
  <Paragraphs>177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杂 文</vt:lpstr>
      <vt:lpstr>写作背景</vt:lpstr>
      <vt:lpstr>整体感知</vt:lpstr>
      <vt:lpstr>PowerPoint 演示文稿</vt:lpstr>
      <vt:lpstr>PowerPoint 演示文稿</vt:lpstr>
      <vt:lpstr>精研课文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归纳文章主题</vt:lpstr>
      <vt:lpstr>鉴赏文章语言</vt:lpstr>
      <vt:lpstr>PowerPoint 演示文稿</vt:lpstr>
      <vt:lpstr>鉴赏论证艺术</vt:lpstr>
      <vt:lpstr>拓展探究</vt:lpstr>
      <vt:lpstr>PowerPoint 演示文稿</vt:lpstr>
      <vt:lpstr>课 后 作 业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毕业活动策划</dc:title>
  <dc:creator>Administrator</dc:creator>
  <cp:lastModifiedBy>hj</cp:lastModifiedBy>
  <cp:revision>347</cp:revision>
  <dcterms:created xsi:type="dcterms:W3CDTF">2019-01-12T04:39:00Z</dcterms:created>
  <dcterms:modified xsi:type="dcterms:W3CDTF">2020-10-24T07:09:33Z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