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7"/>
  </p:handoutMasterIdLst>
  <p:sldIdLst>
    <p:sldId id="316" r:id="rId2"/>
    <p:sldId id="266" r:id="rId3"/>
    <p:sldId id="257" r:id="rId4"/>
    <p:sldId id="258" r:id="rId5"/>
    <p:sldId id="325" r:id="rId6"/>
    <p:sldId id="260" r:id="rId7"/>
    <p:sldId id="261" r:id="rId8"/>
    <p:sldId id="269" r:id="rId9"/>
    <p:sldId id="264" r:id="rId10"/>
    <p:sldId id="268" r:id="rId11"/>
    <p:sldId id="270" r:id="rId12"/>
    <p:sldId id="273" r:id="rId13"/>
    <p:sldId id="320" r:id="rId14"/>
    <p:sldId id="291" r:id="rId15"/>
    <p:sldId id="326" r:id="rId16"/>
    <p:sldId id="303" r:id="rId17"/>
    <p:sldId id="304" r:id="rId18"/>
    <p:sldId id="305" r:id="rId19"/>
    <p:sldId id="310" r:id="rId20"/>
    <p:sldId id="306" r:id="rId21"/>
    <p:sldId id="307" r:id="rId22"/>
    <p:sldId id="286" r:id="rId23"/>
    <p:sldId id="309" r:id="rId24"/>
    <p:sldId id="308" r:id="rId25"/>
    <p:sldId id="311" r:id="rId26"/>
    <p:sldId id="312" r:id="rId27"/>
    <p:sldId id="293" r:id="rId28"/>
    <p:sldId id="315" r:id="rId29"/>
    <p:sldId id="314" r:id="rId30"/>
    <p:sldId id="321" r:id="rId31"/>
    <p:sldId id="323" r:id="rId32"/>
    <p:sldId id="322" r:id="rId33"/>
    <p:sldId id="324" r:id="rId34"/>
    <p:sldId id="294" r:id="rId35"/>
    <p:sldId id="279" r:id="rId3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6600FF"/>
    <a:srgbClr val="0D4FE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78D32F-2C37-4A4E-8ECE-9FBCF39E6EEC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593F0-2625-4E67-9350-93636DE6CBA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CC7B5A-1A1A-49B9-B23B-CDF94AD45E7E}" type="datetimeFigureOut">
              <a:rPr lang="zh-CN" altLang="en-US" smtClean="0"/>
              <a:pPr/>
              <a:t>2016/12/9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71338-6BA5-4234-AD1A-B55426F310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.com/s?q=%E7%AB%A5%E8%AF%9D&amp;ie=utf-8&amp;src=wenda_lin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so.com/s?q=%E9%98%BF%E6%8B%89%E4%B8%81%E7%A5%9E%E7%81%AF&amp;ie=utf-8&amp;src=wenda_link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.com/s?q=%E5%8F%B2%E8%AE%B0%C2%B7%E7%A7%A6%E5%A7%8B%E7%9A%87%E6%9C%AC%E7%BA%AA&amp;ie=utf-8&amp;src=wenda_link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so.com/s?q=%E8%B5%B5%E9%AB%98&amp;ie=utf-8&amp;src=wenda_link" TargetMode="External"/><Relationship Id="rId4" Type="http://schemas.openxmlformats.org/officeDocument/2006/relationships/hyperlink" Target="http://www.so.com/s?q=%E9%A9%AC%E4%BB%A5&amp;ie=utf-8&amp;src=wenda_link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428596" y="1643050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/>
              <a:t>“人生就是一个</a:t>
            </a:r>
            <a:r>
              <a:rPr lang="zh-CN" altLang="en-US" sz="2800" b="1" dirty="0" smtClean="0">
                <a:hlinkClick r:id="rId3"/>
              </a:rPr>
              <a:t>童话</a:t>
            </a:r>
            <a:r>
              <a:rPr lang="zh-CN" altLang="en-US" sz="2800" b="1" dirty="0" smtClean="0"/>
              <a:t>。充满了流浪的艰辛和执著追求的曲折，我的一生居无定所，我的心灵漂泊无依，童话是我流浪一生的</a:t>
            </a:r>
            <a:r>
              <a:rPr lang="zh-CN" altLang="en-US" sz="2800" b="1" dirty="0" smtClean="0">
                <a:hlinkClick r:id="rId4"/>
              </a:rPr>
              <a:t>阿拉丁神灯</a:t>
            </a:r>
            <a:r>
              <a:rPr lang="zh-CN" altLang="en-US" sz="2800" b="1" dirty="0" smtClean="0"/>
              <a:t>。</a:t>
            </a:r>
            <a:r>
              <a:rPr lang="zh-CN" altLang="en-US" sz="2800" dirty="0" smtClean="0"/>
              <a:t>”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21509" name="图片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>
                <a:solidFill>
                  <a:srgbClr val="196666"/>
                </a:solidFill>
                <a:latin typeface="微软雅黑" pitchFamily="34" charset="-122"/>
                <a:ea typeface="微软雅黑" pitchFamily="34" charset="-122"/>
              </a:rPr>
              <a:t>初读课文    整体感知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6" name="文本框 11265"/>
          <p:cNvSpPr txBox="1">
            <a:spLocks noChangeArrowheads="1"/>
          </p:cNvSpPr>
          <p:nvPr/>
        </p:nvSpPr>
        <p:spPr bwMode="auto">
          <a:xfrm>
            <a:off x="676275" y="2298700"/>
            <a:ext cx="4800600" cy="442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00"/>
                </a:solidFill>
                <a:latin typeface="宋体" pitchFamily="2" charset="-122"/>
              </a:rPr>
              <a:t>    </a:t>
            </a:r>
            <a:endParaRPr lang="zh-CN" altLang="en-US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pic>
        <p:nvPicPr>
          <p:cNvPr id="22531" name="图片 11266" descr="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1971675"/>
            <a:ext cx="2763838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矩形 11267" descr="纸袋"/>
          <p:cNvSpPr>
            <a:spLocks noChangeArrowheads="1" noChangeShapeType="1" noTextEdit="1"/>
          </p:cNvSpPr>
          <p:nvPr/>
        </p:nvSpPr>
        <p:spPr bwMode="auto">
          <a:xfrm>
            <a:off x="1676400" y="1135063"/>
            <a:ext cx="1962150" cy="6937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 smtClean="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563969" dir="14049730" sx="125000" sy="125000" algn="tl" rotWithShape="0">
                    <a:srgbClr val="C7DFD3"/>
                  </a:outerShdw>
                </a:effectLst>
                <a:latin typeface="华文彩云"/>
                <a:ea typeface="华文彩云"/>
              </a:rPr>
              <a:t>线索</a:t>
            </a:r>
            <a:endParaRPr lang="zh-CN" altLang="en-US" sz="3600" b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563969" dir="14049730" sx="125000" sy="125000" algn="tl" rotWithShape="0">
                  <a:srgbClr val="C7DFD3"/>
                </a:outerShdw>
              </a:effectLst>
              <a:latin typeface="华文彩云"/>
              <a:ea typeface="华文彩云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844" y="142852"/>
            <a:ext cx="74295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66"/>
                </a:solidFill>
                <a:ea typeface="方正姚体" pitchFamily="2" charset="-122"/>
              </a:rPr>
              <a:t>快速阅读思考：</a:t>
            </a:r>
            <a:r>
              <a:rPr lang="zh-CN" altLang="en-US" sz="2800" b="1" dirty="0" smtClean="0">
                <a:solidFill>
                  <a:srgbClr val="006666"/>
                </a:solidFill>
                <a:ea typeface="方正姚体" pitchFamily="2" charset="-122"/>
                <a:sym typeface="Wingdings" pitchFamily="2" charset="2"/>
              </a:rPr>
              <a:t>（</a:t>
            </a:r>
            <a:r>
              <a:rPr lang="en-US" altLang="zh-CN" sz="2800" b="1" dirty="0" smtClean="0">
                <a:solidFill>
                  <a:srgbClr val="006666"/>
                </a:solidFill>
                <a:ea typeface="方正姚体" pitchFamily="2" charset="-122"/>
                <a:sym typeface="Wingdings" pitchFamily="2" charset="2"/>
              </a:rPr>
              <a:t>1</a:t>
            </a:r>
            <a:r>
              <a:rPr lang="zh-CN" altLang="en-US" sz="2800" b="1" dirty="0" smtClean="0">
                <a:solidFill>
                  <a:srgbClr val="006666"/>
                </a:solidFill>
                <a:ea typeface="方正姚体" pitchFamily="2" charset="-122"/>
                <a:sym typeface="Wingdings" pitchFamily="2" charset="2"/>
              </a:rPr>
              <a:t>）</a:t>
            </a:r>
            <a:r>
              <a:rPr lang="zh-CN" altLang="en-US" sz="2800" b="1" dirty="0" smtClean="0">
                <a:solidFill>
                  <a:srgbClr val="006666"/>
                </a:solidFill>
                <a:ea typeface="方正姚体" pitchFamily="2" charset="-122"/>
              </a:rPr>
              <a:t>文章的线索是什么？</a:t>
            </a:r>
          </a:p>
        </p:txBody>
      </p:sp>
      <p:sp>
        <p:nvSpPr>
          <p:cNvPr id="7" name="矩形 6"/>
          <p:cNvSpPr/>
          <p:nvPr/>
        </p:nvSpPr>
        <p:spPr>
          <a:xfrm>
            <a:off x="1500166" y="2500306"/>
            <a:ext cx="28471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新  装</a:t>
            </a:r>
            <a:endParaRPr lang="zh-CN" alt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108" y="3714752"/>
            <a:ext cx="226536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新  装</a:t>
            </a:r>
            <a:endParaRPr lang="zh-CN" altLang="en-US" sz="66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14612" y="5143512"/>
            <a:ext cx="2265365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66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新  装</a:t>
            </a:r>
            <a:endParaRPr lang="zh-CN" altLang="en-US" sz="66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底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0" name="图片 17409" descr="e"/>
          <p:cNvPicPr>
            <a:picLocks noChangeAspect="1" noChangeArrowheads="1"/>
          </p:cNvPicPr>
          <p:nvPr/>
        </p:nvPicPr>
        <p:blipFill>
          <a:blip r:embed="rId4"/>
          <a:srcRect l="48813" t="42308" r="3853" b="19231"/>
          <a:stretch>
            <a:fillRect/>
          </a:stretch>
        </p:blipFill>
        <p:spPr bwMode="auto">
          <a:xfrm>
            <a:off x="3810000" y="762000"/>
            <a:ext cx="1600200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文本框 17410"/>
          <p:cNvSpPr txBox="1">
            <a:spLocks noChangeArrowheads="1"/>
          </p:cNvSpPr>
          <p:nvPr/>
        </p:nvSpPr>
        <p:spPr bwMode="auto">
          <a:xfrm>
            <a:off x="3962400" y="2147888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28138F"/>
                </a:solidFill>
                <a:latin typeface="Times New Roman" pitchFamily="18" charset="0"/>
              </a:rPr>
              <a:t> </a:t>
            </a:r>
            <a:r>
              <a:rPr lang="zh-CN" altLang="en-US" sz="2800" b="1">
                <a:latin typeface="Times New Roman" pitchFamily="18" charset="0"/>
              </a:rPr>
              <a:t>皇  帝</a:t>
            </a:r>
          </a:p>
        </p:txBody>
      </p:sp>
      <p:sp>
        <p:nvSpPr>
          <p:cNvPr id="17412" name="文本框 17411"/>
          <p:cNvSpPr txBox="1">
            <a:spLocks noChangeArrowheads="1"/>
          </p:cNvSpPr>
          <p:nvPr/>
        </p:nvSpPr>
        <p:spPr bwMode="auto">
          <a:xfrm>
            <a:off x="7069138" y="3111500"/>
            <a:ext cx="60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28138F"/>
                </a:solidFill>
                <a:latin typeface="Times New Roman" pitchFamily="18" charset="0"/>
              </a:rPr>
              <a:t>骗 子</a:t>
            </a:r>
          </a:p>
        </p:txBody>
      </p:sp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4267200" y="3276600"/>
            <a:ext cx="121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</a:rPr>
              <a:t>骗</a:t>
            </a:r>
          </a:p>
        </p:txBody>
      </p:sp>
      <p:sp>
        <p:nvSpPr>
          <p:cNvPr id="17414" name="直接连接符 17413"/>
          <p:cNvSpPr>
            <a:spLocks noChangeShapeType="1"/>
          </p:cNvSpPr>
          <p:nvPr/>
        </p:nvSpPr>
        <p:spPr bwMode="auto">
          <a:xfrm>
            <a:off x="4648200" y="2514600"/>
            <a:ext cx="0" cy="838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直接连接符 17414"/>
          <p:cNvSpPr>
            <a:spLocks noChangeShapeType="1"/>
          </p:cNvSpPr>
          <p:nvPr/>
        </p:nvSpPr>
        <p:spPr bwMode="auto">
          <a:xfrm flipH="1">
            <a:off x="5029200" y="3200400"/>
            <a:ext cx="1066800" cy="5334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直接连接符 17415"/>
          <p:cNvSpPr>
            <a:spLocks noChangeShapeType="1"/>
          </p:cNvSpPr>
          <p:nvPr/>
        </p:nvSpPr>
        <p:spPr bwMode="auto">
          <a:xfrm flipH="1" flipV="1">
            <a:off x="4876800" y="4038600"/>
            <a:ext cx="1295400" cy="1295400"/>
          </a:xfrm>
          <a:prstGeom prst="line">
            <a:avLst/>
          </a:prstGeom>
          <a:noFill/>
          <a:ln w="76200" cmpd="tri">
            <a:solidFill>
              <a:schemeClr val="accent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7" name="直接连接符 17416"/>
          <p:cNvSpPr>
            <a:spLocks noChangeShapeType="1"/>
          </p:cNvSpPr>
          <p:nvPr/>
        </p:nvSpPr>
        <p:spPr bwMode="auto">
          <a:xfrm flipV="1">
            <a:off x="3429000" y="3962400"/>
            <a:ext cx="990600" cy="9906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8" name="直接连接符 17417"/>
          <p:cNvSpPr>
            <a:spLocks noChangeShapeType="1"/>
          </p:cNvSpPr>
          <p:nvPr/>
        </p:nvSpPr>
        <p:spPr bwMode="auto">
          <a:xfrm>
            <a:off x="2895600" y="3200400"/>
            <a:ext cx="1447800" cy="5334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9" name="文本框 17418"/>
          <p:cNvSpPr txBox="1">
            <a:spLocks noChangeArrowheads="1"/>
          </p:cNvSpPr>
          <p:nvPr/>
        </p:nvSpPr>
        <p:spPr bwMode="auto">
          <a:xfrm>
            <a:off x="7848600" y="5105400"/>
            <a:ext cx="611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28138F"/>
                </a:solidFill>
                <a:latin typeface="Times New Roman" pitchFamily="18" charset="0"/>
              </a:rPr>
              <a:t>小 孩</a:t>
            </a:r>
          </a:p>
        </p:txBody>
      </p:sp>
      <p:sp>
        <p:nvSpPr>
          <p:cNvPr id="17420" name="文本框 17419"/>
          <p:cNvSpPr txBox="1">
            <a:spLocks noChangeArrowheads="1"/>
          </p:cNvSpPr>
          <p:nvPr/>
        </p:nvSpPr>
        <p:spPr bwMode="auto">
          <a:xfrm>
            <a:off x="5181600" y="2971800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行</a:t>
            </a:r>
          </a:p>
        </p:txBody>
      </p:sp>
      <p:sp>
        <p:nvSpPr>
          <p:cNvPr id="17421" name="文本框 17420"/>
          <p:cNvSpPr txBox="1">
            <a:spLocks noChangeArrowheads="1"/>
          </p:cNvSpPr>
          <p:nvPr/>
        </p:nvSpPr>
        <p:spPr bwMode="auto">
          <a:xfrm>
            <a:off x="4038600" y="26670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受</a:t>
            </a:r>
          </a:p>
        </p:txBody>
      </p:sp>
      <p:sp>
        <p:nvSpPr>
          <p:cNvPr id="17422" name="文本框 17421"/>
          <p:cNvSpPr txBox="1">
            <a:spLocks noChangeArrowheads="1"/>
          </p:cNvSpPr>
          <p:nvPr/>
        </p:nvSpPr>
        <p:spPr bwMode="auto">
          <a:xfrm>
            <a:off x="3200400" y="32766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助</a:t>
            </a:r>
          </a:p>
        </p:txBody>
      </p:sp>
      <p:sp>
        <p:nvSpPr>
          <p:cNvPr id="17423" name="文本框 17422"/>
          <p:cNvSpPr txBox="1">
            <a:spLocks noChangeArrowheads="1"/>
          </p:cNvSpPr>
          <p:nvPr/>
        </p:nvSpPr>
        <p:spPr bwMode="auto">
          <a:xfrm>
            <a:off x="3657600" y="4419600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传</a:t>
            </a:r>
          </a:p>
        </p:txBody>
      </p:sp>
      <p:sp>
        <p:nvSpPr>
          <p:cNvPr id="17424" name="椭圆 17423"/>
          <p:cNvSpPr>
            <a:spLocks noChangeArrowheads="1"/>
          </p:cNvSpPr>
          <p:nvPr/>
        </p:nvSpPr>
        <p:spPr bwMode="auto">
          <a:xfrm>
            <a:off x="5105400" y="4191000"/>
            <a:ext cx="762000" cy="762000"/>
          </a:xfrm>
          <a:prstGeom prst="ellipse">
            <a:avLst/>
          </a:prstGeom>
          <a:solidFill>
            <a:srgbClr val="FFCCFF"/>
          </a:solidFill>
          <a:ln w="9525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Times New Roman" pitchFamily="18" charset="0"/>
              </a:rPr>
              <a:t>揭</a:t>
            </a:r>
          </a:p>
        </p:txBody>
      </p:sp>
      <p:grpSp>
        <p:nvGrpSpPr>
          <p:cNvPr id="2" name="组合 17426"/>
          <p:cNvGrpSpPr>
            <a:grpSpLocks/>
          </p:cNvGrpSpPr>
          <p:nvPr/>
        </p:nvGrpSpPr>
        <p:grpSpPr bwMode="auto">
          <a:xfrm>
            <a:off x="1857356" y="1785926"/>
            <a:ext cx="1174750" cy="2106613"/>
            <a:chOff x="2640" y="960"/>
            <a:chExt cx="1056" cy="1494"/>
          </a:xfrm>
        </p:grpSpPr>
        <p:pic>
          <p:nvPicPr>
            <p:cNvPr id="24600" name="图片 1742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640" y="960"/>
              <a:ext cx="1056" cy="105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</p:pic>
        <p:sp>
          <p:nvSpPr>
            <p:cNvPr id="17429" name="矩形 17428"/>
            <p:cNvSpPr/>
            <p:nvPr/>
          </p:nvSpPr>
          <p:spPr>
            <a:xfrm>
              <a:off x="2855" y="2173"/>
              <a:ext cx="625" cy="281"/>
            </a:xfrm>
            <a:prstGeom prst="rect">
              <a:avLst/>
            </a:prstGeom>
            <a:noFill/>
            <a:ln w="12700">
              <a:noFill/>
            </a:ln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zh-CN" altLang="en-US" sz="2000" b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cs typeface="+mn-ea"/>
                </a:rPr>
                <a:t>大臣</a:t>
              </a:r>
              <a:endParaRPr lang="zh-CN" altLang="en-US" sz="2000" b="1" noProof="1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17429"/>
          <p:cNvGrpSpPr>
            <a:grpSpLocks/>
          </p:cNvGrpSpPr>
          <p:nvPr/>
        </p:nvGrpSpPr>
        <p:grpSpPr bwMode="auto">
          <a:xfrm>
            <a:off x="1828800" y="4114800"/>
            <a:ext cx="1600200" cy="2063750"/>
            <a:chOff x="4800" y="1008"/>
            <a:chExt cx="816" cy="951"/>
          </a:xfrm>
        </p:grpSpPr>
        <p:graphicFrame>
          <p:nvGraphicFramePr>
            <p:cNvPr id="24598" name="对象 17430"/>
            <p:cNvGraphicFramePr>
              <a:graphicFrameLocks/>
            </p:cNvGraphicFramePr>
            <p:nvPr/>
          </p:nvGraphicFramePr>
          <p:xfrm>
            <a:off x="4800" y="1008"/>
            <a:ext cx="725" cy="672"/>
          </p:xfrm>
          <a:graphic>
            <a:graphicData uri="http://schemas.openxmlformats.org/presentationml/2006/ole">
              <p:oleObj spid="_x0000_s2050" r:id="rId6" imgW="800212" imgH="847843" progId="PBrush">
                <p:embed/>
              </p:oleObj>
            </a:graphicData>
          </a:graphic>
        </p:graphicFrame>
        <p:sp>
          <p:nvSpPr>
            <p:cNvPr id="24599" name="文本框 17431"/>
            <p:cNvSpPr txBox="1">
              <a:spLocks noChangeArrowheads="1"/>
            </p:cNvSpPr>
            <p:nvPr/>
          </p:nvSpPr>
          <p:spPr bwMode="auto">
            <a:xfrm>
              <a:off x="4992" y="1776"/>
              <a:ext cx="624" cy="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000" b="1"/>
                <a:t>百姓</a:t>
              </a:r>
            </a:p>
          </p:txBody>
        </p:sp>
      </p:grpSp>
      <p:pic>
        <p:nvPicPr>
          <p:cNvPr id="17433" name="图片 17432" descr="b"/>
          <p:cNvPicPr>
            <a:picLocks noChangeAspect="1" noChangeArrowheads="1"/>
          </p:cNvPicPr>
          <p:nvPr/>
        </p:nvPicPr>
        <p:blipFill>
          <a:blip r:embed="rId7"/>
          <a:srcRect l="3294" t="35335" r="24225"/>
          <a:stretch>
            <a:fillRect/>
          </a:stretch>
        </p:blipFill>
        <p:spPr bwMode="auto">
          <a:xfrm>
            <a:off x="6400800" y="4267200"/>
            <a:ext cx="13811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34" name="图片 17433" descr="d"/>
          <p:cNvPicPr>
            <a:picLocks noChangeAspect="1" noChangeArrowheads="1"/>
          </p:cNvPicPr>
          <p:nvPr/>
        </p:nvPicPr>
        <p:blipFill>
          <a:blip r:embed="rId8"/>
          <a:srcRect t="28261" r="3125" b="4347"/>
          <a:stretch>
            <a:fillRect/>
          </a:stretch>
        </p:blipFill>
        <p:spPr bwMode="auto">
          <a:xfrm>
            <a:off x="6302375" y="1033463"/>
            <a:ext cx="21336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7" name="文本框 4103"/>
          <p:cNvSpPr txBox="1">
            <a:spLocks noChangeArrowheads="1"/>
          </p:cNvSpPr>
          <p:nvPr/>
        </p:nvSpPr>
        <p:spPr bwMode="auto">
          <a:xfrm>
            <a:off x="106362" y="44450"/>
            <a:ext cx="8466166" cy="402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170" tIns="46990" rIns="90170" bIns="4699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6666"/>
                </a:solidFill>
                <a:ea typeface="方正姚体" pitchFamily="2" charset="-122"/>
              </a:rPr>
              <a:t>快速阅读思考：</a:t>
            </a:r>
            <a:r>
              <a:rPr lang="zh-CN" altLang="en-US" sz="2000" b="1" dirty="0" smtClean="0">
                <a:solidFill>
                  <a:srgbClr val="006666"/>
                </a:solidFill>
                <a:ea typeface="方正姚体" pitchFamily="2" charset="-122"/>
                <a:sym typeface="Wingdings" pitchFamily="2" charset="2"/>
              </a:rPr>
              <a:t>（</a:t>
            </a:r>
            <a:r>
              <a:rPr lang="en-US" altLang="zh-CN" sz="2000" b="1" dirty="0" smtClean="0">
                <a:solidFill>
                  <a:srgbClr val="006666"/>
                </a:solidFill>
                <a:ea typeface="方正姚体" pitchFamily="2" charset="-122"/>
                <a:sym typeface="Wingdings" pitchFamily="2" charset="2"/>
              </a:rPr>
              <a:t>2</a:t>
            </a:r>
            <a:r>
              <a:rPr lang="zh-CN" altLang="en-US" sz="2000" b="1" dirty="0" smtClean="0">
                <a:solidFill>
                  <a:srgbClr val="006666"/>
                </a:solidFill>
                <a:ea typeface="方正姚体" pitchFamily="2" charset="-122"/>
                <a:sym typeface="Wingdings" pitchFamily="2" charset="2"/>
              </a:rPr>
              <a:t>）</a:t>
            </a:r>
            <a:r>
              <a:rPr lang="zh-CN" altLang="en-US" sz="2000" b="1" dirty="0" smtClean="0">
                <a:solidFill>
                  <a:srgbClr val="006666"/>
                </a:solidFill>
                <a:ea typeface="方正姚体" pitchFamily="2" charset="-122"/>
              </a:rPr>
              <a:t>这篇课文写了哪些人物？</a:t>
            </a:r>
            <a:endParaRPr lang="zh-CN" altLang="zh-CN" sz="2000" b="1" dirty="0" smtClean="0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286000" y="29673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7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 animBg="1"/>
      <p:bldP spid="17415" grpId="0" animBg="1"/>
      <p:bldP spid="17416" grpId="0" animBg="1"/>
      <p:bldP spid="17417" grpId="0" animBg="1"/>
      <p:bldP spid="17418" grpId="0" animBg="1"/>
      <p:bldP spid="17419" grpId="0"/>
      <p:bldP spid="17420" grpId="0"/>
      <p:bldP spid="17421" grpId="0"/>
      <p:bldP spid="17422" grpId="0"/>
      <p:bldP spid="17423" grpId="0"/>
      <p:bldP spid="174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1214422"/>
            <a:ext cx="850112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C66FF"/>
                </a:solidFill>
              </a:rPr>
              <a:t>思考：</a:t>
            </a:r>
            <a:endParaRPr lang="en-US" altLang="zh-CN" sz="6000" dirty="0" smtClean="0">
              <a:solidFill>
                <a:srgbClr val="CC66FF"/>
              </a:solidFill>
            </a:endParaRPr>
          </a:p>
          <a:p>
            <a:r>
              <a:rPr lang="en-US" altLang="zh-CN" sz="6000" dirty="0" smtClean="0">
                <a:solidFill>
                  <a:srgbClr val="CC66FF"/>
                </a:solidFill>
              </a:rPr>
              <a:t>    </a:t>
            </a:r>
            <a:r>
              <a:rPr lang="zh-CN" altLang="en-US" sz="6000" dirty="0" smtClean="0">
                <a:solidFill>
                  <a:srgbClr val="CC66FF"/>
                </a:solidFill>
              </a:rPr>
              <a:t>为什么这么多人 都被这么一个并不高明的骗局所欺骗，唯有一个小孩儿却道出了真相？</a:t>
            </a:r>
            <a:endParaRPr lang="en-US" altLang="zh-CN" sz="6000" dirty="0" smtClean="0">
              <a:solidFill>
                <a:srgbClr val="CC66FF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5602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 dirty="0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25605" name="图片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6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196666"/>
                </a:solidFill>
                <a:latin typeface="微软雅黑" pitchFamily="34" charset="-122"/>
                <a:ea typeface="微软雅黑" pitchFamily="34" charset="-122"/>
              </a:rPr>
              <a:t>你言我语    合作学习</a:t>
            </a:r>
            <a:endParaRPr lang="zh-CN" altLang="en-US" sz="3600" b="1" dirty="0">
              <a:solidFill>
                <a:srgbClr val="19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2286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合作学习</a:t>
            </a:r>
            <a:endParaRPr lang="zh-CN" altLang="en-US" sz="60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000240"/>
            <a:ext cx="8143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FF0000"/>
                </a:solidFill>
              </a:rPr>
              <a:t>    根据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文中人物的语言，动作，心理等方面的描写，你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觉得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皇帝、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大臣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、骗子、小孩，</a:t>
            </a:r>
            <a:r>
              <a:rPr lang="en-US" sz="2800" b="1" dirty="0" smtClean="0">
                <a:solidFill>
                  <a:srgbClr val="FF0000"/>
                </a:solidFill>
              </a:rPr>
              <a:t>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分别是什么样的人？</a:t>
            </a:r>
            <a:r>
              <a:rPr lang="en-US" sz="2800" b="1" dirty="0" smtClean="0">
                <a:solidFill>
                  <a:srgbClr val="FF0000"/>
                </a:solidFill>
              </a:rPr>
              <a:t/>
            </a:r>
            <a:br>
              <a:rPr lang="en-US" sz="2800" b="1" dirty="0" smtClean="0">
                <a:solidFill>
                  <a:srgbClr val="FF0000"/>
                </a:solidFill>
              </a:rPr>
            </a:b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2786058"/>
            <a:ext cx="7929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C66FF"/>
                </a:solidFill>
              </a:rPr>
              <a:t>一个</a:t>
            </a:r>
            <a:r>
              <a:rPr lang="en-US" altLang="zh-CN" sz="6000" dirty="0" smtClean="0">
                <a:solidFill>
                  <a:srgbClr val="CC66FF"/>
                </a:solidFill>
              </a:rPr>
              <a:t>-----</a:t>
            </a:r>
            <a:r>
              <a:rPr lang="zh-CN" altLang="en-US" sz="6000" dirty="0" smtClean="0">
                <a:solidFill>
                  <a:srgbClr val="CC66FF"/>
                </a:solidFill>
              </a:rPr>
              <a:t>的皇帝</a:t>
            </a:r>
            <a:endParaRPr lang="en-US" altLang="zh-CN" sz="6000" dirty="0" smtClean="0">
              <a:solidFill>
                <a:srgbClr val="CC66FF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000108"/>
            <a:ext cx="396240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000628" y="2643182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读皇帝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1428736"/>
            <a:ext cx="7929586" cy="3896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“我倒很想知道，他们的衣料究竟织得怎么样了。”皇帝想。不过，当他想起凡是愚蠢或者不称职的人就看不见这布的时候，他心里的确感到有些不大自然。他相信他自己是无须害怕的。虽然如此，他仍然觉得，先派一个人去看看工作的进展情形比较妥当。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357166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读皇帝（一）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1428736"/>
            <a:ext cx="79295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“我倒很想知道，他们的衣料究竟织得怎么样了。” 不过，当</a:t>
            </a:r>
            <a:r>
              <a:rPr lang="zh-CN" altLang="en-US" sz="2800" b="1" dirty="0" smtClean="0">
                <a:solidFill>
                  <a:srgbClr val="0D4FE3"/>
                </a:solidFill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想起凡是愚蠢或者不称职的人就看不见这布的时候，</a:t>
            </a:r>
            <a:r>
              <a:rPr lang="zh-CN" altLang="en-US" sz="2800" b="1" dirty="0" smtClean="0">
                <a:solidFill>
                  <a:srgbClr val="0D4FE3"/>
                </a:solidFill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心里的确感到有些不大自然。</a:t>
            </a:r>
            <a:r>
              <a:rPr lang="zh-CN" altLang="en-US" sz="2800" b="1" dirty="0" smtClean="0">
                <a:solidFill>
                  <a:srgbClr val="0D4FE3"/>
                </a:solidFill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相信</a:t>
            </a:r>
            <a:r>
              <a:rPr lang="zh-CN" altLang="en-US" sz="2800" b="1" dirty="0" smtClean="0">
                <a:solidFill>
                  <a:srgbClr val="0D4FE3"/>
                </a:solidFill>
              </a:rPr>
              <a:t>自己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是无须害怕的。虽然如此，</a:t>
            </a:r>
            <a:r>
              <a:rPr lang="zh-CN" altLang="en-US" sz="2800" b="1" dirty="0" smtClean="0">
                <a:solidFill>
                  <a:srgbClr val="0D4FE3"/>
                </a:solidFill>
              </a:rPr>
              <a:t>我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仍然觉得，先派一个人去看看工作的进展情形比较妥当。</a:t>
            </a: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357166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读皇帝（一）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8195" name="内容占位符 3" descr="x.bmp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42910" y="2071678"/>
            <a:ext cx="79295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“这是怎么一回事呢？”皇帝心里想，“我什么也没有看见！这可骇人听闻了。难道我是一个愚蠢的人吗？难道我不够资格当一个皇帝吗？这可是我遇见的一件最可怕的事情。</a:t>
            </a:r>
            <a:r>
              <a:rPr lang="zh-CN" altLang="en-US" sz="2800" dirty="0" smtClean="0">
                <a:solidFill>
                  <a:srgbClr val="FF0000"/>
                </a:solidFill>
              </a:rPr>
              <a:t>”</a:t>
            </a:r>
            <a:endParaRPr lang="en-US" altLang="zh-CN" sz="2800" dirty="0" smtClean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720" y="500042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/>
                <a:solidFill>
                  <a:schemeClr val="accent3"/>
                </a:solidFill>
                <a:effectLst/>
              </a:rPr>
              <a:t>读皇帝（二）</a:t>
            </a:r>
            <a:endParaRPr lang="zh-CN" alt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71472" y="1214422"/>
            <a:ext cx="7929586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    这可骇人听闻了。难道我是一个愚蠢的人吗？难道我不够资格当一个皇帝吗？这可是我遇见的一件最可怕的事情。”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“哎呀，真是美极了！”皇帝说，“我十二分地满意！”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　　于是他就点头表示出他的满意。他仔细地看着织布机，因为他不愿意说出他什么也没有看见。</a:t>
            </a:r>
          </a:p>
        </p:txBody>
      </p:sp>
      <p:sp>
        <p:nvSpPr>
          <p:cNvPr id="4" name="矩形 3"/>
          <p:cNvSpPr/>
          <p:nvPr/>
        </p:nvSpPr>
        <p:spPr>
          <a:xfrm>
            <a:off x="285720" y="142852"/>
            <a:ext cx="43588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读皇帝（三）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彩图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A8482"/>
              </a:clrFrom>
              <a:clrTo>
                <a:srgbClr val="4A8482">
                  <a:alpha val="0"/>
                </a:srgbClr>
              </a:clrTo>
            </a:clrChange>
            <a:lum bright="70000" contrast="-82000"/>
          </a:blip>
          <a:srcRect/>
          <a:stretch>
            <a:fillRect/>
          </a:stretch>
        </p:blipFill>
        <p:spPr bwMode="auto">
          <a:xfrm>
            <a:off x="457200" y="533400"/>
            <a:ext cx="8001000" cy="5827713"/>
          </a:xfrm>
          <a:prstGeom prst="rect">
            <a:avLst/>
          </a:prstGeom>
          <a:noFill/>
        </p:spPr>
      </p:pic>
      <p:pic>
        <p:nvPicPr>
          <p:cNvPr id="9219" name="Picture 3" descr="a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14400"/>
            <a:ext cx="3962400" cy="460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191000" y="1371600"/>
            <a:ext cx="40386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皇帝</a:t>
            </a:r>
            <a:r>
              <a:rPr kumimoji="1" lang="en-US" altLang="zh-CN" sz="4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kumimoji="1" lang="en-US" altLang="zh-CN" sz="3600" b="1" i="1" dirty="0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  </a:t>
            </a:r>
          </a:p>
          <a:p>
            <a:pPr>
              <a:spcBef>
                <a:spcPct val="50000"/>
              </a:spcBef>
            </a:pPr>
            <a:r>
              <a:rPr kumimoji="1" lang="en-US" altLang="zh-CN" sz="3600" b="1" i="1" dirty="0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          </a:t>
            </a:r>
            <a:r>
              <a:rPr kumimoji="1" lang="zh-CN" altLang="en-US" sz="40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昏庸无能、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　   爱慕虚荣、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FF"/>
                </a:solidFill>
                <a:latin typeface="楷体_GB2312" pitchFamily="49" charset="-122"/>
                <a:ea typeface="楷体_GB2312" pitchFamily="49" charset="-122"/>
              </a:rPr>
              <a:t>     愚蠢、虚伪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2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290" name="WordArt 2"/>
          <p:cNvSpPr>
            <a:spLocks noChangeArrowheads="1" noChangeShapeType="1" noTextEdit="1"/>
          </p:cNvSpPr>
          <p:nvPr/>
        </p:nvSpPr>
        <p:spPr bwMode="auto">
          <a:xfrm>
            <a:off x="457200" y="304800"/>
            <a:ext cx="2286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  <a:ea typeface="隶书"/>
              </a:rPr>
              <a:t>合作学习</a:t>
            </a:r>
            <a:endParaRPr lang="zh-CN" altLang="en-US" sz="60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隶书"/>
              <a:ea typeface="隶书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0100" y="2000240"/>
            <a:ext cx="8143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</a:rPr>
              <a:t>小组交流：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根据文中人物的语言，动作，心理等方面的描写，你觉得大臣、骗子、小孩，</a:t>
            </a:r>
            <a:r>
              <a:rPr lang="en-US" sz="2800" b="1" dirty="0" smtClean="0">
                <a:solidFill>
                  <a:srgbClr val="FF0000"/>
                </a:solidFill>
              </a:rPr>
              <a:t> 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分别是什么样的人？</a:t>
            </a:r>
            <a:r>
              <a:rPr lang="en-US" sz="2800" b="1" dirty="0" smtClean="0">
                <a:solidFill>
                  <a:srgbClr val="FF0000"/>
                </a:solidFill>
              </a:rPr>
              <a:t/>
            </a:r>
            <a:br>
              <a:rPr lang="en-US" sz="2800" b="1" dirty="0" smtClean="0">
                <a:solidFill>
                  <a:srgbClr val="FF0000"/>
                </a:solidFill>
              </a:rPr>
            </a:b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684213" y="333375"/>
            <a:ext cx="3124200" cy="6191250"/>
            <a:chOff x="431" y="210"/>
            <a:chExt cx="1968" cy="390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1" y="210"/>
              <a:ext cx="1952" cy="180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1" y="2160"/>
              <a:ext cx="1968" cy="195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</p:grpSp>
      <p:sp>
        <p:nvSpPr>
          <p:cNvPr id="7" name="矩形 6"/>
          <p:cNvSpPr/>
          <p:nvPr/>
        </p:nvSpPr>
        <p:spPr>
          <a:xfrm>
            <a:off x="4643438" y="2000240"/>
            <a:ext cx="30718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读大臣</a:t>
            </a:r>
            <a:endParaRPr lang="zh-CN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4282" y="0"/>
            <a:ext cx="8929718" cy="721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（</a:t>
            </a:r>
            <a:r>
              <a:rPr lang="en-US" altLang="zh-CN" sz="2800" b="1" dirty="0" smtClean="0">
                <a:solidFill>
                  <a:srgbClr val="6600FF"/>
                </a:solidFill>
              </a:rPr>
              <a:t>1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“愿上帝可怜我吧！”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老大臣想。</a:t>
            </a:r>
            <a:r>
              <a:rPr lang="zh-CN" altLang="en-US" sz="2800" b="1" u="heavy" dirty="0" smtClean="0">
                <a:solidFill>
                  <a:srgbClr val="6600FF"/>
                </a:solidFill>
                <a:uFill>
                  <a:solidFill>
                    <a:schemeClr val="tx1"/>
                  </a:solidFill>
                </a:uFill>
              </a:rPr>
              <a:t>他把眼睛睁得特别大，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“我什么东西也没有看见！”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但是他不敢把这句话说出来。</a:t>
            </a:r>
            <a:endParaRPr lang="en-US" altLang="zh-CN" sz="2800" b="1" dirty="0" smtClean="0">
              <a:solidFill>
                <a:srgbClr val="6600FF"/>
              </a:solidFill>
            </a:endParaRPr>
          </a:p>
          <a:p>
            <a:pPr algn="just">
              <a:spcBef>
                <a:spcPts val="1800"/>
              </a:spcBef>
            </a:pPr>
            <a:r>
              <a:rPr lang="zh-CN" altLang="en-US" sz="2800" b="1" dirty="0" smtClean="0">
                <a:solidFill>
                  <a:srgbClr val="6600FF"/>
                </a:solidFill>
              </a:rPr>
              <a:t>    （</a:t>
            </a:r>
            <a:r>
              <a:rPr lang="en-US" altLang="zh-CN" sz="2800" b="1" dirty="0" smtClean="0">
                <a:solidFill>
                  <a:srgbClr val="6600FF"/>
                </a:solidFill>
              </a:rPr>
              <a:t>2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）可怜的老大臣的</a:t>
            </a:r>
            <a:r>
              <a:rPr lang="zh-CN" altLang="en-US" sz="2800" b="1" u="heavy" dirty="0" smtClean="0">
                <a:solidFill>
                  <a:srgbClr val="6600FF"/>
                </a:solidFill>
                <a:uFill>
                  <a:solidFill>
                    <a:schemeClr val="tx1"/>
                  </a:solidFill>
                </a:uFill>
              </a:rPr>
              <a:t>眼睛越睁越大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，可是他仍然看不见什么东西，因为的确没有什么东西可看。         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“我的老天爷！”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他想，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“难道我是一个愚蠢的人吗？我从来没有怀疑过我自己。这一点决不能让任何人知道。难道我是不称职的吗？不成！我决不能让人知道我看不见布料。”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6600FF"/>
                </a:solidFill>
              </a:rPr>
              <a:t>    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 （</a:t>
            </a:r>
            <a:r>
              <a:rPr lang="en-US" altLang="zh-CN" sz="2800" b="1" dirty="0" smtClean="0">
                <a:solidFill>
                  <a:srgbClr val="6600FF"/>
                </a:solidFill>
              </a:rPr>
              <a:t>3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“哎呀，美极了！真是美妙极了！”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老大臣一边说，一边</a:t>
            </a:r>
            <a:r>
              <a:rPr lang="zh-CN" altLang="en-US" sz="2800" b="1" u="heavy" dirty="0" smtClean="0">
                <a:solidFill>
                  <a:srgbClr val="6600FF"/>
                </a:solidFill>
                <a:uFill>
                  <a:solidFill>
                    <a:schemeClr val="tx1"/>
                  </a:solidFill>
                </a:uFill>
              </a:rPr>
              <a:t>从他的眼镜里仔细地看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“多么美的花纹！多么美的色彩！是的，我将要呈报皇上，我对于这布料非常满意。” 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en-US" altLang="zh-CN" sz="2800" b="1" dirty="0" smtClean="0">
                <a:solidFill>
                  <a:srgbClr val="6600FF"/>
                </a:solidFill>
              </a:rPr>
              <a:t>    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（</a:t>
            </a:r>
            <a:r>
              <a:rPr lang="en-US" altLang="zh-CN" sz="2800" b="1" dirty="0" smtClean="0">
                <a:solidFill>
                  <a:srgbClr val="6600FF"/>
                </a:solidFill>
              </a:rPr>
              <a:t>4</a:t>
            </a:r>
            <a:r>
              <a:rPr lang="zh-CN" altLang="en-US" sz="2800" b="1" dirty="0" smtClean="0">
                <a:solidFill>
                  <a:srgbClr val="6600FF"/>
                </a:solidFill>
              </a:rPr>
              <a:t>）老大臣注意地听着，以便回到皇帝那儿去的时候，可以照样背出来。事实上他也这样做了。</a:t>
            </a:r>
            <a:endParaRPr lang="en-US" altLang="zh-CN" sz="2800" b="1" dirty="0" smtClean="0">
              <a:solidFill>
                <a:srgbClr val="6600FF"/>
              </a:solidFill>
            </a:endParaRPr>
          </a:p>
          <a:p>
            <a:r>
              <a:rPr lang="en-US" altLang="zh-CN" sz="2800" dirty="0" smtClean="0">
                <a:solidFill>
                  <a:srgbClr val="6600FF"/>
                </a:solidFill>
              </a:rPr>
              <a:t>   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034" y="1357298"/>
            <a:ext cx="792958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/>
              <a:t>    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>
                <a:hlinkClick r:id="rId3"/>
              </a:rPr>
              <a:t>史记</a:t>
            </a:r>
            <a:r>
              <a:rPr lang="en-US" altLang="zh-CN" sz="2800" b="1" dirty="0" smtClean="0">
                <a:hlinkClick r:id="rId3"/>
              </a:rPr>
              <a:t>·</a:t>
            </a:r>
            <a:r>
              <a:rPr lang="zh-CN" altLang="en-US" sz="2800" b="1" dirty="0" smtClean="0">
                <a:hlinkClick r:id="rId3"/>
              </a:rPr>
              <a:t>秦始皇本纪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：“赵高欲为乱，恐群臣不听，乃先设验，持鹿献于二世，曰：‘马也。’二世笑曰：‘丞相误邪？谓鹿为马。’问左右，左右或默，或言</a:t>
            </a:r>
            <a:r>
              <a:rPr lang="zh-CN" altLang="en-US" sz="2800" b="1" dirty="0" smtClean="0">
                <a:hlinkClick r:id="rId4"/>
              </a:rPr>
              <a:t>马以</a:t>
            </a:r>
            <a:r>
              <a:rPr lang="zh-CN" altLang="en-US" sz="2800" b="1" dirty="0" smtClean="0"/>
              <a:t>阿顺</a:t>
            </a:r>
            <a:r>
              <a:rPr lang="zh-CN" altLang="en-US" sz="2800" b="1" dirty="0" smtClean="0">
                <a:hlinkClick r:id="rId5"/>
              </a:rPr>
              <a:t>赵高</a:t>
            </a:r>
            <a:r>
              <a:rPr lang="zh-CN" altLang="en-US" sz="2800" b="1" dirty="0" smtClean="0"/>
              <a:t>。或言鹿，高因阴中诸言鹿者以法。后群臣皆畏高。”</a:t>
            </a:r>
            <a:endParaRPr lang="en-US" altLang="zh-CN" sz="2800" b="1" dirty="0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 descr="彩图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A8482"/>
              </a:clrFrom>
              <a:clrTo>
                <a:srgbClr val="4A8482">
                  <a:alpha val="0"/>
                </a:srgbClr>
              </a:clrTo>
            </a:clrChange>
            <a:lum bright="70000" contrast="-82000"/>
          </a:blip>
          <a:srcRect/>
          <a:stretch>
            <a:fillRect/>
          </a:stretch>
        </p:blipFill>
        <p:spPr bwMode="auto">
          <a:xfrm>
            <a:off x="533400" y="457200"/>
            <a:ext cx="8001000" cy="5827713"/>
          </a:xfrm>
          <a:prstGeom prst="rect">
            <a:avLst/>
          </a:prstGeom>
          <a:noFill/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886200" y="1905000"/>
            <a:ext cx="5105400" cy="3200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Ctr="1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大臣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en-US" altLang="zh-CN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华文行楷" pitchFamily="2" charset="-122"/>
              </a:rPr>
              <a:t>  </a:t>
            </a:r>
          </a:p>
          <a:p>
            <a:r>
              <a:rPr lang="en-US" altLang="zh-CN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自私</a:t>
            </a:r>
          </a:p>
          <a:p>
            <a:r>
              <a:rPr lang="zh-CN" altLang="en-US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虚伪愚昧</a:t>
            </a:r>
          </a:p>
          <a:p>
            <a:r>
              <a:rPr lang="zh-CN" altLang="en-US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　 阿</a:t>
            </a:r>
            <a:r>
              <a:rPr lang="en-US" altLang="zh-CN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(ē)</a:t>
            </a:r>
            <a:r>
              <a:rPr lang="zh-CN" altLang="en-US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谀</a:t>
            </a:r>
            <a:r>
              <a:rPr lang="en-US" altLang="zh-CN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4000" b="1" dirty="0" err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y</a:t>
            </a:r>
            <a:r>
              <a:rPr lang="en-US" altLang="zh-CN" sz="4000" b="1" dirty="0" err="1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/>
                <a:ea typeface="楷体_GB2312" pitchFamily="49" charset="-122"/>
              </a:rPr>
              <a:t>ú</a:t>
            </a:r>
            <a:r>
              <a:rPr lang="en-US" altLang="zh-CN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奉承</a:t>
            </a:r>
          </a:p>
          <a:p>
            <a:r>
              <a:rPr lang="zh-CN" altLang="en-US" sz="4000" b="1" dirty="0">
                <a:solidFill>
                  <a:srgbClr val="FF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84213" y="333375"/>
            <a:ext cx="3124200" cy="6191250"/>
            <a:chOff x="431" y="210"/>
            <a:chExt cx="1968" cy="3900"/>
          </a:xfrm>
        </p:grpSpPr>
        <p:pic>
          <p:nvPicPr>
            <p:cNvPr id="1126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31" y="210"/>
              <a:ext cx="1952" cy="1807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  <p:pic>
          <p:nvPicPr>
            <p:cNvPr id="11268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1" y="2160"/>
              <a:ext cx="1968" cy="195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286248" y="1142984"/>
            <a:ext cx="464347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读百姓</a:t>
            </a:r>
            <a:endParaRPr lang="zh-CN" altLang="en-US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8" name="文本框 17431"/>
          <p:cNvSpPr txBox="1">
            <a:spLocks noChangeArrowheads="1"/>
          </p:cNvSpPr>
          <p:nvPr/>
        </p:nvSpPr>
        <p:spPr bwMode="auto">
          <a:xfrm>
            <a:off x="-4643502" y="2209093"/>
            <a:ext cx="1223682" cy="397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000" b="1" dirty="0"/>
          </a:p>
        </p:txBody>
      </p:sp>
      <p:graphicFrame>
        <p:nvGraphicFramePr>
          <p:cNvPr id="9" name="对象 17430"/>
          <p:cNvGraphicFramePr>
            <a:graphicFrameLocks/>
          </p:cNvGraphicFramePr>
          <p:nvPr/>
        </p:nvGraphicFramePr>
        <p:xfrm>
          <a:off x="571472" y="1071546"/>
          <a:ext cx="3571900" cy="4500594"/>
        </p:xfrm>
        <a:graphic>
          <a:graphicData uri="http://schemas.openxmlformats.org/presentationml/2006/ole">
            <p:oleObj spid="_x0000_s26627" r:id="rId4" imgW="800212" imgH="847843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彩图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4A8482"/>
              </a:clrFrom>
              <a:clrTo>
                <a:srgbClr val="4A8482">
                  <a:alpha val="0"/>
                </a:srgbClr>
              </a:clrTo>
            </a:clrChange>
            <a:lum bright="70000" contrast="-82000"/>
          </a:blip>
          <a:srcRect/>
          <a:stretch>
            <a:fillRect/>
          </a:stretch>
        </p:blipFill>
        <p:spPr bwMode="auto">
          <a:xfrm>
            <a:off x="381000" y="609600"/>
            <a:ext cx="8001000" cy="5827713"/>
          </a:xfrm>
          <a:prstGeom prst="rect">
            <a:avLst/>
          </a:prstGeom>
          <a:noFill/>
        </p:spPr>
      </p:pic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786314" y="1500174"/>
            <a:ext cx="3352800" cy="769441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kumimoji="1"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读孩子</a:t>
            </a:r>
            <a:endParaRPr kumimoji="1" lang="zh-CN" altLang="en-US" sz="4000" b="1" dirty="0">
              <a:solidFill>
                <a:srgbClr val="6600FF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pic>
        <p:nvPicPr>
          <p:cNvPr id="8195" name="Picture 3" descr="boy"/>
          <p:cNvPicPr>
            <a:picLocks noChangeAspect="1" noChangeArrowheads="1"/>
          </p:cNvPicPr>
          <p:nvPr/>
        </p:nvPicPr>
        <p:blipFill>
          <a:blip r:embed="rId3"/>
          <a:srcRect l="32271" b="33365"/>
          <a:stretch>
            <a:fillRect/>
          </a:stretch>
        </p:blipFill>
        <p:spPr bwMode="auto">
          <a:xfrm>
            <a:off x="685800" y="1524000"/>
            <a:ext cx="2493963" cy="3733800"/>
          </a:xfrm>
          <a:prstGeom prst="rect">
            <a:avLst/>
          </a:prstGeom>
          <a:noFill/>
        </p:spPr>
      </p:pic>
      <p:pic>
        <p:nvPicPr>
          <p:cNvPr id="5" name="图片 4" descr="b"/>
          <p:cNvPicPr>
            <a:picLocks noChangeAspect="1" noChangeArrowheads="1"/>
          </p:cNvPicPr>
          <p:nvPr/>
        </p:nvPicPr>
        <p:blipFill>
          <a:blip r:embed="rId4"/>
          <a:srcRect l="3294" t="35335" r="24225"/>
          <a:stretch>
            <a:fillRect/>
          </a:stretch>
        </p:blipFill>
        <p:spPr bwMode="auto">
          <a:xfrm>
            <a:off x="500034" y="500042"/>
            <a:ext cx="3643338" cy="5291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50" name="图片 3" descr="图片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500063"/>
            <a:ext cx="307181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图片 4" descr="图片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88" y="500063"/>
            <a:ext cx="321468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图片 5" descr="图片3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28688" y="3214688"/>
            <a:ext cx="307181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图片 6" descr="图片4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88" y="3143250"/>
            <a:ext cx="32146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矩形 7"/>
          <p:cNvSpPr>
            <a:spLocks noChangeArrowheads="1"/>
          </p:cNvSpPr>
          <p:nvPr/>
        </p:nvSpPr>
        <p:spPr bwMode="auto">
          <a:xfrm>
            <a:off x="8215313" y="714375"/>
            <a:ext cx="642937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dirty="0">
                <a:solidFill>
                  <a:srgbClr val="0033CC"/>
                </a:solidFill>
                <a:ea typeface="黑体" pitchFamily="49" charset="-122"/>
              </a:rPr>
              <a:t> </a:t>
            </a:r>
            <a:r>
              <a:rPr lang="zh-CN" altLang="en-US" sz="5400" dirty="0">
                <a:solidFill>
                  <a:srgbClr val="FF0000"/>
                </a:solidFill>
              </a:rPr>
              <a:t>共</a:t>
            </a:r>
            <a:endParaRPr lang="en-US" altLang="zh-CN" sz="5400" dirty="0">
              <a:solidFill>
                <a:srgbClr val="FF0000"/>
              </a:solidFill>
            </a:endParaRPr>
          </a:p>
          <a:p>
            <a:r>
              <a:rPr lang="zh-CN" altLang="en-US" sz="5400" dirty="0">
                <a:solidFill>
                  <a:srgbClr val="FF0000"/>
                </a:solidFill>
              </a:rPr>
              <a:t>同</a:t>
            </a:r>
            <a:endParaRPr lang="en-US" altLang="zh-CN" sz="5400" dirty="0">
              <a:solidFill>
                <a:srgbClr val="FF0000"/>
              </a:solidFill>
            </a:endParaRPr>
          </a:p>
          <a:p>
            <a:r>
              <a:rPr lang="zh-CN" altLang="en-US" sz="5400" dirty="0">
                <a:solidFill>
                  <a:srgbClr val="FF0000"/>
                </a:solidFill>
              </a:rPr>
              <a:t>之</a:t>
            </a:r>
            <a:endParaRPr lang="en-US" altLang="zh-CN" sz="5400" dirty="0">
              <a:solidFill>
                <a:srgbClr val="FF0000"/>
              </a:solidFill>
            </a:endParaRPr>
          </a:p>
          <a:p>
            <a:r>
              <a:rPr lang="zh-CN" altLang="en-US" sz="5400" dirty="0">
                <a:solidFill>
                  <a:srgbClr val="FF0000"/>
                </a:solidFill>
              </a:rPr>
              <a:t>处</a:t>
            </a:r>
            <a:endParaRPr lang="en-US" altLang="zh-CN" sz="5400" dirty="0">
              <a:solidFill>
                <a:srgbClr val="FF0000"/>
              </a:solidFill>
            </a:endParaRPr>
          </a:p>
          <a:p>
            <a:r>
              <a:rPr lang="zh-CN" altLang="en-US" sz="5400" dirty="0">
                <a:solidFill>
                  <a:srgbClr val="FF0000"/>
                </a:solidFill>
              </a:rPr>
              <a:t>？</a:t>
            </a:r>
          </a:p>
        </p:txBody>
      </p:sp>
      <p:sp>
        <p:nvSpPr>
          <p:cNvPr id="9" name="矩形 8"/>
          <p:cNvSpPr/>
          <p:nvPr/>
        </p:nvSpPr>
        <p:spPr>
          <a:xfrm>
            <a:off x="142875" y="571500"/>
            <a:ext cx="642938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zh-CN" sz="4400" dirty="0">
                <a:solidFill>
                  <a:srgbClr val="00B0F0"/>
                </a:solidFill>
                <a:ea typeface="黑体" pitchFamily="2" charset="-122"/>
              </a:rPr>
              <a:t>指</a:t>
            </a:r>
            <a:endParaRPr lang="en-US" altLang="zh-CN" sz="4400" dirty="0">
              <a:solidFill>
                <a:srgbClr val="00B0F0"/>
              </a:solidFill>
              <a:ea typeface="黑体" pitchFamily="2" charset="-122"/>
            </a:endParaRPr>
          </a:p>
          <a:p>
            <a:pPr>
              <a:defRPr/>
            </a:pPr>
            <a:r>
              <a:rPr lang="zh-CN" sz="4400" dirty="0">
                <a:solidFill>
                  <a:srgbClr val="00B0F0"/>
                </a:solidFill>
                <a:ea typeface="黑体" pitchFamily="2" charset="-122"/>
              </a:rPr>
              <a:t>出</a:t>
            </a:r>
            <a:endParaRPr lang="en-US" altLang="zh-CN" sz="4400" dirty="0">
              <a:solidFill>
                <a:srgbClr val="00B0F0"/>
              </a:solidFill>
              <a:ea typeface="黑体" pitchFamily="2" charset="-122"/>
            </a:endParaRPr>
          </a:p>
          <a:p>
            <a:pPr>
              <a:defRPr/>
            </a:pPr>
            <a:r>
              <a:rPr lang="zh-CN" sz="4400" dirty="0">
                <a:solidFill>
                  <a:srgbClr val="00B0F0"/>
                </a:solidFill>
                <a:ea typeface="黑体" pitchFamily="2" charset="-122"/>
              </a:rPr>
              <a:t>图</a:t>
            </a:r>
            <a:endParaRPr lang="en-US" altLang="zh-CN" sz="4400" dirty="0">
              <a:solidFill>
                <a:srgbClr val="00B0F0"/>
              </a:solidFill>
              <a:ea typeface="黑体" pitchFamily="2" charset="-122"/>
            </a:endParaRPr>
          </a:p>
          <a:p>
            <a:pPr>
              <a:defRPr/>
            </a:pPr>
            <a:r>
              <a:rPr lang="zh-CN" sz="4400" dirty="0">
                <a:solidFill>
                  <a:srgbClr val="00B0F0"/>
                </a:solidFill>
                <a:ea typeface="黑体" pitchFamily="2" charset="-122"/>
              </a:rPr>
              <a:t>片</a:t>
            </a:r>
            <a:endParaRPr lang="en-US" altLang="zh-CN" sz="4400" dirty="0">
              <a:solidFill>
                <a:srgbClr val="00B0F0"/>
              </a:solidFill>
              <a:ea typeface="黑体" pitchFamily="2" charset="-122"/>
            </a:endParaRPr>
          </a:p>
          <a:p>
            <a:pPr>
              <a:defRPr/>
            </a:pPr>
            <a:r>
              <a:rPr lang="zh-CN" sz="4400" dirty="0">
                <a:solidFill>
                  <a:srgbClr val="00B0F0"/>
                </a:solidFill>
                <a:ea typeface="黑体" pitchFamily="2" charset="-122"/>
              </a:rPr>
              <a:t>的</a:t>
            </a:r>
            <a:endParaRPr lang="en-US" altLang="zh-CN" sz="4400" dirty="0">
              <a:solidFill>
                <a:srgbClr val="00B0F0"/>
              </a:solidFill>
              <a:ea typeface="黑体" pitchFamily="2" charset="-122"/>
            </a:endParaRPr>
          </a:p>
          <a:p>
            <a:pPr>
              <a:defRPr/>
            </a:pPr>
            <a:r>
              <a:rPr lang="zh-CN" sz="4400" dirty="0">
                <a:solidFill>
                  <a:srgbClr val="00B0F0"/>
                </a:solidFill>
                <a:ea typeface="黑体" pitchFamily="2" charset="-122"/>
              </a:rPr>
              <a:t>出</a:t>
            </a:r>
            <a:endParaRPr lang="en-US" altLang="zh-CN" sz="4400" dirty="0">
              <a:solidFill>
                <a:srgbClr val="00B0F0"/>
              </a:solidFill>
              <a:ea typeface="黑体" pitchFamily="2" charset="-122"/>
            </a:endParaRPr>
          </a:p>
          <a:p>
            <a:pPr>
              <a:defRPr/>
            </a:pPr>
            <a:r>
              <a:rPr lang="zh-CN" sz="4400" dirty="0">
                <a:solidFill>
                  <a:srgbClr val="00B0F0"/>
                </a:solidFill>
                <a:ea typeface="黑体" pitchFamily="2" charset="-122"/>
              </a:rPr>
              <a:t>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57224" y="1285860"/>
            <a:ext cx="764386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6600FF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如果皇帝</a:t>
            </a:r>
            <a:r>
              <a:rPr lang="zh-CN" altLang="en-US" sz="3600" u="sng" dirty="0" smtClean="0">
                <a:solidFill>
                  <a:srgbClr val="6600FF"/>
                </a:solidFill>
                <a:latin typeface="Arial" pitchFamily="34" charset="0"/>
                <a:ea typeface="simsun"/>
                <a:cs typeface="宋体" pitchFamily="2" charset="-122"/>
              </a:rPr>
              <a:t>                </a:t>
            </a:r>
            <a:r>
              <a:rPr lang="zh-CN" altLang="en-US" sz="3600" dirty="0" smtClean="0">
                <a:solidFill>
                  <a:srgbClr val="6600FF"/>
                </a:solidFill>
                <a:latin typeface="Arial" pitchFamily="34" charset="0"/>
                <a:ea typeface="simsun"/>
                <a:cs typeface="宋体" pitchFamily="2" charset="-122"/>
              </a:rPr>
              <a:t>  </a:t>
            </a:r>
            <a:r>
              <a:rPr lang="zh-CN" altLang="en-US" sz="3600" dirty="0" smtClean="0">
                <a:solidFill>
                  <a:srgbClr val="6600FF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，就不会被骗。</a:t>
            </a:r>
            <a:endParaRPr lang="en-US" altLang="zh-CN" sz="3600" dirty="0" smtClean="0">
              <a:solidFill>
                <a:srgbClr val="6600FF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6600FF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如果大臣</a:t>
            </a:r>
            <a:r>
              <a:rPr lang="zh-CN" altLang="en-US" sz="3600" u="sng" dirty="0" smtClean="0">
                <a:solidFill>
                  <a:srgbClr val="6600FF"/>
                </a:solidFill>
                <a:latin typeface="Arial" pitchFamily="34" charset="0"/>
                <a:ea typeface="simsun"/>
                <a:cs typeface="宋体" pitchFamily="2" charset="-122"/>
              </a:rPr>
              <a:t>                </a:t>
            </a:r>
            <a:r>
              <a:rPr lang="zh-CN" altLang="en-US" sz="3600" dirty="0" smtClean="0">
                <a:solidFill>
                  <a:srgbClr val="6600FF"/>
                </a:solidFill>
                <a:latin typeface="Arial" pitchFamily="34" charset="0"/>
                <a:ea typeface="simsun"/>
                <a:cs typeface="宋体" pitchFamily="2" charset="-122"/>
              </a:rPr>
              <a:t>  </a:t>
            </a:r>
            <a:r>
              <a:rPr lang="zh-CN" altLang="en-US" sz="3600" dirty="0" smtClean="0">
                <a:solidFill>
                  <a:srgbClr val="6600FF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，就不会被骗。</a:t>
            </a:r>
            <a:endParaRPr lang="en-US" altLang="zh-CN" sz="3600" dirty="0" smtClean="0">
              <a:solidFill>
                <a:srgbClr val="6600FF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6600FF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如果百姓</a:t>
            </a:r>
            <a:r>
              <a:rPr lang="zh-CN" altLang="en-US" sz="3600" u="sng" dirty="0" smtClean="0">
                <a:solidFill>
                  <a:srgbClr val="6600FF"/>
                </a:solidFill>
                <a:latin typeface="Arial" pitchFamily="34" charset="0"/>
                <a:ea typeface="simsun"/>
                <a:cs typeface="宋体" pitchFamily="2" charset="-122"/>
              </a:rPr>
              <a:t>                </a:t>
            </a:r>
            <a:r>
              <a:rPr lang="zh-CN" altLang="en-US" sz="3600" dirty="0" smtClean="0">
                <a:solidFill>
                  <a:srgbClr val="6600FF"/>
                </a:solidFill>
                <a:latin typeface="Arial" pitchFamily="34" charset="0"/>
                <a:ea typeface="simsun"/>
                <a:cs typeface="宋体" pitchFamily="2" charset="-122"/>
              </a:rPr>
              <a:t>  </a:t>
            </a:r>
            <a:r>
              <a:rPr lang="zh-CN" altLang="en-US" sz="3600" dirty="0" smtClean="0">
                <a:solidFill>
                  <a:srgbClr val="6600FF"/>
                </a:solidFill>
                <a:latin typeface="宋体" pitchFamily="2" charset="-122"/>
                <a:ea typeface="宋体" pitchFamily="2" charset="-122"/>
                <a:cs typeface="宋体" pitchFamily="2" charset="-122"/>
              </a:rPr>
              <a:t>，就不会被骗。</a:t>
            </a:r>
            <a:endParaRPr lang="en-US" altLang="zh-CN" sz="3600" dirty="0" smtClean="0">
              <a:solidFill>
                <a:srgbClr val="6600FF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endParaRPr lang="en-US" altLang="zh-CN" dirty="0" smtClean="0">
              <a:solidFill>
                <a:srgbClr val="494949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endParaRPr lang="en-US" altLang="zh-CN" dirty="0" smtClean="0">
              <a:solidFill>
                <a:srgbClr val="494949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endParaRPr lang="en-US" altLang="zh-CN" dirty="0" smtClean="0">
              <a:solidFill>
                <a:srgbClr val="494949"/>
              </a:solidFill>
              <a:latin typeface="宋体" pitchFamily="2" charset="-122"/>
              <a:ea typeface="宋体" pitchFamily="2" charset="-122"/>
              <a:cs typeface="宋体" pitchFamily="2" charset="-122"/>
            </a:endParaRPr>
          </a:p>
          <a:p>
            <a:endParaRPr lang="zh-CN" altLang="en-US" dirty="0" smtClean="0"/>
          </a:p>
          <a:p>
            <a:endParaRPr lang="zh-CN" altLang="en-US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397866" cy="323165"/>
          </a:xfrm>
          <a:prstGeom prst="rect">
            <a:avLst/>
          </a:prstGeom>
          <a:solidFill>
            <a:srgbClr val="F6F6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500" b="0" i="0" u="none" strike="noStrike" cap="none" normalizeH="0" baseline="0" dirty="0" smtClean="0">
                <a:ln>
                  <a:noFill/>
                </a:ln>
                <a:solidFill>
                  <a:srgbClr val="494949"/>
                </a:solidFill>
                <a:effectLst/>
                <a:latin typeface="宋体" pitchFamily="2" charset="-122"/>
                <a:ea typeface="宋体" pitchFamily="2" charset="-122"/>
                <a:cs typeface="宋体" pitchFamily="2" charset="-122"/>
              </a:rPr>
              <a:t>。</a:t>
            </a:r>
            <a:r>
              <a:rPr kumimoji="0" lang="zh-CN" altLang="en-US" sz="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1285860"/>
            <a:ext cx="79295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CC66FF"/>
                </a:solidFill>
              </a:rPr>
              <a:t>    真心诚意是做人的大境界，其核心是诚，是实事求是，是自省，是明白好歹。这样的人并不多，多数人，包括我，每天披着皇帝的新衣在街上徜徉，溜溜达达，笑容可掬。</a:t>
            </a:r>
            <a:endParaRPr lang="en-US" altLang="zh-CN" sz="2800" b="1" dirty="0" smtClean="0">
              <a:solidFill>
                <a:srgbClr val="CC66FF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sz="2800" b="1" dirty="0" smtClean="0">
              <a:solidFill>
                <a:srgbClr val="CC66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CC66FF"/>
                </a:solidFill>
              </a:rPr>
              <a:t>                 ——</a:t>
            </a:r>
            <a:r>
              <a:rPr lang="zh-CN" altLang="en-US" sz="2800" b="1" dirty="0" smtClean="0">
                <a:solidFill>
                  <a:srgbClr val="CC66FF"/>
                </a:solidFill>
              </a:rPr>
              <a:t>鲍尔吉</a:t>
            </a:r>
            <a:r>
              <a:rPr lang="en-US" altLang="zh-CN" sz="2800" b="1" dirty="0" smtClean="0">
                <a:solidFill>
                  <a:srgbClr val="CC66FF"/>
                </a:solidFill>
              </a:rPr>
              <a:t>.</a:t>
            </a:r>
            <a:r>
              <a:rPr lang="zh-CN" altLang="en-US" sz="2800" b="1" dirty="0" smtClean="0">
                <a:solidFill>
                  <a:srgbClr val="CC66FF"/>
                </a:solidFill>
              </a:rPr>
              <a:t>原野</a:t>
            </a:r>
            <a:r>
              <a:rPr lang="en-US" altLang="zh-CN" sz="2800" b="1" dirty="0" smtClean="0">
                <a:solidFill>
                  <a:srgbClr val="CC66FF"/>
                </a:solidFill>
              </a:rPr>
              <a:t>《</a:t>
            </a:r>
            <a:r>
              <a:rPr lang="zh-CN" altLang="en-US" sz="2800" b="1" dirty="0" smtClean="0">
                <a:solidFill>
                  <a:srgbClr val="CC66FF"/>
                </a:solidFill>
              </a:rPr>
              <a:t>人人都穿皇帝的新衣</a:t>
            </a:r>
            <a:r>
              <a:rPr lang="en-US" altLang="zh-CN" sz="2800" b="1" dirty="0" smtClean="0">
                <a:solidFill>
                  <a:srgbClr val="CC66FF"/>
                </a:solidFill>
              </a:rPr>
              <a:t>》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857224" y="1928802"/>
            <a:ext cx="7643866" cy="29627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D4FE3"/>
                </a:solidFill>
              </a:rPr>
              <a:t>“自欺欺人已经不单纯是一个人的心术不正，而是社会心理的恶性循环，整个社会不约而同地选择了用谎言自 欺 欺 人。于 是，荒 诞 不 经 就 产 生了。”</a:t>
            </a:r>
            <a:endParaRPr lang="zh-CN" altLang="en-US" sz="3200" b="1" dirty="0">
              <a:solidFill>
                <a:srgbClr val="0D4FE3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714348" y="1285860"/>
            <a:ext cx="7715304" cy="4616648"/>
          </a:xfrm>
          <a:prstGeom prst="rect">
            <a:avLst/>
          </a:prstGeom>
          <a:solidFill>
            <a:srgbClr val="F6F6F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方正大黑简体"/>
                <a:cs typeface="宋体" pitchFamily="2" charset="-122"/>
              </a:rPr>
              <a:t>    1958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方正大黑简体"/>
                <a:cs typeface="宋体" pitchFamily="2" charset="-122"/>
              </a:rPr>
              <a:t>年，我国有一场轰轰烈烈的大跃进活动，许多新闻都报道有些地方农民水稻的亩产已经达到了十几万斤。但凡一个有常识的人，谁会从内心真正的相信呢？但是，上至中央领导下至平民百姓，又有谁在当时就说出了事情真呢？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C66FF"/>
              </a:solidFill>
              <a:effectLst/>
              <a:latin typeface="Arial" pitchFamily="34" charset="0"/>
              <a:ea typeface="方正大黑简体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rgbClr val="CC66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方正大黑简体"/>
                <a:cs typeface="宋体" pitchFamily="2" charset="-122"/>
              </a:rPr>
              <a:t>        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simsun"/>
                <a:cs typeface="宋体" pitchFamily="2" charset="-122"/>
              </a:rPr>
              <a:t>          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Times"/>
                <a:cs typeface="宋体" pitchFamily="2" charset="-122"/>
              </a:rPr>
              <a:t>——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方正大黑简体"/>
                <a:cs typeface="宋体" pitchFamily="2" charset="-122"/>
              </a:rPr>
              <a:t>傅书华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方正大黑简体"/>
                <a:cs typeface="宋体" pitchFamily="2" charset="-122"/>
              </a:rPr>
              <a:t>《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方正大黑简体"/>
                <a:cs typeface="宋体" pitchFamily="2" charset="-122"/>
              </a:rPr>
              <a:t>面对精神麻醉的反省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CC66FF"/>
                </a:solidFill>
                <a:effectLst/>
                <a:latin typeface="Arial" pitchFamily="34" charset="0"/>
                <a:ea typeface="方正大黑简体"/>
                <a:cs typeface="宋体" pitchFamily="2" charset="-122"/>
              </a:rPr>
              <a:t>》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CC66FF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1066800" y="1676400"/>
            <a:ext cx="6781800" cy="38862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1371600" y="1704975"/>
            <a:ext cx="6408738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en-US" altLang="zh-CN" sz="3600" b="1" dirty="0">
                <a:solidFill>
                  <a:srgbClr val="FF0000"/>
                </a:solidFill>
                <a:ea typeface="隶书" pitchFamily="49" charset="-122"/>
              </a:rPr>
              <a:t>     </a:t>
            </a:r>
            <a:r>
              <a:rPr kumimoji="1" lang="zh-CN" altLang="en-US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人，要敢于正视现实，要保持天真烂漫的童心，无私无畏，敢说真话。如果每一个人都多一份真诚，多一份爱，那么世界将变得更加美好 </a:t>
            </a:r>
            <a:r>
              <a:rPr kumimoji="1" lang="en-US" altLang="zh-CN" sz="40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! </a:t>
            </a:r>
          </a:p>
        </p:txBody>
      </p:sp>
      <p:sp>
        <p:nvSpPr>
          <p:cNvPr id="70661" name="WordArt 5"/>
          <p:cNvSpPr>
            <a:spLocks noChangeArrowheads="1" noChangeShapeType="1" noTextEdit="1"/>
          </p:cNvSpPr>
          <p:nvPr/>
        </p:nvSpPr>
        <p:spPr bwMode="auto">
          <a:xfrm>
            <a:off x="533400" y="304800"/>
            <a:ext cx="30480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/>
                <a:ea typeface="隶书"/>
              </a:rPr>
              <a:t>人生寄语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图像-01"/>
          <p:cNvPicPr>
            <a:picLocks noChangeAspect="1" noChangeArrowheads="1"/>
          </p:cNvPicPr>
          <p:nvPr/>
        </p:nvPicPr>
        <p:blipFill>
          <a:blip r:embed="rId2">
            <a:lum bright="-42000" contrast="-16000"/>
          </a:blip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Text Box 7"/>
          <p:cNvSpPr txBox="1">
            <a:spLocks noChangeArrowheads="1"/>
          </p:cNvSpPr>
          <p:nvPr/>
        </p:nvSpPr>
        <p:spPr bwMode="auto">
          <a:xfrm>
            <a:off x="533400" y="2133600"/>
            <a:ext cx="8001000" cy="201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>
                <a:solidFill>
                  <a:srgbClr val="FF66FF"/>
                </a:solidFill>
                <a:ea typeface="隶书" pitchFamily="49" charset="-122"/>
              </a:rPr>
              <a:t>        </a:t>
            </a:r>
            <a:r>
              <a:rPr lang="zh-CN" altLang="en-US" sz="6000">
                <a:solidFill>
                  <a:srgbClr val="FF66FF"/>
                </a:solidFill>
                <a:ea typeface="隶书" pitchFamily="49" charset="-122"/>
              </a:rPr>
              <a:t>游行大典完毕，皇帝回宫后，事情将会怎么样呢？</a:t>
            </a:r>
          </a:p>
        </p:txBody>
      </p:sp>
      <p:sp>
        <p:nvSpPr>
          <p:cNvPr id="19460" name="WordArt 8"/>
          <p:cNvSpPr>
            <a:spLocks noChangeArrowheads="1" noChangeShapeType="1" noTextEdit="1"/>
          </p:cNvSpPr>
          <p:nvPr/>
        </p:nvSpPr>
        <p:spPr bwMode="auto">
          <a:xfrm>
            <a:off x="2339975" y="476250"/>
            <a:ext cx="4248150" cy="12239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33CCCC"/>
                </a:solidFill>
                <a:latin typeface="黑体"/>
                <a:ea typeface="黑体"/>
              </a:rPr>
              <a:t>让我们放飞想象的翅膀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  <p:pic>
        <p:nvPicPr>
          <p:cNvPr id="5123" name="Picture 3" descr="丑小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3500438"/>
            <a:ext cx="3313112" cy="2449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海的女儿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196975"/>
            <a:ext cx="33115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 descr="火柴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1268413"/>
            <a:ext cx="331311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979613" y="6278563"/>
            <a:ext cx="59039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33CC"/>
                </a:solidFill>
                <a:latin typeface="Cambria" pitchFamily="18" charset="0"/>
                <a:ea typeface="黑体" pitchFamily="49" charset="-122"/>
              </a:rPr>
              <a:t>     </a:t>
            </a:r>
            <a:endParaRPr lang="zh-CN" altLang="en-US" sz="3200" b="1" dirty="0">
              <a:solidFill>
                <a:srgbClr val="0033CC"/>
              </a:solidFill>
              <a:latin typeface="Cambria" pitchFamily="18" charset="0"/>
              <a:ea typeface="华文楷体" pitchFamily="2" charset="-122"/>
            </a:endParaRPr>
          </a:p>
        </p:txBody>
      </p:sp>
      <p:pic>
        <p:nvPicPr>
          <p:cNvPr id="5128" name="Picture 8" descr="U529P18T90D43050F1532DT2004113010405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6463" y="3500438"/>
            <a:ext cx="33115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9" name="WordArt 9" descr="白色大理石"/>
          <p:cNvSpPr>
            <a:spLocks noChangeArrowheads="1" noChangeShapeType="1" noTextEdit="1"/>
          </p:cNvSpPr>
          <p:nvPr/>
        </p:nvSpPr>
        <p:spPr bwMode="auto">
          <a:xfrm>
            <a:off x="395288" y="404813"/>
            <a:ext cx="1695450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6600" b="1" kern="10">
                <a:ln w="9525">
                  <a:round/>
                  <a:headEnd/>
                  <a:tailEnd/>
                </a:ln>
                <a:blipFill dpi="0" rotWithShape="0">
                  <a:blip r:embed="rId7"/>
                  <a:srcRect/>
                  <a:tile tx="0" ty="0" sx="100000" sy="100000" flip="none" algn="tl"/>
                </a:blipFill>
                <a:latin typeface="华文行楷"/>
                <a:ea typeface="华文行楷"/>
              </a:rPr>
              <a:t>导入</a:t>
            </a:r>
          </a:p>
        </p:txBody>
      </p:sp>
      <p:sp>
        <p:nvSpPr>
          <p:cNvPr id="4106" name="AutoShape 10"/>
          <p:cNvSpPr>
            <a:spLocks noChangeArrowheads="1"/>
          </p:cNvSpPr>
          <p:nvPr/>
        </p:nvSpPr>
        <p:spPr bwMode="auto">
          <a:xfrm>
            <a:off x="323850" y="0"/>
            <a:ext cx="2376488" cy="1081088"/>
          </a:xfrm>
          <a:prstGeom prst="wedgeEllipseCallout">
            <a:avLst>
              <a:gd name="adj1" fmla="val 81995"/>
              <a:gd name="adj2" fmla="val 790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b="1">
                <a:ea typeface="华文楷体" pitchFamily="2" charset="-122"/>
              </a:rPr>
              <a:t>《</a:t>
            </a:r>
            <a:r>
              <a:rPr lang="zh-CN" altLang="en-US" b="1">
                <a:ea typeface="华文楷体" pitchFamily="2" charset="-122"/>
              </a:rPr>
              <a:t>卖火柴的小女孩</a:t>
            </a:r>
            <a:r>
              <a:rPr lang="en-US" altLang="zh-CN" b="1">
                <a:ea typeface="华文楷体" pitchFamily="2" charset="-122"/>
              </a:rPr>
              <a:t>》</a:t>
            </a:r>
          </a:p>
        </p:txBody>
      </p:sp>
      <p:sp>
        <p:nvSpPr>
          <p:cNvPr id="4107" name="AutoShape 11"/>
          <p:cNvSpPr>
            <a:spLocks noChangeArrowheads="1"/>
          </p:cNvSpPr>
          <p:nvPr/>
        </p:nvSpPr>
        <p:spPr bwMode="auto">
          <a:xfrm>
            <a:off x="6443663" y="0"/>
            <a:ext cx="2376487" cy="1081088"/>
          </a:xfrm>
          <a:prstGeom prst="wedgeEllipseCallout">
            <a:avLst>
              <a:gd name="adj1" fmla="val -57014"/>
              <a:gd name="adj2" fmla="val 5954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b="1">
                <a:ea typeface="华文楷体" pitchFamily="2" charset="-122"/>
              </a:rPr>
              <a:t>《</a:t>
            </a:r>
            <a:r>
              <a:rPr lang="zh-CN" altLang="en-US" b="1">
                <a:ea typeface="华文楷体" pitchFamily="2" charset="-122"/>
              </a:rPr>
              <a:t>海的女儿</a:t>
            </a:r>
            <a:r>
              <a:rPr lang="en-US" altLang="zh-CN" b="1">
                <a:ea typeface="华文楷体" pitchFamily="2" charset="-122"/>
              </a:rPr>
              <a:t>》</a:t>
            </a:r>
          </a:p>
        </p:txBody>
      </p:sp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0" y="2133600"/>
            <a:ext cx="2376488" cy="1081088"/>
          </a:xfrm>
          <a:prstGeom prst="wedgeEllipseCallout">
            <a:avLst>
              <a:gd name="adj1" fmla="val 81995"/>
              <a:gd name="adj2" fmla="val 7907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b="1">
                <a:ea typeface="华文楷体" pitchFamily="2" charset="-122"/>
              </a:rPr>
              <a:t>《</a:t>
            </a:r>
            <a:r>
              <a:rPr lang="zh-CN" altLang="en-US" b="1">
                <a:ea typeface="华文楷体" pitchFamily="2" charset="-122"/>
              </a:rPr>
              <a:t>丑小鸭</a:t>
            </a:r>
            <a:r>
              <a:rPr lang="en-US" altLang="zh-CN" b="1">
                <a:ea typeface="华文楷体" pitchFamily="2" charset="-122"/>
              </a:rPr>
              <a:t>》</a:t>
            </a:r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6300788" y="2133600"/>
            <a:ext cx="2376487" cy="1081088"/>
          </a:xfrm>
          <a:prstGeom prst="wedgeEllipseCallout">
            <a:avLst>
              <a:gd name="adj1" fmla="val -56213"/>
              <a:gd name="adj2" fmla="val 71144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b="1">
                <a:ea typeface="华文楷体" pitchFamily="2" charset="-122"/>
              </a:rPr>
              <a:t>《</a:t>
            </a:r>
            <a:r>
              <a:rPr lang="zh-CN" altLang="en-US" b="1">
                <a:ea typeface="华文楷体" pitchFamily="2" charset="-122"/>
              </a:rPr>
              <a:t>拇指姑娘</a:t>
            </a:r>
            <a:r>
              <a:rPr lang="en-US" altLang="zh-CN" b="1">
                <a:ea typeface="华文楷体" pitchFamily="2" charset="-122"/>
              </a:rPr>
              <a:t>》</a:t>
            </a:r>
          </a:p>
        </p:txBody>
      </p:sp>
      <p:sp>
        <p:nvSpPr>
          <p:cNvPr id="4110" name="AutoShape 14"/>
          <p:cNvSpPr>
            <a:spLocks noChangeArrowheads="1"/>
          </p:cNvSpPr>
          <p:nvPr/>
        </p:nvSpPr>
        <p:spPr bwMode="auto">
          <a:xfrm>
            <a:off x="0" y="4221163"/>
            <a:ext cx="2519363" cy="1584325"/>
          </a:xfrm>
          <a:prstGeom prst="wedgeEllipseCallout">
            <a:avLst>
              <a:gd name="adj1" fmla="val 87995"/>
              <a:gd name="adj2" fmla="val 7054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>
                <a:ea typeface="华文楷体" pitchFamily="2" charset="-122"/>
              </a:rPr>
              <a:t>作者相同</a:t>
            </a:r>
          </a:p>
          <a:p>
            <a:endParaRPr lang="en-US" altLang="zh-CN" sz="3200" b="1">
              <a:ea typeface="华文楷体" pitchFamily="2" charset="-122"/>
            </a:endParaRPr>
          </a:p>
        </p:txBody>
      </p:sp>
      <p:sp>
        <p:nvSpPr>
          <p:cNvPr id="4111" name="AutoShape 15"/>
          <p:cNvSpPr>
            <a:spLocks noChangeArrowheads="1"/>
          </p:cNvSpPr>
          <p:nvPr/>
        </p:nvSpPr>
        <p:spPr bwMode="auto">
          <a:xfrm>
            <a:off x="6335713" y="4005263"/>
            <a:ext cx="2808287" cy="1512887"/>
          </a:xfrm>
          <a:prstGeom prst="wedgeEllipseCallout">
            <a:avLst>
              <a:gd name="adj1" fmla="val -70972"/>
              <a:gd name="adj2" fmla="val 8934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zh-CN" altLang="en-US" sz="3200" b="1">
                <a:ea typeface="华文楷体" pitchFamily="2" charset="-122"/>
              </a:rPr>
              <a:t>体裁相同</a:t>
            </a:r>
          </a:p>
          <a:p>
            <a:endParaRPr lang="en-US" altLang="zh-CN" sz="3200" b="1">
              <a:ea typeface="华文楷体" pitchFamily="2" charset="-122"/>
            </a:endParaRPr>
          </a:p>
        </p:txBody>
      </p:sp>
      <p:sp>
        <p:nvSpPr>
          <p:cNvPr id="5136" name="AutoShape 16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53188"/>
            <a:ext cx="684212" cy="404812"/>
          </a:xfrm>
          <a:prstGeom prst="actionButtonBackPrevious">
            <a:avLst/>
          </a:prstGeom>
          <a:solidFill>
            <a:srgbClr val="FFCC00">
              <a:alpha val="56862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mbria" pitchFamily="18" charset="0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 animBg="1" autoUpdateAnimBg="0"/>
      <p:bldP spid="4107" grpId="0" animBg="1" autoUpdateAnimBg="0"/>
      <p:bldP spid="4108" grpId="0" animBg="1" autoUpdateAnimBg="0"/>
      <p:bldP spid="4109" grpId="0" animBg="1" autoUpdateAnimBg="0"/>
      <p:bldP spid="4110" grpId="0" animBg="1" autoUpdateAnimBg="0"/>
      <p:bldP spid="4111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底图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13228"/>
            <a:ext cx="9144000" cy="697122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1472" y="571480"/>
            <a:ext cx="771530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    如果一个人</a:t>
            </a:r>
            <a:r>
              <a:rPr lang="en-US" altLang="zh-CN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15</a:t>
            </a:r>
            <a:r>
              <a:rPr lang="zh-CN" altLang="en-US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岁还没有读过安徒生，那么他的少年则少了一道银灿；如果有人</a:t>
            </a:r>
            <a:r>
              <a:rPr lang="en-US" altLang="zh-CN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35</a:t>
            </a:r>
            <a:r>
              <a:rPr lang="zh-CN" altLang="en-US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岁还没有了解过安徒生，那么他的壮年就少了一种丰饶；如果有人</a:t>
            </a:r>
            <a:r>
              <a:rPr lang="en-US" altLang="zh-CN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55</a:t>
            </a:r>
            <a:r>
              <a:rPr lang="zh-CN" altLang="en-US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岁还没有复习过安徒生，那么他的老年就少了一份悠远。</a:t>
            </a:r>
            <a:endParaRPr lang="en-US" altLang="zh-CN" sz="3200" b="1" dirty="0" smtClean="0">
              <a:solidFill>
                <a:srgbClr val="CC66FF"/>
              </a:solidFill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               -----</a:t>
            </a:r>
            <a:r>
              <a:rPr lang="zh-CN" altLang="en-US" sz="3200" b="1" dirty="0" smtClean="0">
                <a:solidFill>
                  <a:srgbClr val="CC66FF"/>
                </a:solidFill>
                <a:latin typeface="宋体" pitchFamily="2" charset="-122"/>
                <a:ea typeface="宋体" pitchFamily="2" charset="-122"/>
              </a:rPr>
              <a:t>台湾作家张晓风</a:t>
            </a:r>
            <a:endParaRPr lang="zh-CN" altLang="en-US" sz="3200" b="1" dirty="0">
              <a:solidFill>
                <a:srgbClr val="CC66FF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146" name="Picture 2" descr="a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125538"/>
            <a:ext cx="3995738" cy="5146675"/>
          </a:xfrm>
          <a:prstGeom prst="rect">
            <a:avLst/>
          </a:prstGeom>
          <a:noFill/>
          <a:ln w="9525">
            <a:solidFill>
              <a:srgbClr val="292929"/>
            </a:solidFill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214810" y="571480"/>
            <a:ext cx="4714908" cy="5693866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hlink"/>
                </a:solidFill>
              </a:rPr>
              <a:t>安徒生</a:t>
            </a:r>
            <a:r>
              <a:rPr lang="zh-CN" altLang="en-US" sz="2800" b="1" dirty="0">
                <a:solidFill>
                  <a:srgbClr val="009900"/>
                </a:solidFill>
              </a:rPr>
              <a:t>（</a:t>
            </a:r>
            <a:r>
              <a:rPr lang="en-US" altLang="zh-CN" sz="2800" b="1" dirty="0">
                <a:solidFill>
                  <a:srgbClr val="009900"/>
                </a:solidFill>
              </a:rPr>
              <a:t>1805~1875</a:t>
            </a:r>
            <a:r>
              <a:rPr lang="zh-CN" altLang="en-US" sz="2800" b="1" dirty="0">
                <a:solidFill>
                  <a:srgbClr val="009900"/>
                </a:solidFill>
              </a:rPr>
              <a:t>）</a:t>
            </a:r>
            <a:r>
              <a:rPr lang="zh-CN" altLang="en-US" sz="2800" b="1" dirty="0">
                <a:solidFill>
                  <a:srgbClr val="009900"/>
                </a:solidFill>
                <a:latin typeface="宋体" pitchFamily="2" charset="-122"/>
              </a:rPr>
              <a:t>全名是：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汉斯</a:t>
            </a:r>
            <a:r>
              <a:rPr lang="en-US" altLang="zh-CN" sz="2800" b="1" dirty="0">
                <a:solidFill>
                  <a:srgbClr val="FF0000"/>
                </a:solidFill>
                <a:latin typeface="Times New Roman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克利斯坦</a:t>
            </a:r>
            <a:r>
              <a:rPr lang="en-US" altLang="zh-CN" sz="2800" b="1" dirty="0">
                <a:solidFill>
                  <a:srgbClr val="FF0000"/>
                </a:solidFill>
                <a:latin typeface="Times New Roman"/>
              </a:rPr>
              <a:t>·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安徒生</a:t>
            </a:r>
            <a:r>
              <a:rPr lang="en-US" altLang="zh-CN" sz="2800" b="1" dirty="0">
                <a:solidFill>
                  <a:srgbClr val="009900"/>
                </a:solidFill>
                <a:latin typeface="宋体" pitchFamily="2" charset="-122"/>
              </a:rPr>
              <a:t>,19</a:t>
            </a:r>
            <a:r>
              <a:rPr lang="zh-CN" altLang="en-US" sz="2800" b="1" dirty="0">
                <a:solidFill>
                  <a:srgbClr val="009900"/>
                </a:solidFill>
                <a:latin typeface="宋体" pitchFamily="2" charset="-122"/>
              </a:rPr>
              <a:t>世纪</a:t>
            </a: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丹麦</a:t>
            </a:r>
            <a:r>
              <a:rPr lang="zh-CN" altLang="en-US" sz="2800" b="1" dirty="0">
                <a:solidFill>
                  <a:srgbClr val="009900"/>
                </a:solidFill>
                <a:latin typeface="宋体" pitchFamily="2" charset="-122"/>
              </a:rPr>
              <a:t>文学巨匠，世界著名的童话作家。</a:t>
            </a:r>
            <a:r>
              <a:rPr lang="zh-CN" altLang="en-US" sz="2800" b="1" dirty="0">
                <a:solidFill>
                  <a:srgbClr val="009900"/>
                </a:solidFill>
              </a:rPr>
              <a:t>他的</a:t>
            </a:r>
            <a:r>
              <a:rPr lang="en-US" altLang="zh-CN" sz="2800" b="1" dirty="0">
                <a:solidFill>
                  <a:srgbClr val="009900"/>
                </a:solidFill>
              </a:rPr>
              <a:t>160</a:t>
            </a:r>
            <a:r>
              <a:rPr lang="zh-CN" altLang="en-US" sz="2800" b="1" dirty="0">
                <a:solidFill>
                  <a:srgbClr val="009900"/>
                </a:solidFill>
              </a:rPr>
              <a:t>余篇童话在近</a:t>
            </a:r>
            <a:r>
              <a:rPr lang="en-US" altLang="zh-CN" sz="2800" b="1" dirty="0">
                <a:solidFill>
                  <a:srgbClr val="009900"/>
                </a:solidFill>
              </a:rPr>
              <a:t>150</a:t>
            </a:r>
            <a:r>
              <a:rPr lang="zh-CN" altLang="en-US" sz="2800" b="1" dirty="0">
                <a:solidFill>
                  <a:srgbClr val="009900"/>
                </a:solidFill>
              </a:rPr>
              <a:t>年中被翻译成</a:t>
            </a:r>
            <a:r>
              <a:rPr lang="en-US" altLang="zh-CN" sz="2800" b="1" dirty="0">
                <a:solidFill>
                  <a:srgbClr val="009900"/>
                </a:solidFill>
              </a:rPr>
              <a:t>140</a:t>
            </a:r>
            <a:r>
              <a:rPr lang="zh-CN" altLang="en-US" sz="2800" b="1" dirty="0">
                <a:solidFill>
                  <a:srgbClr val="009900"/>
                </a:solidFill>
              </a:rPr>
              <a:t>多种文字，从丹麦传向世界。安徒生生于鞋匠家庭，童年生活穷苦，早期写有</a:t>
            </a:r>
            <a:r>
              <a:rPr lang="zh-CN" altLang="en-US" sz="2800" b="1" dirty="0">
                <a:solidFill>
                  <a:srgbClr val="FF0000"/>
                </a:solidFill>
              </a:rPr>
              <a:t>诗歌、剧本和长篇小说</a:t>
            </a:r>
            <a:r>
              <a:rPr lang="zh-CN" altLang="en-US" sz="2800" b="1" dirty="0">
                <a:solidFill>
                  <a:srgbClr val="009900"/>
                </a:solidFill>
              </a:rPr>
              <a:t>等，</a:t>
            </a:r>
            <a:r>
              <a:rPr lang="en-US" altLang="zh-CN" sz="2800" b="1" dirty="0">
                <a:solidFill>
                  <a:srgbClr val="009900"/>
                </a:solidFill>
              </a:rPr>
              <a:t>1835</a:t>
            </a:r>
            <a:r>
              <a:rPr lang="zh-CN" altLang="en-US" sz="2800" b="1" dirty="0">
                <a:solidFill>
                  <a:srgbClr val="009900"/>
                </a:solidFill>
              </a:rPr>
              <a:t>年开始写童话，</a:t>
            </a:r>
            <a:r>
              <a:rPr lang="zh-CN" altLang="en-US" sz="2800" b="1" dirty="0">
                <a:solidFill>
                  <a:srgbClr val="FF0000"/>
                </a:solidFill>
              </a:rPr>
              <a:t>著名的童话有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丑小鸭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海的女儿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卖火柴的小女孩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夜莺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</a:rPr>
              <a:t>皇帝的新装</a:t>
            </a:r>
            <a:r>
              <a:rPr lang="en-US" altLang="zh-CN" sz="2800" b="1" dirty="0">
                <a:solidFill>
                  <a:srgbClr val="FF0000"/>
                </a:solidFill>
              </a:rPr>
              <a:t>》</a:t>
            </a:r>
            <a:r>
              <a:rPr lang="zh-CN" altLang="en-US" sz="2800" b="1" dirty="0">
                <a:solidFill>
                  <a:srgbClr val="009900"/>
                </a:solidFill>
              </a:rPr>
              <a:t>等。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71550" y="0"/>
            <a:ext cx="29527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  <a:ea typeface="黑体" pitchFamily="49" charset="-122"/>
              </a:rPr>
              <a:t>作者简介</a:t>
            </a:r>
          </a:p>
        </p:txBody>
      </p:sp>
      <p:sp>
        <p:nvSpPr>
          <p:cNvPr id="6149" name="AutoShape 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53188"/>
            <a:ext cx="684212" cy="404812"/>
          </a:xfrm>
          <a:prstGeom prst="actionButtonBackPrevious">
            <a:avLst/>
          </a:prstGeom>
          <a:solidFill>
            <a:srgbClr val="FFCC00">
              <a:alpha val="57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1763713" y="765175"/>
            <a:ext cx="5761037" cy="259238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060"/>
              </a:avLst>
            </a:prstTxWarp>
          </a:bodyPr>
          <a:lstStyle/>
          <a:p>
            <a:pPr algn="ctr"/>
            <a:r>
              <a:rPr lang="zh-CN" altLang="en-US" sz="72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方正舒体"/>
                <a:ea typeface="方正舒体"/>
              </a:rPr>
              <a:t>皇帝的新装</a:t>
            </a:r>
          </a:p>
        </p:txBody>
      </p:sp>
      <p:sp>
        <p:nvSpPr>
          <p:cNvPr id="3075" name="WordArt 3"/>
          <p:cNvSpPr>
            <a:spLocks noChangeArrowheads="1" noChangeShapeType="1" noTextEdit="1"/>
          </p:cNvSpPr>
          <p:nvPr/>
        </p:nvSpPr>
        <p:spPr bwMode="auto">
          <a:xfrm>
            <a:off x="3492500" y="3429000"/>
            <a:ext cx="2543175" cy="8763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(</a:t>
            </a:r>
            <a:r>
              <a:rPr lang="zh-CN" altLang="en-US" sz="6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丹麦</a:t>
            </a:r>
            <a:r>
              <a:rPr lang="en-US" altLang="zh-CN" sz="6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)</a:t>
            </a:r>
            <a:r>
              <a:rPr lang="zh-CN" altLang="en-US" sz="6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行楷"/>
                <a:ea typeface="华文行楷"/>
              </a:rPr>
              <a:t>安徒生</a:t>
            </a:r>
          </a:p>
        </p:txBody>
      </p:sp>
      <p:pic>
        <p:nvPicPr>
          <p:cNvPr id="3076" name="Picture 4" descr="7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6126163"/>
            <a:ext cx="6858000" cy="731837"/>
          </a:xfrm>
          <a:prstGeom prst="rect">
            <a:avLst/>
          </a:prstGeom>
          <a:noFill/>
        </p:spPr>
      </p:pic>
      <p:pic>
        <p:nvPicPr>
          <p:cNvPr id="3077" name="Picture 5" descr="7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0"/>
            <a:ext cx="6858000" cy="56356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6" name="文本框 4103"/>
          <p:cNvSpPr txBox="1">
            <a:spLocks noChangeArrowheads="1"/>
          </p:cNvSpPr>
          <p:nvPr/>
        </p:nvSpPr>
        <p:spPr bwMode="auto">
          <a:xfrm>
            <a:off x="106363" y="44450"/>
            <a:ext cx="1295400" cy="39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zh-CN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0" y="4865688"/>
            <a:ext cx="9144000" cy="1687512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1228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pic>
        <p:nvPicPr>
          <p:cNvPr id="21509" name="图片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87575" y="1598613"/>
            <a:ext cx="4768850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Rectangle 2"/>
          <p:cNvSpPr txBox="1">
            <a:spLocks noChangeArrowheads="1"/>
          </p:cNvSpPr>
          <p:nvPr/>
        </p:nvSpPr>
        <p:spPr bwMode="auto">
          <a:xfrm>
            <a:off x="2047875" y="3287713"/>
            <a:ext cx="511651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196666"/>
                </a:solidFill>
                <a:latin typeface="微软雅黑" pitchFamily="34" charset="-122"/>
                <a:ea typeface="微软雅黑" pitchFamily="34" charset="-122"/>
              </a:rPr>
              <a:t>检查预习  查漏补缺</a:t>
            </a:r>
            <a:endParaRPr lang="zh-CN" altLang="en-US" sz="3600" b="1" dirty="0">
              <a:solidFill>
                <a:srgbClr val="19666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底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468313" y="1557338"/>
            <a:ext cx="7416800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炫</a:t>
            </a: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耀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      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称</a:t>
            </a: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职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滑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稽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    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陛</a:t>
            </a: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下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头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衔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      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骇</a:t>
            </a: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人听闻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     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钦差</a:t>
            </a: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大臣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          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随声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附和</a:t>
            </a:r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        </a:t>
            </a:r>
            <a:r>
              <a:rPr lang="zh-CN" altLang="en-US" sz="2800" b="1" u="sng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御聘</a:t>
            </a: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66725" y="3644900"/>
            <a:ext cx="5976938" cy="263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称职：</a:t>
            </a:r>
          </a:p>
          <a:p>
            <a:endParaRPr lang="zh-CN" altLang="en-US" sz="900" b="1">
              <a:solidFill>
                <a:srgbClr val="0033CC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骇人听闻：</a:t>
            </a:r>
          </a:p>
          <a:p>
            <a:endParaRPr lang="zh-CN" altLang="en-US" sz="900" b="1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随声附和：</a:t>
            </a:r>
          </a:p>
          <a:p>
            <a:r>
              <a:rPr lang="zh-CN" altLang="en-US" sz="2800" b="1">
                <a:latin typeface="华文中宋" pitchFamily="2" charset="-122"/>
                <a:ea typeface="华文中宋" pitchFamily="2" charset="-122"/>
              </a:rPr>
              <a:t>    </a:t>
            </a:r>
          </a:p>
          <a:p>
            <a:endParaRPr lang="zh-CN" altLang="en-US" sz="900" b="1"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2800" b="1">
                <a:solidFill>
                  <a:srgbClr val="0033CC"/>
                </a:solidFill>
                <a:latin typeface="华文中宋" pitchFamily="2" charset="-122"/>
                <a:ea typeface="华文中宋" pitchFamily="2" charset="-122"/>
              </a:rPr>
              <a:t>不可救药：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354138" y="1557338"/>
            <a:ext cx="6846887" cy="1814512"/>
            <a:chOff x="853" y="981"/>
            <a:chExt cx="4313" cy="1143"/>
          </a:xfrm>
        </p:grpSpPr>
        <p:sp>
          <p:nvSpPr>
            <p:cNvPr id="7174" name="Text Box 6"/>
            <p:cNvSpPr txBox="1">
              <a:spLocks noChangeArrowheads="1"/>
            </p:cNvSpPr>
            <p:nvPr/>
          </p:nvSpPr>
          <p:spPr bwMode="auto">
            <a:xfrm>
              <a:off x="884" y="981"/>
              <a:ext cx="105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xu</a:t>
              </a:r>
              <a:r>
                <a:rPr lang="en-US" altLang="zh-CN" sz="2800">
                  <a:solidFill>
                    <a:srgbClr val="FF0066"/>
                  </a:solidFill>
                  <a:latin typeface="Times New Roman"/>
                  <a:ea typeface="华文中宋" pitchFamily="2" charset="-122"/>
                </a:rPr>
                <a:t>à</a:t>
              </a: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n</a:t>
              </a:r>
            </a:p>
          </p:txBody>
        </p:sp>
        <p:sp>
          <p:nvSpPr>
            <p:cNvPr id="7175" name="Text Box 7"/>
            <p:cNvSpPr txBox="1">
              <a:spLocks noChangeArrowheads="1"/>
            </p:cNvSpPr>
            <p:nvPr/>
          </p:nvSpPr>
          <p:spPr bwMode="auto">
            <a:xfrm>
              <a:off x="1973" y="981"/>
              <a:ext cx="72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ch</a:t>
              </a:r>
              <a:r>
                <a:rPr lang="en-US" altLang="zh-CN" sz="2800">
                  <a:solidFill>
                    <a:srgbClr val="FF0066"/>
                  </a:solidFill>
                  <a:latin typeface="Times New Roman"/>
                  <a:ea typeface="华文中宋" pitchFamily="2" charset="-122"/>
                </a:rPr>
                <a:t>è</a:t>
              </a: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n</a:t>
              </a:r>
            </a:p>
          </p:txBody>
        </p:sp>
        <p:sp>
          <p:nvSpPr>
            <p:cNvPr id="7176" name="Text Box 8"/>
            <p:cNvSpPr txBox="1">
              <a:spLocks noChangeArrowheads="1"/>
            </p:cNvSpPr>
            <p:nvPr/>
          </p:nvSpPr>
          <p:spPr bwMode="auto">
            <a:xfrm>
              <a:off x="3152" y="1026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jī</a:t>
              </a:r>
            </a:p>
          </p:txBody>
        </p:sp>
        <p:sp>
          <p:nvSpPr>
            <p:cNvPr id="7177" name="Text Box 9"/>
            <p:cNvSpPr txBox="1">
              <a:spLocks noChangeArrowheads="1"/>
            </p:cNvSpPr>
            <p:nvPr/>
          </p:nvSpPr>
          <p:spPr bwMode="auto">
            <a:xfrm>
              <a:off x="4150" y="981"/>
              <a:ext cx="48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b</a:t>
              </a:r>
              <a:r>
                <a:rPr lang="en-US" altLang="zh-CN" sz="2800">
                  <a:solidFill>
                    <a:srgbClr val="FF0066"/>
                  </a:solidFill>
                  <a:latin typeface="Times New Roman"/>
                  <a:ea typeface="华文中宋" pitchFamily="2" charset="-122"/>
                </a:rPr>
                <a:t>ì</a:t>
              </a:r>
              <a:endParaRPr lang="en-US" altLang="zh-CN" sz="280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7178" name="Text Box 10"/>
            <p:cNvSpPr txBox="1">
              <a:spLocks noChangeArrowheads="1"/>
            </p:cNvSpPr>
            <p:nvPr/>
          </p:nvSpPr>
          <p:spPr bwMode="auto">
            <a:xfrm>
              <a:off x="853" y="1389"/>
              <a:ext cx="5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xi</a:t>
              </a:r>
              <a:r>
                <a:rPr lang="en-US" altLang="zh-CN" sz="2800">
                  <a:solidFill>
                    <a:srgbClr val="FF0066"/>
                  </a:solidFill>
                  <a:latin typeface="Times New Roman"/>
                  <a:ea typeface="华文中宋" pitchFamily="2" charset="-122"/>
                </a:rPr>
                <a:t>á</a:t>
              </a: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n</a:t>
              </a:r>
            </a:p>
          </p:txBody>
        </p:sp>
        <p:sp>
          <p:nvSpPr>
            <p:cNvPr id="7179" name="Text Box 11"/>
            <p:cNvSpPr txBox="1">
              <a:spLocks noChangeArrowheads="1"/>
            </p:cNvSpPr>
            <p:nvPr/>
          </p:nvSpPr>
          <p:spPr bwMode="auto">
            <a:xfrm>
              <a:off x="2472" y="1389"/>
              <a:ext cx="48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h</a:t>
              </a:r>
              <a:r>
                <a:rPr lang="en-US" altLang="zh-CN" sz="2800">
                  <a:solidFill>
                    <a:srgbClr val="FF0066"/>
                  </a:solidFill>
                  <a:latin typeface="Times New Roman"/>
                  <a:ea typeface="华文中宋" pitchFamily="2" charset="-122"/>
                </a:rPr>
                <a:t>à</a:t>
              </a: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i</a:t>
              </a:r>
            </a:p>
          </p:txBody>
        </p:sp>
        <p:sp>
          <p:nvSpPr>
            <p:cNvPr id="7180" name="Text Box 12"/>
            <p:cNvSpPr txBox="1">
              <a:spLocks noChangeArrowheads="1"/>
            </p:cNvSpPr>
            <p:nvPr/>
          </p:nvSpPr>
          <p:spPr bwMode="auto">
            <a:xfrm>
              <a:off x="4014" y="1389"/>
              <a:ext cx="115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qīn chāi</a:t>
              </a:r>
            </a:p>
          </p:txBody>
        </p:sp>
        <p:sp>
          <p:nvSpPr>
            <p:cNvPr id="7181" name="Text Box 13"/>
            <p:cNvSpPr txBox="1">
              <a:spLocks noChangeArrowheads="1"/>
            </p:cNvSpPr>
            <p:nvPr/>
          </p:nvSpPr>
          <p:spPr bwMode="auto">
            <a:xfrm>
              <a:off x="1338" y="1797"/>
              <a:ext cx="77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f</a:t>
              </a:r>
              <a:r>
                <a:rPr lang="en-US" altLang="zh-CN" sz="2800">
                  <a:solidFill>
                    <a:srgbClr val="FF0066"/>
                  </a:solidFill>
                  <a:latin typeface="Times New Roman"/>
                  <a:ea typeface="华文中宋" pitchFamily="2" charset="-122"/>
                </a:rPr>
                <a:t>ù</a:t>
              </a: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 h</a:t>
              </a:r>
              <a:r>
                <a:rPr lang="en-US" altLang="zh-CN" sz="2800">
                  <a:solidFill>
                    <a:srgbClr val="FF0066"/>
                  </a:solidFill>
                  <a:latin typeface="Times New Roman"/>
                  <a:ea typeface="华文中宋" pitchFamily="2" charset="-122"/>
                </a:rPr>
                <a:t>è</a:t>
              </a:r>
              <a:endParaRPr lang="en-US" altLang="zh-CN" sz="2800">
                <a:solidFill>
                  <a:srgbClr val="FF0066"/>
                </a:solidFill>
                <a:latin typeface="华文中宋" pitchFamily="2" charset="-122"/>
                <a:ea typeface="华文中宋" pitchFamily="2" charset="-122"/>
              </a:endParaRPr>
            </a:p>
          </p:txBody>
        </p:sp>
        <p:sp>
          <p:nvSpPr>
            <p:cNvPr id="7182" name="Text Box 14"/>
            <p:cNvSpPr txBox="1">
              <a:spLocks noChangeArrowheads="1"/>
            </p:cNvSpPr>
            <p:nvPr/>
          </p:nvSpPr>
          <p:spPr bwMode="auto">
            <a:xfrm>
              <a:off x="2744" y="1752"/>
              <a:ext cx="763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>
                  <a:solidFill>
                    <a:srgbClr val="FF0066"/>
                  </a:solidFill>
                  <a:ea typeface="华文中宋" pitchFamily="2" charset="-122"/>
                </a:rPr>
                <a:t>y</a:t>
              </a:r>
              <a:r>
                <a:rPr lang="en-US" altLang="zh-CN" sz="3200">
                  <a:solidFill>
                    <a:srgbClr val="FF0066"/>
                  </a:solidFill>
                </a:rPr>
                <a:t>ù</a:t>
              </a:r>
              <a:r>
                <a:rPr lang="en-US" altLang="zh-CN" sz="3200">
                  <a:solidFill>
                    <a:srgbClr val="FF0066"/>
                  </a:solidFill>
                  <a:ea typeface="华文中宋" pitchFamily="2" charset="-122"/>
                </a:rPr>
                <a:t> pìn</a:t>
              </a:r>
              <a:endParaRPr lang="en-US" altLang="zh-CN" sz="3200">
                <a:ea typeface="华文中宋" pitchFamily="2" charset="-122"/>
              </a:endParaRPr>
            </a:p>
          </p:txBody>
        </p:sp>
      </p:grp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1476375" y="3644900"/>
            <a:ext cx="6972300" cy="2663825"/>
            <a:chOff x="930" y="2296"/>
            <a:chExt cx="4392" cy="1678"/>
          </a:xfrm>
        </p:grpSpPr>
        <p:sp>
          <p:nvSpPr>
            <p:cNvPr id="7184" name="Text Box 16"/>
            <p:cNvSpPr txBox="1">
              <a:spLocks noChangeArrowheads="1"/>
            </p:cNvSpPr>
            <p:nvPr/>
          </p:nvSpPr>
          <p:spPr bwMode="auto">
            <a:xfrm>
              <a:off x="930" y="2296"/>
              <a:ext cx="27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能够胜任所担当的职务。</a:t>
              </a:r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7185" name="Text Box 17"/>
            <p:cNvSpPr txBox="1">
              <a:spLocks noChangeArrowheads="1"/>
            </p:cNvSpPr>
            <p:nvPr/>
          </p:nvSpPr>
          <p:spPr bwMode="auto">
            <a:xfrm>
              <a:off x="1338" y="2659"/>
              <a:ext cx="39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使人听了非常震惊。</a:t>
              </a:r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7186" name="Text Box 18"/>
            <p:cNvSpPr txBox="1">
              <a:spLocks noChangeArrowheads="1"/>
            </p:cNvSpPr>
            <p:nvPr/>
          </p:nvSpPr>
          <p:spPr bwMode="auto">
            <a:xfrm>
              <a:off x="1338" y="3016"/>
              <a:ext cx="3778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别人说什么自已也跟着说什么</a:t>
              </a: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,</a:t>
              </a:r>
              <a:r>
                <a:rPr lang="zh-CN" altLang="en-US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形容毫无主见</a:t>
              </a:r>
              <a:r>
                <a:rPr lang="en-US" altLang="zh-CN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,</a:t>
              </a:r>
              <a:r>
                <a:rPr lang="zh-CN" altLang="en-US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一味盲从。</a:t>
              </a:r>
              <a:endParaRPr lang="zh-CN" altLang="en-US">
                <a:ea typeface="楷体_GB2312" pitchFamily="49" charset="-122"/>
              </a:endParaRPr>
            </a:p>
          </p:txBody>
        </p:sp>
        <p:sp>
          <p:nvSpPr>
            <p:cNvPr id="7187" name="Text Box 19"/>
            <p:cNvSpPr txBox="1">
              <a:spLocks noChangeArrowheads="1"/>
            </p:cNvSpPr>
            <p:nvPr/>
          </p:nvSpPr>
          <p:spPr bwMode="auto">
            <a:xfrm>
              <a:off x="1383" y="3647"/>
              <a:ext cx="358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>
                  <a:solidFill>
                    <a:srgbClr val="FF0066"/>
                  </a:solidFill>
                  <a:latin typeface="华文中宋" pitchFamily="2" charset="-122"/>
                  <a:ea typeface="华文中宋" pitchFamily="2" charset="-122"/>
                </a:rPr>
                <a:t>比喻人或事物已坏到无法挽救。</a:t>
              </a:r>
              <a:endParaRPr lang="zh-CN" altLang="en-US">
                <a:ea typeface="楷体_GB2312" pitchFamily="49" charset="-122"/>
              </a:endParaRPr>
            </a:p>
          </p:txBody>
        </p:sp>
      </p:grp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2916238" y="333375"/>
            <a:ext cx="2635250" cy="823913"/>
          </a:xfrm>
          <a:prstGeom prst="rect">
            <a:avLst/>
          </a:prstGeom>
          <a:noFill/>
          <a:ln w="12700" cap="sq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800" b="1">
                <a:solidFill>
                  <a:srgbClr val="FF3300"/>
                </a:solidFill>
                <a:ea typeface="黑体" pitchFamily="49" charset="-122"/>
              </a:rPr>
              <a:t>检查预习</a:t>
            </a:r>
          </a:p>
        </p:txBody>
      </p:sp>
      <p:sp>
        <p:nvSpPr>
          <p:cNvPr id="7189" name="AutoShape 2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453188"/>
            <a:ext cx="684212" cy="404812"/>
          </a:xfrm>
          <a:prstGeom prst="actionButtonBackPrevious">
            <a:avLst/>
          </a:prstGeom>
          <a:solidFill>
            <a:srgbClr val="FFCC00">
              <a:alpha val="57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850</TotalTime>
  <Words>1335</Words>
  <Application>Microsoft Office PowerPoint</Application>
  <PresentationFormat>全屏显示(4:3)</PresentationFormat>
  <Paragraphs>132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</cp:lastModifiedBy>
  <cp:revision>99</cp:revision>
  <dcterms:created xsi:type="dcterms:W3CDTF">2016-12-05T04:01:22Z</dcterms:created>
  <dcterms:modified xsi:type="dcterms:W3CDTF">2016-12-09T00:38:14Z</dcterms:modified>
</cp:coreProperties>
</file>