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16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9"/>
  </p:notesMasterIdLst>
  <p:sldIdLst>
    <p:sldId id="256" r:id="rId3"/>
    <p:sldId id="496" r:id="rId4"/>
    <p:sldId id="398" r:id="rId5"/>
    <p:sldId id="277" r:id="rId6"/>
    <p:sldId id="370" r:id="rId7"/>
    <p:sldId id="372" r:id="rId8"/>
    <p:sldId id="278" r:id="rId10"/>
    <p:sldId id="541" r:id="rId11"/>
    <p:sldId id="542" r:id="rId12"/>
    <p:sldId id="543" r:id="rId13"/>
    <p:sldId id="689" r:id="rId14"/>
    <p:sldId id="405" r:id="rId15"/>
    <p:sldId id="408" r:id="rId16"/>
    <p:sldId id="412" r:id="rId17"/>
    <p:sldId id="413" r:id="rId18"/>
    <p:sldId id="442" r:id="rId19"/>
    <p:sldId id="443" r:id="rId20"/>
    <p:sldId id="441" r:id="rId21"/>
    <p:sldId id="407" r:id="rId22"/>
    <p:sldId id="445" r:id="rId23"/>
    <p:sldId id="446" r:id="rId24"/>
    <p:sldId id="449" r:id="rId25"/>
    <p:sldId id="450" r:id="rId26"/>
    <p:sldId id="545" r:id="rId27"/>
    <p:sldId id="452" r:id="rId28"/>
    <p:sldId id="332" r:id="rId29"/>
    <p:sldId id="475" r:id="rId30"/>
    <p:sldId id="638" r:id="rId31"/>
    <p:sldId id="499" r:id="rId32"/>
    <p:sldId id="310" r:id="rId33"/>
    <p:sldId id="546" r:id="rId34"/>
    <p:sldId id="547" r:id="rId35"/>
    <p:sldId id="304" r:id="rId36"/>
    <p:sldId id="609" r:id="rId37"/>
    <p:sldId id="666" r:id="rId38"/>
    <p:sldId id="670" r:id="rId39"/>
    <p:sldId id="673" r:id="rId40"/>
    <p:sldId id="309" r:id="rId41"/>
    <p:sldId id="270" r:id="rId42"/>
    <p:sldId id="553" r:id="rId43"/>
    <p:sldId id="554" r:id="rId44"/>
    <p:sldId id="551" r:id="rId45"/>
    <p:sldId id="266" r:id="rId46"/>
    <p:sldId id="265" r:id="rId47"/>
    <p:sldId id="628" r:id="rId48"/>
    <p:sldId id="629" r:id="rId49"/>
    <p:sldId id="559" r:id="rId50"/>
    <p:sldId id="560" r:id="rId51"/>
    <p:sldId id="540" r:id="rId52"/>
    <p:sldId id="563" r:id="rId53"/>
    <p:sldId id="565" r:id="rId54"/>
    <p:sldId id="603" r:id="rId55"/>
  </p:sldIdLst>
  <p:sldSz cx="12192000" cy="6858000"/>
  <p:notesSz cx="6858000" cy="9144000"/>
  <p:embeddedFontLst>
    <p:embeddedFont>
      <p:font typeface="楷体" panose="02010609060101010101" charset="-122"/>
      <p:regular r:id="rId60"/>
    </p:embeddedFont>
    <p:embeddedFont>
      <p:font typeface="微软雅黑" panose="020B0503020204020204" charset="-122"/>
      <p:regular r:id="rId61"/>
    </p:embeddedFont>
    <p:embeddedFont>
      <p:font typeface="汉仪尚巍手书简" panose="00020600040101010101" charset="-122"/>
      <p:regular r:id="rId62"/>
    </p:embeddedFont>
    <p:embeddedFont>
      <p:font typeface="黑体" panose="02010609060101010101" charset="-122"/>
      <p:regular r:id="rId63"/>
    </p:embeddedFont>
    <p:embeddedFont>
      <p:font typeface="Century Gothic" panose="020B0502020202020204" pitchFamily="34" charset="0"/>
      <p:regular r:id="rId64"/>
      <p:bold r:id="rId65"/>
      <p:italic r:id="rId66"/>
      <p:boldItalic r:id="rId67"/>
    </p:embeddedFont>
    <p:embeddedFont>
      <p:font typeface="Calibri" panose="020F0502020204030204" charset="0"/>
      <p:regular r:id="rId68"/>
      <p:bold r:id="rId69"/>
      <p:italic r:id="rId70"/>
      <p:boldItalic r:id="rId71"/>
    </p:embeddedFont>
    <p:embeddedFont>
      <p:font typeface="新宋体" panose="02010609030101010101" charset="-122"/>
      <p:regular r:id="rId72"/>
    </p:embeddedFont>
    <p:embeddedFont>
      <p:font typeface="SimSun-ExtB" panose="02010609060101010101" charset="-122"/>
      <p:regular r:id="rId73"/>
    </p:embeddedFont>
    <p:embeddedFont>
      <p:font typeface="隶书" panose="02010509060101010101" charset="-122"/>
      <p:regular r:id="rId74"/>
    </p:embeddedFont>
    <p:embeddedFont>
      <p:font typeface="华文中宋" panose="02010600040101010101" pitchFamily="2" charset="-122"/>
      <p:regular r:id="rId7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4" userDrawn="1">
          <p15:clr>
            <a:srgbClr val="A4A3A4"/>
          </p15:clr>
        </p15:guide>
        <p15:guide id="2" pos="393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  <p:cmAuthor id="2" name="作者" initials="A" lastIdx="0" clrIdx="1"/>
  <p:cmAuthor id="3" name="dell" initials="d" lastIdx="2" clrIdx="2"/>
  <p:cmAuthor id="4" name="zhaoqingju" initials="z" lastIdx="0" clrIdx="0"/>
  <p:cmAuthor id="0" name="杜B格小生" initials="杜B格小生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clrMru>
    <a:srgbClr val="2011E1"/>
    <a:srgbClr val="1222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204"/>
        <p:guide pos="39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5" Type="http://schemas.openxmlformats.org/officeDocument/2006/relationships/font" Target="fonts/font16.fntdata"/><Relationship Id="rId74" Type="http://schemas.openxmlformats.org/officeDocument/2006/relationships/font" Target="fonts/font15.fntdata"/><Relationship Id="rId73" Type="http://schemas.openxmlformats.org/officeDocument/2006/relationships/font" Target="fonts/font14.fntdata"/><Relationship Id="rId72" Type="http://schemas.openxmlformats.org/officeDocument/2006/relationships/font" Target="fonts/font13.fntdata"/><Relationship Id="rId71" Type="http://schemas.openxmlformats.org/officeDocument/2006/relationships/font" Target="fonts/font12.fntdata"/><Relationship Id="rId70" Type="http://schemas.openxmlformats.org/officeDocument/2006/relationships/font" Target="fonts/font11.fntdata"/><Relationship Id="rId7" Type="http://schemas.openxmlformats.org/officeDocument/2006/relationships/slide" Target="slides/slide5.xml"/><Relationship Id="rId69" Type="http://schemas.openxmlformats.org/officeDocument/2006/relationships/font" Target="fonts/font10.fntdata"/><Relationship Id="rId68" Type="http://schemas.openxmlformats.org/officeDocument/2006/relationships/font" Target="fonts/font9.fntdata"/><Relationship Id="rId67" Type="http://schemas.openxmlformats.org/officeDocument/2006/relationships/font" Target="fonts/font8.fntdata"/><Relationship Id="rId66" Type="http://schemas.openxmlformats.org/officeDocument/2006/relationships/font" Target="fonts/font7.fntdata"/><Relationship Id="rId65" Type="http://schemas.openxmlformats.org/officeDocument/2006/relationships/font" Target="fonts/font6.fntdata"/><Relationship Id="rId64" Type="http://schemas.openxmlformats.org/officeDocument/2006/relationships/font" Target="fonts/font5.fntdata"/><Relationship Id="rId63" Type="http://schemas.openxmlformats.org/officeDocument/2006/relationships/font" Target="fonts/font4.fntdata"/><Relationship Id="rId62" Type="http://schemas.openxmlformats.org/officeDocument/2006/relationships/font" Target="fonts/font3.fntdata"/><Relationship Id="rId61" Type="http://schemas.openxmlformats.org/officeDocument/2006/relationships/font" Target="fonts/font2.fntdata"/><Relationship Id="rId60" Type="http://schemas.openxmlformats.org/officeDocument/2006/relationships/font" Target="fonts/font1.fntdata"/><Relationship Id="rId6" Type="http://schemas.openxmlformats.org/officeDocument/2006/relationships/slide" Target="slides/slide4.xml"/><Relationship Id="rId59" Type="http://schemas.openxmlformats.org/officeDocument/2006/relationships/commentAuthors" Target="commentAuthors.xml"/><Relationship Id="rId58" Type="http://schemas.openxmlformats.org/officeDocument/2006/relationships/tableStyles" Target="tableStyles.xml"/><Relationship Id="rId57" Type="http://schemas.openxmlformats.org/officeDocument/2006/relationships/viewProps" Target="viewProps.xml"/><Relationship Id="rId56" Type="http://schemas.openxmlformats.org/officeDocument/2006/relationships/presProps" Target="presProps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3" y="-2667001"/>
            <a:ext cx="6858000" cy="12192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图片 10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12192001" cy="6857999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5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5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33.xml"/><Relationship Id="rId5" Type="http://schemas.openxmlformats.org/officeDocument/2006/relationships/image" Target="../media/image7.jpeg"/><Relationship Id="rId4" Type="http://schemas.openxmlformats.org/officeDocument/2006/relationships/tags" Target="../tags/tag32.xml"/><Relationship Id="rId3" Type="http://schemas.openxmlformats.org/officeDocument/2006/relationships/image" Target="../media/image6.jpeg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tags" Target="../tags/tag48.xml"/><Relationship Id="rId7" Type="http://schemas.openxmlformats.org/officeDocument/2006/relationships/tags" Target="../tags/tag47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41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1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tags" Target="../tags/tag50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5.xml"/><Relationship Id="rId5" Type="http://schemas.openxmlformats.org/officeDocument/2006/relationships/image" Target="../media/image7.jpeg"/><Relationship Id="rId4" Type="http://schemas.openxmlformats.org/officeDocument/2006/relationships/tags" Target="../tags/tag54.xml"/><Relationship Id="rId3" Type="http://schemas.openxmlformats.org/officeDocument/2006/relationships/image" Target="../media/image6.jpeg"/><Relationship Id="rId2" Type="http://schemas.openxmlformats.org/officeDocument/2006/relationships/tags" Target="../tags/tag53.xml"/><Relationship Id="rId1" Type="http://schemas.openxmlformats.org/officeDocument/2006/relationships/tags" Target="../tags/tag52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64.xml"/><Relationship Id="rId8" Type="http://schemas.openxmlformats.org/officeDocument/2006/relationships/tags" Target="../tags/tag63.xml"/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68.xml"/><Relationship Id="rId12" Type="http://schemas.openxmlformats.org/officeDocument/2006/relationships/tags" Target="../tags/tag67.xml"/><Relationship Id="rId11" Type="http://schemas.openxmlformats.org/officeDocument/2006/relationships/tags" Target="../tags/tag66.xml"/><Relationship Id="rId10" Type="http://schemas.openxmlformats.org/officeDocument/2006/relationships/tags" Target="../tags/tag65.xml"/><Relationship Id="rId1" Type="http://schemas.openxmlformats.org/officeDocument/2006/relationships/tags" Target="../tags/tag56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77.xml"/><Relationship Id="rId8" Type="http://schemas.openxmlformats.org/officeDocument/2006/relationships/tags" Target="../tags/tag76.xml"/><Relationship Id="rId7" Type="http://schemas.openxmlformats.org/officeDocument/2006/relationships/tags" Target="../tags/tag75.x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83.xml"/><Relationship Id="rId5" Type="http://schemas.openxmlformats.org/officeDocument/2006/relationships/tags" Target="../tags/tag82.xml"/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tags" Target="../tags/tag8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8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97.xml"/><Relationship Id="rId8" Type="http://schemas.openxmlformats.org/officeDocument/2006/relationships/tags" Target="../tags/tag96.xml"/><Relationship Id="rId7" Type="http://schemas.openxmlformats.org/officeDocument/2006/relationships/tags" Target="../tags/tag95.xml"/><Relationship Id="rId6" Type="http://schemas.openxmlformats.org/officeDocument/2006/relationships/tags" Target="../tags/tag94.xml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102.xml"/><Relationship Id="rId13" Type="http://schemas.openxmlformats.org/officeDocument/2006/relationships/tags" Target="../tags/tag101.xml"/><Relationship Id="rId12" Type="http://schemas.openxmlformats.org/officeDocument/2006/relationships/tags" Target="../tags/tag100.xml"/><Relationship Id="rId11" Type="http://schemas.openxmlformats.org/officeDocument/2006/relationships/tags" Target="../tags/tag99.xml"/><Relationship Id="rId10" Type="http://schemas.openxmlformats.org/officeDocument/2006/relationships/tags" Target="../tags/tag98.xml"/><Relationship Id="rId1" Type="http://schemas.openxmlformats.org/officeDocument/2006/relationships/tags" Target="../tags/tag8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4.xml"/><Relationship Id="rId1" Type="http://schemas.openxmlformats.org/officeDocument/2006/relationships/tags" Target="../tags/tag103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09.xml"/><Relationship Id="rId4" Type="http://schemas.openxmlformats.org/officeDocument/2006/relationships/tags" Target="../tags/tag108.xml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tags" Target="../tags/tag105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1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tags" Target="../tags/tag1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3.xml"/><Relationship Id="rId1" Type="http://schemas.openxmlformats.org/officeDocument/2006/relationships/tags" Target="../tags/tag112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4.xml"/><Relationship Id="rId1" Type="http://schemas.openxmlformats.org/officeDocument/2006/relationships/image" Target="../media/image8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5.xml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8.xml"/><Relationship Id="rId1" Type="http://schemas.openxmlformats.org/officeDocument/2006/relationships/image" Target="../media/image1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20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2.xml"/><Relationship Id="rId1" Type="http://schemas.openxmlformats.org/officeDocument/2006/relationships/tags" Target="../tags/tag121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4.xml"/><Relationship Id="rId1" Type="http://schemas.openxmlformats.org/officeDocument/2006/relationships/tags" Target="../tags/tag12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6.xml"/><Relationship Id="rId1" Type="http://schemas.openxmlformats.org/officeDocument/2006/relationships/tags" Target="../tags/tag12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7.xml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30.xml"/><Relationship Id="rId4" Type="http://schemas.openxmlformats.org/officeDocument/2006/relationships/image" Target="../media/image5.jpeg"/><Relationship Id="rId3" Type="http://schemas.openxmlformats.org/officeDocument/2006/relationships/tags" Target="../tags/tag129.xml"/><Relationship Id="rId2" Type="http://schemas.openxmlformats.org/officeDocument/2006/relationships/image" Target="../media/image4.jpeg"/><Relationship Id="rId1" Type="http://schemas.openxmlformats.org/officeDocument/2006/relationships/tags" Target="../tags/tag128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tags" Target="../tags/tag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5.xml"/><Relationship Id="rId1" Type="http://schemas.openxmlformats.org/officeDocument/2006/relationships/image" Target="../media/image1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41.xml"/><Relationship Id="rId4" Type="http://schemas.openxmlformats.org/officeDocument/2006/relationships/tags" Target="../tags/tag140.xml"/><Relationship Id="rId3" Type="http://schemas.openxmlformats.org/officeDocument/2006/relationships/tags" Target="../tags/tag139.xml"/><Relationship Id="rId2" Type="http://schemas.openxmlformats.org/officeDocument/2006/relationships/tags" Target="../tags/tag138.xml"/><Relationship Id="rId1" Type="http://schemas.openxmlformats.org/officeDocument/2006/relationships/tags" Target="../tags/tag13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43.xml"/><Relationship Id="rId1" Type="http://schemas.openxmlformats.org/officeDocument/2006/relationships/tags" Target="../tags/tag142.xml"/></Relationships>
</file>

<file path=ppt/slides/_rels/slide4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5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tags" Target="../tags/tag14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7.xml"/><Relationship Id="rId1" Type="http://schemas.openxmlformats.org/officeDocument/2006/relationships/tags" Target="../tags/tag14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49.xml"/><Relationship Id="rId1" Type="http://schemas.openxmlformats.org/officeDocument/2006/relationships/tags" Target="../tags/tag148.xml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52.xml"/><Relationship Id="rId2" Type="http://schemas.openxmlformats.org/officeDocument/2006/relationships/tags" Target="../tags/tag151.xml"/><Relationship Id="rId1" Type="http://schemas.openxmlformats.org/officeDocument/2006/relationships/tags" Target="../tags/tag150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5.xml"/><Relationship Id="rId5" Type="http://schemas.openxmlformats.org/officeDocument/2006/relationships/image" Target="../media/image7.jpeg"/><Relationship Id="rId4" Type="http://schemas.openxmlformats.org/officeDocument/2006/relationships/tags" Target="../tags/tag14.xml"/><Relationship Id="rId3" Type="http://schemas.openxmlformats.org/officeDocument/2006/relationships/image" Target="../media/image6.jpeg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74040"/>
            <a:ext cx="12192000" cy="60877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36980" y="2544445"/>
            <a:ext cx="9585325" cy="8845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sym typeface="+mn-ea"/>
              </a:rPr>
              <a:t>中国石拱桥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》《苏州园林》联读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矩形 22"/>
          <p:cNvSpPr/>
          <p:nvPr>
            <p:custDataLst>
              <p:tags r:id="rId1"/>
            </p:custDataLst>
          </p:nvPr>
        </p:nvSpPr>
        <p:spPr>
          <a:xfrm>
            <a:off x="716915" y="959485"/>
            <a:ext cx="10758805" cy="4939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映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衬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（     ）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依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傍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     ）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蔷薇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  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）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模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样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     ）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着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眼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     ）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相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间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en-US"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t</a:t>
            </a:r>
            <a:r>
              <a:rPr 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ǎ</a:t>
            </a:r>
            <a:r>
              <a:rPr lang="en-US"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nɡ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   ）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若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en-US" altLang="zh-CN" sz="360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ji</a:t>
            </a:r>
            <a:r>
              <a:rPr lang="en-US" altLang="zh-CN" sz="3600" b="1" err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 sz="360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n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  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赏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轩</a:t>
            </a:r>
            <a:r>
              <a:rPr lang="en-US" sz="3600">
                <a:solidFill>
                  <a:schemeClr val="tx1"/>
                </a:solidFill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xiè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  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回</a:t>
            </a:r>
            <a:r>
              <a:rPr lang="zh-CN" altLang="en-US" sz="3600">
                <a:ea typeface="楷体" panose="02010609060101010101" charset="-122"/>
                <a:cs typeface="+mn-lt"/>
                <a:sym typeface="+mn-ea"/>
              </a:rPr>
              <a:t>l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+mn-lt"/>
                <a:sym typeface="+mn-ea"/>
              </a:rPr>
              <a:t>á</a:t>
            </a:r>
            <a:r>
              <a:rPr lang="zh-CN" altLang="en-US" sz="3600">
                <a:ea typeface="楷体" panose="02010609060101010101" charset="-122"/>
                <a:cs typeface="+mn-lt"/>
                <a:sym typeface="+mn-ea"/>
              </a:rPr>
              <a:t>nɡ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    ）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丘</a:t>
            </a:r>
            <a:r>
              <a:rPr lang="en-US" sz="36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hè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    ） 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en-US" sz="3600">
                <a:solidFill>
                  <a:schemeClr val="tx1"/>
                </a:solidFill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lín xún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    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en-US"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m</a:t>
            </a:r>
            <a:r>
              <a:rPr 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   ）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延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en-US"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b</a:t>
            </a:r>
            <a:r>
              <a:rPr lang="en-US" sz="36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 </a:t>
            </a:r>
            <a:r>
              <a:rPr lang="en-US"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ji</a:t>
            </a:r>
            <a:r>
              <a:rPr 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o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    ）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+mn-cs"/>
                <a:ea typeface="楷体" panose="02010609060101010101" charset="-122"/>
                <a:sym typeface="+mn-ea"/>
              </a:rPr>
              <a:t>di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ā</a:t>
            </a:r>
            <a:r>
              <a:rPr lang="en-US" altLang="zh-CN" sz="3600">
                <a:solidFill>
                  <a:srgbClr val="000000"/>
                </a:solidFill>
                <a:latin typeface="+mn-cs"/>
                <a:ea typeface="楷体" panose="02010609060101010101" charset="-122"/>
                <a:sym typeface="+mn-ea"/>
              </a:rPr>
              <a:t>o lòu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 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>
                <a:solidFill>
                  <a:srgbClr val="000000"/>
                </a:solidFill>
                <a:ea typeface="楷体" panose="02010609060101010101" charset="-122"/>
                <a:cs typeface="+mn-lt"/>
                <a:sym typeface="+mn-ea"/>
              </a:rPr>
              <a:t>zhēn zhuó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     ）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因地制</a:t>
            </a:r>
            <a:r>
              <a:rPr lang="en-US" altLang="zh-CN" sz="360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yí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   ）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600" b="1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自出心</a:t>
            </a:r>
            <a:r>
              <a:rPr lang="en-US" altLang="zh-CN" sz="360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c</a:t>
            </a:r>
            <a:r>
              <a:rPr lang="en-US" altLang="zh-CN" sz="3600" b="1" err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á</a:t>
            </a:r>
            <a:r>
              <a:rPr lang="en-US" altLang="zh-CN" sz="360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i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   ）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重峦叠</a:t>
            </a: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zh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nɡ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   ）</a:t>
            </a:r>
            <a:endParaRPr lang="en-US" altLang="zh-CN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1884045" y="1031875"/>
            <a:ext cx="10160000" cy="13061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</a:t>
            </a: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chèn                   </a:t>
            </a:r>
            <a:r>
              <a:rPr lang="en-US" sz="3600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b</a:t>
            </a:r>
            <a:r>
              <a:rPr lang="en-US" sz="3600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sz="3600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ng</a:t>
            </a: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   qi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á</a:t>
            </a: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ng wēi      </a:t>
            </a:r>
            <a:endParaRPr lang="en-US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mú                    zhuó                     ji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                               </a:t>
            </a:r>
            <a:endParaRPr lang="en-US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</a:t>
            </a:r>
            <a:r>
              <a:rPr 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               </a:t>
            </a:r>
            <a:endParaRPr 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1884045" y="2287905"/>
            <a:ext cx="9269095" cy="36106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倘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鉴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</a:t>
            </a: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榭</a:t>
            </a:r>
            <a:endParaRPr lang="en-US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廊                      壑                         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嶙峋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蔓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           芭蕉                       雕镂</a:t>
            </a:r>
            <a:endParaRPr lang="en-US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斟酌                            宜</a:t>
            </a:r>
            <a:endParaRPr lang="en-US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裁                                        嶂</a:t>
            </a:r>
            <a:endParaRPr lang="en-US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3555" name="表格 23554"/>
          <p:cNvGraphicFramePr/>
          <p:nvPr>
            <p:custDataLst>
              <p:tags r:id="rId1"/>
            </p:custDataLst>
          </p:nvPr>
        </p:nvGraphicFramePr>
        <p:xfrm>
          <a:off x="131445" y="388620"/>
          <a:ext cx="11487150" cy="1905635"/>
        </p:xfrm>
        <a:graphic>
          <a:graphicData uri="http://schemas.openxmlformats.org/drawingml/2006/table">
            <a:tbl>
              <a:tblPr/>
              <a:tblGrid>
                <a:gridCol w="2770505"/>
                <a:gridCol w="2292985"/>
                <a:gridCol w="6423660"/>
              </a:tblGrid>
              <a:tr h="518795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篇目</a:t>
                      </a:r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+mn-ea"/>
                          <a:sym typeface="宋体" panose="02010600030101010101" pitchFamily="2" charset="-122"/>
                        </a:rPr>
                        <a:t>说明对象</a:t>
                      </a:r>
                      <a:endParaRPr lang="zh-CN" altLang="en-US" sz="3200" b="1" dirty="0">
                        <a:solidFill>
                          <a:srgbClr val="000000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判断方法</a:t>
                      </a:r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9925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《中国石拱桥》</a:t>
                      </a:r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rgbClr val="000000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945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《苏州园林》</a:t>
                      </a:r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rgbClr val="000000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2919095" y="1022985"/>
            <a:ext cx="2290445" cy="5422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kumimoji="1"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中国石拱桥</a:t>
            </a:r>
            <a:endParaRPr kumimoji="1"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19095" y="1666240"/>
            <a:ext cx="2139315" cy="53340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noAutofit/>
          </a:bodyPr>
          <a:p>
            <a:pPr algn="ctr"/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苏州园林</a:t>
            </a:r>
            <a:endParaRPr lang="zh-CN" altLang="en-US" sz="32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08905" y="981075"/>
            <a:ext cx="6409690" cy="107632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看标题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事物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说明文</a:t>
            </a: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有时标题就是说明对象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131445" y="2742565"/>
          <a:ext cx="11977370" cy="3698875"/>
        </p:xfrm>
        <a:graphic>
          <a:graphicData uri="http://schemas.openxmlformats.org/drawingml/2006/table">
            <a:tbl>
              <a:tblPr/>
              <a:tblGrid>
                <a:gridCol w="2722880"/>
                <a:gridCol w="2178685"/>
                <a:gridCol w="3294380"/>
                <a:gridCol w="3781425"/>
              </a:tblGrid>
              <a:tr h="53721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篇目</a:t>
                      </a:r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+mn-ea"/>
                          <a:sym typeface="宋体" panose="02010600030101010101" pitchFamily="2" charset="-122"/>
                        </a:rPr>
                        <a:t>说明对象</a:t>
                      </a:r>
                      <a:endParaRPr lang="zh-CN" altLang="en-US" sz="3200" b="1" dirty="0">
                        <a:solidFill>
                          <a:srgbClr val="000000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+mn-ea"/>
                          <a:sym typeface="宋体" panose="02010600030101010101" pitchFamily="2" charset="-122"/>
                        </a:rPr>
                        <a:t>说明对象的特征</a:t>
                      </a:r>
                      <a:endParaRPr lang="zh-CN" altLang="en-US" sz="3200" b="1" dirty="0">
                        <a:solidFill>
                          <a:srgbClr val="000000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判断方法</a:t>
                      </a:r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2915"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《中国石拱桥》</a:t>
                      </a:r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endParaRPr lang="zh-CN" altLang="en-US" sz="3200" b="1" dirty="0">
                        <a:solidFill>
                          <a:srgbClr val="000000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endParaRPr lang="zh-CN" altLang="en-US" sz="3200" b="1" dirty="0">
                        <a:solidFill>
                          <a:srgbClr val="000000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7440">
                <a:tc>
                  <a:txBody>
                    <a:bodyPr/>
                    <a:p>
                      <a:pPr lvl="0" algn="ctr">
                        <a:lnSpc>
                          <a:spcPct val="100000"/>
                        </a:lnSpc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  <a:p>
                      <a:pPr lvl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《苏州园林》</a:t>
                      </a:r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  <a:p>
                      <a:pPr lvl="0" algn="ctr">
                        <a:lnSpc>
                          <a:spcPct val="100000"/>
                        </a:lnSpc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endParaRPr lang="zh-CN" altLang="en-US" sz="3200" b="1" dirty="0">
                        <a:solidFill>
                          <a:srgbClr val="000000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endParaRPr lang="zh-CN" altLang="en-US" sz="3200" b="1" dirty="0">
                        <a:solidFill>
                          <a:srgbClr val="000000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918460" y="3707765"/>
            <a:ext cx="207454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中国石拱桥</a:t>
            </a:r>
            <a:endParaRPr kumimoji="1"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58410" y="3429000"/>
            <a:ext cx="324675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形式优美多样、结构坚固、历史悠久、</a:t>
            </a:r>
            <a:r>
              <a:rPr lang="zh-CN" altLang="en-US" sz="30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分布广泛</a:t>
            </a:r>
            <a:r>
              <a:rPr lang="en-US" altLang="zh-CN" sz="30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1-3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段</a:t>
            </a:r>
            <a:r>
              <a:rPr lang="en-US" altLang="zh-CN" sz="30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kumimoji="1" lang="zh-CN" altLang="en-US" sz="3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18460" y="5448935"/>
            <a:ext cx="1911350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p>
            <a:pPr algn="ctr"/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苏州园林</a:t>
            </a:r>
            <a:endParaRPr lang="zh-CN" altLang="en-US" sz="32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58410" y="5448935"/>
            <a:ext cx="324675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完美的图画</a:t>
            </a:r>
            <a:r>
              <a:rPr lang="en-US" altLang="zh-CN" sz="30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段</a:t>
            </a:r>
            <a:r>
              <a:rPr lang="en-US" altLang="zh-CN" sz="30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kumimoji="1"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70570" y="3848735"/>
            <a:ext cx="3774440" cy="55308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找关键词句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417560" y="5448935"/>
            <a:ext cx="3774440" cy="55308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找段落中心句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ldLvl="0" animBg="1"/>
      <p:bldP spid="7" grpId="0"/>
      <p:bldP spid="9" grpId="0"/>
      <p:bldP spid="8" grpId="0"/>
      <p:bldP spid="10" grpId="0"/>
      <p:bldP spid="11" grpId="0"/>
      <p:bldP spid="3" grpId="0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1054735" y="5456555"/>
            <a:ext cx="10507345" cy="583565"/>
          </a:xfrm>
          <a:prstGeom prst="rect">
            <a:avLst/>
          </a:prstGeom>
          <a:ln w="57150"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2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围绕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说明对象</a:t>
            </a: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两篇文章分别从哪些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方面</a:t>
            </a:r>
            <a:r>
              <a:rPr lang="zh-CN" altLang="en-US" sz="32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展开具体说明的？</a:t>
            </a:r>
            <a:endParaRPr lang="zh-CN" altLang="en-US" sz="320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lum bright="18000" contrast="6000"/>
          </a:blip>
          <a:stretch>
            <a:fillRect/>
          </a:stretch>
        </p:blipFill>
        <p:spPr>
          <a:xfrm>
            <a:off x="961390" y="2058035"/>
            <a:ext cx="4826000" cy="274129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lum bright="12000"/>
          </a:blip>
          <a:stretch>
            <a:fillRect/>
          </a:stretch>
        </p:blipFill>
        <p:spPr>
          <a:xfrm>
            <a:off x="6745605" y="2058035"/>
            <a:ext cx="5086985" cy="274129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" name="文本框 3"/>
          <p:cNvSpPr txBox="1"/>
          <p:nvPr/>
        </p:nvSpPr>
        <p:spPr>
          <a:xfrm>
            <a:off x="1678305" y="1231900"/>
            <a:ext cx="3288030" cy="6330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《中国石拱桥》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2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48880" y="1231900"/>
            <a:ext cx="295846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《苏州园林》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3555" name="表格 23554"/>
          <p:cNvGraphicFramePr/>
          <p:nvPr>
            <p:custDataLst>
              <p:tags r:id="rId1"/>
            </p:custDataLst>
          </p:nvPr>
        </p:nvGraphicFramePr>
        <p:xfrm>
          <a:off x="329565" y="1384300"/>
          <a:ext cx="11534140" cy="3390265"/>
        </p:xfrm>
        <a:graphic>
          <a:graphicData uri="http://schemas.openxmlformats.org/drawingml/2006/table">
            <a:tbl>
              <a:tblPr/>
              <a:tblGrid>
                <a:gridCol w="2828925"/>
                <a:gridCol w="2140585"/>
                <a:gridCol w="6564630"/>
              </a:tblGrid>
              <a:tr h="563245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篇目</a:t>
                      </a:r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+mn-ea"/>
                          <a:sym typeface="宋体" panose="02010600030101010101" pitchFamily="2" charset="-122"/>
                        </a:rPr>
                        <a:t>说明对象</a:t>
                      </a:r>
                      <a:endParaRPr lang="zh-CN" altLang="en-US" sz="3200" b="1" dirty="0">
                        <a:solidFill>
                          <a:srgbClr val="000000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+mn-ea"/>
                          <a:sym typeface="宋体" panose="02010600030101010101" pitchFamily="2" charset="-122"/>
                        </a:rPr>
                        <a:t>从哪些方面</a:t>
                      </a: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+mn-ea"/>
                          <a:sym typeface="宋体" panose="02010600030101010101" pitchFamily="2" charset="-122"/>
                        </a:rPr>
                        <a:t>具体</a:t>
                      </a: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+mn-ea"/>
                          <a:sym typeface="宋体" panose="02010600030101010101" pitchFamily="2" charset="-122"/>
                        </a:rPr>
                        <a:t>展开说明</a:t>
                      </a:r>
                      <a:endParaRPr lang="zh-CN" altLang="en-US" sz="3200" b="1" dirty="0">
                        <a:solidFill>
                          <a:srgbClr val="000000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5375">
                <a:tc>
                  <a:txBody>
                    <a:bodyPr/>
                    <a:p>
                      <a:pPr lvl="0" algn="ctr">
                        <a:lnSpc>
                          <a:spcPct val="170000"/>
                        </a:lnSpc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《中国石拱桥》</a:t>
                      </a:r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endParaRPr lang="zh-CN" altLang="en-US" sz="3200" b="1" dirty="0">
                        <a:solidFill>
                          <a:srgbClr val="000000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endParaRPr lang="zh-CN" altLang="en-US" sz="3200" b="1" dirty="0">
                        <a:solidFill>
                          <a:srgbClr val="000000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1645">
                <a:tc>
                  <a:txBody>
                    <a:bodyPr/>
                    <a:p>
                      <a:pPr lvl="0" algn="ctr"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  <a:p>
                      <a:pPr lvl="0" algn="ctr"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  <a:p>
                      <a:pPr lvl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《苏州园林》</a:t>
                      </a:r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  <a:p>
                      <a:pPr lvl="0" algn="ctr"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  <a:p>
                      <a:pPr lvl="0" algn="ctr"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endParaRPr lang="zh-CN" altLang="en-US" sz="3200" b="1" dirty="0">
                        <a:solidFill>
                          <a:srgbClr val="000000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endParaRPr lang="zh-CN" altLang="en-US" sz="3200" b="1" dirty="0">
                        <a:solidFill>
                          <a:srgbClr val="000000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3074035" y="2259965"/>
            <a:ext cx="22974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中国石拱桥</a:t>
            </a:r>
            <a:endParaRPr kumimoji="1"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43580" y="4081780"/>
            <a:ext cx="1967865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p>
            <a:pPr algn="ctr"/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苏州园林</a:t>
            </a:r>
            <a:endParaRPr lang="zh-CN" altLang="en-US" sz="32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71465" y="1969135"/>
            <a:ext cx="452818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-9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段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①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赵州桥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en-US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②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卢沟桥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04790" y="3064510"/>
            <a:ext cx="6491605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-9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段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亭台轩榭的布局、假山池沼的配合、花草树木的映衬、近景远景的层次；角落的图画美、门窗的图案美、色彩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的配合美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" name="左大括号 5"/>
          <p:cNvSpPr/>
          <p:nvPr>
            <p:custDataLst>
              <p:tags r:id="rId1"/>
            </p:custDataLst>
          </p:nvPr>
        </p:nvSpPr>
        <p:spPr>
          <a:xfrm>
            <a:off x="1338580" y="1385570"/>
            <a:ext cx="107315" cy="4051935"/>
          </a:xfrm>
          <a:prstGeom prst="leftBrace">
            <a:avLst/>
          </a:prstGeom>
        </p:spPr>
        <p:style>
          <a:lnRef idx="3">
            <a:prstClr val="black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/>
          <a:p/>
        </p:txBody>
      </p:sp>
      <p:sp>
        <p:nvSpPr>
          <p:cNvPr id="4" name="文本框 3"/>
          <p:cNvSpPr txBox="1"/>
          <p:nvPr/>
        </p:nvSpPr>
        <p:spPr>
          <a:xfrm>
            <a:off x="601980" y="2219960"/>
            <a:ext cx="736600" cy="2286000"/>
          </a:xfrm>
          <a:prstGeom prst="rect">
            <a:avLst/>
          </a:prstGeom>
        </p:spPr>
        <p:txBody>
          <a:bodyPr vert="eaVert"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赵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州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桥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470025" y="1385570"/>
            <a:ext cx="6214110" cy="5835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地理位置、修建时间、整修情况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12570" y="2534285"/>
            <a:ext cx="675005" cy="1915160"/>
          </a:xfrm>
          <a:prstGeom prst="rect">
            <a:avLst/>
          </a:prstGeom>
        </p:spPr>
        <p:txBody>
          <a:bodyPr vert="eaVert"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结构特点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左大括号 5"/>
          <p:cNvSpPr/>
          <p:nvPr>
            <p:custDataLst>
              <p:tags r:id="rId2"/>
            </p:custDataLst>
          </p:nvPr>
        </p:nvSpPr>
        <p:spPr>
          <a:xfrm>
            <a:off x="2098040" y="2219960"/>
            <a:ext cx="226060" cy="2383155"/>
          </a:xfrm>
          <a:prstGeom prst="leftBrace">
            <a:avLst/>
          </a:prstGeom>
        </p:spPr>
        <p:style>
          <a:lnRef idx="3">
            <a:prstClr val="black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/>
          <a:p/>
        </p:txBody>
      </p:sp>
      <p:sp>
        <p:nvSpPr>
          <p:cNvPr id="7" name="文本框 6"/>
          <p:cNvSpPr txBox="1"/>
          <p:nvPr/>
        </p:nvSpPr>
        <p:spPr>
          <a:xfrm>
            <a:off x="2230120" y="2133600"/>
            <a:ext cx="6214110" cy="5835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整体：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长、宽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30120" y="3348355"/>
            <a:ext cx="675005" cy="1101090"/>
          </a:xfrm>
          <a:prstGeom prst="rect">
            <a:avLst/>
          </a:prstGeom>
        </p:spPr>
        <p:txBody>
          <a:bodyPr vert="eaVert"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局部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左大括号 8"/>
          <p:cNvSpPr/>
          <p:nvPr>
            <p:custDataLst>
              <p:tags r:id="rId3"/>
            </p:custDataLst>
          </p:nvPr>
        </p:nvSpPr>
        <p:spPr>
          <a:xfrm>
            <a:off x="2848610" y="2803525"/>
            <a:ext cx="183515" cy="1929765"/>
          </a:xfrm>
          <a:prstGeom prst="leftBrace">
            <a:avLst/>
          </a:prstGeom>
        </p:spPr>
        <p:style>
          <a:lnRef idx="3">
            <a:prstClr val="black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/>
          <a:p/>
        </p:txBody>
      </p:sp>
      <p:sp>
        <p:nvSpPr>
          <p:cNvPr id="10" name="文本框 9"/>
          <p:cNvSpPr txBox="1"/>
          <p:nvPr/>
        </p:nvSpPr>
        <p:spPr>
          <a:xfrm>
            <a:off x="2947670" y="2803525"/>
            <a:ext cx="7620000" cy="206121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大拱：当时最长、没有陡坡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小拱：省料、防洪、美观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拱圈：独立承重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外观：结构匀称、与四周景色配合和谐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45895" y="4951095"/>
            <a:ext cx="7791450" cy="5835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赵州桥高度的技术水平和不朽的艺术价值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左大括号 11"/>
          <p:cNvSpPr/>
          <p:nvPr>
            <p:custDataLst>
              <p:tags r:id="rId4"/>
            </p:custDataLst>
          </p:nvPr>
        </p:nvSpPr>
        <p:spPr>
          <a:xfrm flipH="1">
            <a:off x="10008235" y="2803525"/>
            <a:ext cx="200660" cy="1929765"/>
          </a:xfrm>
          <a:prstGeom prst="leftBrace">
            <a:avLst>
              <a:gd name="adj1" fmla="val 8333"/>
              <a:gd name="adj2" fmla="val 49522"/>
            </a:avLst>
          </a:prstGeom>
        </p:spPr>
        <p:style>
          <a:lnRef idx="3">
            <a:prstClr val="black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/>
          <a:p/>
        </p:txBody>
      </p:sp>
      <p:sp>
        <p:nvSpPr>
          <p:cNvPr id="14" name="文本框 13"/>
          <p:cNvSpPr txBox="1"/>
          <p:nvPr/>
        </p:nvSpPr>
        <p:spPr>
          <a:xfrm>
            <a:off x="10208895" y="2855595"/>
            <a:ext cx="675005" cy="2009775"/>
          </a:xfrm>
          <a:prstGeom prst="rect">
            <a:avLst/>
          </a:prstGeom>
        </p:spPr>
        <p:txBody>
          <a:bodyPr vert="eaVert"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由主到次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  <p:bldP spid="10" grpId="0"/>
      <p:bldP spid="11" grpId="0"/>
      <p:bldP spid="5" grpId="0"/>
      <p:bldP spid="8" grpId="0"/>
      <p:bldP spid="12" grpId="0" animBg="1"/>
      <p:bldP spid="14" grpId="0"/>
      <p:bldP spid="19" grpId="0" animBg="1"/>
      <p:bldP spid="6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" name="左大括号 5"/>
          <p:cNvSpPr/>
          <p:nvPr>
            <p:custDataLst>
              <p:tags r:id="rId1"/>
            </p:custDataLst>
          </p:nvPr>
        </p:nvSpPr>
        <p:spPr>
          <a:xfrm>
            <a:off x="1338580" y="1385570"/>
            <a:ext cx="131445" cy="3751580"/>
          </a:xfrm>
          <a:prstGeom prst="leftBrace">
            <a:avLst/>
          </a:prstGeom>
        </p:spPr>
        <p:style>
          <a:lnRef idx="3">
            <a:prstClr val="black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/>
          <a:p/>
        </p:txBody>
      </p:sp>
      <p:sp>
        <p:nvSpPr>
          <p:cNvPr id="4" name="文本框 3"/>
          <p:cNvSpPr txBox="1"/>
          <p:nvPr/>
        </p:nvSpPr>
        <p:spPr>
          <a:xfrm>
            <a:off x="601980" y="2219960"/>
            <a:ext cx="736600" cy="2286000"/>
          </a:xfrm>
          <a:prstGeom prst="rect">
            <a:avLst/>
          </a:prstGeom>
        </p:spPr>
        <p:txBody>
          <a:bodyPr vert="eaVert"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卢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沟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桥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470025" y="1385570"/>
            <a:ext cx="6214110" cy="5835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地理位置、修建时间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1470025" y="3071495"/>
            <a:ext cx="1897380" cy="5835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结构特点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左大括号 5"/>
          <p:cNvSpPr/>
          <p:nvPr>
            <p:custDataLst>
              <p:tags r:id="rId3"/>
            </p:custDataLst>
          </p:nvPr>
        </p:nvSpPr>
        <p:spPr>
          <a:xfrm>
            <a:off x="3203575" y="2237740"/>
            <a:ext cx="226060" cy="2383155"/>
          </a:xfrm>
          <a:prstGeom prst="leftBrace">
            <a:avLst/>
          </a:prstGeom>
        </p:spPr>
        <p:style>
          <a:lnRef idx="3">
            <a:prstClr val="black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/>
          <a:p/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3367405" y="2269490"/>
            <a:ext cx="5306060" cy="5835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整体：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长、宽、桥拱相连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3367405" y="3655060"/>
            <a:ext cx="1084580" cy="5835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局部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左大括号 8"/>
          <p:cNvSpPr/>
          <p:nvPr>
            <p:custDataLst>
              <p:tags r:id="rId6"/>
            </p:custDataLst>
          </p:nvPr>
        </p:nvSpPr>
        <p:spPr>
          <a:xfrm>
            <a:off x="4340860" y="3071495"/>
            <a:ext cx="220345" cy="1637030"/>
          </a:xfrm>
          <a:prstGeom prst="leftBrace">
            <a:avLst/>
          </a:prstGeom>
        </p:spPr>
        <p:style>
          <a:lnRef idx="3">
            <a:prstClr val="black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/>
          <a:p/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4451985" y="3068955"/>
            <a:ext cx="5645785" cy="5835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联拱：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11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个拱，各个长度不一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4451985" y="3922395"/>
            <a:ext cx="5645785" cy="5835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石柱：</a:t>
            </a:r>
            <a:r>
              <a:rPr 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石刻狮子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，形态各异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70025" y="4826635"/>
            <a:ext cx="6214110" cy="5835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艺术价值、历史意义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" grpId="0"/>
      <p:bldP spid="7" grpId="0"/>
      <p:bldP spid="3" grpId="0"/>
      <p:bldP spid="10" grpId="0"/>
      <p:bldP spid="11" grpId="0"/>
      <p:bldP spid="12" grpId="0"/>
      <p:bldP spid="19" grpId="0" animBg="1"/>
      <p:bldP spid="6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574040"/>
            <a:ext cx="12192000" cy="6087745"/>
          </a:xfrm>
          <a:prstGeom prst="rect">
            <a:avLst/>
          </a:prstGeom>
        </p:spPr>
      </p:pic>
      <p:sp>
        <p:nvSpPr>
          <p:cNvPr id="20484" name="文本框 1"/>
          <p:cNvSpPr txBox="1"/>
          <p:nvPr/>
        </p:nvSpPr>
        <p:spPr>
          <a:xfrm>
            <a:off x="1701165" y="2199005"/>
            <a:ext cx="922083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6000" b="1">
                <a:latin typeface="宋体" panose="02010600030101010101" pitchFamily="2" charset="-122"/>
                <a:ea typeface="宋体" panose="02010600030101010101" pitchFamily="2" charset="-122"/>
                <a:cs typeface="汉仪尚巍手书简" panose="00020600040101010101" charset="-122"/>
              </a:rPr>
              <a:t>理清说明思路</a:t>
            </a:r>
            <a:r>
              <a:rPr lang="en-US" altLang="zh-CN" sz="60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6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结构</a:t>
            </a:r>
            <a:r>
              <a:rPr lang="en-US" altLang="zh-CN" sz="60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6000" b="1">
                <a:latin typeface="宋体" panose="02010600030101010101" pitchFamily="2" charset="-122"/>
                <a:ea typeface="宋体" panose="02010600030101010101" pitchFamily="2" charset="-122"/>
                <a:cs typeface="汉仪尚巍手书简" panose="00020600040101010101" charset="-122"/>
              </a:rPr>
              <a:t>及顺序</a:t>
            </a:r>
            <a:r>
              <a:rPr lang="zh-CN" altLang="en-US" sz="2400" b="1" u="sng">
                <a:latin typeface="汉仪尚巍手书简" panose="00020600040101010101" charset="-122"/>
                <a:ea typeface="汉仪尚巍手书简" panose="00020600040101010101" charset="-122"/>
                <a:cs typeface="汉仪尚巍手书简" panose="00020600040101010101" charset="-122"/>
              </a:rPr>
              <a:t> </a:t>
            </a:r>
            <a:endParaRPr lang="zh-CN" altLang="en-US" sz="2400" b="1" u="sng">
              <a:latin typeface="汉仪尚巍手书简" panose="00020600040101010101" charset="-122"/>
              <a:ea typeface="汉仪尚巍手书简" panose="00020600040101010101" charset="-122"/>
              <a:cs typeface="汉仪尚巍手书简" panose="0002060004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14460" y="2626995"/>
            <a:ext cx="3562350" cy="403479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2348230" y="5456555"/>
            <a:ext cx="8533765" cy="583565"/>
          </a:xfrm>
          <a:prstGeom prst="rect">
            <a:avLst/>
          </a:prstGeom>
          <a:ln w="57150"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分析两篇说明文的结构</a:t>
            </a: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  <a:sym typeface="+mn-ea"/>
              </a:rPr>
              <a:t>进而</a:t>
            </a:r>
            <a:r>
              <a:rPr lang="zh-CN" altLang="en-US" sz="32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理清说明顺序。</a:t>
            </a:r>
            <a:endParaRPr lang="zh-CN" altLang="en-US" sz="320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lum bright="18000" contrast="6000"/>
          </a:blip>
          <a:stretch>
            <a:fillRect/>
          </a:stretch>
        </p:blipFill>
        <p:spPr>
          <a:xfrm>
            <a:off x="961390" y="2058035"/>
            <a:ext cx="4826000" cy="274129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lum bright="12000"/>
          </a:blip>
          <a:stretch>
            <a:fillRect/>
          </a:stretch>
        </p:blipFill>
        <p:spPr>
          <a:xfrm>
            <a:off x="6745605" y="2058035"/>
            <a:ext cx="5086985" cy="274129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" name="文本框 3"/>
          <p:cNvSpPr txBox="1"/>
          <p:nvPr/>
        </p:nvSpPr>
        <p:spPr>
          <a:xfrm>
            <a:off x="1678305" y="1231900"/>
            <a:ext cx="3288030" cy="6330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《中国石拱桥》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2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48880" y="1231900"/>
            <a:ext cx="295846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《苏州园林》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文本框 11"/>
          <p:cNvSpPr txBox="1"/>
          <p:nvPr/>
        </p:nvSpPr>
        <p:spPr>
          <a:xfrm>
            <a:off x="1732915" y="489585"/>
            <a:ext cx="7569200" cy="62992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5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方法一：</a:t>
            </a:r>
            <a:r>
              <a:rPr lang="zh-CN" altLang="en-US" sz="35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概括段落大意</a:t>
            </a:r>
            <a:r>
              <a:rPr lang="zh-CN" altLang="en-US" sz="35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黑体" panose="02010609060101010101" charset="-122"/>
                <a:cs typeface="+mn-lt"/>
                <a:sym typeface="+mn-ea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划分结构层次</a:t>
            </a:r>
            <a:endParaRPr lang="zh-CN" altLang="en-US" sz="35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2" name="文本框 31"/>
          <p:cNvSpPr txBox="1"/>
          <p:nvPr>
            <p:custDataLst>
              <p:tags r:id="rId1"/>
            </p:custDataLst>
          </p:nvPr>
        </p:nvSpPr>
        <p:spPr>
          <a:xfrm>
            <a:off x="0" y="1564005"/>
            <a:ext cx="194945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总说石拱桥的特点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7" name="左大括号 5"/>
          <p:cNvSpPr/>
          <p:nvPr>
            <p:custDataLst>
              <p:tags r:id="rId2"/>
            </p:custDataLst>
          </p:nvPr>
        </p:nvSpPr>
        <p:spPr>
          <a:xfrm>
            <a:off x="1732915" y="1564005"/>
            <a:ext cx="156845" cy="1170305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p>
            <a:endParaRPr sz="1350"/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1820545" y="1348740"/>
            <a:ext cx="635317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形式优美</a:t>
            </a:r>
            <a:r>
              <a:rPr 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：长虹卧波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结构坚固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：几十年几百年上千年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历史悠久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：旅人桥</a:t>
            </a:r>
            <a:endParaRPr 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0" y="3331845"/>
            <a:ext cx="253365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分说中国石拱桥的特点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左大括号 5"/>
          <p:cNvSpPr/>
          <p:nvPr>
            <p:custDataLst>
              <p:tags r:id="rId5"/>
            </p:custDataLst>
          </p:nvPr>
        </p:nvSpPr>
        <p:spPr>
          <a:xfrm>
            <a:off x="2130425" y="3146425"/>
            <a:ext cx="108585" cy="1445895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p>
            <a:endParaRPr sz="1350"/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2239010" y="3086100"/>
            <a:ext cx="76276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赵州桥：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历史悠久、雄伟奇特、坚固美观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2239010" y="3578225"/>
            <a:ext cx="86074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卢沟桥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：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结构坚固、形式优美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、具有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历史意义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8"/>
            </p:custDataLst>
          </p:nvPr>
        </p:nvSpPr>
        <p:spPr>
          <a:xfrm>
            <a:off x="2239010" y="4070350"/>
            <a:ext cx="56857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中国石拱桥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取得成就原因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0" y="5274310"/>
            <a:ext cx="319659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说明新中国桥梁事业的飞跃发展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5" name="左大括号 5"/>
          <p:cNvSpPr/>
          <p:nvPr>
            <p:custDataLst>
              <p:tags r:id="rId9"/>
            </p:custDataLst>
          </p:nvPr>
        </p:nvSpPr>
        <p:spPr>
          <a:xfrm>
            <a:off x="2999105" y="5208270"/>
            <a:ext cx="88265" cy="114173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p>
            <a:endParaRPr sz="1350"/>
          </a:p>
        </p:txBody>
      </p:sp>
      <p:sp>
        <p:nvSpPr>
          <p:cNvPr id="16" name="文本框 15"/>
          <p:cNvSpPr txBox="1"/>
          <p:nvPr>
            <p:custDataLst>
              <p:tags r:id="rId10"/>
            </p:custDataLst>
          </p:nvPr>
        </p:nvSpPr>
        <p:spPr>
          <a:xfrm>
            <a:off x="2999105" y="4994910"/>
            <a:ext cx="188976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长虹大桥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50000"/>
              </a:lnSpc>
            </a:pP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双曲拱桥</a:t>
            </a:r>
            <a:endParaRPr 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8" name="左大括号 5"/>
          <p:cNvSpPr/>
          <p:nvPr>
            <p:custDataLst>
              <p:tags r:id="rId11"/>
            </p:custDataLst>
          </p:nvPr>
        </p:nvSpPr>
        <p:spPr>
          <a:xfrm flipH="1">
            <a:off x="10460990" y="1564005"/>
            <a:ext cx="166370" cy="4652645"/>
          </a:xfrm>
          <a:prstGeom prst="leftBrace">
            <a:avLst>
              <a:gd name="adj1" fmla="val 8333"/>
              <a:gd name="adj2" fmla="val 500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p>
            <a:endParaRPr sz="1350"/>
          </a:p>
        </p:txBody>
      </p:sp>
      <p:sp>
        <p:nvSpPr>
          <p:cNvPr id="19" name="文本框 18"/>
          <p:cNvSpPr txBox="1"/>
          <p:nvPr>
            <p:custDataLst>
              <p:tags r:id="rId12"/>
            </p:custDataLst>
          </p:nvPr>
        </p:nvSpPr>
        <p:spPr>
          <a:xfrm>
            <a:off x="10627360" y="2451735"/>
            <a:ext cx="146494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劳动人民智慧的结晶</a:t>
            </a: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,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  <a:p>
            <a:pPr indent="0"/>
            <a:r>
              <a:rPr 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社会主义制度的优越</a:t>
            </a:r>
            <a:endParaRPr lang="zh-CN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</p:spTree>
    <p:custDataLst>
      <p:tags r:id="rId1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2" grpId="0"/>
      <p:bldP spid="6" grpId="0"/>
      <p:bldP spid="7" grpId="0"/>
      <p:bldP spid="9" grpId="0"/>
      <p:bldP spid="13" grpId="0"/>
      <p:bldP spid="23" grpId="0"/>
      <p:bldP spid="16" grpId="0"/>
      <p:bldP spid="19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833755" y="382905"/>
            <a:ext cx="10524490" cy="107632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请在课文中依次找出所提及的石拱桥及其建成时间</a:t>
            </a: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圈画出其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特点</a:t>
            </a: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说说这是按照什么顺序来说明的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你有哪些发现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23555" name="表格 23554"/>
          <p:cNvGraphicFramePr/>
          <p:nvPr>
            <p:custDataLst>
              <p:tags r:id="rId1"/>
            </p:custDataLst>
          </p:nvPr>
        </p:nvGraphicFramePr>
        <p:xfrm>
          <a:off x="1045210" y="1459230"/>
          <a:ext cx="10312400" cy="4137025"/>
        </p:xfrm>
        <a:graphic>
          <a:graphicData uri="http://schemas.openxmlformats.org/drawingml/2006/table">
            <a:tbl>
              <a:tblPr/>
              <a:tblGrid>
                <a:gridCol w="647700"/>
                <a:gridCol w="1955165"/>
                <a:gridCol w="2397125"/>
                <a:gridCol w="5312410"/>
              </a:tblGrid>
              <a:tr h="569595"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zh-CN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名称</a:t>
                      </a: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建造时间</a:t>
                      </a:r>
                      <a:endParaRPr lang="zh-CN" sz="3200" b="1" dirty="0">
                        <a:solidFill>
                          <a:srgbClr val="000000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zh-CN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特点</a:t>
                      </a: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436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en-US" altLang="zh-CN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1</a:t>
                      </a:r>
                      <a:endParaRPr lang="en-US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+mn-ea"/>
                          <a:sym typeface="宋体" panose="02010600030101010101" pitchFamily="2" charset="-122"/>
                        </a:rPr>
                        <a:t>约</a:t>
                      </a:r>
                      <a:r>
                        <a:rPr lang="en-US" altLang="zh-CN" sz="3200" b="0" dirty="0">
                          <a:solidFill>
                            <a:srgbClr val="000000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+mn-ea"/>
                          <a:sym typeface="宋体" panose="02010600030101010101" pitchFamily="2" charset="-122"/>
                        </a:rPr>
                        <a:t>282</a:t>
                      </a: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+mn-ea"/>
                          <a:sym typeface="宋体" panose="02010600030101010101" pitchFamily="2" charset="-122"/>
                        </a:rPr>
                        <a:t>年</a:t>
                      </a:r>
                      <a:endParaRPr lang="zh-CN" altLang="en-US" sz="3200" b="1" dirty="0">
                        <a:solidFill>
                          <a:srgbClr val="000000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zh-CN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可能是有记载的最早石拱桥</a:t>
                      </a: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4995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en-US" altLang="zh-CN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2</a:t>
                      </a:r>
                      <a:endParaRPr lang="en-US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zh-CN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赵州桥</a:t>
                      </a: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+mn-ea"/>
                          <a:sym typeface="宋体" panose="02010600030101010101" pitchFamily="2" charset="-122"/>
                        </a:rPr>
                        <a:t>约</a:t>
                      </a:r>
                      <a:r>
                        <a:rPr lang="en-US" altLang="zh-CN" sz="3200" dirty="0">
                          <a:solidFill>
                            <a:srgbClr val="000000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+mn-ea"/>
                          <a:sym typeface="宋体" panose="02010600030101010101" pitchFamily="2" charset="-122"/>
                        </a:rPr>
                        <a:t>605</a:t>
                      </a: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+mn-ea"/>
                          <a:sym typeface="宋体" panose="02010600030101010101" pitchFamily="2" charset="-122"/>
                        </a:rPr>
                        <a:t>年</a:t>
                      </a:r>
                      <a:endParaRPr lang="zh-CN" altLang="en-US" sz="3200" b="1" dirty="0">
                        <a:solidFill>
                          <a:srgbClr val="000000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4995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en-US" altLang="zh-CN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3</a:t>
                      </a:r>
                      <a:endParaRPr lang="en-US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en-US" altLang="zh-CN" sz="3200" b="0" dirty="0">
                          <a:solidFill>
                            <a:srgbClr val="000000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+mn-ea"/>
                          <a:sym typeface="宋体" panose="02010600030101010101" pitchFamily="2" charset="-122"/>
                        </a:rPr>
                        <a:t>1189—1192</a:t>
                      </a:r>
                      <a:endParaRPr lang="en-US" altLang="zh-CN" sz="3200" b="0" dirty="0">
                        <a:solidFill>
                          <a:srgbClr val="000000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436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en-US" altLang="zh-CN" sz="3200" b="1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4</a:t>
                      </a:r>
                      <a:endParaRPr lang="en-US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zh-CN" sz="3200" b="1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江东桥</a:t>
                      </a: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rgbClr val="000000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4360">
                <a:tc>
                  <a:txBody>
                    <a:bodyPr/>
                    <a:p>
                      <a:pPr lvl="0" indent="0"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5</a:t>
                      </a:r>
                      <a:endParaRPr lang="en-US" altLang="zh-CN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fontAlgn="auto">
                        <a:lnSpc>
                          <a:spcPct val="100000"/>
                        </a:lnSpc>
                        <a:buNone/>
                      </a:pP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32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+mn-ea"/>
                          <a:sym typeface="宋体" panose="02010600030101010101" pitchFamily="2" charset="-122"/>
                        </a:rPr>
                        <a:t>19</a:t>
                      </a:r>
                      <a:r>
                        <a:rPr lang="en-US" altLang="zh-CN" sz="3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+mn-ea"/>
                          <a:sym typeface="宋体" panose="02010600030101010101" pitchFamily="2" charset="-122"/>
                        </a:rPr>
                        <a:t>61</a:t>
                      </a: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+mn-ea"/>
                          <a:sym typeface="宋体" panose="02010600030101010101" pitchFamily="2" charset="-122"/>
                        </a:rPr>
                        <a:t>年</a:t>
                      </a:r>
                      <a:endParaRPr lang="zh-CN" altLang="en-US" sz="3200" b="1" dirty="0">
                        <a:solidFill>
                          <a:srgbClr val="000000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zh-CN" sz="30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当时世界上最长的独拱石桥</a:t>
                      </a:r>
                      <a:endParaRPr lang="zh-CN" altLang="zh-CN" sz="30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4360">
                <a:tc>
                  <a:txBody>
                    <a:bodyPr/>
                    <a:p>
                      <a:pPr lvl="0" indent="0"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6</a:t>
                      </a:r>
                      <a:endParaRPr lang="en-US" altLang="zh-CN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zh-CN" sz="3200" b="1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双曲拱桥</a:t>
                      </a: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+mn-ea"/>
                          <a:sym typeface="宋体" panose="02010600030101010101" pitchFamily="2" charset="-122"/>
                        </a:rPr>
                        <a:t>解放后</a:t>
                      </a:r>
                      <a:endParaRPr lang="zh-CN" altLang="en-US" sz="3200" b="1" dirty="0">
                        <a:solidFill>
                          <a:srgbClr val="000000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zh-CN" sz="30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682750" y="2006600"/>
            <a:ext cx="18707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旅人桥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6013450" y="2620010"/>
            <a:ext cx="51435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独拱石桥</a:t>
            </a: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拱上加拱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82750" y="3173730"/>
            <a:ext cx="18707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卢沟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桥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6013450" y="3203575"/>
            <a:ext cx="51435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联拱石桥</a:t>
            </a: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坚固美妙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3553460" y="3816985"/>
            <a:ext cx="23120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3200">
                <a:latin typeface="+mj-lt"/>
                <a:ea typeface="SimSun-ExtB" panose="02010609060101010101" charset="-122"/>
                <a:cs typeface="+mj-lt"/>
                <a:sym typeface="宋体" panose="02010600030101010101" pitchFamily="2" charset="-122"/>
              </a:rPr>
              <a:t>700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sym typeface="宋体" panose="02010600030101010101" pitchFamily="2" charset="-122"/>
              </a:rPr>
              <a:t>多年前</a:t>
            </a:r>
            <a:endParaRPr lang="zh-CN" altLang="en-US" sz="3200" b="1">
              <a:latin typeface="SimSun-ExtB" panose="02010609060101010101" charset="-122"/>
              <a:ea typeface="SimSun-ExtB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6013450" y="3816985"/>
            <a:ext cx="51123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defTabSz="914400"/>
            <a:r>
              <a:rPr lang="zh-CN" altLang="en-US" sz="3200" b="1" smtClean="0">
                <a:sym typeface="宋体" panose="02010600030101010101" pitchFamily="2" charset="-122"/>
              </a:rPr>
              <a:t>在建筑技术上有很多创造</a:t>
            </a:r>
            <a:endParaRPr lang="zh-CN" altLang="en-US" sz="3200" b="1" smtClean="0"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1682750" y="4410075"/>
            <a:ext cx="1939925" cy="6140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长虹大桥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7"/>
            </p:custDataLst>
          </p:nvPr>
        </p:nvSpPr>
        <p:spPr>
          <a:xfrm>
            <a:off x="6013450" y="5043805"/>
            <a:ext cx="53441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defTabSz="914400"/>
            <a:r>
              <a:rPr lang="zh-CN" altLang="en-US" sz="2800" b="1" smtClean="0">
                <a:sym typeface="宋体" panose="02010600030101010101" pitchFamily="2" charset="-122"/>
              </a:rPr>
              <a:t>钢筋混凝土拱桥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2800" b="1" smtClean="0">
                <a:sym typeface="宋体" panose="02010600030101010101" pitchFamily="2" charset="-122"/>
              </a:rPr>
              <a:t>世界上所仅有的</a:t>
            </a:r>
            <a:endParaRPr lang="zh-CN" altLang="en-US" sz="2800" b="1" smtClean="0"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1045210" y="5596255"/>
            <a:ext cx="1070991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defTabSz="914400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课文主体部分是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时间顺序</a:t>
            </a:r>
            <a:r>
              <a:rPr lang="zh-CN" altLang="zh-CN" sz="3200" b="1" dirty="0">
                <a:solidFill>
                  <a:srgbClr val="2011DE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200" b="1" smtClean="0">
                <a:solidFill>
                  <a:srgbClr val="FF0000"/>
                </a:solidFill>
                <a:sym typeface="宋体" panose="02010600030101010101" pitchFamily="2" charset="-122"/>
              </a:rPr>
              <a:t>中国石拱桥具有</a:t>
            </a:r>
            <a:r>
              <a:rPr lang="zh-CN" altLang="en-US" sz="3200" b="1" smtClean="0">
                <a:solidFill>
                  <a:srgbClr val="2011E1"/>
                </a:solidFill>
                <a:sym typeface="宋体" panose="02010600030101010101" pitchFamily="2" charset="-122"/>
              </a:rPr>
              <a:t>历史悠久、结构坚固、形式优美的</a:t>
            </a:r>
            <a:r>
              <a:rPr lang="zh-CN" altLang="en-US" sz="3200" b="1" smtClean="0">
                <a:solidFill>
                  <a:srgbClr val="FF0000"/>
                </a:solidFill>
                <a:sym typeface="宋体" panose="02010600030101010101" pitchFamily="2" charset="-122"/>
              </a:rPr>
              <a:t>共性特点</a:t>
            </a:r>
            <a:r>
              <a:rPr lang="zh-CN" altLang="zh-CN" sz="3200" b="1" dirty="0">
                <a:solidFill>
                  <a:srgbClr val="2011DE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2011E1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以及</a:t>
            </a:r>
            <a:r>
              <a:rPr lang="zh-CN" altLang="en-US" sz="3200" b="1" smtClean="0">
                <a:solidFill>
                  <a:srgbClr val="FF0000"/>
                </a:solidFill>
                <a:sym typeface="宋体" panose="02010600030101010101" pitchFamily="2" charset="-122"/>
              </a:rPr>
              <a:t>拱桥的个性特点</a:t>
            </a:r>
            <a:r>
              <a:rPr lang="zh-CN" altLang="en-US" sz="3200" b="1" smtClean="0">
                <a:sym typeface="宋体" panose="02010600030101010101" pitchFamily="2" charset="-122"/>
              </a:rPr>
              <a:t>。</a:t>
            </a:r>
            <a:endParaRPr lang="zh-CN" altLang="en-US" sz="3200" b="1" smtClean="0">
              <a:sym typeface="宋体" panose="02010600030101010101" pitchFamily="2" charset="-122"/>
            </a:endParaRPr>
          </a:p>
        </p:txBody>
      </p:sp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文本框 1"/>
          <p:cNvSpPr txBox="1"/>
          <p:nvPr/>
        </p:nvSpPr>
        <p:spPr>
          <a:xfrm>
            <a:off x="1330325" y="1631315"/>
            <a:ext cx="8496935" cy="3088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lstStyle/>
          <a:p>
            <a:pPr indent="0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把握说明对象及特征。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理清说明思路及顺序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重难点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学习常用说明方法及作用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重难点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体会说明文语言的准确、严谨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重点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594995" y="497840"/>
            <a:ext cx="2524125" cy="783221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p>
            <a:pPr algn="l"/>
            <a:r>
              <a:rPr lang="zh-CN" altLang="en-US" sz="40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学习目标</a:t>
            </a:r>
            <a:endParaRPr lang="zh-CN" altLang="en-US" sz="40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29540" y="2054860"/>
            <a:ext cx="675005" cy="1951990"/>
          </a:xfrm>
          <a:prstGeom prst="rect">
            <a:avLst/>
          </a:prstGeom>
        </p:spPr>
        <p:txBody>
          <a:bodyPr vert="eaVert"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石拱桥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804545" y="2695575"/>
            <a:ext cx="652780" cy="37655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384300" y="1612265"/>
            <a:ext cx="675005" cy="2621915"/>
          </a:xfrm>
          <a:prstGeom prst="rect">
            <a:avLst/>
          </a:prstGeom>
        </p:spPr>
        <p:txBody>
          <a:bodyPr vert="eaVert"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中国石拱桥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左大括号 5"/>
          <p:cNvSpPr/>
          <p:nvPr>
            <p:custDataLst>
              <p:tags r:id="rId1"/>
            </p:custDataLst>
          </p:nvPr>
        </p:nvSpPr>
        <p:spPr>
          <a:xfrm>
            <a:off x="1997075" y="1394460"/>
            <a:ext cx="171450" cy="297942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p>
            <a:endParaRPr sz="1350"/>
          </a:p>
        </p:txBody>
      </p:sp>
      <p:sp>
        <p:nvSpPr>
          <p:cNvPr id="7" name="文本框 6"/>
          <p:cNvSpPr txBox="1"/>
          <p:nvPr/>
        </p:nvSpPr>
        <p:spPr>
          <a:xfrm>
            <a:off x="2072005" y="579120"/>
            <a:ext cx="675005" cy="2621915"/>
          </a:xfrm>
          <a:prstGeom prst="rect">
            <a:avLst/>
          </a:prstGeom>
        </p:spPr>
        <p:txBody>
          <a:bodyPr vert="eaVert"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古代石拱桥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左大括号 5"/>
          <p:cNvSpPr/>
          <p:nvPr>
            <p:custDataLst>
              <p:tags r:id="rId2"/>
            </p:custDataLst>
          </p:nvPr>
        </p:nvSpPr>
        <p:spPr>
          <a:xfrm>
            <a:off x="2743200" y="869315"/>
            <a:ext cx="103505" cy="2202815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p>
            <a:endParaRPr sz="1350"/>
          </a:p>
        </p:txBody>
      </p:sp>
      <p:sp>
        <p:nvSpPr>
          <p:cNvPr id="10" name="文本框 9"/>
          <p:cNvSpPr txBox="1"/>
          <p:nvPr/>
        </p:nvSpPr>
        <p:spPr>
          <a:xfrm>
            <a:off x="2072005" y="3310255"/>
            <a:ext cx="675005" cy="2621915"/>
          </a:xfrm>
          <a:prstGeom prst="rect">
            <a:avLst/>
          </a:prstGeom>
        </p:spPr>
        <p:txBody>
          <a:bodyPr vert="eaVert"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当代拱桥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46705" y="1157605"/>
            <a:ext cx="218059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光辉成就（现象）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左大括号 5"/>
          <p:cNvSpPr/>
          <p:nvPr>
            <p:custDataLst>
              <p:tags r:id="rId3"/>
            </p:custDataLst>
          </p:nvPr>
        </p:nvSpPr>
        <p:spPr>
          <a:xfrm>
            <a:off x="5049520" y="788670"/>
            <a:ext cx="103505" cy="1851025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p>
            <a:endParaRPr sz="1350"/>
          </a:p>
        </p:txBody>
      </p:sp>
      <p:sp>
        <p:nvSpPr>
          <p:cNvPr id="14" name="文本框 13"/>
          <p:cNvSpPr txBox="1"/>
          <p:nvPr/>
        </p:nvSpPr>
        <p:spPr>
          <a:xfrm>
            <a:off x="5106035" y="683895"/>
            <a:ext cx="436372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旅人桥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zh-CN" altLang="en-US" sz="3200" b="1" dirty="0">
                <a:solidFill>
                  <a:srgbClr val="00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ea"/>
                <a:sym typeface="宋体" panose="02010600030101010101" pitchFamily="2" charset="-122"/>
              </a:rPr>
              <a:t>约</a:t>
            </a:r>
            <a:r>
              <a:rPr lang="en-US" altLang="zh-CN" sz="3200" dirty="0">
                <a:solidFill>
                  <a:srgbClr val="00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ea"/>
                <a:sym typeface="宋体" panose="02010600030101010101" pitchFamily="2" charset="-122"/>
              </a:rPr>
              <a:t>282</a:t>
            </a:r>
            <a:r>
              <a:rPr lang="zh-CN" altLang="en-US" sz="3200" b="1" dirty="0">
                <a:solidFill>
                  <a:srgbClr val="00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ea"/>
                <a:sym typeface="宋体" panose="02010600030101010101" pitchFamily="2" charset="-122"/>
              </a:rPr>
              <a:t>年）</a:t>
            </a:r>
            <a:endParaRPr lang="zh-CN" altLang="en-US" sz="3200" b="1" dirty="0">
              <a:solidFill>
                <a:srgbClr val="000000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+mn-ea"/>
              <a:sym typeface="宋体" panose="02010600030101010101" pitchFamily="2" charset="-122"/>
            </a:endParaRPr>
          </a:p>
          <a:p>
            <a:r>
              <a:rPr lang="zh-CN" altLang="zh-CN" sz="3200" b="1">
                <a:uFillTx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赵州桥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zh-CN" altLang="en-US" sz="3200" b="1" dirty="0">
                <a:solidFill>
                  <a:srgbClr val="00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ea"/>
                <a:sym typeface="宋体" panose="02010600030101010101" pitchFamily="2" charset="-122"/>
              </a:rPr>
              <a:t>约</a:t>
            </a:r>
            <a:r>
              <a:rPr lang="en-US" altLang="zh-CN" sz="3200" dirty="0">
                <a:solidFill>
                  <a:srgbClr val="00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ea"/>
                <a:sym typeface="宋体" panose="02010600030101010101" pitchFamily="2" charset="-122"/>
              </a:rPr>
              <a:t>605</a:t>
            </a:r>
            <a:r>
              <a:rPr lang="zh-CN" altLang="en-US" sz="3200" b="1" dirty="0">
                <a:solidFill>
                  <a:srgbClr val="00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ea"/>
                <a:sym typeface="宋体" panose="02010600030101010101" pitchFamily="2" charset="-122"/>
              </a:rPr>
              <a:t>年）</a:t>
            </a:r>
            <a:endParaRPr lang="zh-CN" altLang="en-US" sz="3200" b="1" dirty="0">
              <a:solidFill>
                <a:srgbClr val="000000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+mn-ea"/>
              <a:sym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卢沟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桥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3200" dirty="0">
                <a:solidFill>
                  <a:srgbClr val="00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ea"/>
                <a:sym typeface="宋体" panose="02010600030101010101" pitchFamily="2" charset="-122"/>
              </a:rPr>
              <a:t>1189—1192</a:t>
            </a:r>
            <a:r>
              <a:rPr lang="zh-CN" altLang="en-US" sz="3200" b="1" dirty="0">
                <a:solidFill>
                  <a:srgbClr val="00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ea"/>
                <a:sym typeface="宋体" panose="02010600030101010101" pitchFamily="2" charset="-122"/>
              </a:rPr>
              <a:t>）</a:t>
            </a:r>
            <a:endParaRPr lang="zh-CN" altLang="en-US" sz="3200" b="1" dirty="0">
              <a:solidFill>
                <a:srgbClr val="000000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+mn-ea"/>
              <a:sym typeface="宋体" panose="02010600030101010101" pitchFamily="2" charset="-122"/>
            </a:endParaRPr>
          </a:p>
          <a:p>
            <a:r>
              <a:rPr lang="zh-CN" altLang="zh-CN" sz="3200" b="1">
                <a:uFillTx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江东桥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3200">
                <a:latin typeface="+mj-lt"/>
                <a:ea typeface="SimSun-ExtB" panose="02010609060101010101" charset="-122"/>
                <a:cs typeface="+mj-lt"/>
                <a:sym typeface="宋体" panose="02010600030101010101" pitchFamily="2" charset="-122"/>
              </a:rPr>
              <a:t>700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sym typeface="宋体" panose="02010600030101010101" pitchFamily="2" charset="-122"/>
              </a:rPr>
              <a:t>多年前</a:t>
            </a:r>
            <a:r>
              <a:rPr lang="zh-CN" altLang="en-US" sz="3200" b="1" dirty="0">
                <a:solidFill>
                  <a:srgbClr val="00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ea"/>
                <a:sym typeface="宋体" panose="02010600030101010101" pitchFamily="2" charset="-122"/>
              </a:rPr>
              <a:t>）</a:t>
            </a:r>
            <a:endParaRPr lang="en-US" altLang="zh-CN" sz="3200" b="1" dirty="0">
              <a:solidFill>
                <a:srgbClr val="000000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806700" y="2492375"/>
            <a:ext cx="239585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取得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光辉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成就的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原因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808605" y="3827145"/>
            <a:ext cx="227774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飞跃发展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（现象）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8" name="左大括号 5"/>
          <p:cNvSpPr/>
          <p:nvPr>
            <p:custDataLst>
              <p:tags r:id="rId4"/>
            </p:custDataLst>
          </p:nvPr>
        </p:nvSpPr>
        <p:spPr>
          <a:xfrm>
            <a:off x="5027295" y="3719830"/>
            <a:ext cx="84455" cy="107569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p>
            <a:endParaRPr sz="1350"/>
          </a:p>
        </p:txBody>
      </p:sp>
      <p:sp>
        <p:nvSpPr>
          <p:cNvPr id="19" name="文本框 18"/>
          <p:cNvSpPr txBox="1"/>
          <p:nvPr/>
        </p:nvSpPr>
        <p:spPr>
          <a:xfrm>
            <a:off x="5049520" y="3719195"/>
            <a:ext cx="558101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长虹大桥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3200" dirty="0">
                <a:solidFill>
                  <a:srgbClr val="00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ea"/>
                <a:sym typeface="宋体" panose="02010600030101010101" pitchFamily="2" charset="-122"/>
              </a:rPr>
              <a:t>1961</a:t>
            </a:r>
            <a:r>
              <a:rPr lang="zh-CN" altLang="en-US" sz="3200" b="1" dirty="0">
                <a:solidFill>
                  <a:srgbClr val="00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ea"/>
                <a:sym typeface="宋体" panose="02010600030101010101" pitchFamily="2" charset="-122"/>
              </a:rPr>
              <a:t>年</a:t>
            </a:r>
            <a:r>
              <a:rPr lang="zh-CN" altLang="en-US" sz="3200" b="1" dirty="0">
                <a:solidFill>
                  <a:srgbClr val="00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ea"/>
                <a:sym typeface="宋体" panose="02010600030101010101" pitchFamily="2" charset="-122"/>
              </a:rPr>
              <a:t>）</a:t>
            </a:r>
            <a:endParaRPr lang="zh-CN" altLang="en-US" sz="3200" b="1" dirty="0">
              <a:solidFill>
                <a:srgbClr val="000000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+mn-ea"/>
              <a:sym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双曲拱桥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3200" dirty="0">
                <a:solidFill>
                  <a:srgbClr val="00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ea"/>
                <a:sym typeface="宋体" panose="02010600030101010101" pitchFamily="2" charset="-122"/>
              </a:rPr>
              <a:t>1964</a:t>
            </a:r>
            <a:r>
              <a:rPr lang="zh-CN" altLang="en-US" sz="3200" b="1" dirty="0">
                <a:solidFill>
                  <a:srgbClr val="00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ea"/>
                <a:sym typeface="宋体" panose="02010600030101010101" pitchFamily="2" charset="-122"/>
              </a:rPr>
              <a:t>年</a:t>
            </a:r>
            <a:r>
              <a:rPr lang="zh-CN" altLang="en-US" sz="3200" b="1" dirty="0">
                <a:solidFill>
                  <a:srgbClr val="00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ea"/>
                <a:sym typeface="宋体" panose="02010600030101010101" pitchFamily="2" charset="-122"/>
              </a:rPr>
              <a:t>）</a:t>
            </a:r>
            <a:endParaRPr lang="en-US" altLang="zh-CN" sz="3200" b="1" dirty="0">
              <a:solidFill>
                <a:srgbClr val="000000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20" name="左大括号 5"/>
          <p:cNvSpPr/>
          <p:nvPr>
            <p:custDataLst>
              <p:tags r:id="rId5"/>
            </p:custDataLst>
          </p:nvPr>
        </p:nvSpPr>
        <p:spPr>
          <a:xfrm flipH="1">
            <a:off x="9127490" y="1299210"/>
            <a:ext cx="217170" cy="93472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p>
            <a:endParaRPr sz="1350"/>
          </a:p>
        </p:txBody>
      </p:sp>
      <p:sp>
        <p:nvSpPr>
          <p:cNvPr id="21" name="文本框 20"/>
          <p:cNvSpPr txBox="1"/>
          <p:nvPr/>
        </p:nvSpPr>
        <p:spPr>
          <a:xfrm>
            <a:off x="9331325" y="1108710"/>
            <a:ext cx="613410" cy="1586865"/>
          </a:xfrm>
          <a:prstGeom prst="rect">
            <a:avLst/>
          </a:prstGeom>
        </p:spPr>
        <p:txBody>
          <a:bodyPr vert="eaVert"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举例解说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955530" y="683260"/>
            <a:ext cx="675005" cy="4011930"/>
          </a:xfrm>
          <a:prstGeom prst="rect">
            <a:avLst/>
          </a:prstGeom>
        </p:spPr>
        <p:txBody>
          <a:bodyPr vert="eaVert"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古</a:t>
            </a:r>
            <a:r>
              <a:rPr lang="en-US" altLang="zh-CN" sz="3200">
                <a:latin typeface="Arial" panose="020B0604020202020204" pitchFamily="34" charset="0"/>
                <a:ea typeface="微软雅黑" panose="020B0503020204020204" charset="-122"/>
              </a:rPr>
              <a:t>                           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今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340975" y="1926590"/>
            <a:ext cx="675005" cy="1792605"/>
          </a:xfrm>
          <a:prstGeom prst="rect">
            <a:avLst/>
          </a:prstGeom>
        </p:spPr>
        <p:txBody>
          <a:bodyPr vert="eaVert"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时间顺序</a:t>
            </a:r>
            <a:endParaRPr lang="zh-CN" altLang="en-US" sz="3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48310" y="5535295"/>
            <a:ext cx="10683875" cy="5835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概括</a:t>
            </a:r>
            <a:r>
              <a:rPr lang="en-US" altLang="zh-CN" sz="3200">
                <a:latin typeface="Arial" panose="020B0604020202020204" pitchFamily="34" charset="0"/>
                <a:ea typeface="微软雅黑" panose="020B0503020204020204" charset="-122"/>
              </a:rPr>
              <a:t>                                                     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具体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27" name="直接箭头连接符 26"/>
          <p:cNvCxnSpPr/>
          <p:nvPr/>
        </p:nvCxnSpPr>
        <p:spPr>
          <a:xfrm>
            <a:off x="10340975" y="1236345"/>
            <a:ext cx="0" cy="2905760"/>
          </a:xfrm>
          <a:prstGeom prst="straightConnector1">
            <a:avLst/>
          </a:prstGeom>
          <a:ln w="31750" cap="rnd">
            <a:solidFill>
              <a:srgbClr val="2011E1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>
            <a:off x="1927225" y="5875020"/>
            <a:ext cx="4886960" cy="20320"/>
          </a:xfrm>
          <a:prstGeom prst="straightConnector1">
            <a:avLst/>
          </a:prstGeom>
          <a:ln w="31750" cap="rnd">
            <a:solidFill>
              <a:srgbClr val="2011E1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3611245" y="5932170"/>
            <a:ext cx="2016760" cy="5835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逻辑顺序</a:t>
            </a:r>
            <a:endParaRPr lang="zh-CN" altLang="en-US" sz="3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/>
      <p:bldP spid="8" grpId="0" animBg="1"/>
      <p:bldP spid="7" grpId="0"/>
      <p:bldP spid="10" grpId="0"/>
      <p:bldP spid="9" grpId="0" animBg="1"/>
      <p:bldP spid="12" grpId="0"/>
      <p:bldP spid="13" grpId="0" animBg="1"/>
      <p:bldP spid="14" grpId="0"/>
      <p:bldP spid="21" grpId="0"/>
      <p:bldP spid="15" grpId="0"/>
      <p:bldP spid="16" grpId="0"/>
      <p:bldP spid="18" grpId="0" animBg="1"/>
      <p:bldP spid="19" grpId="0"/>
      <p:bldP spid="20" grpId="0" animBg="1"/>
      <p:bldP spid="22" grpId="0"/>
      <p:bldP spid="24" grpId="0"/>
      <p:bldP spid="26" grpId="0"/>
      <p:bldP spid="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314960" y="281305"/>
            <a:ext cx="1163002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>
                <a:solidFill>
                  <a:schemeClr val="tx1"/>
                </a:solidFill>
              </a:rPr>
              <a:t>为了说清楚中国石拱桥的特点</a:t>
            </a:r>
            <a:r>
              <a:rPr lang="zh-CN" sz="3200" b="1">
                <a:solidFill>
                  <a:schemeClr val="tx1"/>
                </a:solidFill>
                <a:latin typeface="+mn-cs"/>
                <a:ea typeface="宋体" panose="02010600030101010101" pitchFamily="2" charset="-122"/>
                <a:sym typeface="+mn-ea"/>
              </a:rPr>
              <a:t>,《</a:t>
            </a:r>
            <a:r>
              <a:rPr lang="zh-CN" altLang="en-US" sz="3200" b="1">
                <a:solidFill>
                  <a:schemeClr val="tx1"/>
                </a:solidFill>
                <a:latin typeface="+mn-cs"/>
                <a:ea typeface="宋体" panose="02010600030101010101" pitchFamily="2" charset="-122"/>
                <a:sym typeface="+mn-ea"/>
              </a:rPr>
              <a:t>中国石拱桥</a:t>
            </a:r>
            <a:r>
              <a:rPr lang="zh-CN" sz="3200" b="1">
                <a:solidFill>
                  <a:schemeClr val="tx1"/>
                </a:solidFill>
                <a:latin typeface="+mn-cs"/>
                <a:ea typeface="宋体" panose="02010600030101010101" pitchFamily="2" charset="-122"/>
                <a:sym typeface="+mn-ea"/>
              </a:rPr>
              <a:t>》运用了什么说明顺序？</a:t>
            </a:r>
            <a:r>
              <a:rPr lang="zh-CN" altLang="en-US" sz="3200" b="1">
                <a:solidFill>
                  <a:schemeClr val="tx1"/>
                </a:solidFill>
              </a:rPr>
              <a:t>为什么要举赵州桥、卢沟桥这两个例子？它们的顺序可以调换吗？为什么？</a:t>
            </a:r>
            <a:endParaRPr lang="zh-CN" altLang="en-US" sz="3200" b="1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396240" y="2294890"/>
            <a:ext cx="1138809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defTabSz="914400"/>
            <a:r>
              <a:rPr lang="en-US" altLang="en-US" sz="3200" b="1" dirty="0">
                <a:solidFill>
                  <a:schemeClr val="tx1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②</a:t>
            </a:r>
            <a:r>
              <a:rPr lang="zh-CN" altLang="en-US" sz="3200" b="1" dirty="0"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从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主体部分</a:t>
            </a:r>
            <a:r>
              <a:rPr lang="zh-CN" altLang="en-US" sz="3200" b="1" dirty="0"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看：</a:t>
            </a:r>
            <a:r>
              <a:rPr lang="zh-CN" sz="3200" b="1">
                <a:latin typeface="+mn-cs"/>
                <a:ea typeface="宋体" panose="02010600030101010101" pitchFamily="2" charset="-122"/>
                <a:sym typeface="+mn-ea"/>
              </a:rPr>
              <a:t>课文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主体部分列举了众多桥梁来说明中国石拱桥的特点</a:t>
            </a:r>
            <a:r>
              <a:rPr lang="zh-CN" sz="3200" b="1">
                <a:latin typeface="+mn-cs"/>
                <a:ea typeface="宋体" panose="02010600030101010101" pitchFamily="2" charset="-122"/>
                <a:sym typeface="+mn-ea"/>
              </a:rPr>
              <a:t>,总体来看遵循的是</a:t>
            </a:r>
            <a:r>
              <a:rPr lang="zh-CN" sz="3200" b="1">
                <a:solidFill>
                  <a:srgbClr val="FF0000"/>
                </a:solidFill>
                <a:latin typeface="+mn-cs"/>
                <a:ea typeface="宋体" panose="02010600030101010101" pitchFamily="2" charset="-122"/>
                <a:sym typeface="+mn-ea"/>
              </a:rPr>
              <a:t>由古到今</a:t>
            </a:r>
            <a:r>
              <a:rPr lang="zh-CN" sz="3200" b="1">
                <a:latin typeface="+mn-cs"/>
                <a:ea typeface="宋体" panose="02010600030101010101" pitchFamily="2" charset="-122"/>
                <a:sym typeface="+mn-ea"/>
              </a:rPr>
              <a:t>的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时间顺序</a:t>
            </a:r>
            <a:r>
              <a:rPr lang="zh-CN" altLang="zh-CN" sz="3200" b="1" dirty="0"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；</a:t>
            </a:r>
            <a:r>
              <a:rPr lang="zh-CN" sz="3200" b="1" dirty="0"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再到</a:t>
            </a:r>
            <a:r>
              <a:rPr lang="zh-CN" altLang="en-US" sz="3200" b="1">
                <a:latin typeface="+mn-cs"/>
                <a:ea typeface="宋体" panose="02010600030101010101" pitchFamily="2" charset="-122"/>
                <a:sym typeface="+mn-ea"/>
              </a:rPr>
              <a:t>取得光辉成就的原因</a:t>
            </a:r>
            <a:r>
              <a:rPr lang="zh-CN" sz="3200" b="1">
                <a:latin typeface="+mn-cs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则遵循了</a:t>
            </a:r>
            <a:r>
              <a:rPr lang="zh-CN" sz="3200" b="1">
                <a:solidFill>
                  <a:srgbClr val="FF0000"/>
                </a:solidFill>
                <a:latin typeface="+mn-cs"/>
                <a:ea typeface="宋体" panose="02010600030101010101" pitchFamily="2" charset="-122"/>
                <a:sym typeface="+mn-ea"/>
              </a:rPr>
              <a:t>由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现象到原因</a:t>
            </a:r>
            <a:r>
              <a:rPr lang="zh-CN" altLang="en-US" sz="3200" b="1" dirty="0"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的</a:t>
            </a:r>
            <a:r>
              <a:rPr lang="zh-CN" altLang="en-US" sz="3200" b="1" smtClean="0">
                <a:solidFill>
                  <a:srgbClr val="FF0000"/>
                </a:solidFill>
                <a:sym typeface="宋体" panose="02010600030101010101" pitchFamily="2" charset="-122"/>
              </a:rPr>
              <a:t>逻辑顺序</a:t>
            </a:r>
            <a:r>
              <a:rPr lang="zh-CN" altLang="en-US" sz="3200" b="1" smtClean="0">
                <a:sym typeface="宋体" panose="02010600030101010101" pitchFamily="2" charset="-122"/>
              </a:rPr>
              <a:t>。</a:t>
            </a:r>
            <a:endParaRPr lang="zh-CN" altLang="en-US" sz="3200" b="1" smtClean="0"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396240" y="1777365"/>
            <a:ext cx="107099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defTabSz="914400"/>
            <a:r>
              <a:rPr lang="en-US" altLang="en-US" sz="3200" b="1" dirty="0">
                <a:solidFill>
                  <a:schemeClr val="tx1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①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从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整体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来看</a:t>
            </a:r>
            <a:r>
              <a:rPr lang="zh-CN" sz="3200" b="1">
                <a:solidFill>
                  <a:schemeClr val="tx1"/>
                </a:solidFill>
                <a:latin typeface="+mn-cs"/>
                <a:ea typeface="宋体" panose="02010600030101010101" pitchFamily="2" charset="-122"/>
                <a:sym typeface="+mn-ea"/>
              </a:rPr>
              <a:t>：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运用了</a:t>
            </a:r>
            <a:r>
              <a:rPr lang="zh-CN" sz="3200" b="1">
                <a:solidFill>
                  <a:srgbClr val="FF0000"/>
                </a:solidFill>
                <a:latin typeface="+mn-cs"/>
                <a:ea typeface="宋体" panose="02010600030101010101" pitchFamily="2" charset="-122"/>
                <a:sym typeface="+mn-ea"/>
              </a:rPr>
              <a:t>由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概括到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具体</a:t>
            </a:r>
            <a:r>
              <a:rPr lang="zh-CN" altLang="en-US" sz="3200" b="1" dirty="0"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的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逻辑顺序</a:t>
            </a:r>
            <a:r>
              <a:rPr lang="zh-CN" altLang="zh-CN" sz="3200" b="1" dirty="0">
                <a:solidFill>
                  <a:schemeClr val="tx1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；</a:t>
            </a:r>
            <a:endParaRPr lang="zh-CN" altLang="zh-CN" sz="3200" b="1" dirty="0" smtClean="0">
              <a:solidFill>
                <a:schemeClr val="tx1"/>
              </a:solidFill>
              <a:latin typeface="Arial" panose="020B0604020202020204" pitchFamily="34" charset="0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3"/>
            </p:custDataLst>
          </p:nvPr>
        </p:nvSpPr>
        <p:spPr>
          <a:xfrm>
            <a:off x="396875" y="3863340"/>
            <a:ext cx="1138745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>
                <a:solidFill>
                  <a:srgbClr val="FF0000"/>
                </a:solidFill>
                <a:sym typeface="+mn-ea"/>
              </a:rPr>
              <a:t>因为这两桥各有特点</a:t>
            </a:r>
            <a:r>
              <a:rPr lang="zh-CN" sz="3200" b="1">
                <a:solidFill>
                  <a:srgbClr val="FF0000"/>
                </a:solidFill>
                <a:latin typeface="+mn-cs"/>
                <a:ea typeface="宋体" panose="02010600030101010101" pitchFamily="2" charset="-122"/>
                <a:sym typeface="+mn-ea"/>
              </a:rPr>
              <a:t>,</a:t>
            </a:r>
            <a:r>
              <a:rPr lang="zh-CN" sz="3200" b="1">
                <a:solidFill>
                  <a:srgbClr val="FF0000"/>
                </a:solidFill>
                <a:sym typeface="+mn-ea"/>
              </a:rPr>
              <a:t>赵州桥是独拱石桥</a:t>
            </a:r>
            <a:r>
              <a:rPr lang="zh-CN" sz="3200" b="1">
                <a:solidFill>
                  <a:srgbClr val="FF0000"/>
                </a:solidFill>
                <a:latin typeface="+mn-cs"/>
                <a:ea typeface="宋体" panose="02010600030101010101" pitchFamily="2" charset="-122"/>
                <a:sym typeface="+mn-ea"/>
              </a:rPr>
              <a:t>,</a:t>
            </a:r>
            <a:r>
              <a:rPr lang="zh-CN" sz="3200" b="1">
                <a:solidFill>
                  <a:srgbClr val="FF0000"/>
                </a:solidFill>
                <a:sym typeface="+mn-ea"/>
              </a:rPr>
              <a:t>其拱上加拱的设计突出；卢沟桥是联拱石桥</a:t>
            </a:r>
            <a:r>
              <a:rPr lang="zh-CN" sz="3200" b="1">
                <a:solidFill>
                  <a:srgbClr val="FF0000"/>
                </a:solidFill>
                <a:latin typeface="+mn-cs"/>
                <a:ea typeface="宋体" panose="02010600030101010101" pitchFamily="2" charset="-122"/>
                <a:sym typeface="+mn-ea"/>
              </a:rPr>
              <a:t>,</a:t>
            </a:r>
            <a:r>
              <a:rPr lang="zh-CN" sz="3200" b="1">
                <a:solidFill>
                  <a:srgbClr val="FF0000"/>
                </a:solidFill>
                <a:sym typeface="+mn-ea"/>
              </a:rPr>
              <a:t>其艺术价值和历史价值突出</a:t>
            </a:r>
            <a:r>
              <a:rPr lang="zh-CN" altLang="en-US" sz="3200" b="1">
                <a:solidFill>
                  <a:srgbClr val="2011DE"/>
                </a:solidFill>
                <a:sym typeface="+mn-ea"/>
              </a:rPr>
              <a:t>。</a:t>
            </a:r>
            <a:r>
              <a:rPr lang="zh-CN" altLang="en-US" sz="3200" b="1">
                <a:solidFill>
                  <a:srgbClr val="FF0000"/>
                </a:solidFill>
              </a:rPr>
              <a:t>两例互相对照、互相补充</a:t>
            </a:r>
            <a:r>
              <a:rPr lang="zh-CN" sz="3200" b="1">
                <a:solidFill>
                  <a:srgbClr val="FF0000"/>
                </a:solidFill>
                <a:latin typeface="+mn-cs"/>
                <a:ea typeface="宋体" panose="02010600030101010101" pitchFamily="2" charset="-122"/>
                <a:sym typeface="+mn-ea"/>
              </a:rPr>
              <a:t>,共同</a:t>
            </a:r>
            <a:r>
              <a:rPr lang="zh-CN" altLang="en-US" sz="3200" b="1">
                <a:solidFill>
                  <a:srgbClr val="FF0000"/>
                </a:solidFill>
              </a:rPr>
              <a:t>说明中国石拱桥的特点</a:t>
            </a:r>
            <a:r>
              <a:rPr lang="zh-CN" altLang="en-US" sz="3200" b="1">
                <a:solidFill>
                  <a:srgbClr val="2011DE"/>
                </a:solidFill>
              </a:rPr>
              <a:t>。</a:t>
            </a:r>
            <a:endParaRPr lang="zh-CN" altLang="en-US" sz="3200" b="1">
              <a:solidFill>
                <a:srgbClr val="2011DE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6240" y="5508625"/>
            <a:ext cx="11480800" cy="107632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FZSSK--GBK1-0"/>
                <a:ea typeface="FZSSK--GBK1-0"/>
              </a:rPr>
              <a:t>两者的顺序不可以调换</a:t>
            </a:r>
            <a:r>
              <a:rPr lang="zh-CN" sz="3200" b="1">
                <a:solidFill>
                  <a:srgbClr val="FF0000"/>
                </a:solidFill>
                <a:latin typeface="+mn-cs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FZSSK--GBK1-0"/>
                <a:ea typeface="FZSSK--GBK1-0"/>
              </a:rPr>
              <a:t>因为赵州桥的历史比卢沟桥悠久</a:t>
            </a:r>
            <a:r>
              <a:rPr lang="zh-CN" sz="3200" b="1">
                <a:solidFill>
                  <a:srgbClr val="FF0000"/>
                </a:solidFill>
                <a:latin typeface="+mn-cs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FZSSK--GBK1-0"/>
                <a:ea typeface="FZSSK--GBK1-0"/>
              </a:rPr>
              <a:t>课文中所举的例子都是按照时间顺序排列的。</a:t>
            </a:r>
            <a:endParaRPr lang="zh-CN" altLang="en-US" sz="3200" b="1">
              <a:solidFill>
                <a:srgbClr val="FF0000"/>
              </a:solidFill>
              <a:latin typeface="FZSSK--GBK1-0"/>
              <a:ea typeface="FZSSK--GBK1-0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  <p:bldP spid="31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文本框 11"/>
          <p:cNvSpPr txBox="1"/>
          <p:nvPr/>
        </p:nvSpPr>
        <p:spPr>
          <a:xfrm>
            <a:off x="1732915" y="489585"/>
            <a:ext cx="9316085" cy="62992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5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方法二：</a:t>
            </a:r>
            <a:r>
              <a:rPr lang="zh-CN" altLang="en-US" sz="35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勾画段落中心句</a:t>
            </a:r>
            <a:r>
              <a:rPr lang="zh-CN" altLang="en-US" sz="35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黑体" panose="02010609060101010101" charset="-122"/>
                <a:cs typeface="+mn-lt"/>
                <a:sym typeface="+mn-ea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理清说明思路</a:t>
            </a:r>
            <a:endParaRPr lang="zh-CN" altLang="en-US" sz="35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8040" y="1454785"/>
            <a:ext cx="10429875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勾画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每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段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中心句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endParaRPr 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2.梳理段落之间的关系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划分结构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层次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理清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说明思路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8040" y="2086610"/>
            <a:ext cx="1032192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中心句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段落中能体现中心</a:t>
            </a:r>
            <a:r>
              <a: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的句子</a:t>
            </a:r>
            <a:r>
              <a:rPr lang="zh-CN"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往往位于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段首</a:t>
            </a:r>
            <a:r>
              <a:rPr 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或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段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中</a:t>
            </a:r>
            <a:r>
              <a:rPr 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或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段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尾</a:t>
            </a:r>
            <a:r>
              <a:rPr altLang="zh-CN"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起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提示层次和角度</a:t>
            </a:r>
            <a:r>
              <a: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的作用</a:t>
            </a:r>
            <a:r>
              <a: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有时段中没有现成的中心句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但是有中心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可以通过阅读概括本段大意的句子也是中心句。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129540" y="2054860"/>
            <a:ext cx="675005" cy="1951990"/>
          </a:xfrm>
          <a:prstGeom prst="rect">
            <a:avLst/>
          </a:prstGeom>
        </p:spPr>
        <p:txBody>
          <a:bodyPr vert="eaVert"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苏州园林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左大括号 5"/>
          <p:cNvSpPr/>
          <p:nvPr>
            <p:custDataLst>
              <p:tags r:id="rId1"/>
            </p:custDataLst>
          </p:nvPr>
        </p:nvSpPr>
        <p:spPr>
          <a:xfrm>
            <a:off x="707390" y="641985"/>
            <a:ext cx="179705" cy="522986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p>
            <a:endParaRPr sz="1350"/>
          </a:p>
        </p:txBody>
      </p:sp>
      <p:sp>
        <p:nvSpPr>
          <p:cNvPr id="23" name="文本框 22"/>
          <p:cNvSpPr txBox="1"/>
          <p:nvPr>
            <p:custDataLst>
              <p:tags r:id="rId2"/>
            </p:custDataLst>
          </p:nvPr>
        </p:nvSpPr>
        <p:spPr>
          <a:xfrm>
            <a:off x="885190" y="465455"/>
            <a:ext cx="73520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引子</a:t>
            </a:r>
            <a:r>
              <a:rPr lang="en-US" altLang="zh-CN" sz="3200">
                <a:ea typeface="宋体" panose="02010600030101010101" pitchFamily="2" charset="-122"/>
                <a:cs typeface="+mn-lt"/>
                <a:sym typeface="+mn-ea"/>
              </a:rPr>
              <a:t>——</a:t>
            </a:r>
            <a:r>
              <a:rPr lang="zh-CN" altLang="en-US" sz="3200" b="1">
                <a:ea typeface="宋体" panose="02010600030101010101" pitchFamily="2" charset="-122"/>
                <a:cs typeface="+mn-lt"/>
                <a:sym typeface="+mn-ea"/>
              </a:rPr>
              <a:t>我国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各地园林的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标本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点题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)</a:t>
            </a:r>
            <a:endParaRPr lang="en-US" altLang="zh-CN" sz="3200">
              <a:ea typeface="宋体" panose="02010600030101010101" pitchFamily="2" charset="-122"/>
              <a:cs typeface="+mn-lt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86460" y="2568575"/>
            <a:ext cx="10490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特征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左大括号 5"/>
          <p:cNvSpPr/>
          <p:nvPr>
            <p:custDataLst>
              <p:tags r:id="rId3"/>
            </p:custDataLst>
          </p:nvPr>
        </p:nvSpPr>
        <p:spPr>
          <a:xfrm>
            <a:off x="1932305" y="1334770"/>
            <a:ext cx="106680" cy="3051175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p>
            <a:endParaRPr sz="1350"/>
          </a:p>
        </p:txBody>
      </p:sp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2011045" y="1189355"/>
            <a:ext cx="73520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总说</a:t>
            </a:r>
            <a:r>
              <a:rPr lang="zh-CN" altLang="en-US" sz="3200">
                <a:ea typeface="宋体" panose="02010600030101010101" pitchFamily="2" charset="-122"/>
                <a:cs typeface="+mn-lt"/>
                <a:sym typeface="+mn-ea"/>
              </a:rPr>
              <a:t>：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一幅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完美的图画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概括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)</a:t>
            </a:r>
            <a:endParaRPr lang="en-US" altLang="zh-CN" sz="3200">
              <a:ea typeface="宋体" panose="02010600030101010101" pitchFamily="2" charset="-122"/>
              <a:cs typeface="+mn-lt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011045" y="3309620"/>
            <a:ext cx="125920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分说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具体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)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4" name="左大括号 5"/>
          <p:cNvSpPr/>
          <p:nvPr>
            <p:custDataLst>
              <p:tags r:id="rId5"/>
            </p:custDataLst>
          </p:nvPr>
        </p:nvSpPr>
        <p:spPr>
          <a:xfrm>
            <a:off x="3181985" y="2126615"/>
            <a:ext cx="116840" cy="338709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p>
            <a:endParaRPr sz="1350"/>
          </a:p>
        </p:txBody>
      </p:sp>
      <p:sp>
        <p:nvSpPr>
          <p:cNvPr id="16" name="文本框 15"/>
          <p:cNvSpPr txBox="1"/>
          <p:nvPr/>
        </p:nvSpPr>
        <p:spPr>
          <a:xfrm>
            <a:off x="3216910" y="2046605"/>
            <a:ext cx="644525" cy="1707515"/>
          </a:xfrm>
          <a:prstGeom prst="rect">
            <a:avLst/>
          </a:prstGeom>
        </p:spPr>
        <p:txBody>
          <a:bodyPr vert="eaVert"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大处讲究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180080" y="4027805"/>
            <a:ext cx="644525" cy="1707515"/>
          </a:xfrm>
          <a:prstGeom prst="rect">
            <a:avLst/>
          </a:prstGeom>
        </p:spPr>
        <p:txBody>
          <a:bodyPr vert="eaVert"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细处注意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右大括号 7"/>
          <p:cNvSpPr/>
          <p:nvPr>
            <p:custDataLst>
              <p:tags r:id="rId6"/>
            </p:custDataLst>
          </p:nvPr>
        </p:nvSpPr>
        <p:spPr>
          <a:xfrm flipH="1">
            <a:off x="3761740" y="2054860"/>
            <a:ext cx="198120" cy="1691005"/>
          </a:xfrm>
          <a:prstGeom prst="rightBrace">
            <a:avLst/>
          </a:prstGeom>
        </p:spPr>
        <p:style>
          <a:lnRef idx="3">
            <a:prstClr val="black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/>
          <a:p/>
        </p:txBody>
      </p:sp>
      <p:sp>
        <p:nvSpPr>
          <p:cNvPr id="18" name="文本框 17"/>
          <p:cNvSpPr txBox="1"/>
          <p:nvPr/>
        </p:nvSpPr>
        <p:spPr>
          <a:xfrm>
            <a:off x="3862705" y="1957705"/>
            <a:ext cx="2888615" cy="21177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l">
              <a:lnSpc>
                <a:spcPct val="100000"/>
              </a:lnSpc>
            </a:pP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亭台轩榭的</a:t>
            </a:r>
            <a:r>
              <a:rPr 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+mn-ea"/>
              </a:rPr>
              <a:t>布局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0" algn="l">
              <a:lnSpc>
                <a:spcPct val="100000"/>
              </a:lnSpc>
            </a:pP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假山池沼的</a:t>
            </a:r>
            <a:r>
              <a:rPr 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+mn-ea"/>
              </a:rPr>
              <a:t>配合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0" algn="l">
              <a:lnSpc>
                <a:spcPct val="100000"/>
              </a:lnSpc>
            </a:pP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花草树木的</a:t>
            </a:r>
            <a:r>
              <a:rPr 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+mn-ea"/>
              </a:rPr>
              <a:t>映衬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0" algn="l">
              <a:lnSpc>
                <a:spcPct val="100000"/>
              </a:lnSpc>
            </a:pP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近景远景的</a:t>
            </a:r>
            <a:r>
              <a:rPr 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+mn-ea"/>
              </a:rPr>
              <a:t>层次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0" algn="l">
              <a:lnSpc>
                <a:spcPct val="100000"/>
              </a:lnSpc>
            </a:pPr>
            <a:endParaRPr lang="zh-CN" altLang="en-US" sz="3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9" name="右大括号 7"/>
          <p:cNvSpPr/>
          <p:nvPr>
            <p:custDataLst>
              <p:tags r:id="rId7"/>
            </p:custDataLst>
          </p:nvPr>
        </p:nvSpPr>
        <p:spPr>
          <a:xfrm flipH="1">
            <a:off x="3724910" y="4075430"/>
            <a:ext cx="179070" cy="1438275"/>
          </a:xfrm>
          <a:prstGeom prst="rightBrace">
            <a:avLst/>
          </a:prstGeom>
        </p:spPr>
        <p:style>
          <a:lnRef idx="3">
            <a:prstClr val="black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/>
          <a:p/>
        </p:txBody>
      </p:sp>
      <p:sp>
        <p:nvSpPr>
          <p:cNvPr id="20" name="文本框 19"/>
          <p:cNvSpPr txBox="1"/>
          <p:nvPr/>
        </p:nvSpPr>
        <p:spPr>
          <a:xfrm>
            <a:off x="3824605" y="4065905"/>
            <a:ext cx="3501390" cy="16497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l">
              <a:lnSpc>
                <a:spcPct val="100000"/>
              </a:lnSpc>
            </a:pP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角落的</a:t>
            </a:r>
            <a:r>
              <a:rPr 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+mn-ea"/>
              </a:rPr>
              <a:t>图画美</a:t>
            </a:r>
            <a:endParaRPr lang="zh-CN" sz="3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楷体" panose="02010609060101010101" charset="-122"/>
              <a:sym typeface="+mn-ea"/>
            </a:endParaRPr>
          </a:p>
          <a:p>
            <a:pPr indent="0" algn="l">
              <a:lnSpc>
                <a:spcPct val="100000"/>
              </a:lnSpc>
            </a:pPr>
            <a:r>
              <a:rPr lang="zh-CN" altLang="en-US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门窗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的</a:t>
            </a:r>
            <a:r>
              <a:rPr 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+mn-ea"/>
              </a:rPr>
              <a:t>图案美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0" algn="l">
              <a:lnSpc>
                <a:spcPct val="100000"/>
              </a:lnSpc>
            </a:pPr>
            <a:r>
              <a:rPr lang="zh-CN" altLang="en-US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色彩的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+mn-ea"/>
              </a:rPr>
              <a:t>配合美</a:t>
            </a:r>
            <a:endParaRPr lang="zh-CN" altLang="en-US" sz="3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  <a:p>
            <a:pPr indent="0" algn="l">
              <a:lnSpc>
                <a:spcPct val="100000"/>
              </a:lnSpc>
            </a:pPr>
            <a:endParaRPr lang="zh-CN" altLang="en-US" sz="3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" name="右大括号 7"/>
          <p:cNvSpPr/>
          <p:nvPr>
            <p:custDataLst>
              <p:tags r:id="rId8"/>
            </p:custDataLst>
          </p:nvPr>
        </p:nvSpPr>
        <p:spPr>
          <a:xfrm>
            <a:off x="6751955" y="2054860"/>
            <a:ext cx="197485" cy="1691005"/>
          </a:xfrm>
          <a:prstGeom prst="rightBrace">
            <a:avLst/>
          </a:prstGeom>
        </p:spPr>
        <p:style>
          <a:lnRef idx="3">
            <a:prstClr val="black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/>
          <a:p/>
        </p:txBody>
      </p:sp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6917055" y="2539365"/>
            <a:ext cx="2264410" cy="612775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主要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整体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右大括号 7"/>
          <p:cNvSpPr/>
          <p:nvPr>
            <p:custDataLst>
              <p:tags r:id="rId10"/>
            </p:custDataLst>
          </p:nvPr>
        </p:nvSpPr>
        <p:spPr>
          <a:xfrm>
            <a:off x="6360160" y="4196715"/>
            <a:ext cx="219075" cy="1242695"/>
          </a:xfrm>
          <a:prstGeom prst="rightBrace">
            <a:avLst/>
          </a:prstGeom>
        </p:spPr>
        <p:style>
          <a:lnRef idx="3">
            <a:prstClr val="black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/>
          <a:p/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6949440" y="4457700"/>
            <a:ext cx="2251075" cy="612775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次要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局部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H="1">
            <a:off x="7575550" y="3152140"/>
            <a:ext cx="3175" cy="1305560"/>
          </a:xfrm>
          <a:prstGeom prst="straightConnector1">
            <a:avLst/>
          </a:prstGeom>
          <a:ln w="31750" cap="rnd">
            <a:solidFill>
              <a:srgbClr val="FF0000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>
            <p:custDataLst>
              <p:tags r:id="rId12"/>
            </p:custDataLst>
          </p:nvPr>
        </p:nvSpPr>
        <p:spPr>
          <a:xfrm>
            <a:off x="804545" y="5561330"/>
            <a:ext cx="735203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结语</a:t>
            </a:r>
            <a:r>
              <a:rPr lang="en-US" altLang="zh-CN" sz="3200">
                <a:ea typeface="宋体" panose="02010600030101010101" pitchFamily="2" charset="-122"/>
                <a:cs typeface="+mn-lt"/>
                <a:sym typeface="+mn-ea"/>
              </a:rPr>
              <a:t>——</a:t>
            </a:r>
            <a:r>
              <a:rPr lang="zh-CN" sz="3200" b="1">
                <a:ea typeface="宋体" panose="02010600030101010101" pitchFamily="2" charset="-122"/>
                <a:cs typeface="+mn-lt"/>
                <a:sym typeface="+mn-ea"/>
              </a:rPr>
              <a:t>可以说的不止以上这些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总结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)</a:t>
            </a:r>
            <a:endParaRPr lang="en-US" altLang="zh-CN" sz="3200">
              <a:ea typeface="宋体" panose="02010600030101010101" pitchFamily="2" charset="-122"/>
              <a:cs typeface="+mn-lt"/>
              <a:sym typeface="+mn-ea"/>
            </a:endParaRPr>
          </a:p>
          <a:p>
            <a:pPr>
              <a:lnSpc>
                <a:spcPct val="100000"/>
              </a:lnSpc>
              <a:buClrTx/>
              <a:buSzTx/>
              <a:buFontTx/>
            </a:pPr>
            <a:endParaRPr lang="zh-CN" sz="3200">
              <a:ea typeface="宋体" panose="02010600030101010101" pitchFamily="2" charset="-122"/>
              <a:cs typeface="+mn-lt"/>
              <a:sym typeface="+mn-ea"/>
            </a:endParaRPr>
          </a:p>
        </p:txBody>
      </p:sp>
      <p:sp>
        <p:nvSpPr>
          <p:cNvPr id="21" name="右大括号 7"/>
          <p:cNvSpPr/>
          <p:nvPr>
            <p:custDataLst>
              <p:tags r:id="rId13"/>
            </p:custDataLst>
          </p:nvPr>
        </p:nvSpPr>
        <p:spPr>
          <a:xfrm>
            <a:off x="9034780" y="641985"/>
            <a:ext cx="302260" cy="5308600"/>
          </a:xfrm>
          <a:prstGeom prst="rightBrace">
            <a:avLst/>
          </a:prstGeom>
        </p:spPr>
        <p:style>
          <a:lnRef idx="3">
            <a:prstClr val="black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/>
          <a:p/>
        </p:txBody>
      </p:sp>
      <p:sp>
        <p:nvSpPr>
          <p:cNvPr id="22" name="文本框 21"/>
          <p:cNvSpPr txBox="1"/>
          <p:nvPr/>
        </p:nvSpPr>
        <p:spPr>
          <a:xfrm>
            <a:off x="9281160" y="2800350"/>
            <a:ext cx="284289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园林精巧美丽园艺水平高超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14"/>
            </p:custDataLst>
          </p:nvPr>
        </p:nvSpPr>
        <p:spPr>
          <a:xfrm>
            <a:off x="9987915" y="1254760"/>
            <a:ext cx="967105" cy="612775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p>
            <a:pPr algn="l"/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      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578725" y="3309620"/>
            <a:ext cx="1167130" cy="107632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逻辑顺序</a:t>
            </a:r>
            <a:endParaRPr lang="zh-CN" altLang="en-US" sz="3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ldLvl="0" animBg="1"/>
      <p:bldP spid="23" grpId="0"/>
      <p:bldP spid="15" grpId="0"/>
      <p:bldP spid="9" grpId="0" bldLvl="0" animBg="1"/>
      <p:bldP spid="12" grpId="0"/>
      <p:bldP spid="13" grpId="0"/>
      <p:bldP spid="14" grpId="0" bldLvl="0" animBg="1"/>
      <p:bldP spid="26" grpId="0" bldLvl="0" animBg="1"/>
      <p:bldP spid="19" grpId="0" bldLvl="0" animBg="1"/>
      <p:bldP spid="16" grpId="0"/>
      <p:bldP spid="17" grpId="0"/>
      <p:bldP spid="2" grpId="0" bldLvl="0" animBg="1"/>
      <p:bldP spid="6" grpId="0"/>
      <p:bldP spid="3" grpId="0" bldLvl="0" animBg="1"/>
      <p:bldP spid="10" grpId="0"/>
      <p:bldP spid="5" grpId="0"/>
      <p:bldP spid="21" grpId="0" bldLvl="0" animBg="1"/>
      <p:bldP spid="22" grpId="0"/>
      <p:bldP spid="3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22580" y="2467610"/>
            <a:ext cx="7636510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endParaRPr lang="zh-CN" altLang="en-US" sz="3200" b="1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1092200" y="1136650"/>
            <a:ext cx="960183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隶书" panose="02010509060101010101" charset="-122"/>
                <a:sym typeface="+mn-lt"/>
              </a:rPr>
              <a:t>《苏州园林》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的说明顺序是什么顺序？为什么不采用空间顺序？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92835" y="2395855"/>
            <a:ext cx="972820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逻辑顺序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从总说到分说</a:t>
            </a:r>
            <a:r>
              <a:rPr altLang="zh-CN" sz="3200" b="1">
                <a:solidFill>
                  <a:srgbClr val="2C19E3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从概括到具体</a:t>
            </a:r>
            <a:r>
              <a:rPr altLang="zh-CN" sz="3200" b="1">
                <a:solidFill>
                  <a:srgbClr val="2C19E3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从主要到次要</a:t>
            </a:r>
            <a:r>
              <a:rPr altLang="zh-CN" sz="3200" b="1">
                <a:solidFill>
                  <a:srgbClr val="2C19E3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从整体到局部</a:t>
            </a:r>
            <a:r>
              <a:rPr altLang="zh-CN" sz="3200" b="1">
                <a:solidFill>
                  <a:srgbClr val="2C19E3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从大处到细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处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16635" y="3472180"/>
            <a:ext cx="993267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2C19E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3200" b="1">
                <a:solidFill>
                  <a:srgbClr val="2C19E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因为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本文所介绍的</a:t>
            </a:r>
            <a:r>
              <a:rPr lang="zh-CN" altLang="en-US" sz="3200" b="1">
                <a:solidFill>
                  <a:srgbClr val="2C19E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不是苏州园林某个园林的情况</a:t>
            </a:r>
            <a:r>
              <a:rPr altLang="zh-CN" sz="3200" b="1">
                <a:solidFill>
                  <a:srgbClr val="2C19E3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2C19E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是苏州所有园林的共同特色</a:t>
            </a:r>
            <a:r>
              <a:rPr lang="zh-CN" altLang="en-US" sz="3200" b="1">
                <a:solidFill>
                  <a:srgbClr val="2C19E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。是在高度概括的基础上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从全局到局部</a:t>
            </a:r>
            <a:r>
              <a:rPr lang="zh-CN" altLang="en-US" sz="3200" b="1">
                <a:solidFill>
                  <a:srgbClr val="2C19E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从大</a:t>
            </a:r>
            <a:r>
              <a:rPr lang="zh-CN" altLang="en-US" sz="3200" b="1">
                <a:solidFill>
                  <a:srgbClr val="2C19E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的显眼的事物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到小</a:t>
            </a:r>
            <a:r>
              <a:rPr lang="zh-CN" altLang="en-US" sz="3200" b="1">
                <a:solidFill>
                  <a:srgbClr val="2C19E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的不显眼的事物</a:t>
            </a:r>
            <a:r>
              <a:rPr altLang="zh-CN" sz="3200" b="1">
                <a:solidFill>
                  <a:srgbClr val="2C19E3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分项地进行叙述</a:t>
            </a:r>
            <a:r>
              <a:rPr altLang="zh-CN" sz="3200" b="1">
                <a:solidFill>
                  <a:srgbClr val="2C19E3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2C19E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因而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采用逻辑顺序</a:t>
            </a:r>
            <a:r>
              <a:rPr lang="zh-CN" altLang="en-US" sz="3200" b="1">
                <a:solidFill>
                  <a:srgbClr val="2C19E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2C19E3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80035" y="920750"/>
            <a:ext cx="7754620" cy="10147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p>
            <a:pPr algn="l"/>
            <a:r>
              <a:rPr lang="zh-CN" altLang="en-US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整体特征</a:t>
            </a:r>
            <a:r>
              <a:rPr lang="en-US" alt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</a:t>
            </a:r>
            <a:r>
              <a:rPr lang="en-US" altLang="en-US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</a:t>
            </a:r>
            <a:r>
              <a:rPr lang="en-US" altLang="zh-CN" sz="3000" b="1" u="sng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 </a:t>
            </a:r>
            <a:r>
              <a:rPr altLang="zh-CN" sz="30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眼前总是一幅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完美的图画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2499360" y="920750"/>
            <a:ext cx="52355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务必使游览者无论站在哪个点上</a:t>
            </a:r>
            <a:endParaRPr lang="zh-CN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3205" y="2607310"/>
            <a:ext cx="675005" cy="295719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eaVert"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门窗的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图案美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44875" y="2503170"/>
            <a:ext cx="1848485" cy="10763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p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假山池沼的</a:t>
            </a:r>
            <a:r>
              <a:rPr 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配合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97610" y="2503170"/>
            <a:ext cx="1967865" cy="10763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p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②</a:t>
            </a:r>
            <a:endParaRPr lang="en-US" altLang="en-US" sz="3200" b="1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  <a:p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97610" y="3952875"/>
            <a:ext cx="1920875" cy="10763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花草树木的映衬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44875" y="3952875"/>
            <a:ext cx="1901825" cy="10763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近景远景的层次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1197610" y="5222875"/>
            <a:ext cx="4591685" cy="55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p>
            <a:pPr algn="l"/>
            <a:r>
              <a:rPr lang="zh-CN" altLang="en-US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每一个</a:t>
            </a:r>
            <a:r>
              <a:rPr lang="en-US" altLang="en-US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③</a:t>
            </a:r>
            <a:r>
              <a:rPr lang="en-US" altLang="en-US" sz="3000" b="1" u="sng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</a:t>
            </a:r>
            <a:r>
              <a:rPr lang="zh-CN" altLang="en-US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en-US" alt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en-US" altLang="zh-CN" sz="3000" b="1" u="sng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</a:t>
            </a:r>
            <a:endParaRPr lang="zh-CN" altLang="en-US" sz="3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39790" y="2721610"/>
            <a:ext cx="675005" cy="278447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eaVert"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色彩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配合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美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97610" y="2503170"/>
            <a:ext cx="196786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  </a:t>
            </a:r>
            <a:r>
              <a:rPr lang="zh-CN" sz="3200" b="1" u="sng">
                <a:solidFill>
                  <a:srgbClr val="2011E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亭台轩榭的布局</a:t>
            </a:r>
            <a:endParaRPr lang="zh-CN" altLang="en-US" sz="3200" b="1" u="sng">
              <a:solidFill>
                <a:srgbClr val="2011E1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356600" y="920750"/>
            <a:ext cx="361632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思考：第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至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段的段落顺序能否调换？为什么？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1" name="文本框 30"/>
          <p:cNvSpPr txBox="1"/>
          <p:nvPr>
            <p:custDataLst>
              <p:tags r:id="rId4"/>
            </p:custDataLst>
          </p:nvPr>
        </p:nvSpPr>
        <p:spPr>
          <a:xfrm>
            <a:off x="6969125" y="2721610"/>
            <a:ext cx="510984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>
                <a:solidFill>
                  <a:srgbClr val="FF0000"/>
                </a:solidFill>
                <a:sym typeface="+mn-ea"/>
              </a:rPr>
              <a:t>不能调换。</a:t>
            </a:r>
            <a:r>
              <a:rPr lang="zh-CN" sz="3200" b="1">
                <a:solidFill>
                  <a:srgbClr val="2011E1"/>
                </a:solidFill>
                <a:sym typeface="+mn-ea"/>
              </a:rPr>
              <a:t>因为</a:t>
            </a:r>
            <a:r>
              <a:rPr lang="zh-CN" altLang="en-US" sz="3200" b="1">
                <a:solidFill>
                  <a:srgbClr val="2011E1"/>
                </a:solidFill>
                <a:latin typeface="+mn-cs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3200">
                <a:solidFill>
                  <a:srgbClr val="2011E1"/>
                </a:solidFill>
                <a:latin typeface="+mn-cs"/>
                <a:ea typeface="宋体" panose="02010600030101010101" pitchFamily="2" charset="-122"/>
                <a:sym typeface="+mn-ea"/>
              </a:rPr>
              <a:t>3</a:t>
            </a:r>
            <a:r>
              <a:rPr lang="zh-CN" altLang="en-US" sz="3200" b="1">
                <a:solidFill>
                  <a:srgbClr val="2011E1"/>
                </a:solidFill>
                <a:latin typeface="+mn-cs"/>
                <a:ea typeface="宋体" panose="02010600030101010101" pitchFamily="2" charset="-122"/>
                <a:sym typeface="+mn-ea"/>
              </a:rPr>
              <a:t>至</a:t>
            </a:r>
            <a:r>
              <a:rPr lang="en-US" altLang="zh-CN" sz="3200">
                <a:solidFill>
                  <a:srgbClr val="2011E1"/>
                </a:solidFill>
                <a:latin typeface="+mn-cs"/>
                <a:ea typeface="宋体" panose="02010600030101010101" pitchFamily="2" charset="-122"/>
                <a:sym typeface="+mn-ea"/>
              </a:rPr>
              <a:t>6</a:t>
            </a:r>
            <a:r>
              <a:rPr lang="zh-CN" altLang="en-US" sz="3200" b="1">
                <a:solidFill>
                  <a:srgbClr val="2011E1"/>
                </a:solidFill>
                <a:latin typeface="+mn-cs"/>
                <a:ea typeface="宋体" panose="02010600030101010101" pitchFamily="2" charset="-122"/>
                <a:sym typeface="+mn-ea"/>
              </a:rPr>
              <a:t>段分别介绍了苏州园林亭台轩榭的布局、假山池沼的配合、花草树木的映衬、近景远景的层次</a:t>
            </a:r>
            <a:r>
              <a:rPr lang="zh-CN" sz="3200" b="1">
                <a:solidFill>
                  <a:srgbClr val="2011E1"/>
                </a:solidFill>
                <a:latin typeface="+mn-cs"/>
                <a:ea typeface="宋体" panose="02010600030101010101" pitchFamily="2" charset="-122"/>
                <a:sym typeface="+mn-ea"/>
              </a:rPr>
              <a:t>,</a:t>
            </a:r>
            <a:r>
              <a:rPr lang="zh-CN" sz="3200" b="1">
                <a:solidFill>
                  <a:srgbClr val="FF0000"/>
                </a:solidFill>
                <a:sym typeface="+mn-ea"/>
              </a:rPr>
              <a:t>与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第</a:t>
            </a:r>
            <a:r>
              <a:rPr lang="en-US" altLang="zh-CN" sz="3200">
                <a:solidFill>
                  <a:srgbClr val="FF0000"/>
                </a:solidFill>
                <a:sym typeface="+mn-ea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段</a:t>
            </a:r>
            <a:r>
              <a:rPr lang="zh-CN" sz="3200" b="1">
                <a:solidFill>
                  <a:srgbClr val="FF0000"/>
                </a:solidFill>
                <a:sym typeface="+mn-ea"/>
              </a:rPr>
              <a:t>的四个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讲究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一一照应</a:t>
            </a:r>
            <a:r>
              <a:rPr lang="zh-CN" altLang="en-US" sz="3200" b="1">
                <a:solidFill>
                  <a:srgbClr val="2011DE"/>
                </a:solidFill>
                <a:sym typeface="+mn-ea"/>
              </a:rPr>
              <a:t>。</a:t>
            </a:r>
            <a:r>
              <a:rPr lang="zh-CN" altLang="en-US" sz="3200" b="1">
                <a:solidFill>
                  <a:srgbClr val="FF0000"/>
                </a:solidFill>
              </a:rPr>
              <a:t>如果调换了顺序</a:t>
            </a:r>
            <a:r>
              <a:rPr lang="zh-CN" sz="3200" b="1">
                <a:solidFill>
                  <a:srgbClr val="FF0000"/>
                </a:solidFill>
                <a:latin typeface="+mn-cs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FF0000"/>
                </a:solidFill>
              </a:rPr>
              <a:t>说明就不够严谨</a:t>
            </a:r>
            <a:r>
              <a:rPr lang="zh-CN" altLang="en-US" sz="3200" b="1">
                <a:solidFill>
                  <a:srgbClr val="2011DE"/>
                </a:solidFill>
              </a:rPr>
              <a:t>。</a:t>
            </a:r>
            <a:endParaRPr lang="zh-CN" altLang="en-US" sz="3200" b="1">
              <a:solidFill>
                <a:srgbClr val="2011DE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26690" y="522287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角落都注意</a:t>
            </a:r>
            <a:r>
              <a:rPr 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+mn-ea"/>
              </a:rPr>
              <a:t>图画美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1" grpId="0"/>
      <p:bldP spid="12" grpId="0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574040"/>
            <a:ext cx="12192000" cy="60877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14460" y="2626995"/>
            <a:ext cx="3562350" cy="40347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445260" y="2345055"/>
            <a:ext cx="907986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6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学习常用说明方法及作用</a:t>
            </a:r>
            <a:endParaRPr lang="zh-CN" altLang="en-US" sz="6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7190" y="1029335"/>
            <a:ext cx="11338560" cy="87185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我国的石拱桥有悠久的历史。《水经注》里提到的</a:t>
            </a:r>
            <a:r>
              <a:rPr lang="en-US" altLang="zh-CN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旅人桥</a:t>
            </a:r>
            <a:r>
              <a:rPr lang="en-US" altLang="zh-CN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，大约建成于公元</a:t>
            </a:r>
            <a:r>
              <a:rPr lang="en-US" altLang="zh-CN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282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年，可能是有记载的最早的石拱桥了。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(第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段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)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lang="zh-CN" altLang="en-US" sz="28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7190" y="1938655"/>
            <a:ext cx="11338560" cy="953135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 anchor="t">
            <a:spAutoFit/>
          </a:bodyPr>
          <a:p>
            <a:pPr marL="12700" indent="-12700">
              <a:lnSpc>
                <a:spcPct val="100000"/>
              </a:lnSpc>
            </a:pP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举例子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r>
              <a:rPr kumimoji="1" lang="zh-CN" altLang="en-US" sz="2800">
                <a:solidFill>
                  <a:srgbClr val="2011E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举“旅人桥”的例子，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具体真切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地说明了我国石拱桥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历史悠久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的特点，使说明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更有说服力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kumimoji="1"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7190" y="3192145"/>
            <a:ext cx="11338560" cy="443230"/>
          </a:xfrm>
          <a:prstGeom prst="rect">
            <a:avLst/>
          </a:prstGeom>
        </p:spPr>
        <p:txBody>
          <a:bodyPr wrap="square">
            <a:noAutofit/>
          </a:bodyPr>
          <a:p>
            <a:pPr indent="0" fontAlgn="auto">
              <a:lnSpc>
                <a:spcPct val="100000"/>
              </a:lnSpc>
            </a:pP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赵州桥非常雄伟，全长</a:t>
            </a:r>
            <a:r>
              <a:rPr lang="en-US" altLang="zh-CN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50.82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米，两端宽</a:t>
            </a:r>
            <a:r>
              <a:rPr lang="en-US" altLang="zh-CN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9.6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米，中部略窄，宽约</a:t>
            </a:r>
            <a:r>
              <a:rPr lang="en-US" altLang="zh-CN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米。</a:t>
            </a:r>
            <a:endParaRPr lang="zh-CN" altLang="en-US" sz="28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28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7190" y="3651885"/>
            <a:ext cx="11262360" cy="953135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 anchor="t">
            <a:spAutoFit/>
          </a:bodyPr>
          <a:p>
            <a:pPr marL="12700" indent="-12700" algn="just">
              <a:lnSpc>
                <a:spcPct val="100000"/>
              </a:lnSpc>
            </a:pP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列数字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r>
              <a:rPr kumimoji="1" lang="zh-CN" altLang="en-US" sz="2800">
                <a:solidFill>
                  <a:srgbClr val="2011E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通过确凿的数据，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具体准确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地说明了桥的规模，突出了赵州桥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雄伟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的特点，使说明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更直观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，更有说服力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kumimoji="1"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377190" y="417830"/>
            <a:ext cx="10845800" cy="583565"/>
          </a:xfrm>
          <a:prstGeom prst="rect">
            <a:avLst/>
          </a:prstGeom>
          <a:ln w="57150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2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说说下列句子各运用了什么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说明方法</a:t>
            </a:r>
            <a:r>
              <a:rPr lang="zh-CN" altLang="en-US" sz="32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，并分析其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作用</a:t>
            </a:r>
            <a:r>
              <a:rPr lang="zh-CN" altLang="en-US" sz="32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320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7190" y="4870450"/>
            <a:ext cx="112623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能几十年几百年甚至上千年雄跨在江河之上，在交通方面发挥作用。</a:t>
            </a:r>
            <a:r>
              <a:rPr lang="en-US" altLang="zh-CN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en-US" altLang="zh-CN" sz="28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8610" y="5398135"/>
            <a:ext cx="11330940" cy="953135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 anchor="t">
            <a:spAutoFit/>
          </a:bodyPr>
          <a:p>
            <a:pPr marL="12700" indent="-12700" algn="just">
              <a:lnSpc>
                <a:spcPct val="100000"/>
              </a:lnSpc>
            </a:pP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列数字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r>
              <a:rPr kumimoji="1" lang="zh-CN" altLang="en-US" sz="2800">
                <a:solidFill>
                  <a:srgbClr val="2011E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“几十年几百年甚至上千年”从使用时间上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具体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说明了石拱桥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坚固耐用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的特点，使说明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更有说服力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kumimoji="1"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280" y="215900"/>
            <a:ext cx="11338560" cy="485775"/>
          </a:xfrm>
          <a:prstGeom prst="rect">
            <a:avLst/>
          </a:prstGeom>
        </p:spPr>
        <p:txBody>
          <a:bodyPr wrap="square">
            <a:noAutofit/>
          </a:bodyPr>
          <a:p>
            <a:pPr>
              <a:lnSpc>
                <a:spcPct val="100000"/>
              </a:lnSpc>
            </a:pP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石拱桥的桥洞成弧形，就像虹。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(第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段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)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lang="zh-CN" altLang="en-US" sz="28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5280" y="647065"/>
            <a:ext cx="9043035" cy="591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00000"/>
              </a:lnSpc>
            </a:pP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桥洞不是普通半圆形，而是像一张弓。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(第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5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段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)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endParaRPr lang="zh-CN" altLang="en-US" sz="28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0825" y="1125855"/>
            <a:ext cx="11622405" cy="953135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 anchor="t">
            <a:spAutoFit/>
          </a:bodyPr>
          <a:p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打比方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r>
              <a:rPr kumimoji="1" lang="zh-CN" altLang="en-US" sz="2800">
                <a:solidFill>
                  <a:srgbClr val="2011E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把桥洞比作虹、弓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生动形象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说明了石拱桥的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桥洞成弧形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的特点，使说明的内容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通俗易懂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富有形象性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，增强了文章的趣味性。</a:t>
            </a:r>
            <a:endParaRPr kumimoji="1"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5280" y="2440305"/>
            <a:ext cx="11096625" cy="4908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00000"/>
              </a:lnSpc>
            </a:pP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唐朝的张嘉贞说它“制造奇特，人不知其所以为”。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(第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5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段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)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lang="zh-CN" altLang="en-US" sz="28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5280" y="2931795"/>
            <a:ext cx="11096625" cy="5041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00000"/>
              </a:lnSpc>
            </a:pP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唐朝的张</a:t>
            </a:r>
            <a:r>
              <a:rPr lang="en-US" altLang="zh-CN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说，远望这座桥就像“初月出云，长虹饮涧”。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(第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5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段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)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lang="zh-CN" altLang="en-US" sz="28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clrChange>
              <a:clrFrom>
                <a:srgbClr val="EAF8FD"/>
              </a:clrFrom>
              <a:clrTo>
                <a:srgbClr val="EAF8FD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156460" y="2931795"/>
            <a:ext cx="436880" cy="49276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35915" y="3424555"/>
            <a:ext cx="11621770" cy="953135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 anchor="t">
            <a:spAutoFit/>
          </a:bodyPr>
          <a:p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引用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r>
              <a:rPr kumimoji="1" lang="zh-CN" altLang="en-US" sz="2800">
                <a:solidFill>
                  <a:srgbClr val="2011E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前一引用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充实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地说明赵州桥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设计施工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的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巧妙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kumimoji="1" lang="zh-CN" altLang="en-US" sz="2800">
                <a:solidFill>
                  <a:srgbClr val="2011E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后一引用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充实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地说明赵州桥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形式优美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使说明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更有说服力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kumimoji="1"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5280" y="4770120"/>
            <a:ext cx="11537950" cy="8362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R="0" indent="0" defTabSz="9144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kern="0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zh-CN" altLang="en-US" sz="2800" kern="0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</a:t>
            </a:r>
            <a:r>
              <a:rPr lang="en-US" altLang="zh-CN" sz="2800" kern="0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r>
              <a:rPr lang="zh-CN" altLang="en-US" sz="2800" kern="0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全桥只有一个大拱</a:t>
            </a:r>
            <a:r>
              <a:rPr lang="en-US" altLang="zh-CN" sz="2800" kern="0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……(</a:t>
            </a:r>
            <a:r>
              <a:rPr lang="zh-CN" altLang="en-US" sz="2800" kern="0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二</a:t>
            </a:r>
            <a:r>
              <a:rPr lang="en-US" altLang="zh-CN" sz="2800" kern="0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r>
              <a:rPr lang="zh-CN" altLang="en-US" sz="2800" kern="0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大拱的两肩上</a:t>
            </a:r>
            <a:r>
              <a:rPr lang="zh-CN" altLang="zh-CN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kern="0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各有两个小拱</a:t>
            </a:r>
            <a:r>
              <a:rPr lang="en-US" altLang="zh-CN" sz="2800" kern="0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……  (</a:t>
            </a:r>
            <a:r>
              <a:rPr lang="zh-CN" altLang="en-US" sz="2800" kern="0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三</a:t>
            </a:r>
            <a:r>
              <a:rPr lang="en-US" altLang="zh-CN" sz="2800" kern="0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r>
              <a:rPr lang="zh-CN" altLang="en-US" sz="2800" kern="0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大拱由</a:t>
            </a:r>
            <a:r>
              <a:rPr lang="en-US" altLang="zh-CN" sz="2800" kern="0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28</a:t>
            </a:r>
            <a:r>
              <a:rPr lang="zh-CN" altLang="en-US" sz="2800" kern="0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道拱圈拼成</a:t>
            </a:r>
            <a:r>
              <a:rPr lang="en-US" altLang="zh-CN" sz="2800" kern="0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……(</a:t>
            </a:r>
            <a:r>
              <a:rPr lang="zh-CN" altLang="en-US" sz="2800" kern="0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四</a:t>
            </a:r>
            <a:r>
              <a:rPr lang="en-US" altLang="zh-CN" sz="2800" kern="0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r>
              <a:rPr lang="zh-CN" altLang="en-US" sz="2800" kern="0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全桥结构匀称</a:t>
            </a:r>
            <a:r>
              <a:rPr lang="en-US" altLang="zh-CN" sz="2800" kern="0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……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(第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5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段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)</a:t>
            </a:r>
            <a:endParaRPr lang="en-US" altLang="zh-CN" sz="2800" kern="0" noProof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35915" y="5723255"/>
            <a:ext cx="11477625" cy="953135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 anchor="t">
            <a:spAutoFit/>
          </a:bodyPr>
          <a:p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分类别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条理清晰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地</a:t>
            </a:r>
            <a:r>
              <a:rPr kumimoji="1" lang="zh-CN" altLang="en-US" sz="2800">
                <a:solidFill>
                  <a:srgbClr val="2011E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从</a:t>
            </a:r>
            <a:r>
              <a:rPr lang="zh-CN" altLang="en-US" sz="2800">
                <a:solidFill>
                  <a:srgbClr val="2011E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大拱、</a:t>
            </a:r>
            <a:r>
              <a:rPr kumimoji="1" lang="zh-CN" altLang="en-US" sz="2800">
                <a:solidFill>
                  <a:srgbClr val="2011E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小拱、拱圈、外观四方面</a:t>
            </a:r>
            <a:r>
              <a:rPr kumimoji="1" lang="en-US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(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分门别类</a:t>
            </a:r>
            <a:r>
              <a:rPr kumimoji="1" lang="en-US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)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说明赵州桥的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结构特点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kumimoji="1"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9245" y="437515"/>
            <a:ext cx="11776710" cy="5448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由于各拱相连</a:t>
            </a:r>
            <a:r>
              <a:rPr lang="en-US" altLang="zh-CN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所以这种桥叫作联拱石桥。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(第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6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段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)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zh-CN" altLang="en-US" sz="28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9245" y="2234565"/>
            <a:ext cx="11064875" cy="10096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永定河发水时，来势很猛，以前两岸河堤常被冲毁，但是这座桥极少出事，足见它的坚固。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(第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6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段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)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endParaRPr lang="zh-CN" altLang="en-US" sz="28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6250" y="982345"/>
            <a:ext cx="10619740" cy="953135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 anchor="t">
            <a:spAutoFit/>
          </a:bodyPr>
          <a:lstStyle/>
          <a:p>
            <a:pPr marL="12700" indent="-12700" algn="just">
              <a:lnSpc>
                <a:spcPct val="100000"/>
              </a:lnSpc>
            </a:pP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作诠释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r>
              <a:rPr kumimoji="1" lang="zh-CN" altLang="en-US" sz="2800">
                <a:solidFill>
                  <a:srgbClr val="2011E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从卢沟桥石拱相连的特点对联拱石桥做具体解释，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使说明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通俗易懂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kumimoji="1"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6250" y="3273425"/>
            <a:ext cx="10897235" cy="953135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 anchor="t">
            <a:spAutoFit/>
          </a:bodyPr>
          <a:p>
            <a:pPr marL="12700" indent="-12700" algn="just">
              <a:lnSpc>
                <a:spcPct val="100000"/>
              </a:lnSpc>
            </a:pP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作比较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r>
              <a:rPr kumimoji="1" lang="zh-CN" altLang="en-US" sz="2800">
                <a:solidFill>
                  <a:srgbClr val="2011E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将卢沟桥与两岸河堤相比较，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“常”与“极少”对比鲜明，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突出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强调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了卢沟桥的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坚固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kumimoji="1"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6395" y="4502150"/>
            <a:ext cx="9676130" cy="9613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00000"/>
              </a:lnSpc>
            </a:pP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这些石刻狮子，有的母子相抱，有的交头接耳，有的像倾听水声，有的像注视行人，千态万状，惟妙惟肖。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(第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6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段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)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lang="zh-CN" altLang="en-US" sz="28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50680" y="4025900"/>
            <a:ext cx="3257550" cy="28321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76250" y="5564505"/>
            <a:ext cx="9032875" cy="953135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 anchor="t">
            <a:spAutoFit/>
          </a:bodyPr>
          <a:p>
            <a:pPr marL="12700" indent="-12700" algn="just">
              <a:lnSpc>
                <a:spcPct val="100000"/>
              </a:lnSpc>
            </a:pP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摹状貌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kumimoji="1" lang="zh-CN" altLang="en-US" sz="2800">
                <a:solidFill>
                  <a:srgbClr val="2011E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描绘了卢沟桥石刻狮子的千态万状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形象生动地突出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了卢沟桥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工艺优美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增强文学性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kumimoji="1"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594995" y="497840"/>
            <a:ext cx="2524125" cy="783225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p>
            <a:pPr algn="l"/>
            <a:r>
              <a:rPr lang="zh-CN" altLang="en-US" sz="40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文体知识</a:t>
            </a:r>
            <a:endParaRPr lang="zh-CN" altLang="en-US" sz="40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5640" y="1657985"/>
            <a:ext cx="1092644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说明文是一种以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说明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为主要表达方式来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解说事物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阐明事理</a:t>
            </a:r>
            <a:r>
              <a:rPr lang="zh-CN" altLang="en-US" sz="36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+mn-ea"/>
              </a:rPr>
              <a:t>而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给人以知识的文体。目的是传播科学知识。</a:t>
            </a:r>
            <a:endParaRPr lang="zh-CN" altLang="en-US" sz="3600" b="1" smtClean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5640" y="3006725"/>
            <a:ext cx="106953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en-US" sz="36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①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按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说明对象</a:t>
            </a:r>
            <a:r>
              <a:rPr lang="zh-CN" altLang="en-US" sz="36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分为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事物说明文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和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事理说明文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3600" b="1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5640" y="3801745"/>
            <a:ext cx="1092644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②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按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语言风格</a:t>
            </a:r>
            <a:r>
              <a:rPr lang="zh-CN" altLang="en-US" sz="36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分为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平实性说明文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和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生动性说明文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科学小品文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 smtClean="0">
                <a:sym typeface="+mn-ea"/>
              </a:rPr>
              <a:t>。</a:t>
            </a:r>
            <a:endParaRPr lang="zh-CN" altLang="en-US" sz="3600" b="1" smtClean="0">
              <a:solidFill>
                <a:srgbClr val="FF0000"/>
              </a:solidFill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27380" y="682625"/>
            <a:ext cx="10936605" cy="13169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00000"/>
              </a:lnSpc>
            </a:pPr>
            <a:r>
              <a:rPr lang="zh-CN" altLang="en-US" sz="2800">
                <a:solidFill>
                  <a:prstClr val="black"/>
                </a:solidFill>
                <a:latin typeface="Calibri" panose="020F0502020204030204" charset="0"/>
                <a:ea typeface="楷体" panose="02010609060101010101" charset="-122"/>
                <a:cs typeface="楷体" panose="02010609060101010101" charset="-122"/>
                <a:sym typeface="+mn-ea"/>
              </a:rPr>
              <a:t>①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我国的建筑</a:t>
            </a:r>
            <a:r>
              <a:rPr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,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从古代的宫殿到近代的一般住房</a:t>
            </a:r>
            <a:r>
              <a:rPr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,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绝大部分是对称的</a:t>
            </a:r>
            <a:r>
              <a:rPr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,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左边怎么样</a:t>
            </a:r>
            <a:r>
              <a:rPr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,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右边也怎么样。苏州园林可绝不讲究对称</a:t>
            </a:r>
            <a:r>
              <a:rPr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,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好像故意避免似的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(第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段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)</a:t>
            </a:r>
            <a:endParaRPr lang="zh-CN" altLang="en-US" sz="2800" b="1">
              <a:solidFill>
                <a:srgbClr val="2C19E3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zh-CN" altLang="en-US" sz="28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5005" y="3508375"/>
            <a:ext cx="1088898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2800">
                <a:solidFill>
                  <a:prstClr val="black"/>
                </a:solidFill>
                <a:latin typeface="Calibri" panose="020F0502020204030204" charset="0"/>
                <a:ea typeface="楷体" panose="02010609060101010101" charset="-122"/>
                <a:cs typeface="楷体" panose="02010609060101010101" charset="-122"/>
                <a:sym typeface="+mn-ea"/>
              </a:rPr>
              <a:t>②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用图画来比方</a:t>
            </a:r>
            <a:r>
              <a:rPr lang="en-US" altLang="zh-CN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对称的建筑是图案画</a:t>
            </a:r>
            <a:r>
              <a:rPr lang="en-US" altLang="zh-CN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不是美术画</a:t>
            </a:r>
            <a:r>
              <a:rPr lang="en-US" altLang="zh-CN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而园林是美术画</a:t>
            </a:r>
            <a:r>
              <a:rPr lang="en-US" altLang="zh-CN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美术画要求自然之趣</a:t>
            </a:r>
            <a:r>
              <a:rPr lang="en-US" altLang="zh-CN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是不讲究对称的。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(第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段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)</a:t>
            </a:r>
            <a:endParaRPr lang="zh-CN" altLang="en-US" sz="28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5005" y="1999615"/>
            <a:ext cx="10610215" cy="953135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 anchor="t">
            <a:spAutoFit/>
          </a:bodyPr>
          <a:p>
            <a:pPr marL="12700" indent="-12700" algn="just">
              <a:lnSpc>
                <a:spcPct val="100000"/>
              </a:lnSpc>
            </a:pP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作比较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r>
              <a:rPr kumimoji="1" lang="zh-CN" altLang="en-US" sz="2800">
                <a:solidFill>
                  <a:srgbClr val="2011E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将苏州园林亭台轩榭的布局跟宫殿和住宅的布局相比较，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突出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说明了苏州园林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不讲究对称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的特点。</a:t>
            </a:r>
            <a:endParaRPr kumimoji="1"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5005" y="4461510"/>
            <a:ext cx="10610215" cy="1383665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 anchor="t">
            <a:spAutoFit/>
          </a:bodyPr>
          <a:p>
            <a:pPr marL="12700" indent="-12700" algn="just">
              <a:lnSpc>
                <a:spcPct val="100000"/>
              </a:lnSpc>
            </a:pP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打比方、作比较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r>
              <a:rPr kumimoji="1" lang="zh-CN" altLang="en-US" sz="2800">
                <a:solidFill>
                  <a:srgbClr val="2011E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将对称建筑比作图案画，</a:t>
            </a:r>
            <a:r>
              <a:rPr kumimoji="1" lang="zh-CN" altLang="en-US" sz="2800">
                <a:solidFill>
                  <a:srgbClr val="2011E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苏州园林比作美术画，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通俗易懂、生动形象地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说明了苏州园林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讲究自然之趣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不讲究对称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的特点。</a:t>
            </a:r>
            <a:endParaRPr kumimoji="1"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31825" y="824865"/>
            <a:ext cx="10936605" cy="17608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00000"/>
              </a:lnSpc>
            </a:pPr>
            <a:r>
              <a:rPr lang="zh-CN" altLang="en-US" sz="2800">
                <a:solidFill>
                  <a:prstClr val="black"/>
                </a:solidFill>
                <a:latin typeface="Calibri" panose="020F0502020204030204" charset="0"/>
                <a:ea typeface="楷体" panose="02010609060101010101" charset="-122"/>
                <a:cs typeface="楷体" panose="02010609060101010101" charset="-122"/>
                <a:sym typeface="+mn-ea"/>
              </a:rPr>
              <a:t>③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假如安排两座以上的桥梁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那就一座一个样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决不雷同。池沼或河道的边沿很少砌齐整的石岸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总是高低屈曲任其自然。还在那儿布置几块玲珑的石头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或者种些花草：这也是为了取得从各个角度看都成一幅画的效果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(第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4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段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)</a:t>
            </a:r>
            <a:endParaRPr lang="zh-CN" altLang="en-US" sz="2800" b="1">
              <a:solidFill>
                <a:srgbClr val="2C19E3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zh-CN" altLang="en-US" sz="28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9450" y="4194810"/>
            <a:ext cx="108889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en-US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④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游览者看</a:t>
            </a:r>
            <a:r>
              <a:rPr lang="en-US" altLang="zh-CN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鱼戏莲叶间</a:t>
            </a:r>
            <a:r>
              <a:rPr lang="en-US" altLang="zh-CN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”,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又是入画的一景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(第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4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段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)</a:t>
            </a:r>
            <a:endParaRPr lang="zh-CN" altLang="en-US" sz="28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0095" y="2680335"/>
            <a:ext cx="10941050" cy="953135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 anchor="t">
            <a:spAutoFit/>
          </a:bodyPr>
          <a:p>
            <a:pPr marL="12700" indent="-12700" algn="just">
              <a:lnSpc>
                <a:spcPct val="100000"/>
              </a:lnSpc>
            </a:pP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举例子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r>
              <a:rPr kumimoji="1" lang="zh-CN" altLang="en-US" sz="2800">
                <a:solidFill>
                  <a:srgbClr val="2011E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举池沼或河道边沿的例子，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具体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说明了苏州园林池沼的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自然之趣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的特点。</a:t>
            </a:r>
            <a:endParaRPr kumimoji="1"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0095" y="4716780"/>
            <a:ext cx="11080750" cy="953135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 anchor="t">
            <a:spAutoFit/>
          </a:bodyPr>
          <a:p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引用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r>
              <a:rPr kumimoji="1" lang="zh-CN" altLang="en-US" sz="2800">
                <a:solidFill>
                  <a:srgbClr val="2011E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引用古诗词，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生动形象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地说明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苏州园林池沼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具有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图画美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的特点，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增添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了文章的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诗情画意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kumimoji="1"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l="214" t="3375" r="313" b="5936"/>
          <a:stretch>
            <a:fillRect/>
          </a:stretch>
        </p:blipFill>
        <p:spPr>
          <a:xfrm>
            <a:off x="8623935" y="514350"/>
            <a:ext cx="3969385" cy="62268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07645" y="4887595"/>
            <a:ext cx="10518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kumimoji="1" lang="en-US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⑦</a:t>
            </a:r>
            <a:r>
              <a:rPr kumimoji="1"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有几个园里有古老的藤萝，盘曲嶙峋的枝干就是一幅好画。</a:t>
            </a:r>
            <a:endParaRPr kumimoji="1"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0190" y="5409565"/>
            <a:ext cx="9149715" cy="953135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 anchor="t">
            <a:spAutoFit/>
          </a:bodyPr>
          <a:lstStyle/>
          <a:p>
            <a:pPr marL="12700" indent="-12700">
              <a:lnSpc>
                <a:spcPct val="100000"/>
              </a:lnSpc>
            </a:pP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举例子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摹状貌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r>
              <a:rPr kumimoji="1" lang="zh-CN" altLang="en-US" sz="2800">
                <a:solidFill>
                  <a:srgbClr val="1222EA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把藤萝的枝干比作“一幅好画”，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具体生动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地说明了苏州园林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栽种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树木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时着眼于画意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kumimoji="1"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4630" y="203835"/>
            <a:ext cx="9613265" cy="9867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00000"/>
              </a:lnSpc>
            </a:pPr>
            <a:r>
              <a:rPr lang="en-US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⑤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苏州园林栽种和修剪树木也着眼在画意。高树与低树俯仰生姿。落叶树与常绿树相间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(第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5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段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)</a:t>
            </a:r>
            <a:endParaRPr lang="zh-CN" altLang="en-US" sz="28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7645" y="2745105"/>
            <a:ext cx="9192260" cy="5029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00000"/>
              </a:lnSpc>
            </a:pPr>
            <a:r>
              <a:rPr lang="en-US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⑥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没有修剪得像宝塔那样的松柏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没有阅兵式似的道旁树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8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4630" y="1082675"/>
            <a:ext cx="8749030" cy="1383665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 anchor="t">
            <a:spAutoFit/>
          </a:bodyPr>
          <a:p>
            <a:pPr marL="12700" indent="-12700" algn="just">
              <a:lnSpc>
                <a:spcPct val="100000"/>
              </a:lnSpc>
            </a:pP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举例子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摹状貌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r>
              <a:rPr kumimoji="1" lang="zh-CN" altLang="en-US" sz="2800">
                <a:solidFill>
                  <a:srgbClr val="2011E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举高树低树</a:t>
            </a:r>
            <a:r>
              <a:rPr kumimoji="1" lang="en-US" altLang="zh-CN" sz="2800">
                <a:solidFill>
                  <a:srgbClr val="2011E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kumimoji="1" lang="zh-CN" altLang="en-US" sz="2800">
                <a:solidFill>
                  <a:srgbClr val="2011E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落叶树</a:t>
            </a:r>
            <a:r>
              <a:rPr kumimoji="1" lang="en-US" altLang="zh-CN" sz="2800">
                <a:solidFill>
                  <a:srgbClr val="2011E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kumimoji="1" lang="zh-CN" altLang="en-US" sz="2800">
                <a:solidFill>
                  <a:srgbClr val="2011E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常绿树互相搭配映衬的例子，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具体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说明了苏州园林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栽种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树木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时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着眼于画意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kumimoji="1"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4630" y="3248025"/>
            <a:ext cx="9304020" cy="1018540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 anchor="t">
            <a:noAutofit/>
          </a:bodyPr>
          <a:p>
            <a:pPr marL="12700" indent="-12700" algn="just">
              <a:lnSpc>
                <a:spcPct val="100000"/>
              </a:lnSpc>
            </a:pP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作比较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打比方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r>
              <a:rPr kumimoji="1" lang="zh-CN" altLang="en-US" sz="2800">
                <a:solidFill>
                  <a:srgbClr val="2011E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将苏州园林栽种和修剪的树木与一般园林相比较，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突出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了苏州园林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修剪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栽种树木时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着眼于画意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kumimoji="1"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  <p:bldP spid="8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9425" y="347345"/>
            <a:ext cx="1134427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kumimoji="1" lang="en-US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⑧</a:t>
            </a:r>
            <a:r>
              <a:rPr kumimoji="1" sz="2800">
                <a:latin typeface="楷体" panose="02010609060101010101" charset="-122"/>
                <a:ea typeface="楷体" panose="02010609060101010101" charset="-122"/>
                <a:sym typeface="+mn-ea"/>
              </a:rPr>
              <a:t>有几个园林还在适当的位置装上一面大镜子，层次就更多了，几乎可以说把整个园林翻了一番。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(第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6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段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)</a:t>
            </a:r>
            <a:endParaRPr kumimoji="1"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2450" y="1234440"/>
            <a:ext cx="11271250" cy="953135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 anchor="t">
            <a:spAutoFit/>
          </a:bodyPr>
          <a:lstStyle/>
          <a:p>
            <a:pPr marL="12700" indent="-12700">
              <a:lnSpc>
                <a:spcPct val="100000"/>
              </a:lnSpc>
            </a:pP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举例子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r>
              <a:rPr kumimoji="1" lang="zh-CN" altLang="en-US" sz="2800">
                <a:solidFill>
                  <a:srgbClr val="1222EA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举巧用镜子增加景致的层次，在视觉上使人产生一种空间扩展感的例子，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具体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说明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了设计者和匠师们的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自出心裁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kumimoji="1"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9425" y="2634615"/>
            <a:ext cx="10936605" cy="5619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00000"/>
              </a:lnSpc>
            </a:pPr>
            <a:r>
              <a:rPr lang="en-US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⑨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苏州园林与北京的园林不同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极少使用彩绘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(第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9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段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)</a:t>
            </a:r>
            <a:endParaRPr lang="zh-CN" altLang="en-US" sz="2800" b="1">
              <a:solidFill>
                <a:srgbClr val="2C19E3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zh-CN" altLang="en-US" sz="28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9425" y="4530090"/>
            <a:ext cx="10936605" cy="5619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00000"/>
              </a:lnSpc>
            </a:pPr>
            <a:r>
              <a:rPr lang="en-US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⑩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有些室内墙壁下半截铺水磨方砖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淡灰色和内色对衬。屋瓦和檐漏一律淡灰色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(第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9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段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)</a:t>
            </a:r>
            <a:endParaRPr lang="zh-CN" altLang="en-US" sz="2800" b="1">
              <a:solidFill>
                <a:srgbClr val="2C19E3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zh-CN" altLang="en-US" sz="28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1815" y="3081020"/>
            <a:ext cx="11020425" cy="951865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 anchor="t">
            <a:noAutofit/>
          </a:bodyPr>
          <a:p>
            <a:pPr marL="12700" indent="-12700" algn="just">
              <a:lnSpc>
                <a:spcPct val="100000"/>
              </a:lnSpc>
            </a:pP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作比较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r>
              <a:rPr kumimoji="1" lang="zh-CN" altLang="en-US" sz="2800">
                <a:solidFill>
                  <a:srgbClr val="2011E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将苏州园林与北京园林的色彩使用情况相比较，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突出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说明了苏州园林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极少使用彩绘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的特点。</a:t>
            </a:r>
            <a:endParaRPr kumimoji="1"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2450" y="5503545"/>
            <a:ext cx="10940415" cy="953135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 anchor="t">
            <a:spAutoFit/>
          </a:bodyPr>
          <a:p>
            <a:pPr marL="12700" indent="-12700" algn="just">
              <a:lnSpc>
                <a:spcPct val="100000"/>
              </a:lnSpc>
            </a:pP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举例子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摹状貌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r>
              <a:rPr kumimoji="1" lang="zh-CN" altLang="en-US" sz="2800">
                <a:solidFill>
                  <a:srgbClr val="2011E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举室内墙壁下半截</a:t>
            </a:r>
            <a:r>
              <a:rPr kumimoji="1" lang="en-US" altLang="zh-CN" sz="2800">
                <a:solidFill>
                  <a:srgbClr val="2011E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kumimoji="1" lang="zh-CN" altLang="en-US" sz="2800">
                <a:solidFill>
                  <a:srgbClr val="2011E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屋瓦和檐漏用淡灰色</a:t>
            </a:r>
            <a:r>
              <a:rPr kumimoji="1" lang="zh-CN" altLang="en-US" sz="2800">
                <a:solidFill>
                  <a:srgbClr val="2011E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的例子，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具体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说明了苏州园林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极少使用彩绘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的特点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kumimoji="1"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8" grpId="0" bldLvl="0" animBg="1"/>
      <p:bldP spid="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270" y="-257810"/>
          <a:ext cx="12191365" cy="70732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9670"/>
                <a:gridCol w="6626860"/>
                <a:gridCol w="4394835"/>
              </a:tblGrid>
              <a:tr h="424180"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sz="2600" b="1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类型</a:t>
                      </a:r>
                      <a:endParaRPr lang="zh-CN" altLang="en-US" sz="2600" b="1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L="121920" marR="121920" marT="60960" marB="60960" vert="horz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sz="2600" b="1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特点</a:t>
                      </a:r>
                      <a:endParaRPr lang="zh-CN" altLang="en-US" sz="2600" b="1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L="121920" marR="121920" marT="60960" marB="60960" vert="horz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sz="2600" b="1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语言标志</a:t>
                      </a:r>
                      <a:endParaRPr lang="zh-CN" altLang="en-US" sz="2600" b="1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L="121920" marR="121920" marT="60960" marB="60960" vert="horz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04190"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sz="2400" b="1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举例子</a:t>
                      </a:r>
                      <a:endParaRPr lang="zh-CN" altLang="en-US" sz="2400" b="1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L="121920" marR="121920" marT="60960" marB="60960" vert="horz" anchor="ctr"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列举</a:t>
                      </a:r>
                      <a:r>
                        <a:rPr lang="zh-CN" altLang="en-US" sz="2400" b="1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有代表性的具体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事例</a:t>
                      </a:r>
                      <a:r>
                        <a:rPr lang="zh-CN" altLang="en-US" sz="2400" b="1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来说明事物的特征</a:t>
                      </a:r>
                      <a:endParaRPr lang="zh-CN" altLang="en-US" sz="2400" b="1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L="121920" marR="121920" marT="60960" marB="60960" vert="horz" anchor="ctr"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lstStyle/>
                    <a:p>
                      <a:endParaRPr lang="zh-CN" altLang="en-US" sz="2400" b="1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L="121920" marR="121920" marT="60960" marB="60960" vert="horz" anchor="ctr">
                    <a:solidFill>
                      <a:schemeClr val="bg1"/>
                    </a:solidFill>
                  </a:tcPr>
                </a:tc>
              </a:tr>
              <a:tr h="829310"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sz="2400" b="1">
                          <a:latin typeface="华文中宋" panose="02010600040101010101" pitchFamily="2" charset="-122"/>
                          <a:ea typeface="华文中宋" panose="02010600040101010101" pitchFamily="2" charset="-122"/>
                          <a:sym typeface="+mn-ea"/>
                        </a:rPr>
                        <a:t>列数字</a:t>
                      </a:r>
                      <a:endParaRPr lang="zh-CN" altLang="en-US" sz="2400" b="1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L="121920" marR="121920" marT="60960" marB="60960" vert="horz" anchor="ctr"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zh-CN" altLang="en-US" sz="2400" b="1">
                          <a:latin typeface="华文中宋" panose="02010600040101010101" pitchFamily="2" charset="-122"/>
                          <a:ea typeface="华文中宋" panose="02010600040101010101" pitchFamily="2" charset="-122"/>
                          <a:sym typeface="+mn-ea"/>
                        </a:rPr>
                        <a:t>引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sym typeface="+mn-ea"/>
                        </a:rPr>
                        <a:t>用</a:t>
                      </a:r>
                      <a:r>
                        <a:rPr lang="zh-CN" altLang="en-US" sz="2400" b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具体</a:t>
                      </a:r>
                      <a:r>
                        <a:rPr lang="zh-CN" altLang="en-US" sz="2400" b="1">
                          <a:latin typeface="华文中宋" panose="02010600040101010101" pitchFamily="2" charset="-122"/>
                          <a:ea typeface="华文中宋" panose="02010600040101010101" pitchFamily="2" charset="-122"/>
                          <a:sym typeface="+mn-ea"/>
                        </a:rPr>
                        <a:t>的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sym typeface="+mn-ea"/>
                        </a:rPr>
                        <a:t>数字</a:t>
                      </a:r>
                      <a:r>
                        <a:rPr lang="zh-CN" altLang="en-US" sz="2400" b="1">
                          <a:latin typeface="华文中宋" panose="02010600040101010101" pitchFamily="2" charset="-122"/>
                          <a:ea typeface="华文中宋" panose="02010600040101010101" pitchFamily="2" charset="-122"/>
                          <a:sym typeface="+mn-ea"/>
                        </a:rPr>
                        <a:t>来说明事物的特征或事理</a:t>
                      </a:r>
                      <a:endParaRPr lang="zh-CN" altLang="en-US" sz="2400" b="1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L="121920" marR="121920" marT="60960" marB="60960" vert="horz" anchor="ctr"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lstStyle/>
                    <a:p>
                      <a:endParaRPr lang="zh-CN" altLang="en-US" sz="2400" b="1">
                        <a:solidFill>
                          <a:srgbClr val="FF00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  <a:sym typeface="+mn-ea"/>
                      </a:endParaRPr>
                    </a:p>
                  </a:txBody>
                  <a:tcPr marL="121920" marR="121920" marT="60960" marB="60960" vert="horz" anchor="ctr">
                    <a:solidFill>
                      <a:schemeClr val="bg1"/>
                    </a:solidFill>
                  </a:tcPr>
                </a:tc>
              </a:tr>
              <a:tr h="428625"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sz="2400" b="1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打比方</a:t>
                      </a:r>
                      <a:endParaRPr lang="zh-CN" altLang="en-US" sz="2400" b="1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L="121920" marR="121920" marT="60960" marB="60960" vert="horz" anchor="ctr"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zh-CN" altLang="en-US" sz="2400" b="1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运用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比喻</a:t>
                      </a:r>
                      <a:r>
                        <a:rPr lang="zh-CN" altLang="en-US" sz="2400" b="1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的修辞手法进行形象的说明</a:t>
                      </a:r>
                      <a:endParaRPr lang="zh-CN" altLang="en-US" sz="2400" b="1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L="121920" marR="121920" marT="60960" marB="60960" vert="horz" anchor="ctr"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lstStyle/>
                    <a:p>
                      <a:endParaRPr lang="zh-CN" altLang="en-US" sz="2400" b="1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L="121920" marR="121920" marT="60960" marB="60960" vert="horz" anchor="ctr">
                    <a:solidFill>
                      <a:schemeClr val="bg1"/>
                    </a:solidFill>
                  </a:tcPr>
                </a:tc>
              </a:tr>
              <a:tr h="461010"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sz="2400" b="1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作比较</a:t>
                      </a:r>
                      <a:endParaRPr lang="zh-CN" altLang="en-US" sz="2400" b="1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L="121920" marR="121920" marT="60960" marB="60960" vert="horz" anchor="ctr"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sym typeface="+mn-ea"/>
                        </a:rPr>
                        <a:t>将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sym typeface="+mn-ea"/>
                        </a:rPr>
                        <a:t>说明对象与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sym typeface="+mn-ea"/>
                        </a:rPr>
                        <a:t>另一个</a:t>
                      </a:r>
                      <a:r>
                        <a:rPr lang="zh-CN" altLang="en-US" sz="2400" b="1">
                          <a:latin typeface="华文中宋" panose="02010600040101010101" pitchFamily="2" charset="-122"/>
                          <a:ea typeface="华文中宋" panose="02010600040101010101" pitchFamily="2" charset="-122"/>
                          <a:sym typeface="+mn-ea"/>
                        </a:rPr>
                        <a:t>事物进行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sym typeface="+mn-ea"/>
                        </a:rPr>
                        <a:t>比较</a:t>
                      </a:r>
                      <a:endParaRPr lang="zh-CN" altLang="en-US" sz="2400" b="1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L="121920" marR="121920" marT="60960" marB="60960" vert="horz" anchor="ctr"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lstStyle/>
                    <a:p>
                      <a:endParaRPr lang="zh-CN" altLang="en-US" sz="2400" b="1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L="121920" marR="121920" marT="60960" marB="60960" vert="horz" anchor="ctr">
                    <a:solidFill>
                      <a:schemeClr val="bg1"/>
                    </a:solidFill>
                  </a:tcPr>
                </a:tc>
              </a:tr>
              <a:tr h="795655"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zh-CN" altLang="en-US" sz="2400" b="1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分类别</a:t>
                      </a:r>
                      <a:endParaRPr lang="zh-CN" altLang="en-US" sz="2400" b="1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L="121920" marR="121920" marT="60960" marB="60960" vert="horz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r>
                        <a:rPr lang="zh-CN" altLang="en-US" sz="2400" b="1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对</a:t>
                      </a:r>
                      <a:r>
                        <a:rPr lang="zh-CN" altLang="en-US" sz="2400" b="1">
                          <a:latin typeface="华文中宋" panose="02010600040101010101" pitchFamily="2" charset="-122"/>
                          <a:ea typeface="华文中宋" panose="02010600040101010101" pitchFamily="2" charset="-122"/>
                          <a:sym typeface="+mn-ea"/>
                        </a:rPr>
                        <a:t>事物的特征或事例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分门别类加以说明</a:t>
                      </a:r>
                      <a:endParaRPr lang="zh-CN" altLang="en-US" sz="2400" b="1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L="121920" marR="121920" marT="60960" marB="60960" vert="horz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 b="1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L="121920" marR="121920" marT="60960" marB="60960" vert="horz" anchor="ctr">
                    <a:solidFill>
                      <a:schemeClr val="bg1"/>
                    </a:solidFill>
                  </a:tcPr>
                </a:tc>
              </a:tr>
              <a:tr h="487680"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>
                          <a:latin typeface="华文中宋" panose="02010600040101010101" pitchFamily="2" charset="-122"/>
                          <a:ea typeface="华文中宋" panose="02010600040101010101" pitchFamily="2" charset="-122"/>
                          <a:sym typeface="+mn-ea"/>
                        </a:rPr>
                        <a:t>引用</a:t>
                      </a:r>
                      <a:endParaRPr lang="zh-CN" altLang="en-US" sz="2400" b="1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L="121920" marR="121920" marT="60960" marB="60960" vert="horz" anchor="ctr"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lstStyle/>
                    <a:p>
                      <a:pPr marR="0" lvl="0" algn="l" defTabSz="914400" rtl="0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sym typeface="+mn-ea"/>
                        </a:rPr>
                        <a:t>引用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sym typeface="+mn-ea"/>
                        </a:rPr>
                        <a:t>名言、</a:t>
                      </a:r>
                      <a:r>
                        <a:rPr lang="zh-CN" altLang="en-US" sz="2400" b="1">
                          <a:latin typeface="华文中宋" panose="02010600040101010101" pitchFamily="2" charset="-122"/>
                          <a:ea typeface="华文中宋" panose="02010600040101010101" pitchFamily="2" charset="-122"/>
                          <a:sym typeface="+mn-ea"/>
                        </a:rPr>
                        <a:t>诗文、新闻报道、谚语、神话传说等</a:t>
                      </a:r>
                      <a:r>
                        <a:rPr lang="zh-CN" altLang="en-US" sz="2400" b="1">
                          <a:latin typeface="华文中宋" panose="02010600040101010101" pitchFamily="2" charset="-122"/>
                          <a:ea typeface="华文中宋" panose="02010600040101010101" pitchFamily="2" charset="-122"/>
                          <a:sym typeface="+mn-ea"/>
                        </a:rPr>
                        <a:t>资料</a:t>
                      </a:r>
                      <a:endParaRPr lang="zh-CN" altLang="en-US" sz="2400" b="1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L="121920" marR="121920" marT="60960" marB="60960" vert="horz" anchor="ctr"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400" b="1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L="121920" marR="121920" marT="60960" marB="60960" vert="horz" anchor="ctr">
                    <a:solidFill>
                      <a:schemeClr val="bg1"/>
                    </a:solidFill>
                  </a:tcPr>
                </a:tc>
              </a:tr>
              <a:tr h="447040"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>
                          <a:latin typeface="华文中宋" panose="02010600040101010101" pitchFamily="2" charset="-122"/>
                          <a:ea typeface="华文中宋" panose="02010600040101010101" pitchFamily="2" charset="-122"/>
                          <a:sym typeface="+mn-ea"/>
                        </a:rPr>
                        <a:t>作诠释</a:t>
                      </a:r>
                      <a:endParaRPr lang="zh-CN" altLang="en-US" sz="2400" b="1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L="121920" marR="121920" marT="60960" marB="60960" vert="horz" anchor="ctr"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>
                          <a:latin typeface="华文中宋" panose="02010600040101010101" pitchFamily="2" charset="-122"/>
                          <a:ea typeface="华文中宋" panose="02010600040101010101" pitchFamily="2" charset="-122"/>
                          <a:sym typeface="+mn-ea"/>
                        </a:rPr>
                        <a:t>从一个侧面对事物的某一个特点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sym typeface="+mn-ea"/>
                        </a:rPr>
                        <a:t>做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sym typeface="+mn-ea"/>
                        </a:rPr>
                        <a:t>些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sym typeface="+mn-ea"/>
                        </a:rPr>
                        <a:t>解释</a:t>
                      </a:r>
                      <a:endParaRPr lang="zh-CN" altLang="en-US" sz="2400" b="1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L="121920" marR="121920" marT="60960" marB="60960" vert="horz" anchor="ctr"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lstStyle/>
                    <a:p>
                      <a:endParaRPr lang="zh-CN" altLang="en-US" sz="2400" b="1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L="121920" marR="121920" marT="60960" marB="60960" vert="horz" anchor="ctr">
                    <a:solidFill>
                      <a:schemeClr val="bg1"/>
                    </a:solidFill>
                  </a:tcPr>
                </a:tc>
              </a:tr>
              <a:tr h="810895"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摹状貌</a:t>
                      </a:r>
                      <a:endParaRPr lang="zh-CN" altLang="en-US" sz="2400" b="1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L="121920" marR="121920" marT="60960" marB="60960" vert="horz" anchor="ctr"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通过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描写</a:t>
                      </a:r>
                      <a:r>
                        <a:rPr lang="zh-CN" altLang="en-US" sz="2400" b="1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事物的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形状</a:t>
                      </a:r>
                      <a:r>
                        <a:rPr lang="zh-CN" altLang="en-US" sz="2400" b="1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或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面貌</a:t>
                      </a:r>
                      <a:r>
                        <a:rPr lang="zh-CN" altLang="en-US" sz="2400" b="1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来说明事物特征</a:t>
                      </a:r>
                      <a:endParaRPr lang="zh-CN" altLang="en-US" sz="2400" b="1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L="121920" marR="121920" marT="60960" marB="60960" vert="horz" anchor="ctr"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400" b="1">
                        <a:solidFill>
                          <a:srgbClr val="FF00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L="121920" marR="121920" marT="60960" marB="60960" vert="horz" anchor="ctr">
                    <a:solidFill>
                      <a:schemeClr val="bg1"/>
                    </a:solidFill>
                  </a:tcPr>
                </a:tc>
              </a:tr>
              <a:tr h="721360">
                <a:tc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>
                          <a:latin typeface="华文中宋" panose="02010600040101010101" pitchFamily="2" charset="-122"/>
                          <a:ea typeface="华文中宋" panose="02010600040101010101" pitchFamily="2" charset="-122"/>
                          <a:sym typeface="+mn-ea"/>
                        </a:rPr>
                        <a:t>下定义</a:t>
                      </a:r>
                      <a:endParaRPr lang="zh-CN" altLang="en-US" sz="2400" b="1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L="121920" marR="121920" marT="60960" marB="60960" vert="horz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R="0" lvl="0" algn="l" defTabSz="914400" rtl="0" fontAlgn="auto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>
                          <a:latin typeface="华文中宋" panose="02010600040101010101" pitchFamily="2" charset="-122"/>
                          <a:ea typeface="华文中宋" panose="02010600040101010101" pitchFamily="2" charset="-122"/>
                          <a:sym typeface="+mn-ea"/>
                        </a:rPr>
                        <a:t>对某一事物的特征或内涵做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sym typeface="+mn-ea"/>
                        </a:rPr>
                        <a:t>简明扼要的规定性说明</a:t>
                      </a:r>
                      <a:endParaRPr lang="zh-CN" altLang="en-US" sz="2400" b="1">
                        <a:solidFill>
                          <a:srgbClr val="FF00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  <a:sym typeface="+mn-ea"/>
                      </a:endParaRPr>
                    </a:p>
                  </a:txBody>
                  <a:tcPr marL="121920" marR="121920" marT="60960" marB="60960" vert="horz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400" b="1">
                        <a:solidFill>
                          <a:srgbClr val="FF00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L="121920" marR="121920" marT="60960" marB="60960" vert="horz" anchor="ctr">
                    <a:solidFill>
                      <a:schemeClr val="bg1"/>
                    </a:solidFill>
                  </a:tcPr>
                </a:tc>
              </a:tr>
              <a:tr h="487680"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画图表</a:t>
                      </a:r>
                      <a:endParaRPr lang="zh-CN" altLang="en-US" sz="2400" b="1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L="121920" marR="121920" marT="60960" marB="60960" vert="horz" anchor="ctr"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用图画、表格</a:t>
                      </a:r>
                      <a:r>
                        <a:rPr lang="zh-CN" altLang="en-US" sz="2400" b="1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的形式来说明事物的特征</a:t>
                      </a:r>
                      <a:r>
                        <a:rPr lang="zh-CN" altLang="en-US" sz="24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(</a:t>
                      </a:r>
                      <a:r>
                        <a:rPr lang="zh-CN" altLang="en-US" sz="24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黑体" panose="02010609060101010101" charset="-122"/>
                          <a:sym typeface="+mn-ea"/>
                        </a:rPr>
                        <a:t>事理</a:t>
                      </a:r>
                      <a:r>
                        <a:rPr lang="zh-CN" altLang="en-US" sz="24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)</a:t>
                      </a:r>
                      <a:endParaRPr lang="zh-CN" altLang="en-US" sz="2400" b="1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L="121920" marR="121920" marT="60960" marB="60960" vert="horz" anchor="ctr"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400" b="1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L="121920" marR="121920" marT="60960" marB="60960" vert="horz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7820660" y="271145"/>
            <a:ext cx="4256405" cy="4673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zh-CN" sz="24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例如、比如、譬如</a:t>
            </a:r>
            <a:r>
              <a:rPr lang="en-US" altLang="zh-CN" sz="24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等</a:t>
            </a:r>
            <a:endParaRPr lang="zh-CN" altLang="zh-CN" sz="2400" b="1">
              <a:uFillTx/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20660" y="2087880"/>
            <a:ext cx="425704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也、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而、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相对于、较</a:t>
            </a:r>
            <a:r>
              <a:rPr lang="en-US" altLang="zh-CN" sz="24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等</a:t>
            </a:r>
            <a:endParaRPr lang="en-US" altLang="zh-CN" sz="2400" b="1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21295" y="1612265"/>
            <a:ext cx="425640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像、仿佛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、如同、犹如</a:t>
            </a:r>
            <a:r>
              <a:rPr lang="en-US" altLang="zh-CN" sz="24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等</a:t>
            </a:r>
            <a:endParaRPr lang="en-US" altLang="zh-CN" sz="2400" b="1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20660" y="2563495"/>
            <a:ext cx="436943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一类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种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)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</a:t>
            </a: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另一类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种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)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</a:t>
            </a: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；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(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)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(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二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)(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三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)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等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表序数的词</a:t>
            </a:r>
            <a:endParaRPr lang="zh-CN" altLang="en-US" sz="2400" b="1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21295" y="738505"/>
            <a:ext cx="425640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确数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、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约数</a:t>
            </a:r>
            <a:r>
              <a:rPr lang="en-US" altLang="zh-CN" sz="24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等</a:t>
            </a: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如</a:t>
            </a: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小数、分数、</a:t>
            </a:r>
            <a:endParaRPr lang="en-US" altLang="zh-CN" sz="2400" b="1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charset="-122"/>
            </a:endParaRPr>
          </a:p>
          <a:p>
            <a:r>
              <a:rPr lang="en-US" altLang="zh-CN" sz="24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百分数、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倍数、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比例</a:t>
            </a:r>
            <a:r>
              <a:rPr lang="en-US" altLang="zh-CN" sz="24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等</a:t>
            </a:r>
            <a:endParaRPr lang="en-US" altLang="zh-CN" sz="2400" b="1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823200" y="3561715"/>
            <a:ext cx="425640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dirty="0" smtClean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XX</a:t>
            </a:r>
            <a:r>
              <a:rPr lang="zh-CN" altLang="en-US" sz="2400" b="1" dirty="0" smtClean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（人名或著作名）</a:t>
            </a:r>
            <a:r>
              <a:rPr lang="zh-CN" sz="24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说</a:t>
            </a:r>
            <a:endParaRPr lang="zh-CN" sz="2400" b="1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820660" y="4237990"/>
            <a:ext cx="436943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</a:t>
            </a:r>
            <a:r>
              <a:rPr lang="zh-CN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是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</a:t>
            </a: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；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</a:t>
            </a:r>
            <a:r>
              <a:rPr lang="zh-CN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叫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</a:t>
            </a:r>
            <a:endParaRPr lang="zh-CN" altLang="en-US" sz="2400" b="1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820660" y="4726305"/>
            <a:ext cx="4369435" cy="8172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多</a:t>
            </a:r>
            <a:r>
              <a:rPr 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运用比喻、拟人等修辞</a:t>
            </a:r>
            <a:r>
              <a:rPr 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手法</a:t>
            </a: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有的像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</a:t>
            </a: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有的像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</a:t>
            </a:r>
            <a:endParaRPr lang="zh-CN" altLang="en-US" sz="2400" b="1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820660" y="5543550"/>
            <a:ext cx="4369435" cy="7829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</a:t>
            </a:r>
            <a:r>
              <a:rPr lang="zh-CN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是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</a:t>
            </a: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；</a:t>
            </a:r>
            <a:r>
              <a:rPr 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这就是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</a:t>
            </a: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；</a:t>
            </a:r>
            <a:endParaRPr lang="zh-CN" altLang="en-US" sz="2400" b="1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  <a:sym typeface="+mn-ea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</a:t>
            </a:r>
            <a:r>
              <a:rPr lang="zh-CN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叫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(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作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)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</a:t>
            </a:r>
            <a:endParaRPr lang="zh-CN" altLang="en-US" sz="2400" b="1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823200" y="6388100"/>
            <a:ext cx="4256405" cy="4673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zh-CN" sz="24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如柱状图、箭头图</a:t>
            </a:r>
            <a:r>
              <a:rPr lang="en-US" altLang="zh-CN" sz="24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等</a:t>
            </a:r>
            <a:endParaRPr lang="zh-CN" altLang="zh-CN" sz="2400" b="1">
              <a:uFillTx/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5" grpId="0"/>
      <p:bldP spid="4" grpId="0"/>
      <p:bldP spid="14" grpId="0"/>
      <p:bldP spid="15" grpId="0"/>
      <p:bldP spid="18" grpId="0"/>
      <p:bldP spid="19" grpId="0"/>
      <p:bldP spid="20" grpId="0"/>
      <p:bldP spid="2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09220" y="535940"/>
          <a:ext cx="11770995" cy="578612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898650"/>
                <a:gridCol w="9872345"/>
              </a:tblGrid>
              <a:tr h="635000">
                <a:tc>
                  <a:txBody>
                    <a:bodyPr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/>
                        <a:t>说明方法</a:t>
                      </a:r>
                      <a:endParaRPr lang="zh-CN" altLang="en-US" sz="3200"/>
                    </a:p>
                  </a:txBody>
                  <a:tcPr vert="horz"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/>
                        <a:t>作用</a:t>
                      </a:r>
                      <a:endParaRPr lang="zh-CN" altLang="en-US" sz="3200"/>
                    </a:p>
                  </a:txBody>
                  <a:tcPr vert="horz">
                    <a:solidFill>
                      <a:schemeClr val="bg1"/>
                    </a:solidFill>
                  </a:tcPr>
                </a:tc>
              </a:tr>
              <a:tr h="944880">
                <a:tc>
                  <a:txBody>
                    <a:bodyPr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accent4"/>
                          </a:solidFill>
                          <a:uFillTx/>
                        </a:rPr>
                        <a:t>举例子</a:t>
                      </a:r>
                      <a:endParaRPr lang="zh-CN" altLang="en-US" sz="2800" b="1">
                        <a:solidFill>
                          <a:schemeClr val="accent4"/>
                        </a:solidFill>
                        <a:uFillTx/>
                      </a:endParaRPr>
                    </a:p>
                  </a:txBody>
                  <a:tcPr vert="horz"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buNone/>
                      </a:pP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通过举……的例子</a:t>
                      </a:r>
                      <a:r>
                        <a:rPr lang="zh-CN" altLang="en-US" sz="2800" b="1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ea typeface="楷体" panose="02010609060101010101" charset="-122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真实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具体</a:t>
                      </a: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地说明了……的特征(道理)</a:t>
                      </a:r>
                      <a:r>
                        <a:rPr lang="zh-CN" altLang="en-US" sz="2800" b="1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ea typeface="楷体" panose="02010609060101010101" charset="-122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把抽象复杂的事物</a:t>
                      </a: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(道理)说得通俗易懂</a:t>
                      </a:r>
                      <a:r>
                        <a:rPr lang="zh-CN" altLang="en-US" sz="2800" b="1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ea typeface="楷体" panose="02010609060101010101" charset="-122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使说明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更具体</a:t>
                      </a:r>
                      <a:r>
                        <a:rPr lang="zh-CN" altLang="en-US" sz="2800" b="1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ea typeface="楷体" panose="02010609060101010101" charset="-122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更有说服力</a:t>
                      </a: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。</a:t>
                      </a:r>
                      <a:endParaRPr lang="zh-CN" altLang="en-US" sz="2800" b="1">
                        <a:solidFill>
                          <a:schemeClr val="accent4">
                            <a:lumMod val="50000"/>
                          </a:schemeClr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vert="horz">
                    <a:solidFill>
                      <a:schemeClr val="bg1"/>
                    </a:solidFill>
                  </a:tcPr>
                </a:tc>
              </a:tr>
              <a:tr h="944880">
                <a:tc>
                  <a:txBody>
                    <a:bodyPr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accent4"/>
                          </a:solidFill>
                          <a:uFillTx/>
                        </a:rPr>
                        <a:t>列数字</a:t>
                      </a:r>
                      <a:endParaRPr lang="zh-CN" altLang="en-US" sz="2800" b="1">
                        <a:solidFill>
                          <a:schemeClr val="accent4"/>
                        </a:solidFill>
                        <a:uFillTx/>
                      </a:endParaRPr>
                    </a:p>
                  </a:txBody>
                  <a:tcPr vert="horz"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buNone/>
                      </a:pP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用具体的数字</a:t>
                      </a:r>
                      <a:r>
                        <a:rPr lang="zh-CN" altLang="en-US" sz="2800" b="1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ea typeface="楷体" panose="02010609060101010101" charset="-122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具体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准确</a:t>
                      </a: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地说明了……的特征(道理)</a:t>
                      </a:r>
                      <a:r>
                        <a:rPr lang="zh-CN" altLang="en-US" sz="2800" b="1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ea typeface="楷体" panose="02010609060101010101" charset="-122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使说明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更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准确、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直观</a:t>
                      </a:r>
                      <a:r>
                        <a:rPr lang="zh-CN" altLang="en-US" sz="2800" b="1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ea typeface="楷体" panose="02010609060101010101" charset="-122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更有说服力</a:t>
                      </a: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。</a:t>
                      </a:r>
                      <a:endParaRPr lang="zh-CN" altLang="en-US" sz="2800" b="1">
                        <a:solidFill>
                          <a:schemeClr val="accent4">
                            <a:lumMod val="50000"/>
                          </a:schemeClr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vert="horz">
                    <a:solidFill>
                      <a:schemeClr val="bg1"/>
                    </a:solidFill>
                  </a:tcPr>
                </a:tc>
              </a:tr>
              <a:tr h="944880">
                <a:tc>
                  <a:txBody>
                    <a:bodyPr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accent4"/>
                          </a:solidFill>
                          <a:uFillTx/>
                        </a:rPr>
                        <a:t>打比方</a:t>
                      </a:r>
                      <a:endParaRPr lang="zh-CN" altLang="en-US" sz="2800" b="1">
                        <a:solidFill>
                          <a:schemeClr val="accent4"/>
                        </a:solidFill>
                        <a:uFillTx/>
                      </a:endParaRPr>
                    </a:p>
                  </a:txBody>
                  <a:tcPr vert="horz"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buNone/>
                      </a:pP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将……比作……</a:t>
                      </a:r>
                      <a:r>
                        <a:rPr lang="zh-CN" altLang="en-US" sz="2800" b="1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ea typeface="楷体" panose="02010609060101010101" charset="-122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形象生动</a:t>
                      </a: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地说明了……的特征(道理)</a:t>
                      </a:r>
                      <a:r>
                        <a:rPr lang="zh-CN" altLang="en-US" sz="2800" b="1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ea typeface="楷体" panose="02010609060101010101" charset="-122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使说明的内容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更</a:t>
                      </a:r>
                      <a:r>
                        <a:rPr kumimoji="1"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通俗易懂</a:t>
                      </a:r>
                      <a:r>
                        <a:rPr lang="zh-CN" altLang="en-US" sz="2800" b="1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ea typeface="楷体" panose="02010609060101010101" charset="-122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增强了文章的趣味性</a:t>
                      </a: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。</a:t>
                      </a:r>
                      <a:endParaRPr lang="zh-CN" altLang="en-US" sz="2800" b="1">
                        <a:solidFill>
                          <a:schemeClr val="accent4">
                            <a:lumMod val="50000"/>
                          </a:schemeClr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vert="horz">
                    <a:solidFill>
                      <a:schemeClr val="bg1"/>
                    </a:solidFill>
                  </a:tcPr>
                </a:tc>
              </a:tr>
              <a:tr h="944880">
                <a:tc>
                  <a:txBody>
                    <a:bodyPr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accent4"/>
                          </a:solidFill>
                          <a:uFillTx/>
                        </a:rPr>
                        <a:t>作比较</a:t>
                      </a:r>
                      <a:endParaRPr lang="zh-CN" altLang="en-US" sz="2800" b="1">
                        <a:solidFill>
                          <a:schemeClr val="accent4"/>
                        </a:solidFill>
                        <a:uFillTx/>
                      </a:endParaRPr>
                    </a:p>
                  </a:txBody>
                  <a:tcPr vert="horz"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buNone/>
                      </a:pP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将……和……相比较</a:t>
                      </a:r>
                      <a:r>
                        <a:rPr lang="zh-CN" altLang="en-US" sz="2800" b="1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ea typeface="楷体" panose="02010609060101010101" charset="-122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突出强调</a:t>
                      </a: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了……的特征(道理)</a:t>
                      </a:r>
                      <a:r>
                        <a:rPr lang="zh-CN" altLang="en-US" sz="2800" b="1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ea typeface="楷体" panose="02010609060101010101" charset="-122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使说明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更具体</a:t>
                      </a:r>
                      <a:r>
                        <a:rPr lang="zh-CN" altLang="en-US" sz="2800" b="1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ea typeface="楷体" panose="02010609060101010101" charset="-122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altLang="en-US" sz="2800" b="1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黑体" panose="02010609060101010101" charset="-122"/>
                          <a:ea typeface="黑体" panose="02010609060101010101" charset="-122"/>
                          <a:cs typeface="Arial" panose="020B0604020202020204" pitchFamily="34" charset="0"/>
                          <a:sym typeface="+mn-ea"/>
                        </a:rPr>
                        <a:t>给读者留下</a:t>
                      </a: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深刻的印象。</a:t>
                      </a:r>
                      <a:endParaRPr lang="zh-CN" altLang="en-US" sz="2800" b="1">
                        <a:solidFill>
                          <a:schemeClr val="accent4">
                            <a:lumMod val="50000"/>
                          </a:schemeClr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vert="horz">
                    <a:solidFill>
                      <a:schemeClr val="bg1"/>
                    </a:solidFill>
                  </a:tcPr>
                </a:tc>
              </a:tr>
              <a:tr h="1371600">
                <a:tc>
                  <a:txBody>
                    <a:bodyPr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accent4"/>
                          </a:solidFill>
                          <a:uFillTx/>
                        </a:rPr>
                        <a:t>分类别</a:t>
                      </a:r>
                      <a:endParaRPr lang="zh-CN" altLang="en-US" sz="2800" b="1">
                        <a:solidFill>
                          <a:schemeClr val="accent4"/>
                        </a:solidFill>
                        <a:uFillTx/>
                      </a:endParaRPr>
                    </a:p>
                  </a:txBody>
                  <a:tcPr vert="horz"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buNone/>
                      </a:pP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为了说明……的特征(道理)</a:t>
                      </a:r>
                      <a:r>
                        <a:rPr lang="zh-CN" altLang="en-US" sz="2800" b="1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ea typeface="楷体" panose="02010609060101010101" charset="-122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条理清晰</a:t>
                      </a: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地从……方面分门别类加以说明</a:t>
                      </a:r>
                      <a:r>
                        <a:rPr lang="zh-CN" altLang="en-US" sz="2800" b="1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ea typeface="楷体" panose="02010609060101010101" charset="-122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altLang="en-US" sz="2800" b="1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黑体" panose="02010609060101010101" charset="-122"/>
                          <a:ea typeface="黑体" panose="02010609060101010101" charset="-122"/>
                          <a:cs typeface="Arial" panose="020B0604020202020204" pitchFamily="34" charset="0"/>
                          <a:sym typeface="+mn-ea"/>
                        </a:rPr>
                        <a:t>使不同事物特征明了</a:t>
                      </a:r>
                      <a:r>
                        <a:rPr lang="zh-CN" altLang="en-US" sz="2800" b="1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ea typeface="楷体" panose="02010609060101010101" charset="-122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altLang="en-US" sz="2800" b="1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黑体" panose="02010609060101010101" charset="-122"/>
                          <a:ea typeface="黑体" panose="02010609060101010101" charset="-122"/>
                          <a:cs typeface="Arial" panose="020B0604020202020204" pitchFamily="34" charset="0"/>
                          <a:sym typeface="+mn-ea"/>
                        </a:rPr>
                        <a:t>使事物之间关系清晰</a:t>
                      </a:r>
                      <a:r>
                        <a:rPr lang="zh-CN" altLang="en-US" sz="2800" b="1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ea typeface="楷体" panose="02010609060101010101" charset="-122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altLang="en-US" sz="2800" b="1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黑体" panose="02010609060101010101" charset="-122"/>
                          <a:ea typeface="黑体" panose="02010609060101010101" charset="-122"/>
                          <a:cs typeface="Arial" panose="020B0604020202020204" pitchFamily="34" charset="0"/>
                          <a:sym typeface="+mn-ea"/>
                        </a:rPr>
                        <a:t>使</a:t>
                      </a: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说明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更有条理</a:t>
                      </a: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。</a:t>
                      </a:r>
                      <a:endParaRPr lang="zh-CN" altLang="en-US" sz="2800" b="1">
                        <a:solidFill>
                          <a:schemeClr val="accent4">
                            <a:lumMod val="50000"/>
                          </a:schemeClr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vert="horz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46685" y="299085"/>
          <a:ext cx="11955780" cy="625983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919605"/>
                <a:gridCol w="10036175"/>
              </a:tblGrid>
              <a:tr h="579120">
                <a:tc>
                  <a:txBody>
                    <a:bodyPr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/>
                        <a:t>说明方法</a:t>
                      </a:r>
                      <a:endParaRPr lang="zh-CN" altLang="en-US" sz="3200"/>
                    </a:p>
                  </a:txBody>
                  <a:tcPr vert="horz"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>
                        <a:buNone/>
                      </a:pPr>
                      <a:r>
                        <a:rPr lang="zh-CN" altLang="en-US" sz="3200"/>
                        <a:t>作用</a:t>
                      </a:r>
                      <a:endParaRPr lang="zh-CN" altLang="en-US" sz="3200"/>
                    </a:p>
                  </a:txBody>
                  <a:tcPr vert="horz">
                    <a:solidFill>
                      <a:schemeClr val="bg1"/>
                    </a:solidFill>
                  </a:tcPr>
                </a:tc>
              </a:tr>
              <a:tr h="2225040">
                <a:tc>
                  <a:txBody>
                    <a:bodyPr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accent4"/>
                          </a:solidFill>
                          <a:uFillTx/>
                          <a:sym typeface="+mn-ea"/>
                        </a:rPr>
                        <a:t>引用</a:t>
                      </a:r>
                      <a:endParaRPr lang="zh-CN" altLang="en-US" sz="2800" b="1">
                        <a:solidFill>
                          <a:schemeClr val="accent4"/>
                        </a:solidFill>
                        <a:uFillTx/>
                      </a:endParaRPr>
                    </a:p>
                  </a:txBody>
                  <a:tcPr vert="horz"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buNone/>
                      </a:pPr>
                      <a:r>
                        <a:rPr lang="en-US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①</a:t>
                      </a: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引故事、</a:t>
                      </a:r>
                      <a:r>
                        <a:rPr lang="zh-CN" altLang="en-US" sz="2800" b="1">
                          <a:latin typeface="华文中宋" panose="02010600040101010101" pitchFamily="2" charset="-122"/>
                          <a:ea typeface="华文中宋" panose="02010600040101010101" pitchFamily="2" charset="-122"/>
                          <a:sym typeface="+mn-ea"/>
                        </a:rPr>
                        <a:t>神话传说</a:t>
                      </a: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：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以</a:t>
                      </a: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生动的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故事引出说明对象</a:t>
                      </a:r>
                      <a:r>
                        <a:rPr lang="zh-CN" altLang="en-US" sz="2800" b="1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ea typeface="楷体" panose="02010609060101010101" charset="-122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增强趣味性</a:t>
                      </a:r>
                      <a:r>
                        <a:rPr lang="zh-CN" altLang="en-US" sz="2800" b="1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ea typeface="楷体" panose="02010609060101010101" charset="-122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激发读者的阅读兴趣</a:t>
                      </a:r>
                      <a:r>
                        <a:rPr lang="zh-CN" altLang="en-US" sz="2800" b="1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ea typeface="楷体" panose="02010609060101010101" charset="-122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生动形象</a:t>
                      </a: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地说明了……的特征。</a:t>
                      </a:r>
                      <a:endParaRPr lang="zh-CN" altLang="en-US" sz="2800" b="1">
                        <a:solidFill>
                          <a:schemeClr val="accent4">
                            <a:lumMod val="50000"/>
                          </a:schemeClr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+mn-ea"/>
                      </a:endParaRPr>
                    </a:p>
                    <a:p>
                      <a:pPr algn="l">
                        <a:buNone/>
                      </a:pPr>
                      <a:r>
                        <a:rPr lang="en-US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②</a:t>
                      </a: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引名人名言：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名言说明</a:t>
                      </a: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了事物……的特点</a:t>
                      </a:r>
                      <a:r>
                        <a:rPr lang="zh-CN" altLang="en-US" sz="2800" b="1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ea typeface="楷体" panose="02010609060101010101" charset="-122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增强</a:t>
                      </a: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文章的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说服力</a:t>
                      </a: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。</a:t>
                      </a:r>
                      <a:r>
                        <a:rPr lang="en-US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③</a:t>
                      </a: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引诗句：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增添</a:t>
                      </a: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文章的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诗情画意</a:t>
                      </a:r>
                      <a:r>
                        <a:rPr lang="zh-CN" altLang="en-US" sz="2800" b="1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ea typeface="楷体" panose="02010609060101010101" charset="-122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写出了事物……的特点</a:t>
                      </a:r>
                      <a:r>
                        <a:rPr lang="zh-CN" altLang="en-US" sz="2800" b="1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ea typeface="楷体" panose="02010609060101010101" charset="-122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增强</a:t>
                      </a: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文章的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可读性</a:t>
                      </a:r>
                      <a:r>
                        <a:rPr lang="zh-CN" altLang="en-US" sz="2800" b="1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ea typeface="楷体" panose="02010609060101010101" charset="-122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激发读者的阅读兴趣</a:t>
                      </a: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。</a:t>
                      </a:r>
                      <a:endParaRPr lang="zh-CN" altLang="en-US" sz="2800" b="1">
                        <a:solidFill>
                          <a:schemeClr val="accent4">
                            <a:lumMod val="50000"/>
                          </a:schemeClr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vert="horz">
                    <a:solidFill>
                      <a:schemeClr val="bg1"/>
                    </a:solidFill>
                  </a:tcPr>
                </a:tc>
              </a:tr>
              <a:tr h="944880">
                <a:tc>
                  <a:txBody>
                    <a:bodyPr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accent4"/>
                          </a:solidFill>
                          <a:uFillTx/>
                          <a:sym typeface="+mn-ea"/>
                        </a:rPr>
                        <a:t>作诠释</a:t>
                      </a:r>
                      <a:endParaRPr lang="zh-CN" altLang="en-US" sz="2800" b="1">
                        <a:solidFill>
                          <a:schemeClr val="accent4"/>
                        </a:solidFill>
                        <a:uFillTx/>
                      </a:endParaRPr>
                    </a:p>
                  </a:txBody>
                  <a:tcPr vert="horz"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具体</a:t>
                      </a: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说明了……的特征</a:t>
                      </a: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(</a:t>
                      </a: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事理</a:t>
                      </a: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)</a:t>
                      </a:r>
                      <a:r>
                        <a:rPr lang="zh-CN" altLang="en-US" sz="2800" b="1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ea typeface="楷体" panose="02010609060101010101" charset="-122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使</a:t>
                      </a: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……(要说明的事物或事理)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通俗易懂</a:t>
                      </a: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。</a:t>
                      </a:r>
                      <a:endParaRPr lang="zh-CN" altLang="en-US" sz="2800" b="1">
                        <a:solidFill>
                          <a:schemeClr val="accent4">
                            <a:lumMod val="50000"/>
                          </a:schemeClr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vert="horz">
                    <a:solidFill>
                      <a:schemeClr val="bg1"/>
                    </a:solidFill>
                  </a:tcPr>
                </a:tc>
              </a:tr>
              <a:tr h="944880">
                <a:tc>
                  <a:txBody>
                    <a:bodyPr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accent4"/>
                          </a:solidFill>
                          <a:uFillTx/>
                          <a:sym typeface="+mn-ea"/>
                        </a:rPr>
                        <a:t>摹状貌</a:t>
                      </a:r>
                      <a:endParaRPr lang="zh-CN" altLang="en-US" sz="2800" b="1">
                        <a:solidFill>
                          <a:schemeClr val="accent4"/>
                        </a:solidFill>
                        <a:uFillTx/>
                      </a:endParaRPr>
                    </a:p>
                  </a:txBody>
                  <a:tcPr vert="horz"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通过描摹</a:t>
                      </a: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……的情态</a:t>
                      </a:r>
                      <a:r>
                        <a:rPr lang="zh-CN" altLang="en-US" sz="2800" b="1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ea typeface="楷体" panose="02010609060101010101" charset="-122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altLang="en-US" sz="2800" b="1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黑体" panose="02010609060101010101" charset="-122"/>
                          <a:ea typeface="黑体" panose="02010609060101010101" charset="-122"/>
                          <a:cs typeface="Arial" panose="020B0604020202020204" pitchFamily="34" charset="0"/>
                          <a:sym typeface="+mn-ea"/>
                        </a:rPr>
                        <a:t>生动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形象</a:t>
                      </a: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地说明了……的</a:t>
                      </a: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特征</a:t>
                      </a:r>
                      <a:r>
                        <a:rPr lang="zh-CN" altLang="en-US" sz="2800" b="1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ea typeface="楷体" panose="02010609060101010101" charset="-122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altLang="en-US" sz="2800" b="1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黑体" panose="02010609060101010101" charset="-122"/>
                          <a:ea typeface="黑体" panose="02010609060101010101" charset="-122"/>
                          <a:cs typeface="Arial" panose="020B0604020202020204" pitchFamily="34" charset="0"/>
                          <a:sym typeface="+mn-ea"/>
                        </a:rPr>
                        <a:t>使文章生动活泼</a:t>
                      </a: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。</a:t>
                      </a:r>
                      <a:endParaRPr lang="zh-CN" altLang="en-US" sz="2800" b="1">
                        <a:solidFill>
                          <a:schemeClr val="accent4">
                            <a:lumMod val="50000"/>
                          </a:schemeClr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vert="horz">
                    <a:solidFill>
                      <a:schemeClr val="bg1"/>
                    </a:solidFill>
                  </a:tcPr>
                </a:tc>
              </a:tr>
              <a:tr h="575945">
                <a:tc>
                  <a:txBody>
                    <a:bodyPr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accent4"/>
                          </a:solidFill>
                          <a:uFillTx/>
                        </a:rPr>
                        <a:t>下定义</a:t>
                      </a:r>
                      <a:endParaRPr lang="zh-CN" altLang="en-US" sz="2800" b="1">
                        <a:solidFill>
                          <a:schemeClr val="accent4"/>
                        </a:solidFill>
                        <a:uFillTx/>
                      </a:endParaRPr>
                    </a:p>
                  </a:txBody>
                  <a:tcPr vert="horz"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科学简明</a:t>
                      </a:r>
                      <a:r>
                        <a:rPr lang="zh-CN" altLang="en-US" sz="2800" b="1"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地揭示了事物</a:t>
                      </a: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……的本质特征。</a:t>
                      </a:r>
                      <a:endParaRPr lang="zh-CN" altLang="en-US" sz="2800" b="1">
                        <a:solidFill>
                          <a:schemeClr val="accent4">
                            <a:lumMod val="50000"/>
                          </a:schemeClr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vert="horz">
                    <a:solidFill>
                      <a:schemeClr val="bg1"/>
                    </a:solidFill>
                  </a:tcPr>
                </a:tc>
              </a:tr>
              <a:tr h="989965">
                <a:tc>
                  <a:txBody>
                    <a:bodyPr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accent4"/>
                          </a:solidFill>
                          <a:uFillTx/>
                        </a:rPr>
                        <a:t>画图表</a:t>
                      </a:r>
                      <a:endParaRPr lang="zh-CN" altLang="en-US" sz="2800" b="1">
                        <a:solidFill>
                          <a:schemeClr val="accent4"/>
                        </a:solidFill>
                        <a:uFillTx/>
                      </a:endParaRPr>
                    </a:p>
                  </a:txBody>
                  <a:tcPr vert="horz"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>
                        <a:buNone/>
                      </a:pP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用画图表的方式对数字、步骤等加以说明</a:t>
                      </a:r>
                      <a:r>
                        <a:rPr lang="zh-CN" altLang="en-US" sz="2800" b="1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ea typeface="楷体" panose="02010609060101010101" charset="-122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直观明了、具体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形象</a:t>
                      </a: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地说明了事物(事理)……的特点</a:t>
                      </a:r>
                      <a:r>
                        <a:rPr lang="zh-CN" altLang="en-US" sz="2800" b="1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ea typeface="楷体" panose="02010609060101010101" charset="-122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altLang="en-US" sz="2800" b="1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黑体" panose="02010609060101010101" charset="-122"/>
                          <a:ea typeface="黑体" panose="02010609060101010101" charset="-122"/>
                          <a:cs typeface="Arial" panose="020B0604020202020204" pitchFamily="34" charset="0"/>
                          <a:sym typeface="+mn-ea"/>
                        </a:rPr>
                        <a:t>使读者一目了然</a:t>
                      </a:r>
                      <a:r>
                        <a:rPr lang="zh-CN" altLang="en-US" sz="28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。</a:t>
                      </a:r>
                      <a:endParaRPr lang="zh-CN" altLang="en-US" sz="2800" b="1">
                        <a:solidFill>
                          <a:schemeClr val="accent4">
                            <a:lumMod val="50000"/>
                          </a:schemeClr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vert="horz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文本框 1"/>
          <p:cNvSpPr txBox="1"/>
          <p:nvPr/>
        </p:nvSpPr>
        <p:spPr>
          <a:xfrm>
            <a:off x="573405" y="1801495"/>
            <a:ext cx="11233785" cy="3550285"/>
          </a:xfrm>
          <a:prstGeom prst="rect">
            <a:avLst/>
          </a:prstGeom>
          <a:noFill/>
          <a:ln w="9525">
            <a:solidFill>
              <a:schemeClr val="accent5">
                <a:lumMod val="50000"/>
              </a:schemeClr>
            </a:solidFill>
          </a:ln>
        </p:spPr>
        <p:txBody>
          <a:bodyPr wrap="square" anchor="t" anchorCtr="0">
            <a:noAutofit/>
          </a:bodyPr>
          <a:lstStyle/>
          <a:p>
            <a:pPr indent="720725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 判断说明方法：锁定题干要求的句子或段落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根据判定的标志性语言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判断其所运用的说明方法。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720725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 分析作用：①根据句子的具体说明对象或说明内容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再结合相关说明方法的作用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联系语境进行作答。②要体现出说明方法作用的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效果词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如打比方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形象生动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地说明了</a:t>
            </a:r>
            <a:r>
              <a:rPr lang="zh-CN" altLang="en-US" sz="2800" b="1">
                <a:solidFill>
                  <a:schemeClr val="accent4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……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的特征；作比较是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突出强调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了</a:t>
            </a:r>
            <a:r>
              <a:rPr lang="zh-CN" altLang="en-US" sz="2800" b="1">
                <a:solidFill>
                  <a:schemeClr val="accent4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……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的特征。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720725">
              <a:lnSpc>
                <a:spcPct val="130000"/>
              </a:lnSpc>
            </a:pP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573405" y="1156335"/>
            <a:ext cx="2249805" cy="64516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答题思路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0225" y="1555115"/>
            <a:ext cx="11141075" cy="4009390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indent="72009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运用了</a:t>
            </a:r>
            <a:r>
              <a:rPr lang="en-US" altLang="zh-CN" sz="28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</a:t>
            </a:r>
            <a:r>
              <a:rPr lang="zh-CN" altLang="en-US" sz="2800" b="1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的说明方法</a:t>
            </a:r>
            <a:r>
              <a:rPr lang="zh-CN" altLang="en-US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……</a:t>
            </a:r>
            <a:r>
              <a:rPr lang="zh-CN" altLang="en-US" sz="2800" b="1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效果词</a:t>
            </a:r>
            <a:r>
              <a:rPr lang="zh-CN" altLang="en-US" sz="2800" b="1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)地说明了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……</a:t>
            </a:r>
            <a:r>
              <a:rPr lang="zh-CN" altLang="en-US" sz="2800" b="1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(说明对象)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的……</a:t>
            </a:r>
            <a:r>
              <a:rPr lang="zh-CN" altLang="en-US" sz="2800" b="1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特征</a:t>
            </a:r>
            <a:r>
              <a:rPr lang="zh-CN" altLang="en-US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2800" b="1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更有说服力。</a:t>
            </a:r>
            <a:endParaRPr lang="zh-CN" altLang="en-US" sz="2800" b="1" noProof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注意：①审题时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2800" b="1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若题干点明列举主要的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2800" b="1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就不用将说明方法一一列举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2800" b="1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只列举最主要的即可；若没有点明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2800" b="1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就需要把所使用的说明方法都列举出来。②回答说明方法的作用时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2800" b="1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必须结合原文、句子本身和文本的语境具体指出说明方法的作用。</a:t>
            </a:r>
            <a:r>
              <a:rPr lang="en-US" altLang="en-US" sz="2800" b="1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en-US" sz="2800" b="1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事物特征</a:t>
            </a:r>
            <a:r>
              <a:rPr lang="zh-CN" altLang="en-US" sz="2800" b="1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往往</a:t>
            </a:r>
            <a:r>
              <a:rPr lang="zh-CN" altLang="en-US" sz="2800" b="1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</a:t>
            </a:r>
            <a:r>
              <a:rPr lang="zh-CN" altLang="en-US" sz="2800" b="1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本句所在段的</a:t>
            </a:r>
            <a:r>
              <a:rPr lang="zh-CN" altLang="en-US" sz="2800" b="1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首句</a:t>
            </a:r>
            <a:r>
              <a:rPr lang="zh-CN" altLang="en-US" sz="2800" b="1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或</a:t>
            </a:r>
            <a:r>
              <a:rPr lang="zh-CN" altLang="en-US" sz="2800" b="1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尾句</a:t>
            </a:r>
            <a:r>
              <a:rPr lang="zh-CN" altLang="en-US" sz="2800" b="1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2800" b="1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0225" y="743585"/>
            <a:ext cx="2089785" cy="81153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答题规范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574040"/>
            <a:ext cx="12192000" cy="60877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51635" y="2202180"/>
            <a:ext cx="8586470" cy="860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5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体会说明文语言的准确、严谨</a:t>
            </a:r>
            <a:endParaRPr lang="zh-CN" altLang="en-US" sz="5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14460" y="2626995"/>
            <a:ext cx="3562350" cy="403479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574040"/>
            <a:ext cx="12192000" cy="6087745"/>
          </a:xfrm>
          <a:prstGeom prst="rect">
            <a:avLst/>
          </a:prstGeom>
        </p:spPr>
      </p:pic>
      <p:sp>
        <p:nvSpPr>
          <p:cNvPr id="20484" name="文本框 1"/>
          <p:cNvSpPr txBox="1"/>
          <p:nvPr/>
        </p:nvSpPr>
        <p:spPr>
          <a:xfrm>
            <a:off x="2522220" y="2292985"/>
            <a:ext cx="749363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6000" b="1">
                <a:latin typeface="宋体" panose="02010600030101010101" pitchFamily="2" charset="-122"/>
                <a:ea typeface="宋体" panose="02010600030101010101" pitchFamily="2" charset="-122"/>
                <a:cs typeface="汉仪尚巍手书简" panose="00020600040101010101" charset="-122"/>
              </a:rPr>
              <a:t>把握说明对象及特征</a:t>
            </a:r>
            <a:r>
              <a:rPr lang="zh-CN" altLang="en-US" sz="2400" b="1" u="sng">
                <a:latin typeface="汉仪尚巍手书简" panose="00020600040101010101" charset="-122"/>
                <a:ea typeface="汉仪尚巍手书简" panose="00020600040101010101" charset="-122"/>
                <a:cs typeface="汉仪尚巍手书简" panose="00020600040101010101" charset="-122"/>
              </a:rPr>
              <a:t> </a:t>
            </a:r>
            <a:endParaRPr lang="zh-CN" altLang="en-US" sz="2400" b="1" u="sng">
              <a:latin typeface="汉仪尚巍手书简" panose="00020600040101010101" charset="-122"/>
              <a:ea typeface="汉仪尚巍手书简" panose="00020600040101010101" charset="-122"/>
              <a:cs typeface="汉仪尚巍手书简" panose="0002060004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14460" y="2626995"/>
            <a:ext cx="3562350" cy="403479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31215" y="3719195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示例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: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我国的石拱桥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几乎到处都有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5175" y="4302760"/>
            <a:ext cx="10568940" cy="1473835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 anchor="t">
            <a:noAutofit/>
          </a:bodyPr>
          <a:lstStyle/>
          <a:p>
            <a:pPr marL="12700" indent="-12700" fontAlgn="auto">
              <a:lnSpc>
                <a:spcPct val="100000"/>
              </a:lnSpc>
            </a:pPr>
            <a:r>
              <a:rPr kumimoji="1"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“到处都有”强调石拱桥分布范围之广</a:t>
            </a:r>
            <a:r>
              <a:rPr kumimoji="1"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kumimoji="1"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“几乎”</a:t>
            </a:r>
            <a:r>
              <a:rPr kumimoji="1"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则</a:t>
            </a:r>
            <a:r>
              <a:rPr kumimoji="1"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表明不排除有的地方没有石拱桥的可能</a:t>
            </a:r>
            <a:r>
              <a:rPr kumimoji="1"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kumimoji="1"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体现了说明文语言的准确严密性</a:t>
            </a:r>
            <a:r>
              <a:rPr kumimoji="1"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kumimoji="1"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0245" y="709295"/>
            <a:ext cx="10811510" cy="1076325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t">
            <a:spAutoFit/>
          </a:bodyPr>
          <a:p>
            <a:pPr algn="l">
              <a:lnSpc>
                <a:spcPct val="100000"/>
              </a:lnSpc>
              <a:buNone/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1.结合下列句子中加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粗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的词语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分析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加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粗部分的作用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体会</a:t>
            </a:r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说明文语言的准确、严谨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en-US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5175" y="1785620"/>
            <a:ext cx="7134860" cy="10668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题型</a:t>
            </a:r>
            <a:r>
              <a:rPr lang="en-US" altLang="zh-CN" sz="3200" b="1" dirty="0" smtClean="0">
                <a:latin typeface="宋体" panose="02010600030101010101" pitchFamily="2" charset="-122"/>
                <a:sym typeface="+mn-ea"/>
              </a:rPr>
              <a:t>1</a:t>
            </a: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：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分析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加点词语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的表达效果。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答题模板：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0880" y="2294890"/>
            <a:ext cx="11089640" cy="107632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释义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“</a:t>
            </a:r>
            <a:r>
              <a:rPr lang="en-US" altLang="zh-CN" sz="3200" dirty="0" smtClean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XX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”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词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科学准确地说明了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说明对象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特征，符合实际情况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kumimoji="1"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体现了说明文语言的准确严密性。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9110" y="3705225"/>
            <a:ext cx="1093470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00000"/>
              </a:lnSpc>
              <a:buNone/>
            </a:pPr>
            <a:r>
              <a:rPr lang="en-US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</a:t>
            </a:r>
            <a:r>
              <a:rPr 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《水经注》里提</a:t>
            </a:r>
            <a:r>
              <a:rPr 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到的“旅人桥”，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大约</a:t>
            </a:r>
            <a:r>
              <a:rPr 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建成于公元282年，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可能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是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有记载的</a:t>
            </a:r>
            <a:r>
              <a:rPr 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最早的石拱桥了。</a:t>
            </a:r>
            <a:endParaRPr lang="en-US" altLang="en-US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1660" y="4781550"/>
            <a:ext cx="10396855" cy="1066165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 anchor="t">
            <a:noAutofit/>
          </a:bodyPr>
          <a:lstStyle/>
          <a:p>
            <a:pPr indent="0" fontAlgn="auto">
              <a:lnSpc>
                <a:spcPct val="100000"/>
              </a:lnSpc>
            </a:pPr>
            <a:r>
              <a:rPr kumimoji="1"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“大约”“可能”都表示不确定</a:t>
            </a:r>
            <a:r>
              <a:rPr kumimoji="1"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kumimoji="1"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只是推测的情况</a:t>
            </a:r>
            <a:r>
              <a:rPr kumimoji="1"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r>
              <a:rPr kumimoji="1"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“有记载的”提供根据</a:t>
            </a:r>
            <a:r>
              <a:rPr kumimoji="1"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kumimoji="1"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增强表述的准确性</a:t>
            </a:r>
            <a:r>
              <a:rPr kumimoji="1"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kumimoji="1"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9110" y="1209040"/>
            <a:ext cx="105473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00000"/>
              </a:lnSpc>
              <a:buNone/>
            </a:pPr>
            <a:r>
              <a:rPr lang="en-US" sz="3200">
                <a:latin typeface="Calibri" panose="020F0502020204030204" charset="0"/>
                <a:ea typeface="楷体" panose="02010609060101010101" charset="-122"/>
                <a:cs typeface="楷体" panose="02010609060101010101" charset="-122"/>
                <a:sym typeface="+mn-ea"/>
              </a:rPr>
              <a:t>①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石拱桥在世界桥梁史上出现得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比较早</a:t>
            </a:r>
            <a:r>
              <a:rPr 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en-US" altLang="en-US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1660" y="1877695"/>
            <a:ext cx="10198100" cy="1059815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 anchor="t">
            <a:noAutofit/>
          </a:bodyPr>
          <a:p>
            <a:pPr marL="12700" indent="-12700" fontAlgn="auto">
              <a:lnSpc>
                <a:spcPct val="100000"/>
              </a:lnSpc>
            </a:pPr>
            <a:r>
              <a:rPr kumimoji="1"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“比较早”表达比较严谨、稳妥</a:t>
            </a:r>
            <a:r>
              <a:rPr kumimoji="1"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kumimoji="1"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体现了说明文语言的准确严密性</a:t>
            </a:r>
            <a:r>
              <a:rPr kumimoji="1"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kumimoji="1"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12700" indent="-12700" fontAlgn="auto">
              <a:lnSpc>
                <a:spcPct val="100000"/>
              </a:lnSpc>
            </a:pPr>
            <a:endParaRPr kumimoji="1"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8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54355" y="3235960"/>
            <a:ext cx="1061656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④</a:t>
            </a:r>
            <a:r>
              <a:rPr 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永定河上的卢沟桥</a:t>
            </a:r>
            <a:r>
              <a:rPr 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修建于</a:t>
            </a:r>
            <a:r>
              <a:rPr 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公元1189到1192年间</a:t>
            </a:r>
            <a:r>
              <a:rPr 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。桥长265米</a:t>
            </a:r>
            <a:r>
              <a:rPr 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由11个半圆形的石拱组成</a:t>
            </a:r>
            <a:r>
              <a:rPr 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每个石拱长度不一</a:t>
            </a:r>
            <a:r>
              <a:rPr 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自16米到21.6米</a:t>
            </a:r>
            <a:r>
              <a:rPr 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。桥宽</a:t>
            </a:r>
            <a:r>
              <a:rPr 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约</a:t>
            </a:r>
            <a:r>
              <a:rPr 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8米</a:t>
            </a:r>
            <a:r>
              <a:rPr 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桥面平坦</a:t>
            </a:r>
            <a:r>
              <a:rPr 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几乎</a:t>
            </a:r>
            <a:r>
              <a:rPr 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与河面平行。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2300" y="4747895"/>
            <a:ext cx="10548620" cy="1621155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 anchor="t">
            <a:noAutofit/>
          </a:bodyPr>
          <a:p>
            <a:pPr indent="0" fontAlgn="auto">
              <a:lnSpc>
                <a:spcPct val="100000"/>
              </a:lnSpc>
            </a:pPr>
            <a:r>
              <a:rPr kumimoji="1"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数字具体</a:t>
            </a:r>
            <a:r>
              <a:rPr kumimoji="1"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kumimoji="1"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实事求是</a:t>
            </a:r>
            <a:r>
              <a:rPr kumimoji="1"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，该</a:t>
            </a:r>
            <a:r>
              <a:rPr kumimoji="1"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用</a:t>
            </a:r>
            <a:r>
              <a:rPr kumimoji="1"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kumimoji="1"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约</a:t>
            </a:r>
            <a:r>
              <a:rPr kumimoji="1"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kumimoji="1"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表示限制</a:t>
            </a:r>
            <a:r>
              <a:rPr kumimoji="1"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时，绝不</a:t>
            </a:r>
            <a:r>
              <a:rPr kumimoji="1"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kumimoji="1"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故作准确</a:t>
            </a:r>
            <a:r>
              <a:rPr kumimoji="1"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kumimoji="1"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kumimoji="1"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“几乎”强调了桥面与河面并非完全平行</a:t>
            </a:r>
            <a:r>
              <a:rPr kumimoji="1"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kumimoji="1"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这样更符合实际情况</a:t>
            </a:r>
            <a:r>
              <a:rPr kumimoji="1"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kumimoji="1"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体现了说明文语言的准确严密性</a:t>
            </a:r>
            <a:r>
              <a:rPr kumimoji="1"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kumimoji="1"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kumimoji="1"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4" name="文本框 3"/>
          <p:cNvSpPr txBox="1"/>
          <p:nvPr>
            <p:custDataLst>
              <p:tags r:id="rId1"/>
            </p:custDataLst>
          </p:nvPr>
        </p:nvSpPr>
        <p:spPr>
          <a:xfrm>
            <a:off x="554355" y="643890"/>
            <a:ext cx="11272520" cy="9886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ts val="3500"/>
              </a:lnSpc>
            </a:pPr>
            <a:r>
              <a:rPr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</a:t>
            </a:r>
            <a:r>
              <a:rPr 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全桥只有一个大拱</a:t>
            </a:r>
            <a:r>
              <a:rPr 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长达37.02米</a:t>
            </a:r>
            <a:r>
              <a:rPr 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在当时可算</a:t>
            </a:r>
            <a:r>
              <a:rPr 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</a:t>
            </a:r>
            <a:r>
              <a:rPr 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世界上最长的石拱</a:t>
            </a:r>
            <a: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5795" y="1557655"/>
            <a:ext cx="10548620" cy="1065530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 anchor="t">
            <a:noAutofit/>
          </a:bodyPr>
          <a:p>
            <a:pPr indent="0" fontAlgn="auto">
              <a:lnSpc>
                <a:spcPct val="100000"/>
              </a:lnSpc>
            </a:pPr>
            <a:r>
              <a:rPr kumimoji="1"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“在当时”</a:t>
            </a:r>
            <a:r>
              <a:rPr kumimoji="1"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是</a:t>
            </a:r>
            <a:r>
              <a:rPr kumimoji="1"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从时间上限定</a:t>
            </a:r>
            <a:r>
              <a:rPr kumimoji="1"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kumimoji="1"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“可算”</a:t>
            </a:r>
            <a:r>
              <a:rPr kumimoji="1"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是</a:t>
            </a:r>
            <a:r>
              <a:rPr kumimoji="1"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从程度上限定</a:t>
            </a:r>
            <a:r>
              <a:rPr kumimoji="1"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kumimoji="1"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这样更符合实际情况</a:t>
            </a:r>
            <a:r>
              <a:rPr kumimoji="1"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kumimoji="1"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体现了说明文语言的准确严密性</a:t>
            </a:r>
            <a:r>
              <a:rPr kumimoji="1"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kumimoji="1"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kumimoji="1"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90600" y="454660"/>
            <a:ext cx="95135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12700" indent="-12700" fontAlgn="auto">
              <a:lnSpc>
                <a:spcPct val="100000"/>
              </a:lnSpc>
            </a:pPr>
            <a:r>
              <a:rPr kumimoji="1" lang="en-US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⑤</a:t>
            </a:r>
            <a:r>
              <a:rPr kumimoji="1"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苏州园林</a:t>
            </a:r>
            <a:r>
              <a:rPr kumimoji="1"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据说</a:t>
            </a:r>
            <a:r>
              <a:rPr kumimoji="1"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有一百多处，我到过的</a:t>
            </a:r>
            <a:r>
              <a:rPr kumimoji="1"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不过</a:t>
            </a:r>
            <a:r>
              <a:rPr kumimoji="1"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十多处。</a:t>
            </a:r>
            <a:endParaRPr kumimoji="1" lang="zh-CN" alt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1235" y="976630"/>
            <a:ext cx="10675620" cy="1014730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 anchor="t">
            <a:spAutoFit/>
          </a:bodyPr>
          <a:lstStyle/>
          <a:p>
            <a:pPr marL="12700" indent="-12700">
              <a:lnSpc>
                <a:spcPct val="100000"/>
              </a:lnSpc>
            </a:pPr>
            <a:r>
              <a:rPr kumimoji="1"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据说”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表明此处的数据来源是听说的，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是留有余地的说法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kumimoji="1"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不过</a:t>
            </a:r>
            <a:r>
              <a:rPr kumimoji="1"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表示数量上不足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的意思，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体现了说明文语言的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准确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严密性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kumimoji="1"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90600" y="2335530"/>
            <a:ext cx="961707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kumimoji="1" lang="en-US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⑥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总之，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一切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都要为构成完美的图画而存在，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决不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容许有欠美伤美的败笔。</a:t>
            </a:r>
            <a:endParaRPr lang="zh-CN" alt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75690" y="3232150"/>
            <a:ext cx="10457815" cy="953135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 anchor="t">
            <a:spAutoFit/>
          </a:bodyPr>
          <a:lstStyle/>
          <a:p>
            <a:pPr marL="12700" indent="-12700">
              <a:lnSpc>
                <a:spcPct val="100000"/>
              </a:lnSpc>
            </a:pP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“一切”“决不”表示十分肯定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的意思，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强调苏州园林的总特点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体现了说明文语言的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准确严密性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kumimoji="1"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90600" y="4647565"/>
            <a:ext cx="1045781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12700" indent="-12700" fontAlgn="auto">
              <a:lnSpc>
                <a:spcPct val="100000"/>
              </a:lnSpc>
            </a:pPr>
            <a:r>
              <a:rPr kumimoji="1" lang="en-US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⑦</a:t>
            </a:r>
            <a:r>
              <a:rPr kumimoji="1"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我国的建筑</a:t>
            </a:r>
            <a:r>
              <a:rPr kumimoji="1"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kumimoji="1"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从古代的宫殿到近代的一般住房</a:t>
            </a:r>
            <a:r>
              <a:rPr kumimoji="1"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kumimoji="1"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绝大部分</a:t>
            </a:r>
            <a:r>
              <a:rPr kumimoji="1"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是对称的</a:t>
            </a:r>
            <a:r>
              <a:rPr kumimoji="1"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kumimoji="1"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左边怎么样</a:t>
            </a:r>
            <a:r>
              <a:rPr kumimoji="1"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kumimoji="1"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右边也怎么样</a:t>
            </a:r>
            <a:r>
              <a:rPr kumimoji="1"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kumimoji="1" lang="zh-CN" alt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75690" y="5600700"/>
            <a:ext cx="10590530" cy="953135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 anchor="t">
            <a:spAutoFit/>
          </a:bodyPr>
          <a:p>
            <a:pPr marL="12700" indent="-12700">
              <a:lnSpc>
                <a:spcPct val="100000"/>
              </a:lnSpc>
            </a:pP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“绝大部分”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是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从范围上限定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说明我国的建筑并非全部对称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不排除有特殊情况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体现了说明文语言的准确严密性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kumimoji="1"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8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6445" y="2543810"/>
            <a:ext cx="99225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⑨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水面假如成河道模样，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往往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安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排梁。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76935" y="3065780"/>
            <a:ext cx="6832600" cy="1477645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 anchor="t">
            <a:noAutofit/>
          </a:bodyPr>
          <a:lstStyle/>
          <a:p>
            <a:pPr marL="12700" indent="-12700">
              <a:lnSpc>
                <a:spcPct val="100000"/>
              </a:lnSpc>
            </a:pPr>
            <a:r>
              <a:rPr kumimoji="1"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往往</a:t>
            </a:r>
            <a:r>
              <a:rPr kumimoji="1"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强调“大多是这样，但又不全是”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这一层意思，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表明河道模样的水面大多都安排梁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体现了说明文语言的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准确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严密性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kumimoji="1"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r="-1307" b="12773"/>
          <a:stretch>
            <a:fillRect/>
          </a:stretch>
        </p:blipFill>
        <p:spPr>
          <a:xfrm>
            <a:off x="7901305" y="1796415"/>
            <a:ext cx="3905885" cy="438658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59765" y="509905"/>
            <a:ext cx="104578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12700" indent="-12700" fontAlgn="auto">
              <a:lnSpc>
                <a:spcPct val="100000"/>
              </a:lnSpc>
            </a:pPr>
            <a:r>
              <a:rPr kumimoji="1" lang="en-US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⑧</a:t>
            </a:r>
            <a:r>
              <a:rPr kumimoji="1"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至于池沼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kumimoji="1"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大多</a:t>
            </a:r>
            <a:r>
              <a:rPr kumimoji="1"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引用活水</a:t>
            </a:r>
            <a:r>
              <a:rPr kumimoji="1"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kumimoji="1" lang="zh-CN" alt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7570" y="1031875"/>
            <a:ext cx="10590530" cy="953135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 anchor="t">
            <a:spAutoFit/>
          </a:bodyPr>
          <a:p>
            <a:pPr marL="12700" indent="-12700">
              <a:lnSpc>
                <a:spcPct val="100000"/>
              </a:lnSpc>
            </a:pP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“大多”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是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从数量上限定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，很有分寸，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说明并非全部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体现了说明文语言的准确严密性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kumimoji="1"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8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Box 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15645" y="167640"/>
            <a:ext cx="947674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题型</a:t>
            </a:r>
            <a:r>
              <a:rPr lang="en-US" altLang="zh-CN" sz="3200" b="1" dirty="0" smtClean="0">
                <a:latin typeface="宋体" panose="02010600030101010101" pitchFamily="2" charset="-122"/>
                <a:sym typeface="+mn-ea"/>
              </a:rPr>
              <a:t>2</a:t>
            </a: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：句中的</a:t>
            </a:r>
            <a:r>
              <a:rPr lang="en-US" altLang="zh-CN" sz="3200" b="1" dirty="0" smtClean="0">
                <a:latin typeface="宋体" panose="02010600030101010101" pitchFamily="2" charset="-122"/>
                <a:sym typeface="+mn-ea"/>
              </a:rPr>
              <a:t>“</a:t>
            </a:r>
            <a:r>
              <a:rPr lang="en-US" altLang="zh-CN" sz="3200" dirty="0" smtClean="0">
                <a:cs typeface="Arial" panose="020B0604020202020204" pitchFamily="34" charset="0"/>
                <a:sym typeface="+mn-ea"/>
              </a:rPr>
              <a:t>XX</a:t>
            </a:r>
            <a:r>
              <a:rPr lang="en-US" altLang="zh-CN" sz="3200" b="1" dirty="0" smtClean="0">
                <a:latin typeface="宋体" panose="02010600030101010101" pitchFamily="2" charset="-122"/>
                <a:sym typeface="+mn-ea"/>
              </a:rPr>
              <a:t>”</a:t>
            </a:r>
            <a:r>
              <a:rPr lang="zh-CN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一词能否删去？为什么？</a:t>
            </a:r>
            <a:endParaRPr lang="zh-CN" sz="3200" b="1" dirty="0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5645" y="634365"/>
            <a:ext cx="1111059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/>
              <a:t>答题思路：</a:t>
            </a:r>
            <a:endParaRPr lang="zh-CN" altLang="en-US" sz="3000" b="1"/>
          </a:p>
          <a:p>
            <a:r>
              <a:rPr lang="en-US" altLang="en-US" sz="3000" b="1"/>
              <a:t>①</a:t>
            </a:r>
            <a:r>
              <a:rPr lang="zh-CN" altLang="en-US" sz="3000" b="1"/>
              <a:t>表态，一般是</a:t>
            </a:r>
            <a:r>
              <a:rPr lang="zh-CN" altLang="en-US" sz="3000" b="1">
                <a:solidFill>
                  <a:srgbClr val="FF0000"/>
                </a:solidFill>
              </a:rPr>
              <a:t>不能删去</a:t>
            </a:r>
            <a:r>
              <a:rPr lang="zh-CN" altLang="en-US" sz="3000" b="1"/>
              <a:t>。</a:t>
            </a:r>
            <a:endParaRPr lang="zh-CN" altLang="en-US" sz="3000" b="1"/>
          </a:p>
          <a:p>
            <a:r>
              <a:rPr lang="en-US" altLang="en-US" sz="3000" b="1"/>
              <a:t>②</a:t>
            </a:r>
            <a:r>
              <a:rPr lang="zh-CN" altLang="en-US" sz="3000" b="1"/>
              <a:t>定性，</a:t>
            </a:r>
            <a:r>
              <a:rPr lang="en-US" altLang="zh-CN" sz="30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“</a:t>
            </a:r>
            <a:r>
              <a:rPr lang="en-US" altLang="zh-CN" sz="3000" dirty="0" smtClean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XX</a:t>
            </a:r>
            <a:r>
              <a:rPr lang="en-US" altLang="zh-CN" sz="30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”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一词</a:t>
            </a:r>
            <a:r>
              <a:rPr lang="zh-CN" altLang="en-US" sz="3000" b="1">
                <a:solidFill>
                  <a:srgbClr val="FF0000"/>
                </a:solidFill>
              </a:rPr>
              <a:t>的意思是</a:t>
            </a:r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3000" b="1">
                <a:solidFill>
                  <a:srgbClr val="FF0000"/>
                </a:solidFill>
              </a:rPr>
              <a:t>，在程度</a:t>
            </a:r>
            <a:r>
              <a:rPr lang="en-US" altLang="zh-CN" sz="30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>
                <a:solidFill>
                  <a:srgbClr val="FF0000"/>
                </a:solidFill>
              </a:rPr>
              <a:t>范围、数量、时间、频率</a:t>
            </a:r>
            <a:r>
              <a:rPr lang="en-US" altLang="zh-CN" sz="30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0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上起</a:t>
            </a:r>
            <a:r>
              <a:rPr lang="zh-CN" altLang="en-US" sz="3000" b="1">
                <a:solidFill>
                  <a:srgbClr val="FF0000"/>
                </a:solidFill>
              </a:rPr>
              <a:t>限制作用</a:t>
            </a:r>
            <a:r>
              <a:rPr lang="zh-CN" altLang="en-US" sz="3000" b="1"/>
              <a:t>。</a:t>
            </a:r>
            <a:endParaRPr lang="zh-CN" altLang="en-US" sz="3000" b="1"/>
          </a:p>
          <a:p>
            <a:r>
              <a:rPr lang="en-US" altLang="en-US" sz="3000" b="1"/>
              <a:t>③</a:t>
            </a:r>
            <a:r>
              <a:rPr lang="zh-CN" altLang="en-US" sz="3000" b="1"/>
              <a:t>比较，</a:t>
            </a:r>
            <a:r>
              <a:rPr lang="zh-CN" altLang="en-US" sz="3000" b="1">
                <a:solidFill>
                  <a:srgbClr val="FF0000"/>
                </a:solidFill>
              </a:rPr>
              <a:t>比较删</a:t>
            </a:r>
            <a:r>
              <a:rPr lang="zh-CN" altLang="en-US" sz="3000" b="1">
                <a:solidFill>
                  <a:srgbClr val="FF0000"/>
                </a:solidFill>
                <a:sym typeface="+mn-ea"/>
              </a:rPr>
              <a:t>去</a:t>
            </a:r>
            <a:r>
              <a:rPr lang="zh-CN" altLang="en-US" sz="3000" b="1">
                <a:solidFill>
                  <a:srgbClr val="FF0000"/>
                </a:solidFill>
              </a:rPr>
              <a:t>这个词后与删</a:t>
            </a:r>
            <a:r>
              <a:rPr lang="zh-CN" altLang="en-US" sz="3000" b="1">
                <a:solidFill>
                  <a:srgbClr val="FF0000"/>
                </a:solidFill>
                <a:sym typeface="+mn-ea"/>
              </a:rPr>
              <a:t>去</a:t>
            </a:r>
            <a:r>
              <a:rPr lang="zh-CN" altLang="en-US" sz="3000" b="1">
                <a:solidFill>
                  <a:srgbClr val="FF0000"/>
                </a:solidFill>
              </a:rPr>
              <a:t>以前的区别</a:t>
            </a:r>
            <a:r>
              <a:rPr lang="zh-CN" altLang="en-US" sz="3000" b="1"/>
              <a:t>。</a:t>
            </a:r>
            <a:endParaRPr lang="zh-CN" altLang="en-US" sz="3000" b="1"/>
          </a:p>
          <a:p>
            <a:r>
              <a:rPr lang="en-US" altLang="en-US" sz="3000" b="1"/>
              <a:t>④</a:t>
            </a:r>
            <a:r>
              <a:rPr lang="zh-CN" altLang="en-US" sz="3000" b="1"/>
              <a:t>总结，结尾指出这</a:t>
            </a:r>
            <a:r>
              <a:rPr lang="zh-CN" altLang="en-US" sz="3000" b="1">
                <a:solidFill>
                  <a:srgbClr val="FF0000"/>
                </a:solidFill>
              </a:rPr>
              <a:t>体现了说明文语言的准确严密性</a:t>
            </a:r>
            <a:r>
              <a:rPr lang="zh-CN" altLang="en-US" sz="3000" b="1"/>
              <a:t>。</a:t>
            </a:r>
            <a:endParaRPr lang="zh-CN" altLang="en-US" sz="3000" b="1"/>
          </a:p>
        </p:txBody>
      </p:sp>
      <p:sp>
        <p:nvSpPr>
          <p:cNvPr id="6" name="文本框 5"/>
          <p:cNvSpPr txBox="1"/>
          <p:nvPr/>
        </p:nvSpPr>
        <p:spPr>
          <a:xfrm>
            <a:off x="715645" y="3495675"/>
            <a:ext cx="1130808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/>
              <a:t>答题模板：</a:t>
            </a:r>
            <a:endParaRPr lang="zh-CN" altLang="en-US" sz="3000" b="1"/>
          </a:p>
          <a:p>
            <a:r>
              <a:rPr lang="en-US" altLang="en-US" sz="3000" b="1"/>
              <a:t>①</a:t>
            </a:r>
            <a:r>
              <a:rPr lang="zh-CN" altLang="en-US" sz="3000" b="1">
                <a:solidFill>
                  <a:srgbClr val="FF0000"/>
                </a:solidFill>
              </a:rPr>
              <a:t>不能删去</a:t>
            </a:r>
            <a:r>
              <a:rPr lang="zh-CN" altLang="en-US" sz="3000" b="1"/>
              <a:t>。</a:t>
            </a:r>
            <a:endParaRPr lang="zh-CN" altLang="en-US" sz="3000" b="1"/>
          </a:p>
          <a:p>
            <a:r>
              <a:rPr lang="en-US" altLang="en-US" sz="3000" b="1"/>
              <a:t>②</a:t>
            </a:r>
            <a:r>
              <a:rPr lang="en-US" altLang="zh-CN" sz="30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“</a:t>
            </a:r>
            <a:r>
              <a:rPr lang="en-US" altLang="zh-CN" sz="3000" dirty="0" smtClean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XX</a:t>
            </a:r>
            <a:r>
              <a:rPr lang="en-US" altLang="zh-CN" sz="30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”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一词</a:t>
            </a:r>
            <a:r>
              <a:rPr lang="zh-CN" altLang="en-US" sz="3000" b="1">
                <a:solidFill>
                  <a:srgbClr val="FF0000"/>
                </a:solidFill>
                <a:sym typeface="+mn-ea"/>
              </a:rPr>
              <a:t>的意思是</a:t>
            </a:r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</a:t>
            </a:r>
            <a:r>
              <a:rPr lang="en-US" altLang="zh-CN" sz="30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在哪方面加以限制</a:t>
            </a:r>
            <a:r>
              <a:rPr lang="zh-CN" altLang="en-US" sz="3000" b="1">
                <a:effectLst/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，如无把握可不写</a:t>
            </a:r>
            <a:r>
              <a:rPr lang="en-US" altLang="zh-CN" sz="30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000" b="1"/>
              <a:t>。</a:t>
            </a:r>
            <a:endParaRPr lang="zh-CN" altLang="en-US" sz="3000" b="1"/>
          </a:p>
          <a:p>
            <a:r>
              <a:rPr lang="en-US" altLang="en-US" sz="3000" b="1"/>
              <a:t>③</a:t>
            </a:r>
            <a:r>
              <a:rPr lang="zh-CN" altLang="en-US" sz="3000" b="1">
                <a:solidFill>
                  <a:srgbClr val="FF0000"/>
                </a:solidFill>
              </a:rPr>
              <a:t>删</a:t>
            </a:r>
            <a:r>
              <a:rPr lang="zh-CN" altLang="en-US" sz="3000" b="1">
                <a:solidFill>
                  <a:srgbClr val="FF0000"/>
                </a:solidFill>
                <a:sym typeface="+mn-ea"/>
              </a:rPr>
              <a:t>去</a:t>
            </a:r>
            <a:r>
              <a:rPr lang="en-US" altLang="zh-CN" sz="30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“</a:t>
            </a:r>
            <a:r>
              <a:rPr lang="en-US" altLang="zh-CN" sz="3000" dirty="0" smtClean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XX</a:t>
            </a:r>
            <a:r>
              <a:rPr lang="en-US" altLang="zh-CN" sz="30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”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一词，句子的意思就变成了</a:t>
            </a:r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，说法太绝对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en-US" sz="30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不符合实际情况</a:t>
            </a:r>
            <a:r>
              <a:rPr lang="zh-CN" altLang="en-US" sz="3000" b="1">
                <a:effectLst/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；</a:t>
            </a:r>
            <a:r>
              <a:rPr lang="zh-CN" altLang="en-US" sz="30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用</a:t>
            </a:r>
            <a:r>
              <a:rPr lang="en-US" altLang="zh-CN" sz="30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“</a:t>
            </a:r>
            <a:r>
              <a:rPr lang="en-US" altLang="zh-CN" sz="3000" dirty="0" smtClean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XX</a:t>
            </a:r>
            <a:r>
              <a:rPr lang="en-US" altLang="zh-CN" sz="30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”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一词准确地说明了</a:t>
            </a:r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en-US" altLang="zh-CN" sz="30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>
                <a:solidFill>
                  <a:srgbClr val="FF0000"/>
                </a:solidFill>
                <a:sym typeface="+mn-ea"/>
              </a:rPr>
              <a:t>说明内容</a:t>
            </a:r>
            <a:r>
              <a:rPr lang="en-US" altLang="zh-CN" sz="30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en-US" sz="30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符合实际情况，</a:t>
            </a:r>
            <a:r>
              <a:rPr lang="zh-CN" altLang="en-US" sz="3000" b="1">
                <a:solidFill>
                  <a:srgbClr val="FF0000"/>
                </a:solidFill>
              </a:rPr>
              <a:t>留有余地</a:t>
            </a:r>
            <a:r>
              <a:rPr lang="zh-CN" altLang="en-US" sz="3000" b="1"/>
              <a:t>。</a:t>
            </a:r>
            <a:endParaRPr lang="zh-CN" altLang="en-US" sz="3000" b="1"/>
          </a:p>
          <a:p>
            <a:r>
              <a:rPr lang="en-US" altLang="en-US" sz="3000" b="1"/>
              <a:t>④</a:t>
            </a:r>
            <a:r>
              <a:rPr lang="zh-CN" altLang="en-US" sz="3000" b="1">
                <a:solidFill>
                  <a:srgbClr val="FF0000"/>
                </a:solidFill>
              </a:rPr>
              <a:t>体现了说明文语言的准确严密性</a:t>
            </a:r>
            <a:r>
              <a:rPr lang="zh-CN" altLang="en-US" sz="3000" b="1"/>
              <a:t>。</a:t>
            </a:r>
            <a:endParaRPr lang="zh-CN" altLang="en-US" sz="3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747395" y="1096010"/>
            <a:ext cx="1056259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例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: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我国的石拱桥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几乎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到处都有。</a:t>
            </a:r>
            <a:endParaRPr lang="zh-CN" altLang="en-US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2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“</a:t>
            </a:r>
            <a:r>
              <a:rPr lang="zh-CN" altLang="en-US" sz="32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几乎</a:t>
            </a:r>
            <a:r>
              <a:rPr lang="en-US" altLang="zh-CN" sz="32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”</a:t>
            </a:r>
            <a:r>
              <a:rPr lang="zh-CN" altLang="en-US" sz="32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一词能否删去？为什么？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zh-CN" altLang="en-US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7395" y="2296795"/>
            <a:ext cx="10968355" cy="2553335"/>
          </a:xfrm>
          <a:prstGeom prst="rect">
            <a:avLst/>
          </a:prstGeom>
          <a:noFill/>
          <a:ln>
            <a:solidFill>
              <a:srgbClr val="2011E1"/>
            </a:solidFill>
          </a:ln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不能删去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几乎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一词表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程度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，</a:t>
            </a:r>
            <a:r>
              <a:rPr 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相当于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差不多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，但不是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全部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删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去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几乎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一词，句子的意思就变成了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我国的石拱桥到处都有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，说法太绝对</a:t>
            </a:r>
            <a:r>
              <a:rPr lang="zh-CN" altLang="en-US" sz="320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不符合实际情况</a:t>
            </a:r>
            <a:r>
              <a:rPr lang="zh-CN" altLang="en-US" sz="32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；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用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几乎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一词准确地说明了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我国的石拱桥的分布数量，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符合实际情况，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留有余地，体现了说明文语言的准确严密性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Text Box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40740" y="1172210"/>
            <a:ext cx="1070038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sz="32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</a:t>
            </a:r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倘若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要我说说总的印象</a:t>
            </a:r>
            <a:r>
              <a:rPr 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我觉得苏州园林是我国各地园林的</a:t>
            </a:r>
            <a:r>
              <a:rPr lang="zh-CN" altLang="en-US" sz="3200" u="sng" dirty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标本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。（“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标本”在这里是什么意思？）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0725" name="Text Box 7"/>
          <p:cNvSpPr txBox="1">
            <a:spLocks noChangeArrowheads="1"/>
          </p:cNvSpPr>
          <p:nvPr/>
        </p:nvSpPr>
        <p:spPr bwMode="auto">
          <a:xfrm>
            <a:off x="3632450" y="2251821"/>
            <a:ext cx="478367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zh-CN" sz="3600" b="1" dirty="0">
              <a:solidFill>
                <a:srgbClr val="CC00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3130" y="2249170"/>
            <a:ext cx="10627995" cy="1076325"/>
          </a:xfrm>
          <a:prstGeom prst="rect">
            <a:avLst/>
          </a:prstGeom>
          <a:noFill/>
          <a:ln w="9525">
            <a:solidFill>
              <a:srgbClr val="1222EA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标本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是样本的意思</a:t>
            </a:r>
            <a:r>
              <a:rPr altLang="zh-CN" sz="3200" b="1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说明苏州园林具有广泛的代表性</a:t>
            </a:r>
            <a:r>
              <a:rPr altLang="zh-CN" sz="3200" b="1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表明其在我国园林艺术中的地位和影响</a:t>
            </a:r>
            <a:r>
              <a:rPr lang="zh-CN" altLang="en-US" sz="3200" b="1" dirty="0">
                <a:solidFill>
                  <a:srgbClr val="2C19E3"/>
                </a:solidFill>
                <a:latin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2C19E3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840740" y="542290"/>
            <a:ext cx="95516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2.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揣摩下列句子中加点的词语，回答括号里的问题。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1747" name="Text Box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68350" y="3573145"/>
            <a:ext cx="1083246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</a:t>
            </a:r>
            <a:r>
              <a:rPr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对称的建筑是</a:t>
            </a:r>
            <a:r>
              <a:rPr sz="32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图案画</a:t>
            </a:r>
            <a:r>
              <a:rPr 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不是</a:t>
            </a:r>
            <a:r>
              <a:rPr sz="32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美术画</a:t>
            </a:r>
            <a:r>
              <a:rPr 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而园林是美术画</a:t>
            </a:r>
            <a:r>
              <a:rPr 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（“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图案画”与“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美术画”有什么区别？）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Text Box 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17245" y="4927600"/>
            <a:ext cx="10628630" cy="1031875"/>
          </a:xfrm>
          <a:prstGeom prst="rect">
            <a:avLst/>
          </a:prstGeom>
          <a:noFill/>
          <a:ln w="9525">
            <a:solidFill>
              <a:srgbClr val="1222EA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图案画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”大</a:t>
            </a:r>
            <a:r>
              <a:rPr lang="zh-CN" sz="3200" b="1">
                <a:solidFill>
                  <a:srgbClr val="FF0000"/>
                </a:solidFill>
              </a:rPr>
              <a:t>部分</a:t>
            </a:r>
            <a:r>
              <a:rPr sz="3200" b="1">
                <a:solidFill>
                  <a:srgbClr val="FF0000"/>
                </a:solidFill>
              </a:rPr>
              <a:t>是对称</a:t>
            </a:r>
            <a:r>
              <a:rPr lang="zh-CN" sz="3200" b="1">
                <a:solidFill>
                  <a:srgbClr val="FF0000"/>
                </a:solidFill>
              </a:rPr>
              <a:t>的</a:t>
            </a:r>
            <a:r>
              <a:rPr altLang="zh-CN" sz="3200" b="1">
                <a:solidFill>
                  <a:srgbClr val="2C19E3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</a:rPr>
              <a:t>比较刻板</a:t>
            </a:r>
            <a:r>
              <a:rPr lang="zh-CN" altLang="en-US" sz="3200" b="1" dirty="0">
                <a:solidFill>
                  <a:srgbClr val="2C19E3"/>
                </a:solidFill>
                <a:latin typeface="宋体" panose="02010600030101010101" pitchFamily="2" charset="-122"/>
              </a:rPr>
              <a:t>；</a:t>
            </a:r>
            <a:r>
              <a:rPr lang="en-US" altLang="zh-CN" sz="3200" b="1" dirty="0" smtClean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美术画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是</a:t>
            </a:r>
            <a:r>
              <a:rPr sz="3200" b="1">
                <a:solidFill>
                  <a:srgbClr val="FF0000"/>
                </a:solidFill>
              </a:rPr>
              <a:t>艺术创造</a:t>
            </a:r>
            <a:r>
              <a:rPr altLang="zh-CN" sz="3200" b="1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</a:rPr>
              <a:t>更注重个性</a:t>
            </a:r>
            <a:r>
              <a:rPr altLang="zh-CN" sz="3200" b="1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</a:rPr>
              <a:t>不讲究对称</a:t>
            </a:r>
            <a:r>
              <a:rPr altLang="zh-CN" sz="3200" b="1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</a:rPr>
              <a:t>有自然之趣和艺术之美</a:t>
            </a:r>
            <a:r>
              <a:rPr lang="zh-CN" altLang="en-US" sz="3200" b="1" dirty="0">
                <a:solidFill>
                  <a:srgbClr val="2C19E3"/>
                </a:solidFill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solidFill>
                <a:srgbClr val="2C19E3"/>
              </a:solidFill>
              <a:latin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3200" b="1" dirty="0">
              <a:solidFill>
                <a:srgbClr val="2C19E3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85825" y="654050"/>
            <a:ext cx="9476740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③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假山的堆叠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可以说是一项</a:t>
            </a:r>
            <a:r>
              <a:rPr lang="zh-CN" altLang="en-US" sz="2800" u="sng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艺术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而不仅是</a:t>
            </a:r>
            <a:r>
              <a:rPr lang="zh-CN" altLang="en-US" sz="2800" u="sng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技术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（“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艺术”与“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技术”有什么区别？）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4895" y="1607185"/>
            <a:ext cx="10062210" cy="1383665"/>
          </a:xfrm>
          <a:prstGeom prst="rect">
            <a:avLst/>
          </a:prstGeom>
          <a:noFill/>
          <a:ln>
            <a:solidFill>
              <a:srgbClr val="1222EA"/>
            </a:solidFill>
          </a:ln>
        </p:spPr>
        <p:txBody>
          <a:bodyPr wrap="square" rtlCol="0" anchor="t">
            <a:spAutoFit/>
          </a:bodyPr>
          <a:p>
            <a:r>
              <a:rPr lang="zh-CN"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艺术</a:t>
            </a:r>
            <a:r>
              <a:rPr lang="zh-CN"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强调个人独创性</a:t>
            </a:r>
            <a:r>
              <a:rPr lang="zh-CN" altLang="en-US" sz="2800" b="1">
                <a:solidFill>
                  <a:srgbClr val="2011E1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的活动</a:t>
            </a:r>
            <a:r>
              <a:rPr altLang="zh-CN" sz="2800" b="1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其成果能给人以审美愉悦</a:t>
            </a:r>
            <a:r>
              <a:rPr altLang="zh-CN" sz="2800" b="1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且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无法被复制</a:t>
            </a:r>
            <a:r>
              <a:rPr lang="zh-CN" sz="2800" b="1">
                <a:solidFill>
                  <a:srgbClr val="2C19E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</a:t>
            </a:r>
            <a:r>
              <a:rPr lang="zh-CN"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技术</a:t>
            </a:r>
            <a:r>
              <a:rPr lang="zh-CN"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”意味着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有固定的程序和手法</a:t>
            </a:r>
            <a:r>
              <a:rPr altLang="zh-CN" sz="2800" b="1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其成果</a:t>
            </a:r>
            <a:r>
              <a:rPr lang="zh-CN" altLang="en-US" sz="2800" b="1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是具有实际效用的东西</a:t>
            </a:r>
            <a:r>
              <a:rPr altLang="zh-CN" sz="2800" b="1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一般可以大量复制</a:t>
            </a:r>
            <a:r>
              <a:rPr lang="zh-CN" sz="2800" b="1">
                <a:solidFill>
                  <a:srgbClr val="2C19E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zh-CN" sz="2800" b="1">
                <a:solidFill>
                  <a:srgbClr val="2011E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假山的</a:t>
            </a:r>
            <a:r>
              <a:rPr lang="zh-CN" altLang="en-US" sz="2800" b="1">
                <a:solidFill>
                  <a:srgbClr val="2011E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堆叠属于前者。</a:t>
            </a:r>
            <a:endParaRPr lang="zh-CN" altLang="en-US" sz="2800" b="1">
              <a:solidFill>
                <a:srgbClr val="2011E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85825" y="3303905"/>
            <a:ext cx="10109835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④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可是墙壁上有砖砌的各式镂空图案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廊子大多是两边无所依傍的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实际是</a:t>
            </a:r>
            <a:r>
              <a:rPr sz="28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隔而不隔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sz="28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界而未界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因而更增加了景致的深度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。（“隔而不隔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界而未界”是什么意思？）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5825" y="4687570"/>
            <a:ext cx="10109835" cy="1814830"/>
          </a:xfrm>
          <a:prstGeom prst="rect">
            <a:avLst/>
          </a:prstGeom>
          <a:noFill/>
          <a:ln>
            <a:solidFill>
              <a:srgbClr val="1222EA"/>
            </a:solidFill>
          </a:ln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2011E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尽管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看上去花墙和廊子把景致分开了</a:t>
            </a:r>
            <a:r>
              <a:rPr altLang="zh-CN" sz="2800" b="1">
                <a:solidFill>
                  <a:srgbClr val="2011E1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2011E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但因为墙壁是镂空的</a:t>
            </a:r>
            <a:r>
              <a:rPr altLang="zh-CN" sz="2800" b="1">
                <a:solidFill>
                  <a:srgbClr val="2011E1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2011E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廊子两边无所依傍</a:t>
            </a:r>
            <a:r>
              <a:rPr altLang="zh-CN" sz="2800" b="1">
                <a:solidFill>
                  <a:srgbClr val="2011E1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2011E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所以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景致没有被真正隔开</a:t>
            </a:r>
            <a:r>
              <a:rPr altLang="zh-CN" sz="2800" b="1">
                <a:solidFill>
                  <a:srgbClr val="2011E1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2011E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只是缓冲了一下视线</a:t>
            </a:r>
            <a:r>
              <a:rPr altLang="zh-CN" sz="2800" b="1">
                <a:solidFill>
                  <a:srgbClr val="2C19E3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使得景物逐次展开呈现在游览者眼前</a:t>
            </a:r>
            <a:r>
              <a:rPr altLang="zh-CN" sz="2800" b="1">
                <a:solidFill>
                  <a:srgbClr val="2C19E3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2011E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这样就</a:t>
            </a:r>
            <a:r>
              <a:rPr lang="zh-CN" altLang="en-US" sz="2800" b="1">
                <a:solidFill>
                  <a:srgbClr val="2011E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使游览者在心理上觉得园林中景致众多、极有层次了</a:t>
            </a:r>
            <a:r>
              <a:rPr lang="zh-CN" altLang="en-US" sz="2800" b="1" smtClean="0">
                <a:solidFill>
                  <a:srgbClr val="2011E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 b="1" smtClean="0">
              <a:solidFill>
                <a:srgbClr val="2011E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574040"/>
            <a:ext cx="12192000" cy="6087745"/>
          </a:xfrm>
          <a:prstGeom prst="rect">
            <a:avLst/>
          </a:prstGeom>
        </p:spPr>
      </p:pic>
      <p:sp>
        <p:nvSpPr>
          <p:cNvPr id="20484" name="文本框 1"/>
          <p:cNvSpPr txBox="1"/>
          <p:nvPr/>
        </p:nvSpPr>
        <p:spPr>
          <a:xfrm>
            <a:off x="2030730" y="2414270"/>
            <a:ext cx="74936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zh-CN" altLang="zh-CN" sz="7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比较阅读</a:t>
            </a:r>
            <a:endParaRPr lang="zh-CN" altLang="zh-CN" sz="7200" b="1" u="sng">
              <a:latin typeface="宋体" panose="02010600030101010101" pitchFamily="2" charset="-122"/>
              <a:ea typeface="宋体" panose="02010600030101010101" pitchFamily="2" charset="-122"/>
              <a:cs typeface="汉仪尚巍手书简" panose="0002060004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14460" y="2626995"/>
            <a:ext cx="3562350" cy="403479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1527175" y="2589530"/>
            <a:ext cx="1593850" cy="107632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找准说明对象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左大括号 5"/>
          <p:cNvSpPr/>
          <p:nvPr>
            <p:custDataLst>
              <p:tags r:id="rId1"/>
            </p:custDataLst>
          </p:nvPr>
        </p:nvSpPr>
        <p:spPr>
          <a:xfrm>
            <a:off x="3057525" y="1396365"/>
            <a:ext cx="149225" cy="3162935"/>
          </a:xfrm>
          <a:prstGeom prst="leftBrac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/>
          <a:p>
            <a:endParaRPr sz="1350"/>
          </a:p>
        </p:txBody>
      </p:sp>
      <p:sp>
        <p:nvSpPr>
          <p:cNvPr id="12" name="文本框 11"/>
          <p:cNvSpPr txBox="1"/>
          <p:nvPr/>
        </p:nvSpPr>
        <p:spPr>
          <a:xfrm>
            <a:off x="3121025" y="1396365"/>
            <a:ext cx="6813550" cy="107632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看标题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事物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说明文</a:t>
            </a: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有时标题就是说明对象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21025" y="2740660"/>
            <a:ext cx="6790690" cy="107632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抓关键句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开头总起句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结尾总结句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中心句</a:t>
            </a: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往往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会揭示说明对象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98800" y="4150995"/>
            <a:ext cx="6812915" cy="5835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③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抓反复出现的词语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" grpId="0"/>
      <p:bldP spid="7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807720" y="416560"/>
            <a:ext cx="1063752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阅读下面两则材料，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回答问题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材料</a:t>
            </a:r>
            <a:r>
              <a:rPr lang="en-US" altLang="zh-CN" sz="28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(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</a:t>
            </a:r>
            <a:r>
              <a:rPr lang="en-US" altLang="zh-CN" sz="28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)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对卢沟桥的介绍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，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与课文里的相比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，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说明的内容有什么不同？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为什么会有所不同？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00430" y="1724660"/>
            <a:ext cx="992187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《中国桥梁史料》集中介绍了卢沟桥本身的情况</a:t>
            </a:r>
            <a:r>
              <a:rPr lang="en-US" altLang="zh-CN" sz="2800" b="1" dirty="0">
                <a:solidFill>
                  <a:srgbClr val="2011E1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——</a:t>
            </a:r>
            <a:r>
              <a:rPr lang="zh-CN" sz="2800" b="1">
                <a:solidFill>
                  <a:srgbClr val="2011E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拱、桥墩、桥面、桥栏等几个部位</a:t>
            </a:r>
            <a:r>
              <a:rPr lang="zh-CN" altLang="zh-CN" sz="2800" b="1" dirty="0">
                <a:solidFill>
                  <a:srgbClr val="2011E1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列举大量数据与事实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一一介绍；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75995" y="2677795"/>
            <a:ext cx="1008062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课文重点介绍了卢沟桥的结构特点、桥栏上的石狮子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也介绍了卢沟桥的审美价值和历史意义。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5995" y="3630930"/>
            <a:ext cx="984631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800" b="1">
                <a:solidFill>
                  <a:srgbClr val="2011DE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因为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《中国桥梁史料》是一部桥梁学的专业著作</a:t>
            </a:r>
            <a:r>
              <a:rPr lang="zh-CN" altLang="zh-CN" sz="2800" b="1" dirty="0">
                <a:solidFill>
                  <a:srgbClr val="2011DE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2011DE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所以主要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从学科专业的角度</a:t>
            </a:r>
            <a:r>
              <a:rPr lang="zh-CN" altLang="zh-CN" sz="2800" b="1" dirty="0">
                <a:solidFill>
                  <a:srgbClr val="2011DE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介绍卢沟桥</a:t>
            </a:r>
            <a:r>
              <a:rPr lang="zh-CN" sz="2800" b="1">
                <a:solidFill>
                  <a:srgbClr val="2011DE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作为一座重要建筑物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的技术细节</a:t>
            </a:r>
            <a:r>
              <a:rPr lang="zh-CN" sz="2800" b="1">
                <a:solidFill>
                  <a:srgbClr val="2011DE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；</a:t>
            </a:r>
            <a:endParaRPr lang="zh-CN" altLang="en-US" sz="2800" b="1">
              <a:solidFill>
                <a:srgbClr val="2011DE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21080" y="4584065"/>
            <a:ext cx="980122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lnSpc>
                <a:spcPct val="1000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课文是一篇科普文章</a:t>
            </a:r>
            <a:r>
              <a:rPr lang="zh-CN" altLang="zh-CN" sz="2800" b="1" dirty="0">
                <a:solidFill>
                  <a:srgbClr val="2011DE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2011D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要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让读者</a:t>
            </a:r>
            <a:r>
              <a:rPr lang="zh-CN" sz="2800" b="1">
                <a:solidFill>
                  <a:srgbClr val="2011D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在有限篇幅内比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较全面地了解卢沟桥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让读者对卢沟桥的建筑特点有所了解</a:t>
            </a:r>
            <a:r>
              <a:rPr lang="zh-CN" altLang="zh-CN" sz="2800" b="1" dirty="0">
                <a:solidFill>
                  <a:srgbClr val="2011DE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2011D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所以选择卢沟桥的结构特点和最著名的石狮子作为说明重点。</a:t>
            </a:r>
            <a:endParaRPr lang="zh-CN" altLang="en-US" sz="2800" b="1">
              <a:solidFill>
                <a:srgbClr val="2011DE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3593465" y="5967730"/>
            <a:ext cx="4443095" cy="521970"/>
          </a:xfrm>
          <a:prstGeom prst="rect">
            <a:avLst/>
          </a:prstGeom>
          <a:noFill/>
          <a:ln w="952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p>
            <a:pPr indent="0" algn="ctr"/>
            <a:r>
              <a:rPr lang="zh-CN" sz="2800" b="1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阅读对象决定说明内容</a:t>
            </a:r>
            <a:endParaRPr lang="zh-CN" altLang="en-US" sz="2800" b="1"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" grpId="0"/>
      <p:bldP spid="4" grpId="0"/>
      <p:bldP spid="10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>
            <p:custDataLst>
              <p:tags r:id="rId1"/>
            </p:custDataLst>
          </p:nvPr>
        </p:nvSpPr>
        <p:spPr>
          <a:xfrm>
            <a:off x="1007745" y="981075"/>
            <a:ext cx="1041908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0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2</a:t>
            </a:r>
            <a:r>
              <a:rPr lang="en-US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材料</a:t>
            </a:r>
            <a:r>
              <a:rPr lang="en-US" altLang="zh-CN" sz="30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(</a:t>
            </a:r>
            <a:r>
              <a:rPr lang="zh-CN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二</a:t>
            </a:r>
            <a:r>
              <a:rPr lang="en-US" altLang="zh-CN" sz="30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)</a:t>
            </a:r>
            <a:r>
              <a:rPr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主要写的是什么？与课文里对卢沟桥的介绍相比</a:t>
            </a:r>
            <a:r>
              <a:rPr lang="zh-CN" altLang="zh-CN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，</a:t>
            </a:r>
            <a:r>
              <a:rPr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它在写法上有什么不同？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1245" y="1923415"/>
            <a:ext cx="1035494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《夜宿卢沟观晓月》是散文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主要写观赏</a:t>
            </a:r>
            <a:r>
              <a:rPr lang="zh-CN" sz="30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卢沟晓月</a:t>
            </a:r>
            <a:r>
              <a:rPr lang="zh-CN" sz="30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时的情景。描写重点是月光和桥下的流水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最后才写卢沟桥本身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前面的渲染使卢沟桥给读者留下美丽动人的印象。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55065" y="3559175"/>
            <a:ext cx="1033716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lnSpc>
                <a:spcPct val="100000"/>
              </a:lnSpc>
            </a:pPr>
            <a:r>
              <a:rPr lang="zh-CN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课文是说明文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客观平实地介绍卢沟桥的特点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即使有摹状貌的内容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也是为了把相关内容说清楚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并不是为了写景抒情。</a:t>
            </a:r>
            <a:endParaRPr lang="zh-CN" altLang="en-US" sz="3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3933190" y="4646295"/>
            <a:ext cx="4467860" cy="553085"/>
          </a:xfrm>
          <a:prstGeom prst="rect">
            <a:avLst/>
          </a:prstGeom>
          <a:noFill/>
          <a:ln w="952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p>
            <a:pPr indent="0" algn="ctr"/>
            <a:r>
              <a:rPr lang="zh-CN" sz="3000" b="1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文体特点决定写作方法</a:t>
            </a:r>
            <a:endParaRPr lang="zh-CN" sz="3000" b="1"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>
            <p:custDataLst>
              <p:tags r:id="rId1"/>
            </p:custDataLst>
          </p:nvPr>
        </p:nvSpPr>
        <p:spPr>
          <a:xfrm>
            <a:off x="692785" y="848360"/>
            <a:ext cx="10806430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曹雪芹笔下的大观园被认为</a:t>
            </a:r>
            <a:r>
              <a:rPr sz="2800" b="1">
                <a:sym typeface="+mn-ea"/>
              </a:rPr>
              <a:t>“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是一个南北名园的综合</a:t>
            </a:r>
            <a:r>
              <a:rPr sz="2800" b="1"/>
              <a:t>”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。读一读下面《红楼梦》第十七回的选段</a:t>
            </a:r>
            <a:r>
              <a:rPr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圈画和标注出其中描写楼台轩榭、假山池沼和花草树木的内容</a:t>
            </a:r>
            <a:r>
              <a:rPr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并比较大观园与课文所写的苏州园林有什么异同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相似的特点：</a:t>
            </a:r>
            <a:endParaRPr 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不同之处：</a:t>
            </a:r>
            <a:endParaRPr 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2785" y="2551430"/>
            <a:ext cx="108280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rgbClr val="2C19E3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          </a:t>
            </a:r>
            <a:r>
              <a:rPr lang="en-US" altLang="zh-CN"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 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①正门的窗户不施彩绘</a:t>
            </a:r>
            <a:r>
              <a:rPr altLang="zh-CN" sz="2800" b="1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墙壁也比较素净</a:t>
            </a:r>
            <a:r>
              <a:rPr altLang="zh-CN" sz="2800" b="1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不落富丽俗套；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746760" y="3343910"/>
            <a:ext cx="1060005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2C19E3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        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苏州园林从整体到局部都贯彻了</a:t>
            </a:r>
            <a:r>
              <a:rPr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“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务必使游览者无论站在哪个点上</a:t>
            </a:r>
            <a:r>
              <a:rPr altLang="zh-CN" sz="2800" b="1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眼前总是一幅完美的图画</a:t>
            </a:r>
            <a:r>
              <a:rPr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”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的审美原则</a:t>
            </a:r>
            <a:r>
              <a:rPr lang="zh-CN" sz="2800" b="1">
                <a:solidFill>
                  <a:srgbClr val="2C19E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 b="1">
              <a:solidFill>
                <a:srgbClr val="2C19E3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3750" y="2980690"/>
            <a:ext cx="108280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②注意山石、藤萝等与建筑的配合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746760" y="4358640"/>
            <a:ext cx="1087564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大观园表现为多种不同风格的“景区”的拼凑堆叠</a:t>
            </a:r>
            <a:r>
              <a:rPr altLang="zh-CN" sz="2800" b="1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既有素朴自然的</a:t>
            </a:r>
            <a:r>
              <a:rPr altLang="zh-CN" sz="2800" b="1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也有穿凿扭捏的</a:t>
            </a:r>
            <a:r>
              <a:rPr altLang="zh-CN" sz="2800" b="1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还有金碧辉煌的</a:t>
            </a:r>
            <a:r>
              <a:rPr altLang="zh-CN" sz="2800" b="1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就局部看不无佳处</a:t>
            </a:r>
            <a:r>
              <a:rPr altLang="zh-CN" sz="2800" b="1">
                <a:solidFill>
                  <a:srgbClr val="FF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就整体看并不和谐</a:t>
            </a:r>
            <a:r>
              <a:rPr sz="2800" b="1">
                <a:solidFill>
                  <a:srgbClr val="2C19E3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。正如贾宝玉所说的</a:t>
            </a:r>
            <a:r>
              <a:rPr altLang="zh-CN" sz="2800" b="1">
                <a:solidFill>
                  <a:srgbClr val="2C19E3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不是“天然图画”</a:t>
            </a:r>
            <a:r>
              <a:rPr lang="zh-CN" sz="2800" b="1">
                <a:solidFill>
                  <a:srgbClr val="2C19E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 b="1">
              <a:solidFill>
                <a:srgbClr val="2C19E3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56285" y="2781935"/>
            <a:ext cx="1904365" cy="107632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概括说明对象特征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左大括号 5"/>
          <p:cNvSpPr/>
          <p:nvPr>
            <p:custDataLst>
              <p:tags r:id="rId1"/>
            </p:custDataLst>
          </p:nvPr>
        </p:nvSpPr>
        <p:spPr>
          <a:xfrm>
            <a:off x="2559050" y="1727200"/>
            <a:ext cx="101600" cy="3544570"/>
          </a:xfrm>
          <a:prstGeom prst="leftBrac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/>
          <a:p>
            <a:endParaRPr sz="1350"/>
          </a:p>
        </p:txBody>
      </p:sp>
      <p:sp>
        <p:nvSpPr>
          <p:cNvPr id="13" name="文本框 12"/>
          <p:cNvSpPr txBox="1"/>
          <p:nvPr/>
        </p:nvSpPr>
        <p:spPr>
          <a:xfrm>
            <a:off x="2559050" y="1745615"/>
            <a:ext cx="8840470" cy="5835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审题：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明确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题干揭示的信息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在文中的范围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59050" y="2536190"/>
            <a:ext cx="8651240" cy="107632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看标题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标题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中对说明对象的限制词</a:t>
            </a: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常体现说明对象的特征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59050" y="3858260"/>
            <a:ext cx="8840470" cy="5835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③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抓关键词句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如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段落首尾句</a:t>
            </a: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中心句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59050" y="4687570"/>
            <a:ext cx="6812915" cy="5835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④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综合层意：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由层意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归纳概括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特征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" grpId="0"/>
      <p:bldP spid="8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1489075" y="5267325"/>
            <a:ext cx="9213850" cy="583565"/>
          </a:xfrm>
          <a:prstGeom prst="rect">
            <a:avLst/>
          </a:prstGeom>
          <a:ln w="57150"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2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这两篇文章的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说明对象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各</a:t>
            </a:r>
            <a:r>
              <a:rPr lang="zh-CN" altLang="en-US" sz="32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是什么？各有什么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特点</a:t>
            </a:r>
            <a:r>
              <a:rPr lang="zh-CN" altLang="en-US" sz="32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？</a:t>
            </a:r>
            <a:endParaRPr lang="zh-CN" altLang="en-US" sz="320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lum bright="18000" contrast="6000"/>
          </a:blip>
          <a:stretch>
            <a:fillRect/>
          </a:stretch>
        </p:blipFill>
        <p:spPr>
          <a:xfrm>
            <a:off x="961390" y="2058035"/>
            <a:ext cx="4826000" cy="274129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lum bright="12000"/>
          </a:blip>
          <a:stretch>
            <a:fillRect/>
          </a:stretch>
        </p:blipFill>
        <p:spPr>
          <a:xfrm>
            <a:off x="6745605" y="2058035"/>
            <a:ext cx="5086985" cy="274129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" name="文本框 3"/>
          <p:cNvSpPr txBox="1"/>
          <p:nvPr/>
        </p:nvSpPr>
        <p:spPr>
          <a:xfrm>
            <a:off x="1678305" y="1231900"/>
            <a:ext cx="3288030" cy="6330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《中国石拱桥》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2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48880" y="1231900"/>
            <a:ext cx="295846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《苏州园林》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3"/>
          <p:cNvSpPr txBox="1"/>
          <p:nvPr>
            <p:custDataLst>
              <p:tags r:id="rId1"/>
            </p:custDataLst>
          </p:nvPr>
        </p:nvSpPr>
        <p:spPr>
          <a:xfrm>
            <a:off x="356235" y="966470"/>
            <a:ext cx="2621915" cy="783221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p>
            <a:r>
              <a:rPr lang="zh-CN" altLang="en-US" sz="4000" b="1" smtClean="0">
                <a:latin typeface="宋体" panose="02010600030101010101" pitchFamily="2" charset="-122"/>
                <a:ea typeface="宋体" panose="02010600030101010101" pitchFamily="2" charset="-122"/>
              </a:rPr>
              <a:t>字词清单</a:t>
            </a:r>
            <a:endParaRPr lang="zh-CN" altLang="en-US" sz="40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矩形 22"/>
          <p:cNvSpPr/>
          <p:nvPr>
            <p:custDataLst>
              <p:tags r:id="rId2"/>
            </p:custDataLst>
          </p:nvPr>
        </p:nvSpPr>
        <p:spPr>
          <a:xfrm>
            <a:off x="1703705" y="2061210"/>
            <a:ext cx="879475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拱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桥（     ）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记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载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     ）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损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     ）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侵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略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     ）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洨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河（     ）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匀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称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（     ）  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饮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涧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河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堤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 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）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铺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砌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（  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）  惟妙惟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肖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（     ）</a:t>
            </a:r>
            <a:endParaRPr lang="zh-CN" altLang="en-US" sz="32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hú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    ）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形 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雄</a:t>
            </a:r>
            <a:r>
              <a:rPr lang="en-US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ku</a:t>
            </a:r>
            <a:r>
              <a:rPr 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    ）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桥</a:t>
            </a:r>
            <a:r>
              <a:rPr lang="en-US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dūn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    ）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推</a:t>
            </a:r>
            <a:r>
              <a:rPr lang="en-US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chónɡ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     ）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序</a:t>
            </a:r>
            <a:r>
              <a:rPr lang="en-US" altLang="zh-CN" sz="3200">
                <a:solidFill>
                  <a:srgbClr val="000000"/>
                </a:solidFill>
                <a:latin typeface="+mn-cs"/>
                <a:ea typeface="楷体" panose="02010609060101010101" charset="-122"/>
                <a:sym typeface="+mn-ea"/>
              </a:rPr>
              <a:t>mù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 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）</a:t>
            </a:r>
            <a:endParaRPr lang="zh-CN" altLang="en-US" sz="32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2639695" y="2060575"/>
            <a:ext cx="7858125" cy="2549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</a:t>
            </a: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ɡǒnɡ                  z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ǎ</a:t>
            </a: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                   sǔn      </a:t>
            </a:r>
            <a:endParaRPr lang="en-US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lüè                  xi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á</a:t>
            </a: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o                  chèn</a:t>
            </a:r>
            <a:endParaRPr lang="en-US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ji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                   </a:t>
            </a: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dī                      </a:t>
            </a: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qì                                   </a:t>
            </a:r>
            <a:endParaRPr lang="en-US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xi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o                         </a:t>
            </a:r>
            <a:endParaRPr lang="en-US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     </a:t>
            </a:r>
            <a:endParaRPr 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2279650" y="4508500"/>
            <a:ext cx="8218805" cy="1337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弧                        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跨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    墩           </a:t>
            </a:r>
            <a:endParaRPr lang="en-US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崇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幕</a:t>
            </a:r>
            <a:endParaRPr 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Box 77"/>
          <p:cNvSpPr txBox="1"/>
          <p:nvPr/>
        </p:nvSpPr>
        <p:spPr>
          <a:xfrm>
            <a:off x="6783388" y="3859213"/>
            <a:ext cx="67627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>
                <a:solidFill>
                  <a:srgbClr val="C00000"/>
                </a:solidFill>
                <a:latin typeface="Century Gothic" panose="020B0502020202020204" pitchFamily="34" charset="0"/>
                <a:ea typeface="微软雅黑" panose="020B0503020204020204" charset="-122"/>
              </a:rPr>
              <a:t> </a:t>
            </a:r>
            <a:endParaRPr lang="en-US" altLang="en-US">
              <a:solidFill>
                <a:srgbClr val="C00000"/>
              </a:solidFill>
              <a:latin typeface="Century Gothic" panose="020B0502020202020204" pitchFamily="34" charset="0"/>
              <a:ea typeface="微软雅黑" panose="020B0503020204020204" charset="-122"/>
            </a:endParaRPr>
          </a:p>
        </p:txBody>
      </p:sp>
      <p:sp>
        <p:nvSpPr>
          <p:cNvPr id="12294" name="TextBox 47"/>
          <p:cNvSpPr txBox="1"/>
          <p:nvPr/>
        </p:nvSpPr>
        <p:spPr>
          <a:xfrm>
            <a:off x="3792220" y="1923415"/>
            <a:ext cx="3745230" cy="610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匀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称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称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赞</a:t>
            </a:r>
            <a:r>
              <a:rPr lang="zh-CN" altLang="en-US" sz="3600" b="1">
                <a:solidFill>
                  <a:srgbClr val="0C03B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3600" b="1">
                <a:solidFill>
                  <a:srgbClr val="0C03B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600" b="1">
                <a:solidFill>
                  <a:srgbClr val="0C03B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0C03B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rgbClr val="0C03B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rgbClr val="0C03BD"/>
                </a:solidFill>
                <a:latin typeface="Century Gothic" panose="020B0502020202020204" pitchFamily="34" charset="0"/>
                <a:ea typeface="微软雅黑" panose="020B0503020204020204" charset="-122"/>
              </a:rPr>
              <a:t>   </a:t>
            </a:r>
            <a:endParaRPr lang="zh-CN" altLang="en-US" sz="2800" b="1">
              <a:solidFill>
                <a:srgbClr val="0C03BD"/>
              </a:solidFill>
              <a:latin typeface="Century Gothic" panose="020B0502020202020204" pitchFamily="34" charset="0"/>
              <a:ea typeface="微软雅黑" panose="020B0503020204020204" charset="-122"/>
            </a:endParaRPr>
          </a:p>
        </p:txBody>
      </p:sp>
      <p:sp>
        <p:nvSpPr>
          <p:cNvPr id="12299" name="文本框 5"/>
          <p:cNvSpPr txBox="1"/>
          <p:nvPr/>
        </p:nvSpPr>
        <p:spPr>
          <a:xfrm>
            <a:off x="5497513" y="5549900"/>
            <a:ext cx="533400" cy="27559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60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21jycn.com</a:t>
            </a:r>
            <a:endParaRPr lang="en-US" altLang="zh-CN" sz="600">
              <a:solidFill>
                <a:schemeClr val="bg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2300" name="文本框 6"/>
          <p:cNvSpPr txBox="1"/>
          <p:nvPr/>
        </p:nvSpPr>
        <p:spPr>
          <a:xfrm>
            <a:off x="6105525" y="5549900"/>
            <a:ext cx="647700" cy="18351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60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21</a:t>
            </a:r>
            <a:r>
              <a:rPr lang="zh-CN" altLang="en-US" sz="60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世纪教育网</a:t>
            </a:r>
            <a:endParaRPr lang="zh-CN" altLang="en-US" sz="600">
              <a:solidFill>
                <a:schemeClr val="bg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" name="TextBox 36"/>
          <p:cNvSpPr txBox="1"/>
          <p:nvPr/>
        </p:nvSpPr>
        <p:spPr>
          <a:xfrm>
            <a:off x="5661660" y="1412875"/>
            <a:ext cx="17176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>
                <a:solidFill>
                  <a:srgbClr val="FF0000"/>
                </a:solidFill>
                <a:latin typeface="+mn-cs"/>
                <a:ea typeface="宋体" panose="02010600030101010101" pitchFamily="2" charset="-122"/>
              </a:rPr>
              <a:t>chēn</a:t>
            </a:r>
            <a:r>
              <a:rPr lang="en-US" altLang="zh-CN" sz="3600">
                <a:solidFill>
                  <a:srgbClr val="FF0000"/>
                </a:solidFill>
                <a:latin typeface="+mj-cs"/>
                <a:ea typeface="宋体" panose="02010600030101010101" pitchFamily="2" charset="-122"/>
                <a:cs typeface="+mj-cs"/>
              </a:rPr>
              <a:t>g</a:t>
            </a:r>
            <a:endParaRPr lang="en-US" altLang="zh-CN" sz="3600">
              <a:solidFill>
                <a:srgbClr val="FF0000"/>
              </a:solidFill>
              <a:latin typeface="+mj-cs"/>
              <a:ea typeface="宋体" panose="02010600030101010101" pitchFamily="2" charset="-122"/>
              <a:cs typeface="+mj-cs"/>
            </a:endParaRPr>
          </a:p>
        </p:txBody>
      </p:sp>
      <p:sp>
        <p:nvSpPr>
          <p:cNvPr id="12305" name="TextBox 47"/>
          <p:cNvSpPr txBox="1"/>
          <p:nvPr/>
        </p:nvSpPr>
        <p:spPr>
          <a:xfrm>
            <a:off x="2423795" y="3480753"/>
            <a:ext cx="7789863" cy="1753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记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载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   千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载</a:t>
            </a:r>
            <a:r>
              <a:rPr lang="zh-CN" altLang="en-US" sz="3600" b="1">
                <a:solidFill>
                  <a:srgbClr val="0C03B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装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载    载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歌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载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舞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3600" b="1">
              <a:solidFill>
                <a:srgbClr val="0C03BD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          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承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载</a:t>
            </a:r>
            <a:r>
              <a:rPr lang="zh-CN" altLang="en-US" sz="3200" b="1">
                <a:solidFill>
                  <a:srgbClr val="0C03B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rgbClr val="0C03BD"/>
                </a:solidFill>
                <a:latin typeface="Century Gothic" panose="020B0502020202020204" pitchFamily="34" charset="0"/>
                <a:ea typeface="微软雅黑" panose="020B0503020204020204" charset="-122"/>
              </a:rPr>
              <a:t>   </a:t>
            </a:r>
            <a:r>
              <a:rPr lang="en-US" altLang="zh-CN" sz="2800" b="1">
                <a:solidFill>
                  <a:srgbClr val="0C03BD"/>
                </a:solidFill>
                <a:latin typeface="Century Gothic" panose="020B0502020202020204" pitchFamily="34" charset="0"/>
                <a:ea typeface="微软雅黑" panose="020B0503020204020204" charset="-122"/>
              </a:rPr>
              <a:t>   </a:t>
            </a: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怨声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载</a:t>
            </a: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道</a:t>
            </a:r>
            <a:endParaRPr lang="zh-CN" altLang="en-US" sz="3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TextBox 50"/>
          <p:cNvSpPr txBox="1"/>
          <p:nvPr/>
        </p:nvSpPr>
        <p:spPr>
          <a:xfrm>
            <a:off x="6024245" y="3018790"/>
            <a:ext cx="8915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>
                <a:solidFill>
                  <a:srgbClr val="FF0000"/>
                </a:solidFill>
                <a:latin typeface="+mn-cs"/>
                <a:ea typeface="宋体" panose="02010600030101010101" pitchFamily="2" charset="-122"/>
              </a:rPr>
              <a:t>z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3600">
                <a:solidFill>
                  <a:srgbClr val="FF0000"/>
                </a:solidFill>
                <a:latin typeface="+mn-cs"/>
                <a:ea typeface="宋体" panose="02010600030101010101" pitchFamily="2" charset="-122"/>
              </a:rPr>
              <a:t>i</a:t>
            </a:r>
            <a:endParaRPr lang="en-US" altLang="zh-CN" sz="3600">
              <a:solidFill>
                <a:srgbClr val="FF0000"/>
              </a:solidFill>
              <a:latin typeface="+mn-cs"/>
              <a:ea typeface="宋体" panose="02010600030101010101" pitchFamily="2" charset="-122"/>
            </a:endParaRPr>
          </a:p>
        </p:txBody>
      </p:sp>
      <p:sp>
        <p:nvSpPr>
          <p:cNvPr id="10" name="TextBox 50"/>
          <p:cNvSpPr txBox="1"/>
          <p:nvPr/>
        </p:nvSpPr>
        <p:spPr>
          <a:xfrm>
            <a:off x="2795905" y="2997200"/>
            <a:ext cx="11493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>
                <a:solidFill>
                  <a:srgbClr val="FF0000"/>
                </a:solidFill>
                <a:latin typeface="+mn-cs"/>
                <a:ea typeface="宋体" panose="02010600030101010101" pitchFamily="2" charset="-122"/>
              </a:rPr>
              <a:t>z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ǎ</a:t>
            </a:r>
            <a:r>
              <a:rPr lang="en-US" altLang="zh-CN" sz="3600">
                <a:solidFill>
                  <a:srgbClr val="FF0000"/>
                </a:solidFill>
                <a:latin typeface="+mn-cs"/>
                <a:ea typeface="宋体" panose="02010600030101010101" pitchFamily="2" charset="-122"/>
              </a:rPr>
              <a:t>i</a:t>
            </a:r>
            <a:endParaRPr lang="en-US" altLang="zh-CN" sz="3600">
              <a:solidFill>
                <a:srgbClr val="FF0000"/>
              </a:solidFill>
              <a:latin typeface="+mn-cs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63975" y="1412875"/>
            <a:ext cx="125095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chèn</a:t>
            </a:r>
            <a:endParaRPr lang="en-US" altLang="en-US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2" name="TextBox 50"/>
          <p:cNvSpPr txBox="1"/>
          <p:nvPr>
            <p:custDataLst>
              <p:tags r:id="rId1"/>
            </p:custDataLst>
          </p:nvPr>
        </p:nvSpPr>
        <p:spPr>
          <a:xfrm>
            <a:off x="4512310" y="2990215"/>
            <a:ext cx="11493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>
                <a:solidFill>
                  <a:srgbClr val="FF0000"/>
                </a:solidFill>
                <a:latin typeface="+mn-cs"/>
                <a:ea typeface="宋体" panose="02010600030101010101" pitchFamily="2" charset="-122"/>
              </a:rPr>
              <a:t>z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ǎ</a:t>
            </a:r>
            <a:r>
              <a:rPr lang="en-US" altLang="zh-CN" sz="3600">
                <a:solidFill>
                  <a:srgbClr val="FF0000"/>
                </a:solidFill>
                <a:latin typeface="+mn-cs"/>
                <a:ea typeface="宋体" panose="02010600030101010101" pitchFamily="2" charset="-122"/>
              </a:rPr>
              <a:t>i</a:t>
            </a:r>
            <a:endParaRPr lang="en-US" altLang="zh-CN" sz="3600">
              <a:solidFill>
                <a:srgbClr val="FF0000"/>
              </a:solidFill>
              <a:latin typeface="+mn-cs"/>
              <a:ea typeface="宋体" panose="02010600030101010101" pitchFamily="2" charset="-122"/>
            </a:endParaRPr>
          </a:p>
        </p:txBody>
      </p:sp>
      <p:sp>
        <p:nvSpPr>
          <p:cNvPr id="13" name="TextBox 50"/>
          <p:cNvSpPr txBox="1"/>
          <p:nvPr>
            <p:custDataLst>
              <p:tags r:id="rId2"/>
            </p:custDataLst>
          </p:nvPr>
        </p:nvSpPr>
        <p:spPr>
          <a:xfrm>
            <a:off x="7608570" y="2924810"/>
            <a:ext cx="8915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>
                <a:solidFill>
                  <a:srgbClr val="FF0000"/>
                </a:solidFill>
                <a:latin typeface="+mn-cs"/>
                <a:ea typeface="宋体" panose="02010600030101010101" pitchFamily="2" charset="-122"/>
              </a:rPr>
              <a:t>z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3600">
                <a:solidFill>
                  <a:srgbClr val="FF0000"/>
                </a:solidFill>
                <a:latin typeface="+mn-cs"/>
                <a:ea typeface="宋体" panose="02010600030101010101" pitchFamily="2" charset="-122"/>
              </a:rPr>
              <a:t>i</a:t>
            </a:r>
            <a:endParaRPr lang="en-US" altLang="zh-CN" sz="3600">
              <a:solidFill>
                <a:srgbClr val="FF0000"/>
              </a:solidFill>
              <a:latin typeface="+mn-cs"/>
              <a:ea typeface="宋体" panose="02010600030101010101" pitchFamily="2" charset="-122"/>
            </a:endParaRPr>
          </a:p>
        </p:txBody>
      </p:sp>
      <p:sp>
        <p:nvSpPr>
          <p:cNvPr id="14" name="TextBox 50"/>
          <p:cNvSpPr txBox="1"/>
          <p:nvPr>
            <p:custDataLst>
              <p:tags r:id="rId3"/>
            </p:custDataLst>
          </p:nvPr>
        </p:nvSpPr>
        <p:spPr>
          <a:xfrm>
            <a:off x="6105525" y="4149090"/>
            <a:ext cx="8915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>
                <a:solidFill>
                  <a:srgbClr val="FF0000"/>
                </a:solidFill>
                <a:latin typeface="+mn-cs"/>
                <a:ea typeface="宋体" panose="02010600030101010101" pitchFamily="2" charset="-122"/>
              </a:rPr>
              <a:t>z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3600">
                <a:solidFill>
                  <a:srgbClr val="FF0000"/>
                </a:solidFill>
                <a:latin typeface="+mn-cs"/>
                <a:ea typeface="宋体" panose="02010600030101010101" pitchFamily="2" charset="-122"/>
              </a:rPr>
              <a:t>i</a:t>
            </a:r>
            <a:endParaRPr lang="en-US" altLang="zh-CN" sz="3600">
              <a:solidFill>
                <a:srgbClr val="FF0000"/>
              </a:solidFill>
              <a:latin typeface="+mn-cs"/>
              <a:ea typeface="宋体" panose="02010600030101010101" pitchFamily="2" charset="-122"/>
            </a:endParaRPr>
          </a:p>
        </p:txBody>
      </p:sp>
      <p:sp>
        <p:nvSpPr>
          <p:cNvPr id="15" name="TextBox 50"/>
          <p:cNvSpPr txBox="1"/>
          <p:nvPr>
            <p:custDataLst>
              <p:tags r:id="rId4"/>
            </p:custDataLst>
          </p:nvPr>
        </p:nvSpPr>
        <p:spPr>
          <a:xfrm>
            <a:off x="8256270" y="4149090"/>
            <a:ext cx="8915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>
                <a:solidFill>
                  <a:srgbClr val="FF0000"/>
                </a:solidFill>
                <a:latin typeface="+mn-cs"/>
                <a:ea typeface="宋体" panose="02010600030101010101" pitchFamily="2" charset="-122"/>
              </a:rPr>
              <a:t>z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3600">
                <a:solidFill>
                  <a:srgbClr val="FF0000"/>
                </a:solidFill>
                <a:latin typeface="+mn-cs"/>
                <a:ea typeface="宋体" panose="02010600030101010101" pitchFamily="2" charset="-122"/>
              </a:rPr>
              <a:t>i</a:t>
            </a:r>
            <a:endParaRPr lang="en-US" altLang="zh-CN" sz="3600">
              <a:solidFill>
                <a:srgbClr val="FF0000"/>
              </a:solidFill>
              <a:latin typeface="+mn-cs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0" grpId="0"/>
      <p:bldP spid="12" grpId="0"/>
      <p:bldP spid="13" grpId="0"/>
      <p:bldP spid="14" grpId="0"/>
      <p:bldP spid="15" grpId="0"/>
      <p:bldP spid="4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0.xml><?xml version="1.0" encoding="utf-8"?>
<p:tagLst xmlns:p="http://schemas.openxmlformats.org/presentationml/2006/main">
  <p:tag name="AS_UNIQUEID" val="1643"/>
</p:tagLst>
</file>

<file path=ppt/tags/tag100.xml><?xml version="1.0" encoding="utf-8"?>
<p:tagLst xmlns:p="http://schemas.openxmlformats.org/presentationml/2006/main">
  <p:tag name="AS_UNIQUEID" val="1637"/>
</p:tagLst>
</file>

<file path=ppt/tags/tag101.xml><?xml version="1.0" encoding="utf-8"?>
<p:tagLst xmlns:p="http://schemas.openxmlformats.org/presentationml/2006/main">
  <p:tag name="AS_UNIQUEID" val="2219"/>
</p:tagLst>
</file>

<file path=ppt/tags/tag102.xml><?xml version="1.0" encoding="utf-8"?>
<p:tagLst xmlns:p="http://schemas.openxmlformats.org/presentationml/2006/main">
  <p:tag name="AS_UNIQUEID" val="683"/>
</p:tagLst>
</file>

<file path=ppt/tags/tag103.xml><?xml version="1.0" encoding="utf-8"?>
<p:tagLst xmlns:p="http://schemas.openxmlformats.org/presentationml/2006/main">
  <p:tag name="AS_UNIQUEID" val="736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14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15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16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17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18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19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2.xml><?xml version="1.0" encoding="utf-8"?>
<p:tagLst xmlns:p="http://schemas.openxmlformats.org/presentationml/2006/main">
  <p:tag name="KSO_WM_UNIT_PLACING_PICTURE_USER_VIEWPORT" val="{&quot;height&quot;:822,&quot;width&quot;:17610}"/>
</p:tagLst>
</file>

<file path=ppt/tags/tag120.xml><?xml version="1.0" encoding="utf-8"?>
<p:tagLst xmlns:p="http://schemas.openxmlformats.org/presentationml/2006/main">
  <p:tag name="TABLE_ENDDRAG_ORIGIN_RECT" val="959*526"/>
  <p:tag name="TABLE_ENDDRAG_RECT" val="0*4*959*526"/>
</p:tagLst>
</file>

<file path=ppt/tags/tag121.xml><?xml version="1.0" encoding="utf-8"?>
<p:tagLst xmlns:p="http://schemas.openxmlformats.org/presentationml/2006/main">
  <p:tag name="KSO_WM_UNIT_TABLE_BEAUTIFY" val="smartTable{c70aed70-61bd-4b04-a887-712b83b7e185}"/>
  <p:tag name="TABLE_ENDDRAG_ORIGIN_RECT" val="906*408"/>
  <p:tag name="TABLE_ENDDRAG_RECT" val="32*82*906*408"/>
</p:tagLst>
</file>

<file path=ppt/tags/tag122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23.xml><?xml version="1.0" encoding="utf-8"?>
<p:tagLst xmlns:p="http://schemas.openxmlformats.org/presentationml/2006/main">
  <p:tag name="KSO_WM_UNIT_TABLE_BEAUTIFY" val="smartTable{c8245437-7353-4074-bf8f-a026daa528f0}"/>
  <p:tag name="TABLE_ENDDRAG_ORIGIN_RECT" val="936*486"/>
  <p:tag name="TABLE_ENDDRAG_RECT" val="11*34*936*486"/>
</p:tagLst>
</file>

<file path=ppt/tags/tag124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27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31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32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33.xml><?xml version="1.0" encoding="utf-8"?>
<p:tagLst xmlns:p="http://schemas.openxmlformats.org/presentationml/2006/main">
  <p:tag name="AS_UNIQUEID" val="1681"/>
  <p:tag name="KSO_WM_BEAUTIFY_FLAG" val=""/>
</p:tagLst>
</file>

<file path=ppt/tags/tag134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35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DIAGRAM_VIRTUALLY_FRAME" val="{&quot;height&quot;:323.4,&quot;left&quot;:60.5,&quot;top&quot;:42.7,&quot;width&quot;:852.95}"/>
</p:tagLst>
</file>

<file path=ppt/tags/tag138.xml><?xml version="1.0" encoding="utf-8"?>
<p:tagLst xmlns:p="http://schemas.openxmlformats.org/presentationml/2006/main">
  <p:tag name="KSO_WM_DIAGRAM_VIRTUALLY_FRAME" val="{&quot;height&quot;:323.4,&quot;left&quot;:60.5,&quot;top&quot;:42.7,&quot;width&quot;:852.95}"/>
</p:tagLst>
</file>

<file path=ppt/tags/tag139.xml><?xml version="1.0" encoding="utf-8"?>
<p:tagLst xmlns:p="http://schemas.openxmlformats.org/presentationml/2006/main">
  <p:tag name="KSO_WM_BEAUTIFY_FLAG" val=""/>
  <p:tag name="KSO_WM_DIAGRAM_VIRTUALLY_FRAME" val="{&quot;height&quot;:323.4,&quot;left&quot;:60.5,&quot;top&quot;:42.7,&quot;width&quot;:852.95}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"/>
  <p:tag name="KSO_WM_DIAGRAM_VIRTUALLY_FRAME" val="{&quot;height&quot;:323.4,&quot;left&quot;:60.5,&quot;top&quot;:42.7,&quot;width&quot;:852.95}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46.xml><?xml version="1.0" encoding="utf-8"?>
<p:tagLst xmlns:p="http://schemas.openxmlformats.org/presentationml/2006/main">
  <p:tag name="AS_UNIQUEID" val="1800"/>
  <p:tag name="KSO_WM_BEAUTIFY_FLAG" val=""/>
</p:tagLst>
</file>

<file path=ppt/tags/tag14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AS_UNIQUEID" val="1812"/>
  <p:tag name="KSO_WM_BEAUTIFY_FLAG" val=""/>
</p:tagLst>
</file>

<file path=ppt/tags/tag15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AS_UNIQUEID" val="1798"/>
  <p:tag name="KSO_WM_BEAUTIFY_FLAG" val=""/>
</p:tagLst>
</file>

<file path=ppt/tags/tag17.xml><?xml version="1.0" encoding="utf-8"?>
<p:tagLst xmlns:p="http://schemas.openxmlformats.org/presentationml/2006/main">
  <p:tag name="AS_UNIQUEID" val="1310"/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AS_UNIQUEID" val="1791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AS_UNIQUEID" val="1310"/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TABLE_ENDDRAG_ORIGIN_RECT" val="904*138"/>
  <p:tag name="TABLE_ENDDRAG_RECT" val="10*30*904*138"/>
  <p:tag name="KSO_WM_BEAUTIFY_FLAG" val=""/>
</p:tagLst>
</file>

<file path=ppt/tags/tag28.xml><?xml version="1.0" encoding="utf-8"?>
<p:tagLst xmlns:p="http://schemas.openxmlformats.org/presentationml/2006/main">
  <p:tag name="TABLE_ENDDRAG_ORIGIN_RECT" val="943*259"/>
  <p:tag name="TABLE_ENDDRAG_RECT" val="5*107*943*259"/>
  <p:tag name="KSO_WM_BEAUTIFY_FLAG" val=""/>
</p:tagLst>
</file>

<file path=ppt/tags/tag2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30.xml><?xml version="1.0" encoding="utf-8"?>
<p:tagLst xmlns:p="http://schemas.openxmlformats.org/presentationml/2006/main">
  <p:tag name="KSO_WM_UNIT_PLACING_PICTURE_USER_VIEWPORT" val="{&quot;height&quot;:822,&quot;width&quot;:17610}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34.xml><?xml version="1.0" encoding="utf-8"?>
<p:tagLst xmlns:p="http://schemas.openxmlformats.org/presentationml/2006/main">
  <p:tag name="TABLE_ENDDRAG_ORIGIN_RECT" val="908*266"/>
  <p:tag name="TABLE_ENDDRAG_RECT" val="25*109*908*266"/>
  <p:tag name="KSO_WM_BEAUTIFY_FLAG" val=""/>
</p:tagLst>
</file>

<file path=ppt/tags/tag3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6.xml><?xml version="1.0" encoding="utf-8"?>
<p:tagLst xmlns:p="http://schemas.openxmlformats.org/presentationml/2006/main">
  <p:tag name="AS_UNIQUEID" val="2206"/>
</p:tagLst>
</file>

<file path=ppt/tags/tag37.xml><?xml version="1.0" encoding="utf-8"?>
<p:tagLst xmlns:p="http://schemas.openxmlformats.org/presentationml/2006/main">
  <p:tag name="AS_UNIQUEID" val="2206"/>
</p:tagLst>
</file>

<file path=ppt/tags/tag38.xml><?xml version="1.0" encoding="utf-8"?>
<p:tagLst xmlns:p="http://schemas.openxmlformats.org/presentationml/2006/main">
  <p:tag name="AS_UNIQUEID" val="2206"/>
</p:tagLst>
</file>

<file path=ppt/tags/tag39.xml><?xml version="1.0" encoding="utf-8"?>
<p:tagLst xmlns:p="http://schemas.openxmlformats.org/presentationml/2006/main">
  <p:tag name="AS_UNIQUEID" val="2206"/>
</p:tagLst>
</file>

<file path=ppt/tags/tag4.xml><?xml version="1.0" encoding="utf-8"?>
<p:tagLst xmlns:p="http://schemas.openxmlformats.org/presentationml/2006/main">
  <p:tag name="AS_UNIQUEID" val="1791"/>
</p:tagLst>
</file>

<file path=ppt/tags/tag4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41.xml><?xml version="1.0" encoding="utf-8"?>
<p:tagLst xmlns:p="http://schemas.openxmlformats.org/presentationml/2006/main">
  <p:tag name="AS_UNIQUEID" val="2206"/>
</p:tagLst>
</file>

<file path=ppt/tags/tag42.xml><?xml version="1.0" encoding="utf-8"?>
<p:tagLst xmlns:p="http://schemas.openxmlformats.org/presentationml/2006/main">
  <p:tag name="KSO_WM_DIAGRAM_VIRTUALLY_FRAME" val="{&quot;height&quot;:194.55,&quot;left&quot;:115.75,&quot;top&quot;:176.2,&quot;width&quot;:746.25}"/>
</p:tagLst>
</file>

<file path=ppt/tags/tag43.xml><?xml version="1.0" encoding="utf-8"?>
<p:tagLst xmlns:p="http://schemas.openxmlformats.org/presentationml/2006/main">
  <p:tag name="AS_UNIQUEID" val="2206"/>
  <p:tag name="KSO_WM_DIAGRAM_VIRTUALLY_FRAME" val="{&quot;height&quot;:194.55,&quot;left&quot;:115.75,&quot;top&quot;:176.2,&quot;width&quot;:746.25}"/>
</p:tagLst>
</file>

<file path=ppt/tags/tag44.xml><?xml version="1.0" encoding="utf-8"?>
<p:tagLst xmlns:p="http://schemas.openxmlformats.org/presentationml/2006/main">
  <p:tag name="KSO_WM_DIAGRAM_VIRTUALLY_FRAME" val="{&quot;height&quot;:194.55,&quot;left&quot;:115.75,&quot;top&quot;:176.2,&quot;width&quot;:746.25}"/>
</p:tagLst>
</file>

<file path=ppt/tags/tag45.xml><?xml version="1.0" encoding="utf-8"?>
<p:tagLst xmlns:p="http://schemas.openxmlformats.org/presentationml/2006/main">
  <p:tag name="KSO_WM_DIAGRAM_VIRTUALLY_FRAME" val="{&quot;height&quot;:194.55,&quot;left&quot;:115.75,&quot;top&quot;:176.2,&quot;width&quot;:746.25}"/>
</p:tagLst>
</file>

<file path=ppt/tags/tag46.xml><?xml version="1.0" encoding="utf-8"?>
<p:tagLst xmlns:p="http://schemas.openxmlformats.org/presentationml/2006/main">
  <p:tag name="AS_UNIQUEID" val="2206"/>
  <p:tag name="KSO_WM_DIAGRAM_VIRTUALLY_FRAME" val="{&quot;height&quot;:194.55,&quot;left&quot;:115.75,&quot;top&quot;:176.2,&quot;width&quot;:746.25}"/>
</p:tagLst>
</file>

<file path=ppt/tags/tag47.xml><?xml version="1.0" encoding="utf-8"?>
<p:tagLst xmlns:p="http://schemas.openxmlformats.org/presentationml/2006/main">
  <p:tag name="KSO_WM_DIAGRAM_VIRTUALLY_FRAME" val="{&quot;height&quot;:194.55,&quot;left&quot;:115.75,&quot;top&quot;:176.2,&quot;width&quot;:746.25}"/>
</p:tagLst>
</file>

<file path=ppt/tags/tag48.xml><?xml version="1.0" encoding="utf-8"?>
<p:tagLst xmlns:p="http://schemas.openxmlformats.org/presentationml/2006/main">
  <p:tag name="KSO_WM_DIAGRAM_VIRTUALLY_FRAME" val="{&quot;height&quot;:194.55,&quot;left&quot;:115.75,&quot;top&quot;:176.2,&quot;width&quot;:746.25}"/>
</p:tagLst>
</file>

<file path=ppt/tags/tag4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52.xml><?xml version="1.0" encoding="utf-8"?>
<p:tagLst xmlns:p="http://schemas.openxmlformats.org/presentationml/2006/main">
  <p:tag name="KSO_WM_UNIT_PLACING_PICTURE_USER_VIEWPORT" val="{&quot;height&quot;:822,&quot;width&quot;:17610}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56.xml><?xml version="1.0" encoding="utf-8"?>
<p:tagLst xmlns:p="http://schemas.openxmlformats.org/presentationml/2006/main">
  <p:tag name="AS_UNIQUEID" val="1639"/>
</p:tagLst>
</file>

<file path=ppt/tags/tag57.xml><?xml version="1.0" encoding="utf-8"?>
<p:tagLst xmlns:p="http://schemas.openxmlformats.org/presentationml/2006/main">
  <p:tag name="AS_UNIQUEID" val="1643"/>
</p:tagLst>
</file>

<file path=ppt/tags/tag58.xml><?xml version="1.0" encoding="utf-8"?>
<p:tagLst xmlns:p="http://schemas.openxmlformats.org/presentationml/2006/main">
  <p:tag name="AS_UNIQUEID" val="1639"/>
</p:tagLst>
</file>

<file path=ppt/tags/tag59.xml><?xml version="1.0" encoding="utf-8"?>
<p:tagLst xmlns:p="http://schemas.openxmlformats.org/presentationml/2006/main">
  <p:tag name="AS_UNIQUEID" val="1639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AS_UNIQUEID" val="1643"/>
</p:tagLst>
</file>

<file path=ppt/tags/tag61.xml><?xml version="1.0" encoding="utf-8"?>
<p:tagLst xmlns:p="http://schemas.openxmlformats.org/presentationml/2006/main">
  <p:tag name="AS_UNIQUEID" val="1639"/>
</p:tagLst>
</file>

<file path=ppt/tags/tag62.xml><?xml version="1.0" encoding="utf-8"?>
<p:tagLst xmlns:p="http://schemas.openxmlformats.org/presentationml/2006/main">
  <p:tag name="AS_UNIQUEID" val="1639"/>
</p:tagLst>
</file>

<file path=ppt/tags/tag63.xml><?xml version="1.0" encoding="utf-8"?>
<p:tagLst xmlns:p="http://schemas.openxmlformats.org/presentationml/2006/main">
  <p:tag name="AS_UNIQUEID" val="1637"/>
</p:tagLst>
</file>

<file path=ppt/tags/tag64.xml><?xml version="1.0" encoding="utf-8"?>
<p:tagLst xmlns:p="http://schemas.openxmlformats.org/presentationml/2006/main">
  <p:tag name="AS_UNIQUEID" val="1643"/>
</p:tagLst>
</file>

<file path=ppt/tags/tag65.xml><?xml version="1.0" encoding="utf-8"?>
<p:tagLst xmlns:p="http://schemas.openxmlformats.org/presentationml/2006/main">
  <p:tag name="AS_UNIQUEID" val="1639"/>
</p:tagLst>
</file>

<file path=ppt/tags/tag66.xml><?xml version="1.0" encoding="utf-8"?>
<p:tagLst xmlns:p="http://schemas.openxmlformats.org/presentationml/2006/main">
  <p:tag name="AS_UNIQUEID" val="1643"/>
</p:tagLst>
</file>

<file path=ppt/tags/tag67.xml><?xml version="1.0" encoding="utf-8"?>
<p:tagLst xmlns:p="http://schemas.openxmlformats.org/presentationml/2006/main">
  <p:tag name="AS_UNIQUEID" val="1639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9.xml><?xml version="1.0" encoding="utf-8"?>
<p:tagLst xmlns:p="http://schemas.openxmlformats.org/presentationml/2006/main">
  <p:tag name="TABLE_ENDDRAG_ORIGIN_RECT" val="811*325"/>
  <p:tag name="TABLE_ENDDRAG_RECT" val="82*114*812*325"/>
  <p:tag name="KSO_WM_BEAUTIFY_FLAG" val=""/>
</p:tagLst>
</file>

<file path=ppt/tags/tag7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0.xml><?xml version="1.0" encoding="utf-8"?>
<p:tagLst xmlns:p="http://schemas.openxmlformats.org/presentationml/2006/main">
  <p:tag name="AS_UNIQUEID" val="1639"/>
</p:tagLst>
</file>

<file path=ppt/tags/tag71.xml><?xml version="1.0" encoding="utf-8"?>
<p:tagLst xmlns:p="http://schemas.openxmlformats.org/presentationml/2006/main">
  <p:tag name="AS_UNIQUEID" val="1639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8.xml><?xml version="1.0" encoding="utf-8"?>
<p:tagLst xmlns:p="http://schemas.openxmlformats.org/presentationml/2006/main">
  <p:tag name="AS_UNIQUEID" val="1643"/>
</p:tagLst>
</file>

<file path=ppt/tags/tag79.xml><?xml version="1.0" encoding="utf-8"?>
<p:tagLst xmlns:p="http://schemas.openxmlformats.org/presentationml/2006/main">
  <p:tag name="AS_UNIQUEID" val="1643"/>
</p:tagLst>
</file>

<file path=ppt/tags/tag8.xml><?xml version="1.0" encoding="utf-8"?>
<p:tagLst xmlns:p="http://schemas.openxmlformats.org/presentationml/2006/main">
  <p:tag name="AS_UNIQUEID" val="1643"/>
</p:tagLst>
</file>

<file path=ppt/tags/tag80.xml><?xml version="1.0" encoding="utf-8"?>
<p:tagLst xmlns:p="http://schemas.openxmlformats.org/presentationml/2006/main">
  <p:tag name="AS_UNIQUEID" val="1643"/>
</p:tagLst>
</file>

<file path=ppt/tags/tag81.xml><?xml version="1.0" encoding="utf-8"?>
<p:tagLst xmlns:p="http://schemas.openxmlformats.org/presentationml/2006/main">
  <p:tag name="AS_UNIQUEID" val="1643"/>
</p:tagLst>
</file>

<file path=ppt/tags/tag82.xml><?xml version="1.0" encoding="utf-8"?>
<p:tagLst xmlns:p="http://schemas.openxmlformats.org/presentationml/2006/main">
  <p:tag name="AS_UNIQUEID" val="1643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9.xml><?xml version="1.0" encoding="utf-8"?>
<p:tagLst xmlns:p="http://schemas.openxmlformats.org/presentationml/2006/main">
  <p:tag name="AS_UNIQUEID" val="1643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0.xml><?xml version="1.0" encoding="utf-8"?>
<p:tagLst xmlns:p="http://schemas.openxmlformats.org/presentationml/2006/main">
  <p:tag name="AS_UNIQUEID" val="1637"/>
</p:tagLst>
</file>

<file path=ppt/tags/tag91.xml><?xml version="1.0" encoding="utf-8"?>
<p:tagLst xmlns:p="http://schemas.openxmlformats.org/presentationml/2006/main">
  <p:tag name="AS_UNIQUEID" val="1643"/>
</p:tagLst>
</file>

<file path=ppt/tags/tag92.xml><?xml version="1.0" encoding="utf-8"?>
<p:tagLst xmlns:p="http://schemas.openxmlformats.org/presentationml/2006/main">
  <p:tag name="AS_UNIQUEID" val="1637"/>
</p:tagLst>
</file>

<file path=ppt/tags/tag93.xml><?xml version="1.0" encoding="utf-8"?>
<p:tagLst xmlns:p="http://schemas.openxmlformats.org/presentationml/2006/main">
  <p:tag name="AS_UNIQUEID" val="1643"/>
</p:tagLst>
</file>

<file path=ppt/tags/tag94.xml><?xml version="1.0" encoding="utf-8"?>
<p:tagLst xmlns:p="http://schemas.openxmlformats.org/presentationml/2006/main">
  <p:tag name="AS_UNIQUEID" val="2219"/>
</p:tagLst>
</file>

<file path=ppt/tags/tag95.xml><?xml version="1.0" encoding="utf-8"?>
<p:tagLst xmlns:p="http://schemas.openxmlformats.org/presentationml/2006/main">
  <p:tag name="AS_UNIQUEID" val="2219"/>
</p:tagLst>
</file>

<file path=ppt/tags/tag96.xml><?xml version="1.0" encoding="utf-8"?>
<p:tagLst xmlns:p="http://schemas.openxmlformats.org/presentationml/2006/main">
  <p:tag name="AS_UNIQUEID" val="2219"/>
</p:tagLst>
</file>

<file path=ppt/tags/tag97.xml><?xml version="1.0" encoding="utf-8"?>
<p:tagLst xmlns:p="http://schemas.openxmlformats.org/presentationml/2006/main">
  <p:tag name="AS_UNIQUEID" val="685"/>
</p:tagLst>
</file>

<file path=ppt/tags/tag98.xml><?xml version="1.0" encoding="utf-8"?>
<p:tagLst xmlns:p="http://schemas.openxmlformats.org/presentationml/2006/main">
  <p:tag name="AS_UNIQUEID" val="2219"/>
  <p:tag name="KSO_WM_BEAUTIFY_FLAG" val=""/>
</p:tagLst>
</file>

<file path=ppt/tags/tag99.xml><?xml version="1.0" encoding="utf-8"?>
<p:tagLst xmlns:p="http://schemas.openxmlformats.org/presentationml/2006/main">
  <p:tag name="AS_UNIQUEID" val="685"/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9591</Words>
  <Application>WPS 演示</Application>
  <PresentationFormat/>
  <Paragraphs>778</Paragraphs>
  <Slides>52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72" baseType="lpstr">
      <vt:lpstr>Arial</vt:lpstr>
      <vt:lpstr>宋体</vt:lpstr>
      <vt:lpstr>Wingdings</vt:lpstr>
      <vt:lpstr>楷体</vt:lpstr>
      <vt:lpstr>方正楷体_GBK</vt:lpstr>
      <vt:lpstr>微软雅黑</vt:lpstr>
      <vt:lpstr>Times New Roman</vt:lpstr>
      <vt:lpstr>汉仪尚巍手书简</vt:lpstr>
      <vt:lpstr>黑体</vt:lpstr>
      <vt:lpstr>Century Gothic</vt:lpstr>
      <vt:lpstr>Calibri</vt:lpstr>
      <vt:lpstr>新宋体</vt:lpstr>
      <vt:lpstr>Arial Unicode MS</vt:lpstr>
      <vt:lpstr>SimSun-ExtB</vt:lpstr>
      <vt:lpstr>FZSSK--GBK1-0</vt:lpstr>
      <vt:lpstr>Segoe Print</vt:lpstr>
      <vt:lpstr>隶书</vt:lpstr>
      <vt:lpstr>华文中宋</vt:lpstr>
      <vt:lpstr>华文新魏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二一教育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21cnjy.com</dc:creator>
  <cp:keywords>21</cp:keywords>
  <cp:lastModifiedBy>黄红政</cp:lastModifiedBy>
  <cp:revision>33</cp:revision>
  <cp:lastPrinted>2023-09-10T15:05:00Z</cp:lastPrinted>
  <dcterms:created xsi:type="dcterms:W3CDTF">2023-09-10T15:05:00Z</dcterms:created>
  <dcterms:modified xsi:type="dcterms:W3CDTF">2024-12-23T02:06:56Z</dcterms:modified>
  <cp:version>97574276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5FEB9826F94D44D8A7183668DE9BBC67_12</vt:lpwstr>
  </property>
</Properties>
</file>