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58" r:id="rId4"/>
    <p:sldId id="264" r:id="rId5"/>
    <p:sldId id="263" r:id="rId6"/>
    <p:sldId id="262" r:id="rId7"/>
    <p:sldId id="271" r:id="rId8"/>
    <p:sldId id="257" r:id="rId9"/>
    <p:sldId id="260" r:id="rId10"/>
    <p:sldId id="266" r:id="rId11"/>
    <p:sldId id="265" r:id="rId12"/>
    <p:sldId id="267" r:id="rId13"/>
    <p:sldId id="272" r:id="rId14"/>
    <p:sldId id="268" r:id="rId15"/>
    <p:sldId id="270"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02" autoAdjust="0"/>
    <p:restoredTop sz="94660"/>
  </p:normalViewPr>
  <p:slideViewPr>
    <p:cSldViewPr snapToGrid="0">
      <p:cViewPr varScale="1">
        <p:scale>
          <a:sx n="67" d="100"/>
          <a:sy n="67" d="100"/>
        </p:scale>
        <p:origin x="84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A0D6F89-60BB-425B-A4A3-24617045E6B9}" type="datetimeFigureOut">
              <a:rPr lang="zh-CN" altLang="en-US" smtClean="0"/>
              <a:t>2016/10/28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7E146F-0D54-4DCA-9976-2C93C72A1F55}" type="slidenum">
              <a:rPr lang="zh-CN" altLang="en-US" smtClean="0"/>
              <a:t>‹#›</a:t>
            </a:fld>
            <a:endParaRPr lang="zh-CN" altLang="en-US"/>
          </a:p>
        </p:txBody>
      </p:sp>
    </p:spTree>
    <p:extLst>
      <p:ext uri="{BB962C8B-B14F-4D97-AF65-F5344CB8AC3E}">
        <p14:creationId xmlns:p14="http://schemas.microsoft.com/office/powerpoint/2010/main" val="35303343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0D6F89-60BB-425B-A4A3-24617045E6B9}" type="datetimeFigureOut">
              <a:rPr lang="zh-CN" altLang="en-US" smtClean="0"/>
              <a:t>2016/10/28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7E146F-0D54-4DCA-9976-2C93C72A1F55}" type="slidenum">
              <a:rPr lang="zh-CN" altLang="en-US" smtClean="0"/>
              <a:t>‹#›</a:t>
            </a:fld>
            <a:endParaRPr lang="zh-CN" altLang="en-US"/>
          </a:p>
        </p:txBody>
      </p:sp>
    </p:spTree>
    <p:extLst>
      <p:ext uri="{BB962C8B-B14F-4D97-AF65-F5344CB8AC3E}">
        <p14:creationId xmlns:p14="http://schemas.microsoft.com/office/powerpoint/2010/main" val="33419838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0D6F89-60BB-425B-A4A3-24617045E6B9}" type="datetimeFigureOut">
              <a:rPr lang="zh-CN" altLang="en-US" smtClean="0"/>
              <a:t>2016/10/28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7E146F-0D54-4DCA-9976-2C93C72A1F55}" type="slidenum">
              <a:rPr lang="zh-CN" altLang="en-US" smtClean="0"/>
              <a:t>‹#›</a:t>
            </a:fld>
            <a:endParaRPr lang="zh-CN" altLang="en-US"/>
          </a:p>
        </p:txBody>
      </p:sp>
    </p:spTree>
    <p:extLst>
      <p:ext uri="{BB962C8B-B14F-4D97-AF65-F5344CB8AC3E}">
        <p14:creationId xmlns:p14="http://schemas.microsoft.com/office/powerpoint/2010/main" val="3842891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0D6F89-60BB-425B-A4A3-24617045E6B9}" type="datetimeFigureOut">
              <a:rPr lang="zh-CN" altLang="en-US" smtClean="0"/>
              <a:t>2016/10/28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7E146F-0D54-4DCA-9976-2C93C72A1F55}" type="slidenum">
              <a:rPr lang="zh-CN" altLang="en-US" smtClean="0"/>
              <a:t>‹#›</a:t>
            </a:fld>
            <a:endParaRPr lang="zh-CN" altLang="en-US"/>
          </a:p>
        </p:txBody>
      </p:sp>
    </p:spTree>
    <p:extLst>
      <p:ext uri="{BB962C8B-B14F-4D97-AF65-F5344CB8AC3E}">
        <p14:creationId xmlns:p14="http://schemas.microsoft.com/office/powerpoint/2010/main" val="38986191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A0D6F89-60BB-425B-A4A3-24617045E6B9}" type="datetimeFigureOut">
              <a:rPr lang="zh-CN" altLang="en-US" smtClean="0"/>
              <a:t>2016/10/28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7E146F-0D54-4DCA-9976-2C93C72A1F55}" type="slidenum">
              <a:rPr lang="zh-CN" altLang="en-US" smtClean="0"/>
              <a:t>‹#›</a:t>
            </a:fld>
            <a:endParaRPr lang="zh-CN" altLang="en-US"/>
          </a:p>
        </p:txBody>
      </p:sp>
    </p:spTree>
    <p:extLst>
      <p:ext uri="{BB962C8B-B14F-4D97-AF65-F5344CB8AC3E}">
        <p14:creationId xmlns:p14="http://schemas.microsoft.com/office/powerpoint/2010/main" val="3799252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A0D6F89-60BB-425B-A4A3-24617045E6B9}" type="datetimeFigureOut">
              <a:rPr lang="zh-CN" altLang="en-US" smtClean="0"/>
              <a:t>2016/10/28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7E146F-0D54-4DCA-9976-2C93C72A1F55}" type="slidenum">
              <a:rPr lang="zh-CN" altLang="en-US" smtClean="0"/>
              <a:t>‹#›</a:t>
            </a:fld>
            <a:endParaRPr lang="zh-CN" altLang="en-US"/>
          </a:p>
        </p:txBody>
      </p:sp>
    </p:spTree>
    <p:extLst>
      <p:ext uri="{BB962C8B-B14F-4D97-AF65-F5344CB8AC3E}">
        <p14:creationId xmlns:p14="http://schemas.microsoft.com/office/powerpoint/2010/main" val="18556489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A0D6F89-60BB-425B-A4A3-24617045E6B9}" type="datetimeFigureOut">
              <a:rPr lang="zh-CN" altLang="en-US" smtClean="0"/>
              <a:t>2016/10/28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27E146F-0D54-4DCA-9976-2C93C72A1F55}" type="slidenum">
              <a:rPr lang="zh-CN" altLang="en-US" smtClean="0"/>
              <a:t>‹#›</a:t>
            </a:fld>
            <a:endParaRPr lang="zh-CN" altLang="en-US"/>
          </a:p>
        </p:txBody>
      </p:sp>
    </p:spTree>
    <p:extLst>
      <p:ext uri="{BB962C8B-B14F-4D97-AF65-F5344CB8AC3E}">
        <p14:creationId xmlns:p14="http://schemas.microsoft.com/office/powerpoint/2010/main" val="7937187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A0D6F89-60BB-425B-A4A3-24617045E6B9}" type="datetimeFigureOut">
              <a:rPr lang="zh-CN" altLang="en-US" smtClean="0"/>
              <a:t>2016/10/28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27E146F-0D54-4DCA-9976-2C93C72A1F55}" type="slidenum">
              <a:rPr lang="zh-CN" altLang="en-US" smtClean="0"/>
              <a:t>‹#›</a:t>
            </a:fld>
            <a:endParaRPr lang="zh-CN" altLang="en-US"/>
          </a:p>
        </p:txBody>
      </p:sp>
    </p:spTree>
    <p:extLst>
      <p:ext uri="{BB962C8B-B14F-4D97-AF65-F5344CB8AC3E}">
        <p14:creationId xmlns:p14="http://schemas.microsoft.com/office/powerpoint/2010/main" val="40232034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A0D6F89-60BB-425B-A4A3-24617045E6B9}" type="datetimeFigureOut">
              <a:rPr lang="zh-CN" altLang="en-US" smtClean="0"/>
              <a:t>2016/10/28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27E146F-0D54-4DCA-9976-2C93C72A1F55}" type="slidenum">
              <a:rPr lang="zh-CN" altLang="en-US" smtClean="0"/>
              <a:t>‹#›</a:t>
            </a:fld>
            <a:endParaRPr lang="zh-CN" altLang="en-US"/>
          </a:p>
        </p:txBody>
      </p:sp>
    </p:spTree>
    <p:extLst>
      <p:ext uri="{BB962C8B-B14F-4D97-AF65-F5344CB8AC3E}">
        <p14:creationId xmlns:p14="http://schemas.microsoft.com/office/powerpoint/2010/main" val="6085215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A0D6F89-60BB-425B-A4A3-24617045E6B9}" type="datetimeFigureOut">
              <a:rPr lang="zh-CN" altLang="en-US" smtClean="0"/>
              <a:t>2016/10/28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7E146F-0D54-4DCA-9976-2C93C72A1F55}" type="slidenum">
              <a:rPr lang="zh-CN" altLang="en-US" smtClean="0"/>
              <a:t>‹#›</a:t>
            </a:fld>
            <a:endParaRPr lang="zh-CN" altLang="en-US"/>
          </a:p>
        </p:txBody>
      </p:sp>
    </p:spTree>
    <p:extLst>
      <p:ext uri="{BB962C8B-B14F-4D97-AF65-F5344CB8AC3E}">
        <p14:creationId xmlns:p14="http://schemas.microsoft.com/office/powerpoint/2010/main" val="19407898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A0D6F89-60BB-425B-A4A3-24617045E6B9}" type="datetimeFigureOut">
              <a:rPr lang="zh-CN" altLang="en-US" smtClean="0"/>
              <a:t>2016/10/28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7E146F-0D54-4DCA-9976-2C93C72A1F55}" type="slidenum">
              <a:rPr lang="zh-CN" altLang="en-US" smtClean="0"/>
              <a:t>‹#›</a:t>
            </a:fld>
            <a:endParaRPr lang="zh-CN" altLang="en-US"/>
          </a:p>
        </p:txBody>
      </p:sp>
    </p:spTree>
    <p:extLst>
      <p:ext uri="{BB962C8B-B14F-4D97-AF65-F5344CB8AC3E}">
        <p14:creationId xmlns:p14="http://schemas.microsoft.com/office/powerpoint/2010/main" val="33369018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0D6F89-60BB-425B-A4A3-24617045E6B9}" type="datetimeFigureOut">
              <a:rPr lang="zh-CN" altLang="en-US" smtClean="0"/>
              <a:t>2016/10/28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7E146F-0D54-4DCA-9976-2C93C72A1F55}" type="slidenum">
              <a:rPr lang="zh-CN" altLang="en-US" smtClean="0"/>
              <a:t>‹#›</a:t>
            </a:fld>
            <a:endParaRPr lang="zh-CN" altLang="en-US"/>
          </a:p>
        </p:txBody>
      </p:sp>
    </p:spTree>
    <p:extLst>
      <p:ext uri="{BB962C8B-B14F-4D97-AF65-F5344CB8AC3E}">
        <p14:creationId xmlns:p14="http://schemas.microsoft.com/office/powerpoint/2010/main" val="42089226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文本框 2"/>
          <p:cNvSpPr txBox="1"/>
          <p:nvPr/>
        </p:nvSpPr>
        <p:spPr>
          <a:xfrm>
            <a:off x="2234419" y="1842868"/>
            <a:ext cx="7723163" cy="2246769"/>
          </a:xfrm>
          <a:prstGeom prst="rect">
            <a:avLst/>
          </a:prstGeom>
          <a:noFill/>
        </p:spPr>
        <p:txBody>
          <a:bodyPr wrap="square" rtlCol="0">
            <a:spAutoFit/>
          </a:bodyPr>
          <a:lstStyle/>
          <a:p>
            <a:r>
              <a:rPr lang="en-US" altLang="zh-CN" sz="8000" dirty="0" smtClean="0"/>
              <a:t>《</a:t>
            </a:r>
            <a:r>
              <a:rPr lang="zh-CN" altLang="en-US" sz="8000" dirty="0" smtClean="0"/>
              <a:t>纪念白求恩</a:t>
            </a:r>
            <a:r>
              <a:rPr lang="en-US" altLang="zh-CN" sz="8000" dirty="0" smtClean="0"/>
              <a:t>》</a:t>
            </a:r>
          </a:p>
          <a:p>
            <a:r>
              <a:rPr lang="zh-CN" altLang="en-US" sz="6000" dirty="0" smtClean="0"/>
              <a:t>              毛泽东</a:t>
            </a:r>
            <a:endParaRPr lang="zh-CN" altLang="en-US" sz="6000" dirty="0"/>
          </a:p>
        </p:txBody>
      </p:sp>
    </p:spTree>
    <p:extLst>
      <p:ext uri="{BB962C8B-B14F-4D97-AF65-F5344CB8AC3E}">
        <p14:creationId xmlns:p14="http://schemas.microsoft.com/office/powerpoint/2010/main" val="39380786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057" y="-594"/>
            <a:ext cx="12193057" cy="6858594"/>
          </a:xfrm>
          <a:prstGeom prst="rect">
            <a:avLst/>
          </a:prstGeom>
        </p:spPr>
      </p:pic>
      <p:sp>
        <p:nvSpPr>
          <p:cNvPr id="3" name="文本框 2"/>
          <p:cNvSpPr txBox="1"/>
          <p:nvPr/>
        </p:nvSpPr>
        <p:spPr>
          <a:xfrm>
            <a:off x="1505243" y="1561514"/>
            <a:ext cx="10030265" cy="3970318"/>
          </a:xfrm>
          <a:prstGeom prst="rect">
            <a:avLst/>
          </a:prstGeom>
          <a:noFill/>
        </p:spPr>
        <p:txBody>
          <a:bodyPr wrap="square" rtlCol="0">
            <a:spAutoFit/>
          </a:bodyPr>
          <a:lstStyle/>
          <a:p>
            <a:r>
              <a:rPr lang="zh-CN" altLang="en-US" sz="3600" dirty="0" smtClean="0">
                <a:solidFill>
                  <a:srgbClr val="FF0000"/>
                </a:solidFill>
              </a:rPr>
              <a:t>对比的表达效果</a:t>
            </a:r>
            <a:endParaRPr lang="en-US" altLang="zh-CN" sz="3600" dirty="0" smtClean="0">
              <a:solidFill>
                <a:srgbClr val="FF0000"/>
              </a:solidFill>
            </a:endParaRPr>
          </a:p>
          <a:p>
            <a:endParaRPr lang="en-US" altLang="zh-CN" sz="3600" dirty="0" smtClean="0">
              <a:solidFill>
                <a:srgbClr val="FF0000"/>
              </a:solidFill>
            </a:endParaRPr>
          </a:p>
          <a:p>
            <a:r>
              <a:rPr lang="zh-CN" altLang="en-US" sz="3600" dirty="0" smtClean="0"/>
              <a:t>         本文不止是为了歌颂白求恩，更是为了教育全党，向白求恩学习，所以既要讲白求恩，也要批评</a:t>
            </a:r>
            <a:r>
              <a:rPr lang="zh-CN" altLang="en-US" sz="3600" dirty="0" smtClean="0"/>
              <a:t>党内的不良</a:t>
            </a:r>
            <a:r>
              <a:rPr lang="zh-CN" altLang="en-US" sz="3600" dirty="0" smtClean="0"/>
              <a:t>现象，通过对比，使</a:t>
            </a:r>
            <a:r>
              <a:rPr lang="zh-CN" altLang="en-US" sz="3600" dirty="0" smtClean="0"/>
              <a:t>白求恩的高贵</a:t>
            </a:r>
            <a:r>
              <a:rPr lang="zh-CN" altLang="en-US" sz="3600" dirty="0" smtClean="0"/>
              <a:t>品质更加突出，通过对比，更加</a:t>
            </a:r>
            <a:r>
              <a:rPr lang="zh-CN" altLang="en-US" sz="3600" dirty="0" smtClean="0"/>
              <a:t>有力的证明</a:t>
            </a:r>
            <a:r>
              <a:rPr lang="zh-CN" altLang="en-US" sz="3600" dirty="0" smtClean="0"/>
              <a:t>了学习白求恩胡必要性。</a:t>
            </a:r>
            <a:endParaRPr lang="zh-CN" altLang="en-US" sz="3600" dirty="0"/>
          </a:p>
        </p:txBody>
      </p:sp>
    </p:spTree>
    <p:extLst>
      <p:ext uri="{BB962C8B-B14F-4D97-AF65-F5344CB8AC3E}">
        <p14:creationId xmlns:p14="http://schemas.microsoft.com/office/powerpoint/2010/main" val="16929227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529" y="-297"/>
            <a:ext cx="12193057" cy="6858594"/>
          </a:xfrm>
          <a:prstGeom prst="rect">
            <a:avLst/>
          </a:prstGeom>
        </p:spPr>
      </p:pic>
      <p:sp>
        <p:nvSpPr>
          <p:cNvPr id="4" name="文本框 3"/>
          <p:cNvSpPr txBox="1"/>
          <p:nvPr/>
        </p:nvSpPr>
        <p:spPr>
          <a:xfrm>
            <a:off x="485776" y="1985962"/>
            <a:ext cx="9858374" cy="2677656"/>
          </a:xfrm>
          <a:prstGeom prst="rect">
            <a:avLst/>
          </a:prstGeom>
          <a:noFill/>
        </p:spPr>
        <p:txBody>
          <a:bodyPr wrap="square" rtlCol="0">
            <a:spAutoFit/>
          </a:bodyPr>
          <a:lstStyle/>
          <a:p>
            <a:r>
              <a:rPr lang="en-US" altLang="zh-CN" sz="3600" dirty="0" smtClean="0"/>
              <a:t>3</a:t>
            </a:r>
            <a:r>
              <a:rPr lang="zh-CN" altLang="en-US" sz="3600" dirty="0" smtClean="0"/>
              <a:t>、合作探究，小组讨论</a:t>
            </a:r>
            <a:endParaRPr lang="en-US" altLang="zh-CN" sz="3600" dirty="0" smtClean="0"/>
          </a:p>
          <a:p>
            <a:endParaRPr lang="en-US" altLang="zh-CN" sz="3600" dirty="0"/>
          </a:p>
          <a:p>
            <a:r>
              <a:rPr lang="zh-CN" altLang="en-US" sz="4800" dirty="0" smtClean="0"/>
              <a:t>将第</a:t>
            </a:r>
            <a:r>
              <a:rPr lang="zh-CN" altLang="en-US" sz="4800" dirty="0" smtClean="0"/>
              <a:t>四段划分为两个层次，说说层次之间是如何过渡的？</a:t>
            </a:r>
            <a:endParaRPr lang="zh-CN" altLang="en-US" sz="4800" dirty="0"/>
          </a:p>
        </p:txBody>
      </p:sp>
    </p:spTree>
    <p:extLst>
      <p:ext uri="{BB962C8B-B14F-4D97-AF65-F5344CB8AC3E}">
        <p14:creationId xmlns:p14="http://schemas.microsoft.com/office/powerpoint/2010/main" val="21710664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529" y="-297"/>
            <a:ext cx="12193057" cy="6858594"/>
          </a:xfrm>
          <a:prstGeom prst="rect">
            <a:avLst/>
          </a:prstGeom>
        </p:spPr>
      </p:pic>
      <p:sp>
        <p:nvSpPr>
          <p:cNvPr id="3" name="文本框 2"/>
          <p:cNvSpPr txBox="1"/>
          <p:nvPr/>
        </p:nvSpPr>
        <p:spPr>
          <a:xfrm>
            <a:off x="813949" y="804258"/>
            <a:ext cx="5992837" cy="1692771"/>
          </a:xfrm>
          <a:prstGeom prst="rect">
            <a:avLst/>
          </a:prstGeom>
          <a:noFill/>
        </p:spPr>
        <p:txBody>
          <a:bodyPr wrap="square" rtlCol="0">
            <a:spAutoFit/>
          </a:bodyPr>
          <a:lstStyle/>
          <a:p>
            <a:r>
              <a:rPr lang="en-US" altLang="zh-CN" sz="3600" dirty="0"/>
              <a:t>4</a:t>
            </a:r>
            <a:r>
              <a:rPr lang="zh-CN" altLang="en-US" sz="3600" dirty="0" smtClean="0"/>
              <a:t>、课堂练习</a:t>
            </a:r>
            <a:endParaRPr lang="en-US" altLang="zh-CN" sz="3600" dirty="0" smtClean="0"/>
          </a:p>
          <a:p>
            <a:r>
              <a:rPr lang="en-US" altLang="zh-CN" sz="3600" dirty="0" smtClean="0">
                <a:solidFill>
                  <a:srgbClr val="FF0000"/>
                </a:solidFill>
              </a:rPr>
              <a:t> </a:t>
            </a:r>
          </a:p>
          <a:p>
            <a:r>
              <a:rPr lang="zh-CN" altLang="en-US" sz="2800" b="1" dirty="0" smtClean="0"/>
              <a:t>仿写下列句子</a:t>
            </a:r>
            <a:r>
              <a:rPr lang="en-US" altLang="zh-CN" sz="2800" b="1" dirty="0" smtClean="0"/>
              <a:t>:</a:t>
            </a:r>
            <a:endParaRPr lang="zh-CN" altLang="en-US" sz="2800" b="1" dirty="0"/>
          </a:p>
        </p:txBody>
      </p:sp>
      <p:sp>
        <p:nvSpPr>
          <p:cNvPr id="4" name="文本框 3"/>
          <p:cNvSpPr txBox="1"/>
          <p:nvPr/>
        </p:nvSpPr>
        <p:spPr>
          <a:xfrm>
            <a:off x="805824" y="2497029"/>
            <a:ext cx="10128739" cy="3662541"/>
          </a:xfrm>
          <a:prstGeom prst="rect">
            <a:avLst/>
          </a:prstGeom>
          <a:noFill/>
        </p:spPr>
        <p:txBody>
          <a:bodyPr wrap="square" rtlCol="0">
            <a:spAutoFit/>
          </a:bodyPr>
          <a:lstStyle/>
          <a:p>
            <a:r>
              <a:rPr lang="zh-CN" altLang="en-US" sz="3200" dirty="0" smtClean="0"/>
              <a:t>       一个人</a:t>
            </a:r>
            <a:r>
              <a:rPr lang="zh-CN" altLang="en-US" sz="3200" dirty="0"/>
              <a:t>能力有大小，但只要有这点精神，就是</a:t>
            </a:r>
            <a:r>
              <a:rPr lang="zh-CN" altLang="en-US" sz="3200" dirty="0">
                <a:solidFill>
                  <a:srgbClr val="FF0000"/>
                </a:solidFill>
              </a:rPr>
              <a:t>一个</a:t>
            </a:r>
            <a:r>
              <a:rPr lang="zh-CN" altLang="en-US" sz="3200" dirty="0"/>
              <a:t>高尚的人，</a:t>
            </a:r>
            <a:r>
              <a:rPr lang="zh-CN" altLang="en-US" sz="3200" dirty="0">
                <a:solidFill>
                  <a:srgbClr val="FF0000"/>
                </a:solidFill>
              </a:rPr>
              <a:t>一个</a:t>
            </a:r>
            <a:r>
              <a:rPr lang="zh-CN" altLang="en-US" sz="3200" dirty="0"/>
              <a:t>纯粹的人，</a:t>
            </a:r>
            <a:r>
              <a:rPr lang="zh-CN" altLang="en-US" sz="3200" dirty="0">
                <a:solidFill>
                  <a:srgbClr val="FF0000"/>
                </a:solidFill>
              </a:rPr>
              <a:t>一个</a:t>
            </a:r>
            <a:r>
              <a:rPr lang="zh-CN" altLang="en-US" sz="3200" dirty="0"/>
              <a:t>有道德的人，</a:t>
            </a:r>
            <a:r>
              <a:rPr lang="zh-CN" altLang="en-US" sz="3200" dirty="0">
                <a:solidFill>
                  <a:srgbClr val="FF0000"/>
                </a:solidFill>
              </a:rPr>
              <a:t>一个</a:t>
            </a:r>
            <a:r>
              <a:rPr lang="zh-CN" altLang="en-US" sz="3200" dirty="0"/>
              <a:t>脱离了低级趣味的人，</a:t>
            </a:r>
            <a:r>
              <a:rPr lang="zh-CN" altLang="en-US" sz="3200" dirty="0">
                <a:solidFill>
                  <a:srgbClr val="FF0000"/>
                </a:solidFill>
              </a:rPr>
              <a:t>一个</a:t>
            </a:r>
            <a:r>
              <a:rPr lang="zh-CN" altLang="en-US" sz="3200" dirty="0"/>
              <a:t>有益于人民的人</a:t>
            </a:r>
            <a:r>
              <a:rPr lang="zh-CN" altLang="en-US" dirty="0" smtClean="0"/>
              <a:t>。</a:t>
            </a:r>
            <a:endParaRPr lang="en-US" altLang="zh-CN" dirty="0" smtClean="0"/>
          </a:p>
          <a:p>
            <a:endParaRPr lang="en-US" altLang="zh-CN" dirty="0" smtClean="0"/>
          </a:p>
          <a:p>
            <a:endParaRPr lang="en-US" altLang="zh-CN" dirty="0"/>
          </a:p>
          <a:p>
            <a:endParaRPr lang="en-US" altLang="zh-CN" dirty="0" smtClean="0"/>
          </a:p>
          <a:p>
            <a:r>
              <a:rPr lang="zh-CN" altLang="en-US" sz="3200" dirty="0" smtClean="0">
                <a:effectLst/>
                <a:latin typeface="Times New Roman" panose="02020603050405020304" pitchFamily="18" charset="0"/>
              </a:rPr>
              <a:t>         从前线回来的人说到白求恩，</a:t>
            </a:r>
            <a:r>
              <a:rPr lang="zh-CN" altLang="en-US" sz="3200" dirty="0" smtClean="0">
                <a:solidFill>
                  <a:srgbClr val="FF0000"/>
                </a:solidFill>
                <a:effectLst/>
                <a:latin typeface="Times New Roman" panose="02020603050405020304" pitchFamily="18" charset="0"/>
              </a:rPr>
              <a:t>没有一个</a:t>
            </a:r>
            <a:r>
              <a:rPr lang="zh-CN" altLang="en-US" sz="3200" dirty="0" smtClean="0">
                <a:effectLst/>
                <a:latin typeface="Times New Roman" panose="02020603050405020304" pitchFamily="18" charset="0"/>
              </a:rPr>
              <a:t>不佩服，</a:t>
            </a:r>
            <a:r>
              <a:rPr lang="zh-CN" altLang="en-US" sz="3200" dirty="0" smtClean="0">
                <a:solidFill>
                  <a:srgbClr val="FF0000"/>
                </a:solidFill>
                <a:effectLst/>
                <a:latin typeface="Times New Roman" panose="02020603050405020304" pitchFamily="18" charset="0"/>
              </a:rPr>
              <a:t>没有一个</a:t>
            </a:r>
            <a:r>
              <a:rPr lang="zh-CN" altLang="en-US" sz="3200" dirty="0" smtClean="0">
                <a:effectLst/>
                <a:latin typeface="Times New Roman" panose="02020603050405020304" pitchFamily="18" charset="0"/>
              </a:rPr>
              <a:t>不为他的精神所感动。</a:t>
            </a:r>
            <a:endParaRPr lang="en-US" altLang="zh-CN" sz="3200" dirty="0"/>
          </a:p>
          <a:p>
            <a:endParaRPr lang="zh-CN" altLang="en-US" dirty="0"/>
          </a:p>
        </p:txBody>
      </p:sp>
    </p:spTree>
    <p:extLst>
      <p:ext uri="{BB962C8B-B14F-4D97-AF65-F5344CB8AC3E}">
        <p14:creationId xmlns:p14="http://schemas.microsoft.com/office/powerpoint/2010/main" val="19454003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529" y="-297"/>
            <a:ext cx="12193057" cy="6858594"/>
          </a:xfrm>
          <a:prstGeom prst="rect">
            <a:avLst/>
          </a:prstGeom>
        </p:spPr>
      </p:pic>
      <p:sp>
        <p:nvSpPr>
          <p:cNvPr id="5" name="文本框 4"/>
          <p:cNvSpPr txBox="1"/>
          <p:nvPr/>
        </p:nvSpPr>
        <p:spPr>
          <a:xfrm>
            <a:off x="689317" y="1166545"/>
            <a:ext cx="10311618" cy="4524315"/>
          </a:xfrm>
          <a:prstGeom prst="rect">
            <a:avLst/>
          </a:prstGeom>
          <a:noFill/>
        </p:spPr>
        <p:txBody>
          <a:bodyPr wrap="square" rtlCol="0">
            <a:spAutoFit/>
          </a:bodyPr>
          <a:lstStyle/>
          <a:p>
            <a:pPr algn="just">
              <a:spcAft>
                <a:spcPts val="0"/>
              </a:spcAft>
            </a:pPr>
            <a:r>
              <a:rPr lang="en-US" altLang="zh-CN" sz="3600" b="1" kern="100" dirty="0" smtClean="0">
                <a:latin typeface="Calibri" panose="020F0502020204030204" pitchFamily="34" charset="0"/>
                <a:cs typeface="Times New Roman" panose="02020603050405020304" pitchFamily="18" charset="0"/>
              </a:rPr>
              <a:t>5</a:t>
            </a:r>
            <a:r>
              <a:rPr lang="zh-CN" altLang="en-US" sz="3600" b="1" kern="100" dirty="0" smtClean="0">
                <a:latin typeface="Calibri" panose="020F0502020204030204" pitchFamily="34" charset="0"/>
                <a:cs typeface="Times New Roman" panose="02020603050405020304" pitchFamily="18" charset="0"/>
              </a:rPr>
              <a:t>、</a:t>
            </a:r>
            <a:r>
              <a:rPr lang="zh-CN" altLang="zh-CN" sz="3600" b="1" kern="100" dirty="0" smtClean="0">
                <a:latin typeface="Calibri" panose="020F0502020204030204" pitchFamily="34" charset="0"/>
                <a:cs typeface="Times New Roman" panose="02020603050405020304" pitchFamily="18" charset="0"/>
              </a:rPr>
              <a:t>拓展</a:t>
            </a:r>
            <a:r>
              <a:rPr lang="zh-CN" altLang="zh-CN" sz="3600" b="1" kern="100" dirty="0">
                <a:latin typeface="Calibri" panose="020F0502020204030204" pitchFamily="34" charset="0"/>
                <a:cs typeface="Times New Roman" panose="02020603050405020304" pitchFamily="18" charset="0"/>
              </a:rPr>
              <a:t>延伸、提高境界</a:t>
            </a:r>
            <a:endParaRPr lang="zh-CN" altLang="zh-CN" sz="3600" kern="100" dirty="0">
              <a:latin typeface="Calibri" panose="020F0502020204030204" pitchFamily="34" charset="0"/>
              <a:cs typeface="Times New Roman" panose="02020603050405020304" pitchFamily="18" charset="0"/>
            </a:endParaRPr>
          </a:p>
          <a:p>
            <a:pPr indent="306070" algn="just">
              <a:spcAft>
                <a:spcPts val="0"/>
              </a:spcAft>
            </a:pPr>
            <a:r>
              <a:rPr lang="en-US" altLang="zh-CN" sz="3600" b="1" kern="100" dirty="0">
                <a:latin typeface="Calibri" panose="020F0502020204030204" pitchFamily="34" charset="0"/>
                <a:cs typeface="Times New Roman" panose="02020603050405020304" pitchFamily="18" charset="0"/>
              </a:rPr>
              <a:t> </a:t>
            </a:r>
            <a:endParaRPr lang="zh-CN" altLang="zh-CN" sz="3600" kern="100" dirty="0">
              <a:latin typeface="Calibri" panose="020F0502020204030204" pitchFamily="34" charset="0"/>
              <a:cs typeface="Times New Roman" panose="02020603050405020304" pitchFamily="18" charset="0"/>
            </a:endParaRPr>
          </a:p>
          <a:p>
            <a:pPr indent="304800" algn="just">
              <a:spcAft>
                <a:spcPts val="0"/>
              </a:spcAft>
            </a:pPr>
            <a:r>
              <a:rPr lang="en-US" altLang="zh-CN" sz="3600" kern="100" dirty="0" smtClean="0">
                <a:latin typeface="Calibri" panose="020F0502020204030204" pitchFamily="34" charset="0"/>
                <a:cs typeface="Times New Roman" panose="02020603050405020304" pitchFamily="18" charset="0"/>
              </a:rPr>
              <a:t>    </a:t>
            </a:r>
            <a:r>
              <a:rPr lang="zh-CN" altLang="zh-CN" sz="3600" kern="100" dirty="0" smtClean="0">
                <a:latin typeface="Calibri" panose="020F0502020204030204" pitchFamily="34" charset="0"/>
                <a:cs typeface="Times New Roman" panose="02020603050405020304" pitchFamily="18" charset="0"/>
              </a:rPr>
              <a:t>有人</a:t>
            </a:r>
            <a:r>
              <a:rPr lang="zh-CN" altLang="zh-CN" sz="3600" kern="100" dirty="0">
                <a:latin typeface="Calibri" panose="020F0502020204030204" pitchFamily="34" charset="0"/>
                <a:cs typeface="Times New Roman" panose="02020603050405020304" pitchFamily="18" charset="0"/>
              </a:rPr>
              <a:t>说，白求恩人家一个外国人不远万里来到中国抗日，一心为中国人着想，的确令人深受感动；但是现在是竞争日益激烈的时代，提“毫不利己、专门利人”已毫无意义，“毫不利己”是傻子，“专门利人”更傻。你认为他说的对吗？谈谈你的看法</a:t>
            </a:r>
          </a:p>
        </p:txBody>
      </p:sp>
    </p:spTree>
    <p:extLst>
      <p:ext uri="{BB962C8B-B14F-4D97-AF65-F5344CB8AC3E}">
        <p14:creationId xmlns:p14="http://schemas.microsoft.com/office/powerpoint/2010/main" val="26900453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529" y="-297"/>
            <a:ext cx="12193057" cy="6858594"/>
          </a:xfrm>
          <a:prstGeom prst="rect">
            <a:avLst/>
          </a:prstGeom>
        </p:spPr>
      </p:pic>
      <p:sp>
        <p:nvSpPr>
          <p:cNvPr id="3" name="文本框 2"/>
          <p:cNvSpPr txBox="1"/>
          <p:nvPr/>
        </p:nvSpPr>
        <p:spPr>
          <a:xfrm>
            <a:off x="590843" y="942536"/>
            <a:ext cx="8947052" cy="5632311"/>
          </a:xfrm>
          <a:prstGeom prst="rect">
            <a:avLst/>
          </a:prstGeom>
          <a:noFill/>
        </p:spPr>
        <p:txBody>
          <a:bodyPr wrap="square" rtlCol="0">
            <a:spAutoFit/>
          </a:bodyPr>
          <a:lstStyle/>
          <a:p>
            <a:pPr lvl="0"/>
            <a:r>
              <a:rPr lang="en-US" altLang="zh-CN" sz="3600" dirty="0" smtClean="0"/>
              <a:t>6</a:t>
            </a:r>
            <a:r>
              <a:rPr lang="zh-CN" altLang="en-US" sz="3600" dirty="0" smtClean="0"/>
              <a:t>、</a:t>
            </a:r>
            <a:r>
              <a:rPr lang="zh-CN" altLang="en-US" sz="3600" dirty="0"/>
              <a:t>课堂</a:t>
            </a:r>
            <a:r>
              <a:rPr lang="zh-CN" altLang="en-US" sz="3600" dirty="0" smtClean="0"/>
              <a:t>小结</a:t>
            </a:r>
            <a:endParaRPr lang="en-US" altLang="zh-CN" sz="3600" dirty="0" smtClean="0"/>
          </a:p>
          <a:p>
            <a:r>
              <a:rPr lang="en-US" altLang="zh-CN" sz="3600" b="1" dirty="0"/>
              <a:t> </a:t>
            </a:r>
            <a:endParaRPr lang="zh-CN" altLang="zh-CN" sz="3600" dirty="0"/>
          </a:p>
          <a:p>
            <a:r>
              <a:rPr lang="en-US" altLang="zh-CN" sz="3600" dirty="0" smtClean="0"/>
              <a:t>       </a:t>
            </a:r>
            <a:r>
              <a:rPr lang="zh-CN" altLang="zh-CN" sz="3600" dirty="0" smtClean="0"/>
              <a:t>白求恩</a:t>
            </a:r>
            <a:r>
              <a:rPr lang="zh-CN" altLang="zh-CN" sz="3600" dirty="0"/>
              <a:t>，一个如此熟悉的名字，一段难以忘怀的历史。这些多年以前经常感动我们的往事，又在多年以后重新唤起我们的记忆！今天我们走近白求恩，其实就是在叩问我们自己的心灵，告诉我们要做高尚的人，纯粹的人，有道德的人，脱离了低级趣味的人，有益于人民的人。</a:t>
            </a:r>
          </a:p>
          <a:p>
            <a:pPr lvl="0"/>
            <a:endParaRPr lang="en-US" altLang="zh-CN" sz="3600" dirty="0">
              <a:solidFill>
                <a:srgbClr val="FF0000"/>
              </a:solidFill>
            </a:endParaRPr>
          </a:p>
        </p:txBody>
      </p:sp>
    </p:spTree>
    <p:extLst>
      <p:ext uri="{BB962C8B-B14F-4D97-AF65-F5344CB8AC3E}">
        <p14:creationId xmlns:p14="http://schemas.microsoft.com/office/powerpoint/2010/main" val="6474025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529" y="-297"/>
            <a:ext cx="12193057" cy="6858594"/>
          </a:xfrm>
          <a:prstGeom prst="rect">
            <a:avLst/>
          </a:prstGeom>
        </p:spPr>
      </p:pic>
      <p:sp>
        <p:nvSpPr>
          <p:cNvPr id="3" name="文本框 2"/>
          <p:cNvSpPr txBox="1"/>
          <p:nvPr/>
        </p:nvSpPr>
        <p:spPr>
          <a:xfrm>
            <a:off x="829994" y="1252025"/>
            <a:ext cx="2560320" cy="769441"/>
          </a:xfrm>
          <a:prstGeom prst="rect">
            <a:avLst/>
          </a:prstGeom>
          <a:noFill/>
        </p:spPr>
        <p:txBody>
          <a:bodyPr wrap="square" rtlCol="0">
            <a:spAutoFit/>
          </a:bodyPr>
          <a:lstStyle/>
          <a:p>
            <a:r>
              <a:rPr lang="zh-CN" altLang="en-US" sz="4400" dirty="0" smtClean="0"/>
              <a:t>作业布置</a:t>
            </a:r>
            <a:endParaRPr lang="zh-CN" altLang="en-US" sz="4400" dirty="0"/>
          </a:p>
        </p:txBody>
      </p:sp>
      <p:sp>
        <p:nvSpPr>
          <p:cNvPr id="4" name="文本框 3"/>
          <p:cNvSpPr txBox="1"/>
          <p:nvPr/>
        </p:nvSpPr>
        <p:spPr>
          <a:xfrm>
            <a:off x="1280160" y="2307101"/>
            <a:ext cx="7835704" cy="3447098"/>
          </a:xfrm>
          <a:prstGeom prst="rect">
            <a:avLst/>
          </a:prstGeom>
          <a:noFill/>
        </p:spPr>
        <p:txBody>
          <a:bodyPr wrap="square" rtlCol="0">
            <a:spAutoFit/>
          </a:bodyPr>
          <a:lstStyle/>
          <a:p>
            <a:pPr algn="just">
              <a:spcAft>
                <a:spcPts val="0"/>
              </a:spcAft>
            </a:pPr>
            <a:r>
              <a:rPr lang="en-US" altLang="zh-CN" b="1" kern="100" dirty="0">
                <a:latin typeface="Calibri" panose="020F0502020204030204" pitchFamily="34" charset="0"/>
                <a:cs typeface="Times New Roman" panose="02020603050405020304" pitchFamily="18" charset="0"/>
              </a:rPr>
              <a:t> </a:t>
            </a:r>
            <a:endParaRPr lang="zh-CN" altLang="zh-CN" sz="1400" kern="100" dirty="0">
              <a:latin typeface="Calibri" panose="020F0502020204030204" pitchFamily="34" charset="0"/>
              <a:cs typeface="Times New Roman" panose="02020603050405020304" pitchFamily="18" charset="0"/>
            </a:endParaRPr>
          </a:p>
          <a:p>
            <a:pPr indent="228600" algn="just">
              <a:spcAft>
                <a:spcPts val="0"/>
              </a:spcAft>
            </a:pPr>
            <a:r>
              <a:rPr lang="en-US" altLang="zh-CN" sz="4000" kern="100" dirty="0">
                <a:latin typeface="Calibri" panose="020F0502020204030204" pitchFamily="34" charset="0"/>
                <a:cs typeface="Times New Roman" panose="02020603050405020304" pitchFamily="18" charset="0"/>
              </a:rPr>
              <a:t>1</a:t>
            </a:r>
            <a:r>
              <a:rPr lang="zh-CN" altLang="zh-CN" sz="4000" kern="100" dirty="0">
                <a:latin typeface="Calibri" panose="020F0502020204030204" pitchFamily="34" charset="0"/>
                <a:cs typeface="Times New Roman" panose="02020603050405020304" pitchFamily="18" charset="0"/>
              </a:rPr>
              <a:t>、用对比</a:t>
            </a:r>
            <a:r>
              <a:rPr lang="zh-CN" altLang="zh-CN" sz="4000" kern="100" dirty="0" smtClean="0">
                <a:latin typeface="Calibri" panose="020F0502020204030204" pitchFamily="34" charset="0"/>
                <a:cs typeface="Times New Roman" panose="02020603050405020304" pitchFamily="18" charset="0"/>
              </a:rPr>
              <a:t>的</a:t>
            </a:r>
            <a:r>
              <a:rPr lang="zh-CN" altLang="en-US" sz="4000" kern="100" dirty="0" smtClean="0">
                <a:latin typeface="Calibri" panose="020F0502020204030204" pitchFamily="34" charset="0"/>
                <a:cs typeface="Times New Roman" panose="02020603050405020304" pitchFamily="18" charset="0"/>
              </a:rPr>
              <a:t>写作</a:t>
            </a:r>
            <a:r>
              <a:rPr lang="zh-CN" altLang="zh-CN" sz="4000" kern="100" dirty="0" smtClean="0">
                <a:latin typeface="Calibri" panose="020F0502020204030204" pitchFamily="34" charset="0"/>
                <a:cs typeface="Times New Roman" panose="02020603050405020304" pitchFamily="18" charset="0"/>
              </a:rPr>
              <a:t>手法</a:t>
            </a:r>
            <a:r>
              <a:rPr lang="zh-CN" altLang="zh-CN" sz="4000" kern="100" dirty="0">
                <a:latin typeface="Calibri" panose="020F0502020204030204" pitchFamily="34" charset="0"/>
                <a:cs typeface="Times New Roman" panose="02020603050405020304" pitchFamily="18" charset="0"/>
              </a:rPr>
              <a:t>描写一个人物。</a:t>
            </a:r>
            <a:r>
              <a:rPr lang="en-US" altLang="zh-CN" sz="4000" kern="100" dirty="0">
                <a:latin typeface="Calibri" panose="020F0502020204030204" pitchFamily="34" charset="0"/>
                <a:cs typeface="Times New Roman" panose="02020603050405020304" pitchFamily="18" charset="0"/>
              </a:rPr>
              <a:t>200</a:t>
            </a:r>
            <a:r>
              <a:rPr lang="zh-CN" altLang="zh-CN" sz="4000" kern="100" dirty="0">
                <a:latin typeface="Calibri" panose="020F0502020204030204" pitchFamily="34" charset="0"/>
                <a:cs typeface="Times New Roman" panose="02020603050405020304" pitchFamily="18" charset="0"/>
              </a:rPr>
              <a:t>字左右。</a:t>
            </a:r>
          </a:p>
          <a:p>
            <a:pPr indent="228600" algn="just">
              <a:spcAft>
                <a:spcPts val="0"/>
              </a:spcAft>
            </a:pPr>
            <a:r>
              <a:rPr lang="en-US" altLang="zh-CN" sz="4000" kern="100" dirty="0">
                <a:latin typeface="Calibri" panose="020F0502020204030204" pitchFamily="34" charset="0"/>
                <a:cs typeface="Times New Roman" panose="02020603050405020304" pitchFamily="18" charset="0"/>
              </a:rPr>
              <a:t>2</a:t>
            </a:r>
            <a:r>
              <a:rPr lang="zh-CN" altLang="zh-CN" sz="4000" kern="100" dirty="0">
                <a:latin typeface="Calibri" panose="020F0502020204030204" pitchFamily="34" charset="0"/>
                <a:cs typeface="Times New Roman" panose="02020603050405020304" pitchFamily="18" charset="0"/>
              </a:rPr>
              <a:t>、搜集更多有关白求恩的小故事，加深对他的了解，更好的开展向白求恩学习的活动。</a:t>
            </a:r>
          </a:p>
        </p:txBody>
      </p:sp>
    </p:spTree>
    <p:extLst>
      <p:ext uri="{BB962C8B-B14F-4D97-AF65-F5344CB8AC3E}">
        <p14:creationId xmlns:p14="http://schemas.microsoft.com/office/powerpoint/2010/main" val="19926387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057" y="0"/>
            <a:ext cx="12193057" cy="6858594"/>
          </a:xfrm>
          <a:prstGeom prst="rect">
            <a:avLst/>
          </a:prstGeom>
        </p:spPr>
      </p:pic>
      <p:sp>
        <p:nvSpPr>
          <p:cNvPr id="3" name="文本框 2"/>
          <p:cNvSpPr txBox="1"/>
          <p:nvPr/>
        </p:nvSpPr>
        <p:spPr>
          <a:xfrm>
            <a:off x="844060" y="815926"/>
            <a:ext cx="11043139" cy="5355312"/>
          </a:xfrm>
          <a:prstGeom prst="rect">
            <a:avLst/>
          </a:prstGeom>
          <a:noFill/>
        </p:spPr>
        <p:txBody>
          <a:bodyPr wrap="square" rtlCol="0">
            <a:spAutoFit/>
          </a:bodyPr>
          <a:lstStyle/>
          <a:p>
            <a:r>
              <a:rPr lang="zh-CN" altLang="en-US" sz="4400" dirty="0" smtClean="0">
                <a:solidFill>
                  <a:srgbClr val="FF0000"/>
                </a:solidFill>
              </a:rPr>
              <a:t>一、说教材</a:t>
            </a:r>
            <a:endParaRPr lang="en-US" altLang="zh-CN" sz="4400" dirty="0" smtClean="0">
              <a:solidFill>
                <a:srgbClr val="FF0000"/>
              </a:solidFill>
            </a:endParaRPr>
          </a:p>
          <a:p>
            <a:pPr lvl="0"/>
            <a:r>
              <a:rPr lang="en-US" altLang="zh-CN" sz="2800" dirty="0" smtClean="0"/>
              <a:t>1</a:t>
            </a:r>
            <a:r>
              <a:rPr lang="zh-CN" altLang="en-US" sz="2800" dirty="0" smtClean="0"/>
              <a:t>、</a:t>
            </a:r>
            <a:r>
              <a:rPr lang="zh-CN" altLang="zh-CN" sz="2800" dirty="0" smtClean="0"/>
              <a:t>教材</a:t>
            </a:r>
            <a:r>
              <a:rPr lang="zh-CN" altLang="zh-CN" sz="2800" dirty="0"/>
              <a:t>的地位：</a:t>
            </a:r>
          </a:p>
          <a:p>
            <a:r>
              <a:rPr lang="en-US" altLang="zh-CN" sz="2800" dirty="0" smtClean="0"/>
              <a:t>  </a:t>
            </a:r>
            <a:r>
              <a:rPr lang="zh-CN" altLang="zh-CN" sz="2800" dirty="0" smtClean="0"/>
              <a:t>《纪念白求恩》</a:t>
            </a:r>
            <a:r>
              <a:rPr lang="zh-CN" altLang="zh-CN" sz="2800" dirty="0"/>
              <a:t>是人教版七</a:t>
            </a:r>
            <a:r>
              <a:rPr lang="zh-CN" altLang="zh-CN" sz="2800" dirty="0" smtClean="0"/>
              <a:t>年级</a:t>
            </a:r>
            <a:r>
              <a:rPr lang="zh-CN" altLang="en-US" sz="2800" dirty="0" smtClean="0"/>
              <a:t>上册</a:t>
            </a:r>
            <a:r>
              <a:rPr lang="zh-CN" altLang="zh-CN" sz="2800" dirty="0" smtClean="0"/>
              <a:t>第四</a:t>
            </a:r>
            <a:r>
              <a:rPr lang="zh-CN" altLang="zh-CN" sz="2800" dirty="0"/>
              <a:t>单元的第一课，是学生接触的第一篇议论文。本文是一篇结构清晰、论证明了的议论文，毛泽东在文中深刻地分析了白求恩的精神品质，他把对白求恩精神的评价提高到共产主义精神的高度，号召全党每一个共产党员都要学习白求恩的精神。本文的中心论点是：每一个中国共产党员都要学习白求恩的共产主义精神，三个分论点依次是：学习白求恩的国际主义精神、学习白求恩的毫不利己专门利人的精神、学习白求恩的对技术精益求精的精神。无论何时，白求恩身上所具备的共产主义精神及其各种表现对学生来说是一次很好的受教育的机会。</a:t>
            </a:r>
          </a:p>
          <a:p>
            <a:endParaRPr lang="zh-CN" altLang="en-US" dirty="0"/>
          </a:p>
        </p:txBody>
      </p:sp>
    </p:spTree>
    <p:extLst>
      <p:ext uri="{BB962C8B-B14F-4D97-AF65-F5344CB8AC3E}">
        <p14:creationId xmlns:p14="http://schemas.microsoft.com/office/powerpoint/2010/main" val="32584361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 y="0"/>
            <a:ext cx="12193057" cy="6858594"/>
          </a:xfrm>
          <a:prstGeom prst="rect">
            <a:avLst/>
          </a:prstGeom>
        </p:spPr>
      </p:pic>
      <p:sp>
        <p:nvSpPr>
          <p:cNvPr id="3" name="文本框 2"/>
          <p:cNvSpPr txBox="1"/>
          <p:nvPr/>
        </p:nvSpPr>
        <p:spPr>
          <a:xfrm>
            <a:off x="260781" y="1167139"/>
            <a:ext cx="11671495" cy="4524315"/>
          </a:xfrm>
          <a:prstGeom prst="rect">
            <a:avLst/>
          </a:prstGeom>
          <a:noFill/>
        </p:spPr>
        <p:txBody>
          <a:bodyPr wrap="square" rtlCol="0">
            <a:spAutoFit/>
          </a:bodyPr>
          <a:lstStyle/>
          <a:p>
            <a:r>
              <a:rPr lang="en-US" altLang="zh-CN" sz="3200" dirty="0" smtClean="0">
                <a:solidFill>
                  <a:srgbClr val="FF0000"/>
                </a:solidFill>
              </a:rPr>
              <a:t>2</a:t>
            </a:r>
            <a:r>
              <a:rPr lang="zh-CN" altLang="en-US" sz="3200" dirty="0" smtClean="0">
                <a:solidFill>
                  <a:srgbClr val="FF0000"/>
                </a:solidFill>
              </a:rPr>
              <a:t>、教学目标</a:t>
            </a:r>
            <a:r>
              <a:rPr lang="en-US" altLang="zh-CN" sz="3200" dirty="0" smtClean="0">
                <a:solidFill>
                  <a:srgbClr val="FF0000"/>
                </a:solidFill>
              </a:rPr>
              <a:t>:</a:t>
            </a:r>
          </a:p>
          <a:p>
            <a:r>
              <a:rPr lang="en-US" altLang="zh-CN" sz="3200" dirty="0" smtClean="0"/>
              <a:t>       </a:t>
            </a:r>
            <a:r>
              <a:rPr lang="zh-CN" altLang="zh-CN" sz="3200" dirty="0" smtClean="0"/>
              <a:t>根据</a:t>
            </a:r>
            <a:r>
              <a:rPr lang="zh-CN" altLang="zh-CN" sz="3200" dirty="0"/>
              <a:t>《义务教育语文课程标准》（</a:t>
            </a:r>
            <a:r>
              <a:rPr lang="en-US" altLang="zh-CN" sz="3200" dirty="0"/>
              <a:t>2011</a:t>
            </a:r>
            <a:r>
              <a:rPr lang="zh-CN" altLang="zh-CN" sz="3200" dirty="0"/>
              <a:t>）目标的设计要着眼于语文素养的整体提高。在语文学习过程中，培养爱国主义、集体主义、社会主义思想道德和健康的审美情趣，发展个性，培养创新精神和合作</a:t>
            </a:r>
            <a:r>
              <a:rPr lang="zh-CN" altLang="zh-CN" sz="3200" dirty="0" smtClean="0"/>
              <a:t>精神</a:t>
            </a:r>
            <a:r>
              <a:rPr lang="zh-CN" altLang="en-US" sz="3200" dirty="0" smtClean="0"/>
              <a:t>的理论现</a:t>
            </a:r>
            <a:r>
              <a:rPr lang="zh-CN" altLang="zh-CN" sz="3200" dirty="0" smtClean="0"/>
              <a:t>将</a:t>
            </a:r>
            <a:r>
              <a:rPr lang="zh-CN" altLang="zh-CN" sz="3200" dirty="0"/>
              <a:t>本节课教学目标拟订如下：</a:t>
            </a:r>
            <a:r>
              <a:rPr lang="en-US" altLang="zh-CN" sz="3200" dirty="0"/>
              <a:t/>
            </a:r>
            <a:br>
              <a:rPr lang="en-US" altLang="zh-CN" sz="3200" dirty="0"/>
            </a:br>
            <a:r>
              <a:rPr lang="en-US" altLang="zh-CN" sz="3200" dirty="0" smtClean="0"/>
              <a:t>       </a:t>
            </a:r>
            <a:r>
              <a:rPr lang="zh-CN" altLang="zh-CN" sz="3200" b="1" dirty="0" smtClean="0"/>
              <a:t>知识</a:t>
            </a:r>
            <a:r>
              <a:rPr lang="zh-CN" altLang="zh-CN" sz="3200" b="1" dirty="0"/>
              <a:t>与能力</a:t>
            </a:r>
            <a:r>
              <a:rPr lang="zh-CN" altLang="zh-CN" sz="3200" dirty="0"/>
              <a:t>：理解文中对比论证的方法及其作用。掌握议论文的写作手法</a:t>
            </a:r>
          </a:p>
          <a:p>
            <a:r>
              <a:rPr lang="en-US" altLang="zh-CN" sz="3200" b="1" dirty="0" smtClean="0"/>
              <a:t>      </a:t>
            </a:r>
            <a:r>
              <a:rPr lang="zh-CN" altLang="zh-CN" sz="3200" b="1" dirty="0" smtClean="0"/>
              <a:t>过程</a:t>
            </a:r>
            <a:r>
              <a:rPr lang="zh-CN" altLang="zh-CN" sz="3200" b="1" dirty="0"/>
              <a:t>与方法</a:t>
            </a:r>
            <a:r>
              <a:rPr lang="zh-CN" altLang="zh-CN" sz="3200" dirty="0"/>
              <a:t>：诵读、自主、合作和探究；</a:t>
            </a:r>
          </a:p>
          <a:p>
            <a:r>
              <a:rPr lang="en-US" altLang="zh-CN" sz="3200" b="1" dirty="0" smtClean="0"/>
              <a:t>     </a:t>
            </a:r>
            <a:r>
              <a:rPr lang="zh-CN" altLang="zh-CN" sz="3200" b="1" dirty="0" smtClean="0"/>
              <a:t>情感</a:t>
            </a:r>
            <a:r>
              <a:rPr lang="zh-CN" altLang="zh-CN" sz="3200" b="1" dirty="0"/>
              <a:t>态度与价值观</a:t>
            </a:r>
            <a:r>
              <a:rPr lang="zh-CN" altLang="zh-CN" sz="3200" dirty="0"/>
              <a:t>：学习白求恩大夫的优秀品德</a:t>
            </a:r>
          </a:p>
        </p:txBody>
      </p:sp>
    </p:spTree>
    <p:extLst>
      <p:ext uri="{BB962C8B-B14F-4D97-AF65-F5344CB8AC3E}">
        <p14:creationId xmlns:p14="http://schemas.microsoft.com/office/powerpoint/2010/main" val="5156187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 y="0"/>
            <a:ext cx="12193057" cy="6858594"/>
          </a:xfrm>
          <a:prstGeom prst="rect">
            <a:avLst/>
          </a:prstGeom>
        </p:spPr>
      </p:pic>
      <p:sp>
        <p:nvSpPr>
          <p:cNvPr id="3" name="文本框 2"/>
          <p:cNvSpPr txBox="1"/>
          <p:nvPr/>
        </p:nvSpPr>
        <p:spPr>
          <a:xfrm>
            <a:off x="478302" y="1167619"/>
            <a:ext cx="10410092" cy="3170099"/>
          </a:xfrm>
          <a:prstGeom prst="rect">
            <a:avLst/>
          </a:prstGeom>
          <a:noFill/>
        </p:spPr>
        <p:txBody>
          <a:bodyPr wrap="square" rtlCol="0">
            <a:spAutoFit/>
          </a:bodyPr>
          <a:lstStyle/>
          <a:p>
            <a:pPr lvl="0" algn="just">
              <a:spcAft>
                <a:spcPts val="0"/>
              </a:spcAft>
            </a:pPr>
            <a:r>
              <a:rPr lang="en-US" altLang="zh-CN" sz="4000" kern="100" dirty="0" smtClean="0">
                <a:solidFill>
                  <a:srgbClr val="FF0000"/>
                </a:solidFill>
                <a:latin typeface="Calibri" panose="020F0502020204030204" pitchFamily="34" charset="0"/>
                <a:cs typeface="Times New Roman" panose="02020603050405020304" pitchFamily="18" charset="0"/>
              </a:rPr>
              <a:t>3</a:t>
            </a:r>
            <a:r>
              <a:rPr lang="zh-CN" altLang="en-US" sz="4000" kern="100" dirty="0" smtClean="0">
                <a:solidFill>
                  <a:srgbClr val="FF0000"/>
                </a:solidFill>
                <a:latin typeface="Calibri" panose="020F0502020204030204" pitchFamily="34" charset="0"/>
                <a:cs typeface="Times New Roman" panose="02020603050405020304" pitchFamily="18" charset="0"/>
              </a:rPr>
              <a:t>、</a:t>
            </a:r>
            <a:r>
              <a:rPr lang="zh-CN" altLang="zh-CN" sz="4000" kern="100" dirty="0" smtClean="0">
                <a:solidFill>
                  <a:srgbClr val="FF0000"/>
                </a:solidFill>
                <a:latin typeface="Calibri" panose="020F0502020204030204" pitchFamily="34" charset="0"/>
                <a:cs typeface="Times New Roman" panose="02020603050405020304" pitchFamily="18" charset="0"/>
              </a:rPr>
              <a:t>教学</a:t>
            </a:r>
            <a:r>
              <a:rPr lang="zh-CN" altLang="zh-CN" sz="4000" kern="100" dirty="0">
                <a:solidFill>
                  <a:srgbClr val="FF0000"/>
                </a:solidFill>
                <a:latin typeface="Calibri" panose="020F0502020204030204" pitchFamily="34" charset="0"/>
                <a:cs typeface="Times New Roman" panose="02020603050405020304" pitchFamily="18" charset="0"/>
              </a:rPr>
              <a:t>重难点</a:t>
            </a:r>
          </a:p>
          <a:p>
            <a:pPr marL="228600" indent="266700" algn="just">
              <a:spcAft>
                <a:spcPts val="0"/>
              </a:spcAft>
            </a:pPr>
            <a:r>
              <a:rPr lang="en-US" altLang="zh-CN" sz="4000" kern="100" dirty="0" smtClean="0">
                <a:latin typeface="Calibri" panose="020F0502020204030204" pitchFamily="34" charset="0"/>
                <a:cs typeface="Times New Roman" panose="02020603050405020304" pitchFamily="18" charset="0"/>
              </a:rPr>
              <a:t>     </a:t>
            </a:r>
            <a:r>
              <a:rPr lang="zh-CN" altLang="zh-CN" sz="4000" kern="100" dirty="0" smtClean="0">
                <a:latin typeface="Calibri" panose="020F0502020204030204" pitchFamily="34" charset="0"/>
                <a:cs typeface="Times New Roman" panose="02020603050405020304" pitchFamily="18" charset="0"/>
              </a:rPr>
              <a:t>重点</a:t>
            </a:r>
            <a:r>
              <a:rPr lang="zh-CN" altLang="zh-CN" sz="4000" kern="100" dirty="0">
                <a:latin typeface="Calibri" panose="020F0502020204030204" pitchFamily="34" charset="0"/>
                <a:cs typeface="Times New Roman" panose="02020603050405020304" pitchFamily="18" charset="0"/>
              </a:rPr>
              <a:t>：理解文中对比论证的方法及其作用，掌握议论文的写作手法</a:t>
            </a:r>
          </a:p>
          <a:p>
            <a:pPr marL="228600" indent="266700" algn="just">
              <a:spcAft>
                <a:spcPts val="0"/>
              </a:spcAft>
            </a:pPr>
            <a:r>
              <a:rPr lang="en-US" altLang="zh-CN" sz="4000" kern="100" dirty="0" smtClean="0">
                <a:latin typeface="Calibri" panose="020F0502020204030204" pitchFamily="34" charset="0"/>
                <a:cs typeface="Times New Roman" panose="02020603050405020304" pitchFamily="18" charset="0"/>
              </a:rPr>
              <a:t>     </a:t>
            </a:r>
            <a:r>
              <a:rPr lang="zh-CN" altLang="zh-CN" sz="4000" kern="100" dirty="0" smtClean="0">
                <a:latin typeface="Calibri" panose="020F0502020204030204" pitchFamily="34" charset="0"/>
                <a:cs typeface="Times New Roman" panose="02020603050405020304" pitchFamily="18" charset="0"/>
              </a:rPr>
              <a:t>难点</a:t>
            </a:r>
            <a:r>
              <a:rPr lang="zh-CN" altLang="zh-CN" sz="4000" kern="100" dirty="0">
                <a:latin typeface="Calibri" panose="020F0502020204030204" pitchFamily="34" charset="0"/>
                <a:cs typeface="Times New Roman" panose="02020603050405020304" pitchFamily="18" charset="0"/>
              </a:rPr>
              <a:t>：学习白求恩同志伟大的共产主义</a:t>
            </a:r>
            <a:r>
              <a:rPr lang="zh-CN" altLang="zh-CN" sz="4000" kern="100" dirty="0" smtClean="0">
                <a:latin typeface="Calibri" panose="020F0502020204030204" pitchFamily="34" charset="0"/>
                <a:cs typeface="Times New Roman" panose="02020603050405020304" pitchFamily="18" charset="0"/>
              </a:rPr>
              <a:t>精神</a:t>
            </a:r>
            <a:r>
              <a:rPr lang="zh-CN" altLang="en-US" sz="4000" kern="100" dirty="0" smtClean="0">
                <a:latin typeface="Calibri" panose="020F0502020204030204" pitchFamily="34" charset="0"/>
                <a:cs typeface="Times New Roman" panose="02020603050405020304" pitchFamily="18" charset="0"/>
              </a:rPr>
              <a:t>和优秀品质，</a:t>
            </a:r>
            <a:r>
              <a:rPr lang="zh-CN" altLang="zh-CN" sz="4000" kern="100" dirty="0" smtClean="0">
                <a:latin typeface="Calibri" panose="020F0502020204030204" pitchFamily="34" charset="0"/>
                <a:cs typeface="Times New Roman" panose="02020603050405020304" pitchFamily="18" charset="0"/>
              </a:rPr>
              <a:t>做</a:t>
            </a:r>
            <a:r>
              <a:rPr lang="zh-CN" altLang="zh-CN" sz="4000" kern="100" dirty="0">
                <a:latin typeface="Calibri" panose="020F0502020204030204" pitchFamily="34" charset="0"/>
                <a:cs typeface="Times New Roman" panose="02020603050405020304" pitchFamily="18" charset="0"/>
              </a:rPr>
              <a:t>一个品德高尚的人</a:t>
            </a:r>
          </a:p>
        </p:txBody>
      </p:sp>
    </p:spTree>
    <p:extLst>
      <p:ext uri="{BB962C8B-B14F-4D97-AF65-F5344CB8AC3E}">
        <p14:creationId xmlns:p14="http://schemas.microsoft.com/office/powerpoint/2010/main" val="30932807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 y="-594"/>
            <a:ext cx="12193057" cy="6858594"/>
          </a:xfrm>
          <a:prstGeom prst="rect">
            <a:avLst/>
          </a:prstGeom>
        </p:spPr>
      </p:pic>
      <p:sp>
        <p:nvSpPr>
          <p:cNvPr id="3" name="文本框 2"/>
          <p:cNvSpPr txBox="1"/>
          <p:nvPr/>
        </p:nvSpPr>
        <p:spPr>
          <a:xfrm>
            <a:off x="277397" y="487025"/>
            <a:ext cx="9917723" cy="6370975"/>
          </a:xfrm>
          <a:prstGeom prst="rect">
            <a:avLst/>
          </a:prstGeom>
          <a:noFill/>
        </p:spPr>
        <p:txBody>
          <a:bodyPr wrap="square" rtlCol="0">
            <a:spAutoFit/>
          </a:bodyPr>
          <a:lstStyle/>
          <a:p>
            <a:pPr lvl="0" algn="just">
              <a:spcAft>
                <a:spcPts val="0"/>
              </a:spcAft>
            </a:pPr>
            <a:r>
              <a:rPr lang="zh-CN" altLang="en-US" sz="2800" b="1" kern="100" dirty="0" smtClean="0">
                <a:solidFill>
                  <a:srgbClr val="FF0000"/>
                </a:solidFill>
                <a:latin typeface="Calibri" panose="020F0502020204030204" pitchFamily="34" charset="0"/>
                <a:cs typeface="Times New Roman" panose="02020603050405020304" pitchFamily="18" charset="0"/>
              </a:rPr>
              <a:t>二、说教法</a:t>
            </a:r>
            <a:endParaRPr lang="en-US" altLang="zh-CN" sz="2800" b="1" kern="100" dirty="0" smtClean="0">
              <a:solidFill>
                <a:srgbClr val="FF0000"/>
              </a:solidFill>
              <a:latin typeface="Calibri" panose="020F0502020204030204" pitchFamily="34" charset="0"/>
              <a:cs typeface="Times New Roman" panose="02020603050405020304" pitchFamily="18" charset="0"/>
            </a:endParaRPr>
          </a:p>
          <a:p>
            <a:pPr marL="342900" lvl="0" indent="-342900" algn="just">
              <a:spcAft>
                <a:spcPts val="0"/>
              </a:spcAft>
              <a:buFont typeface="+mj-lt"/>
              <a:buAutoNum type="arabicPeriod"/>
            </a:pPr>
            <a:endParaRPr lang="en-US" altLang="zh-CN" sz="2400" kern="100" dirty="0">
              <a:latin typeface="Calibri" panose="020F0502020204030204" pitchFamily="34" charset="0"/>
              <a:cs typeface="Times New Roman" panose="02020603050405020304" pitchFamily="18" charset="0"/>
            </a:endParaRPr>
          </a:p>
          <a:p>
            <a:pPr marL="342900" lvl="0" indent="-342900" algn="just">
              <a:spcAft>
                <a:spcPts val="0"/>
              </a:spcAft>
              <a:buFont typeface="+mj-lt"/>
              <a:buAutoNum type="arabicPeriod"/>
            </a:pPr>
            <a:r>
              <a:rPr lang="zh-CN" altLang="zh-CN" sz="2400" kern="100" dirty="0" smtClean="0">
                <a:latin typeface="Calibri" panose="020F0502020204030204" pitchFamily="34" charset="0"/>
                <a:cs typeface="Times New Roman" panose="02020603050405020304" pitchFamily="18" charset="0"/>
              </a:rPr>
              <a:t>情境</a:t>
            </a:r>
            <a:r>
              <a:rPr lang="zh-CN" altLang="zh-CN" sz="2400" kern="100" dirty="0">
                <a:latin typeface="Calibri" panose="020F0502020204030204" pitchFamily="34" charset="0"/>
                <a:cs typeface="Times New Roman" panose="02020603050405020304" pitchFamily="18" charset="0"/>
              </a:rPr>
              <a:t>教学法</a:t>
            </a:r>
          </a:p>
          <a:p>
            <a:pPr marL="228600" indent="266700" algn="just">
              <a:spcAft>
                <a:spcPts val="0"/>
              </a:spcAft>
            </a:pPr>
            <a:r>
              <a:rPr lang="zh-CN" altLang="zh-CN" sz="2400" kern="100" dirty="0">
                <a:latin typeface="Calibri" panose="020F0502020204030204" pitchFamily="34" charset="0"/>
                <a:cs typeface="Times New Roman" panose="02020603050405020304" pitchFamily="18" charset="0"/>
              </a:rPr>
              <a:t>采用情境教学，可以较好地扣住教材特点，落实教材因素和学生因素，强化训练目标，引诱学习动机，激发学习兴趣，从而培养学生的能力。</a:t>
            </a:r>
          </a:p>
          <a:p>
            <a:pPr algn="just">
              <a:spcAft>
                <a:spcPts val="0"/>
              </a:spcAft>
            </a:pPr>
            <a:r>
              <a:rPr lang="en-US" altLang="zh-CN" sz="2400" kern="100" dirty="0" smtClean="0">
                <a:latin typeface="Calibri" panose="020F0502020204030204" pitchFamily="34" charset="0"/>
                <a:cs typeface="Times New Roman" panose="02020603050405020304" pitchFamily="18" charset="0"/>
              </a:rPr>
              <a:t>2</a:t>
            </a:r>
            <a:r>
              <a:rPr lang="zh-CN" altLang="en-US" sz="2400" kern="100" dirty="0" smtClean="0">
                <a:latin typeface="Calibri" panose="020F0502020204030204" pitchFamily="34" charset="0"/>
                <a:cs typeface="Times New Roman" panose="02020603050405020304" pitchFamily="18" charset="0"/>
              </a:rPr>
              <a:t>、质疑探究法</a:t>
            </a:r>
            <a:endParaRPr lang="en-US" altLang="zh-CN" sz="2400" kern="100" dirty="0" smtClean="0">
              <a:latin typeface="Calibri" panose="020F0502020204030204" pitchFamily="34" charset="0"/>
              <a:cs typeface="Times New Roman" panose="02020603050405020304" pitchFamily="18" charset="0"/>
            </a:endParaRPr>
          </a:p>
          <a:p>
            <a:pPr algn="just">
              <a:spcAft>
                <a:spcPts val="0"/>
              </a:spcAft>
            </a:pPr>
            <a:r>
              <a:rPr lang="zh-CN" altLang="zh-CN" sz="2400" kern="100" dirty="0">
                <a:latin typeface="Calibri" panose="020F0502020204030204" pitchFamily="34" charset="0"/>
                <a:cs typeface="Times New Roman" panose="02020603050405020304" pitchFamily="18" charset="0"/>
              </a:rPr>
              <a:t>　　让学生在自主学习的过程中，自己去发现问题，提出问题，研究问题，体现学生自主学习的特点，这样的方式能让学生在学习过程中获得积极的情感体验</a:t>
            </a:r>
          </a:p>
          <a:p>
            <a:pPr algn="just">
              <a:spcAft>
                <a:spcPts val="0"/>
              </a:spcAft>
            </a:pPr>
            <a:r>
              <a:rPr lang="en-US" altLang="zh-CN" sz="2400" kern="100" dirty="0">
                <a:latin typeface="Calibri" panose="020F0502020204030204" pitchFamily="34" charset="0"/>
                <a:cs typeface="Times New Roman" panose="02020603050405020304" pitchFamily="18" charset="0"/>
              </a:rPr>
              <a:t>3</a:t>
            </a:r>
            <a:r>
              <a:rPr lang="zh-CN" altLang="zh-CN" sz="2400" kern="100" dirty="0">
                <a:latin typeface="Calibri" panose="020F0502020204030204" pitchFamily="34" charset="0"/>
                <a:cs typeface="Times New Roman" panose="02020603050405020304" pitchFamily="18" charset="0"/>
              </a:rPr>
              <a:t>、讨论分析法</a:t>
            </a:r>
          </a:p>
          <a:p>
            <a:pPr algn="just">
              <a:spcAft>
                <a:spcPts val="0"/>
              </a:spcAft>
            </a:pPr>
            <a:r>
              <a:rPr lang="zh-CN" altLang="zh-CN" sz="2400" kern="100" dirty="0">
                <a:latin typeface="Calibri" panose="020F0502020204030204" pitchFamily="34" charset="0"/>
                <a:cs typeface="Times New Roman" panose="02020603050405020304" pitchFamily="18" charset="0"/>
              </a:rPr>
              <a:t>　这既是个体的学习，又是团体的学习。讨论是一种双向或多向的活动，当中体现了个体的思维，又有思维的碰撞、磨合、吸纳，是合作学习的体现</a:t>
            </a:r>
            <a:r>
              <a:rPr lang="zh-CN" altLang="zh-CN" sz="2400" kern="100" dirty="0" smtClean="0">
                <a:latin typeface="Calibri" panose="020F0502020204030204" pitchFamily="34" charset="0"/>
                <a:cs typeface="Times New Roman" panose="02020603050405020304" pitchFamily="18" charset="0"/>
              </a:rPr>
              <a:t>。</a:t>
            </a:r>
            <a:endParaRPr lang="en-US" altLang="zh-CN" sz="2400" kern="100" dirty="0" smtClean="0">
              <a:latin typeface="Calibri" panose="020F0502020204030204" pitchFamily="34" charset="0"/>
              <a:cs typeface="Times New Roman" panose="02020603050405020304" pitchFamily="18" charset="0"/>
            </a:endParaRPr>
          </a:p>
          <a:p>
            <a:pPr algn="just">
              <a:spcAft>
                <a:spcPts val="0"/>
              </a:spcAft>
            </a:pPr>
            <a:r>
              <a:rPr lang="en-US" altLang="zh-CN" sz="2400" kern="100" dirty="0" smtClean="0">
                <a:latin typeface="Calibri" panose="020F0502020204030204" pitchFamily="34" charset="0"/>
                <a:cs typeface="Times New Roman" panose="02020603050405020304" pitchFamily="18" charset="0"/>
              </a:rPr>
              <a:t>4</a:t>
            </a:r>
            <a:r>
              <a:rPr lang="zh-CN" altLang="en-US" sz="2400" kern="100" dirty="0" smtClean="0">
                <a:latin typeface="Calibri" panose="020F0502020204030204" pitchFamily="34" charset="0"/>
                <a:cs typeface="Times New Roman" panose="02020603050405020304" pitchFamily="18" charset="0"/>
              </a:rPr>
              <a:t>、</a:t>
            </a:r>
            <a:r>
              <a:rPr lang="zh-CN" altLang="zh-CN" sz="2400" kern="100" dirty="0" smtClean="0">
                <a:latin typeface="Calibri" panose="020F0502020204030204" pitchFamily="34" charset="0"/>
                <a:cs typeface="Times New Roman" panose="02020603050405020304" pitchFamily="18" charset="0"/>
              </a:rPr>
              <a:t>练习</a:t>
            </a:r>
            <a:r>
              <a:rPr lang="zh-CN" altLang="zh-CN" sz="2400" kern="100" dirty="0">
                <a:latin typeface="Calibri" panose="020F0502020204030204" pitchFamily="34" charset="0"/>
                <a:cs typeface="Times New Roman" panose="02020603050405020304" pitchFamily="18" charset="0"/>
              </a:rPr>
              <a:t>法：</a:t>
            </a:r>
          </a:p>
          <a:p>
            <a:pPr indent="266700" algn="just">
              <a:spcAft>
                <a:spcPts val="0"/>
              </a:spcAft>
            </a:pPr>
            <a:r>
              <a:rPr lang="zh-CN" altLang="zh-CN" sz="2400" kern="100" dirty="0">
                <a:latin typeface="Calibri" panose="020F0502020204030204" pitchFamily="34" charset="0"/>
                <a:cs typeface="Times New Roman" panose="02020603050405020304" pitchFamily="18" charset="0"/>
              </a:rPr>
              <a:t>控制论告诉我们，</a:t>
            </a:r>
            <a:r>
              <a:rPr lang="en-US" altLang="zh-CN" sz="2400" kern="100" dirty="0">
                <a:latin typeface="Calibri" panose="020F0502020204030204" pitchFamily="34" charset="0"/>
                <a:cs typeface="Times New Roman" panose="02020603050405020304" pitchFamily="18" charset="0"/>
              </a:rPr>
              <a:t>“</a:t>
            </a:r>
            <a:r>
              <a:rPr lang="zh-CN" altLang="zh-CN" sz="2400" kern="100" dirty="0">
                <a:latin typeface="Calibri" panose="020F0502020204030204" pitchFamily="34" charset="0"/>
                <a:cs typeface="Times New Roman" panose="02020603050405020304" pitchFamily="18" charset="0"/>
              </a:rPr>
              <a:t>要实现有效控制</a:t>
            </a:r>
            <a:r>
              <a:rPr lang="en-US" altLang="zh-CN" sz="2400" kern="100" dirty="0">
                <a:latin typeface="Calibri" panose="020F0502020204030204" pitchFamily="34" charset="0"/>
                <a:cs typeface="Times New Roman" panose="02020603050405020304" pitchFamily="18" charset="0"/>
              </a:rPr>
              <a:t>”</a:t>
            </a:r>
            <a:r>
              <a:rPr lang="zh-CN" altLang="zh-CN" sz="2400" kern="100" dirty="0">
                <a:latin typeface="Calibri" panose="020F0502020204030204" pitchFamily="34" charset="0"/>
                <a:cs typeface="Times New Roman" panose="02020603050405020304" pitchFamily="18" charset="0"/>
              </a:rPr>
              <a:t>就必须</a:t>
            </a:r>
            <a:r>
              <a:rPr lang="en-US" altLang="zh-CN" sz="2400" kern="100" dirty="0">
                <a:latin typeface="Calibri" panose="020F0502020204030204" pitchFamily="34" charset="0"/>
                <a:cs typeface="Times New Roman" panose="02020603050405020304" pitchFamily="18" charset="0"/>
              </a:rPr>
              <a:t>“</a:t>
            </a:r>
            <a:r>
              <a:rPr lang="zh-CN" altLang="zh-CN" sz="2400" kern="100" dirty="0">
                <a:latin typeface="Calibri" panose="020F0502020204030204" pitchFamily="34" charset="0"/>
                <a:cs typeface="Times New Roman" panose="02020603050405020304" pitchFamily="18" charset="0"/>
              </a:rPr>
              <a:t>要有反馈</a:t>
            </a:r>
            <a:r>
              <a:rPr lang="en-US" altLang="zh-CN" sz="2400" kern="100" dirty="0">
                <a:latin typeface="Calibri" panose="020F0502020204030204" pitchFamily="34" charset="0"/>
                <a:cs typeface="Times New Roman" panose="02020603050405020304" pitchFamily="18" charset="0"/>
              </a:rPr>
              <a:t>”</a:t>
            </a:r>
            <a:r>
              <a:rPr lang="zh-CN" altLang="zh-CN" sz="2400" kern="100" dirty="0">
                <a:latin typeface="Calibri" panose="020F0502020204030204" pitchFamily="34" charset="0"/>
                <a:cs typeface="Times New Roman" panose="02020603050405020304" pitchFamily="18" charset="0"/>
              </a:rPr>
              <a:t>，而且反馈越及时越好。因此我设计一些课堂练习，运用练习教学法及时反馈课堂教学效果。</a:t>
            </a:r>
          </a:p>
        </p:txBody>
      </p:sp>
    </p:spTree>
    <p:extLst>
      <p:ext uri="{BB962C8B-B14F-4D97-AF65-F5344CB8AC3E}">
        <p14:creationId xmlns:p14="http://schemas.microsoft.com/office/powerpoint/2010/main" val="12424392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057" y="0"/>
            <a:ext cx="12193057" cy="6858594"/>
          </a:xfrm>
          <a:prstGeom prst="rect">
            <a:avLst/>
          </a:prstGeom>
        </p:spPr>
      </p:pic>
      <p:sp>
        <p:nvSpPr>
          <p:cNvPr id="3" name="文本框 2"/>
          <p:cNvSpPr txBox="1"/>
          <p:nvPr/>
        </p:nvSpPr>
        <p:spPr>
          <a:xfrm>
            <a:off x="1181686" y="1589649"/>
            <a:ext cx="10142806" cy="2800767"/>
          </a:xfrm>
          <a:prstGeom prst="rect">
            <a:avLst/>
          </a:prstGeom>
          <a:noFill/>
        </p:spPr>
        <p:txBody>
          <a:bodyPr wrap="square" rtlCol="0">
            <a:spAutoFit/>
          </a:bodyPr>
          <a:lstStyle/>
          <a:p>
            <a:pPr indent="266700" algn="just">
              <a:spcAft>
                <a:spcPts val="0"/>
              </a:spcAft>
            </a:pPr>
            <a:r>
              <a:rPr lang="zh-CN" altLang="zh-CN" sz="4400" kern="100" dirty="0">
                <a:solidFill>
                  <a:srgbClr val="FF0000"/>
                </a:solidFill>
                <a:latin typeface="Calibri" panose="020F0502020204030204" pitchFamily="34" charset="0"/>
                <a:cs typeface="Times New Roman" panose="02020603050405020304" pitchFamily="18" charset="0"/>
              </a:rPr>
              <a:t>三、说学法</a:t>
            </a:r>
          </a:p>
          <a:p>
            <a:pPr indent="266700" algn="just">
              <a:spcAft>
                <a:spcPts val="0"/>
              </a:spcAft>
            </a:pPr>
            <a:r>
              <a:rPr lang="en-US" altLang="zh-CN" sz="4400" kern="100" dirty="0" smtClean="0">
                <a:latin typeface="Calibri" panose="020F0502020204030204" pitchFamily="34" charset="0"/>
                <a:cs typeface="Times New Roman" panose="02020603050405020304" pitchFamily="18" charset="0"/>
              </a:rPr>
              <a:t>       </a:t>
            </a:r>
            <a:r>
              <a:rPr lang="zh-CN" altLang="zh-CN" sz="4400" kern="100" dirty="0" smtClean="0">
                <a:latin typeface="Calibri" panose="020F0502020204030204" pitchFamily="34" charset="0"/>
                <a:cs typeface="Times New Roman" panose="02020603050405020304" pitchFamily="18" charset="0"/>
              </a:rPr>
              <a:t>诵读</a:t>
            </a:r>
            <a:r>
              <a:rPr lang="zh-CN" altLang="zh-CN" sz="4400" kern="100" dirty="0">
                <a:latin typeface="Calibri" panose="020F0502020204030204" pitchFamily="34" charset="0"/>
                <a:cs typeface="Times New Roman" panose="02020603050405020304" pitchFamily="18" charset="0"/>
              </a:rPr>
              <a:t>、自主、合作和探究等方式方法，在交流互动中归纳知识，参与中培养能力，合作中学会学习。</a:t>
            </a:r>
          </a:p>
        </p:txBody>
      </p:sp>
    </p:spTree>
    <p:extLst>
      <p:ext uri="{BB962C8B-B14F-4D97-AF65-F5344CB8AC3E}">
        <p14:creationId xmlns:p14="http://schemas.microsoft.com/office/powerpoint/2010/main" val="35521759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057" y="0"/>
            <a:ext cx="12193057" cy="6858594"/>
          </a:xfrm>
          <a:prstGeom prst="rect">
            <a:avLst/>
          </a:prstGeom>
        </p:spPr>
      </p:pic>
      <p:sp>
        <p:nvSpPr>
          <p:cNvPr id="5" name="文本框 4"/>
          <p:cNvSpPr txBox="1"/>
          <p:nvPr/>
        </p:nvSpPr>
        <p:spPr>
          <a:xfrm>
            <a:off x="1702191" y="1350497"/>
            <a:ext cx="7962314" cy="646331"/>
          </a:xfrm>
          <a:prstGeom prst="rect">
            <a:avLst/>
          </a:prstGeom>
          <a:noFill/>
        </p:spPr>
        <p:txBody>
          <a:bodyPr wrap="square" rtlCol="0">
            <a:spAutoFit/>
          </a:bodyPr>
          <a:lstStyle/>
          <a:p>
            <a:r>
              <a:rPr lang="en-US" altLang="zh-CN" dirty="0"/>
              <a:t> </a:t>
            </a:r>
            <a:endParaRPr lang="zh-CN" altLang="zh-CN" dirty="0"/>
          </a:p>
          <a:p>
            <a:r>
              <a:rPr lang="en-US" altLang="zh-CN" dirty="0"/>
              <a:t> </a:t>
            </a:r>
            <a:endParaRPr lang="zh-CN" altLang="zh-CN" dirty="0"/>
          </a:p>
        </p:txBody>
      </p:sp>
      <p:pic>
        <p:nvPicPr>
          <p:cNvPr id="10" name="图片 9"/>
          <p:cNvPicPr>
            <a:picLocks noChangeAspect="1"/>
          </p:cNvPicPr>
          <p:nvPr/>
        </p:nvPicPr>
        <p:blipFill>
          <a:blip r:embed="rId3"/>
          <a:stretch>
            <a:fillRect/>
          </a:stretch>
        </p:blipFill>
        <p:spPr>
          <a:xfrm>
            <a:off x="860620" y="1996828"/>
            <a:ext cx="10714893" cy="3485853"/>
          </a:xfrm>
          <a:prstGeom prst="rect">
            <a:avLst/>
          </a:prstGeom>
        </p:spPr>
      </p:pic>
      <p:sp>
        <p:nvSpPr>
          <p:cNvPr id="3" name="文本框 2"/>
          <p:cNvSpPr txBox="1"/>
          <p:nvPr/>
        </p:nvSpPr>
        <p:spPr>
          <a:xfrm>
            <a:off x="1100138" y="621510"/>
            <a:ext cx="4114800" cy="646331"/>
          </a:xfrm>
          <a:prstGeom prst="rect">
            <a:avLst/>
          </a:prstGeom>
          <a:noFill/>
        </p:spPr>
        <p:txBody>
          <a:bodyPr wrap="square" rtlCol="0">
            <a:spAutoFit/>
          </a:bodyPr>
          <a:lstStyle/>
          <a:p>
            <a:r>
              <a:rPr lang="zh-CN" altLang="en-US" sz="3600" dirty="0" smtClean="0">
                <a:solidFill>
                  <a:srgbClr val="FF0000"/>
                </a:solidFill>
              </a:rPr>
              <a:t>四、教学程序</a:t>
            </a:r>
            <a:endParaRPr lang="zh-CN" altLang="en-US" sz="3600" dirty="0">
              <a:solidFill>
                <a:srgbClr val="FF0000"/>
              </a:solidFill>
            </a:endParaRPr>
          </a:p>
        </p:txBody>
      </p:sp>
    </p:spTree>
    <p:extLst>
      <p:ext uri="{BB962C8B-B14F-4D97-AF65-F5344CB8AC3E}">
        <p14:creationId xmlns:p14="http://schemas.microsoft.com/office/powerpoint/2010/main" val="35287481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0" y="-105072"/>
            <a:ext cx="12193057" cy="6858594"/>
          </a:xfrm>
          <a:prstGeom prst="rect">
            <a:avLst/>
          </a:prstGeom>
        </p:spPr>
      </p:pic>
      <p:pic>
        <p:nvPicPr>
          <p:cNvPr id="5" name="图片 4"/>
          <p:cNvPicPr>
            <a:picLocks noChangeAspect="1"/>
          </p:cNvPicPr>
          <p:nvPr/>
        </p:nvPicPr>
        <p:blipFill>
          <a:blip r:embed="rId2"/>
          <a:stretch>
            <a:fillRect/>
          </a:stretch>
        </p:blipFill>
        <p:spPr>
          <a:xfrm>
            <a:off x="0" y="-594"/>
            <a:ext cx="12193057" cy="6858594"/>
          </a:xfrm>
          <a:prstGeom prst="rect">
            <a:avLst/>
          </a:prstGeom>
        </p:spPr>
      </p:pic>
      <p:sp>
        <p:nvSpPr>
          <p:cNvPr id="3" name="文本框 2"/>
          <p:cNvSpPr txBox="1"/>
          <p:nvPr/>
        </p:nvSpPr>
        <p:spPr>
          <a:xfrm>
            <a:off x="872197" y="478301"/>
            <a:ext cx="9397219" cy="5016758"/>
          </a:xfrm>
          <a:prstGeom prst="rect">
            <a:avLst/>
          </a:prstGeom>
          <a:noFill/>
        </p:spPr>
        <p:txBody>
          <a:bodyPr wrap="square" rtlCol="0">
            <a:spAutoFit/>
          </a:bodyPr>
          <a:lstStyle/>
          <a:p>
            <a:pPr algn="just"/>
            <a:r>
              <a:rPr lang="en-US" altLang="zh-CN" sz="3200" kern="100" dirty="0" smtClean="0">
                <a:latin typeface="Calibri" panose="020F0502020204030204" pitchFamily="34" charset="0"/>
                <a:cs typeface="Times New Roman" panose="02020603050405020304" pitchFamily="18" charset="0"/>
              </a:rPr>
              <a:t>2</a:t>
            </a:r>
            <a:r>
              <a:rPr lang="zh-CN" altLang="en-US" sz="3200" kern="100" dirty="0" smtClean="0">
                <a:latin typeface="Calibri" panose="020F0502020204030204" pitchFamily="34" charset="0"/>
                <a:cs typeface="Times New Roman" panose="02020603050405020304" pitchFamily="18" charset="0"/>
              </a:rPr>
              <a:t>、</a:t>
            </a:r>
            <a:r>
              <a:rPr lang="zh-CN" altLang="zh-CN" sz="3200" b="1" dirty="0"/>
              <a:t>精读文段、厘清课文局部的写作思路</a:t>
            </a:r>
            <a:endParaRPr lang="zh-CN" altLang="zh-CN" sz="3200" dirty="0"/>
          </a:p>
          <a:p>
            <a:pPr lvl="0" algn="just">
              <a:spcAft>
                <a:spcPts val="0"/>
              </a:spcAft>
            </a:pPr>
            <a:endParaRPr lang="zh-CN" altLang="zh-CN" sz="3200" kern="100" dirty="0">
              <a:latin typeface="Calibri" panose="020F0502020204030204" pitchFamily="34" charset="0"/>
              <a:cs typeface="Times New Roman" panose="02020603050405020304" pitchFamily="18" charset="0"/>
            </a:endParaRPr>
          </a:p>
          <a:p>
            <a:pPr marL="228600" indent="266700" algn="just">
              <a:spcAft>
                <a:spcPts val="0"/>
              </a:spcAft>
            </a:pPr>
            <a:r>
              <a:rPr lang="zh-CN" altLang="zh-CN" sz="3200" kern="100" dirty="0">
                <a:latin typeface="Calibri" panose="020F0502020204030204" pitchFamily="34" charset="0"/>
                <a:cs typeface="Times New Roman" panose="02020603050405020304" pitchFamily="18" charset="0"/>
              </a:rPr>
              <a:t>课文第</a:t>
            </a:r>
            <a:r>
              <a:rPr lang="en-US" altLang="zh-CN" sz="3200" kern="100" dirty="0" smtClean="0">
                <a:latin typeface="Calibri" panose="020F0502020204030204" pitchFamily="34" charset="0"/>
                <a:cs typeface="Times New Roman" panose="02020603050405020304" pitchFamily="18" charset="0"/>
              </a:rPr>
              <a:t>2</a:t>
            </a:r>
            <a:r>
              <a:rPr lang="zh-CN" altLang="en-US" sz="3200" kern="100" dirty="0" smtClean="0">
                <a:latin typeface="Calibri" panose="020F0502020204030204" pitchFamily="34" charset="0"/>
                <a:cs typeface="Times New Roman" panose="02020603050405020304" pitchFamily="18" charset="0"/>
              </a:rPr>
              <a:t>、</a:t>
            </a:r>
            <a:r>
              <a:rPr lang="en-US" altLang="zh-CN" sz="3200" kern="100" dirty="0" smtClean="0">
                <a:latin typeface="Calibri" panose="020F0502020204030204" pitchFamily="34" charset="0"/>
                <a:cs typeface="Times New Roman" panose="02020603050405020304" pitchFamily="18" charset="0"/>
              </a:rPr>
              <a:t>3</a:t>
            </a:r>
            <a:r>
              <a:rPr lang="zh-CN" altLang="zh-CN" sz="3200" kern="100" dirty="0">
                <a:latin typeface="Calibri" panose="020F0502020204030204" pitchFamily="34" charset="0"/>
                <a:cs typeface="Times New Roman" panose="02020603050405020304" pitchFamily="18" charset="0"/>
              </a:rPr>
              <a:t>段通过对比的手法，突出了白求恩的高贵品质，齐读这两段，勾画出相应的文字，填写下表，并体会对比的表达效果</a:t>
            </a:r>
            <a:r>
              <a:rPr lang="zh-CN" altLang="zh-CN" sz="3200" kern="100" dirty="0" smtClean="0">
                <a:latin typeface="Calibri" panose="020F0502020204030204" pitchFamily="34" charset="0"/>
                <a:cs typeface="Times New Roman" panose="02020603050405020304" pitchFamily="18" charset="0"/>
              </a:rPr>
              <a:t>。</a:t>
            </a:r>
            <a:endParaRPr lang="en-US" altLang="zh-CN" sz="3200" kern="100" dirty="0" smtClean="0">
              <a:latin typeface="Calibri" panose="020F0502020204030204" pitchFamily="34" charset="0"/>
              <a:cs typeface="Times New Roman" panose="02020603050405020304" pitchFamily="18" charset="0"/>
            </a:endParaRPr>
          </a:p>
          <a:p>
            <a:pPr marL="228600" indent="266700" algn="just">
              <a:spcAft>
                <a:spcPts val="0"/>
              </a:spcAft>
            </a:pPr>
            <a:endParaRPr lang="en-US" altLang="zh-CN" sz="3200" kern="100" dirty="0">
              <a:latin typeface="Calibri" panose="020F0502020204030204" pitchFamily="34" charset="0"/>
              <a:cs typeface="Times New Roman" panose="02020603050405020304" pitchFamily="18" charset="0"/>
            </a:endParaRPr>
          </a:p>
          <a:p>
            <a:pPr marL="228600" indent="266700" algn="just">
              <a:spcAft>
                <a:spcPts val="0"/>
              </a:spcAft>
            </a:pPr>
            <a:endParaRPr lang="en-US" altLang="zh-CN" sz="3200" kern="100" dirty="0" smtClean="0">
              <a:latin typeface="Calibri" panose="020F0502020204030204" pitchFamily="34" charset="0"/>
              <a:cs typeface="Times New Roman" panose="02020603050405020304" pitchFamily="18" charset="0"/>
            </a:endParaRPr>
          </a:p>
          <a:p>
            <a:pPr marL="228600" indent="266700" algn="just">
              <a:spcAft>
                <a:spcPts val="0"/>
              </a:spcAft>
            </a:pPr>
            <a:endParaRPr lang="en-US" altLang="zh-CN" sz="3200" kern="100" dirty="0">
              <a:latin typeface="Calibri" panose="020F0502020204030204" pitchFamily="34" charset="0"/>
              <a:cs typeface="Times New Roman" panose="02020603050405020304" pitchFamily="18" charset="0"/>
            </a:endParaRPr>
          </a:p>
          <a:p>
            <a:pPr marL="228600" indent="266700" algn="just">
              <a:spcAft>
                <a:spcPts val="0"/>
              </a:spcAft>
            </a:pPr>
            <a:endParaRPr lang="en-US" altLang="zh-CN" sz="3200" kern="100" dirty="0" smtClean="0">
              <a:latin typeface="Calibri" panose="020F0502020204030204" pitchFamily="34" charset="0"/>
              <a:cs typeface="Times New Roman" panose="02020603050405020304" pitchFamily="18" charset="0"/>
            </a:endParaRPr>
          </a:p>
          <a:p>
            <a:pPr marL="228600" indent="266700" algn="just">
              <a:spcAft>
                <a:spcPts val="0"/>
              </a:spcAft>
            </a:pPr>
            <a:endParaRPr lang="zh-CN" altLang="zh-CN" sz="3200" kern="100" dirty="0">
              <a:latin typeface="Calibri" panose="020F0502020204030204" pitchFamily="34" charset="0"/>
              <a:cs typeface="Times New Roman" panose="02020603050405020304"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624736048"/>
              </p:ext>
            </p:extLst>
          </p:nvPr>
        </p:nvGraphicFramePr>
        <p:xfrm>
          <a:off x="1280159" y="3345367"/>
          <a:ext cx="8862648" cy="2425704"/>
        </p:xfrm>
        <a:graphic>
          <a:graphicData uri="http://schemas.openxmlformats.org/drawingml/2006/table">
            <a:tbl>
              <a:tblPr firstRow="1" firstCol="1" bandRow="1"/>
              <a:tblGrid>
                <a:gridCol w="2204854"/>
                <a:gridCol w="2218799"/>
                <a:gridCol w="2235535"/>
                <a:gridCol w="2203460"/>
              </a:tblGrid>
              <a:tr h="607655">
                <a:tc>
                  <a:txBody>
                    <a:bodyPr/>
                    <a:lstStyle/>
                    <a:p>
                      <a:pPr indent="266700" algn="just">
                        <a:spcAft>
                          <a:spcPts val="0"/>
                        </a:spcAft>
                      </a:pPr>
                      <a:r>
                        <a:rPr lang="en-US" sz="32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sz="3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spcAft>
                          <a:spcPts val="0"/>
                        </a:spcAft>
                      </a:pPr>
                      <a:r>
                        <a:rPr lang="zh-CN" sz="3200" kern="100">
                          <a:effectLst/>
                          <a:latin typeface="Calibri" panose="020F0502020204030204" pitchFamily="34" charset="0"/>
                          <a:ea typeface="宋体" panose="02010600030101010101" pitchFamily="2" charset="-122"/>
                          <a:cs typeface="Times New Roman" panose="02020603050405020304" pitchFamily="18" charset="0"/>
                        </a:rPr>
                        <a:t>对工作的态度</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spcAft>
                          <a:spcPts val="0"/>
                        </a:spcAft>
                      </a:pPr>
                      <a:r>
                        <a:rPr lang="zh-CN" sz="3200" kern="100">
                          <a:effectLst/>
                          <a:latin typeface="Calibri" panose="020F0502020204030204" pitchFamily="34" charset="0"/>
                          <a:ea typeface="宋体" panose="02010600030101010101" pitchFamily="2" charset="-122"/>
                          <a:cs typeface="Times New Roman" panose="02020603050405020304" pitchFamily="18" charset="0"/>
                        </a:rPr>
                        <a:t>对同志、人民的</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spcAft>
                          <a:spcPts val="0"/>
                        </a:spcAft>
                      </a:pPr>
                      <a:r>
                        <a:rPr lang="zh-CN" sz="3200" kern="100">
                          <a:effectLst/>
                          <a:latin typeface="Calibri" panose="020F0502020204030204" pitchFamily="34" charset="0"/>
                          <a:ea typeface="宋体" panose="02010600030101010101" pitchFamily="2" charset="-122"/>
                          <a:cs typeface="Times New Roman" panose="02020603050405020304" pitchFamily="18" charset="0"/>
                        </a:rPr>
                        <a:t>对工作的要求</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5172">
                <a:tc>
                  <a:txBody>
                    <a:bodyPr/>
                    <a:lstStyle/>
                    <a:p>
                      <a:pPr indent="266700" algn="just">
                        <a:spcAft>
                          <a:spcPts val="0"/>
                        </a:spcAft>
                      </a:pPr>
                      <a:r>
                        <a:rPr lang="zh-CN" sz="3200" kern="100">
                          <a:effectLst/>
                          <a:latin typeface="Calibri" panose="020F0502020204030204" pitchFamily="34" charset="0"/>
                          <a:ea typeface="宋体" panose="02010600030101010101" pitchFamily="2" charset="-122"/>
                          <a:cs typeface="Times New Roman" panose="02020603050405020304" pitchFamily="18" charset="0"/>
                        </a:rPr>
                        <a:t>白求恩</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spcAft>
                          <a:spcPts val="0"/>
                        </a:spcAft>
                      </a:pPr>
                      <a:r>
                        <a:rPr lang="en-US" sz="3200" kern="100">
                          <a:effectLst/>
                          <a:latin typeface="Calibri" panose="020F0502020204030204" pitchFamily="34" charset="0"/>
                          <a:ea typeface="宋体" panose="02010600030101010101" pitchFamily="2" charset="-122"/>
                          <a:cs typeface="Times New Roman" panose="02020603050405020304" pitchFamily="18" charset="0"/>
                        </a:rPr>
                        <a:t> </a:t>
                      </a:r>
                      <a:endParaRPr lang="zh-CN" sz="3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spcAft>
                          <a:spcPts val="0"/>
                        </a:spcAft>
                      </a:pPr>
                      <a:r>
                        <a:rPr lang="en-US" sz="3200" kern="100">
                          <a:effectLst/>
                          <a:latin typeface="Calibri" panose="020F0502020204030204" pitchFamily="34" charset="0"/>
                          <a:ea typeface="宋体" panose="02010600030101010101" pitchFamily="2" charset="-122"/>
                          <a:cs typeface="Times New Roman" panose="02020603050405020304" pitchFamily="18" charset="0"/>
                        </a:rPr>
                        <a:t> </a:t>
                      </a:r>
                      <a:endParaRPr lang="zh-CN" sz="3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spcAft>
                          <a:spcPts val="0"/>
                        </a:spcAft>
                      </a:pPr>
                      <a:r>
                        <a:rPr lang="en-US" sz="32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sz="3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5172">
                <a:tc>
                  <a:txBody>
                    <a:bodyPr/>
                    <a:lstStyle/>
                    <a:p>
                      <a:pPr indent="266700" algn="just">
                        <a:spcAft>
                          <a:spcPts val="0"/>
                        </a:spcAft>
                      </a:pPr>
                      <a:r>
                        <a:rPr lang="zh-CN" sz="3200" kern="100" dirty="0">
                          <a:effectLst/>
                          <a:latin typeface="Calibri" panose="020F0502020204030204" pitchFamily="34" charset="0"/>
                          <a:ea typeface="宋体" panose="02010600030101010101" pitchFamily="2" charset="-122"/>
                          <a:cs typeface="Times New Roman" panose="02020603050405020304" pitchFamily="18" charset="0"/>
                        </a:rPr>
                        <a:t>不少的人</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spcAft>
                          <a:spcPts val="0"/>
                        </a:spcAft>
                      </a:pPr>
                      <a:r>
                        <a:rPr lang="en-US" sz="32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sz="3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spcAft>
                          <a:spcPts val="0"/>
                        </a:spcAft>
                      </a:pPr>
                      <a:r>
                        <a:rPr lang="en-US" sz="32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sz="3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spcAft>
                          <a:spcPts val="0"/>
                        </a:spcAft>
                      </a:pPr>
                      <a:r>
                        <a:rPr lang="en-US" sz="32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sz="3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2631056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2"/>
          <a:stretch>
            <a:fillRect/>
          </a:stretch>
        </p:blipFill>
        <p:spPr>
          <a:xfrm>
            <a:off x="19846" y="-3926"/>
            <a:ext cx="12193057" cy="6858594"/>
          </a:xfrm>
          <a:prstGeom prst="rect">
            <a:avLst/>
          </a:prstGeom>
        </p:spPr>
      </p:pic>
      <p:sp>
        <p:nvSpPr>
          <p:cNvPr id="3" name="文本框 2"/>
          <p:cNvSpPr txBox="1"/>
          <p:nvPr/>
        </p:nvSpPr>
        <p:spPr>
          <a:xfrm>
            <a:off x="2532185" y="1505243"/>
            <a:ext cx="7652824" cy="3587262"/>
          </a:xfrm>
          <a:prstGeom prst="rect">
            <a:avLst/>
          </a:prstGeom>
          <a:noFill/>
        </p:spPr>
        <p:txBody>
          <a:bodyPr wrap="square" rtlCol="0">
            <a:spAutoFit/>
          </a:bodyPr>
          <a:lstStyle/>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3853628511"/>
              </p:ext>
            </p:extLst>
          </p:nvPr>
        </p:nvGraphicFramePr>
        <p:xfrm>
          <a:off x="145143" y="420132"/>
          <a:ext cx="12046857" cy="6169354"/>
        </p:xfrm>
        <a:graphic>
          <a:graphicData uri="http://schemas.openxmlformats.org/drawingml/2006/table">
            <a:tbl>
              <a:tblPr firstRow="1" firstCol="1" bandRow="1"/>
              <a:tblGrid>
                <a:gridCol w="2423886"/>
                <a:gridCol w="4194628"/>
                <a:gridCol w="2433215"/>
                <a:gridCol w="2995128"/>
              </a:tblGrid>
              <a:tr h="1146628">
                <a:tc>
                  <a:txBody>
                    <a:bodyPr/>
                    <a:lstStyle/>
                    <a:p>
                      <a:pPr indent="266700" algn="just">
                        <a:spcAft>
                          <a:spcPts val="0"/>
                        </a:spcAft>
                      </a:pPr>
                      <a:r>
                        <a:rPr lang="en-US" sz="2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sz="2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spcAft>
                          <a:spcPts val="0"/>
                        </a:spcAft>
                      </a:pPr>
                      <a:endParaRPr lang="en-US" altLang="zh-CN" sz="2800" kern="100" dirty="0" smtClean="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zh-CN" sz="2800" kern="100" dirty="0" smtClean="0">
                          <a:effectLst/>
                          <a:latin typeface="Calibri" panose="020F0502020204030204" pitchFamily="34" charset="0"/>
                          <a:ea typeface="宋体" panose="02010600030101010101" pitchFamily="2" charset="-122"/>
                          <a:cs typeface="Times New Roman" panose="02020603050405020304" pitchFamily="18" charset="0"/>
                        </a:rPr>
                        <a:t>对</a:t>
                      </a:r>
                      <a:r>
                        <a:rPr lang="zh-CN" sz="2800" kern="100" dirty="0">
                          <a:effectLst/>
                          <a:latin typeface="Calibri" panose="020F0502020204030204" pitchFamily="34" charset="0"/>
                          <a:ea typeface="宋体" panose="02010600030101010101" pitchFamily="2" charset="-122"/>
                          <a:cs typeface="Times New Roman" panose="02020603050405020304" pitchFamily="18" charset="0"/>
                        </a:rPr>
                        <a:t>工作的态度</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spcAft>
                          <a:spcPts val="0"/>
                        </a:spcAft>
                      </a:pPr>
                      <a:endParaRPr lang="en-US" altLang="zh-CN" sz="2800" kern="100" dirty="0" smtClean="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zh-CN" sz="2800" kern="100" dirty="0" smtClean="0">
                          <a:effectLst/>
                          <a:latin typeface="Calibri" panose="020F0502020204030204" pitchFamily="34" charset="0"/>
                          <a:ea typeface="宋体" panose="02010600030101010101" pitchFamily="2" charset="-122"/>
                          <a:cs typeface="Times New Roman" panose="02020603050405020304" pitchFamily="18" charset="0"/>
                        </a:rPr>
                        <a:t>对</a:t>
                      </a:r>
                      <a:r>
                        <a:rPr lang="zh-CN" sz="2800" kern="100" dirty="0">
                          <a:effectLst/>
                          <a:latin typeface="Calibri" panose="020F0502020204030204" pitchFamily="34" charset="0"/>
                          <a:ea typeface="宋体" panose="02010600030101010101" pitchFamily="2" charset="-122"/>
                          <a:cs typeface="Times New Roman" panose="02020603050405020304" pitchFamily="18" charset="0"/>
                        </a:rPr>
                        <a:t>同志、人民的</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spcAft>
                          <a:spcPts val="0"/>
                        </a:spcAft>
                      </a:pPr>
                      <a:endParaRPr lang="en-US" altLang="zh-CN" sz="2800" kern="100" dirty="0" smtClean="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zh-CN" sz="2800" kern="100" dirty="0" smtClean="0">
                          <a:effectLst/>
                          <a:latin typeface="Calibri" panose="020F0502020204030204" pitchFamily="34" charset="0"/>
                          <a:ea typeface="宋体" panose="02010600030101010101" pitchFamily="2" charset="-122"/>
                          <a:cs typeface="Times New Roman" panose="02020603050405020304" pitchFamily="18" charset="0"/>
                        </a:rPr>
                        <a:t>对</a:t>
                      </a:r>
                      <a:r>
                        <a:rPr lang="zh-CN" sz="2800" kern="100" dirty="0">
                          <a:effectLst/>
                          <a:latin typeface="Calibri" panose="020F0502020204030204" pitchFamily="34" charset="0"/>
                          <a:ea typeface="宋体" panose="02010600030101010101" pitchFamily="2" charset="-122"/>
                          <a:cs typeface="Times New Roman" panose="02020603050405020304" pitchFamily="18" charset="0"/>
                        </a:rPr>
                        <a:t>工作的要求</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53811">
                <a:tc>
                  <a:txBody>
                    <a:bodyPr/>
                    <a:lstStyle/>
                    <a:p>
                      <a:pPr indent="266700" algn="just">
                        <a:spcAft>
                          <a:spcPts val="0"/>
                        </a:spcAft>
                      </a:pPr>
                      <a:endParaRPr lang="en-US" sz="3600" kern="100" dirty="0" smtClean="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en-US" sz="36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en-US" sz="3600" kern="100" dirty="0" smtClean="0">
                          <a:effectLst/>
                          <a:latin typeface="Calibri" panose="020F0502020204030204" pitchFamily="34" charset="0"/>
                          <a:ea typeface="宋体" panose="02010600030101010101" pitchFamily="2" charset="-122"/>
                          <a:cs typeface="Times New Roman" panose="02020603050405020304" pitchFamily="18" charset="0"/>
                        </a:rPr>
                        <a:t>白求恩</a:t>
                      </a:r>
                      <a:endParaRPr lang="zh-CN" sz="3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spcAft>
                          <a:spcPts val="0"/>
                        </a:spcAft>
                      </a:pPr>
                      <a:endParaRPr lang="zh-CN" sz="3600" b="1"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spcAft>
                          <a:spcPts val="0"/>
                        </a:spcAft>
                      </a:pPr>
                      <a:endParaRPr lang="zh-CN" sz="3600" b="1"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spcAft>
                          <a:spcPts val="0"/>
                        </a:spcAft>
                      </a:pPr>
                      <a:endParaRPr lang="zh-CN" sz="3600" b="1"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35383">
                <a:tc>
                  <a:txBody>
                    <a:bodyPr/>
                    <a:lstStyle/>
                    <a:p>
                      <a:pPr indent="266700" algn="just">
                        <a:spcAft>
                          <a:spcPts val="0"/>
                        </a:spcAft>
                      </a:pPr>
                      <a:r>
                        <a:rPr lang="en-US" sz="40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en-US" sz="4000" kern="100" dirty="0" smtClean="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endParaRPr lang="en-US" altLang="zh-CN" sz="3600" kern="100" dirty="0" smtClean="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spcAft>
                          <a:spcPts val="0"/>
                        </a:spcAft>
                      </a:pPr>
                      <a:r>
                        <a:rPr lang="zh-CN" altLang="en-US" sz="3600" kern="100" dirty="0" smtClean="0">
                          <a:effectLst/>
                          <a:latin typeface="Calibri" panose="020F0502020204030204" pitchFamily="34" charset="0"/>
                          <a:ea typeface="宋体" panose="02010600030101010101" pitchFamily="2" charset="-122"/>
                          <a:cs typeface="Times New Roman" panose="02020603050405020304" pitchFamily="18" charset="0"/>
                        </a:rPr>
                        <a:t>不少的人</a:t>
                      </a:r>
                      <a:endParaRPr lang="zh-CN" sz="36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spcAft>
                          <a:spcPts val="0"/>
                        </a:spcAft>
                      </a:pPr>
                      <a:endParaRPr lang="zh-CN" sz="3600" b="1"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spcAft>
                          <a:spcPts val="0"/>
                        </a:spcAft>
                      </a:pPr>
                      <a:endParaRPr lang="zh-CN" sz="3600" b="1"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spcAft>
                          <a:spcPts val="0"/>
                        </a:spcAft>
                      </a:pPr>
                      <a:endParaRPr lang="zh-CN" sz="3600" b="1"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tangle 1"/>
          <p:cNvSpPr>
            <a:spLocks noChangeArrowheads="1"/>
          </p:cNvSpPr>
          <p:nvPr/>
        </p:nvSpPr>
        <p:spPr bwMode="auto">
          <a:xfrm>
            <a:off x="-592862" y="1715456"/>
            <a:ext cx="16863150" cy="2423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6" name="文本框 5"/>
          <p:cNvSpPr txBox="1"/>
          <p:nvPr/>
        </p:nvSpPr>
        <p:spPr>
          <a:xfrm>
            <a:off x="3497943" y="3425371"/>
            <a:ext cx="2061028" cy="369332"/>
          </a:xfrm>
          <a:prstGeom prst="rect">
            <a:avLst/>
          </a:prstGeom>
          <a:noFill/>
        </p:spPr>
        <p:txBody>
          <a:bodyPr wrap="square" rtlCol="0">
            <a:spAutoFit/>
          </a:bodyPr>
          <a:lstStyle/>
          <a:p>
            <a:endParaRPr lang="zh-CN" altLang="en-US" dirty="0"/>
          </a:p>
        </p:txBody>
      </p:sp>
      <p:sp>
        <p:nvSpPr>
          <p:cNvPr id="7" name="文本框 6"/>
          <p:cNvSpPr txBox="1"/>
          <p:nvPr/>
        </p:nvSpPr>
        <p:spPr>
          <a:xfrm>
            <a:off x="2699657" y="2085883"/>
            <a:ext cx="2859314" cy="523220"/>
          </a:xfrm>
          <a:prstGeom prst="rect">
            <a:avLst/>
          </a:prstGeom>
          <a:noFill/>
        </p:spPr>
        <p:txBody>
          <a:bodyPr wrap="square" rtlCol="0">
            <a:spAutoFit/>
          </a:bodyPr>
          <a:lstStyle/>
          <a:p>
            <a:pPr indent="266700" algn="just">
              <a:spcAft>
                <a:spcPts val="0"/>
              </a:spcAft>
            </a:pPr>
            <a:r>
              <a:rPr lang="en-US" altLang="zh-CN" sz="2800" kern="100" dirty="0">
                <a:solidFill>
                  <a:srgbClr val="FF0000"/>
                </a:solidFill>
                <a:latin typeface="Calibri" panose="020F0502020204030204" pitchFamily="34" charset="0"/>
                <a:cs typeface="Times New Roman" panose="02020603050405020304" pitchFamily="18" charset="0"/>
              </a:rPr>
              <a:t> </a:t>
            </a:r>
            <a:r>
              <a:rPr lang="zh-CN" altLang="en-US" sz="2800" dirty="0">
                <a:solidFill>
                  <a:srgbClr val="FF0000"/>
                </a:solidFill>
              </a:rPr>
              <a:t>极端的负责任</a:t>
            </a:r>
            <a:endParaRPr lang="zh-CN" altLang="zh-CN" sz="2800" kern="100" dirty="0">
              <a:solidFill>
                <a:srgbClr val="FF0000"/>
              </a:solidFill>
              <a:latin typeface="Calibri" panose="020F0502020204030204" pitchFamily="34" charset="0"/>
              <a:cs typeface="Times New Roman" panose="02020603050405020304" pitchFamily="18" charset="0"/>
            </a:endParaRPr>
          </a:p>
        </p:txBody>
      </p:sp>
      <p:sp>
        <p:nvSpPr>
          <p:cNvPr id="8" name="文本框 7"/>
          <p:cNvSpPr txBox="1"/>
          <p:nvPr/>
        </p:nvSpPr>
        <p:spPr>
          <a:xfrm>
            <a:off x="6865256" y="2070141"/>
            <a:ext cx="2430362" cy="954107"/>
          </a:xfrm>
          <a:prstGeom prst="rect">
            <a:avLst/>
          </a:prstGeom>
          <a:noFill/>
        </p:spPr>
        <p:txBody>
          <a:bodyPr wrap="square" rtlCol="0">
            <a:spAutoFit/>
          </a:bodyPr>
          <a:lstStyle/>
          <a:p>
            <a:pPr indent="266700" algn="just">
              <a:spcAft>
                <a:spcPts val="0"/>
              </a:spcAft>
            </a:pPr>
            <a:r>
              <a:rPr lang="zh-CN" altLang="en-US" sz="2800" dirty="0" smtClean="0">
                <a:solidFill>
                  <a:srgbClr val="FF0000"/>
                </a:solidFill>
              </a:rPr>
              <a:t>极端的</a:t>
            </a:r>
            <a:r>
              <a:rPr lang="zh-CN" altLang="en-US" sz="2800" dirty="0">
                <a:solidFill>
                  <a:srgbClr val="FF0000"/>
                </a:solidFill>
              </a:rPr>
              <a:t>热忱、满腔热忱</a:t>
            </a:r>
            <a:endParaRPr lang="zh-CN" altLang="zh-CN" sz="2800" kern="100" dirty="0">
              <a:solidFill>
                <a:srgbClr val="FF0000"/>
              </a:solidFill>
              <a:latin typeface="Calibri" panose="020F0502020204030204" pitchFamily="34" charset="0"/>
              <a:cs typeface="Times New Roman" panose="02020603050405020304" pitchFamily="18" charset="0"/>
            </a:endParaRPr>
          </a:p>
        </p:txBody>
      </p:sp>
      <p:sp>
        <p:nvSpPr>
          <p:cNvPr id="9" name="文本框 8"/>
          <p:cNvSpPr txBox="1"/>
          <p:nvPr/>
        </p:nvSpPr>
        <p:spPr>
          <a:xfrm>
            <a:off x="9688174" y="2116661"/>
            <a:ext cx="2111271" cy="954107"/>
          </a:xfrm>
          <a:prstGeom prst="rect">
            <a:avLst/>
          </a:prstGeom>
          <a:noFill/>
        </p:spPr>
        <p:txBody>
          <a:bodyPr wrap="square" rtlCol="0">
            <a:spAutoFit/>
          </a:bodyPr>
          <a:lstStyle/>
          <a:p>
            <a:pPr indent="266700" algn="just">
              <a:spcAft>
                <a:spcPts val="0"/>
              </a:spcAft>
            </a:pPr>
            <a:r>
              <a:rPr lang="zh-CN" altLang="en-US" sz="2800" dirty="0" smtClean="0">
                <a:solidFill>
                  <a:srgbClr val="FF0000"/>
                </a:solidFill>
              </a:rPr>
              <a:t>对</a:t>
            </a:r>
            <a:r>
              <a:rPr lang="zh-CN" altLang="en-US" sz="2800" dirty="0">
                <a:solidFill>
                  <a:srgbClr val="FF0000"/>
                </a:solidFill>
              </a:rPr>
              <a:t>技术精益求精</a:t>
            </a:r>
            <a:endParaRPr lang="zh-CN" altLang="zh-CN" sz="2800" kern="100" dirty="0">
              <a:solidFill>
                <a:srgbClr val="FF0000"/>
              </a:solidFill>
              <a:latin typeface="Calibri" panose="020F0502020204030204" pitchFamily="34" charset="0"/>
              <a:cs typeface="Times New Roman" panose="02020603050405020304" pitchFamily="18" charset="0"/>
            </a:endParaRPr>
          </a:p>
        </p:txBody>
      </p:sp>
      <p:sp>
        <p:nvSpPr>
          <p:cNvPr id="10" name="文本框 9"/>
          <p:cNvSpPr txBox="1"/>
          <p:nvPr/>
        </p:nvSpPr>
        <p:spPr>
          <a:xfrm>
            <a:off x="2532186" y="3298874"/>
            <a:ext cx="4202444" cy="4370427"/>
          </a:xfrm>
          <a:prstGeom prst="rect">
            <a:avLst/>
          </a:prstGeom>
          <a:noFill/>
        </p:spPr>
        <p:txBody>
          <a:bodyPr wrap="square" rtlCol="0">
            <a:spAutoFit/>
          </a:bodyPr>
          <a:lstStyle/>
          <a:p>
            <a:pPr indent="265176" algn="just" fontAlgn="t"/>
            <a:r>
              <a:rPr lang="zh-CN" altLang="en-US" sz="2800" dirty="0" smtClean="0">
                <a:solidFill>
                  <a:srgbClr val="FF0000"/>
                </a:solidFill>
              </a:rPr>
              <a:t>对工作不负责任，拈轻怕重，把重担子推给人家，自己挑轻的。一事当前，先替自己打算，然后再替别人打算。出了一点力就觉得了不起，喜欢自吹，生怕人家不知道。</a:t>
            </a:r>
            <a:endParaRPr lang="zh-CN" altLang="zh-CN" sz="2800" b="0" i="0" u="none" strike="noStrike" dirty="0" smtClean="0">
              <a:solidFill>
                <a:srgbClr val="FF0000"/>
              </a:solidFill>
              <a:effectLst/>
              <a:latin typeface="Arial" panose="020B0604020202020204" pitchFamily="34" charset="0"/>
            </a:endParaRPr>
          </a:p>
          <a:p>
            <a:pPr indent="265176" algn="just" fontAlgn="t"/>
            <a:r>
              <a:rPr lang="en-US" altLang="zh-CN" sz="2800" kern="100" dirty="0" smtClean="0">
                <a:solidFill>
                  <a:srgbClr val="000000"/>
                </a:solidFill>
                <a:latin typeface="Calibri" panose="020F0502020204030204" pitchFamily="34" charset="0"/>
                <a:cs typeface="Times New Roman" panose="02020603050405020304" pitchFamily="18" charset="0"/>
              </a:rPr>
              <a:t> </a:t>
            </a:r>
            <a:endParaRPr lang="zh-CN" altLang="zh-CN" sz="2800" b="0" i="0" u="none" strike="noStrike" dirty="0" smtClean="0">
              <a:effectLst/>
              <a:latin typeface="Arial" panose="020B0604020202020204" pitchFamily="34" charset="0"/>
            </a:endParaRPr>
          </a:p>
          <a:p>
            <a:pPr indent="265176" algn="just" fontAlgn="t"/>
            <a:r>
              <a:rPr lang="en-US" altLang="zh-CN" kern="100" dirty="0" smtClean="0">
                <a:solidFill>
                  <a:srgbClr val="000000"/>
                </a:solidFill>
                <a:latin typeface="Calibri" panose="020F0502020204030204" pitchFamily="34" charset="0"/>
                <a:cs typeface="Times New Roman" panose="02020603050405020304" pitchFamily="18" charset="0"/>
              </a:rPr>
              <a:t> </a:t>
            </a:r>
            <a:endParaRPr lang="zh-CN" altLang="zh-CN" b="0" i="0" u="none" strike="noStrike" dirty="0" smtClean="0">
              <a:effectLst/>
              <a:latin typeface="Arial" panose="020B0604020202020204" pitchFamily="34" charset="0"/>
            </a:endParaRPr>
          </a:p>
          <a:p>
            <a:pPr indent="265176" algn="just" fontAlgn="t"/>
            <a:r>
              <a:rPr lang="en-US" altLang="zh-CN" kern="100" dirty="0" smtClean="0">
                <a:solidFill>
                  <a:srgbClr val="000000"/>
                </a:solidFill>
                <a:latin typeface="Calibri" panose="020F0502020204030204" pitchFamily="34" charset="0"/>
                <a:cs typeface="Times New Roman" panose="02020603050405020304" pitchFamily="18" charset="0"/>
              </a:rPr>
              <a:t> </a:t>
            </a:r>
            <a:endParaRPr lang="zh-CN" altLang="zh-CN" b="0" i="0" u="none" strike="noStrike" dirty="0" smtClean="0">
              <a:effectLst/>
              <a:latin typeface="Arial" panose="020B0604020202020204" pitchFamily="34" charset="0"/>
            </a:endParaRPr>
          </a:p>
          <a:p>
            <a:endParaRPr lang="zh-CN" altLang="en-US" dirty="0"/>
          </a:p>
        </p:txBody>
      </p:sp>
      <p:sp>
        <p:nvSpPr>
          <p:cNvPr id="11" name="文本框 10"/>
          <p:cNvSpPr txBox="1"/>
          <p:nvPr/>
        </p:nvSpPr>
        <p:spPr>
          <a:xfrm>
            <a:off x="7053943" y="4107728"/>
            <a:ext cx="2278742" cy="1384995"/>
          </a:xfrm>
          <a:prstGeom prst="rect">
            <a:avLst/>
          </a:prstGeom>
          <a:noFill/>
        </p:spPr>
        <p:txBody>
          <a:bodyPr wrap="square" rtlCol="0">
            <a:spAutoFit/>
          </a:bodyPr>
          <a:lstStyle/>
          <a:p>
            <a:r>
              <a:rPr lang="zh-CN" altLang="en-US" sz="2800" dirty="0" smtClean="0">
                <a:solidFill>
                  <a:srgbClr val="FF0000"/>
                </a:solidFill>
                <a:effectLst/>
                <a:latin typeface="Times New Roman" panose="02020603050405020304" pitchFamily="18" charset="0"/>
              </a:rPr>
              <a:t>冷冷清清，漠不关心，麻木不仁</a:t>
            </a:r>
            <a:endParaRPr lang="zh-CN" altLang="en-US" sz="2800" dirty="0">
              <a:solidFill>
                <a:srgbClr val="FF0000"/>
              </a:solidFill>
            </a:endParaRPr>
          </a:p>
        </p:txBody>
      </p:sp>
      <p:sp>
        <p:nvSpPr>
          <p:cNvPr id="12" name="文本框 11"/>
          <p:cNvSpPr txBox="1"/>
          <p:nvPr/>
        </p:nvSpPr>
        <p:spPr>
          <a:xfrm>
            <a:off x="9332686" y="4107728"/>
            <a:ext cx="2859315" cy="2246769"/>
          </a:xfrm>
          <a:prstGeom prst="rect">
            <a:avLst/>
          </a:prstGeom>
          <a:noFill/>
        </p:spPr>
        <p:txBody>
          <a:bodyPr wrap="square" rtlCol="0">
            <a:spAutoFit/>
          </a:bodyPr>
          <a:lstStyle/>
          <a:p>
            <a:r>
              <a:rPr lang="zh-CN" altLang="en-US" sz="2800" dirty="0" smtClean="0">
                <a:solidFill>
                  <a:srgbClr val="FF0000"/>
                </a:solidFill>
              </a:rPr>
              <a:t>见异思迁</a:t>
            </a:r>
            <a:r>
              <a:rPr lang="zh-CN" altLang="en-US" sz="2800" dirty="0">
                <a:solidFill>
                  <a:srgbClr val="FF0000"/>
                </a:solidFill>
              </a:rPr>
              <a:t>的人，对于一班鄙薄技术工作以为不足道、以为无出路的人</a:t>
            </a:r>
          </a:p>
        </p:txBody>
      </p:sp>
    </p:spTree>
    <p:extLst>
      <p:ext uri="{BB962C8B-B14F-4D97-AF65-F5344CB8AC3E}">
        <p14:creationId xmlns:p14="http://schemas.microsoft.com/office/powerpoint/2010/main" val="4017822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TotalTime>
  <Words>695</Words>
  <Application>Microsoft Office PowerPoint</Application>
  <PresentationFormat>宽屏</PresentationFormat>
  <Paragraphs>90</Paragraphs>
  <Slides>15</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15</vt:i4>
      </vt:variant>
    </vt:vector>
  </HeadingPairs>
  <TitlesOfParts>
    <vt:vector size="21" baseType="lpstr">
      <vt:lpstr>宋体</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cbzx</dc:creator>
  <cp:lastModifiedBy>cbzx</cp:lastModifiedBy>
  <cp:revision>18</cp:revision>
  <dcterms:created xsi:type="dcterms:W3CDTF">2016-10-25T05:14:04Z</dcterms:created>
  <dcterms:modified xsi:type="dcterms:W3CDTF">2016-10-28T02:23:00Z</dcterms:modified>
</cp:coreProperties>
</file>