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9" r:id="rId8"/>
    <p:sldId id="259" r:id="rId9"/>
    <p:sldId id="265" r:id="rId10"/>
    <p:sldId id="266" r:id="rId11"/>
    <p:sldId id="267" r:id="rId12"/>
    <p:sldId id="268" r:id="rId13"/>
    <p:sldId id="260" r:id="rId14"/>
    <p:sldId id="288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7" r:id="rId23"/>
    <p:sldId id="279" r:id="rId24"/>
    <p:sldId id="280" r:id="rId25"/>
    <p:sldId id="291" r:id="rId26"/>
    <p:sldId id="282" r:id="rId27"/>
    <p:sldId id="290" r:id="rId28"/>
    <p:sldId id="261" r:id="rId29"/>
    <p:sldId id="283" r:id="rId30"/>
    <p:sldId id="284" r:id="rId31"/>
    <p:sldId id="285" r:id="rId32"/>
    <p:sldId id="292" r:id="rId33"/>
    <p:sldId id="293" r:id="rId34"/>
    <p:sldId id="294" r:id="rId35"/>
    <p:sldId id="295" r:id="rId36"/>
    <p:sldId id="296" r:id="rId37"/>
    <p:sldId id="287" r:id="rId38"/>
    <p:sldId id="286" r:id="rId39"/>
    <p:sldId id="289" r:id="rId40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zd777" initials="w" lastIdx="0" clrIdx="0">
    <p:extLst>
      <p:ext uri="{19B8F6BF-5375-455C-9EA6-DF929625EA0E}">
        <p15:presenceInfo xmlns:p15="http://schemas.microsoft.com/office/powerpoint/2012/main" xmlns="" userId="wzd77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6576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5346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023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163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4717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6827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4043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991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5764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6732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766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983E248-ED1A-4BA4-BBB7-94AFDD7F6FA1}" type="datetimeFigureOut">
              <a:rPr lang="zh-CN" altLang="en-US" smtClean="0"/>
              <a:t>2020-10-19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51A10F45-69EA-4B62-99E6-33CD2CD6B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733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:p159="http://schemas.microsoft.com/office/powerpoint/2015/09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418FCDE-7872-42A6-8110-2CDF57342C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880" y="1350601"/>
            <a:ext cx="10053320" cy="3035808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6000" dirty="0"/>
              <a:t>选必中第四单元的教学建议和设计举例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5A4722B-13DD-489D-8F5C-370676481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880" y="4101929"/>
            <a:ext cx="9146032" cy="106984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/>
              <a:t>                                                      </a:t>
            </a:r>
          </a:p>
          <a:p>
            <a:r>
              <a:rPr lang="en-US" altLang="zh-CN" sz="2400"/>
              <a:t>                                                ——</a:t>
            </a:r>
            <a:r>
              <a:rPr lang="zh-CN" altLang="en-US" sz="2800"/>
              <a:t>滨州市教育科学研究院</a:t>
            </a:r>
          </a:p>
        </p:txBody>
      </p:sp>
    </p:spTree>
    <p:extLst>
      <p:ext uri="{BB962C8B-B14F-4D97-AF65-F5344CB8AC3E}">
        <p14:creationId xmlns:p14="http://schemas.microsoft.com/office/powerpoint/2010/main" val="242523040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CA4C22-0954-4C8F-AA7A-2BAEC2983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89992"/>
            <a:ext cx="10058400" cy="1151128"/>
          </a:xfrm>
        </p:spPr>
        <p:txBody>
          <a:bodyPr>
            <a:normAutofit/>
          </a:bodyPr>
          <a:lstStyle/>
          <a:p>
            <a:r>
              <a:rPr lang="zh-CN" altLang="en-US" sz="3600"/>
              <a:t>二、单元导语、内容、学习提示、单元研习任务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8DF90D1-ED5A-4EF7-BB29-1E94777F51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1198880"/>
            <a:ext cx="4798680" cy="506984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9FD95E0-F041-4F0F-AAB5-07FBF3E1D5E4}"/>
              </a:ext>
            </a:extLst>
          </p:cNvPr>
          <p:cNvSpPr txBox="1"/>
          <p:nvPr/>
        </p:nvSpPr>
        <p:spPr>
          <a:xfrm>
            <a:off x="789320" y="1412240"/>
            <a:ext cx="5516880" cy="4453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</a:rPr>
              <a:t>以阅读课文为基础，结合学习提示进行研习。分析学习提示提供的信息点。例如</a:t>
            </a:r>
            <a:r>
              <a:rPr lang="en-US" altLang="zh-CN" sz="2400">
                <a:solidFill>
                  <a:srgbClr val="0070C0"/>
                </a:solidFill>
              </a:rPr>
              <a:t>《</a:t>
            </a:r>
            <a:r>
              <a:rPr lang="zh-CN" altLang="en-US" sz="2400">
                <a:solidFill>
                  <a:srgbClr val="0070C0"/>
                </a:solidFill>
              </a:rPr>
              <a:t>玩偶之家</a:t>
            </a:r>
            <a:r>
              <a:rPr lang="en-US" altLang="zh-CN" sz="2400">
                <a:solidFill>
                  <a:srgbClr val="0070C0"/>
                </a:solidFill>
              </a:rPr>
              <a:t>》</a:t>
            </a:r>
            <a:r>
              <a:rPr lang="zh-CN" altLang="en-US" sz="2400">
                <a:solidFill>
                  <a:srgbClr val="0070C0"/>
                </a:solidFill>
              </a:rPr>
              <a:t>：</a:t>
            </a:r>
            <a:endParaRPr lang="en-US" altLang="zh-CN" sz="24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1</a:t>
            </a:r>
            <a:r>
              <a:rPr lang="zh-CN" altLang="en-US" sz="2400">
                <a:solidFill>
                  <a:srgbClr val="0070C0"/>
                </a:solidFill>
              </a:rPr>
              <a:t>、本剧当时的社会影响和意义。</a:t>
            </a:r>
            <a:endParaRPr lang="en-US" altLang="zh-CN" sz="24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2</a:t>
            </a:r>
            <a:r>
              <a:rPr lang="zh-CN" altLang="en-US" sz="2400">
                <a:solidFill>
                  <a:srgbClr val="0070C0"/>
                </a:solidFill>
              </a:rPr>
              <a:t>、剧情、人物的言行、性格的变化、冲突及本质、主题思想等等。</a:t>
            </a:r>
            <a:endParaRPr lang="en-US" altLang="zh-CN" sz="24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3</a:t>
            </a:r>
            <a:r>
              <a:rPr lang="zh-CN" altLang="en-US" sz="2400">
                <a:solidFill>
                  <a:srgbClr val="0070C0"/>
                </a:solidFill>
              </a:rPr>
              <a:t>、分析作者手法，领略作家独特艺术魅力。</a:t>
            </a:r>
            <a:endParaRPr lang="en-US" altLang="zh-CN" sz="24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196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CA4C22-0954-4C8F-AA7A-2BAEC2983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89992"/>
            <a:ext cx="10058400" cy="1151128"/>
          </a:xfrm>
        </p:spPr>
        <p:txBody>
          <a:bodyPr>
            <a:normAutofit/>
          </a:bodyPr>
          <a:lstStyle/>
          <a:p>
            <a:r>
              <a:rPr lang="zh-CN" altLang="en-US" sz="3600"/>
              <a:t>二、单元导语、内容、学习提示、单元研习任务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EA0A34-A5C9-4BD8-B894-97B7FF706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4368"/>
            <a:ext cx="10058400" cy="2968752"/>
          </a:xfrm>
        </p:spPr>
        <p:txBody>
          <a:bodyPr>
            <a:normAutofit/>
          </a:bodyPr>
          <a:lstStyle/>
          <a:p>
            <a:r>
              <a:rPr lang="en-US" altLang="zh-CN" sz="2800">
                <a:solidFill>
                  <a:srgbClr val="0070C0"/>
                </a:solidFill>
              </a:rPr>
              <a:t>《</a:t>
            </a:r>
            <a:r>
              <a:rPr lang="zh-CN" altLang="en-US" sz="2800">
                <a:solidFill>
                  <a:srgbClr val="0070C0"/>
                </a:solidFill>
              </a:rPr>
              <a:t>玩偶之家</a:t>
            </a:r>
            <a:r>
              <a:rPr lang="en-US" altLang="zh-CN" sz="2800">
                <a:solidFill>
                  <a:srgbClr val="0070C0"/>
                </a:solidFill>
              </a:rPr>
              <a:t>》</a:t>
            </a:r>
            <a:r>
              <a:rPr lang="zh-CN" altLang="en-US" sz="2800">
                <a:solidFill>
                  <a:srgbClr val="0070C0"/>
                </a:solidFill>
              </a:rPr>
              <a:t>学习提示补充：</a:t>
            </a:r>
            <a:endParaRPr lang="en-US" altLang="zh-CN" sz="28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</a:rPr>
              <a:t>1</a:t>
            </a:r>
            <a:r>
              <a:rPr lang="zh-CN" altLang="en-US" sz="2800">
                <a:solidFill>
                  <a:srgbClr val="0070C0"/>
                </a:solidFill>
              </a:rPr>
              <a:t>、加强阅读，理清文章内容；</a:t>
            </a:r>
            <a:endParaRPr lang="en-US" altLang="zh-CN" sz="28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</a:rPr>
              <a:t>2</a:t>
            </a:r>
            <a:r>
              <a:rPr lang="zh-CN" altLang="en-US" sz="2800">
                <a:solidFill>
                  <a:srgbClr val="0070C0"/>
                </a:solidFill>
              </a:rPr>
              <a:t>、注意戏剧冲突及人物言行，分析人物性格特点；</a:t>
            </a:r>
            <a:endParaRPr lang="en-US" altLang="zh-CN" sz="28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70C0"/>
                </a:solidFill>
              </a:rPr>
              <a:t>3</a:t>
            </a:r>
            <a:r>
              <a:rPr lang="zh-CN" altLang="en-US" sz="2800">
                <a:solidFill>
                  <a:srgbClr val="0070C0"/>
                </a:solidFill>
              </a:rPr>
              <a:t>、体会戏剧冲突的本质，进一步探讨其社会意义。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39615F-6B2D-4AA8-8B77-A29B8E76FDCD}"/>
              </a:ext>
            </a:extLst>
          </p:cNvPr>
          <p:cNvSpPr txBox="1"/>
          <p:nvPr/>
        </p:nvSpPr>
        <p:spPr>
          <a:xfrm>
            <a:off x="2499360" y="4976368"/>
            <a:ext cx="6258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002060"/>
                </a:solidFill>
              </a:rPr>
              <a:t>学习任务要有梯度性</a:t>
            </a:r>
          </a:p>
        </p:txBody>
      </p:sp>
    </p:spTree>
    <p:extLst>
      <p:ext uri="{BB962C8B-B14F-4D97-AF65-F5344CB8AC3E}">
        <p14:creationId xmlns:p14="http://schemas.microsoft.com/office/powerpoint/2010/main" val="241085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CA4C22-0954-4C8F-AA7A-2BAEC2983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89992"/>
            <a:ext cx="10058400" cy="1151128"/>
          </a:xfrm>
        </p:spPr>
        <p:txBody>
          <a:bodyPr>
            <a:normAutofit/>
          </a:bodyPr>
          <a:lstStyle/>
          <a:p>
            <a:r>
              <a:rPr lang="zh-CN" altLang="en-US" sz="3600"/>
              <a:t>二、单元导语、内容、学习提示、单元研习任务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831C1EA-4732-4C41-AB02-270F0309A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7" y="1180399"/>
            <a:ext cx="5837714" cy="25464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9EE7094-84D7-4D76-975E-B992A313E3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7" y="3835762"/>
            <a:ext cx="5908834" cy="283224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9E2A693-09C7-45CB-8448-24219FC6F1BA}"/>
              </a:ext>
            </a:extLst>
          </p:cNvPr>
          <p:cNvSpPr txBox="1"/>
          <p:nvPr/>
        </p:nvSpPr>
        <p:spPr>
          <a:xfrm>
            <a:off x="6715760" y="1435105"/>
            <a:ext cx="51714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1</a:t>
            </a:r>
            <a:r>
              <a:rPr lang="zh-CN" altLang="en-US" sz="2400">
                <a:solidFill>
                  <a:srgbClr val="0070C0"/>
                </a:solidFill>
              </a:rPr>
              <a:t>、注重主题思想的研讨及中外文学、思想的碰撞。</a:t>
            </a:r>
            <a:endParaRPr lang="en-US" altLang="zh-CN" sz="24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2</a:t>
            </a:r>
            <a:r>
              <a:rPr lang="zh-CN" altLang="en-US" sz="2400">
                <a:solidFill>
                  <a:srgbClr val="0070C0"/>
                </a:solidFill>
              </a:rPr>
              <a:t>、注重同类文体之间的比较阅读。</a:t>
            </a:r>
            <a:endParaRPr lang="en-US" altLang="zh-CN" sz="24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3</a:t>
            </a:r>
            <a:r>
              <a:rPr lang="zh-CN" altLang="en-US" sz="2400">
                <a:solidFill>
                  <a:srgbClr val="0070C0"/>
                </a:solidFill>
              </a:rPr>
              <a:t>、注重学生的审美鉴赏，增加对文化多样性的理解。</a:t>
            </a:r>
            <a:endParaRPr lang="en-US" altLang="zh-CN" sz="24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70C0"/>
                </a:solidFill>
              </a:rPr>
              <a:t>4</a:t>
            </a:r>
            <a:r>
              <a:rPr lang="zh-CN" altLang="en-US" sz="2400">
                <a:solidFill>
                  <a:srgbClr val="0070C0"/>
                </a:solidFill>
              </a:rPr>
              <a:t>、在研习的基础上进行写作，“文化走出去”，加深学生对民族文化的认同感，理解不同文化的存在。</a:t>
            </a:r>
            <a:endParaRPr lang="en-US" altLang="zh-CN" sz="2400">
              <a:solidFill>
                <a:srgbClr val="0070C0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4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三、研习建议</a:t>
            </a:r>
            <a:r>
              <a:rPr lang="en-US" altLang="zh-CN" sz="3600"/>
              <a:t>——《</a:t>
            </a:r>
            <a:r>
              <a:rPr lang="zh-CN" altLang="en-US" sz="3600"/>
              <a:t>玩偶之家</a:t>
            </a:r>
            <a:r>
              <a:rPr lang="en-US" altLang="zh-CN" sz="3600"/>
              <a:t>》</a:t>
            </a:r>
            <a:r>
              <a:rPr lang="zh-CN" altLang="en-US" sz="3600"/>
              <a:t>（节选）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EE6AFE-E1A3-4107-83DC-10AC6567B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480" y="1158240"/>
            <a:ext cx="11775440" cy="537464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1</a:t>
            </a:r>
            <a:r>
              <a:rPr lang="zh-CN" altLang="en-US" sz="2400"/>
              <a:t>、</a:t>
            </a:r>
            <a:r>
              <a:rPr lang="zh-CN" altLang="en-US" sz="2400">
                <a:solidFill>
                  <a:srgbClr val="00B0F0"/>
                </a:solidFill>
              </a:rPr>
              <a:t>速读</a:t>
            </a:r>
            <a:r>
              <a:rPr lang="zh-CN" altLang="en-US" sz="2400"/>
              <a:t>梳理剧情，了解故事梗概；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2</a:t>
            </a:r>
            <a:r>
              <a:rPr lang="zh-CN" altLang="en-US" sz="2400"/>
              <a:t>、</a:t>
            </a:r>
            <a:r>
              <a:rPr lang="zh-CN" altLang="en-US" sz="2400">
                <a:solidFill>
                  <a:srgbClr val="00B0F0"/>
                </a:solidFill>
              </a:rPr>
              <a:t>精读</a:t>
            </a:r>
            <a:r>
              <a:rPr lang="zh-CN" altLang="en-US" sz="2400"/>
              <a:t>台词， 分析人物言行及特殊情景中标点符号的运用，把握矛盾冲突，分析人物性格变化；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3</a:t>
            </a:r>
            <a:r>
              <a:rPr lang="zh-CN" altLang="en-US" sz="2400"/>
              <a:t>、</a:t>
            </a:r>
            <a:r>
              <a:rPr lang="zh-CN" altLang="en-US" sz="2400">
                <a:solidFill>
                  <a:srgbClr val="00B0F0"/>
                </a:solidFill>
              </a:rPr>
              <a:t>比较阅读</a:t>
            </a:r>
            <a:r>
              <a:rPr lang="zh-CN" altLang="en-US" sz="2400"/>
              <a:t>，不同地域、文化中的戏剧比较，不同地域、文化中的同一主题的比较；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4</a:t>
            </a:r>
            <a:r>
              <a:rPr lang="zh-CN" altLang="en-US" sz="2400"/>
              <a:t>、群文阅读；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5</a:t>
            </a:r>
            <a:r>
              <a:rPr lang="zh-CN" altLang="en-US" sz="2400"/>
              <a:t>、了解戏剧的一些知识点：“戏剧冲突”“突转”“社会问题剧”等；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6</a:t>
            </a:r>
            <a:r>
              <a:rPr lang="zh-CN" altLang="en-US" sz="2400"/>
              <a:t>、创设情境，分角色扮演，进一步体会人物形象。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126834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0CEECB-ACB2-4E26-A480-17A4F0C7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24" y="1849120"/>
            <a:ext cx="10864713" cy="31597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54E7FBD-D01D-490F-A4F2-071A34458D0C}"/>
              </a:ext>
            </a:extLst>
          </p:cNvPr>
          <p:cNvSpPr txBox="1"/>
          <p:nvPr/>
        </p:nvSpPr>
        <p:spPr>
          <a:xfrm>
            <a:off x="2568960" y="1430774"/>
            <a:ext cx="72542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 </a:t>
            </a:r>
            <a:r>
              <a:rPr lang="zh-CN" altLang="en-US" sz="3200">
                <a:solidFill>
                  <a:srgbClr val="C00000"/>
                </a:solidFill>
              </a:rPr>
              <a:t>侍萍                      蘩漪                      四凤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F2E1D38-6624-4DE4-880F-69EC5A32DA85}"/>
              </a:ext>
            </a:extLst>
          </p:cNvPr>
          <p:cNvSpPr txBox="1"/>
          <p:nvPr/>
        </p:nvSpPr>
        <p:spPr>
          <a:xfrm>
            <a:off x="1117600" y="4828423"/>
            <a:ext cx="11074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鲁贵                 周朴园                        周萍        周冲          鲁大海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6876F10-D88C-4962-8926-3A9BA4CE0FDA}"/>
              </a:ext>
            </a:extLst>
          </p:cNvPr>
          <p:cNvSpPr txBox="1"/>
          <p:nvPr/>
        </p:nvSpPr>
        <p:spPr>
          <a:xfrm>
            <a:off x="599440" y="318570"/>
            <a:ext cx="3566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速读梳理</a:t>
            </a:r>
          </a:p>
        </p:txBody>
      </p:sp>
    </p:spTree>
    <p:extLst>
      <p:ext uri="{BB962C8B-B14F-4D97-AF65-F5344CB8AC3E}">
        <p14:creationId xmlns:p14="http://schemas.microsoft.com/office/powerpoint/2010/main" val="2281869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精读台词，把握矛盾冲突，分析人物性格变化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EE6AFE-E1A3-4107-83DC-10AC6567B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241044"/>
            <a:ext cx="10058400" cy="40507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1</a:t>
            </a:r>
            <a:r>
              <a:rPr lang="zh-CN" altLang="en-US" sz="2400"/>
              <a:t>、海尔茂对娜拉的称呼有哪些？从称呼变化中分析海尔茂的性格特点。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2</a:t>
            </a:r>
            <a:r>
              <a:rPr lang="zh-CN" altLang="en-US" sz="2400"/>
              <a:t>、精读</a:t>
            </a:r>
            <a:r>
              <a:rPr lang="zh-CN" altLang="en-US" sz="2400">
                <a:solidFill>
                  <a:srgbClr val="0070C0"/>
                </a:solidFill>
              </a:rPr>
              <a:t>做批注</a:t>
            </a:r>
            <a:r>
              <a:rPr lang="zh-CN" altLang="en-US" sz="2400"/>
              <a:t>，分析人物形象，深思剧作反映的社会问题等。</a:t>
            </a:r>
            <a:endParaRPr lang="en-US" altLang="zh-CN" sz="240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1C1BC78-3BA7-4499-80C1-CD119987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2682240"/>
            <a:ext cx="9668116" cy="14935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54DAEA-AD17-432E-B834-EB9C778D9A04}"/>
              </a:ext>
            </a:extLst>
          </p:cNvPr>
          <p:cNvSpPr txBox="1"/>
          <p:nvPr/>
        </p:nvSpPr>
        <p:spPr>
          <a:xfrm>
            <a:off x="1327982" y="4399280"/>
            <a:ext cx="9536036" cy="1129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</a:rPr>
              <a:t>海尔茂为什么出去做客的时候不大跟娜拉说话，甚至故意避开娜拉，真的是他说的那个原因吗？反映了怎样的社会问题？</a:t>
            </a:r>
          </a:p>
        </p:txBody>
      </p:sp>
    </p:spTree>
    <p:extLst>
      <p:ext uri="{BB962C8B-B14F-4D97-AF65-F5344CB8AC3E}">
        <p14:creationId xmlns:p14="http://schemas.microsoft.com/office/powerpoint/2010/main" val="24000284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精读台词，把握矛盾冲突，分析人物性格变化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28EDA6-A0A6-4149-A492-C56A9AC02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280" y="1158240"/>
            <a:ext cx="7691120" cy="41656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D717F65-2004-4AEF-B5AD-E5130EC0B218}"/>
              </a:ext>
            </a:extLst>
          </p:cNvPr>
          <p:cNvSpPr txBox="1"/>
          <p:nvPr/>
        </p:nvSpPr>
        <p:spPr>
          <a:xfrm>
            <a:off x="670560" y="5638800"/>
            <a:ext cx="987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70C0"/>
                </a:solidFill>
                <a:latin typeface="+mn-ea"/>
              </a:rPr>
              <a:t>关注人物言行、标点符号</a:t>
            </a:r>
          </a:p>
        </p:txBody>
      </p:sp>
    </p:spTree>
    <p:extLst>
      <p:ext uri="{BB962C8B-B14F-4D97-AF65-F5344CB8AC3E}">
        <p14:creationId xmlns:p14="http://schemas.microsoft.com/office/powerpoint/2010/main" val="2147285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精读台词，把握矛盾冲突，分析人物性格变化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FD1A29-4DFD-48CD-BB03-4047F07EB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320" y="1325488"/>
            <a:ext cx="9215120" cy="217971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5EB706-424C-4B31-A20A-D577238C7AF0}"/>
              </a:ext>
            </a:extLst>
          </p:cNvPr>
          <p:cNvSpPr txBox="1"/>
          <p:nvPr/>
        </p:nvSpPr>
        <p:spPr>
          <a:xfrm>
            <a:off x="1555994" y="3563755"/>
            <a:ext cx="942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</a:rPr>
              <a:t>注意破折号的用法！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2F48B5-EBC3-4E8E-BC72-EAE264355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320" y="4207087"/>
            <a:ext cx="9694154" cy="95808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31397B6-98E4-4B0C-BA3D-9C752F5272E9}"/>
              </a:ext>
            </a:extLst>
          </p:cNvPr>
          <p:cNvSpPr txBox="1"/>
          <p:nvPr/>
        </p:nvSpPr>
        <p:spPr>
          <a:xfrm>
            <a:off x="1301994" y="5387494"/>
            <a:ext cx="993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</a:rPr>
              <a:t>“我”没事了！为什么不是“我们”，注意分析海尔茂的措辞。</a:t>
            </a:r>
          </a:p>
        </p:txBody>
      </p:sp>
    </p:spTree>
    <p:extLst>
      <p:ext uri="{BB962C8B-B14F-4D97-AF65-F5344CB8AC3E}">
        <p14:creationId xmlns:p14="http://schemas.microsoft.com/office/powerpoint/2010/main" val="17111421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比较阅读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1A99379-9086-4D57-9A8A-A122F4FC7933}"/>
              </a:ext>
            </a:extLst>
          </p:cNvPr>
          <p:cNvSpPr txBox="1"/>
          <p:nvPr/>
        </p:nvSpPr>
        <p:spPr>
          <a:xfrm>
            <a:off x="1029208" y="1158240"/>
            <a:ext cx="10058400" cy="3407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、通过比较戏剧冲突来感受作者艺术手法的不同，</a:t>
            </a:r>
            <a:r>
              <a:rPr lang="en-US" altLang="zh-CN" sz="2800"/>
              <a:t>《</a:t>
            </a:r>
            <a:r>
              <a:rPr lang="zh-CN" altLang="en-US" sz="2800"/>
              <a:t>玩偶之家</a:t>
            </a:r>
            <a:r>
              <a:rPr lang="en-US" altLang="zh-CN" sz="2800"/>
              <a:t>》《</a:t>
            </a:r>
            <a:r>
              <a:rPr lang="zh-CN" altLang="en-US" sz="2800"/>
              <a:t>哈姆莱特</a:t>
            </a:r>
            <a:r>
              <a:rPr lang="en-US" altLang="zh-CN" sz="2800"/>
              <a:t>》</a:t>
            </a:r>
            <a:r>
              <a:rPr lang="zh-CN" altLang="en-US" sz="2800"/>
              <a:t>等。</a:t>
            </a:r>
            <a:endParaRPr lang="en-US" altLang="zh-CN" sz="2800"/>
          </a:p>
          <a:p>
            <a:pPr>
              <a:lnSpc>
                <a:spcPct val="20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、中外妇女解放问题研讨，</a:t>
            </a:r>
            <a:r>
              <a:rPr lang="en-US" altLang="zh-CN" sz="2800"/>
              <a:t>《</a:t>
            </a:r>
            <a:r>
              <a:rPr lang="zh-CN" altLang="en-US" sz="2800"/>
              <a:t>玩偶之家</a:t>
            </a:r>
            <a:r>
              <a:rPr lang="en-US" altLang="zh-CN" sz="2800"/>
              <a:t>》</a:t>
            </a:r>
            <a:r>
              <a:rPr lang="zh-CN" altLang="en-US" sz="2800"/>
              <a:t>与</a:t>
            </a:r>
            <a:r>
              <a:rPr lang="en-US" altLang="zh-CN" sz="2800"/>
              <a:t>《</a:t>
            </a:r>
            <a:r>
              <a:rPr lang="zh-CN" altLang="en-US" sz="2800"/>
              <a:t>雷雨</a:t>
            </a:r>
            <a:r>
              <a:rPr lang="en-US" altLang="zh-CN" sz="2800"/>
              <a:t>》</a:t>
            </a:r>
            <a:r>
              <a:rPr lang="zh-CN" altLang="en-US" sz="2800"/>
              <a:t>的比较阅读。（娜拉、繁漪）</a:t>
            </a:r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3142716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A7131A7-3E38-4F24-9D24-9801C529D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03200"/>
            <a:ext cx="10058400" cy="1406144"/>
          </a:xfrm>
        </p:spPr>
        <p:txBody>
          <a:bodyPr>
            <a:normAutofit/>
          </a:bodyPr>
          <a:lstStyle/>
          <a:p>
            <a:r>
              <a:rPr lang="zh-CN" altLang="en-US" sz="4000"/>
              <a:t>群文阅读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10BC9B7-D4D1-4AB3-A5FA-48B889385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796288"/>
            <a:ext cx="10058400" cy="4050792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2800"/>
              <a:t>1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玩偶之家</a:t>
            </a:r>
            <a:r>
              <a:rPr lang="en-US" altLang="zh-CN" sz="2800"/>
              <a:t>》</a:t>
            </a:r>
            <a:r>
              <a:rPr lang="zh-CN" altLang="en-US" sz="2800"/>
              <a:t>（全剧）</a:t>
            </a:r>
            <a:endParaRPr lang="en-US" altLang="zh-CN" sz="2800"/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800"/>
              <a:t>2</a:t>
            </a:r>
            <a:r>
              <a:rPr lang="zh-CN" altLang="en-US" sz="2800"/>
              <a:t>、鲁迅</a:t>
            </a:r>
            <a:r>
              <a:rPr lang="en-US" altLang="zh-CN" sz="2800"/>
              <a:t>《</a:t>
            </a:r>
            <a:r>
              <a:rPr lang="zh-CN" altLang="en-US" sz="2800"/>
              <a:t>娜拉出走之后</a:t>
            </a:r>
            <a:r>
              <a:rPr lang="en-US" altLang="zh-CN" sz="2800"/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928383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DF428CC-3034-409B-9AFE-B90604587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5011BE-E12D-4B28-8E9B-90DCFA6E3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理解课标对外国文学研习的相关要求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单元的导语、内容、学习提示、单元研习任务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选必中第四单元的研习建议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基于大概念下的单元教学设计</a:t>
            </a:r>
          </a:p>
          <a:p>
            <a:endParaRPr lang="zh-CN" altLang="en-US" sz="2800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338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三、研习建议</a:t>
            </a:r>
            <a:r>
              <a:rPr lang="en-US" altLang="zh-CN" sz="3600"/>
              <a:t>——</a:t>
            </a:r>
            <a:r>
              <a:rPr lang="zh-CN" altLang="en-US" sz="3600"/>
              <a:t>外国诗歌四首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264A37-C13E-4E18-942C-0E74F77DD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1403604"/>
            <a:ext cx="11531600" cy="46822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、了解诗歌创作过程和相关社会背景，以便能更深入的理解诗歌内容。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、多种阅读方式相结合，精读细读，比较阅读。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、整体把握与分析鉴赏相结合。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、关注学习提示和单元任务，探究诗歌的思想和审美意蕴。</a:t>
            </a:r>
          </a:p>
        </p:txBody>
      </p:sp>
    </p:spTree>
    <p:extLst>
      <p:ext uri="{BB962C8B-B14F-4D97-AF65-F5344CB8AC3E}">
        <p14:creationId xmlns:p14="http://schemas.microsoft.com/office/powerpoint/2010/main" val="428686317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三、研习建议</a:t>
            </a:r>
            <a:r>
              <a:rPr lang="en-US" altLang="zh-CN" sz="3600"/>
              <a:t>——《</a:t>
            </a:r>
            <a:r>
              <a:rPr lang="zh-CN" altLang="en-US" sz="3600"/>
              <a:t>迷娘</a:t>
            </a:r>
            <a:r>
              <a:rPr lang="en-US" altLang="zh-CN" sz="3600"/>
              <a:t>》</a:t>
            </a:r>
            <a:r>
              <a:rPr lang="zh-CN" altLang="en-US" sz="3600"/>
              <a:t>（之一）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264A37-C13E-4E18-942C-0E74F77DD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087120"/>
            <a:ext cx="12090400" cy="51003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、了解诗人和创作背景；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、反复朗读，读懂内容，分析诗歌意象，体会诗歌迷离而又优美、令人神往的境界；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、反复朗读，注意韵律，读出节奏，感受诗歌回环往复的音乐美和建筑美；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、反复朗读，体会迷娘的形象和表达的情感。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5</a:t>
            </a:r>
            <a:r>
              <a:rPr lang="zh-CN" altLang="en-US" sz="2800"/>
              <a:t>、群文阅读</a:t>
            </a:r>
            <a:r>
              <a:rPr lang="en-US" altLang="zh-CN" sz="2800"/>
              <a:t>《</a:t>
            </a:r>
            <a:r>
              <a:rPr lang="zh-CN" altLang="en-US" sz="2800"/>
              <a:t>迷娘曲</a:t>
            </a:r>
            <a:r>
              <a:rPr lang="en-US" altLang="zh-CN" sz="2800"/>
              <a:t>》</a:t>
            </a:r>
            <a:r>
              <a:rPr lang="zh-CN" altLang="en-US" sz="2800"/>
              <a:t>（三首）</a:t>
            </a:r>
            <a:endParaRPr lang="en-US" altLang="zh-CN" sz="2800"/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572820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三、研习建议</a:t>
            </a:r>
            <a:r>
              <a:rPr lang="en-US" altLang="zh-CN" sz="3600"/>
              <a:t>——《</a:t>
            </a:r>
            <a:r>
              <a:rPr lang="zh-CN" altLang="en-US" sz="3600"/>
              <a:t>致大海</a:t>
            </a:r>
            <a:r>
              <a:rPr lang="en-US" altLang="zh-CN" sz="3600"/>
              <a:t>》</a:t>
            </a:r>
            <a:endParaRPr lang="zh-CN" altLang="en-US" sz="360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264A37-C13E-4E18-942C-0E74F77DD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403604"/>
            <a:ext cx="10058400" cy="46822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、了解诗人和创作背景；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、反复朗读，读懂内容，读出诗人笔下大海的特点；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、反复朗读，有感情的朗读诗歌，体会作者情绪的起伏跌宕；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、研读诗歌，理解大海的象征意义；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5</a:t>
            </a:r>
            <a:r>
              <a:rPr lang="zh-CN" altLang="en-US" sz="2800"/>
              <a:t>、比较阅读，</a:t>
            </a:r>
            <a:r>
              <a:rPr lang="en-US" altLang="zh-CN" sz="2800"/>
              <a:t>《</a:t>
            </a:r>
            <a:r>
              <a:rPr lang="zh-CN" altLang="en-US" sz="2800"/>
              <a:t>致大海</a:t>
            </a:r>
            <a:r>
              <a:rPr lang="en-US" altLang="zh-CN" sz="2800"/>
              <a:t>》</a:t>
            </a:r>
            <a:r>
              <a:rPr lang="zh-CN" altLang="en-US" sz="2800"/>
              <a:t>与中国文化中的大海意象。</a:t>
            </a:r>
          </a:p>
        </p:txBody>
      </p:sp>
    </p:spTree>
    <p:extLst>
      <p:ext uri="{BB962C8B-B14F-4D97-AF65-F5344CB8AC3E}">
        <p14:creationId xmlns:p14="http://schemas.microsoft.com/office/powerpoint/2010/main" val="3930525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三、研习建议</a:t>
            </a:r>
            <a:r>
              <a:rPr lang="en-US" altLang="zh-CN" sz="3600"/>
              <a:t>——《</a:t>
            </a:r>
            <a:r>
              <a:rPr lang="zh-CN" altLang="en-US" sz="3600"/>
              <a:t>自己之歌</a:t>
            </a:r>
            <a:r>
              <a:rPr lang="en-US" altLang="zh-CN" sz="3600"/>
              <a:t>》</a:t>
            </a:r>
            <a:endParaRPr lang="zh-CN" altLang="en-US" sz="360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264A37-C13E-4E18-942C-0E74F77DD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403604"/>
            <a:ext cx="10058400" cy="46822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1</a:t>
            </a:r>
            <a:r>
              <a:rPr lang="zh-CN" altLang="en-US" sz="2400"/>
              <a:t>、了解诗人和创作背景；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2</a:t>
            </a:r>
            <a:r>
              <a:rPr lang="zh-CN" altLang="en-US" sz="2400"/>
              <a:t>、反复朗读，分析诗歌中特殊的、少有的意象，例如“蚂蚁”“鹪鹩”“黑莓”等等，感受意境的开阔、气魄的宏大，体会诗人对不同生命形态的赞颂之情；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3</a:t>
            </a:r>
            <a:r>
              <a:rPr lang="zh-CN" altLang="en-US" sz="2400"/>
              <a:t>、比较阅读，理解诗人所创造的“自由体”的诗歌形式，感受诗歌内容和形式上的统一；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4</a:t>
            </a:r>
            <a:r>
              <a:rPr lang="zh-CN" altLang="en-US" sz="2400"/>
              <a:t>、反复朗读，教师指导朗读。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3246624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05077A-F53E-435B-81AE-B71078930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958088"/>
          </a:xfrm>
        </p:spPr>
        <p:txBody>
          <a:bodyPr>
            <a:normAutofit/>
          </a:bodyPr>
          <a:lstStyle/>
          <a:p>
            <a:r>
              <a:rPr lang="zh-CN" altLang="en-US" sz="3600"/>
              <a:t>三、研习建议</a:t>
            </a:r>
            <a:r>
              <a:rPr lang="en-US" altLang="zh-CN" sz="3600"/>
              <a:t>——《</a:t>
            </a:r>
            <a:r>
              <a:rPr lang="zh-CN" altLang="en-US" sz="3600"/>
              <a:t>树和天空</a:t>
            </a:r>
            <a:r>
              <a:rPr lang="en-US" altLang="zh-CN" sz="3600"/>
              <a:t>》</a:t>
            </a:r>
            <a:endParaRPr lang="zh-CN" altLang="en-US" sz="360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264A37-C13E-4E18-942C-0E74F77DD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403604"/>
            <a:ext cx="10058400" cy="46822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1</a:t>
            </a:r>
            <a:r>
              <a:rPr lang="zh-CN" altLang="en-US" sz="2400"/>
              <a:t>、简单了解诗人；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2</a:t>
            </a:r>
            <a:r>
              <a:rPr lang="zh-CN" altLang="en-US" sz="2400"/>
              <a:t>、反复朗读，运用想象体会诗人创造的奇特、朦胧的世界，尝试理解诗歌所表达的主题；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3</a:t>
            </a:r>
            <a:r>
              <a:rPr lang="zh-CN" altLang="en-US" sz="2400"/>
              <a:t>、反复朗读，交流自己的学习感受。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1911866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4554F87-29B8-4994-9D83-2124FB864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320" y="1438656"/>
            <a:ext cx="10058400" cy="1908048"/>
          </a:xfrm>
        </p:spPr>
        <p:txBody>
          <a:bodyPr>
            <a:noAutofit/>
          </a:bodyPr>
          <a:lstStyle/>
          <a:p>
            <a:pPr algn="ctr"/>
            <a:r>
              <a:rPr lang="zh-CN" altLang="en-US" sz="9600"/>
              <a:t>逆向思维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0189AD-E481-4E9D-8D1D-4C5491A055BC}"/>
              </a:ext>
            </a:extLst>
          </p:cNvPr>
          <p:cNvSpPr txBox="1"/>
          <p:nvPr/>
        </p:nvSpPr>
        <p:spPr>
          <a:xfrm>
            <a:off x="132080" y="4114800"/>
            <a:ext cx="1213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确定预期结果</a:t>
            </a:r>
            <a:r>
              <a:rPr lang="en-US" altLang="zh-CN" sz="3600"/>
              <a:t>—</a:t>
            </a:r>
            <a:r>
              <a:rPr lang="zh-CN" altLang="en-US" sz="3600"/>
              <a:t>确定合适的评估证据</a:t>
            </a:r>
            <a:r>
              <a:rPr lang="en-US" altLang="zh-CN" sz="3600"/>
              <a:t>—</a:t>
            </a:r>
            <a:r>
              <a:rPr lang="zh-CN" altLang="en-US" sz="3600"/>
              <a:t>设计学习体验和教学</a:t>
            </a:r>
          </a:p>
        </p:txBody>
      </p:sp>
    </p:spTree>
    <p:extLst>
      <p:ext uri="{BB962C8B-B14F-4D97-AF65-F5344CB8AC3E}">
        <p14:creationId xmlns:p14="http://schemas.microsoft.com/office/powerpoint/2010/main" val="2869531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四、基于大概念下的单元教学设计举例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" y="1477264"/>
            <a:ext cx="10779760" cy="44612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这里所说的单元是一种学习单位，一个单元就是一个学习事件，一个完整的学习故事，因此，一个单元就是一个微课程。现有教科书中的单元，譬如语文教材中一个单元通常是一个主题下的几篇课文，如果这几篇课文没有一个完整的“大任务”驱动，没能组织成一个围绕目标、内容、实施与评价的“完整”的学习事件，那它就不是我们所讲的单元概念。确切地说，那只是内容单位，而不是学习单位。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崔允漷</a:t>
            </a:r>
            <a:endParaRPr lang="en-US" altLang="zh-CN" sz="2400"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19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四、基于大概念下的单元教学设计举例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40" y="4404360"/>
            <a:ext cx="10779760" cy="87985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4400" b="1">
                <a:latin typeface="华文仿宋" panose="02010600040101010101" pitchFamily="2" charset="-122"/>
                <a:ea typeface="华文仿宋" panose="02010600040101010101" pitchFamily="2" charset="-122"/>
              </a:rPr>
              <a:t>语文核心素养</a:t>
            </a:r>
            <a:r>
              <a:rPr lang="en-US" altLang="zh-CN" sz="4400" b="1">
                <a:latin typeface="华文仿宋" panose="02010600040101010101" pitchFamily="2" charset="-122"/>
                <a:ea typeface="华文仿宋" panose="02010600040101010101" pitchFamily="2" charset="-122"/>
              </a:rPr>
              <a:t>—</a:t>
            </a:r>
            <a:r>
              <a:rPr lang="zh-CN" altLang="en-US" sz="4400" b="1">
                <a:latin typeface="华文仿宋" panose="02010600040101010101" pitchFamily="2" charset="-122"/>
                <a:ea typeface="华文仿宋" panose="02010600040101010101" pitchFamily="2" charset="-122"/>
              </a:rPr>
              <a:t>单元设计</a:t>
            </a:r>
            <a:r>
              <a:rPr lang="en-US" altLang="zh-CN" sz="4400" b="1">
                <a:latin typeface="华文仿宋" panose="02010600040101010101" pitchFamily="2" charset="-122"/>
                <a:ea typeface="华文仿宋" panose="02010600040101010101" pitchFamily="2" charset="-122"/>
              </a:rPr>
              <a:t>—</a:t>
            </a:r>
            <a:r>
              <a:rPr lang="zh-CN" altLang="en-US" sz="4400" b="1">
                <a:latin typeface="华文仿宋" panose="02010600040101010101" pitchFamily="2" charset="-122"/>
                <a:ea typeface="华文仿宋" panose="02010600040101010101" pitchFamily="2" charset="-122"/>
              </a:rPr>
              <a:t>课时计划</a:t>
            </a:r>
            <a:endParaRPr lang="en-US" altLang="zh-CN" sz="44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083B4C9-CE50-40E4-AAAE-69F0EE61BDC3}"/>
              </a:ext>
            </a:extLst>
          </p:cNvPr>
          <p:cNvSpPr txBox="1"/>
          <p:nvPr/>
        </p:nvSpPr>
        <p:spPr>
          <a:xfrm>
            <a:off x="508000" y="2237410"/>
            <a:ext cx="1097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/>
              <a:t>语文核心素养</a:t>
            </a:r>
            <a:r>
              <a:rPr lang="en-US" altLang="zh-CN" sz="4400"/>
              <a:t>—</a:t>
            </a:r>
            <a:r>
              <a:rPr lang="zh-CN" altLang="en-US" sz="4400"/>
              <a:t>语文学习任务群</a:t>
            </a:r>
            <a:r>
              <a:rPr lang="en-US" altLang="zh-CN" sz="4400"/>
              <a:t>—</a:t>
            </a:r>
            <a:r>
              <a:rPr lang="zh-CN" altLang="en-US" sz="4400"/>
              <a:t>课时计划</a:t>
            </a:r>
          </a:p>
        </p:txBody>
      </p:sp>
      <p:sp>
        <p:nvSpPr>
          <p:cNvPr id="6" name="箭头: 下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CA01B2-3E1B-482B-AEE5-BD0031079048}"/>
              </a:ext>
            </a:extLst>
          </p:cNvPr>
          <p:cNvSpPr/>
          <p:nvPr/>
        </p:nvSpPr>
        <p:spPr>
          <a:xfrm>
            <a:off x="4978400" y="3221542"/>
            <a:ext cx="1463040" cy="14200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732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四、基于大概念下的单元教学设计举例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477264"/>
            <a:ext cx="11297920" cy="44612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任务一：人的反抗与自由</a:t>
            </a:r>
            <a:endParaRPr lang="en-US" altLang="zh-CN" sz="2800" b="1">
              <a:latin typeface="华文仿宋" pitchFamily="2" charset="-122"/>
              <a:ea typeface="华文仿宋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“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楼下砰的一响传来关大门的声音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”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，娜拉走了，阅读娜拉与海尔茂的对话，体会娜拉情感起伏的变化。</a:t>
            </a:r>
            <a:endParaRPr lang="en-US" altLang="zh-CN" sz="2800">
              <a:latin typeface="华文仿宋" pitchFamily="2" charset="-122"/>
              <a:ea typeface="华文仿宋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反复诵读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致大海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这首诗，体会诗歌内在情绪的起伏跌宕，理解作者表达的思想情感。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、两者都是追求自由，采取的方式有何异同？为何？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309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0574"/>
            <a:ext cx="10058400" cy="1198372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四、基于大概念下的单元教学设计举例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840" y="1472692"/>
            <a:ext cx="11450320" cy="503986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任务二：自由的不同表达</a:t>
            </a:r>
            <a:r>
              <a:rPr lang="en-US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——《</a:t>
            </a: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致大海</a:t>
            </a:r>
            <a:r>
              <a:rPr lang="en-US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与</a:t>
            </a:r>
            <a:r>
              <a:rPr lang="en-US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自己之歌</a:t>
            </a:r>
            <a:r>
              <a:rPr lang="en-US" altLang="zh-CN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400" b="1">
                <a:latin typeface="华文仿宋" panose="02010600040101010101" pitchFamily="2" charset="-122"/>
                <a:ea typeface="华文仿宋" panose="02010600040101010101" pitchFamily="2" charset="-122"/>
              </a:rPr>
              <a:t>（节选）形式上的差异</a:t>
            </a:r>
            <a:endParaRPr lang="en-US" altLang="zh-CN" sz="2400" b="1">
              <a:latin typeface="华文仿宋" pitchFamily="2" charset="-122"/>
              <a:ea typeface="华文仿宋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、反复朗读诗歌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——《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致大海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，感受诗歌的建筑美，体会诗人对自由情感的追求。</a:t>
            </a:r>
            <a:endParaRPr lang="en-US" altLang="zh-CN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、反复朗读诗歌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——《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自己之歌</a:t>
            </a: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（节选），感受诗歌无拘无束的形式，体会诗人对生命的赞美之情。</a:t>
            </a:r>
            <a:endParaRPr lang="en-US" altLang="zh-CN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2400">
                <a:latin typeface="华文仿宋" panose="02010600040101010101" pitchFamily="2" charset="-122"/>
                <a:ea typeface="华文仿宋" panose="02010600040101010101" pitchFamily="2" charset="-122"/>
              </a:rPr>
              <a:t>、反复朗读这两首诗，体会不同体式带来的不同的审美感受，尝试改写，加深体验。</a:t>
            </a:r>
            <a:endParaRPr lang="en-US" altLang="zh-CN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1248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6987074-96D7-425C-AFB9-0547E0BC2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/>
              <a:t>一、课标要求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0F28343-B50E-4DB7-9EE9-B14DCAB1A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、本单元的价值和定位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、学习目标与内容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、教学提示</a:t>
            </a:r>
          </a:p>
        </p:txBody>
      </p:sp>
    </p:spTree>
    <p:extLst>
      <p:ext uri="{BB962C8B-B14F-4D97-AF65-F5344CB8AC3E}">
        <p14:creationId xmlns:p14="http://schemas.microsoft.com/office/powerpoint/2010/main" val="22289902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四、基于大概念下的单元教学设计举例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477264"/>
            <a:ext cx="11480800" cy="44612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任务三：多种意象组合下的情感律动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研读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迷娘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（之一）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树和天空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、反复朗读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迷娘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（之一），分析不同意象组合成的意境（柠檬花开的地方、房子、云径和山冈）。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、反复朗读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树和天空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，整体感知“树”和“雨”构成的朦胧的意境。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、感受意象在诗歌中的作用，体会意境表现的诗人的情感。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7347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360" y="1402080"/>
            <a:ext cx="11013440" cy="49377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任务四：中西文化的对话研究</a:t>
            </a:r>
            <a:endParaRPr lang="en-US" altLang="zh-CN" sz="28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 1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玩偶之家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的中国接受研究；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迷娘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与中国古代诗中的女子形象；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致大海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与中国文化中的大海意象；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4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自己之歌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与郭沫若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立在地球边上放号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；</a:t>
            </a:r>
            <a:endParaRPr lang="en-US" altLang="zh-CN" sz="280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5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树和天空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与中国诗中的人与自然。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490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520" y="1371600"/>
            <a:ext cx="11480800" cy="52832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大海岸边的生命强音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普希金、舒婷同名诗歌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&lt;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致大海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&gt;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比较阅读</a:t>
            </a:r>
            <a:r>
              <a:rPr lang="en-US" altLang="zh-CN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教学设计</a:t>
            </a:r>
            <a:endParaRPr lang="en-US" altLang="zh-CN" sz="28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华文仿宋" panose="02010600040101010101" pitchFamily="2" charset="-122"/>
                <a:ea typeface="华文仿宋" panose="02010600040101010101" pitchFamily="2" charset="-122"/>
              </a:rPr>
              <a:t>设计意图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统编教材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语文</a:t>
            </a:r>
            <a:r>
              <a:rPr lang="en-US" altLang="zh-CN" sz="280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>
                <a:latin typeface="华文仿宋" panose="02010600040101010101" pitchFamily="2" charset="-122"/>
                <a:ea typeface="华文仿宋" panose="02010600040101010101" pitchFamily="2" charset="-122"/>
              </a:rPr>
              <a:t>选择性必修中册第四单元选取的都是外国文学作品，包括一篇戏剧和四首诗歌。本单元的开篇对诗歌的学习有如下的提示，“要通过诵读感受诗歌的氛围，体会意象和隐喻，把握诗歌语言和情感的内在节奏，体味诗歌意蕴”。本设计意在从“大海”这一意象入手，通过两首同名诗歌的对比体会意象的象征意义和隐喻性，在诵读和鉴赏中体味诗歌的意蕴，感受作者的生命宣言。</a:t>
            </a: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0070C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451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AAC58BD-EAD1-438F-B44D-2D42D8E7B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248" y="118872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4800"/>
              <a:t>教学目标重难点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BB3311-CB8C-49EC-BDC7-BE433698D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720" y="1391920"/>
            <a:ext cx="10447528" cy="47802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/>
              <a:t>1.</a:t>
            </a:r>
            <a:r>
              <a:rPr lang="zh-CN" altLang="en-US" sz="3200"/>
              <a:t>筛选信息，把握两位诗人笔下大海的特点。</a:t>
            </a:r>
          </a:p>
          <a:p>
            <a:pPr>
              <a:lnSpc>
                <a:spcPct val="150000"/>
              </a:lnSpc>
            </a:pPr>
            <a:r>
              <a:rPr lang="en-US" altLang="zh-CN" sz="3200"/>
              <a:t>2.</a:t>
            </a:r>
            <a:r>
              <a:rPr lang="zh-CN" altLang="en-US" sz="3200"/>
              <a:t>对比鉴赏，体会意象的象征意义。</a:t>
            </a:r>
          </a:p>
          <a:p>
            <a:pPr>
              <a:lnSpc>
                <a:spcPct val="150000"/>
              </a:lnSpc>
            </a:pPr>
            <a:r>
              <a:rPr lang="en-US" altLang="zh-CN" sz="3200"/>
              <a:t>3.</a:t>
            </a:r>
            <a:r>
              <a:rPr lang="zh-CN" altLang="en-US" sz="3200"/>
              <a:t>诵读品味，感受诗人的生命强音。</a:t>
            </a:r>
          </a:p>
          <a:p>
            <a:pPr>
              <a:lnSpc>
                <a:spcPct val="150000"/>
              </a:lnSpc>
            </a:pPr>
            <a:r>
              <a:rPr lang="zh-CN" altLang="en-US" sz="4800"/>
              <a:t>重难点</a:t>
            </a:r>
            <a:endParaRPr lang="en-US" altLang="zh-CN" sz="4800"/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70C0"/>
                </a:solidFill>
              </a:rPr>
              <a:t>诵读鉴赏，体会意象的象征意义，感受诗人的生命强音。</a:t>
            </a:r>
          </a:p>
        </p:txBody>
      </p:sp>
    </p:spTree>
    <p:extLst>
      <p:ext uri="{BB962C8B-B14F-4D97-AF65-F5344CB8AC3E}">
        <p14:creationId xmlns:p14="http://schemas.microsoft.com/office/powerpoint/2010/main" val="427524186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C8C9F2D-7E59-4B12-83C1-CF95A92F8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20" y="0"/>
            <a:ext cx="11805920" cy="67767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二、课堂探究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单篇</a:t>
            </a:r>
            <a:r>
              <a:rPr lang="en-US" altLang="zh-CN" sz="2400" b="1"/>
              <a:t>《</a:t>
            </a:r>
            <a:r>
              <a:rPr lang="zh-CN" altLang="en-US" sz="2400" b="1"/>
              <a:t>致大海</a:t>
            </a:r>
            <a:r>
              <a:rPr lang="en-US" altLang="zh-CN" sz="2400" b="1"/>
              <a:t>》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问题一：我们的课本选取的是被誉为“俄罗斯诗歌的太阳”的著名诗人普希金的名篇</a:t>
            </a:r>
            <a:r>
              <a:rPr lang="en-US" altLang="zh-CN" sz="2400"/>
              <a:t>《</a:t>
            </a:r>
            <a:r>
              <a:rPr lang="zh-CN" altLang="en-US" sz="2400"/>
              <a:t>致大海</a:t>
            </a:r>
            <a:r>
              <a:rPr lang="en-US" altLang="zh-CN" sz="2400"/>
              <a:t>》</a:t>
            </a:r>
            <a:r>
              <a:rPr lang="zh-CN" altLang="en-US" sz="2400"/>
              <a:t>，既然题为“致大海”，请大家速读诗歌，标出诗中描写大海的词或句，并用几个词概括普希金笔下的大海的特点。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问题二：通过大家的分析我们知道，普希金笔下的大海既有壮美的一面，也有幽静的一面；既有深沉的一面，也有喜怒无常的一面。别林斯基说：“感情是诗人天性的最主要的动力之一，没有感情，就没有诗人，也就没有诗歌。”那么，普希金面对这样的大海流露出了怎样的感情？请同学们再读诗歌，在文中标画相关的词、句并分析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明确：</a:t>
            </a:r>
            <a:r>
              <a:rPr lang="en-US" altLang="zh-CN" sz="2400"/>
              <a:t>1-2</a:t>
            </a:r>
            <a:r>
              <a:rPr lang="zh-CN" altLang="en-US" sz="2400"/>
              <a:t>节体现出无限的留恋；</a:t>
            </a:r>
            <a:r>
              <a:rPr lang="en-US" altLang="zh-CN" sz="2400"/>
              <a:t>3-4</a:t>
            </a:r>
            <a:r>
              <a:rPr lang="zh-CN" altLang="en-US" sz="2400"/>
              <a:t>节表现出对大海渴望、向往和无限的热爱；</a:t>
            </a:r>
            <a:r>
              <a:rPr lang="en-US" altLang="zh-CN" sz="2400"/>
              <a:t>14</a:t>
            </a:r>
            <a:r>
              <a:rPr lang="zh-CN" altLang="en-US" sz="2400"/>
              <a:t>节表达永远不会忘记，永久的铭记大海。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51918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C8C9F2D-7E59-4B12-83C1-CF95A92F8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20" y="0"/>
            <a:ext cx="11805920" cy="677672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二、课堂探究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单篇舒婷</a:t>
            </a:r>
            <a:r>
              <a:rPr lang="en-US" altLang="zh-CN" sz="2400" b="1"/>
              <a:t>《</a:t>
            </a:r>
            <a:r>
              <a:rPr lang="zh-CN" altLang="en-US" sz="2400" b="1"/>
              <a:t>致大海</a:t>
            </a:r>
            <a:r>
              <a:rPr lang="en-US" altLang="zh-CN" sz="2400" b="1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问题三：诵读全诗标画出能够概括舒婷笔下的大海的特点的词句。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问题四：这些词语背后蕴含着作者对大海有着怎样的感情？能不能用文中的几句话或几个词来回答？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 b="1"/>
              <a:t>比较阅读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/>
              <a:t>问题五：这两首诗中的大海有许多相似之处，都具有两面性，但是两位诗人面对眼前的大海所持的态度、流露出的情感却不一样，为什么？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/>
              <a:t>（对于诗歌而言，其中选取的意象往往隐喻和象征意义，在两位诗人心中，大海不仅仅是大海，更是情感和思想的寄托和载体。在普希金</a:t>
            </a:r>
            <a:r>
              <a:rPr lang="en-US" altLang="zh-CN" sz="2400"/>
              <a:t>《</a:t>
            </a:r>
            <a:r>
              <a:rPr lang="zh-CN" altLang="en-US" sz="2400"/>
              <a:t>致大海</a:t>
            </a:r>
            <a:r>
              <a:rPr lang="en-US" altLang="zh-CN" sz="2400"/>
              <a:t>》</a:t>
            </a:r>
            <a:r>
              <a:rPr lang="zh-CN" altLang="en-US" sz="2400"/>
              <a:t>中大海象征自由；舒婷在</a:t>
            </a:r>
            <a:r>
              <a:rPr lang="en-US" altLang="zh-CN" sz="2400"/>
              <a:t>《</a:t>
            </a:r>
            <a:r>
              <a:rPr lang="zh-CN" altLang="en-US" sz="2400"/>
              <a:t>致大海</a:t>
            </a:r>
            <a:r>
              <a:rPr lang="en-US" altLang="zh-CN" sz="2400"/>
              <a:t>》</a:t>
            </a:r>
            <a:r>
              <a:rPr lang="zh-CN" altLang="en-US" sz="2400"/>
              <a:t>中大海象征生活。）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266577630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9B76433-1C0E-48E6-A647-955842997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" y="142240"/>
            <a:ext cx="11897360" cy="664464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问题六：大家有没有想过为什么普希金看到大海就会想到自由，而舒婷则要隐喻生活？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（知人论世）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问题七：普希金致大海是在致自由，舒婷致大海是在致生活。他们的诗歌都经过感情的熔炼、酝酿，是诗人站在大海岸边的生命的呐喊。两位诗人到底对自由和生活有着怎样的深刻地思考，作者致大海的真正用意何在？请同学们再读诗歌，结合具体诗句进行分析。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问题八：这节课的开始我问了大家一个问题，提到大海大家会想到什么？大海都展示了自己的理解，学习完这两首诗歌之后，再次提到大海你会不会有新的认识和体悟呢，请写一段文字，</a:t>
            </a:r>
            <a:r>
              <a:rPr lang="en-US" altLang="zh-CN" sz="2400"/>
              <a:t>4</a:t>
            </a:r>
            <a:r>
              <a:rPr lang="zh-CN" altLang="en-US" sz="2400"/>
              <a:t>分钟。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三、作业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   从</a:t>
            </a:r>
            <a:r>
              <a:rPr lang="en-US" altLang="zh-CN" sz="2400"/>
              <a:t>《</a:t>
            </a:r>
            <a:r>
              <a:rPr lang="zh-CN" altLang="en-US" sz="2400"/>
              <a:t>迷娘（之一）</a:t>
            </a:r>
            <a:r>
              <a:rPr lang="en-US" altLang="zh-CN" sz="2400"/>
              <a:t>》《</a:t>
            </a:r>
            <a:r>
              <a:rPr lang="zh-CN" altLang="en-US" sz="2400"/>
              <a:t>自己之歌（节选）</a:t>
            </a:r>
            <a:r>
              <a:rPr lang="en-US" altLang="zh-CN" sz="2400"/>
              <a:t>》《</a:t>
            </a:r>
            <a:r>
              <a:rPr lang="zh-CN" altLang="en-US" sz="2400"/>
              <a:t>树和天空</a:t>
            </a:r>
            <a:r>
              <a:rPr lang="en-US" altLang="zh-CN" sz="2400"/>
              <a:t>》</a:t>
            </a:r>
            <a:r>
              <a:rPr lang="zh-CN" altLang="en-US" sz="2400"/>
              <a:t>三首诗中任选一首，分析诗中意象的隐喻性，探究寓于诗中的情感和内蕴，写一段不少于</a:t>
            </a:r>
            <a:r>
              <a:rPr lang="en-US" altLang="zh-CN" sz="2400"/>
              <a:t>300</a:t>
            </a:r>
            <a:r>
              <a:rPr lang="zh-CN" altLang="en-US" sz="2400"/>
              <a:t>字的鉴赏性文字。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84795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429487-CED2-49A8-8590-0A0985209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四、基于大概念下的单元教学设计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A20F77-4F36-410D-B9BB-19BF2EDC9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1402080"/>
            <a:ext cx="11501120" cy="49377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8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/>
              <a:t>单元任务设计举例：生命铸造生命</a:t>
            </a:r>
            <a:r>
              <a:rPr lang="en-US" altLang="zh-CN" sz="3600"/>
              <a:t>,</a:t>
            </a:r>
            <a:r>
              <a:rPr lang="zh-CN" altLang="en-US" sz="3600"/>
              <a:t>用灵魂锻造灵魂</a:t>
            </a:r>
            <a:r>
              <a:rPr lang="en-US" altLang="zh-CN" sz="3600"/>
              <a:t>——</a:t>
            </a:r>
            <a:r>
              <a:rPr lang="zh-CN" altLang="en-US" sz="3600"/>
              <a:t>易卜生作品研读</a:t>
            </a:r>
          </a:p>
        </p:txBody>
      </p:sp>
    </p:spTree>
    <p:extLst>
      <p:ext uri="{BB962C8B-B14F-4D97-AF65-F5344CB8AC3E}">
        <p14:creationId xmlns:p14="http://schemas.microsoft.com/office/powerpoint/2010/main" val="5159966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3EEBA9-510F-4979-82B8-779D3278C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08712"/>
            <a:ext cx="10058400" cy="968248"/>
          </a:xfrm>
        </p:spPr>
        <p:txBody>
          <a:bodyPr/>
          <a:lstStyle/>
          <a:p>
            <a:r>
              <a:rPr lang="zh-CN" altLang="en-US"/>
              <a:t>教学反思：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F5936A-44D7-4A51-BDF7-76E9240ED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001520"/>
            <a:ext cx="11430000" cy="32715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、新课程、新教材转变的关键在于“学习方式”的转变；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 单元设计是关键，是大概念下的“板块”设计；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 经典课文的学习可以偏重文章本身，但是在单元整体设计基础之上；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、注重单元设计与实践展示。</a:t>
            </a:r>
          </a:p>
        </p:txBody>
      </p:sp>
    </p:spTree>
    <p:extLst>
      <p:ext uri="{BB962C8B-B14F-4D97-AF65-F5344CB8AC3E}">
        <p14:creationId xmlns:p14="http://schemas.microsoft.com/office/powerpoint/2010/main" val="3513424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4B6C8E-87D2-4075-B91C-F3BF47900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2079752"/>
            <a:ext cx="11226800" cy="1609344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4800"/>
              <a:t>风会熄灭蜡烛，却能使火越烧越旺。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8323DE5-4B67-4ABE-B117-6A5983D0289D}"/>
              </a:ext>
            </a:extLst>
          </p:cNvPr>
          <p:cNvSpPr txBox="1"/>
          <p:nvPr/>
        </p:nvSpPr>
        <p:spPr>
          <a:xfrm>
            <a:off x="1336040" y="3689096"/>
            <a:ext cx="9519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——</a:t>
            </a:r>
            <a:r>
              <a:rPr lang="zh-CN" altLang="en-US" sz="2800"/>
              <a:t>纳西姆</a:t>
            </a:r>
            <a:r>
              <a:rPr lang="en-US" altLang="zh-CN" sz="2800"/>
              <a:t>·</a:t>
            </a:r>
            <a:r>
              <a:rPr lang="zh-CN" altLang="en-US" sz="2800"/>
              <a:t>尼古拉斯</a:t>
            </a:r>
            <a:r>
              <a:rPr lang="en-US" altLang="zh-CN" sz="2800"/>
              <a:t>·</a:t>
            </a:r>
            <a:r>
              <a:rPr lang="zh-CN" altLang="en-US" sz="2800"/>
              <a:t>塔勒布</a:t>
            </a:r>
            <a:r>
              <a:rPr lang="en-US" altLang="zh-CN" sz="2800"/>
              <a:t>(Nassim Nicholas Taleb)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552768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EB8AA9-08E4-48C6-B0A5-174D1D168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/>
              <a:t>1</a:t>
            </a:r>
            <a:r>
              <a:rPr lang="zh-CN" altLang="en-US" sz="3600"/>
              <a:t>、本单元的价值和定位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C985A7-AB9E-4604-8640-56D13F1FD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5360" y="1775968"/>
            <a:ext cx="10152888" cy="21457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本任务群旨在引导学生研习外国文学名著名篇，了解若干国家和民族不同时期的社会文化面貌，感受人类精神世界的丰富，培养阅读外国经典作品的兴趣和开放的文化心态。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6C90F9-2A49-401F-B407-D24C6D2C0268}"/>
              </a:ext>
            </a:extLst>
          </p:cNvPr>
          <p:cNvSpPr txBox="1"/>
          <p:nvPr/>
        </p:nvSpPr>
        <p:spPr>
          <a:xfrm>
            <a:off x="2146808" y="3818596"/>
            <a:ext cx="7389876" cy="816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rgbClr val="0070C0"/>
                </a:solidFill>
              </a:rPr>
              <a:t>更丰富的学习内容</a:t>
            </a:r>
            <a:r>
              <a:rPr lang="en-US" altLang="zh-CN" sz="3600" b="1">
                <a:solidFill>
                  <a:srgbClr val="0070C0"/>
                </a:solidFill>
              </a:rPr>
              <a:t>+</a:t>
            </a:r>
            <a:r>
              <a:rPr lang="zh-CN" altLang="en-US" sz="3600" b="1">
                <a:solidFill>
                  <a:srgbClr val="0070C0"/>
                </a:solidFill>
              </a:rPr>
              <a:t>建议性学习要求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942BEEE-A5AC-4DAC-A15B-966945C1D365}"/>
              </a:ext>
            </a:extLst>
          </p:cNvPr>
          <p:cNvSpPr txBox="1"/>
          <p:nvPr/>
        </p:nvSpPr>
        <p:spPr>
          <a:xfrm>
            <a:off x="1080008" y="5484824"/>
            <a:ext cx="9943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0070C0"/>
                </a:solidFill>
              </a:rPr>
              <a:t>培养阅读外国经典作品的兴趣和开放的文化心态</a:t>
            </a:r>
            <a:endParaRPr lang="zh-CN" altLang="en-US" sz="3600">
              <a:solidFill>
                <a:srgbClr val="00B0F0"/>
              </a:solidFill>
            </a:endParaRPr>
          </a:p>
        </p:txBody>
      </p:sp>
      <p:sp>
        <p:nvSpPr>
          <p:cNvPr id="9" name="箭头: 下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CB3BA0-F06A-42D8-8B6D-5AB66010B876}"/>
              </a:ext>
            </a:extLst>
          </p:cNvPr>
          <p:cNvSpPr/>
          <p:nvPr/>
        </p:nvSpPr>
        <p:spPr>
          <a:xfrm>
            <a:off x="5455920" y="4703292"/>
            <a:ext cx="1280160" cy="816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404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8C1D09-83CC-40FD-A84B-2A1BFD58D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1008888"/>
          </a:xfrm>
        </p:spPr>
        <p:txBody>
          <a:bodyPr/>
          <a:lstStyle/>
          <a:p>
            <a:r>
              <a:rPr lang="en-US" altLang="zh-CN" sz="3600"/>
              <a:t>2</a:t>
            </a:r>
            <a:r>
              <a:rPr lang="zh-CN" altLang="en-US" sz="3600"/>
              <a:t>、外国作家作品研习任务群的学习目标与内容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645AD1-E3CD-4849-BB16-4559924B6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209040"/>
            <a:ext cx="4643120" cy="54488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</a:t>
            </a:r>
            <a:r>
              <a:rPr lang="zh-CN" altLang="en-US" sz="2400">
                <a:solidFill>
                  <a:srgbClr val="0070C0"/>
                </a:solidFill>
              </a:rPr>
              <a:t>阅读外国文学经典作品</a:t>
            </a:r>
            <a:r>
              <a:rPr lang="zh-CN" altLang="en-US" sz="2400"/>
              <a:t>，认识所读作品的地位和价值。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>
                <a:solidFill>
                  <a:srgbClr val="0070C0"/>
                </a:solidFill>
              </a:rPr>
              <a:t>撰写读书笔记，</a:t>
            </a:r>
            <a:r>
              <a:rPr lang="zh-CN" altLang="en-US" sz="2400"/>
              <a:t>阅读作品应写出内容提要和阅读感受。选择感兴趣的作家、作品或话题，撰写评论。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</a:t>
            </a:r>
            <a:r>
              <a:rPr lang="zh-CN" altLang="en-US" sz="2400">
                <a:solidFill>
                  <a:srgbClr val="0070C0"/>
                </a:solidFill>
              </a:rPr>
              <a:t>尝试探讨不同民族文学之间的共同话题和文化差异</a:t>
            </a:r>
            <a:r>
              <a:rPr lang="zh-CN" altLang="en-US" sz="2400"/>
              <a:t>，尊重文化多样性，提升文化鉴别力。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46BD4CB-86B7-4B28-A641-1967F5B0878B}"/>
              </a:ext>
            </a:extLst>
          </p:cNvPr>
          <p:cNvSpPr txBox="1"/>
          <p:nvPr/>
        </p:nvSpPr>
        <p:spPr>
          <a:xfrm>
            <a:off x="6644640" y="1412240"/>
            <a:ext cx="4795520" cy="289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0070C0"/>
                </a:solidFill>
              </a:rPr>
              <a:t>（</a:t>
            </a:r>
            <a:r>
              <a:rPr lang="en-US" altLang="zh-CN" sz="3200">
                <a:solidFill>
                  <a:srgbClr val="0070C0"/>
                </a:solidFill>
              </a:rPr>
              <a:t>1</a:t>
            </a:r>
            <a:r>
              <a:rPr lang="zh-CN" altLang="en-US" sz="3200">
                <a:solidFill>
                  <a:srgbClr val="0070C0"/>
                </a:solidFill>
              </a:rPr>
              <a:t>）阅读与鉴赏</a:t>
            </a:r>
            <a:endParaRPr lang="en-US" altLang="zh-CN" sz="32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0070C0"/>
                </a:solidFill>
              </a:rPr>
              <a:t>（</a:t>
            </a:r>
            <a:r>
              <a:rPr lang="en-US" altLang="zh-CN" sz="3200">
                <a:solidFill>
                  <a:srgbClr val="0070C0"/>
                </a:solidFill>
              </a:rPr>
              <a:t>2</a:t>
            </a:r>
            <a:r>
              <a:rPr lang="zh-CN" altLang="en-US" sz="3200">
                <a:solidFill>
                  <a:srgbClr val="0070C0"/>
                </a:solidFill>
              </a:rPr>
              <a:t>）表达与交流</a:t>
            </a:r>
            <a:endParaRPr lang="en-US" altLang="zh-CN" sz="320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rgbClr val="0070C0"/>
                </a:solidFill>
              </a:rPr>
              <a:t>（</a:t>
            </a:r>
            <a:r>
              <a:rPr lang="en-US" altLang="zh-CN" sz="3200">
                <a:solidFill>
                  <a:srgbClr val="0070C0"/>
                </a:solidFill>
              </a:rPr>
              <a:t>3</a:t>
            </a:r>
            <a:r>
              <a:rPr lang="zh-CN" altLang="en-US" sz="3200">
                <a:solidFill>
                  <a:srgbClr val="0070C0"/>
                </a:solidFill>
              </a:rPr>
              <a:t>）梳理与探究</a:t>
            </a:r>
          </a:p>
        </p:txBody>
      </p:sp>
    </p:spTree>
    <p:extLst>
      <p:ext uri="{BB962C8B-B14F-4D97-AF65-F5344CB8AC3E}">
        <p14:creationId xmlns:p14="http://schemas.microsoft.com/office/powerpoint/2010/main" val="13893828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34A58C-DC45-423F-B6F5-1E4D3ED15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9756"/>
            <a:ext cx="10058400" cy="856488"/>
          </a:xfrm>
        </p:spPr>
        <p:txBody>
          <a:bodyPr>
            <a:normAutofit/>
          </a:bodyPr>
          <a:lstStyle/>
          <a:p>
            <a:r>
              <a:rPr lang="en-US" altLang="zh-CN" sz="3600"/>
              <a:t>3</a:t>
            </a:r>
            <a:r>
              <a:rPr lang="zh-CN" altLang="en-US" sz="3600"/>
              <a:t>、学习提示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6AB6BE-B3A9-429E-98EC-0BAC18421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880" y="936244"/>
            <a:ext cx="4815840" cy="5535676"/>
          </a:xfrm>
        </p:spPr>
        <p:txBody>
          <a:bodyPr>
            <a:normAutofit/>
          </a:bodyPr>
          <a:lstStyle/>
          <a:p>
            <a:r>
              <a:rPr lang="zh-CN" altLang="en-US" sz="2400"/>
              <a:t>本任务群为</a:t>
            </a:r>
            <a:r>
              <a:rPr lang="en-US" altLang="zh-CN" sz="2400"/>
              <a:t>1</a:t>
            </a:r>
            <a:r>
              <a:rPr lang="zh-CN" altLang="en-US" sz="2400"/>
              <a:t>学分，</a:t>
            </a:r>
            <a:r>
              <a:rPr lang="en-US" altLang="zh-CN" sz="2400"/>
              <a:t>18</a:t>
            </a:r>
            <a:r>
              <a:rPr lang="zh-CN" altLang="en-US" sz="2400"/>
              <a:t>课时。</a:t>
            </a:r>
            <a:endParaRPr lang="en-US" altLang="zh-CN" sz="2400"/>
          </a:p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）引导学生深入阅读作品，整体把握作品的情感基调与思想内涵。设计有挑战性的学习任务，激发学生阅读外国文学作品的兴趣，引导学生广泛阅读不同时期、不同国家的优秀文学作品。</a:t>
            </a:r>
            <a:endParaRPr lang="en-US" altLang="zh-CN" sz="2400"/>
          </a:p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）调动学生关于世界历史、地理以及不同民族文化的知识，促进对外国文学作品中的社会生活及心灵世界的理解。</a:t>
            </a:r>
            <a:endParaRPr lang="en-US" altLang="zh-CN" sz="2400"/>
          </a:p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）组织学生选择自己感兴趣的作家作品或专题，充分利用各种学习资源，拓展阅读，研讨交流。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DB56E00-AFB6-4218-8E3F-C68AEAB4CC3B}"/>
              </a:ext>
            </a:extLst>
          </p:cNvPr>
          <p:cNvSpPr txBox="1"/>
          <p:nvPr/>
        </p:nvSpPr>
        <p:spPr>
          <a:xfrm>
            <a:off x="6492240" y="1616964"/>
            <a:ext cx="4815840" cy="3240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</a:rPr>
              <a:t>外国作家作品研习共两个单元，选必上第三单元是小说单元，</a:t>
            </a:r>
            <a:r>
              <a:rPr lang="en-US" altLang="zh-CN" sz="2800">
                <a:solidFill>
                  <a:srgbClr val="0070C0"/>
                </a:solidFill>
              </a:rPr>
              <a:t>0.5</a:t>
            </a:r>
            <a:r>
              <a:rPr lang="zh-CN" altLang="en-US" sz="2800">
                <a:solidFill>
                  <a:srgbClr val="0070C0"/>
                </a:solidFill>
              </a:rPr>
              <a:t>个学分，</a:t>
            </a:r>
            <a:r>
              <a:rPr lang="en-US" altLang="zh-CN" sz="2800">
                <a:solidFill>
                  <a:srgbClr val="0070C0"/>
                </a:solidFill>
              </a:rPr>
              <a:t>9</a:t>
            </a:r>
            <a:r>
              <a:rPr lang="zh-CN" altLang="en-US" sz="2800">
                <a:solidFill>
                  <a:srgbClr val="0070C0"/>
                </a:solidFill>
              </a:rPr>
              <a:t>课时；选必中第四单元是外国戏剧与诗歌单元，</a:t>
            </a:r>
            <a:r>
              <a:rPr lang="en-US" altLang="zh-CN" sz="2800">
                <a:solidFill>
                  <a:srgbClr val="0070C0"/>
                </a:solidFill>
              </a:rPr>
              <a:t>0.5</a:t>
            </a:r>
            <a:r>
              <a:rPr lang="zh-CN" altLang="en-US" sz="2800">
                <a:solidFill>
                  <a:srgbClr val="0070C0"/>
                </a:solidFill>
              </a:rPr>
              <a:t>个学分，</a:t>
            </a:r>
            <a:r>
              <a:rPr lang="en-US" altLang="zh-CN" sz="2800">
                <a:solidFill>
                  <a:srgbClr val="0070C0"/>
                </a:solidFill>
              </a:rPr>
              <a:t>9</a:t>
            </a:r>
            <a:r>
              <a:rPr lang="zh-CN" altLang="en-US" sz="2800">
                <a:solidFill>
                  <a:srgbClr val="0070C0"/>
                </a:solidFill>
              </a:rPr>
              <a:t>课时。</a:t>
            </a:r>
          </a:p>
        </p:txBody>
      </p:sp>
    </p:spTree>
    <p:extLst>
      <p:ext uri="{BB962C8B-B14F-4D97-AF65-F5344CB8AC3E}">
        <p14:creationId xmlns:p14="http://schemas.microsoft.com/office/powerpoint/2010/main" val="297450059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8C1D09-83CC-40FD-A84B-2A1BFD58D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00152"/>
            <a:ext cx="10058400" cy="1008888"/>
          </a:xfrm>
        </p:spPr>
        <p:txBody>
          <a:bodyPr>
            <a:normAutofit/>
          </a:bodyPr>
          <a:lstStyle/>
          <a:p>
            <a:r>
              <a:rPr lang="zh-CN" altLang="en-US" sz="3600"/>
              <a:t>本单元的学习目标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645AD1-E3CD-4849-BB16-4559924B6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209040"/>
            <a:ext cx="10383520" cy="54488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）阅读外国经典戏剧，梳理剧情，把握矛盾冲突，分析人物言行，理解主题思想等。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）有感情朗读诗歌，分析诗歌意象，理解诗歌情感，感受诗歌魅力。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）尝试探讨不同民族文学之间的共同话题和文化差异，尊重文化多样性，提升文化鉴别力。</a:t>
            </a:r>
          </a:p>
        </p:txBody>
      </p:sp>
    </p:spTree>
    <p:extLst>
      <p:ext uri="{BB962C8B-B14F-4D97-AF65-F5344CB8AC3E}">
        <p14:creationId xmlns:p14="http://schemas.microsoft.com/office/powerpoint/2010/main" val="1734254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CCA31F9-3B9B-45A0-B753-4240710B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8" y="462336"/>
            <a:ext cx="10400792" cy="792480"/>
          </a:xfrm>
        </p:spPr>
        <p:txBody>
          <a:bodyPr>
            <a:normAutofit fontScale="90000"/>
          </a:bodyPr>
          <a:lstStyle/>
          <a:p>
            <a:r>
              <a:rPr lang="zh-CN" altLang="en-US" sz="4000"/>
              <a:t>二、单元导语、内容、学习提示、单元研习任务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D73AD4E-812B-41F2-B57B-28FFEFFD92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1" y="858576"/>
            <a:ext cx="4724400" cy="5830700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76F2A8-97D1-4504-B8FB-73AFFFA5414D}"/>
              </a:ext>
            </a:extLst>
          </p:cNvPr>
          <p:cNvSpPr txBox="1"/>
          <p:nvPr/>
        </p:nvSpPr>
        <p:spPr>
          <a:xfrm>
            <a:off x="6280404" y="2314035"/>
            <a:ext cx="4805680" cy="1647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70C0"/>
                </a:solidFill>
              </a:rPr>
              <a:t>认真阅读导语，明确导语对本单元学习的要求。</a:t>
            </a:r>
          </a:p>
        </p:txBody>
      </p:sp>
    </p:spTree>
    <p:extLst>
      <p:ext uri="{BB962C8B-B14F-4D97-AF65-F5344CB8AC3E}">
        <p14:creationId xmlns:p14="http://schemas.microsoft.com/office/powerpoint/2010/main" val="3752553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E85CA9-EBE8-4121-A97E-A3FB936DB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928" y="0"/>
            <a:ext cx="10634472" cy="1609344"/>
          </a:xfrm>
        </p:spPr>
        <p:txBody>
          <a:bodyPr>
            <a:normAutofit/>
          </a:bodyPr>
          <a:lstStyle/>
          <a:p>
            <a:r>
              <a:rPr lang="zh-CN" altLang="en-US" sz="3600"/>
              <a:t>二、单元导语、内容、学习提示、单元研习任务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5086D3-1897-48D2-8330-364D532C1F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28" y="1375664"/>
            <a:ext cx="4576536" cy="4862576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C9E1B23-7C7E-44DB-877F-5458AF4A2988}"/>
              </a:ext>
            </a:extLst>
          </p:cNvPr>
          <p:cNvSpPr txBox="1"/>
          <p:nvPr/>
        </p:nvSpPr>
        <p:spPr>
          <a:xfrm>
            <a:off x="5758144" y="1694688"/>
            <a:ext cx="6057936" cy="3690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70C0"/>
                </a:solidFill>
              </a:rPr>
              <a:t>1</a:t>
            </a:r>
            <a:r>
              <a:rPr lang="zh-CN" altLang="en-US" sz="3200">
                <a:solidFill>
                  <a:srgbClr val="0070C0"/>
                </a:solidFill>
              </a:rPr>
              <a:t>、选文经典，具有代表性。</a:t>
            </a:r>
            <a:endParaRPr lang="en-US" altLang="zh-CN" sz="32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70C0"/>
                </a:solidFill>
              </a:rPr>
              <a:t>2</a:t>
            </a:r>
            <a:r>
              <a:rPr lang="zh-CN" altLang="en-US" sz="3200">
                <a:solidFill>
                  <a:srgbClr val="0070C0"/>
                </a:solidFill>
              </a:rPr>
              <a:t>、文体虽有不同，但目的在于开阔学生的视野，理解不同文化的特点，培养学生开放的文化心态。</a:t>
            </a:r>
            <a:endParaRPr lang="en-US" altLang="zh-CN" sz="32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369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材纹理">
  <a:themeElements>
    <a:clrScheme name="木材纹理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木材纹理">
      <a:majorFont>
        <a:latin typeface="Rockwell Condensed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木材纹理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TM03090434[[fn=木材纹理]]</Template>
  <TotalTime>2621</TotalTime>
  <Words>2994</Words>
  <Application>Microsoft Office PowerPoint</Application>
  <PresentationFormat>自定义</PresentationFormat>
  <Paragraphs>173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木材纹理</vt:lpstr>
      <vt:lpstr>选必中第四单元的教学建议和设计举例</vt:lpstr>
      <vt:lpstr>提纲</vt:lpstr>
      <vt:lpstr>一、课标要求</vt:lpstr>
      <vt:lpstr>1、本单元的价值和定位</vt:lpstr>
      <vt:lpstr>2、外国作家作品研习任务群的学习目标与内容</vt:lpstr>
      <vt:lpstr>3、学习提示</vt:lpstr>
      <vt:lpstr>本单元的学习目标</vt:lpstr>
      <vt:lpstr>二、单元导语、内容、学习提示、单元研习任务 </vt:lpstr>
      <vt:lpstr>二、单元导语、内容、学习提示、单元研习任务</vt:lpstr>
      <vt:lpstr>二、单元导语、内容、学习提示、单元研习任务</vt:lpstr>
      <vt:lpstr>二、单元导语、内容、学习提示、单元研习任务</vt:lpstr>
      <vt:lpstr>二、单元导语、内容、学习提示、单元研习任务</vt:lpstr>
      <vt:lpstr>三、研习建议——《玩偶之家》（节选）</vt:lpstr>
      <vt:lpstr>PowerPoint 演示文稿</vt:lpstr>
      <vt:lpstr>精读台词，把握矛盾冲突，分析人物性格变化</vt:lpstr>
      <vt:lpstr>精读台词，把握矛盾冲突，分析人物性格变化</vt:lpstr>
      <vt:lpstr>精读台词，把握矛盾冲突，分析人物性格变化</vt:lpstr>
      <vt:lpstr>比较阅读</vt:lpstr>
      <vt:lpstr>群文阅读</vt:lpstr>
      <vt:lpstr>三、研习建议——外国诗歌四首</vt:lpstr>
      <vt:lpstr>三、研习建议——《迷娘》（之一）</vt:lpstr>
      <vt:lpstr>三、研习建议——《致大海》</vt:lpstr>
      <vt:lpstr>三、研习建议——《自己之歌》</vt:lpstr>
      <vt:lpstr>三、研习建议——《树和天空》</vt:lpstr>
      <vt:lpstr>逆向思维</vt:lpstr>
      <vt:lpstr>四、基于大概念下的单元教学设计举例</vt:lpstr>
      <vt:lpstr>四、基于大概念下的单元教学设计举例</vt:lpstr>
      <vt:lpstr>四、基于大概念下的单元教学设计举例</vt:lpstr>
      <vt:lpstr>四、基于大概念下的单元教学设计举例</vt:lpstr>
      <vt:lpstr>四、基于大概念下的单元教学设计举例</vt:lpstr>
      <vt:lpstr>四、基于大概念下的单元教学设计</vt:lpstr>
      <vt:lpstr>四、基于大概念下的单元教学设计</vt:lpstr>
      <vt:lpstr>教学目标重难点</vt:lpstr>
      <vt:lpstr>PowerPoint 演示文稿</vt:lpstr>
      <vt:lpstr>PowerPoint 演示文稿</vt:lpstr>
      <vt:lpstr>PowerPoint 演示文稿</vt:lpstr>
      <vt:lpstr>四、基于大概念下的单元教学设计</vt:lpstr>
      <vt:lpstr>教学反思：</vt:lpstr>
      <vt:lpstr>风会熄灭蜡烛，却能使火越烧越旺。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291</cp:revision>
  <dcterms:created xsi:type="dcterms:W3CDTF">2020-08-26T08:41:11Z</dcterms:created>
  <dcterms:modified xsi:type="dcterms:W3CDTF">2020-10-19T06:32:45Z</dcterms:modified>
</cp:coreProperties>
</file>