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3" r:id="rId3"/>
    <p:sldId id="279" r:id="rId4"/>
    <p:sldId id="302"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257" r:id="rId28"/>
    <p:sldId id="258" r:id="rId29"/>
    <p:sldId id="259" r:id="rId30"/>
    <p:sldId id="260" r:id="rId31"/>
    <p:sldId id="261" r:id="rId32"/>
    <p:sldId id="262" r:id="rId33"/>
    <p:sldId id="263" r:id="rId34"/>
    <p:sldId id="264" r:id="rId35"/>
    <p:sldId id="265" r:id="rId36"/>
    <p:sldId id="266" r:id="rId37"/>
    <p:sldId id="267" r:id="rId38"/>
    <p:sldId id="268" r:id="rId39"/>
    <p:sldId id="269" r:id="rId40"/>
    <p:sldId id="270" r:id="rId41"/>
    <p:sldId id="271" r:id="rId42"/>
    <p:sldId id="272" r:id="rId43"/>
    <p:sldId id="273" r:id="rId44"/>
    <p:sldId id="274" r:id="rId45"/>
    <p:sldId id="275" r:id="rId46"/>
    <p:sldId id="276" r:id="rId47"/>
    <p:sldId id="277" r:id="rId48"/>
    <p:sldId id="278"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6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5000"/>
            <a:lum/>
          </a:blip>
          <a:srcRect/>
          <a:stretch>
            <a:fillRect l="-17000" r="-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2018/2/27 Tuesday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video" Target="file:///D:\&#24656;&#40857;\33.m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gif"/></Relationships>
</file>

<file path=ppt/slides/_rels/slide2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7.xml"/><Relationship Id="rId1" Type="http://schemas.openxmlformats.org/officeDocument/2006/relationships/video" Target="file:///D:\&#24656;&#40857;\11.mpg" TargetMode="Externa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1.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32.xml"/><Relationship Id="rId7" Type="http://schemas.openxmlformats.org/officeDocument/2006/relationships/slide" Target="slide35.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slide" Target="slide36.xml"/><Relationship Id="rId5" Type="http://schemas.openxmlformats.org/officeDocument/2006/relationships/slide" Target="slide34.xml"/><Relationship Id="rId4" Type="http://schemas.openxmlformats.org/officeDocument/2006/relationships/slide" Target="slide33.xml"/><Relationship Id="rId9"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42.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hyperlink" Target="http://baike.baidu.com/albums/113341/113341.html#-1,-1,0$d1571724537e4504d40742b3" TargetMode="Externa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hyperlink" Target="http://baike.baidu.com/view/415701.htm" TargetMode="External"/><Relationship Id="rId5" Type="http://schemas.openxmlformats.org/officeDocument/2006/relationships/hyperlink" Target="http://baike.baidu.com/view/488984.htm" TargetMode="External"/><Relationship Id="rId4" Type="http://schemas.openxmlformats.org/officeDocument/2006/relationships/image" Target="http:/imgsrc.baidu.com/baike/abpic/item/d1571724537e4504d40742b3.jpg" TargetMode="External"/></Relationships>
</file>

<file path=ppt/slides/_rels/slide45.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000" r="-8000"/>
          </a:stretch>
        </a:blipFill>
        <a:effectLst/>
      </p:bgPr>
    </p:bg>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3059832" y="1340768"/>
            <a:ext cx="398410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4000" b="1" dirty="0" smtClean="0">
                <a:solidFill>
                  <a:srgbClr val="FF3300"/>
                </a:solidFill>
                <a:latin typeface="Times New Roman" pitchFamily="18" charset="0"/>
              </a:rPr>
              <a:t>6.</a:t>
            </a:r>
            <a:r>
              <a:rPr lang="zh-CN" altLang="en-US" sz="4000" b="1" dirty="0">
                <a:solidFill>
                  <a:srgbClr val="FF3300"/>
                </a:solidFill>
                <a:latin typeface="Times New Roman" pitchFamily="18" charset="0"/>
              </a:rPr>
              <a:t>恐龙无处</a:t>
            </a:r>
            <a:r>
              <a:rPr lang="zh-CN" altLang="en-US" sz="4000" b="1" dirty="0" smtClean="0">
                <a:solidFill>
                  <a:srgbClr val="FF3300"/>
                </a:solidFill>
                <a:latin typeface="Times New Roman" pitchFamily="18" charset="0"/>
              </a:rPr>
              <a:t>不在</a:t>
            </a:r>
            <a:endParaRPr lang="en-US" altLang="zh-CN" dirty="0"/>
          </a:p>
        </p:txBody>
      </p:sp>
      <p:sp>
        <p:nvSpPr>
          <p:cNvPr id="2" name="矩形 1"/>
          <p:cNvSpPr/>
          <p:nvPr/>
        </p:nvSpPr>
        <p:spPr>
          <a:xfrm>
            <a:off x="467544" y="5373216"/>
            <a:ext cx="8352928" cy="954107"/>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spcBef>
                <a:spcPct val="20000"/>
              </a:spcBef>
              <a:buClr>
                <a:schemeClr val="folHlink"/>
              </a:buClr>
              <a:buSzPct val="60000"/>
              <a:buFont typeface="Wingdings" pitchFamily="2" charset="2"/>
              <a:buChar char="n"/>
            </a:pP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rPr>
              <a:t>从标题</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rPr>
              <a:t>“</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rPr>
              <a:t>恐龙无处不在</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rPr>
              <a:t>”</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rPr>
              <a:t>可推出说明对象为恐龙，</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rPr>
              <a:t>“</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rPr>
              <a:t>无处不在</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rPr>
              <a:t>”</a:t>
            </a:r>
            <a:r>
              <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rPr>
              <a:t>推出恐龙遍布世界各地。</a:t>
            </a:r>
            <a:endParaRPr lang="zh-CN" altLang="en-US"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endParaRPr>
          </a:p>
        </p:txBody>
      </p:sp>
    </p:spTree>
    <p:custDataLst>
      <p:tags r:id="rId1"/>
    </p:custDataLst>
    <p:extLst>
      <p:ext uri="{BB962C8B-B14F-4D97-AF65-F5344CB8AC3E}">
        <p14:creationId xmlns:p14="http://schemas.microsoft.com/office/powerpoint/2010/main" val="28229082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鹦鹉嘴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5"/>
          <p:cNvSpPr txBox="1">
            <a:spLocks noChangeArrowheads="1"/>
          </p:cNvSpPr>
          <p:nvPr/>
        </p:nvSpPr>
        <p:spPr bwMode="auto">
          <a:xfrm>
            <a:off x="5867400" y="1143000"/>
            <a:ext cx="2286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solidFill>
                  <a:schemeClr val="bg2"/>
                </a:solidFill>
                <a:latin typeface="Times New Roman" pitchFamily="18" charset="0"/>
                <a:ea typeface="华文行楷" pitchFamily="2" charset="-122"/>
              </a:rPr>
              <a:t>鹦鹉嘴龙</a:t>
            </a:r>
          </a:p>
        </p:txBody>
      </p:sp>
    </p:spTree>
    <p:extLst>
      <p:ext uri="{BB962C8B-B14F-4D97-AF65-F5344CB8AC3E}">
        <p14:creationId xmlns:p14="http://schemas.microsoft.com/office/powerpoint/2010/main" val="22274460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026" descr="梁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1027"/>
          <p:cNvSpPr txBox="1">
            <a:spLocks noChangeArrowheads="1"/>
          </p:cNvSpPr>
          <p:nvPr/>
        </p:nvSpPr>
        <p:spPr bwMode="auto">
          <a:xfrm>
            <a:off x="485775" y="304800"/>
            <a:ext cx="7334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600">
                <a:latin typeface="华文隶书" pitchFamily="2" charset="-122"/>
                <a:ea typeface="华文隶书" pitchFamily="2" charset="-122"/>
              </a:rPr>
              <a:t>梁  龙</a:t>
            </a:r>
          </a:p>
        </p:txBody>
      </p:sp>
    </p:spTree>
    <p:extLst>
      <p:ext uri="{BB962C8B-B14F-4D97-AF65-F5344CB8AC3E}">
        <p14:creationId xmlns:p14="http://schemas.microsoft.com/office/powerpoint/2010/main" val="11475002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adrosau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nvSpPr>
        <p:spPr bwMode="auto">
          <a:xfrm>
            <a:off x="457200" y="685800"/>
            <a:ext cx="1828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solidFill>
                  <a:schemeClr val="hlink"/>
                </a:solidFill>
                <a:latin typeface="Wingdings" pitchFamily="2" charset="2"/>
                <a:ea typeface="华文行楷" pitchFamily="2" charset="-122"/>
              </a:rPr>
              <a:t>鸭嘴龙</a:t>
            </a:r>
          </a:p>
        </p:txBody>
      </p:sp>
    </p:spTree>
    <p:extLst>
      <p:ext uri="{BB962C8B-B14F-4D97-AF65-F5344CB8AC3E}">
        <p14:creationId xmlns:p14="http://schemas.microsoft.com/office/powerpoint/2010/main" val="5241425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三角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3"/>
          <p:cNvSpPr txBox="1">
            <a:spLocks noChangeArrowheads="1"/>
          </p:cNvSpPr>
          <p:nvPr/>
        </p:nvSpPr>
        <p:spPr bwMode="auto">
          <a:xfrm>
            <a:off x="457200" y="381000"/>
            <a:ext cx="144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solidFill>
                  <a:schemeClr val="hlink"/>
                </a:solidFill>
                <a:latin typeface="Times New Roman" pitchFamily="18" charset="0"/>
                <a:ea typeface="华文隶书" pitchFamily="2" charset="-122"/>
              </a:rPr>
              <a:t>三角龙</a:t>
            </a:r>
          </a:p>
        </p:txBody>
      </p:sp>
      <p:pic>
        <p:nvPicPr>
          <p:cNvPr id="18436" name="Picture 5" descr="tri_sm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1600200"/>
            <a:ext cx="213360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004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剑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96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4" descr="剑龙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81000"/>
            <a:ext cx="22098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 Box 3"/>
          <p:cNvSpPr txBox="1">
            <a:spLocks noChangeArrowheads="1"/>
          </p:cNvSpPr>
          <p:nvPr/>
        </p:nvSpPr>
        <p:spPr bwMode="auto">
          <a:xfrm>
            <a:off x="8229600" y="457200"/>
            <a:ext cx="67151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solidFill>
                  <a:schemeClr val="hlink"/>
                </a:solidFill>
                <a:latin typeface="华文行楷" pitchFamily="2" charset="-122"/>
                <a:ea typeface="华文行楷" pitchFamily="2" charset="-122"/>
              </a:rPr>
              <a:t>剑   龙</a:t>
            </a:r>
          </a:p>
        </p:txBody>
      </p:sp>
    </p:spTree>
    <p:extLst>
      <p:ext uri="{BB962C8B-B14F-4D97-AF65-F5344CB8AC3E}">
        <p14:creationId xmlns:p14="http://schemas.microsoft.com/office/powerpoint/2010/main" val="34510971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甲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4"/>
          <p:cNvSpPr txBox="1">
            <a:spLocks noChangeArrowheads="1"/>
          </p:cNvSpPr>
          <p:nvPr/>
        </p:nvSpPr>
        <p:spPr bwMode="auto">
          <a:xfrm>
            <a:off x="5943600" y="762000"/>
            <a:ext cx="1219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latin typeface="华文行楷" pitchFamily="2" charset="-122"/>
                <a:ea typeface="华文行楷" pitchFamily="2" charset="-122"/>
              </a:rPr>
              <a:t>甲 龙</a:t>
            </a:r>
          </a:p>
        </p:txBody>
      </p:sp>
    </p:spTree>
    <p:extLst>
      <p:ext uri="{BB962C8B-B14F-4D97-AF65-F5344CB8AC3E}">
        <p14:creationId xmlns:p14="http://schemas.microsoft.com/office/powerpoint/2010/main" val="22565770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adrosaur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3"/>
          <p:cNvSpPr txBox="1">
            <a:spLocks noChangeArrowheads="1"/>
          </p:cNvSpPr>
          <p:nvPr/>
        </p:nvSpPr>
        <p:spPr bwMode="auto">
          <a:xfrm>
            <a:off x="5715000" y="1600200"/>
            <a:ext cx="2895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solidFill>
                  <a:schemeClr val="hlink"/>
                </a:solidFill>
                <a:latin typeface="Times New Roman" pitchFamily="18" charset="0"/>
                <a:ea typeface="华文隶书" pitchFamily="2" charset="-122"/>
              </a:rPr>
              <a:t>慈 母 龙</a:t>
            </a:r>
          </a:p>
        </p:txBody>
      </p:sp>
    </p:spTree>
    <p:extLst>
      <p:ext uri="{BB962C8B-B14F-4D97-AF65-F5344CB8AC3E}">
        <p14:creationId xmlns:p14="http://schemas.microsoft.com/office/powerpoint/2010/main" val="8374450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偷蛋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descr="hshug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0"/>
            <a:ext cx="160020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76824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嗜鸟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8091488" y="457200"/>
            <a:ext cx="67151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3200">
                <a:solidFill>
                  <a:srgbClr val="FF0000"/>
                </a:solidFill>
                <a:latin typeface="Times New Roman" pitchFamily="18" charset="0"/>
              </a:rPr>
              <a:t>嗜鸟龙</a:t>
            </a:r>
          </a:p>
        </p:txBody>
      </p:sp>
    </p:spTree>
    <p:extLst>
      <p:ext uri="{BB962C8B-B14F-4D97-AF65-F5344CB8AC3E}">
        <p14:creationId xmlns:p14="http://schemas.microsoft.com/office/powerpoint/2010/main" val="32349994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33.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1028"/>
          <p:cNvSpPr txBox="1">
            <a:spLocks noChangeArrowheads="1"/>
          </p:cNvSpPr>
          <p:nvPr/>
        </p:nvSpPr>
        <p:spPr bwMode="auto">
          <a:xfrm>
            <a:off x="8305800" y="1219200"/>
            <a:ext cx="533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2400">
                <a:solidFill>
                  <a:srgbClr val="FF0000"/>
                </a:solidFill>
                <a:latin typeface="Times New Roman" pitchFamily="18" charset="0"/>
              </a:rPr>
              <a:t>双冠龙</a:t>
            </a:r>
          </a:p>
        </p:txBody>
      </p:sp>
    </p:spTree>
    <p:extLst>
      <p:ext uri="{BB962C8B-B14F-4D97-AF65-F5344CB8AC3E}">
        <p14:creationId xmlns:p14="http://schemas.microsoft.com/office/powerpoint/2010/main" val="11079503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915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9154"/>
                </p:tgtEl>
              </p:cMediaNode>
            </p:video>
            <p:seq concurrent="1" nextAc="seek">
              <p:cTn id="8" restart="whenNotActive" fill="hold" evtFilter="cancelBubble" nodeType="interactiveSeq">
                <p:stCondLst>
                  <p:cond evt="onClick" delay="0">
                    <p:tgtEl>
                      <p:spTgt spid="4915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9154"/>
                                        </p:tgtEl>
                                      </p:cBhvr>
                                    </p:cmd>
                                  </p:childTnLst>
                                </p:cTn>
                              </p:par>
                            </p:childTnLst>
                          </p:cTn>
                        </p:par>
                      </p:childTnLst>
                    </p:cTn>
                  </p:par>
                </p:childTnLst>
              </p:cTn>
              <p:nextCondLst>
                <p:cond evt="onClick" delay="0">
                  <p:tgtEl>
                    <p:spTgt spid="4915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0521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descr="异齿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6"/>
          <p:cNvSpPr txBox="1">
            <a:spLocks noChangeArrowheads="1"/>
          </p:cNvSpPr>
          <p:nvPr/>
        </p:nvSpPr>
        <p:spPr bwMode="auto">
          <a:xfrm>
            <a:off x="609600" y="990600"/>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2800">
                <a:solidFill>
                  <a:schemeClr val="hlink"/>
                </a:solidFill>
                <a:latin typeface="Times New Roman" pitchFamily="18" charset="0"/>
                <a:ea typeface="华文行楷" pitchFamily="2" charset="-122"/>
              </a:rPr>
              <a:t>异齿龙</a:t>
            </a:r>
          </a:p>
        </p:txBody>
      </p:sp>
    </p:spTree>
    <p:extLst>
      <p:ext uri="{BB962C8B-B14F-4D97-AF65-F5344CB8AC3E}">
        <p14:creationId xmlns:p14="http://schemas.microsoft.com/office/powerpoint/2010/main" val="2446997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026" descr="恐爪龙与栉节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1027"/>
          <p:cNvSpPr txBox="1">
            <a:spLocks noChangeArrowheads="1"/>
          </p:cNvSpPr>
          <p:nvPr/>
        </p:nvSpPr>
        <p:spPr bwMode="auto">
          <a:xfrm>
            <a:off x="5715000" y="457200"/>
            <a:ext cx="2895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2800">
                <a:solidFill>
                  <a:schemeClr val="bg2"/>
                </a:solidFill>
                <a:latin typeface="Times New Roman" pitchFamily="18" charset="0"/>
                <a:ea typeface="华文行楷" pitchFamily="2" charset="-122"/>
              </a:rPr>
              <a:t>恐爪龙与栉节龙</a:t>
            </a:r>
          </a:p>
        </p:txBody>
      </p:sp>
    </p:spTree>
    <p:extLst>
      <p:ext uri="{BB962C8B-B14F-4D97-AF65-F5344CB8AC3E}">
        <p14:creationId xmlns:p14="http://schemas.microsoft.com/office/powerpoint/2010/main" val="23498024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异特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914400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4" descr="异特龙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0"/>
            <a:ext cx="2590800"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6"/>
          <p:cNvSpPr txBox="1">
            <a:spLocks noChangeArrowheads="1"/>
          </p:cNvSpPr>
          <p:nvPr/>
        </p:nvSpPr>
        <p:spPr bwMode="auto">
          <a:xfrm>
            <a:off x="7010400" y="2514600"/>
            <a:ext cx="2133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a:solidFill>
                  <a:schemeClr val="tx1"/>
                </a:solidFill>
                <a:latin typeface="华文行楷" pitchFamily="2" charset="-122"/>
                <a:ea typeface="华文行楷" pitchFamily="2" charset="-122"/>
              </a:rPr>
              <a:t>异 特 龙</a:t>
            </a:r>
          </a:p>
        </p:txBody>
      </p:sp>
    </p:spTree>
    <p:extLst>
      <p:ext uri="{BB962C8B-B14F-4D97-AF65-F5344CB8AC3E}">
        <p14:creationId xmlns:p14="http://schemas.microsoft.com/office/powerpoint/2010/main" val="28853336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霸王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86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3" descr="mat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0"/>
            <a:ext cx="3276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 Box 5"/>
          <p:cNvSpPr txBox="1">
            <a:spLocks noChangeArrowheads="1"/>
          </p:cNvSpPr>
          <p:nvPr/>
        </p:nvSpPr>
        <p:spPr bwMode="auto">
          <a:xfrm>
            <a:off x="4632325" y="838200"/>
            <a:ext cx="85407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4400">
                <a:solidFill>
                  <a:srgbClr val="FF0000"/>
                </a:solidFill>
                <a:latin typeface="华文行楷" pitchFamily="2" charset="-122"/>
                <a:ea typeface="华文行楷" pitchFamily="2" charset="-122"/>
              </a:rPr>
              <a:t>霸 王 龙</a:t>
            </a:r>
          </a:p>
        </p:txBody>
      </p:sp>
    </p:spTree>
    <p:extLst>
      <p:ext uri="{BB962C8B-B14F-4D97-AF65-F5344CB8AC3E}">
        <p14:creationId xmlns:p14="http://schemas.microsoft.com/office/powerpoint/2010/main" val="35254386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翼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34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3" descr="翼龙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2188" y="0"/>
            <a:ext cx="30718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 Box 4"/>
          <p:cNvSpPr txBox="1">
            <a:spLocks noChangeArrowheads="1"/>
          </p:cNvSpPr>
          <p:nvPr/>
        </p:nvSpPr>
        <p:spPr bwMode="auto">
          <a:xfrm>
            <a:off x="90488" y="3200400"/>
            <a:ext cx="6111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2800">
                <a:solidFill>
                  <a:schemeClr val="bg2"/>
                </a:solidFill>
                <a:latin typeface="Times New Roman" pitchFamily="18" charset="0"/>
              </a:rPr>
              <a:t>翼龙</a:t>
            </a:r>
          </a:p>
        </p:txBody>
      </p:sp>
      <p:pic>
        <p:nvPicPr>
          <p:cNvPr id="29701" name="Picture 7" descr="star12"/>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1148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3431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026" descr="1-1-209624_010316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42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1027"/>
          <p:cNvSpPr txBox="1">
            <a:spLocks noChangeArrowheads="1"/>
          </p:cNvSpPr>
          <p:nvPr/>
        </p:nvSpPr>
        <p:spPr bwMode="auto">
          <a:xfrm>
            <a:off x="152400" y="4724400"/>
            <a:ext cx="853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endParaRPr kumimoji="1" lang="zh-CN" altLang="zh-CN" sz="2400">
              <a:latin typeface="Times New Roman" pitchFamily="18" charset="0"/>
            </a:endParaRPr>
          </a:p>
        </p:txBody>
      </p:sp>
      <p:sp>
        <p:nvSpPr>
          <p:cNvPr id="30724" name="Text Box 1028"/>
          <p:cNvSpPr txBox="1">
            <a:spLocks noChangeArrowheads="1"/>
          </p:cNvSpPr>
          <p:nvPr/>
        </p:nvSpPr>
        <p:spPr bwMode="auto">
          <a:xfrm>
            <a:off x="76200" y="4648200"/>
            <a:ext cx="90678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en-US" altLang="zh-CN" sz="2400" dirty="0">
                <a:solidFill>
                  <a:schemeClr val="tx1"/>
                </a:solidFill>
                <a:latin typeface="Times New Roman" pitchFamily="18" charset="0"/>
              </a:rPr>
              <a:t>      </a:t>
            </a:r>
            <a:r>
              <a:rPr kumimoji="1" lang="zh-CN" altLang="en-US" sz="2400" dirty="0">
                <a:solidFill>
                  <a:schemeClr val="tx1"/>
                </a:solidFill>
                <a:latin typeface="Times New Roman" pitchFamily="18" charset="0"/>
              </a:rPr>
              <a:t>中国考古人员新近在甘肃省永靖县发现的巨大恐龙足迹化石证明，这种一亿年前的恐龙，两步就可跨过一个篮球场，是日前世界上已发现的最大恐龙足印。记者</a:t>
            </a:r>
            <a:r>
              <a:rPr kumimoji="1" lang="en-US" altLang="zh-CN" sz="2400" dirty="0">
                <a:solidFill>
                  <a:schemeClr val="tx1"/>
                </a:solidFill>
                <a:latin typeface="Times New Roman" pitchFamily="18" charset="0"/>
              </a:rPr>
              <a:t>:</a:t>
            </a:r>
            <a:r>
              <a:rPr kumimoji="1" lang="zh-CN" altLang="en-US" sz="2400" dirty="0">
                <a:solidFill>
                  <a:schemeClr val="tx1"/>
                </a:solidFill>
                <a:latin typeface="Times New Roman" pitchFamily="18" charset="0"/>
              </a:rPr>
              <a:t>中新社</a:t>
            </a:r>
          </a:p>
          <a:p>
            <a:pPr eaLnBrk="1" hangingPunct="1">
              <a:spcBef>
                <a:spcPct val="50000"/>
              </a:spcBef>
            </a:pPr>
            <a:endParaRPr kumimoji="1" lang="en-US" altLang="zh-CN" sz="2400" dirty="0">
              <a:latin typeface="Times New Roman" pitchFamily="18" charset="0"/>
            </a:endParaRPr>
          </a:p>
        </p:txBody>
      </p:sp>
      <p:pic>
        <p:nvPicPr>
          <p:cNvPr id="30725" name="Picture 1029" descr="蓝线动画"/>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19600"/>
            <a:ext cx="91440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55613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11.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4"/>
          <p:cNvSpPr txBox="1">
            <a:spLocks noChangeArrowheads="1"/>
          </p:cNvSpPr>
          <p:nvPr/>
        </p:nvSpPr>
        <p:spPr bwMode="auto">
          <a:xfrm>
            <a:off x="762000" y="609600"/>
            <a:ext cx="2514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2400">
                <a:solidFill>
                  <a:schemeClr val="tx1"/>
                </a:solidFill>
                <a:latin typeface="Times New Roman" pitchFamily="18" charset="0"/>
              </a:rPr>
              <a:t>恐龙蛋</a:t>
            </a:r>
          </a:p>
        </p:txBody>
      </p:sp>
    </p:spTree>
    <p:extLst>
      <p:ext uri="{BB962C8B-B14F-4D97-AF65-F5344CB8AC3E}">
        <p14:creationId xmlns:p14="http://schemas.microsoft.com/office/powerpoint/2010/main" val="3343372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945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9459"/>
                </p:tgtEl>
              </p:cMediaNode>
            </p:video>
            <p:seq concurrent="1" nextAc="seek">
              <p:cTn id="8" restart="whenNotActive" fill="hold" evtFilter="cancelBubble" nodeType="interactiveSeq">
                <p:stCondLst>
                  <p:cond evt="onClick" delay="0">
                    <p:tgtEl>
                      <p:spTgt spid="1945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19459"/>
                                        </p:tgtEl>
                                      </p:cBhvr>
                                    </p:cmd>
                                  </p:childTnLst>
                                </p:cTn>
                              </p:par>
                            </p:childTnLst>
                          </p:cTn>
                        </p:par>
                      </p:childTnLst>
                    </p:cTn>
                  </p:par>
                </p:childTnLst>
              </p:cTn>
              <p:nextCondLst>
                <p:cond evt="onClick" delay="0">
                  <p:tgtEl>
                    <p:spTgt spid="19459"/>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a:xfrm>
            <a:off x="533400" y="0"/>
            <a:ext cx="8229600" cy="1143000"/>
          </a:xfrm>
        </p:spPr>
        <p:txBody>
          <a:bodyPr rIns="91440" anchor="ctr"/>
          <a:lstStyle/>
          <a:p>
            <a:pPr eaLnBrk="1" hangingPunct="1"/>
            <a:r>
              <a:rPr lang="en-US" altLang="zh-CN" dirty="0" smtClean="0">
                <a:solidFill>
                  <a:srgbClr val="FF3300"/>
                </a:solidFill>
                <a:ea typeface="微软雅黑" pitchFamily="34" charset="-122"/>
              </a:rPr>
              <a:t>1.</a:t>
            </a:r>
            <a:r>
              <a:rPr lang="zh-CN" altLang="en-US" dirty="0" smtClean="0">
                <a:solidFill>
                  <a:srgbClr val="FF3300"/>
                </a:solidFill>
                <a:ea typeface="微软雅黑" pitchFamily="34" charset="-122"/>
              </a:rPr>
              <a:t>结构（说明的中心）</a:t>
            </a:r>
          </a:p>
        </p:txBody>
      </p:sp>
      <p:sp>
        <p:nvSpPr>
          <p:cNvPr id="5124" name="Rectangle 4"/>
          <p:cNvSpPr>
            <a:spLocks noGrp="1"/>
          </p:cNvSpPr>
          <p:nvPr>
            <p:ph idx="1"/>
          </p:nvPr>
        </p:nvSpPr>
        <p:spPr>
          <a:xfrm>
            <a:off x="618431" y="1419225"/>
            <a:ext cx="288032" cy="4525963"/>
          </a:xfrm>
          <a:prstGeom prst="leftBrace">
            <a:avLst>
              <a:gd name="adj1" fmla="val 70709"/>
              <a:gd name="adj2" fmla="val 50000"/>
            </a:avLst>
          </a:prstGeom>
          <a:ln>
            <a:solidFill>
              <a:schemeClr val="tx1"/>
            </a:solidFill>
            <a:round/>
            <a:headEnd/>
            <a:tailEnd/>
          </a:ln>
        </p:spPr>
        <p:txBody>
          <a:bodyPr/>
          <a:lstStyle/>
          <a:p>
            <a:pPr marL="0" indent="0" eaLnBrk="1" hangingPunct="1">
              <a:buNone/>
            </a:pPr>
            <a:r>
              <a:rPr lang="en-US" altLang="zh-CN" noProof="1" smtClean="0">
                <a:ea typeface="微软雅黑" pitchFamily="34" charset="-122"/>
              </a:rPr>
              <a:t> </a:t>
            </a:r>
            <a:endParaRPr lang="zh-CN" altLang="zh-CN" noProof="1" smtClean="0">
              <a:ea typeface="微软雅黑" pitchFamily="34" charset="-122"/>
            </a:endParaRPr>
          </a:p>
        </p:txBody>
      </p:sp>
      <p:sp>
        <p:nvSpPr>
          <p:cNvPr id="5125" name="Text Box 5"/>
          <p:cNvSpPr txBox="1">
            <a:spLocks noChangeArrowheads="1"/>
          </p:cNvSpPr>
          <p:nvPr/>
        </p:nvSpPr>
        <p:spPr bwMode="auto">
          <a:xfrm>
            <a:off x="990600" y="1143000"/>
            <a:ext cx="8153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buFont typeface="Arial" pitchFamily="34" charset="0"/>
              <a:buAutoNum type="arabicPeriod"/>
            </a:pPr>
            <a:r>
              <a:rPr lang="zh-CN" altLang="en-US" sz="2800" b="1">
                <a:solidFill>
                  <a:srgbClr val="0000FF"/>
                </a:solidFill>
                <a:latin typeface="Tahoma" pitchFamily="34" charset="0"/>
              </a:rPr>
              <a:t>第一部分（第</a:t>
            </a:r>
            <a:r>
              <a:rPr lang="en-US" altLang="zh-CN" sz="2800" b="1">
                <a:solidFill>
                  <a:srgbClr val="0000FF"/>
                </a:solidFill>
                <a:latin typeface="Tahoma" pitchFamily="34" charset="0"/>
              </a:rPr>
              <a:t>1</a:t>
            </a:r>
            <a:r>
              <a:rPr lang="zh-CN" altLang="en-US" sz="2800" b="1">
                <a:solidFill>
                  <a:srgbClr val="0000FF"/>
                </a:solidFill>
                <a:latin typeface="Tahoma" pitchFamily="34" charset="0"/>
              </a:rPr>
              <a:t>段）：一个科学领域的发现肯定会对其他领域产生影响。（引出说明内容）</a:t>
            </a:r>
          </a:p>
        </p:txBody>
      </p:sp>
      <p:sp>
        <p:nvSpPr>
          <p:cNvPr id="5126" name="Text Box 6"/>
          <p:cNvSpPr txBox="1">
            <a:spLocks noChangeArrowheads="1"/>
          </p:cNvSpPr>
          <p:nvPr/>
        </p:nvSpPr>
        <p:spPr bwMode="auto">
          <a:xfrm>
            <a:off x="906463" y="2895600"/>
            <a:ext cx="823753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800" b="1">
                <a:solidFill>
                  <a:srgbClr val="0000FF"/>
                </a:solidFill>
                <a:latin typeface="Tahoma" pitchFamily="34" charset="0"/>
              </a:rPr>
              <a:t>2.</a:t>
            </a:r>
            <a:r>
              <a:rPr lang="zh-CN" altLang="en-US" sz="2800" b="1">
                <a:solidFill>
                  <a:srgbClr val="0000FF"/>
                </a:solidFill>
                <a:latin typeface="Tahoma" pitchFamily="34" charset="0"/>
              </a:rPr>
              <a:t>第二部分（第</a:t>
            </a:r>
            <a:r>
              <a:rPr lang="en-US" altLang="zh-CN" sz="2800" b="1">
                <a:solidFill>
                  <a:srgbClr val="0000FF"/>
                </a:solidFill>
                <a:latin typeface="Tahoma" pitchFamily="34" charset="0"/>
              </a:rPr>
              <a:t>2~14</a:t>
            </a:r>
            <a:r>
              <a:rPr lang="zh-CN" altLang="en-US" sz="2800" b="1">
                <a:solidFill>
                  <a:srgbClr val="0000FF"/>
                </a:solidFill>
                <a:latin typeface="Tahoma" pitchFamily="34" charset="0"/>
              </a:rPr>
              <a:t>段）：南极发现恐龙化石</a:t>
            </a:r>
            <a:r>
              <a:rPr lang="en-US" altLang="zh-CN" sz="2800" b="1">
                <a:solidFill>
                  <a:srgbClr val="0000FF"/>
                </a:solidFill>
                <a:latin typeface="Tahoma" pitchFamily="34" charset="0"/>
              </a:rPr>
              <a:t>——</a:t>
            </a:r>
            <a:r>
              <a:rPr lang="zh-CN" altLang="en-US" sz="2800" b="1">
                <a:solidFill>
                  <a:srgbClr val="0000FF"/>
                </a:solidFill>
                <a:latin typeface="Tahoma" pitchFamily="34" charset="0"/>
              </a:rPr>
              <a:t>恐龙无处不在</a:t>
            </a:r>
            <a:r>
              <a:rPr lang="en-US" altLang="zh-CN" sz="2800" b="1">
                <a:solidFill>
                  <a:srgbClr val="0000FF"/>
                </a:solidFill>
                <a:latin typeface="Tahoma" pitchFamily="34" charset="0"/>
              </a:rPr>
              <a:t>——</a:t>
            </a:r>
            <a:r>
              <a:rPr lang="zh-CN" altLang="en-US" sz="2800" b="1">
                <a:solidFill>
                  <a:srgbClr val="0000FF"/>
                </a:solidFill>
                <a:latin typeface="Tahoma" pitchFamily="34" charset="0"/>
              </a:rPr>
              <a:t>推究原因。（阐述说明内容）</a:t>
            </a:r>
          </a:p>
        </p:txBody>
      </p:sp>
      <p:sp>
        <p:nvSpPr>
          <p:cNvPr id="5127" name="Text Box 7"/>
          <p:cNvSpPr txBox="1">
            <a:spLocks noChangeArrowheads="1"/>
          </p:cNvSpPr>
          <p:nvPr/>
        </p:nvSpPr>
        <p:spPr bwMode="auto">
          <a:xfrm>
            <a:off x="1295400" y="4572000"/>
            <a:ext cx="781685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800" b="1">
                <a:solidFill>
                  <a:srgbClr val="0000FF"/>
                </a:solidFill>
                <a:latin typeface="Tahoma" pitchFamily="34" charset="0"/>
              </a:rPr>
              <a:t>3.</a:t>
            </a:r>
            <a:r>
              <a:rPr lang="zh-CN" altLang="en-US" sz="2800" b="1">
                <a:solidFill>
                  <a:srgbClr val="0000FF"/>
                </a:solidFill>
                <a:latin typeface="Tahoma" pitchFamily="34" charset="0"/>
              </a:rPr>
              <a:t>第三部分（第</a:t>
            </a:r>
            <a:r>
              <a:rPr lang="en-US" altLang="zh-CN" sz="2800" b="1">
                <a:solidFill>
                  <a:srgbClr val="0000FF"/>
                </a:solidFill>
                <a:latin typeface="Tahoma" pitchFamily="34" charset="0"/>
              </a:rPr>
              <a:t>15</a:t>
            </a:r>
            <a:r>
              <a:rPr lang="zh-CN" altLang="en-US" sz="2800" b="1">
                <a:solidFill>
                  <a:srgbClr val="0000FF"/>
                </a:solidFill>
                <a:latin typeface="Tahoma" pitchFamily="34" charset="0"/>
              </a:rPr>
              <a:t>段）：南极恐龙化石的发现，为支持地壳在进行缓慢但又不可抗拒的运动的理论提供了一个强有力的证据。（总结说明内容）</a:t>
            </a:r>
          </a:p>
        </p:txBody>
      </p:sp>
    </p:spTree>
    <p:custDataLst>
      <p:tags r:id="rId1"/>
    </p:custDataLst>
    <p:extLst>
      <p:ext uri="{BB962C8B-B14F-4D97-AF65-F5344CB8AC3E}">
        <p14:creationId xmlns:p14="http://schemas.microsoft.com/office/powerpoint/2010/main" val="36354923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blinds(horizontal)">
                                      <p:cBhvr>
                                        <p:cTn id="7" dur="500"/>
                                        <p:tgtEl>
                                          <p:spTgt spid="51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blinds(horizontal)">
                                      <p:cBhvr>
                                        <p:cTn id="12" dur="500"/>
                                        <p:tgtEl>
                                          <p:spTgt spid="51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blinds(horizontal)">
                                      <p:cBhvr>
                                        <p:cTn id="17" dur="500"/>
                                        <p:tgtEl>
                                          <p:spTgt spid="51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124">
                                            <p:bg/>
                                          </p:spTgt>
                                        </p:tgtEl>
                                        <p:attrNameLst>
                                          <p:attrName>style.visibility</p:attrName>
                                        </p:attrNameLst>
                                      </p:cBhvr>
                                      <p:to>
                                        <p:strVal val="visible"/>
                                      </p:to>
                                    </p:set>
                                    <p:animEffect transition="in" filter="diamond(in)">
                                      <p:cBhvr>
                                        <p:cTn id="22" dur="2000"/>
                                        <p:tgtEl>
                                          <p:spTgt spid="5124">
                                            <p:bg/>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124">
                                            <p:txEl>
                                              <p:pRg st="0" end="0"/>
                                            </p:txEl>
                                          </p:spTgt>
                                        </p:tgtEl>
                                        <p:attrNameLst>
                                          <p:attrName>style.visibility</p:attrName>
                                        </p:attrNameLst>
                                      </p:cBhvr>
                                      <p:to>
                                        <p:strVal val="visible"/>
                                      </p:to>
                                    </p:set>
                                    <p:animEffect transition="in" filter="diamond(in)">
                                      <p:cBhvr>
                                        <p:cTn id="27" dur="2000"/>
                                        <p:tgtEl>
                                          <p:spTgt spid="51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animBg="1"/>
      <p:bldP spid="5125" grpId="0"/>
      <p:bldP spid="5126" grpId="0"/>
      <p:bldP spid="51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76200" y="214313"/>
            <a:ext cx="88392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b="1" dirty="0" smtClean="0">
                <a:solidFill>
                  <a:srgbClr val="0000FF"/>
                </a:solidFill>
                <a:latin typeface="Tahoma" pitchFamily="34" charset="0"/>
              </a:rPr>
              <a:t>但</a:t>
            </a:r>
            <a:r>
              <a:rPr lang="zh-CN" altLang="en-US" sz="3600" b="1" dirty="0">
                <a:solidFill>
                  <a:srgbClr val="0000FF"/>
                </a:solidFill>
                <a:latin typeface="Tahoma" pitchFamily="34" charset="0"/>
              </a:rPr>
              <a:t>难道只是“恐龙遍布地球”这个理论吗？</a:t>
            </a:r>
          </a:p>
          <a:p>
            <a:pPr eaLnBrk="1" hangingPunct="1"/>
            <a:r>
              <a:rPr lang="zh-CN" altLang="en-US" sz="3600" b="1" dirty="0">
                <a:solidFill>
                  <a:srgbClr val="0000FF"/>
                </a:solidFill>
                <a:latin typeface="Tahoma" pitchFamily="34" charset="0"/>
              </a:rPr>
              <a:t>       本文还证明了另一科学理论</a:t>
            </a:r>
            <a:r>
              <a:rPr lang="en-US" altLang="zh-CN" sz="3600" b="1" dirty="0">
                <a:solidFill>
                  <a:srgbClr val="0000FF"/>
                </a:solidFill>
                <a:latin typeface="Tahoma" pitchFamily="34" charset="0"/>
              </a:rPr>
              <a:t>——“</a:t>
            </a:r>
            <a:r>
              <a:rPr lang="zh-CN" altLang="en-US" sz="3600" b="1" dirty="0">
                <a:solidFill>
                  <a:srgbClr val="0000FF"/>
                </a:solidFill>
                <a:latin typeface="Tahoma" pitchFamily="34" charset="0"/>
              </a:rPr>
              <a:t>板块构造”理论。</a:t>
            </a:r>
          </a:p>
          <a:p>
            <a:pPr eaLnBrk="1" hangingPunct="1"/>
            <a:r>
              <a:rPr lang="zh-CN" altLang="en-US" sz="3600" b="1" dirty="0">
                <a:solidFill>
                  <a:srgbClr val="0000FF"/>
                </a:solidFill>
                <a:latin typeface="Tahoma" pitchFamily="34" charset="0"/>
              </a:rPr>
              <a:t>       我们知道，说明文第一段有很大用处。那么本文第一段又有什么作用呢？</a:t>
            </a:r>
          </a:p>
          <a:p>
            <a:pPr eaLnBrk="1" hangingPunct="1"/>
            <a:r>
              <a:rPr lang="zh-CN" altLang="en-US" sz="3600" b="1" dirty="0">
                <a:solidFill>
                  <a:srgbClr val="FF0000"/>
                </a:solidFill>
                <a:latin typeface="Tahoma" pitchFamily="34" charset="0"/>
              </a:rPr>
              <a:t>       </a:t>
            </a:r>
            <a:r>
              <a:rPr lang="zh-CN" altLang="en-US" sz="3600" b="1" dirty="0">
                <a:solidFill>
                  <a:srgbClr val="0000FF"/>
                </a:solidFill>
                <a:latin typeface="Tahoma" pitchFamily="34" charset="0"/>
              </a:rPr>
              <a:t>本文结构是</a:t>
            </a:r>
            <a:r>
              <a:rPr lang="zh-CN" altLang="en-US" sz="3600" b="1" u="sng" dirty="0">
                <a:solidFill>
                  <a:srgbClr val="FF0000"/>
                </a:solidFill>
                <a:latin typeface="Tahoma" pitchFamily="34" charset="0"/>
              </a:rPr>
              <a:t>总分</a:t>
            </a:r>
            <a:r>
              <a:rPr lang="zh-CN" altLang="en-US" sz="3600" b="1" dirty="0">
                <a:solidFill>
                  <a:srgbClr val="0000FF"/>
                </a:solidFill>
                <a:latin typeface="Tahoma" pitchFamily="34" charset="0"/>
              </a:rPr>
              <a:t>，由第一段</a:t>
            </a:r>
            <a:r>
              <a:rPr lang="zh-CN" altLang="en-US" sz="3600" b="1" u="sng" dirty="0">
                <a:solidFill>
                  <a:srgbClr val="FF0000"/>
                </a:solidFill>
                <a:latin typeface="Tahoma" pitchFamily="34" charset="0"/>
              </a:rPr>
              <a:t>总领全文</a:t>
            </a:r>
            <a:r>
              <a:rPr lang="zh-CN" altLang="en-US" sz="3600" b="1" dirty="0">
                <a:solidFill>
                  <a:srgbClr val="0000FF"/>
                </a:solidFill>
                <a:latin typeface="Tahoma" pitchFamily="34" charset="0"/>
              </a:rPr>
              <a:t>。</a:t>
            </a:r>
          </a:p>
          <a:p>
            <a:pPr eaLnBrk="1" hangingPunct="1"/>
            <a:r>
              <a:rPr lang="zh-CN" altLang="en-US" sz="3600" b="1" dirty="0">
                <a:solidFill>
                  <a:srgbClr val="0000FF"/>
                </a:solidFill>
                <a:latin typeface="Tahoma" pitchFamily="34" charset="0"/>
              </a:rPr>
              <a:t>   推出说明对象。为全篇行文定下</a:t>
            </a:r>
            <a:r>
              <a:rPr lang="zh-CN" altLang="en-US" sz="3600" b="1" u="sng" dirty="0">
                <a:solidFill>
                  <a:srgbClr val="FF0000"/>
                </a:solidFill>
                <a:latin typeface="Tahoma" pitchFamily="34" charset="0"/>
              </a:rPr>
              <a:t>逻辑基础。</a:t>
            </a:r>
            <a:endParaRPr lang="en-US" altLang="zh-CN" dirty="0">
              <a:solidFill>
                <a:srgbClr val="FF0000"/>
              </a:solidFill>
            </a:endParaRPr>
          </a:p>
        </p:txBody>
      </p:sp>
    </p:spTree>
    <p:custDataLst>
      <p:tags r:id="rId1"/>
    </p:custDataLst>
    <p:extLst>
      <p:ext uri="{BB962C8B-B14F-4D97-AF65-F5344CB8AC3E}">
        <p14:creationId xmlns:p14="http://schemas.microsoft.com/office/powerpoint/2010/main" val="37985467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2" dur="500"/>
                                        <p:tgtEl>
                                          <p:spTgt spid="614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147">
                                            <p:txEl>
                                              <p:pRg st="4" end="4"/>
                                            </p:txEl>
                                          </p:spTgt>
                                        </p:tgtEl>
                                        <p:attrNameLst>
                                          <p:attrName>style.visibility</p:attrName>
                                        </p:attrNameLst>
                                      </p:cBhvr>
                                      <p:to>
                                        <p:strVal val="visible"/>
                                      </p:to>
                                    </p:set>
                                    <p:animEffect transition="in" filter="blinds(horizontal)">
                                      <p:cBhvr>
                                        <p:cTn id="27"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0" y="0"/>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4000" b="1">
                <a:latin typeface="Times New Roman" pitchFamily="18" charset="0"/>
              </a:rPr>
              <a:t>2.</a:t>
            </a:r>
            <a:r>
              <a:rPr lang="zh-CN" altLang="en-US" sz="4000" b="1">
                <a:latin typeface="Times New Roman" pitchFamily="18" charset="0"/>
              </a:rPr>
              <a:t>顺序</a:t>
            </a:r>
            <a:endParaRPr lang="zh-CN" altLang="en-US"/>
          </a:p>
        </p:txBody>
      </p:sp>
      <p:sp>
        <p:nvSpPr>
          <p:cNvPr id="7171" name="Text Box 3"/>
          <p:cNvSpPr txBox="1">
            <a:spLocks noChangeArrowheads="1"/>
          </p:cNvSpPr>
          <p:nvPr/>
        </p:nvSpPr>
        <p:spPr bwMode="auto">
          <a:xfrm>
            <a:off x="457200" y="1066800"/>
            <a:ext cx="8229600" cy="5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本文采用什么顺序来说明？这种说明顺序的安排什么好处？</a:t>
            </a:r>
          </a:p>
          <a:p>
            <a:pPr eaLnBrk="1" hangingPunct="1">
              <a:spcBef>
                <a:spcPct val="20000"/>
              </a:spcBef>
              <a:buClr>
                <a:schemeClr val="folHlink"/>
              </a:buClr>
              <a:buSzPct val="60000"/>
              <a:buFont typeface="Wingdings" pitchFamily="2" charset="2"/>
              <a:buChar char="n"/>
            </a:pPr>
            <a:endParaRPr lang="zh-CN" altLang="en-US" sz="3600" b="1">
              <a:solidFill>
                <a:srgbClr val="0000FF"/>
              </a:solidFill>
              <a:latin typeface="Tahoma" pitchFamily="34" charset="0"/>
            </a:endParaRPr>
          </a:p>
          <a:p>
            <a:pPr eaLnBrk="1" hangingPunct="1">
              <a:spcBef>
                <a:spcPct val="50000"/>
              </a:spcBef>
            </a:pPr>
            <a:r>
              <a:rPr lang="zh-CN" altLang="en-US" sz="3600" b="1">
                <a:solidFill>
                  <a:srgbClr val="0000FF"/>
                </a:solidFill>
                <a:latin typeface="Tahoma" pitchFamily="34" charset="0"/>
              </a:rPr>
              <a:t>作者采用的是</a:t>
            </a:r>
            <a:r>
              <a:rPr lang="zh-CN" altLang="en-US" sz="3600" b="1">
                <a:solidFill>
                  <a:srgbClr val="FF0000"/>
                </a:solidFill>
                <a:latin typeface="Tahoma" pitchFamily="34" charset="0"/>
              </a:rPr>
              <a:t>逻辑</a:t>
            </a:r>
            <a:r>
              <a:rPr lang="zh-CN" altLang="en-US" sz="3600" b="1">
                <a:solidFill>
                  <a:srgbClr val="0000FF"/>
                </a:solidFill>
                <a:latin typeface="Tahoma" pitchFamily="34" charset="0"/>
              </a:rPr>
              <a:t>顺序，从</a:t>
            </a:r>
            <a:r>
              <a:rPr lang="zh-CN" altLang="en-US" sz="3600" b="1">
                <a:solidFill>
                  <a:srgbClr val="FF0000"/>
                </a:solidFill>
                <a:latin typeface="Tahoma" pitchFamily="34" charset="0"/>
              </a:rPr>
              <a:t>现象到本质 </a:t>
            </a:r>
            <a:r>
              <a:rPr lang="zh-CN" altLang="en-US" sz="3600" b="1">
                <a:solidFill>
                  <a:srgbClr val="0000FF"/>
                </a:solidFill>
                <a:latin typeface="Tahoma" pitchFamily="34" charset="0"/>
              </a:rPr>
              <a:t>，在南极发现恐龙化石是现象，推导出大陆漂移学说是本质，重在说明事理，所以在短小的篇幅内，将抽象的科学知识，层层剖析，既严谨又</a:t>
            </a:r>
            <a:r>
              <a:rPr lang="zh-CN" altLang="en-US" sz="3600" b="1">
                <a:solidFill>
                  <a:srgbClr val="FF0000"/>
                </a:solidFill>
                <a:latin typeface="Tahoma" pitchFamily="34" charset="0"/>
              </a:rPr>
              <a:t>深入浅出、通俗易懂</a:t>
            </a:r>
            <a:r>
              <a:rPr lang="zh-CN" altLang="en-US" sz="3600" b="1">
                <a:solidFill>
                  <a:srgbClr val="0000FF"/>
                </a:solidFill>
                <a:latin typeface="Tahoma" pitchFamily="34" charset="0"/>
              </a:rPr>
              <a:t>地解释清楚。</a:t>
            </a:r>
            <a:endParaRPr lang="en-US" altLang="zh-CN">
              <a:solidFill>
                <a:srgbClr val="0000FF"/>
              </a:solidFill>
            </a:endParaRPr>
          </a:p>
        </p:txBody>
      </p:sp>
      <p:sp>
        <p:nvSpPr>
          <p:cNvPr id="15364" name="Text Box 4"/>
          <p:cNvSpPr txBox="1">
            <a:spLocks noChangeArrowheads="1"/>
          </p:cNvSpPr>
          <p:nvPr/>
        </p:nvSpPr>
        <p:spPr bwMode="auto">
          <a:xfrm>
            <a:off x="304800" y="1066800"/>
            <a:ext cx="883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3600" b="1">
                <a:solidFill>
                  <a:srgbClr val="0000FF"/>
                </a:solidFill>
                <a:latin typeface="Tahoma" pitchFamily="34" charset="0"/>
              </a:rPr>
              <a:t>      </a:t>
            </a:r>
            <a:endParaRPr lang="en-US" altLang="zh-CN" sz="3200" b="1">
              <a:solidFill>
                <a:srgbClr val="0000FF"/>
              </a:solidFill>
              <a:latin typeface="Tahoma" pitchFamily="34" charset="0"/>
            </a:endParaRPr>
          </a:p>
        </p:txBody>
      </p:sp>
    </p:spTree>
    <p:custDataLst>
      <p:tags r:id="rId1"/>
    </p:custDataLst>
    <p:extLst>
      <p:ext uri="{BB962C8B-B14F-4D97-AF65-F5344CB8AC3E}">
        <p14:creationId xmlns:p14="http://schemas.microsoft.com/office/powerpoint/2010/main" val="17691599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2" dur="5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8" descr="002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1883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4"/>
          <p:cNvSpPr txBox="1">
            <a:spLocks noChangeArrowheads="1"/>
          </p:cNvSpPr>
          <p:nvPr/>
        </p:nvSpPr>
        <p:spPr bwMode="auto">
          <a:xfrm>
            <a:off x="6384925" y="5202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endParaRPr kumimoji="1" lang="zh-CN" altLang="zh-CN" sz="2400">
              <a:latin typeface="Times New Roman" pitchFamily="18" charset="0"/>
            </a:endParaRPr>
          </a:p>
        </p:txBody>
      </p:sp>
      <p:sp>
        <p:nvSpPr>
          <p:cNvPr id="2054" name="Text Box 6"/>
          <p:cNvSpPr txBox="1">
            <a:spLocks noChangeArrowheads="1"/>
          </p:cNvSpPr>
          <p:nvPr/>
        </p:nvSpPr>
        <p:spPr bwMode="auto">
          <a:xfrm>
            <a:off x="8121650" y="0"/>
            <a:ext cx="10223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5500">
                <a:solidFill>
                  <a:schemeClr val="hlink"/>
                </a:solidFill>
                <a:latin typeface="Copperplate Gothic Bold" pitchFamily="34" charset="0"/>
                <a:ea typeface="华文彩云" pitchFamily="2" charset="-122"/>
              </a:rPr>
              <a:t>恐龙的世界</a:t>
            </a:r>
          </a:p>
        </p:txBody>
      </p:sp>
    </p:spTree>
    <p:extLst>
      <p:ext uri="{BB962C8B-B14F-4D97-AF65-F5344CB8AC3E}">
        <p14:creationId xmlns:p14="http://schemas.microsoft.com/office/powerpoint/2010/main" val="4982244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54">
                                            <p:txEl>
                                              <p:pRg st="0" end="0"/>
                                            </p:txEl>
                                          </p:spTgt>
                                        </p:tgtEl>
                                        <p:attrNameLst>
                                          <p:attrName>style.visibility</p:attrName>
                                        </p:attrNameLst>
                                      </p:cBhvr>
                                      <p:to>
                                        <p:strVal val="visible"/>
                                      </p:to>
                                    </p:set>
                                    <p:anim calcmode="lin" valueType="num">
                                      <p:cBhvr additive="base">
                                        <p:cTn id="7" dur="500" fill="hold"/>
                                        <p:tgtEl>
                                          <p:spTgt spid="205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5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5" presetClass="entr" presetSubtype="0" fill="hold" grpId="0" nodeType="clickEffect" nodePh="1">
                                  <p:stCondLst>
                                    <p:cond delay="0"/>
                                  </p:stCondLst>
                                  <p:endCondLst>
                                    <p:cond evt="begin" delay="0">
                                      <p:tn val="11"/>
                                    </p:cond>
                                  </p:endCondLst>
                                  <p:childTnLst>
                                    <p:set>
                                      <p:cBhvr>
                                        <p:cTn id="12" dur="1" fill="hold">
                                          <p:stCondLst>
                                            <p:cond delay="0"/>
                                          </p:stCondLst>
                                        </p:cTn>
                                        <p:tgtEl>
                                          <p:spTgt spid="2052"/>
                                        </p:tgtEl>
                                        <p:attrNameLst>
                                          <p:attrName>style.visibility</p:attrName>
                                        </p:attrNameLst>
                                      </p:cBhvr>
                                      <p:to>
                                        <p:strVal val="visible"/>
                                      </p:to>
                                    </p:set>
                                    <p:anim calcmode="lin" valueType="num">
                                      <p:cBhvr>
                                        <p:cTn id="13" dur="1000" fill="hold"/>
                                        <p:tgtEl>
                                          <p:spTgt spid="2052"/>
                                        </p:tgtEl>
                                        <p:attrNameLst>
                                          <p:attrName>ppt_w</p:attrName>
                                        </p:attrNameLst>
                                      </p:cBhvr>
                                      <p:tavLst>
                                        <p:tav tm="0">
                                          <p:val>
                                            <p:fltVal val="0"/>
                                          </p:val>
                                        </p:tav>
                                        <p:tav tm="100000">
                                          <p:val>
                                            <p:strVal val="#ppt_w"/>
                                          </p:val>
                                        </p:tav>
                                      </p:tavLst>
                                    </p:anim>
                                    <p:anim calcmode="lin" valueType="num">
                                      <p:cBhvr>
                                        <p:cTn id="14" dur="1000" fill="hold"/>
                                        <p:tgtEl>
                                          <p:spTgt spid="2052"/>
                                        </p:tgtEl>
                                        <p:attrNameLst>
                                          <p:attrName>ppt_h</p:attrName>
                                        </p:attrNameLst>
                                      </p:cBhvr>
                                      <p:tavLst>
                                        <p:tav tm="0">
                                          <p:val>
                                            <p:fltVal val="0"/>
                                          </p:val>
                                        </p:tav>
                                        <p:tav tm="100000">
                                          <p:val>
                                            <p:strVal val="#ppt_h"/>
                                          </p:val>
                                        </p:tav>
                                      </p:tavLst>
                                    </p:anim>
                                    <p:anim calcmode="lin" valueType="num">
                                      <p:cBhvr>
                                        <p:cTn id="15" dur="1000" fill="hold"/>
                                        <p:tgtEl>
                                          <p:spTgt spid="205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05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1"/>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utoUpdateAnimBg="0"/>
      <p:bldP spid="2054"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p:cNvSpPr>
          <p:nvPr/>
        </p:nvSpPr>
        <p:spPr bwMode="auto">
          <a:xfrm>
            <a:off x="0" y="685800"/>
            <a:ext cx="838200" cy="3886200"/>
          </a:xfrm>
          <a:prstGeom prst="leftBrace">
            <a:avLst>
              <a:gd name="adj1" fmla="val 3861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5" name="Text Box 3"/>
          <p:cNvSpPr txBox="1">
            <a:spLocks noChangeArrowheads="1"/>
          </p:cNvSpPr>
          <p:nvPr/>
        </p:nvSpPr>
        <p:spPr bwMode="auto">
          <a:xfrm>
            <a:off x="533400" y="533400"/>
            <a:ext cx="8610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800" b="1">
                <a:solidFill>
                  <a:srgbClr val="0000FF"/>
                </a:solidFill>
                <a:latin typeface="Tahoma" pitchFamily="34" charset="0"/>
              </a:rPr>
              <a:t>第</a:t>
            </a:r>
            <a:r>
              <a:rPr lang="en-US" altLang="zh-CN" sz="2800" b="1">
                <a:solidFill>
                  <a:srgbClr val="0000FF"/>
                </a:solidFill>
                <a:latin typeface="Tahoma" pitchFamily="34" charset="0"/>
              </a:rPr>
              <a:t>2-5</a:t>
            </a:r>
            <a:r>
              <a:rPr lang="zh-CN" altLang="en-US" sz="2800" b="1">
                <a:solidFill>
                  <a:srgbClr val="0000FF"/>
                </a:solidFill>
                <a:latin typeface="Tahoma" pitchFamily="34" charset="0"/>
              </a:rPr>
              <a:t>段：是提出问题阶段，第</a:t>
            </a:r>
            <a:r>
              <a:rPr lang="en-US" altLang="zh-CN" sz="2800" b="1">
                <a:solidFill>
                  <a:srgbClr val="0000FF"/>
                </a:solidFill>
                <a:latin typeface="Tahoma" pitchFamily="34" charset="0"/>
              </a:rPr>
              <a:t>2-3</a:t>
            </a:r>
            <a:r>
              <a:rPr lang="zh-CN" altLang="en-US" sz="2800" b="1">
                <a:solidFill>
                  <a:srgbClr val="0000FF"/>
                </a:solidFill>
                <a:latin typeface="Tahoma" pitchFamily="34" charset="0"/>
              </a:rPr>
              <a:t>段说明“恐龙确实遍布于世界各地”。第</a:t>
            </a:r>
            <a:r>
              <a:rPr lang="en-US" altLang="zh-CN" sz="2800" b="1">
                <a:solidFill>
                  <a:srgbClr val="0000FF"/>
                </a:solidFill>
                <a:latin typeface="Tahoma" pitchFamily="34" charset="0"/>
              </a:rPr>
              <a:t>4</a:t>
            </a:r>
            <a:r>
              <a:rPr lang="zh-CN" altLang="en-US" sz="2800" b="1">
                <a:solidFill>
                  <a:srgbClr val="0000FF"/>
                </a:solidFill>
                <a:latin typeface="Tahoma" pitchFamily="34" charset="0"/>
              </a:rPr>
              <a:t>段是提出问题“恐龙如何在南极生存”第</a:t>
            </a:r>
            <a:r>
              <a:rPr lang="en-US" altLang="zh-CN" sz="2800" b="1">
                <a:solidFill>
                  <a:srgbClr val="0000FF"/>
                </a:solidFill>
                <a:latin typeface="Tahoma" pitchFamily="34" charset="0"/>
              </a:rPr>
              <a:t>5</a:t>
            </a:r>
            <a:r>
              <a:rPr lang="zh-CN" altLang="en-US" sz="2800" b="1">
                <a:solidFill>
                  <a:srgbClr val="0000FF"/>
                </a:solidFill>
                <a:latin typeface="Tahoma" pitchFamily="34" charset="0"/>
              </a:rPr>
              <a:t>段提出问题“他们是如何越过大洋到另一个大陆上去的呢”</a:t>
            </a:r>
          </a:p>
        </p:txBody>
      </p:sp>
      <p:sp>
        <p:nvSpPr>
          <p:cNvPr id="8196" name="Text Box 4"/>
          <p:cNvSpPr txBox="1">
            <a:spLocks noChangeArrowheads="1"/>
          </p:cNvSpPr>
          <p:nvPr/>
        </p:nvSpPr>
        <p:spPr bwMode="auto">
          <a:xfrm>
            <a:off x="374650" y="2438400"/>
            <a:ext cx="87693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800" b="1">
                <a:solidFill>
                  <a:srgbClr val="0000FF"/>
                </a:solidFill>
                <a:latin typeface="Tahoma" pitchFamily="34" charset="0"/>
              </a:rPr>
              <a:t>第</a:t>
            </a:r>
            <a:r>
              <a:rPr lang="en-US" altLang="zh-CN" sz="2800" b="1">
                <a:solidFill>
                  <a:srgbClr val="0000FF"/>
                </a:solidFill>
                <a:latin typeface="Tahoma" pitchFamily="34" charset="0"/>
              </a:rPr>
              <a:t>6-12</a:t>
            </a:r>
            <a:r>
              <a:rPr lang="zh-CN" altLang="en-US" sz="2800" b="1">
                <a:solidFill>
                  <a:srgbClr val="0000FF"/>
                </a:solidFill>
                <a:latin typeface="Tahoma" pitchFamily="34" charset="0"/>
              </a:rPr>
              <a:t>段：是分析阶段。并以大陆能拼合为证据，说明“大陆是自己飘移的”</a:t>
            </a:r>
          </a:p>
        </p:txBody>
      </p:sp>
      <p:sp>
        <p:nvSpPr>
          <p:cNvPr id="8197" name="Text Box 5"/>
          <p:cNvSpPr txBox="1">
            <a:spLocks noChangeArrowheads="1"/>
          </p:cNvSpPr>
          <p:nvPr/>
        </p:nvSpPr>
        <p:spPr bwMode="auto">
          <a:xfrm>
            <a:off x="374650" y="3429000"/>
            <a:ext cx="8850313"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800" b="1">
                <a:solidFill>
                  <a:srgbClr val="0000FF"/>
                </a:solidFill>
                <a:latin typeface="Tahoma" pitchFamily="34" charset="0"/>
              </a:rPr>
              <a:t>第</a:t>
            </a:r>
            <a:r>
              <a:rPr lang="en-US" altLang="zh-CN" sz="2800" b="1">
                <a:solidFill>
                  <a:srgbClr val="0000FF"/>
                </a:solidFill>
                <a:latin typeface="Tahoma" pitchFamily="34" charset="0"/>
              </a:rPr>
              <a:t>12-15</a:t>
            </a:r>
            <a:r>
              <a:rPr lang="zh-CN" altLang="en-US" sz="2800" b="1">
                <a:solidFill>
                  <a:srgbClr val="0000FF"/>
                </a:solidFill>
                <a:latin typeface="Tahoma" pitchFamily="34" charset="0"/>
              </a:rPr>
              <a:t>段：是解决问题阶段，也为恐龙化石为何出现在寒冷的南极做 解释</a:t>
            </a:r>
            <a:r>
              <a:rPr lang="zh-CN" altLang="en-US" sz="4000" b="1">
                <a:solidFill>
                  <a:srgbClr val="0000FF"/>
                </a:solidFill>
                <a:latin typeface="Tahoma" pitchFamily="34" charset="0"/>
              </a:rPr>
              <a:t>。</a:t>
            </a:r>
          </a:p>
        </p:txBody>
      </p:sp>
      <p:sp>
        <p:nvSpPr>
          <p:cNvPr id="8198" name="Text Box 6"/>
          <p:cNvSpPr txBox="1">
            <a:spLocks noChangeArrowheads="1"/>
          </p:cNvSpPr>
          <p:nvPr/>
        </p:nvSpPr>
        <p:spPr bwMode="auto">
          <a:xfrm>
            <a:off x="304800" y="4648200"/>
            <a:ext cx="8458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3600" b="1">
                <a:solidFill>
                  <a:srgbClr val="0000FF"/>
                </a:solidFill>
                <a:latin typeface="Tahoma" pitchFamily="34" charset="0"/>
                <a:ea typeface="楷体_GB2312" pitchFamily="1" charset="-122"/>
              </a:rPr>
              <a:t>这提出问题，分析问题，解决问题，符合人的思考逻辑，所以这篇文章为</a:t>
            </a:r>
            <a:r>
              <a:rPr lang="zh-CN" altLang="en-US" sz="4400" b="1">
                <a:solidFill>
                  <a:srgbClr val="FF0000"/>
                </a:solidFill>
                <a:latin typeface="Tahoma" pitchFamily="34" charset="0"/>
                <a:ea typeface="楷体_GB2312" pitchFamily="1" charset="-122"/>
              </a:rPr>
              <a:t>逻辑顺序</a:t>
            </a:r>
          </a:p>
        </p:txBody>
      </p:sp>
    </p:spTree>
    <p:custDataLst>
      <p:tags r:id="rId1"/>
    </p:custDataLst>
    <p:extLst>
      <p:ext uri="{BB962C8B-B14F-4D97-AF65-F5344CB8AC3E}">
        <p14:creationId xmlns:p14="http://schemas.microsoft.com/office/powerpoint/2010/main" val="2318187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blinds(horizontal)">
                                      <p:cBhvr>
                                        <p:cTn id="12" dur="500"/>
                                        <p:tgtEl>
                                          <p:spTgt spid="81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7"/>
                                        </p:tgtEl>
                                        <p:attrNameLst>
                                          <p:attrName>style.visibility</p:attrName>
                                        </p:attrNameLst>
                                      </p:cBhvr>
                                      <p:to>
                                        <p:strVal val="visible"/>
                                      </p:to>
                                    </p:set>
                                    <p:animEffect transition="in" filter="blinds(horizontal)">
                                      <p:cBhvr>
                                        <p:cTn id="17" dur="500"/>
                                        <p:tgtEl>
                                          <p:spTgt spid="81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198"/>
                                        </p:tgtEl>
                                        <p:attrNameLst>
                                          <p:attrName>style.visibility</p:attrName>
                                        </p:attrNameLst>
                                      </p:cBhvr>
                                      <p:to>
                                        <p:strVal val="visible"/>
                                      </p:to>
                                    </p:set>
                                    <p:animEffect transition="in" filter="diamond(in)">
                                      <p:cBhvr>
                                        <p:cTn id="22" dur="2000"/>
                                        <p:tgtEl>
                                          <p:spTgt spid="819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mph" presetSubtype="0" fill="hold" grpId="1" nodeType="clickEffect">
                                  <p:stCondLst>
                                    <p:cond delay="0"/>
                                  </p:stCondLst>
                                  <p:childTnLst>
                                    <p:animRot by="21600000">
                                      <p:cBhvr>
                                        <p:cTn id="26" dur="2000" fill="hold"/>
                                        <p:tgtEl>
                                          <p:spTgt spid="819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7" grpId="0"/>
      <p:bldP spid="8198" grpId="0"/>
      <p:bldP spid="819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0" y="0"/>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4000" b="1">
                <a:solidFill>
                  <a:srgbClr val="FF3300"/>
                </a:solidFill>
                <a:latin typeface="Times New Roman" pitchFamily="18" charset="0"/>
              </a:rPr>
              <a:t>3.</a:t>
            </a:r>
            <a:r>
              <a:rPr lang="zh-CN" altLang="en-US" sz="4000" b="1">
                <a:solidFill>
                  <a:srgbClr val="FF3300"/>
                </a:solidFill>
                <a:latin typeface="Times New Roman" pitchFamily="18" charset="0"/>
              </a:rPr>
              <a:t>方法：</a:t>
            </a:r>
            <a:endParaRPr lang="zh-CN" altLang="en-US"/>
          </a:p>
        </p:txBody>
      </p:sp>
      <p:sp>
        <p:nvSpPr>
          <p:cNvPr id="17411" name="Text Box 4"/>
          <p:cNvSpPr txBox="1">
            <a:spLocks noChangeArrowheads="1"/>
          </p:cNvSpPr>
          <p:nvPr/>
        </p:nvSpPr>
        <p:spPr bwMode="auto">
          <a:xfrm>
            <a:off x="228600" y="838200"/>
            <a:ext cx="8686800"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下定义</a:t>
            </a:r>
          </a:p>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打比方</a:t>
            </a:r>
          </a:p>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分类别</a:t>
            </a:r>
          </a:p>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举例子</a:t>
            </a:r>
          </a:p>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作诠释</a:t>
            </a:r>
          </a:p>
          <a:p>
            <a:pPr eaLnBrk="1" hangingPunct="1">
              <a:spcBef>
                <a:spcPct val="20000"/>
              </a:spcBef>
              <a:buClr>
                <a:schemeClr val="folHlink"/>
              </a:buClr>
              <a:buSzPct val="60000"/>
              <a:buFont typeface="Wingdings" pitchFamily="2" charset="2"/>
              <a:buChar char="n"/>
            </a:pPr>
            <a:r>
              <a:rPr lang="zh-CN" altLang="en-US" sz="3600" b="1">
                <a:solidFill>
                  <a:srgbClr val="0000FF"/>
                </a:solidFill>
                <a:latin typeface="Tahoma" pitchFamily="34" charset="0"/>
              </a:rPr>
              <a:t>列数字</a:t>
            </a:r>
          </a:p>
          <a:p>
            <a:pPr eaLnBrk="1" hangingPunct="1">
              <a:spcBef>
                <a:spcPct val="20000"/>
              </a:spcBef>
              <a:buClr>
                <a:schemeClr val="folHlink"/>
              </a:buClr>
              <a:buSzPct val="60000"/>
              <a:buFont typeface="Wingdings" pitchFamily="2" charset="2"/>
              <a:buNone/>
            </a:pPr>
            <a:endParaRPr lang="zh-CN" altLang="en-US" sz="3600" b="1">
              <a:solidFill>
                <a:srgbClr val="0000FF"/>
              </a:solidFill>
              <a:latin typeface="Tahoma" pitchFamily="34" charset="0"/>
            </a:endParaRPr>
          </a:p>
          <a:p>
            <a:pPr eaLnBrk="1" hangingPunct="1">
              <a:spcBef>
                <a:spcPct val="50000"/>
              </a:spcBef>
            </a:pPr>
            <a:endParaRPr lang="en-US" altLang="zh-CN">
              <a:solidFill>
                <a:srgbClr val="0000FF"/>
              </a:solidFill>
            </a:endParaRPr>
          </a:p>
        </p:txBody>
      </p:sp>
      <p:sp>
        <p:nvSpPr>
          <p:cNvPr id="17412" name="AutoShape 5">
            <a:hlinkClick r:id="rId3" action="ppaction://hlinksldjump"/>
          </p:cNvPr>
          <p:cNvSpPr>
            <a:spLocks noChangeArrowheads="1"/>
          </p:cNvSpPr>
          <p:nvPr/>
        </p:nvSpPr>
        <p:spPr bwMode="auto">
          <a:xfrm>
            <a:off x="7467600" y="914400"/>
            <a:ext cx="838200" cy="53340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zh-CN" altLang="en-US"/>
          </a:p>
        </p:txBody>
      </p:sp>
      <p:sp>
        <p:nvSpPr>
          <p:cNvPr id="17413" name="AutoShape 6">
            <a:hlinkClick r:id="rId4" action="ppaction://hlinksldjump"/>
          </p:cNvPr>
          <p:cNvSpPr>
            <a:spLocks noChangeArrowheads="1"/>
          </p:cNvSpPr>
          <p:nvPr/>
        </p:nvSpPr>
        <p:spPr bwMode="auto">
          <a:xfrm>
            <a:off x="7467600" y="1447800"/>
            <a:ext cx="838200" cy="53340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zh-CN" altLang="en-US"/>
          </a:p>
        </p:txBody>
      </p:sp>
      <p:sp>
        <p:nvSpPr>
          <p:cNvPr id="17414" name="AutoShape 7">
            <a:hlinkClick r:id="rId5" action="ppaction://hlinksldjump"/>
          </p:cNvPr>
          <p:cNvSpPr>
            <a:spLocks noChangeArrowheads="1"/>
          </p:cNvSpPr>
          <p:nvPr/>
        </p:nvSpPr>
        <p:spPr bwMode="auto">
          <a:xfrm>
            <a:off x="7467600" y="2057400"/>
            <a:ext cx="838200" cy="53340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zh-CN" altLang="en-US"/>
          </a:p>
        </p:txBody>
      </p:sp>
      <p:sp>
        <p:nvSpPr>
          <p:cNvPr id="17415" name="AutoShape 8">
            <a:hlinkClick r:id="rId6" action="ppaction://hlinksldjump"/>
          </p:cNvPr>
          <p:cNvSpPr>
            <a:spLocks noChangeArrowheads="1"/>
          </p:cNvSpPr>
          <p:nvPr/>
        </p:nvSpPr>
        <p:spPr bwMode="auto">
          <a:xfrm>
            <a:off x="7467600" y="3352800"/>
            <a:ext cx="838200" cy="53340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zh-CN" altLang="en-US"/>
          </a:p>
        </p:txBody>
      </p:sp>
      <p:sp>
        <p:nvSpPr>
          <p:cNvPr id="17416" name="AutoShape 9">
            <a:hlinkClick r:id="rId7" action="ppaction://hlinksldjump"/>
          </p:cNvPr>
          <p:cNvSpPr>
            <a:spLocks noChangeArrowheads="1"/>
          </p:cNvSpPr>
          <p:nvPr/>
        </p:nvSpPr>
        <p:spPr bwMode="auto">
          <a:xfrm>
            <a:off x="7467600" y="2667000"/>
            <a:ext cx="838200" cy="53340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zh-CN" altLang="en-US"/>
          </a:p>
        </p:txBody>
      </p:sp>
      <p:sp>
        <p:nvSpPr>
          <p:cNvPr id="17417" name="AutoShape 10">
            <a:hlinkClick r:id="rId8" action="ppaction://hlinksldjump"/>
          </p:cNvPr>
          <p:cNvSpPr>
            <a:spLocks noChangeArrowheads="1"/>
          </p:cNvSpPr>
          <p:nvPr/>
        </p:nvSpPr>
        <p:spPr bwMode="auto">
          <a:xfrm>
            <a:off x="7467600" y="4114800"/>
            <a:ext cx="838200" cy="53340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zh-CN" altLang="en-US"/>
          </a:p>
        </p:txBody>
      </p:sp>
      <p:sp>
        <p:nvSpPr>
          <p:cNvPr id="17418" name="AutoShape 11">
            <a:hlinkClick r:id="rId9" action="ppaction://hlinksldjump" highlightClick="1"/>
          </p:cNvPr>
          <p:cNvSpPr>
            <a:spLocks noChangeArrowheads="1"/>
          </p:cNvSpPr>
          <p:nvPr/>
        </p:nvSpPr>
        <p:spPr bwMode="auto">
          <a:xfrm>
            <a:off x="8458200" y="6172200"/>
            <a:ext cx="457200" cy="45720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22096154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title"/>
          </p:nvPr>
        </p:nvSpPr>
        <p:spPr>
          <a:xfrm>
            <a:off x="457200" y="304800"/>
            <a:ext cx="8229600" cy="1600200"/>
          </a:xfrm>
        </p:spPr>
        <p:txBody>
          <a:bodyPr rIns="91440" anchor="ctr">
            <a:normAutofit fontScale="90000"/>
          </a:bodyPr>
          <a:lstStyle/>
          <a:p>
            <a:pPr eaLnBrk="1" hangingPunct="1"/>
            <a:r>
              <a:rPr lang="zh-CN" altLang="en-US" sz="3600" smtClean="0">
                <a:ea typeface="微软雅黑" pitchFamily="34" charset="-122"/>
              </a:rPr>
              <a:t>每隔一段一段时期，板块会将所有的大陆汇聚在一起，地球此时仅有一个主要陆地构成，称为“泛大陆”。</a:t>
            </a:r>
          </a:p>
        </p:txBody>
      </p:sp>
      <p:sp>
        <p:nvSpPr>
          <p:cNvPr id="10244" name="Rectangle 4"/>
          <p:cNvSpPr>
            <a:spLocks noGrp="1" noChangeArrowheads="1"/>
          </p:cNvSpPr>
          <p:nvPr>
            <p:ph idx="1"/>
          </p:nvPr>
        </p:nvSpPr>
        <p:spPr>
          <a:xfrm>
            <a:off x="457200" y="2743200"/>
            <a:ext cx="8229600" cy="3382963"/>
          </a:xfrm>
        </p:spPr>
        <p:txBody>
          <a:bodyPr/>
          <a:lstStyle/>
          <a:p>
            <a:pPr eaLnBrk="1" hangingPunct="1"/>
            <a:r>
              <a:rPr lang="zh-CN" altLang="en-US" sz="3600" b="1" smtClean="0">
                <a:solidFill>
                  <a:schemeClr val="accent2"/>
                </a:solidFill>
                <a:ea typeface="微软雅黑" pitchFamily="34" charset="-122"/>
              </a:rPr>
              <a:t>分析：这句话用了</a:t>
            </a:r>
            <a:r>
              <a:rPr lang="zh-CN" altLang="en-US" sz="3600" b="1" smtClean="0">
                <a:solidFill>
                  <a:srgbClr val="0000FF"/>
                </a:solidFill>
                <a:ea typeface="微软雅黑" pitchFamily="34" charset="-122"/>
              </a:rPr>
              <a:t>下定义</a:t>
            </a:r>
            <a:r>
              <a:rPr lang="zh-CN" altLang="en-US" sz="3600" b="1" smtClean="0">
                <a:solidFill>
                  <a:schemeClr val="accent2"/>
                </a:solidFill>
                <a:ea typeface="微软雅黑" pitchFamily="34" charset="-122"/>
              </a:rPr>
              <a:t>的说明方法，更</a:t>
            </a:r>
            <a:r>
              <a:rPr lang="zh-CN" altLang="en-US" sz="3600" b="1" smtClean="0">
                <a:solidFill>
                  <a:srgbClr val="0000FF"/>
                </a:solidFill>
                <a:ea typeface="微软雅黑" pitchFamily="34" charset="-122"/>
              </a:rPr>
              <a:t>准确的说明</a:t>
            </a:r>
            <a:r>
              <a:rPr lang="zh-CN" altLang="en-US" sz="3600" b="1" smtClean="0">
                <a:solidFill>
                  <a:schemeClr val="accent2"/>
                </a:solidFill>
                <a:ea typeface="微软雅黑" pitchFamily="34" charset="-122"/>
              </a:rPr>
              <a:t>了“泛大陆”的</a:t>
            </a:r>
            <a:r>
              <a:rPr lang="zh-CN" altLang="en-US" sz="3600" b="1" smtClean="0">
                <a:solidFill>
                  <a:srgbClr val="0000FF"/>
                </a:solidFill>
                <a:ea typeface="微软雅黑" pitchFamily="34" charset="-122"/>
              </a:rPr>
              <a:t>含义</a:t>
            </a:r>
            <a:r>
              <a:rPr lang="zh-CN" altLang="en-US" sz="3600" b="1" smtClean="0">
                <a:solidFill>
                  <a:schemeClr val="accent2"/>
                </a:solidFill>
                <a:ea typeface="微软雅黑" pitchFamily="34" charset="-122"/>
              </a:rPr>
              <a:t>，使泛大陆的形象更</a:t>
            </a:r>
            <a:r>
              <a:rPr lang="zh-CN" altLang="en-US" sz="3600" b="1" smtClean="0">
                <a:solidFill>
                  <a:srgbClr val="0000FF"/>
                </a:solidFill>
                <a:ea typeface="微软雅黑" pitchFamily="34" charset="-122"/>
              </a:rPr>
              <a:t>具体清晰</a:t>
            </a:r>
            <a:r>
              <a:rPr lang="zh-CN" altLang="en-US" sz="3600" b="1" smtClean="0">
                <a:solidFill>
                  <a:schemeClr val="accent2"/>
                </a:solidFill>
                <a:ea typeface="微软雅黑" pitchFamily="34" charset="-122"/>
              </a:rPr>
              <a:t>。</a:t>
            </a:r>
          </a:p>
        </p:txBody>
      </p:sp>
      <p:sp>
        <p:nvSpPr>
          <p:cNvPr id="18436" name="AutoShape 5">
            <a:hlinkClick r:id="rId3" action="ppaction://hlinksldjump" highlightClick="1"/>
          </p:cNvPr>
          <p:cNvSpPr>
            <a:spLocks noChangeArrowheads="1"/>
          </p:cNvSpPr>
          <p:nvPr/>
        </p:nvSpPr>
        <p:spPr bwMode="auto">
          <a:xfrm>
            <a:off x="7924800" y="5334000"/>
            <a:ext cx="1219200" cy="15240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12326228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arn(inHorizontal)">
                                      <p:cBhvr>
                                        <p:cTn id="7" dur="500"/>
                                        <p:tgtEl>
                                          <p:spTgt spid="102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10244">
                                            <p:txEl>
                                              <p:pRg st="0" end="0"/>
                                            </p:txEl>
                                          </p:spTgt>
                                        </p:tgtEl>
                                        <p:attrNameLst>
                                          <p:attrName>style.visibility</p:attrName>
                                        </p:attrNameLst>
                                      </p:cBhvr>
                                      <p:to>
                                        <p:strVal val="visible"/>
                                      </p:to>
                                    </p:set>
                                    <p:anim calcmode="lin" valueType="num">
                                      <p:cBhvr>
                                        <p:cTn id="12" dur="1000" fill="hold"/>
                                        <p:tgtEl>
                                          <p:spTgt spid="10244">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1024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2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type="title"/>
          </p:nvPr>
        </p:nvSpPr>
        <p:spPr>
          <a:xfrm>
            <a:off x="32360" y="548680"/>
            <a:ext cx="8964488" cy="639762"/>
          </a:xfrm>
        </p:spPr>
        <p:txBody>
          <a:bodyPr rIns="91440" anchor="ctr">
            <a:normAutofit fontScale="90000"/>
          </a:bodyPr>
          <a:lstStyle/>
          <a:p>
            <a:pPr algn="l" eaLnBrk="1" hangingPunct="1">
              <a:defRPr/>
            </a:pPr>
            <a:r>
              <a:rPr lang="zh-CN" altLang="en-US" sz="4000" dirty="0" smtClean="0">
                <a:ea typeface="微软雅黑" pitchFamily="34" charset="-122"/>
              </a:rPr>
              <a:t>位于南极中心部位的南极洲是全球的大冰箱 </a:t>
            </a:r>
            <a:r>
              <a:rPr lang="zh-CN" altLang="en-US" sz="2800" dirty="0" smtClean="0">
                <a:ea typeface="微软雅黑" pitchFamily="34" charset="-122"/>
              </a:rPr>
              <a:t>                  </a:t>
            </a:r>
          </a:p>
        </p:txBody>
      </p:sp>
      <p:sp>
        <p:nvSpPr>
          <p:cNvPr id="11268" name="Rectangle 4"/>
          <p:cNvSpPr>
            <a:spLocks noGrp="1" noChangeArrowheads="1"/>
          </p:cNvSpPr>
          <p:nvPr>
            <p:ph idx="1"/>
          </p:nvPr>
        </p:nvSpPr>
        <p:spPr>
          <a:xfrm>
            <a:off x="457200" y="1600200"/>
            <a:ext cx="8229600" cy="1295400"/>
          </a:xfrm>
        </p:spPr>
        <p:txBody>
          <a:bodyPr/>
          <a:lstStyle/>
          <a:p>
            <a:pPr eaLnBrk="1" hangingPunct="1">
              <a:lnSpc>
                <a:spcPct val="80000"/>
              </a:lnSpc>
            </a:pPr>
            <a:r>
              <a:rPr lang="zh-CN" altLang="en-US" b="1" dirty="0" smtClean="0">
                <a:ea typeface="微软雅黑" pitchFamily="34" charset="-122"/>
              </a:rPr>
              <a:t>分析：运用</a:t>
            </a:r>
            <a:r>
              <a:rPr lang="zh-CN" altLang="en-US" b="1" dirty="0" smtClean="0">
                <a:solidFill>
                  <a:srgbClr val="0000FF"/>
                </a:solidFill>
                <a:ea typeface="微软雅黑" pitchFamily="34" charset="-122"/>
              </a:rPr>
              <a:t>打比方</a:t>
            </a:r>
            <a:r>
              <a:rPr lang="zh-CN" altLang="en-US" b="1" dirty="0" smtClean="0">
                <a:ea typeface="微软雅黑" pitchFamily="34" charset="-122"/>
              </a:rPr>
              <a:t>的说明方法，</a:t>
            </a:r>
            <a:r>
              <a:rPr lang="zh-CN" altLang="en-US" b="1" dirty="0" smtClean="0">
                <a:solidFill>
                  <a:srgbClr val="0000FF"/>
                </a:solidFill>
                <a:ea typeface="微软雅黑" pitchFamily="34" charset="-122"/>
              </a:rPr>
              <a:t>形象</a:t>
            </a:r>
            <a:r>
              <a:rPr lang="zh-CN" altLang="en-US" b="1" dirty="0" smtClean="0">
                <a:ea typeface="微软雅黑" pitchFamily="34" charset="-122"/>
              </a:rPr>
              <a:t>地说明了</a:t>
            </a:r>
            <a:r>
              <a:rPr lang="zh-CN" altLang="en-US" b="1" dirty="0" smtClean="0">
                <a:solidFill>
                  <a:srgbClr val="0000FF"/>
                </a:solidFill>
                <a:ea typeface="微软雅黑" pitchFamily="34" charset="-122"/>
              </a:rPr>
              <a:t>南极洲寒冷的程度</a:t>
            </a:r>
            <a:r>
              <a:rPr lang="zh-CN" altLang="en-US" b="1" dirty="0" smtClean="0">
                <a:ea typeface="微软雅黑" pitchFamily="34" charset="-122"/>
              </a:rPr>
              <a:t>和</a:t>
            </a:r>
            <a:r>
              <a:rPr lang="zh-CN" altLang="en-US" b="1" dirty="0" smtClean="0">
                <a:solidFill>
                  <a:srgbClr val="0000FF"/>
                </a:solidFill>
                <a:ea typeface="微软雅黑" pitchFamily="34" charset="-122"/>
              </a:rPr>
              <a:t>南极洲在地球中的重要地位。 </a:t>
            </a:r>
          </a:p>
        </p:txBody>
      </p:sp>
      <p:sp>
        <p:nvSpPr>
          <p:cNvPr id="11269" name="Text Box 5"/>
          <p:cNvSpPr txBox="1">
            <a:spLocks noChangeArrowheads="1"/>
          </p:cNvSpPr>
          <p:nvPr/>
        </p:nvSpPr>
        <p:spPr bwMode="auto">
          <a:xfrm>
            <a:off x="381000" y="3124200"/>
            <a:ext cx="84582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3200" b="1">
                <a:latin typeface="Tahoma" pitchFamily="34" charset="0"/>
              </a:rPr>
              <a:t>可以这样比喻，板块上驮着许多大陆，当板块向一个或另一个方向运动时，大陆也随之一起运动。</a:t>
            </a:r>
          </a:p>
        </p:txBody>
      </p:sp>
      <p:sp>
        <p:nvSpPr>
          <p:cNvPr id="11270" name="Text Box 6"/>
          <p:cNvSpPr txBox="1">
            <a:spLocks noChangeArrowheads="1"/>
          </p:cNvSpPr>
          <p:nvPr/>
        </p:nvSpPr>
        <p:spPr bwMode="auto">
          <a:xfrm>
            <a:off x="304800" y="49530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3200" b="1">
                <a:latin typeface="Tahoma" pitchFamily="34" charset="0"/>
              </a:rPr>
              <a:t>分析：用了</a:t>
            </a:r>
            <a:r>
              <a:rPr lang="zh-CN" altLang="en-US" sz="3200" b="1">
                <a:solidFill>
                  <a:srgbClr val="0000FF"/>
                </a:solidFill>
                <a:latin typeface="Tahoma" pitchFamily="34" charset="0"/>
              </a:rPr>
              <a:t>打比方</a:t>
            </a:r>
            <a:r>
              <a:rPr lang="zh-CN" altLang="en-US" sz="3200" b="1">
                <a:latin typeface="Tahoma" pitchFamily="34" charset="0"/>
              </a:rPr>
              <a:t>的说明方法</a:t>
            </a:r>
            <a:r>
              <a:rPr lang="zh-CN" altLang="en-US" sz="3200" b="1">
                <a:solidFill>
                  <a:srgbClr val="0000FF"/>
                </a:solidFill>
                <a:latin typeface="Tahoma" pitchFamily="34" charset="0"/>
              </a:rPr>
              <a:t>生动形象</a:t>
            </a:r>
            <a:r>
              <a:rPr lang="zh-CN" altLang="en-US" sz="3200" b="1">
                <a:latin typeface="Tahoma" pitchFamily="34" charset="0"/>
              </a:rPr>
              <a:t>的写出了</a:t>
            </a:r>
            <a:r>
              <a:rPr lang="zh-CN" altLang="en-US" sz="3200" b="1">
                <a:solidFill>
                  <a:srgbClr val="0000FF"/>
                </a:solidFill>
                <a:latin typeface="Tahoma" pitchFamily="34" charset="0"/>
              </a:rPr>
              <a:t>大陆的运动过程</a:t>
            </a:r>
            <a:r>
              <a:rPr lang="zh-CN" altLang="en-US" sz="3200" b="1">
                <a:latin typeface="Tahoma" pitchFamily="34" charset="0"/>
              </a:rPr>
              <a:t> 。</a:t>
            </a:r>
          </a:p>
        </p:txBody>
      </p:sp>
      <p:sp>
        <p:nvSpPr>
          <p:cNvPr id="19462" name="AutoShape 7">
            <a:hlinkClick r:id="rId3" action="ppaction://hlinksldjump" highlightClick="1"/>
          </p:cNvPr>
          <p:cNvSpPr>
            <a:spLocks noChangeArrowheads="1"/>
          </p:cNvSpPr>
          <p:nvPr/>
        </p:nvSpPr>
        <p:spPr bwMode="auto">
          <a:xfrm>
            <a:off x="7924800" y="5638800"/>
            <a:ext cx="1219200" cy="12192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1745152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p:cTn id="7" dur="500" fill="hold"/>
                                        <p:tgtEl>
                                          <p:spTgt spid="1126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68">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126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6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26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269"/>
                                        </p:tgtEl>
                                        <p:attrNameLst>
                                          <p:attrName>style.visibility</p:attrName>
                                        </p:attrNameLst>
                                      </p:cBhvr>
                                      <p:to>
                                        <p:strVal val="visible"/>
                                      </p:to>
                                    </p:set>
                                    <p:animEffect transition="in" filter="dissolve">
                                      <p:cBhvr>
                                        <p:cTn id="16" dur="500"/>
                                        <p:tgtEl>
                                          <p:spTgt spid="1126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9" presetClass="entr" presetSubtype="10" fill="hold" grpId="0" nodeType="clickEffect">
                                  <p:stCondLst>
                                    <p:cond delay="0"/>
                                  </p:stCondLst>
                                  <p:childTnLst>
                                    <p:set>
                                      <p:cBhvr>
                                        <p:cTn id="20" dur="1" fill="hold">
                                          <p:stCondLst>
                                            <p:cond delay="0"/>
                                          </p:stCondLst>
                                        </p:cTn>
                                        <p:tgtEl>
                                          <p:spTgt spid="11270"/>
                                        </p:tgtEl>
                                        <p:attrNameLst>
                                          <p:attrName>style.visibility</p:attrName>
                                        </p:attrNameLst>
                                      </p:cBhvr>
                                      <p:to>
                                        <p:strVal val="visible"/>
                                      </p:to>
                                    </p:set>
                                    <p:anim calcmode="lin" valueType="num">
                                      <p:cBhvr>
                                        <p:cTn id="21" dur="5000" fill="hold"/>
                                        <p:tgtEl>
                                          <p:spTgt spid="11270"/>
                                        </p:tgtEl>
                                        <p:attrNameLst>
                                          <p:attrName>ppt_w</p:attrName>
                                        </p:attrNameLst>
                                      </p:cBhvr>
                                      <p:tavLst>
                                        <p:tav tm="0" fmla="#ppt_w*sin(2.5*pi*$)">
                                          <p:val>
                                            <p:fltVal val="0"/>
                                          </p:val>
                                        </p:tav>
                                        <p:tav tm="100000">
                                          <p:val>
                                            <p:fltVal val="1"/>
                                          </p:val>
                                        </p:tav>
                                      </p:tavLst>
                                    </p:anim>
                                    <p:anim calcmode="lin" valueType="num">
                                      <p:cBhvr>
                                        <p:cTn id="22" dur="5000" fill="hold"/>
                                        <p:tgtEl>
                                          <p:spTgt spid="112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P spid="11269" grpId="0"/>
      <p:bldP spid="112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0" y="274638"/>
            <a:ext cx="8229600" cy="1143000"/>
          </a:xfrm>
        </p:spPr>
        <p:txBody>
          <a:bodyPr rIns="91440" anchor="ctr"/>
          <a:lstStyle/>
          <a:p>
            <a:pPr eaLnBrk="1" hangingPunct="1"/>
            <a:r>
              <a:rPr lang="zh-CN" altLang="en-US" smtClean="0">
                <a:ea typeface="微软雅黑" pitchFamily="34" charset="-122"/>
              </a:rPr>
              <a:t>第十自然段</a:t>
            </a:r>
          </a:p>
        </p:txBody>
      </p:sp>
      <p:sp>
        <p:nvSpPr>
          <p:cNvPr id="12291" name="Rectangle 3"/>
          <p:cNvSpPr>
            <a:spLocks noGrp="1" noChangeArrowheads="1"/>
          </p:cNvSpPr>
          <p:nvPr>
            <p:ph type="body" idx="4294967295"/>
          </p:nvPr>
        </p:nvSpPr>
        <p:spPr>
          <a:xfrm>
            <a:off x="0" y="1600200"/>
            <a:ext cx="9144000" cy="4525963"/>
          </a:xfrm>
        </p:spPr>
        <p:txBody>
          <a:bodyPr/>
          <a:lstStyle/>
          <a:p>
            <a:pPr lvl="1" eaLnBrk="1" hangingPunct="1">
              <a:buFont typeface="Arial" pitchFamily="34" charset="0"/>
              <a:buNone/>
            </a:pPr>
            <a:r>
              <a:rPr lang="zh-CN" altLang="en-US" sz="4400" b="1" smtClean="0"/>
              <a:t>用了</a:t>
            </a:r>
            <a:r>
              <a:rPr lang="zh-CN" altLang="en-US" sz="4400" b="1" smtClean="0">
                <a:solidFill>
                  <a:srgbClr val="0000FF"/>
                </a:solidFill>
              </a:rPr>
              <a:t>分类别</a:t>
            </a:r>
            <a:r>
              <a:rPr lang="zh-CN" altLang="en-US" sz="4400" b="1" smtClean="0"/>
              <a:t>的说明方法，并分成四个部分，详细的说明了泛大陆分裂的状况，</a:t>
            </a:r>
            <a:r>
              <a:rPr lang="zh-CN" altLang="en-US" sz="4400" b="1" smtClean="0">
                <a:solidFill>
                  <a:srgbClr val="0000FF"/>
                </a:solidFill>
              </a:rPr>
              <a:t>条理清楚</a:t>
            </a:r>
            <a:r>
              <a:rPr lang="zh-CN" altLang="en-US" sz="4400" b="1" smtClean="0"/>
              <a:t>，</a:t>
            </a:r>
            <a:r>
              <a:rPr lang="zh-CN" altLang="en-US" sz="4400" b="1" smtClean="0">
                <a:solidFill>
                  <a:srgbClr val="FF0000"/>
                </a:solidFill>
              </a:rPr>
              <a:t>层次分明</a:t>
            </a:r>
          </a:p>
        </p:txBody>
      </p:sp>
      <p:sp>
        <p:nvSpPr>
          <p:cNvPr id="20484" name="AutoShape 4">
            <a:hlinkClick r:id="rId3" action="ppaction://hlinksldjump" highlightClick="1"/>
          </p:cNvPr>
          <p:cNvSpPr>
            <a:spLocks noChangeArrowheads="1"/>
          </p:cNvSpPr>
          <p:nvPr/>
        </p:nvSpPr>
        <p:spPr bwMode="auto">
          <a:xfrm>
            <a:off x="7924800" y="5334000"/>
            <a:ext cx="1219200" cy="15240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20843643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wedge">
                                      <p:cBhvr>
                                        <p:cTn id="7" dur="2000"/>
                                        <p:tgtEl>
                                          <p:spTgt spid="12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09625" y="493713"/>
            <a:ext cx="7524750" cy="758825"/>
          </a:xfrm>
        </p:spPr>
        <p:txBody>
          <a:bodyPr rIns="91440" anchor="ctr">
            <a:normAutofit fontScale="90000"/>
          </a:bodyPr>
          <a:lstStyle/>
          <a:p>
            <a:pPr eaLnBrk="1" hangingPunct="1"/>
            <a:r>
              <a:rPr lang="zh-CN" altLang="en-US" smtClean="0">
                <a:ea typeface="微软雅黑" pitchFamily="34" charset="-122"/>
              </a:rPr>
              <a:t>第十三自然段</a:t>
            </a:r>
          </a:p>
        </p:txBody>
      </p:sp>
      <p:sp>
        <p:nvSpPr>
          <p:cNvPr id="13315" name="Rectangle 3"/>
          <p:cNvSpPr>
            <a:spLocks noGrp="1" noChangeArrowheads="1"/>
          </p:cNvSpPr>
          <p:nvPr>
            <p:ph idx="1"/>
          </p:nvPr>
        </p:nvSpPr>
        <p:spPr>
          <a:xfrm>
            <a:off x="809625" y="1374775"/>
            <a:ext cx="7524750" cy="4284663"/>
          </a:xfrm>
        </p:spPr>
        <p:txBody>
          <a:bodyPr/>
          <a:lstStyle/>
          <a:p>
            <a:pPr eaLnBrk="1" hangingPunct="1"/>
            <a:r>
              <a:rPr lang="zh-CN" altLang="en-US" b="1" smtClean="0">
                <a:ea typeface="微软雅黑" pitchFamily="34" charset="-122"/>
              </a:rPr>
              <a:t>用了</a:t>
            </a:r>
            <a:r>
              <a:rPr lang="zh-CN" altLang="en-US" b="1" smtClean="0">
                <a:solidFill>
                  <a:srgbClr val="0000FF"/>
                </a:solidFill>
                <a:ea typeface="微软雅黑" pitchFamily="34" charset="-122"/>
              </a:rPr>
              <a:t>举例子</a:t>
            </a:r>
            <a:r>
              <a:rPr lang="zh-CN" altLang="en-US" b="1" smtClean="0">
                <a:ea typeface="微软雅黑" pitchFamily="34" charset="-122"/>
              </a:rPr>
              <a:t>的说明方法，更</a:t>
            </a:r>
            <a:r>
              <a:rPr lang="zh-CN" altLang="en-US" b="1" smtClean="0">
                <a:solidFill>
                  <a:srgbClr val="0000FF"/>
                </a:solidFill>
                <a:ea typeface="微软雅黑" pitchFamily="34" charset="-122"/>
              </a:rPr>
              <a:t>具体</a:t>
            </a:r>
            <a:r>
              <a:rPr lang="zh-CN" altLang="en-US" b="1" smtClean="0">
                <a:ea typeface="微软雅黑" pitchFamily="34" charset="-122"/>
              </a:rPr>
              <a:t>的写出了南极曾经的恐龙的生存状况，也点出了南极的恐龙灭绝的原因。</a:t>
            </a:r>
          </a:p>
        </p:txBody>
      </p:sp>
      <p:sp>
        <p:nvSpPr>
          <p:cNvPr id="21508" name="AutoShape 4">
            <a:hlinkClick r:id="rId3" action="ppaction://hlinksldjump" highlightClick="1"/>
          </p:cNvPr>
          <p:cNvSpPr>
            <a:spLocks noChangeArrowheads="1"/>
          </p:cNvSpPr>
          <p:nvPr/>
        </p:nvSpPr>
        <p:spPr bwMode="auto">
          <a:xfrm>
            <a:off x="7924800" y="5334000"/>
            <a:ext cx="1219200" cy="15240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7315348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09625" y="493713"/>
            <a:ext cx="7524750" cy="758825"/>
          </a:xfrm>
        </p:spPr>
        <p:txBody>
          <a:bodyPr rIns="91440" anchor="ctr">
            <a:normAutofit fontScale="90000"/>
          </a:bodyPr>
          <a:lstStyle/>
          <a:p>
            <a:pPr eaLnBrk="1" hangingPunct="1">
              <a:defRPr/>
            </a:pPr>
            <a:r>
              <a:rPr lang="zh-CN" altLang="en-US" sz="4000" smtClean="0">
                <a:ea typeface="微软雅黑" pitchFamily="34" charset="-122"/>
              </a:rPr>
              <a:t>这一问题的答案是：是大陆在漂移而不是恐龙自己在迁移</a:t>
            </a:r>
          </a:p>
        </p:txBody>
      </p:sp>
      <p:sp>
        <p:nvSpPr>
          <p:cNvPr id="14339" name="Rectangle 3"/>
          <p:cNvSpPr>
            <a:spLocks noGrp="1" noChangeArrowheads="1"/>
          </p:cNvSpPr>
          <p:nvPr>
            <p:ph idx="1"/>
          </p:nvPr>
        </p:nvSpPr>
        <p:spPr>
          <a:xfrm>
            <a:off x="809625" y="1374775"/>
            <a:ext cx="7524750" cy="4284663"/>
          </a:xfrm>
        </p:spPr>
        <p:txBody>
          <a:bodyPr/>
          <a:lstStyle/>
          <a:p>
            <a:pPr eaLnBrk="1" hangingPunct="1"/>
            <a:r>
              <a:rPr lang="zh-CN" altLang="en-US" b="1" smtClean="0">
                <a:ea typeface="微软雅黑" pitchFamily="34" charset="-122"/>
              </a:rPr>
              <a:t>分析：这句话用了</a:t>
            </a:r>
            <a:r>
              <a:rPr lang="zh-CN" altLang="en-US" b="1" smtClean="0">
                <a:solidFill>
                  <a:srgbClr val="FF0000"/>
                </a:solidFill>
                <a:ea typeface="微软雅黑" pitchFamily="34" charset="-122"/>
              </a:rPr>
              <a:t>作诠释</a:t>
            </a:r>
            <a:r>
              <a:rPr lang="zh-CN" altLang="en-US" b="1" smtClean="0">
                <a:ea typeface="微软雅黑" pitchFamily="34" charset="-122"/>
              </a:rPr>
              <a:t>的说明方法，更</a:t>
            </a:r>
            <a:r>
              <a:rPr lang="zh-CN" altLang="en-US" b="1" smtClean="0">
                <a:solidFill>
                  <a:srgbClr val="FF0000"/>
                </a:solidFill>
                <a:ea typeface="微软雅黑" pitchFamily="34" charset="-122"/>
              </a:rPr>
              <a:t>清晰</a:t>
            </a:r>
            <a:r>
              <a:rPr lang="zh-CN" altLang="en-US" b="1" smtClean="0">
                <a:ea typeface="微软雅黑" pitchFamily="34" charset="-122"/>
              </a:rPr>
              <a:t>地说明了恐龙能在各个大陆生存不是因为它们自己迁移，而是因为大陆在漂移，</a:t>
            </a:r>
            <a:r>
              <a:rPr lang="zh-CN" altLang="en-US" b="1" smtClean="0">
                <a:solidFill>
                  <a:srgbClr val="FF0000"/>
                </a:solidFill>
                <a:ea typeface="微软雅黑" pitchFamily="34" charset="-122"/>
              </a:rPr>
              <a:t>回答了上文的问题</a:t>
            </a:r>
            <a:r>
              <a:rPr lang="zh-CN" altLang="en-US" b="1" smtClean="0">
                <a:ea typeface="微软雅黑" pitchFamily="34" charset="-122"/>
              </a:rPr>
              <a:t>，使文章更</a:t>
            </a:r>
            <a:r>
              <a:rPr lang="zh-CN" altLang="en-US" b="1" smtClean="0">
                <a:solidFill>
                  <a:srgbClr val="FF0000"/>
                </a:solidFill>
                <a:ea typeface="微软雅黑" pitchFamily="34" charset="-122"/>
              </a:rPr>
              <a:t>紧密</a:t>
            </a:r>
            <a:r>
              <a:rPr lang="zh-CN" altLang="en-US" b="1" smtClean="0">
                <a:ea typeface="微软雅黑" pitchFamily="34" charset="-122"/>
              </a:rPr>
              <a:t>。</a:t>
            </a:r>
          </a:p>
        </p:txBody>
      </p:sp>
      <p:sp>
        <p:nvSpPr>
          <p:cNvPr id="22532" name="AutoShape 4">
            <a:hlinkClick r:id="rId3" action="ppaction://hlinksldjump" highlightClick="1"/>
          </p:cNvPr>
          <p:cNvSpPr>
            <a:spLocks noChangeArrowheads="1"/>
          </p:cNvSpPr>
          <p:nvPr/>
        </p:nvSpPr>
        <p:spPr bwMode="auto">
          <a:xfrm>
            <a:off x="7924800" y="5334000"/>
            <a:ext cx="1219200" cy="15240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28225868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2000"/>
                                        <p:tgtEl>
                                          <p:spTgt spid="14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checkerboard(across)">
                                      <p:cBhvr>
                                        <p:cTn id="12"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09625" y="493713"/>
            <a:ext cx="7524750" cy="758825"/>
          </a:xfrm>
        </p:spPr>
        <p:txBody>
          <a:bodyPr rIns="91440" anchor="ctr">
            <a:normAutofit fontScale="90000"/>
          </a:bodyPr>
          <a:lstStyle/>
          <a:p>
            <a:pPr eaLnBrk="1" hangingPunct="1">
              <a:defRPr/>
            </a:pPr>
            <a:r>
              <a:rPr lang="zh-CN" altLang="en-US" sz="2800" smtClean="0">
                <a:ea typeface="微软雅黑" pitchFamily="34" charset="-122"/>
              </a:rPr>
              <a:t>在四十多亿年的地球发展史中，泛大陆形成和分裂过多次，最后一次完整大泛大陆大约是在</a:t>
            </a:r>
            <a:r>
              <a:rPr lang="en-US" altLang="zh-CN" sz="2800" smtClean="0">
                <a:ea typeface="微软雅黑" pitchFamily="34" charset="-122"/>
              </a:rPr>
              <a:t>2.25</a:t>
            </a:r>
            <a:r>
              <a:rPr lang="zh-CN" altLang="en-US" sz="2800" smtClean="0">
                <a:ea typeface="微软雅黑" pitchFamily="34" charset="-122"/>
              </a:rPr>
              <a:t>亿年前形成的。这个泛大陆存在了数百万年以后，又开始显示出破裂的迹象。</a:t>
            </a:r>
          </a:p>
        </p:txBody>
      </p:sp>
      <p:sp>
        <p:nvSpPr>
          <p:cNvPr id="15363" name="Rectangle 3"/>
          <p:cNvSpPr>
            <a:spLocks noGrp="1" noChangeArrowheads="1"/>
          </p:cNvSpPr>
          <p:nvPr>
            <p:ph idx="1"/>
          </p:nvPr>
        </p:nvSpPr>
        <p:spPr>
          <a:xfrm>
            <a:off x="457200" y="3429000"/>
            <a:ext cx="8229600" cy="2697163"/>
          </a:xfrm>
        </p:spPr>
        <p:txBody>
          <a:bodyPr>
            <a:normAutofit/>
          </a:bodyPr>
          <a:lstStyle/>
          <a:p>
            <a:pPr eaLnBrk="1" hangingPunct="1">
              <a:defRPr/>
            </a:pPr>
            <a:r>
              <a:rPr lang="zh-CN" altLang="en-US" sz="3600" b="1" smtClean="0">
                <a:ea typeface="微软雅黑" pitchFamily="34" charset="-122"/>
              </a:rPr>
              <a:t>这段话多次运用了</a:t>
            </a:r>
            <a:r>
              <a:rPr lang="zh-CN" altLang="en-US" sz="3600" b="1" smtClean="0">
                <a:solidFill>
                  <a:srgbClr val="FF0000"/>
                </a:solidFill>
                <a:ea typeface="微软雅黑" pitchFamily="34" charset="-122"/>
              </a:rPr>
              <a:t>列数字</a:t>
            </a:r>
            <a:r>
              <a:rPr lang="zh-CN" altLang="en-US" sz="3600" b="1" smtClean="0">
                <a:ea typeface="微软雅黑" pitchFamily="34" charset="-122"/>
              </a:rPr>
              <a:t>的说明方法，更</a:t>
            </a:r>
            <a:r>
              <a:rPr lang="zh-CN" altLang="en-US" sz="3600" b="1" smtClean="0">
                <a:solidFill>
                  <a:srgbClr val="FF0000"/>
                </a:solidFill>
                <a:ea typeface="微软雅黑" pitchFamily="34" charset="-122"/>
              </a:rPr>
              <a:t>准确</a:t>
            </a:r>
            <a:r>
              <a:rPr lang="zh-CN" altLang="en-US" sz="3600" b="1" smtClean="0">
                <a:ea typeface="微软雅黑" pitchFamily="34" charset="-122"/>
              </a:rPr>
              <a:t>的写出了地球的发展历程，说明泛大陆形成和分裂过多次，十分</a:t>
            </a:r>
            <a:r>
              <a:rPr lang="zh-CN" altLang="en-US" sz="3600" b="1" smtClean="0">
                <a:solidFill>
                  <a:srgbClr val="FF0000"/>
                </a:solidFill>
                <a:ea typeface="微软雅黑" pitchFamily="34" charset="-122"/>
              </a:rPr>
              <a:t>科学严谨</a:t>
            </a:r>
            <a:r>
              <a:rPr lang="zh-CN" altLang="en-US" sz="3600" b="1" smtClean="0">
                <a:ea typeface="微软雅黑" pitchFamily="34" charset="-122"/>
              </a:rPr>
              <a:t>。</a:t>
            </a:r>
          </a:p>
          <a:p>
            <a:pPr eaLnBrk="1" hangingPunct="1">
              <a:buFont typeface="Wingdings 2" pitchFamily="18" charset="2"/>
              <a:buNone/>
              <a:defRPr/>
            </a:pPr>
            <a:endParaRPr lang="en-US" altLang="zh-CN" sz="3600" b="1" smtClean="0">
              <a:ea typeface="微软雅黑" pitchFamily="34" charset="-122"/>
            </a:endParaRPr>
          </a:p>
        </p:txBody>
      </p:sp>
      <p:sp>
        <p:nvSpPr>
          <p:cNvPr id="23556" name="AutoShape 4">
            <a:hlinkClick r:id="rId3" action="ppaction://hlinksldjump" highlightClick="1"/>
          </p:cNvPr>
          <p:cNvSpPr>
            <a:spLocks noChangeArrowheads="1"/>
          </p:cNvSpPr>
          <p:nvPr/>
        </p:nvSpPr>
        <p:spPr bwMode="auto">
          <a:xfrm>
            <a:off x="7924800" y="5791200"/>
            <a:ext cx="1219200" cy="106680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ustDataLst>
      <p:tags r:id="rId1"/>
    </p:custDataLst>
    <p:extLst>
      <p:ext uri="{BB962C8B-B14F-4D97-AF65-F5344CB8AC3E}">
        <p14:creationId xmlns:p14="http://schemas.microsoft.com/office/powerpoint/2010/main" val="35463443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ssolve">
                                      <p:cBhvr>
                                        <p:cTn id="7" dur="500"/>
                                        <p:tgtEl>
                                          <p:spTgt spid="15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8" presetClass="entr" presetSubtype="0" accel="100000"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 calcmode="lin" valueType="num">
                                      <p:cBhvr>
                                        <p:cTn id="12" dur="500" fill="hold"/>
                                        <p:tgtEl>
                                          <p:spTgt spid="15363">
                                            <p:txEl>
                                              <p:pRg st="0" end="0"/>
                                            </p:txEl>
                                          </p:spTgt>
                                        </p:tgtEl>
                                        <p:attrNameLst>
                                          <p:attrName>ppt_w</p:attrName>
                                        </p:attrNameLst>
                                      </p:cBhvr>
                                      <p:tavLst>
                                        <p:tav tm="0">
                                          <p:val>
                                            <p:strVal val="#ppt_w*2.5"/>
                                          </p:val>
                                        </p:tav>
                                        <p:tav tm="100000">
                                          <p:val>
                                            <p:strVal val="#ppt_w"/>
                                          </p:val>
                                        </p:tav>
                                      </p:tavLst>
                                    </p:anim>
                                    <p:anim calcmode="lin" valueType="num">
                                      <p:cBhvr>
                                        <p:cTn id="13" dur="500" fill="hold"/>
                                        <p:tgtEl>
                                          <p:spTgt spid="15363">
                                            <p:txEl>
                                              <p:pRg st="0" end="0"/>
                                            </p:txEl>
                                          </p:spTgt>
                                        </p:tgtEl>
                                        <p:attrNameLst>
                                          <p:attrName>ppt_h</p:attrName>
                                        </p:attrNameLst>
                                      </p:cBhvr>
                                      <p:tavLst>
                                        <p:tav tm="0">
                                          <p:val>
                                            <p:strVal val="#ppt_h*0.01"/>
                                          </p:val>
                                        </p:tav>
                                        <p:tav tm="100000">
                                          <p:val>
                                            <p:strVal val="#ppt_h"/>
                                          </p:val>
                                        </p:tav>
                                      </p:tavLst>
                                    </p:anim>
                                    <p:anim calcmode="lin" valueType="num">
                                      <p:cBhvr>
                                        <p:cTn id="14"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5363">
                                            <p:txEl>
                                              <p:pRg st="0" end="0"/>
                                            </p:txEl>
                                          </p:spTgt>
                                        </p:tgtEl>
                                        <p:attrNameLst>
                                          <p:attrName>ppt_y</p:attrName>
                                        </p:attrNameLst>
                                      </p:cBhvr>
                                      <p:tavLst>
                                        <p:tav tm="0">
                                          <p:val>
                                            <p:strVal val="#ppt_h+1"/>
                                          </p:val>
                                        </p:tav>
                                        <p:tav tm="100000">
                                          <p:val>
                                            <p:strVal val="#ppt_y"/>
                                          </p:val>
                                        </p:tav>
                                      </p:tavLst>
                                    </p:anim>
                                    <p:animEffect transition="in" filter="fade">
                                      <p:cBhvr>
                                        <p:cTn id="16" dur="500"/>
                                        <p:tgtEl>
                                          <p:spTgt spid="15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292-110212122635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3"/>
          <p:cNvSpPr txBox="1">
            <a:spLocks noChangeArrowheads="1"/>
          </p:cNvSpPr>
          <p:nvPr/>
        </p:nvSpPr>
        <p:spPr bwMode="auto">
          <a:xfrm>
            <a:off x="0" y="304800"/>
            <a:ext cx="914400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9600" b="1" dirty="0">
                <a:solidFill>
                  <a:srgbClr val="FF3300"/>
                </a:solidFill>
                <a:latin typeface="Times New Roman" pitchFamily="18" charset="0"/>
              </a:rPr>
              <a:t>4.</a:t>
            </a:r>
            <a:r>
              <a:rPr lang="zh-CN" altLang="en-US" sz="9600" b="1" dirty="0">
                <a:solidFill>
                  <a:srgbClr val="FF3300"/>
                </a:solidFill>
                <a:latin typeface="Times New Roman" pitchFamily="18" charset="0"/>
              </a:rPr>
              <a:t>语言</a:t>
            </a:r>
            <a:endParaRPr lang="zh-CN" altLang="en-US" sz="9600" dirty="0"/>
          </a:p>
        </p:txBody>
      </p:sp>
    </p:spTree>
    <p:custDataLst>
      <p:tags r:id="rId1"/>
    </p:custDataLst>
    <p:extLst>
      <p:ext uri="{BB962C8B-B14F-4D97-AF65-F5344CB8AC3E}">
        <p14:creationId xmlns:p14="http://schemas.microsoft.com/office/powerpoint/2010/main" val="5092911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idx="1"/>
          </p:nvPr>
        </p:nvSpPr>
        <p:spPr>
          <a:xfrm>
            <a:off x="0" y="1935956"/>
            <a:ext cx="9144000" cy="1781076"/>
          </a:xfrm>
        </p:spPr>
        <p:txBody>
          <a:bodyPr>
            <a:noAutofit/>
          </a:bodyPr>
          <a:lstStyle/>
          <a:p>
            <a:pPr eaLnBrk="1" hangingPunct="1">
              <a:lnSpc>
                <a:spcPct val="80000"/>
              </a:lnSpc>
              <a:defRPr/>
            </a:pPr>
            <a:r>
              <a:rPr lang="zh-CN" altLang="en-US" sz="2400" b="1" dirty="0" smtClean="0">
                <a:solidFill>
                  <a:srgbClr val="0000FF"/>
                </a:solidFill>
                <a:ea typeface="微软雅黑" pitchFamily="34" charset="-122"/>
              </a:rPr>
              <a:t>例句中为什么用“迹象”而不用“痕迹”？</a:t>
            </a:r>
          </a:p>
          <a:p>
            <a:pPr eaLnBrk="1" hangingPunct="1">
              <a:lnSpc>
                <a:spcPct val="80000"/>
              </a:lnSpc>
              <a:spcBef>
                <a:spcPct val="50000"/>
              </a:spcBef>
              <a:buFont typeface="Wingdings 2" pitchFamily="18" charset="2"/>
              <a:buNone/>
              <a:defRPr/>
            </a:pPr>
            <a:r>
              <a:rPr lang="zh-CN" altLang="en-US" sz="2800" dirty="0" smtClean="0">
                <a:solidFill>
                  <a:srgbClr val="0000FF"/>
                </a:solidFill>
                <a:ea typeface="微软雅黑" pitchFamily="34" charset="-122"/>
              </a:rPr>
              <a:t>  </a:t>
            </a:r>
            <a:r>
              <a:rPr lang="zh-CN" altLang="en-US" sz="2400" b="1" dirty="0" smtClean="0">
                <a:solidFill>
                  <a:srgbClr val="0000FF"/>
                </a:solidFill>
                <a:ea typeface="微软雅黑" pitchFamily="34" charset="-122"/>
              </a:rPr>
              <a:t>温馨提示：</a:t>
            </a:r>
          </a:p>
          <a:p>
            <a:pPr eaLnBrk="1" hangingPunct="1">
              <a:lnSpc>
                <a:spcPct val="100000"/>
              </a:lnSpc>
              <a:spcBef>
                <a:spcPct val="50000"/>
              </a:spcBef>
              <a:buFont typeface="Wingdings 2" pitchFamily="18" charset="2"/>
              <a:buNone/>
              <a:defRPr/>
            </a:pPr>
            <a:r>
              <a:rPr lang="zh-CN" altLang="en-US" sz="2400" b="1" dirty="0" smtClean="0">
                <a:solidFill>
                  <a:srgbClr val="0000FF"/>
                </a:solidFill>
                <a:ea typeface="微软雅黑" pitchFamily="34" charset="-122"/>
              </a:rPr>
              <a:t>           “迹象”与“痕迹”是一对近义词，但含义有差别。“迹象”指的是表露出来的不很显著的一些情况，而这些情况是可以借助它来推断失误的过去或将来的。</a:t>
            </a:r>
          </a:p>
          <a:p>
            <a:pPr eaLnBrk="1" hangingPunct="1">
              <a:lnSpc>
                <a:spcPct val="80000"/>
              </a:lnSpc>
              <a:defRPr/>
            </a:pPr>
            <a:endParaRPr lang="zh-CN" altLang="en-US" sz="2400" dirty="0" smtClean="0">
              <a:solidFill>
                <a:srgbClr val="0000FF"/>
              </a:solidFill>
              <a:ea typeface="微软雅黑" pitchFamily="34" charset="-122"/>
            </a:endParaRPr>
          </a:p>
          <a:p>
            <a:pPr eaLnBrk="1" hangingPunct="1">
              <a:lnSpc>
                <a:spcPct val="80000"/>
              </a:lnSpc>
              <a:defRPr/>
            </a:pPr>
            <a:endParaRPr lang="en-US" altLang="zh-CN" sz="2800" dirty="0" smtClean="0">
              <a:solidFill>
                <a:srgbClr val="0000FF"/>
              </a:solidFill>
              <a:ea typeface="微软雅黑" pitchFamily="34" charset="-122"/>
            </a:endParaRPr>
          </a:p>
        </p:txBody>
      </p:sp>
      <p:sp>
        <p:nvSpPr>
          <p:cNvPr id="25603" name="WordArt 3"/>
          <p:cNvSpPr>
            <a:spLocks noChangeArrowheads="1" noChangeShapeType="1" noTextEdit="1"/>
          </p:cNvSpPr>
          <p:nvPr/>
        </p:nvSpPr>
        <p:spPr bwMode="auto">
          <a:xfrm>
            <a:off x="3657600" y="0"/>
            <a:ext cx="1828800" cy="609600"/>
          </a:xfrm>
          <a:prstGeom prst="rect">
            <a:avLst/>
          </a:prstGeom>
        </p:spPr>
        <p:txBody>
          <a:bodyPr wrap="none" fromWordArt="1">
            <a:prstTxWarp prst="textPlain">
              <a:avLst>
                <a:gd name="adj" fmla="val 50000"/>
              </a:avLst>
            </a:prstTxWarp>
          </a:bodyPr>
          <a:lstStyle/>
          <a:p>
            <a:pPr algn="ctr"/>
            <a:r>
              <a:rPr lang="zh-CN" altLang="en-US" sz="3600" kern="10">
                <a:ln w="12700">
                  <a:solidFill>
                    <a:srgbClr val="3333CC"/>
                  </a:solidFill>
                  <a:round/>
                  <a:headEnd/>
                  <a:tailEnd/>
                </a:ln>
                <a:solidFill>
                  <a:srgbClr val="B2B2B2">
                    <a:alpha val="50195"/>
                  </a:srgbClr>
                </a:solidFill>
                <a:effectLst>
                  <a:outerShdw dist="45791" dir="2021404" algn="ctr" rotWithShape="0">
                    <a:srgbClr val="9999FF"/>
                  </a:outerShdw>
                </a:effectLst>
                <a:latin typeface="宋体"/>
                <a:ea typeface="宋体"/>
              </a:rPr>
              <a:t>用词推敲</a:t>
            </a:r>
          </a:p>
        </p:txBody>
      </p:sp>
      <p:sp>
        <p:nvSpPr>
          <p:cNvPr id="17412" name="Text Box 4"/>
          <p:cNvSpPr txBox="1">
            <a:spLocks noChangeArrowheads="1"/>
          </p:cNvSpPr>
          <p:nvPr/>
        </p:nvSpPr>
        <p:spPr bwMode="auto">
          <a:xfrm>
            <a:off x="457200" y="609600"/>
            <a:ext cx="8305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3200" b="1" dirty="0">
                <a:solidFill>
                  <a:schemeClr val="tx2"/>
                </a:solidFill>
              </a:rPr>
              <a:t>例句：这个泛大陆存在了数百万年以后，又开始显示出破裂的</a:t>
            </a:r>
            <a:r>
              <a:rPr lang="zh-CN" altLang="en-US" sz="3200" b="1" u="sng" dirty="0">
                <a:solidFill>
                  <a:srgbClr val="FF3300"/>
                </a:solidFill>
              </a:rPr>
              <a:t>迹象</a:t>
            </a:r>
            <a:r>
              <a:rPr lang="zh-CN" altLang="en-US" sz="3200" b="1" dirty="0">
                <a:solidFill>
                  <a:schemeClr val="tx2"/>
                </a:solidFill>
              </a:rPr>
              <a:t>。</a:t>
            </a:r>
          </a:p>
        </p:txBody>
      </p:sp>
      <p:sp>
        <p:nvSpPr>
          <p:cNvPr id="25605" name="Text Box 5"/>
          <p:cNvSpPr txBox="1">
            <a:spLocks noChangeArrowheads="1"/>
          </p:cNvSpPr>
          <p:nvPr/>
        </p:nvSpPr>
        <p:spPr bwMode="auto">
          <a:xfrm>
            <a:off x="762000" y="4419600"/>
            <a:ext cx="754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endParaRPr lang="zh-CN" altLang="zh-CN"/>
          </a:p>
        </p:txBody>
      </p:sp>
      <p:sp>
        <p:nvSpPr>
          <p:cNvPr id="17414" name="Rectangle 6"/>
          <p:cNvSpPr>
            <a:spLocks noGrp="1" noChangeArrowheads="1"/>
          </p:cNvSpPr>
          <p:nvPr>
            <p:ph type="title"/>
          </p:nvPr>
        </p:nvSpPr>
        <p:spPr>
          <a:xfrm>
            <a:off x="381000" y="4876800"/>
            <a:ext cx="8229600" cy="1143000"/>
          </a:xfrm>
        </p:spPr>
        <p:txBody>
          <a:bodyPr rIns="91440" anchor="ctr">
            <a:noAutofit/>
          </a:bodyPr>
          <a:lstStyle/>
          <a:p>
            <a:pPr algn="l" eaLnBrk="1" hangingPunct="1">
              <a:defRPr/>
            </a:pPr>
            <a:r>
              <a:rPr lang="zh-CN" altLang="en-US" sz="3200" dirty="0" smtClean="0">
                <a:ea typeface="微软雅黑" pitchFamily="34" charset="-122"/>
              </a:rPr>
              <a:t>前者是</a:t>
            </a:r>
            <a:r>
              <a:rPr lang="zh-CN" altLang="en-US" sz="3200" dirty="0" smtClean="0">
                <a:solidFill>
                  <a:srgbClr val="FF0000"/>
                </a:solidFill>
                <a:ea typeface="微软雅黑" pitchFamily="34" charset="-122"/>
              </a:rPr>
              <a:t>情况</a:t>
            </a:r>
            <a:r>
              <a:rPr lang="zh-CN" altLang="en-US" sz="3200" dirty="0" smtClean="0">
                <a:ea typeface="微软雅黑" pitchFamily="34" charset="-122"/>
              </a:rPr>
              <a:t>，后者指</a:t>
            </a:r>
            <a:r>
              <a:rPr lang="zh-CN" altLang="en-US" sz="3200" dirty="0" smtClean="0">
                <a:solidFill>
                  <a:srgbClr val="FF0000"/>
                </a:solidFill>
                <a:ea typeface="微软雅黑" pitchFamily="34" charset="-122"/>
              </a:rPr>
              <a:t>印迹</a:t>
            </a:r>
            <a:r>
              <a:rPr lang="zh-CN" altLang="en-US" sz="3200" dirty="0" smtClean="0">
                <a:ea typeface="微软雅黑" pitchFamily="34" charset="-122"/>
              </a:rPr>
              <a:t>。前者可借以推断事物的未来</a:t>
            </a:r>
            <a:r>
              <a:rPr lang="en-US" altLang="zh-CN" sz="3200" dirty="0" smtClean="0">
                <a:ea typeface="微软雅黑" pitchFamily="34" charset="-122"/>
              </a:rPr>
              <a:t>,</a:t>
            </a:r>
            <a:r>
              <a:rPr lang="zh-CN" altLang="en-US" sz="3200" dirty="0" smtClean="0">
                <a:ea typeface="微软雅黑" pitchFamily="34" charset="-122"/>
              </a:rPr>
              <a:t>后者只反映事物过去的存在，而且后者比前者更</a:t>
            </a:r>
            <a:r>
              <a:rPr lang="zh-CN" altLang="en-US" sz="3200" dirty="0" smtClean="0">
                <a:solidFill>
                  <a:srgbClr val="FF0000"/>
                </a:solidFill>
                <a:ea typeface="微软雅黑" pitchFamily="34" charset="-122"/>
              </a:rPr>
              <a:t>实在、明显</a:t>
            </a:r>
            <a:r>
              <a:rPr lang="zh-CN" altLang="en-US" sz="3200" dirty="0" smtClean="0">
                <a:ea typeface="微软雅黑" pitchFamily="34" charset="-122"/>
              </a:rPr>
              <a:t>。例句中指的是将要破裂的情况，用“迹象”是妥帖的。</a:t>
            </a:r>
          </a:p>
        </p:txBody>
      </p:sp>
    </p:spTree>
    <p:custDataLst>
      <p:tags r:id="rId1"/>
    </p:custDataLst>
    <p:extLst>
      <p:ext uri="{BB962C8B-B14F-4D97-AF65-F5344CB8AC3E}">
        <p14:creationId xmlns:p14="http://schemas.microsoft.com/office/powerpoint/2010/main" val="28706798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linds(horizontal)">
                                      <p:cBhvr>
                                        <p:cTn id="7" dur="5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410">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414"/>
                                        </p:tgtEl>
                                        <p:attrNameLst>
                                          <p:attrName>style.visibility</p:attrName>
                                        </p:attrNameLst>
                                      </p:cBhvr>
                                      <p:to>
                                        <p:strVal val="visible"/>
                                      </p:to>
                                    </p:set>
                                    <p:anim calcmode="lin" valueType="num">
                                      <p:cBhvr additive="base">
                                        <p:cTn id="24" dur="500" fill="hold"/>
                                        <p:tgtEl>
                                          <p:spTgt spid="17414"/>
                                        </p:tgtEl>
                                        <p:attrNameLst>
                                          <p:attrName>ppt_x</p:attrName>
                                        </p:attrNameLst>
                                      </p:cBhvr>
                                      <p:tavLst>
                                        <p:tav tm="0">
                                          <p:val>
                                            <p:strVal val="#ppt_x"/>
                                          </p:val>
                                        </p:tav>
                                        <p:tav tm="100000">
                                          <p:val>
                                            <p:strVal val="#ppt_x"/>
                                          </p:val>
                                        </p:tav>
                                      </p:tavLst>
                                    </p:anim>
                                    <p:anim calcmode="lin" valueType="num">
                                      <p:cBhvr additive="base">
                                        <p:cTn id="25"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P spid="17412" grpId="0"/>
      <p:bldP spid="174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redirect02.sogou.com/proxy?url=aHR0cDovL2hpcGhvdG9zLmJhaWR1LmNvbS8lQ0MlRDQlQkQlRjAlRDAlREMvcGljL2l0ZW0vNGJhM2QzY2M0ODgwNGIyOTkzNDU3ZTZkLmpwZw==&amp;md5=ff2efcffa717f07fb68e04c69c04b4e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20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452320" y="1196752"/>
            <a:ext cx="1261884" cy="523220"/>
          </a:xfrm>
          <a:prstGeom prst="rect">
            <a:avLst/>
          </a:prstGeom>
        </p:spPr>
        <p:txBody>
          <a:bodyPr wrap="none">
            <a:spAutoFit/>
          </a:bodyPr>
          <a:lstStyle/>
          <a:p>
            <a:r>
              <a:rPr lang="zh-CN" altLang="en-US" sz="2800" b="1" dirty="0">
                <a:effectLst>
                  <a:outerShdw blurRad="38100" dist="38100" dir="2700000" algn="tl">
                    <a:srgbClr val="000000">
                      <a:alpha val="43137"/>
                    </a:srgbClr>
                  </a:outerShdw>
                </a:effectLst>
              </a:rPr>
              <a:t>重爪龙</a:t>
            </a:r>
          </a:p>
        </p:txBody>
      </p:sp>
    </p:spTree>
    <p:extLst>
      <p:ext uri="{BB962C8B-B14F-4D97-AF65-F5344CB8AC3E}">
        <p14:creationId xmlns:p14="http://schemas.microsoft.com/office/powerpoint/2010/main" val="21557411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0" y="2133600"/>
            <a:ext cx="7524750" cy="758825"/>
          </a:xfrm>
        </p:spPr>
        <p:txBody>
          <a:bodyPr>
            <a:normAutofit fontScale="90000"/>
          </a:bodyPr>
          <a:lstStyle/>
          <a:p>
            <a:pPr eaLnBrk="1" fontAlgn="auto" hangingPunct="1">
              <a:lnSpc>
                <a:spcPct val="120000"/>
              </a:lnSpc>
              <a:defRPr/>
            </a:pPr>
            <a:r>
              <a:rPr lang="en-US" altLang="zh-CN" noProof="1" smtClean="0">
                <a:latin typeface="+mj-lt"/>
                <a:ea typeface="+mj-ea"/>
              </a:rPr>
              <a:t>      </a:t>
            </a:r>
            <a:r>
              <a:rPr lang="zh-CN" altLang="en-US" noProof="1" smtClean="0">
                <a:latin typeface="+mj-lt"/>
                <a:ea typeface="+mj-ea"/>
              </a:rPr>
              <a:t>例如，在</a:t>
            </a:r>
            <a:r>
              <a:rPr lang="en-US" altLang="zh-CN" noProof="1" smtClean="0">
                <a:latin typeface="+mj-lt"/>
                <a:ea typeface="+mj-ea"/>
              </a:rPr>
              <a:t>1986</a:t>
            </a:r>
            <a:r>
              <a:rPr lang="zh-CN" altLang="en-US" noProof="1" smtClean="0">
                <a:latin typeface="+mj-lt"/>
                <a:ea typeface="+mj-ea"/>
              </a:rPr>
              <a:t>年</a:t>
            </a:r>
            <a:r>
              <a:rPr lang="en-US" altLang="zh-CN" noProof="1" smtClean="0">
                <a:latin typeface="+mj-lt"/>
                <a:ea typeface="+mj-ea"/>
              </a:rPr>
              <a:t>1</a:t>
            </a:r>
            <a:r>
              <a:rPr lang="zh-CN" altLang="en-US" noProof="1" smtClean="0">
                <a:latin typeface="+mj-lt"/>
                <a:ea typeface="+mj-ea"/>
              </a:rPr>
              <a:t>月，阿根廷南极研究所宣布在詹姆斯罗斯岛发现了一些化石骨骼。该岛是稍微离开南极海岸的一小片冰冻陆地，非常靠近南美的南端。这些骨头毫无疑问属于鸟臀目恐龙。  </a:t>
            </a:r>
          </a:p>
        </p:txBody>
      </p:sp>
      <p:sp>
        <p:nvSpPr>
          <p:cNvPr id="26627" name="内容占位符 2"/>
          <p:cNvSpPr>
            <a:spLocks noGrp="1" noChangeArrowheads="1"/>
          </p:cNvSpPr>
          <p:nvPr>
            <p:ph idx="1"/>
            <p:custDataLst>
              <p:tags r:id="rId3"/>
            </p:custDataLst>
          </p:nvPr>
        </p:nvSpPr>
        <p:spPr>
          <a:xfrm>
            <a:off x="107504" y="4509120"/>
            <a:ext cx="8610600" cy="2230438"/>
          </a:xfrm>
        </p:spPr>
        <p:txBody>
          <a:bodyPr/>
          <a:lstStyle/>
          <a:p>
            <a:pPr marL="0" indent="0" eaLnBrk="1" hangingPunct="1">
              <a:lnSpc>
                <a:spcPct val="200000"/>
              </a:lnSpc>
              <a:buNone/>
            </a:pPr>
            <a:r>
              <a:rPr lang="zh-CN" altLang="en-US" sz="2800" dirty="0" smtClean="0">
                <a:solidFill>
                  <a:srgbClr val="FF0000"/>
                </a:solidFill>
                <a:ea typeface="黑体" pitchFamily="49" charset="-122"/>
              </a:rPr>
              <a:t>运用举例说明的方法，令人信服。“稍微”“一小片”“非常”“毫无疑问”等，用词准确、严密。</a:t>
            </a:r>
          </a:p>
        </p:txBody>
      </p:sp>
    </p:spTree>
    <p:custDataLst>
      <p:tags r:id="rId1"/>
    </p:custDataLst>
    <p:extLst>
      <p:ext uri="{BB962C8B-B14F-4D97-AF65-F5344CB8AC3E}">
        <p14:creationId xmlns:p14="http://schemas.microsoft.com/office/powerpoint/2010/main" val="36769772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33400" y="304800"/>
            <a:ext cx="8229600" cy="1139825"/>
          </a:xfrm>
        </p:spPr>
        <p:txBody>
          <a:bodyPr rIns="91440" anchor="ctr"/>
          <a:lstStyle/>
          <a:p>
            <a:pPr eaLnBrk="1" hangingPunct="1"/>
            <a:r>
              <a:rPr lang="zh-CN" altLang="en-US" sz="2800" smtClean="0">
                <a:ea typeface="微软雅黑" pitchFamily="34" charset="-122"/>
              </a:rPr>
              <a:t>可以这样比喻，板块背上</a:t>
            </a:r>
            <a:r>
              <a:rPr lang="zh-CN" altLang="en-US" sz="2800" smtClean="0">
                <a:solidFill>
                  <a:srgbClr val="FF3300"/>
                </a:solidFill>
                <a:ea typeface="微软雅黑" pitchFamily="34" charset="-122"/>
              </a:rPr>
              <a:t>驮</a:t>
            </a:r>
            <a:r>
              <a:rPr lang="zh-CN" altLang="en-US" sz="2800" smtClean="0">
                <a:ea typeface="微软雅黑" pitchFamily="34" charset="-122"/>
              </a:rPr>
              <a:t>着许多大陆，当板块向一个或另一个方向运动时，大陆也随之一起运动。</a:t>
            </a:r>
            <a:r>
              <a:rPr lang="zh-CN" altLang="en-US" sz="4000" smtClean="0">
                <a:ea typeface="微软雅黑" pitchFamily="34" charset="-122"/>
              </a:rPr>
              <a:t> </a:t>
            </a:r>
          </a:p>
        </p:txBody>
      </p:sp>
      <p:sp>
        <p:nvSpPr>
          <p:cNvPr id="19459" name="Rectangle 3"/>
          <p:cNvSpPr>
            <a:spLocks noGrp="1" noChangeArrowheads="1"/>
          </p:cNvSpPr>
          <p:nvPr>
            <p:ph sz="half" idx="1"/>
          </p:nvPr>
        </p:nvSpPr>
        <p:spPr>
          <a:xfrm>
            <a:off x="457200" y="1600200"/>
            <a:ext cx="7848600" cy="1676400"/>
          </a:xfrm>
        </p:spPr>
        <p:txBody>
          <a:bodyPr>
            <a:normAutofit fontScale="85000" lnSpcReduction="10000"/>
          </a:bodyPr>
          <a:lstStyle/>
          <a:p>
            <a:pPr eaLnBrk="1" hangingPunct="1">
              <a:defRPr/>
            </a:pPr>
            <a:r>
              <a:rPr lang="en-US" altLang="zh-CN" b="1" smtClean="0">
                <a:ea typeface="黑体" pitchFamily="49" charset="-122"/>
              </a:rPr>
              <a:t>“</a:t>
            </a:r>
            <a:r>
              <a:rPr lang="zh-CN" altLang="en-US" b="1" smtClean="0">
                <a:ea typeface="黑体" pitchFamily="49" charset="-122"/>
              </a:rPr>
              <a:t>驮”字形象地写出了大陆漂移的样子，使</a:t>
            </a:r>
            <a:r>
              <a:rPr lang="zh-CN" altLang="en-US" b="1" smtClean="0">
                <a:solidFill>
                  <a:srgbClr val="FF0000"/>
                </a:solidFill>
                <a:ea typeface="黑体" pitchFamily="49" charset="-122"/>
              </a:rPr>
              <a:t>抽象的理论变得生动、有趣、易懂。</a:t>
            </a:r>
          </a:p>
        </p:txBody>
      </p:sp>
      <p:sp>
        <p:nvSpPr>
          <p:cNvPr id="19460" name="Rectangle 4"/>
          <p:cNvSpPr>
            <a:spLocks noGrp="1" noChangeArrowheads="1"/>
          </p:cNvSpPr>
          <p:nvPr>
            <p:ph sz="half" idx="2"/>
          </p:nvPr>
        </p:nvSpPr>
        <p:spPr>
          <a:xfrm>
            <a:off x="762000" y="5486400"/>
            <a:ext cx="7239000" cy="1020763"/>
          </a:xfrm>
        </p:spPr>
        <p:txBody>
          <a:bodyPr>
            <a:normAutofit fontScale="85000" lnSpcReduction="10000"/>
          </a:bodyPr>
          <a:lstStyle/>
          <a:p>
            <a:pPr eaLnBrk="1" hangingPunct="1">
              <a:defRPr/>
            </a:pPr>
            <a:r>
              <a:rPr lang="en-US" altLang="zh-CN" b="1" smtClean="0">
                <a:latin typeface="Comic Sans MS" pitchFamily="66" charset="0"/>
                <a:ea typeface="黑体" pitchFamily="49" charset="-122"/>
              </a:rPr>
              <a:t>“</a:t>
            </a:r>
            <a:r>
              <a:rPr lang="zh-CN" altLang="en-US" b="1" smtClean="0">
                <a:ea typeface="黑体" pitchFamily="49" charset="-122"/>
              </a:rPr>
              <a:t>悲惨</a:t>
            </a:r>
            <a:r>
              <a:rPr lang="zh-CN" altLang="en-US" b="1" smtClean="0">
                <a:latin typeface="Comic Sans MS" pitchFamily="66" charset="0"/>
                <a:ea typeface="黑体" pitchFamily="49" charset="-122"/>
              </a:rPr>
              <a:t>”</a:t>
            </a:r>
            <a:r>
              <a:rPr lang="zh-CN" altLang="en-US" b="1" smtClean="0">
                <a:ea typeface="黑体" pitchFamily="49" charset="-122"/>
              </a:rPr>
              <a:t>一词写出了南极大陆由动植物繁盛的</a:t>
            </a:r>
            <a:r>
              <a:rPr lang="zh-CN" altLang="en-US" b="1" smtClean="0">
                <a:latin typeface="Comic Sans MS" pitchFamily="66" charset="0"/>
                <a:ea typeface="黑体" pitchFamily="49" charset="-122"/>
              </a:rPr>
              <a:t>“</a:t>
            </a:r>
            <a:r>
              <a:rPr lang="zh-CN" altLang="en-US" b="1" smtClean="0">
                <a:ea typeface="黑体" pitchFamily="49" charset="-122"/>
              </a:rPr>
              <a:t>生命之洲</a:t>
            </a:r>
            <a:r>
              <a:rPr lang="zh-CN" altLang="en-US" b="1" smtClean="0">
                <a:latin typeface="Comic Sans MS" pitchFamily="66" charset="0"/>
                <a:ea typeface="黑体" pitchFamily="49" charset="-122"/>
              </a:rPr>
              <a:t>”</a:t>
            </a:r>
            <a:r>
              <a:rPr lang="zh-CN" altLang="en-US" b="1" smtClean="0">
                <a:ea typeface="黑体" pitchFamily="49" charset="-122"/>
              </a:rPr>
              <a:t>逐渐变成冰天雪地的过程</a:t>
            </a:r>
            <a:r>
              <a:rPr lang="en-US" altLang="zh-CN" b="1" smtClean="0">
                <a:ea typeface="黑体" pitchFamily="49" charset="-122"/>
              </a:rPr>
              <a:t>,</a:t>
            </a:r>
            <a:r>
              <a:rPr lang="zh-CN" altLang="en-US" b="1" smtClean="0">
                <a:ea typeface="黑体" pitchFamily="49" charset="-122"/>
              </a:rPr>
              <a:t>生动形象</a:t>
            </a:r>
            <a:r>
              <a:rPr lang="zh-CN" altLang="en-US" b="1" smtClean="0">
                <a:solidFill>
                  <a:srgbClr val="FF7C80"/>
                </a:solidFill>
                <a:ea typeface="黑体" pitchFamily="49" charset="-122"/>
              </a:rPr>
              <a:t>。</a:t>
            </a:r>
          </a:p>
        </p:txBody>
      </p:sp>
      <p:sp>
        <p:nvSpPr>
          <p:cNvPr id="19461" name="AutoShape 5"/>
          <p:cNvSpPr>
            <a:spLocks noChangeArrowheads="1"/>
          </p:cNvSpPr>
          <p:nvPr/>
        </p:nvSpPr>
        <p:spPr bwMode="auto">
          <a:xfrm>
            <a:off x="0" y="1981238"/>
            <a:ext cx="9144000" cy="3962296"/>
          </a:xfrm>
          <a:prstGeom prst="horizontalScroll">
            <a:avLst>
              <a:gd name="adj" fmla="val 12500"/>
            </a:avLst>
          </a:prstGeom>
          <a:gradFill rotWithShape="1">
            <a:gsLst>
              <a:gs pos="0">
                <a:srgbClr val="FFEFD1"/>
              </a:gs>
              <a:gs pos="64999">
                <a:srgbClr val="F0EBD5"/>
              </a:gs>
              <a:gs pos="100000">
                <a:srgbClr val="D1C39F"/>
              </a:gs>
            </a:gsLst>
            <a:path path="rect">
              <a:fillToRect l="50000" t="50000" r="50000" b="50000"/>
            </a:path>
          </a:gradFill>
          <a:ln w="9525">
            <a:solidFill>
              <a:schemeClr val="tx1"/>
            </a:solidFill>
            <a:round/>
            <a:headEnd/>
            <a:tailEnd/>
          </a:ln>
        </p:spPr>
        <p:txBody>
          <a:bodyPr wrap="none" anchor="ctr"/>
          <a:lstStyle/>
          <a:p>
            <a:r>
              <a:rPr lang="zh-CN" altLang="en-US" sz="3200" b="1" dirty="0" smtClean="0">
                <a:solidFill>
                  <a:schemeClr val="tx2"/>
                </a:solidFill>
              </a:rPr>
              <a:t> </a:t>
            </a:r>
            <a:r>
              <a:rPr lang="zh-CN" altLang="en-US" sz="2800" b="1" dirty="0" smtClean="0">
                <a:solidFill>
                  <a:schemeClr val="tx2"/>
                </a:solidFill>
              </a:rPr>
              <a:t>南极也有自己的恐龙、两栖动物和其他在恐龙时代繁盛</a:t>
            </a:r>
          </a:p>
          <a:p>
            <a:r>
              <a:rPr lang="zh-CN" altLang="en-US" sz="2800" b="1" dirty="0" smtClean="0">
                <a:solidFill>
                  <a:schemeClr val="tx2"/>
                </a:solidFill>
              </a:rPr>
              <a:t>的植物和动物。然而，这些生物的命运比其他同类要悲惨</a:t>
            </a:r>
          </a:p>
          <a:p>
            <a:r>
              <a:rPr lang="zh-CN" altLang="en-US" sz="2800" b="1" dirty="0" smtClean="0">
                <a:solidFill>
                  <a:schemeClr val="tx2"/>
                </a:solidFill>
              </a:rPr>
              <a:t>得多，因为板块把它们向南携带到了极地。 </a:t>
            </a:r>
            <a:endParaRPr lang="zh-CN" altLang="en-US" sz="2800" b="1" dirty="0">
              <a:solidFill>
                <a:schemeClr val="tx2"/>
              </a:solidFill>
            </a:endParaRPr>
          </a:p>
        </p:txBody>
      </p:sp>
    </p:spTree>
    <p:custDataLst>
      <p:tags r:id="rId1"/>
    </p:custDataLst>
    <p:extLst>
      <p:ext uri="{BB962C8B-B14F-4D97-AF65-F5344CB8AC3E}">
        <p14:creationId xmlns:p14="http://schemas.microsoft.com/office/powerpoint/2010/main" val="1311852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19459">
                                            <p:txEl>
                                              <p:pRg st="0" end="0"/>
                                            </p:txEl>
                                          </p:spTgt>
                                        </p:tgtEl>
                                        <p:attrNameLst>
                                          <p:attrName>style.visibility</p:attrName>
                                        </p:attrNameLst>
                                      </p:cBhvr>
                                      <p:to>
                                        <p:strVal val="visible"/>
                                      </p:to>
                                    </p:set>
                                    <p:anim to="" calcmode="lin" valueType="num">
                                      <p:cBhvr>
                                        <p:cTn id="13" dur="1" fill="hold"/>
                                        <p:tgtEl>
                                          <p:spTgt spid="19459">
                                            <p:txEl>
                                              <p:pRg st="0" end="0"/>
                                            </p:txEl>
                                          </p:spTgt>
                                        </p:tgtEl>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4" presetClass="entr" presetSubtype="0" fill="hold" grpId="0" nodeType="clickEffect">
                                  <p:stCondLst>
                                    <p:cond delay="0"/>
                                  </p:stCondLst>
                                  <p:iterate type="lt">
                                    <p:tmAbs val="0"/>
                                  </p:iterate>
                                  <p:childTnLst>
                                    <p:set>
                                      <p:cBhvr>
                                        <p:cTn id="17" dur="1" fill="hold">
                                          <p:stCondLst>
                                            <p:cond delay="0"/>
                                          </p:stCondLst>
                                        </p:cTn>
                                        <p:tgtEl>
                                          <p:spTgt spid="19461"/>
                                        </p:tgtEl>
                                        <p:attrNameLst>
                                          <p:attrName>style.visibility</p:attrName>
                                        </p:attrNameLst>
                                      </p:cBhvr>
                                      <p:to>
                                        <p:strVal val="visible"/>
                                      </p:to>
                                    </p:set>
                                    <p:anim to="" calcmode="lin" valueType="num">
                                      <p:cBhvr>
                                        <p:cTn id="18" dur="1" fill="hold"/>
                                        <p:tgtEl>
                                          <p:spTgt spid="19461"/>
                                        </p:tgtEl>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19460">
                                            <p:txEl>
                                              <p:pRg st="0" end="0"/>
                                            </p:txEl>
                                          </p:spTgt>
                                        </p:tgtEl>
                                        <p:attrNameLst>
                                          <p:attrName>style.visibility</p:attrName>
                                        </p:attrNameLst>
                                      </p:cBhvr>
                                      <p:to>
                                        <p:strVal val="visible"/>
                                      </p:to>
                                    </p:set>
                                    <p:anim to="" calcmode="lin" valueType="num">
                                      <p:cBhvr>
                                        <p:cTn id="23" dur="1" fill="hold"/>
                                        <p:tgtEl>
                                          <p:spTgt spid="19460">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build="p"/>
      <p:bldP spid="19460" grpId="0" build="p"/>
      <p:bldP spid="19461"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09625" y="493713"/>
            <a:ext cx="7524750" cy="1487487"/>
          </a:xfrm>
        </p:spPr>
        <p:txBody>
          <a:bodyPr>
            <a:normAutofit fontScale="90000"/>
          </a:bodyPr>
          <a:lstStyle/>
          <a:p>
            <a:pPr eaLnBrk="1" fontAlgn="auto" hangingPunct="1">
              <a:lnSpc>
                <a:spcPct val="120000"/>
              </a:lnSpc>
              <a:defRPr/>
            </a:pPr>
            <a:r>
              <a:rPr lang="zh-CN" altLang="en-US" noProof="1" smtClean="0">
                <a:latin typeface="+mj-lt"/>
                <a:ea typeface="+mj-ea"/>
              </a:rPr>
              <a:t>（如果看一张地图，并假定把非洲和南美洲拼合在一起，你就会看到它们拼合得多么天衣无缝。）</a:t>
            </a:r>
          </a:p>
        </p:txBody>
      </p:sp>
      <p:sp>
        <p:nvSpPr>
          <p:cNvPr id="28675" name="内容占位符 2"/>
          <p:cNvSpPr>
            <a:spLocks noGrp="1" noChangeArrowheads="1"/>
          </p:cNvSpPr>
          <p:nvPr>
            <p:ph idx="1"/>
            <p:custDataLst>
              <p:tags r:id="rId3"/>
            </p:custDataLst>
          </p:nvPr>
        </p:nvSpPr>
        <p:spPr>
          <a:xfrm>
            <a:off x="228600" y="2667000"/>
            <a:ext cx="8534400" cy="3044825"/>
          </a:xfrm>
        </p:spPr>
        <p:txBody>
          <a:bodyPr/>
          <a:lstStyle/>
          <a:p>
            <a:pPr marL="342900" indent="-342900" eaLnBrk="1" hangingPunct="1">
              <a:lnSpc>
                <a:spcPct val="200000"/>
              </a:lnSpc>
              <a:buFont typeface="Wingdings 2" pitchFamily="18" charset="2"/>
              <a:buChar char="•"/>
            </a:pPr>
            <a:r>
              <a:rPr lang="en-US" altLang="zh-CN" sz="2800" smtClean="0">
                <a:solidFill>
                  <a:srgbClr val="FF0000"/>
                </a:solidFill>
                <a:ea typeface="黑体" pitchFamily="49" charset="-122"/>
              </a:rPr>
              <a:t>  </a:t>
            </a:r>
            <a:r>
              <a:rPr lang="zh-CN" altLang="en-US" sz="2800" smtClean="0">
                <a:solidFill>
                  <a:srgbClr val="FF0000"/>
                </a:solidFill>
                <a:ea typeface="黑体" pitchFamily="49" charset="-122"/>
              </a:rPr>
              <a:t>这一句补充说明了大陆漂移学说是一个显而易见的证据。即南美洲与非洲海岸线惊人的吻合，这不能用巧合来解释，只能说明它们原来在一起。    </a:t>
            </a:r>
          </a:p>
        </p:txBody>
      </p:sp>
    </p:spTree>
    <p:custDataLst>
      <p:tags r:id="rId1"/>
    </p:custDataLst>
    <p:extLst>
      <p:ext uri="{BB962C8B-B14F-4D97-AF65-F5344CB8AC3E}">
        <p14:creationId xmlns:p14="http://schemas.microsoft.com/office/powerpoint/2010/main" val="19517453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idx="1"/>
          </p:nvPr>
        </p:nvSpPr>
        <p:spPr>
          <a:xfrm>
            <a:off x="457200" y="0"/>
            <a:ext cx="8229600" cy="6126163"/>
          </a:xfrm>
        </p:spPr>
        <p:txBody>
          <a:bodyPr/>
          <a:lstStyle/>
          <a:p>
            <a:pPr eaLnBrk="1" hangingPunct="1">
              <a:defRPr/>
            </a:pPr>
            <a:endParaRPr lang="en-US" altLang="zh-CN" smtClean="0">
              <a:ea typeface="微软雅黑" pitchFamily="34" charset="-122"/>
            </a:endParaRPr>
          </a:p>
          <a:p>
            <a:pPr lvl="2" eaLnBrk="1" hangingPunct="1">
              <a:defRPr/>
            </a:pPr>
            <a:r>
              <a:rPr lang="en-US" altLang="zh-CN" sz="2900" b="1" smtClean="0"/>
              <a:t>    </a:t>
            </a:r>
            <a:r>
              <a:rPr lang="zh-CN" altLang="en-US" sz="4000" b="1" smtClean="0">
                <a:latin typeface="Arial" pitchFamily="34" charset="0"/>
                <a:ea typeface="楷体_GB2312" pitchFamily="1" charset="-122"/>
              </a:rPr>
              <a:t>体现了作者语言什么特点？</a:t>
            </a:r>
          </a:p>
        </p:txBody>
      </p:sp>
      <p:sp>
        <p:nvSpPr>
          <p:cNvPr id="30723" name="WordArt 3"/>
          <p:cNvSpPr>
            <a:spLocks noChangeArrowheads="1" noChangeShapeType="1" noTextEdit="1"/>
          </p:cNvSpPr>
          <p:nvPr/>
        </p:nvSpPr>
        <p:spPr bwMode="auto">
          <a:xfrm rot="297708">
            <a:off x="1905000" y="1752600"/>
            <a:ext cx="3657600" cy="990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kern="10">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宋体"/>
                <a:ea typeface="宋体"/>
              </a:rPr>
              <a:t>简明精练</a:t>
            </a:r>
          </a:p>
        </p:txBody>
      </p:sp>
      <p:sp>
        <p:nvSpPr>
          <p:cNvPr id="30724" name="WordArt 4"/>
          <p:cNvSpPr>
            <a:spLocks noChangeArrowheads="1" noChangeShapeType="1" noTextEdit="1"/>
          </p:cNvSpPr>
          <p:nvPr/>
        </p:nvSpPr>
        <p:spPr bwMode="auto">
          <a:xfrm rot="-879760">
            <a:off x="4038600" y="2819400"/>
            <a:ext cx="3733800" cy="914400"/>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840000" scaled="1"/>
                </a:gradFill>
                <a:effectLst>
                  <a:outerShdw dist="35921" dir="2700000" sy="50000" kx="2115830" algn="bl" rotWithShape="0">
                    <a:srgbClr val="C0C0C0">
                      <a:alpha val="79999"/>
                    </a:srgbClr>
                  </a:outerShdw>
                </a:effectLst>
                <a:latin typeface="宋体"/>
                <a:ea typeface="宋体"/>
              </a:rPr>
              <a:t>幽默风趣</a:t>
            </a:r>
          </a:p>
        </p:txBody>
      </p:sp>
      <p:sp>
        <p:nvSpPr>
          <p:cNvPr id="30725" name="WordArt 5"/>
          <p:cNvSpPr>
            <a:spLocks noChangeArrowheads="1" noChangeShapeType="1" noTextEdit="1"/>
          </p:cNvSpPr>
          <p:nvPr/>
        </p:nvSpPr>
        <p:spPr bwMode="auto">
          <a:xfrm rot="-746253">
            <a:off x="4038600" y="5029200"/>
            <a:ext cx="3581400" cy="1295400"/>
          </a:xfrm>
          <a:prstGeom prst="rect">
            <a:avLst/>
          </a:prstGeom>
        </p:spPr>
        <p:txBody>
          <a:bodyPr wrap="none" fromWordArt="1">
            <a:prstTxWarp prst="textDeflate">
              <a:avLst>
                <a:gd name="adj" fmla="val 26227"/>
              </a:avLst>
            </a:prstTxWarp>
          </a:bodyPr>
          <a:lstStyle/>
          <a:p>
            <a:pPr algn="ctr"/>
            <a:r>
              <a:rPr lang="zh-CN" altLang="en-US" sz="3600" kern="10">
                <a:ln w="9525">
                  <a:solidFill>
                    <a:srgbClr val="000000"/>
                  </a:solidFill>
                  <a:round/>
                  <a:headEnd/>
                  <a:tailEnd/>
                </a:ln>
                <a:solidFill>
                  <a:srgbClr val="000000"/>
                </a:solidFill>
                <a:latin typeface="宋体"/>
                <a:ea typeface="宋体"/>
              </a:rPr>
              <a:t>准确严谨</a:t>
            </a:r>
          </a:p>
        </p:txBody>
      </p:sp>
      <p:sp>
        <p:nvSpPr>
          <p:cNvPr id="30726" name="WordArt 6"/>
          <p:cNvSpPr>
            <a:spLocks noChangeArrowheads="1" noChangeShapeType="1" noTextEdit="1"/>
          </p:cNvSpPr>
          <p:nvPr/>
        </p:nvSpPr>
        <p:spPr bwMode="auto">
          <a:xfrm rot="386353">
            <a:off x="1219200" y="3886200"/>
            <a:ext cx="3657600" cy="1216025"/>
          </a:xfrm>
          <a:prstGeom prst="rect">
            <a:avLst/>
          </a:prstGeom>
        </p:spPr>
        <p:txBody>
          <a:bodyPr wrap="none" fromWordArt="1">
            <a:prstTxWarp prst="textPlain">
              <a:avLst>
                <a:gd name="adj" fmla="val 50000"/>
              </a:avLst>
            </a:prstTxWarp>
          </a:bodyPr>
          <a:lstStyle/>
          <a:p>
            <a:pPr algn="ctr"/>
            <a:r>
              <a:rPr lang="zh-CN" altLang="en-US" sz="3600" kern="10">
                <a:ln w="12700">
                  <a:solidFill>
                    <a:srgbClr val="EAEAEA"/>
                  </a:solidFill>
                  <a:round/>
                  <a:headEnd/>
                  <a:tailEnd/>
                </a:ln>
                <a:gradFill rotWithShape="1">
                  <a:gsLst>
                    <a:gs pos="0">
                      <a:srgbClr val="009900"/>
                    </a:gs>
                    <a:gs pos="50000">
                      <a:srgbClr val="FFFF66"/>
                    </a:gs>
                    <a:gs pos="100000">
                      <a:srgbClr val="009900"/>
                    </a:gs>
                  </a:gsLst>
                  <a:lin ang="21180000" scaled="1"/>
                </a:gradFill>
                <a:effectLst>
                  <a:outerShdw dist="35921" dir="2700000" sy="50000" kx="2115830" algn="bl" rotWithShape="0">
                    <a:srgbClr val="C0C0C0">
                      <a:alpha val="79999"/>
                    </a:srgbClr>
                  </a:outerShdw>
                </a:effectLst>
                <a:latin typeface="宋体"/>
                <a:ea typeface="宋体"/>
              </a:rPr>
              <a:t>逻辑性强</a:t>
            </a:r>
          </a:p>
        </p:txBody>
      </p:sp>
    </p:spTree>
    <p:custDataLst>
      <p:tags r:id="rId1"/>
    </p:custDataLst>
    <p:extLst>
      <p:ext uri="{BB962C8B-B14F-4D97-AF65-F5344CB8AC3E}">
        <p14:creationId xmlns:p14="http://schemas.microsoft.com/office/powerpoint/2010/main" val="4113008434"/>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0" fill="hold">
                                          <p:stCondLst>
                                            <p:cond delay="0"/>
                                          </p:stCondLst>
                                        </p:cTn>
                                        <p:tgtEl>
                                          <p:spTgt spid="21506">
                                            <p:txEl>
                                              <p:pRg st="1" end="1"/>
                                            </p:txEl>
                                          </p:spTgt>
                                        </p:tgtEl>
                                        <p:attrNameLst>
                                          <p:attrName>style.visibility</p:attrName>
                                        </p:attrNameLst>
                                      </p:cBhvr>
                                      <p:to>
                                        <p:strVal val="visible"/>
                                      </p:to>
                                    </p:set>
                                    <p:anim calcmode="lin" valueType="num">
                                      <p:cBhvr>
                                        <p:cTn id="7" dur="1000" fill="hold"/>
                                        <p:tgtEl>
                                          <p:spTgt spid="21506">
                                            <p:txEl>
                                              <p:pRg st="1" end="1"/>
                                            </p:txEl>
                                          </p:spTgt>
                                        </p:tgtEl>
                                        <p:attrNameLst>
                                          <p:attrName>ppt_w</p:attrName>
                                        </p:attrNameLst>
                                      </p:cBhvr>
                                      <p:tavLst>
                                        <p:tav tm="0">
                                          <p:val>
                                            <p:strVal val="#ppt_w+.3"/>
                                          </p:val>
                                        </p:tav>
                                        <p:tav tm="100000">
                                          <p:val>
                                            <p:strVal val="#ppt_w"/>
                                          </p:val>
                                        </p:tav>
                                      </p:tavLst>
                                    </p:anim>
                                    <p:anim calcmode="lin" valueType="num">
                                      <p:cBhvr>
                                        <p:cTn id="8" dur="1000" fill="hold"/>
                                        <p:tgtEl>
                                          <p:spTgt spid="21506">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1506">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30723"/>
                                        </p:tgtEl>
                                        <p:attrNameLst>
                                          <p:attrName>style.visibility</p:attrName>
                                        </p:attrNameLst>
                                      </p:cBhvr>
                                      <p:to>
                                        <p:strVal val="visible"/>
                                      </p:to>
                                    </p:set>
                                    <p:anim to="" calcmode="lin" valueType="num">
                                      <p:cBhvr>
                                        <p:cTn id="14" dur="1" fill="hold"/>
                                        <p:tgtEl>
                                          <p:spTgt spid="30723"/>
                                        </p:tgtEl>
                                      </p:cBhvr>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30724"/>
                                        </p:tgtEl>
                                        <p:attrNameLst>
                                          <p:attrName>style.visibility</p:attrName>
                                        </p:attrNameLst>
                                      </p:cBhvr>
                                      <p:to>
                                        <p:strVal val="visible"/>
                                      </p:to>
                                    </p:set>
                                    <p:anim to="" calcmode="lin" valueType="num">
                                      <p:cBhvr>
                                        <p:cTn id="19" dur="1" fill="hold"/>
                                        <p:tgtEl>
                                          <p:spTgt spid="30724"/>
                                        </p:tgtEl>
                                      </p:cBhvr>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30726"/>
                                        </p:tgtEl>
                                        <p:attrNameLst>
                                          <p:attrName>style.visibility</p:attrName>
                                        </p:attrNameLst>
                                      </p:cBhvr>
                                      <p:to>
                                        <p:strVal val="visible"/>
                                      </p:to>
                                    </p:set>
                                    <p:anim to="" calcmode="lin" valueType="num">
                                      <p:cBhvr>
                                        <p:cTn id="24" dur="1" fill="hold"/>
                                        <p:tgtEl>
                                          <p:spTgt spid="30726"/>
                                        </p:tgtEl>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30725"/>
                                        </p:tgtEl>
                                        <p:attrNameLst>
                                          <p:attrName>style.visibility</p:attrName>
                                        </p:attrNameLst>
                                      </p:cBhvr>
                                      <p:to>
                                        <p:strVal val="visible"/>
                                      </p:to>
                                    </p:set>
                                    <p:anim to="" calcmode="lin" valueType="num">
                                      <p:cBhvr>
                                        <p:cTn id="29" dur="1" fill="hold"/>
                                        <p:tgtEl>
                                          <p:spTgt spid="307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P spid="30723" grpId="0" animBg="1"/>
      <p:bldP spid="30724" grpId="0" animBg="1"/>
      <p:bldP spid="30725" grpId="0" animBg="1"/>
      <p:bldP spid="3072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imgsrc.baidu.com/baike/abpic/item/d1571724537e4504d40742b3.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553200" y="3048000"/>
            <a:ext cx="2235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
          <p:cNvSpPr>
            <a:spLocks noGrp="1" noChangeArrowheads="1"/>
          </p:cNvSpPr>
          <p:nvPr>
            <p:ph idx="1"/>
          </p:nvPr>
        </p:nvSpPr>
        <p:spPr>
          <a:xfrm>
            <a:off x="228600" y="533400"/>
            <a:ext cx="8229600" cy="5562600"/>
          </a:xfrm>
        </p:spPr>
        <p:txBody>
          <a:bodyPr>
            <a:normAutofit lnSpcReduction="10000"/>
          </a:bodyPr>
          <a:lstStyle/>
          <a:p>
            <a:pPr eaLnBrk="1" hangingPunct="1">
              <a:lnSpc>
                <a:spcPct val="90000"/>
              </a:lnSpc>
            </a:pPr>
            <a:r>
              <a:rPr lang="en-US" altLang="zh-CN" sz="3600" b="1" smtClean="0">
                <a:ea typeface="微软雅黑" pitchFamily="34" charset="-122"/>
              </a:rPr>
              <a:t>     </a:t>
            </a:r>
            <a:r>
              <a:rPr lang="zh-CN" altLang="en-US" b="1" smtClean="0">
                <a:ea typeface="微软雅黑" pitchFamily="34" charset="-122"/>
              </a:rPr>
              <a:t>艾萨克</a:t>
            </a:r>
            <a:r>
              <a:rPr lang="en-US" altLang="zh-CN" b="1" smtClean="0">
                <a:ea typeface="微软雅黑" pitchFamily="34" charset="-122"/>
              </a:rPr>
              <a:t>·</a:t>
            </a:r>
            <a:r>
              <a:rPr lang="zh-CN" altLang="en-US" b="1" smtClean="0">
                <a:ea typeface="微软雅黑" pitchFamily="34" charset="-122"/>
              </a:rPr>
              <a:t>阿西莫夫，当代美国最著名的科普作家、科幻小说家、世界顶尖级科幻小说作家，他也是位文学</a:t>
            </a:r>
            <a:r>
              <a:rPr lang="zh-CN" altLang="en-US" b="1" smtClean="0">
                <a:ea typeface="微软雅黑" pitchFamily="34" charset="-122"/>
                <a:hlinkClick r:id="rId5"/>
              </a:rPr>
              <a:t>评论家</a:t>
            </a:r>
            <a:r>
              <a:rPr lang="zh-CN" altLang="en-US" b="1" smtClean="0">
                <a:ea typeface="微软雅黑" pitchFamily="34" charset="-122"/>
              </a:rPr>
              <a:t>，美国科幻小说黄金时代的代表人物之一。他一生高产，著述颇丰，一生著述近</a:t>
            </a:r>
            <a:r>
              <a:rPr lang="en-US" altLang="zh-CN" b="1" smtClean="0">
                <a:ea typeface="微软雅黑" pitchFamily="34" charset="-122"/>
              </a:rPr>
              <a:t>500</a:t>
            </a:r>
            <a:r>
              <a:rPr lang="zh-CN" altLang="en-US" b="1" smtClean="0">
                <a:ea typeface="微软雅黑" pitchFamily="34" charset="-122"/>
              </a:rPr>
              <a:t>本，其中有</a:t>
            </a:r>
            <a:r>
              <a:rPr lang="en-US" altLang="zh-CN" b="1" smtClean="0">
                <a:ea typeface="微软雅黑" pitchFamily="34" charset="-122"/>
              </a:rPr>
              <a:t>100</a:t>
            </a:r>
            <a:r>
              <a:rPr lang="zh-CN" altLang="en-US" b="1" smtClean="0">
                <a:ea typeface="微软雅黑" pitchFamily="34" charset="-122"/>
              </a:rPr>
              <a:t>多部科幻小说，早已远远超过了“著作等身”的地步。是</a:t>
            </a:r>
            <a:r>
              <a:rPr lang="en-US" altLang="zh-CN" b="1" smtClean="0">
                <a:ea typeface="微软雅黑" pitchFamily="34" charset="-122"/>
              </a:rPr>
              <a:t>20</a:t>
            </a:r>
            <a:r>
              <a:rPr lang="zh-CN" altLang="en-US" b="1" smtClean="0">
                <a:ea typeface="微软雅黑" pitchFamily="34" charset="-122"/>
              </a:rPr>
              <a:t>世纪最顶尖的</a:t>
            </a:r>
          </a:p>
          <a:p>
            <a:pPr eaLnBrk="1" hangingPunct="1">
              <a:lnSpc>
                <a:spcPct val="90000"/>
              </a:lnSpc>
            </a:pPr>
            <a:r>
              <a:rPr lang="zh-CN" altLang="en-US" b="1" smtClean="0">
                <a:ea typeface="微软雅黑" pitchFamily="34" charset="-122"/>
              </a:rPr>
              <a:t>科幻小说家之一。曾获代表科</a:t>
            </a:r>
          </a:p>
          <a:p>
            <a:pPr eaLnBrk="1" hangingPunct="1">
              <a:lnSpc>
                <a:spcPct val="90000"/>
              </a:lnSpc>
            </a:pPr>
            <a:r>
              <a:rPr lang="zh-CN" altLang="en-US" b="1" smtClean="0">
                <a:ea typeface="微软雅黑" pitchFamily="34" charset="-122"/>
              </a:rPr>
              <a:t>幻界最高荣誉的</a:t>
            </a:r>
            <a:r>
              <a:rPr lang="zh-CN" altLang="en-US" b="1" smtClean="0">
                <a:ea typeface="微软雅黑" pitchFamily="34" charset="-122"/>
                <a:hlinkClick r:id="rId6"/>
              </a:rPr>
              <a:t>雨果奖</a:t>
            </a:r>
            <a:r>
              <a:rPr lang="zh-CN" altLang="en-US" b="1" smtClean="0">
                <a:ea typeface="微软雅黑" pitchFamily="34" charset="-122"/>
              </a:rPr>
              <a:t>和星云终</a:t>
            </a:r>
          </a:p>
          <a:p>
            <a:pPr eaLnBrk="1" hangingPunct="1">
              <a:lnSpc>
                <a:spcPct val="90000"/>
              </a:lnSpc>
            </a:pPr>
            <a:r>
              <a:rPr lang="zh-CN" altLang="en-US" b="1" smtClean="0">
                <a:ea typeface="微软雅黑" pitchFamily="34" charset="-122"/>
              </a:rPr>
              <a:t>身成就「大师奖」以他的名字为</a:t>
            </a:r>
          </a:p>
          <a:p>
            <a:pPr eaLnBrk="1" hangingPunct="1">
              <a:lnSpc>
                <a:spcPct val="90000"/>
              </a:lnSpc>
            </a:pPr>
            <a:r>
              <a:rPr lang="zh-CN" altLang="en-US" b="1" smtClean="0">
                <a:ea typeface="微软雅黑" pitchFamily="34" charset="-122"/>
              </a:rPr>
              <a:t>号召的「阿西莫夫科幻杂志」，</a:t>
            </a:r>
          </a:p>
          <a:p>
            <a:pPr eaLnBrk="1" hangingPunct="1">
              <a:lnSpc>
                <a:spcPct val="90000"/>
              </a:lnSpc>
            </a:pPr>
            <a:r>
              <a:rPr lang="zh-CN" altLang="en-US" b="1" smtClean="0">
                <a:ea typeface="微软雅黑" pitchFamily="34" charset="-122"/>
              </a:rPr>
              <a:t>是美国当今数一数二的科幻文学重镇。</a:t>
            </a:r>
          </a:p>
        </p:txBody>
      </p:sp>
      <p:sp>
        <p:nvSpPr>
          <p:cNvPr id="30724" name="Rectangle 4"/>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a:p>
        </p:txBody>
      </p:sp>
      <p:sp>
        <p:nvSpPr>
          <p:cNvPr id="30725" name="Rectangle 5"/>
          <p:cNvSpPr>
            <a:spLocks noChangeArrowheads="1"/>
          </p:cNvSpPr>
          <p:nvPr/>
        </p:nvSpPr>
        <p:spPr bwMode="auto">
          <a:xfrm>
            <a:off x="0" y="1333500"/>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100">
                <a:solidFill>
                  <a:srgbClr val="136EC2"/>
                </a:solidFill>
                <a:hlinkClick r:id="rId7" tooltip="查看图片"/>
              </a:rPr>
              <a:t>  </a:t>
            </a:r>
            <a:r>
              <a:rPr lang="en-US" altLang="zh-CN" sz="1200">
                <a:solidFill>
                  <a:srgbClr val="0000FF"/>
                </a:solidFill>
                <a:latin typeface="Times New Roman" pitchFamily="18" charset="0"/>
              </a:rPr>
              <a:t> </a:t>
            </a:r>
            <a:endParaRPr lang="en-US" altLang="zh-CN"/>
          </a:p>
        </p:txBody>
      </p:sp>
    </p:spTree>
    <p:custDataLst>
      <p:tags r:id="rId1"/>
    </p:custDataLst>
    <p:extLst>
      <p:ext uri="{BB962C8B-B14F-4D97-AF65-F5344CB8AC3E}">
        <p14:creationId xmlns:p14="http://schemas.microsoft.com/office/powerpoint/2010/main" val="11112516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2531">
                                            <p:txEl>
                                              <p:pRg st="0" end="0"/>
                                            </p:txEl>
                                          </p:spTgt>
                                        </p:tgtEl>
                                        <p:attrNameLst>
                                          <p:attrName>style.visibility</p:attrName>
                                        </p:attrNameLst>
                                      </p:cBhvr>
                                      <p:to>
                                        <p:strVal val="visible"/>
                                      </p:to>
                                    </p:set>
                                    <p:animEffect transition="in" filter="checkerboard(across)">
                                      <p:cBhvr>
                                        <p:cTn id="13" dur="500"/>
                                        <p:tgtEl>
                                          <p:spTgt spid="22531">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22531">
                                            <p:txEl>
                                              <p:pRg st="1" end="1"/>
                                            </p:txEl>
                                          </p:spTgt>
                                        </p:tgtEl>
                                        <p:attrNameLst>
                                          <p:attrName>style.visibility</p:attrName>
                                        </p:attrNameLst>
                                      </p:cBhvr>
                                      <p:to>
                                        <p:strVal val="visible"/>
                                      </p:to>
                                    </p:set>
                                    <p:animEffect transition="in" filter="checkerboard(across)">
                                      <p:cBhvr>
                                        <p:cTn id="18" dur="500"/>
                                        <p:tgtEl>
                                          <p:spTgt spid="22531">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2531">
                                            <p:txEl>
                                              <p:pRg st="2" end="2"/>
                                            </p:txEl>
                                          </p:spTgt>
                                        </p:tgtEl>
                                        <p:attrNameLst>
                                          <p:attrName>style.visibility</p:attrName>
                                        </p:attrNameLst>
                                      </p:cBhvr>
                                      <p:to>
                                        <p:strVal val="visible"/>
                                      </p:to>
                                    </p:set>
                                    <p:animEffect transition="in" filter="checkerboard(across)">
                                      <p:cBhvr>
                                        <p:cTn id="23" dur="500"/>
                                        <p:tgtEl>
                                          <p:spTgt spid="22531">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22531">
                                            <p:txEl>
                                              <p:pRg st="3" end="3"/>
                                            </p:txEl>
                                          </p:spTgt>
                                        </p:tgtEl>
                                        <p:attrNameLst>
                                          <p:attrName>style.visibility</p:attrName>
                                        </p:attrNameLst>
                                      </p:cBhvr>
                                      <p:to>
                                        <p:strVal val="visible"/>
                                      </p:to>
                                    </p:set>
                                    <p:animEffect transition="in" filter="checkerboard(across)">
                                      <p:cBhvr>
                                        <p:cTn id="28" dur="500"/>
                                        <p:tgtEl>
                                          <p:spTgt spid="22531">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22531">
                                            <p:txEl>
                                              <p:pRg st="4" end="4"/>
                                            </p:txEl>
                                          </p:spTgt>
                                        </p:tgtEl>
                                        <p:attrNameLst>
                                          <p:attrName>style.visibility</p:attrName>
                                        </p:attrNameLst>
                                      </p:cBhvr>
                                      <p:to>
                                        <p:strVal val="visible"/>
                                      </p:to>
                                    </p:set>
                                    <p:animEffect transition="in" filter="checkerboard(across)">
                                      <p:cBhvr>
                                        <p:cTn id="33" dur="500"/>
                                        <p:tgtEl>
                                          <p:spTgt spid="22531">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nodeType="clickEffect">
                                  <p:stCondLst>
                                    <p:cond delay="0"/>
                                  </p:stCondLst>
                                  <p:childTnLst>
                                    <p:set>
                                      <p:cBhvr>
                                        <p:cTn id="37" dur="1" fill="hold">
                                          <p:stCondLst>
                                            <p:cond delay="0"/>
                                          </p:stCondLst>
                                        </p:cTn>
                                        <p:tgtEl>
                                          <p:spTgt spid="22531">
                                            <p:txEl>
                                              <p:pRg st="5" end="5"/>
                                            </p:txEl>
                                          </p:spTgt>
                                        </p:tgtEl>
                                        <p:attrNameLst>
                                          <p:attrName>style.visibility</p:attrName>
                                        </p:attrNameLst>
                                      </p:cBhvr>
                                      <p:to>
                                        <p:strVal val="visible"/>
                                      </p:to>
                                    </p:set>
                                    <p:animEffect transition="in" filter="checkerboard(across)">
                                      <p:cBhvr>
                                        <p:cTn id="38" dur="500"/>
                                        <p:tgtEl>
                                          <p:spTgt spid="225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07504" y="404664"/>
            <a:ext cx="9036496" cy="1649561"/>
          </a:xfrm>
        </p:spPr>
        <p:txBody>
          <a:bodyPr>
            <a:noAutofit/>
          </a:bodyPr>
          <a:lstStyle/>
          <a:p>
            <a:pPr eaLnBrk="1" fontAlgn="auto" hangingPunct="1">
              <a:lnSpc>
                <a:spcPct val="120000"/>
              </a:lnSpc>
              <a:defRPr/>
            </a:pPr>
            <a:r>
              <a:rPr lang="en-US" altLang="zh-CN" sz="3200" noProof="1" smtClean="0">
                <a:solidFill>
                  <a:srgbClr val="FF0000"/>
                </a:solidFill>
                <a:latin typeface="+mj-lt"/>
                <a:ea typeface="+mj-ea"/>
              </a:rPr>
              <a:t>“</a:t>
            </a:r>
            <a:r>
              <a:rPr lang="zh-CN" altLang="en-US" sz="3200" noProof="1" smtClean="0">
                <a:solidFill>
                  <a:srgbClr val="FF0000"/>
                </a:solidFill>
                <a:latin typeface="+mj-lt"/>
                <a:ea typeface="+mj-ea"/>
              </a:rPr>
              <a:t>不同科学领域之间是紧密相连的。在一个科学领域的新发现可定会对其他领域产生影响。”怎样理解这两句话？ </a:t>
            </a:r>
          </a:p>
        </p:txBody>
      </p:sp>
      <p:sp>
        <p:nvSpPr>
          <p:cNvPr id="3" name="内容占位符 2"/>
          <p:cNvSpPr>
            <a:spLocks noGrp="1"/>
          </p:cNvSpPr>
          <p:nvPr>
            <p:ph idx="1"/>
            <p:custDataLst>
              <p:tags r:id="rId3"/>
            </p:custDataLst>
          </p:nvPr>
        </p:nvSpPr>
        <p:spPr>
          <a:xfrm>
            <a:off x="0" y="2060848"/>
            <a:ext cx="9067800" cy="4284663"/>
          </a:xfrm>
        </p:spPr>
        <p:txBody>
          <a:bodyPr>
            <a:noAutofit/>
          </a:bodyPr>
          <a:lstStyle/>
          <a:p>
            <a:pPr marL="342900" indent="-342900" eaLnBrk="1" fontAlgn="auto" hangingPunct="1">
              <a:lnSpc>
                <a:spcPct val="150000"/>
              </a:lnSpc>
              <a:buSzTx/>
              <a:buFont typeface="Wingdings 2" pitchFamily="18" charset="2"/>
              <a:buChar char="•"/>
              <a:defRPr/>
            </a:pPr>
            <a:r>
              <a:rPr lang="zh-CN" altLang="en-US" sz="2000" b="1" noProof="1" smtClean="0">
                <a:latin typeface="+mn-lt"/>
                <a:ea typeface="+mn-ea"/>
              </a:rPr>
              <a:t>从南极洲发现的恐龙化石得出恐龙程普遍存在世这一结论也许并不困难，二者之间的联系也容易让人理解。但是，南极恐龙化石的发现与地质学说有什么关系，一般同学们很难提出这样的问题。课文却从南极的恐龙化石的发现来论证“板块构造”理论，恐龙化石成了支持“板块构造“的有力证据。作者在文章的开头两句议论，并非浮泛之论，而是有其确凿的根据。我们学习这篇课文，不能仅限于知识的获得和理解，而要更多的注意学习作者的思想方法</a:t>
            </a:r>
            <a:r>
              <a:rPr lang="en-US" altLang="zh-CN" sz="2000" b="1" noProof="1" smtClean="0">
                <a:latin typeface="+mn-lt"/>
                <a:ea typeface="+mn-ea"/>
              </a:rPr>
              <a:t>——</a:t>
            </a:r>
            <a:r>
              <a:rPr lang="zh-CN" altLang="en-US" sz="2000" b="1" noProof="1" smtClean="0">
                <a:latin typeface="+mn-lt"/>
                <a:ea typeface="+mn-ea"/>
              </a:rPr>
              <a:t>善于联系，在风马牛不相及的两种事物中寻找内在联系，这是思维创新的重要特征，也是研究和发现的必要提。在我们平时的学习中、生活中，只要我们留心，也常常会领悟到这一道理；如果具备了这样的思维品质，我们也会在别人不经意的地方有独到的发现。</a:t>
            </a:r>
          </a:p>
        </p:txBody>
      </p:sp>
    </p:spTree>
    <p:custDataLst>
      <p:tags r:id="rId1"/>
    </p:custDataLst>
    <p:extLst>
      <p:ext uri="{BB962C8B-B14F-4D97-AF65-F5344CB8AC3E}">
        <p14:creationId xmlns:p14="http://schemas.microsoft.com/office/powerpoint/2010/main" val="36263728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WordArt 2" descr="纸袋"/>
          <p:cNvSpPr>
            <a:spLocks noChangeArrowheads="1" noChangeShapeType="1" noTextEdit="1"/>
          </p:cNvSpPr>
          <p:nvPr/>
        </p:nvSpPr>
        <p:spPr bwMode="auto">
          <a:xfrm>
            <a:off x="4800600" y="228600"/>
            <a:ext cx="3505200" cy="1066800"/>
          </a:xfrm>
          <a:prstGeom prst="rect">
            <a:avLst/>
          </a:prstGeom>
        </p:spPr>
        <p:txBody>
          <a:bodyPr wrap="none" fromWordArt="1">
            <a:prstTxWarp prst="textPlain">
              <a:avLst>
                <a:gd name="adj" fmla="val 50000"/>
              </a:avLst>
            </a:prstTxWarp>
          </a:bodyPr>
          <a:lstStyle/>
          <a:p>
            <a:pPr algn="ctr"/>
            <a:r>
              <a:rPr lang="zh-CN" altLang="en-US" sz="3600" kern="10">
                <a:ln w="9525">
                  <a:solidFill>
                    <a:srgbClr val="008000"/>
                  </a:solidFill>
                  <a:round/>
                  <a:headEnd/>
                  <a:tailEnd/>
                </a:ln>
                <a:blipFill dpi="0" rotWithShape="0">
                  <a:blip r:embed="rId3"/>
                  <a:srcRect/>
                  <a:tile tx="0" ty="0" sx="100000" sy="100000" flip="none" algn="tl"/>
                </a:blipFill>
                <a:effectLst>
                  <a:outerShdw dist="563971" dir="14049737" sx="125000" sy="125000" algn="tl" rotWithShape="0">
                    <a:srgbClr val="C7DFD3">
                      <a:alpha val="79999"/>
                    </a:srgbClr>
                  </a:outerShdw>
                </a:effectLst>
                <a:latin typeface="宋体"/>
                <a:ea typeface="宋体"/>
              </a:rPr>
              <a:t>辩论</a:t>
            </a:r>
          </a:p>
        </p:txBody>
      </p:sp>
      <p:sp>
        <p:nvSpPr>
          <p:cNvPr id="24579" name="Rectangle 3"/>
          <p:cNvSpPr>
            <a:spLocks noChangeArrowheads="1"/>
          </p:cNvSpPr>
          <p:nvPr/>
        </p:nvSpPr>
        <p:spPr bwMode="auto">
          <a:xfrm>
            <a:off x="304800" y="1219200"/>
            <a:ext cx="8839200" cy="1066800"/>
          </a:xfrm>
          <a:prstGeom prst="rect">
            <a:avLst/>
          </a:prstGeom>
          <a:solidFill>
            <a:schemeClr val="accent1"/>
          </a:solidFill>
          <a:ln w="9525">
            <a:solidFill>
              <a:schemeClr val="tx1"/>
            </a:solidFill>
            <a:miter lim="800000"/>
            <a:headEnd/>
            <a:tailEnd/>
          </a:ln>
        </p:spPr>
        <p:txBody>
          <a:bodyPr wrap="none" anchor="ctr"/>
          <a:lstStyle/>
          <a:p>
            <a:pPr algn="ctr"/>
            <a:r>
              <a:rPr lang="zh-CN" altLang="en-US" sz="3600" b="1">
                <a:solidFill>
                  <a:srgbClr val="0000FF"/>
                </a:solidFill>
                <a:latin typeface="Tahoma" pitchFamily="34" charset="0"/>
              </a:rPr>
              <a:t>假如陨石碰撞理论真的正确，</a:t>
            </a:r>
          </a:p>
          <a:p>
            <a:pPr algn="ctr"/>
            <a:r>
              <a:rPr lang="zh-CN" altLang="en-US" sz="3600" b="1">
                <a:solidFill>
                  <a:srgbClr val="0000FF"/>
                </a:solidFill>
                <a:latin typeface="Tahoma" pitchFamily="34" charset="0"/>
              </a:rPr>
              <a:t>你们认为恐龙灭绝是是福音，还是噩兆？</a:t>
            </a:r>
          </a:p>
        </p:txBody>
      </p:sp>
      <p:sp>
        <p:nvSpPr>
          <p:cNvPr id="32772" name="Text Box 4"/>
          <p:cNvSpPr txBox="1">
            <a:spLocks noChangeArrowheads="1"/>
          </p:cNvSpPr>
          <p:nvPr/>
        </p:nvSpPr>
        <p:spPr bwMode="auto">
          <a:xfrm>
            <a:off x="1143000" y="4191000"/>
            <a:ext cx="5257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endParaRPr lang="zh-CN" altLang="zh-CN" sz="3600" b="1">
              <a:solidFill>
                <a:srgbClr val="0000FF"/>
              </a:solidFill>
              <a:latin typeface="Tahoma" pitchFamily="34" charset="0"/>
            </a:endParaRPr>
          </a:p>
        </p:txBody>
      </p:sp>
      <p:sp>
        <p:nvSpPr>
          <p:cNvPr id="24581" name="Text Box 5"/>
          <p:cNvSpPr txBox="1">
            <a:spLocks noChangeArrowheads="1"/>
          </p:cNvSpPr>
          <p:nvPr/>
        </p:nvSpPr>
        <p:spPr bwMode="auto">
          <a:xfrm>
            <a:off x="0" y="2209800"/>
            <a:ext cx="9448800"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3600" b="1">
                <a:solidFill>
                  <a:srgbClr val="0000FF"/>
                </a:solidFill>
                <a:latin typeface="Tahoma" pitchFamily="34" charset="0"/>
              </a:rPr>
              <a:t>假如陨石碰撞理论真的正确，那么某一块陨石的确撞击地球并导致了恐龙的灭绝倒真是一件好事，不然的话，人类就可能永远不会进化至今。因为有恐龙至高无上地统治陆地和海洋达无数个百万年的话，哺乳动物生存的空间就会很少。它们可能仍然是小个子的食虫动物，根本就没有有效竞争的能力。这一切都是随着“砰”的一声巨响而开始改变的。</a:t>
            </a:r>
          </a:p>
        </p:txBody>
      </p:sp>
    </p:spTree>
    <p:custDataLst>
      <p:tags r:id="rId1"/>
    </p:custDataLst>
    <p:extLst>
      <p:ext uri="{BB962C8B-B14F-4D97-AF65-F5344CB8AC3E}">
        <p14:creationId xmlns:p14="http://schemas.microsoft.com/office/powerpoint/2010/main" val="24634411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
                                          </p:val>
                                        </p:tav>
                                        <p:tav tm="100000">
                                          <p:val>
                                            <p:strVal val="#ppt_w"/>
                                          </p:val>
                                        </p:tav>
                                      </p:tavLst>
                                    </p:anim>
                                    <p:anim calcmode="lin" valueType="num">
                                      <p:cBhvr>
                                        <p:cTn id="8" dur="1000" fill="hold"/>
                                        <p:tgtEl>
                                          <p:spTgt spid="33794"/>
                                        </p:tgtEl>
                                        <p:attrNameLst>
                                          <p:attrName>ppt_h</p:attrName>
                                        </p:attrNameLst>
                                      </p:cBhvr>
                                      <p:tavLst>
                                        <p:tav tm="0">
                                          <p:val>
                                            <p:fltVal val="0"/>
                                          </p:val>
                                        </p:tav>
                                        <p:tav tm="100000">
                                          <p:val>
                                            <p:strVal val="#ppt_h"/>
                                          </p:val>
                                        </p:tav>
                                      </p:tavLst>
                                    </p:anim>
                                    <p:anim calcmode="lin" valueType="num">
                                      <p:cBhvr>
                                        <p:cTn id="9" dur="1000" fill="hold"/>
                                        <p:tgtEl>
                                          <p:spTgt spid="3379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379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9" presetClass="entr" presetSubtype="10" fill="hold" grpId="0" nodeType="clickEffect">
                                  <p:stCondLst>
                                    <p:cond delay="0"/>
                                  </p:stCondLst>
                                  <p:childTnLst>
                                    <p:set>
                                      <p:cBhvr>
                                        <p:cTn id="14" dur="1" fill="hold">
                                          <p:stCondLst>
                                            <p:cond delay="0"/>
                                          </p:stCondLst>
                                        </p:cTn>
                                        <p:tgtEl>
                                          <p:spTgt spid="24579"/>
                                        </p:tgtEl>
                                        <p:attrNameLst>
                                          <p:attrName>style.visibility</p:attrName>
                                        </p:attrNameLst>
                                      </p:cBhvr>
                                      <p:to>
                                        <p:strVal val="visible"/>
                                      </p:to>
                                    </p:set>
                                    <p:anim calcmode="lin" valueType="num">
                                      <p:cBhvr>
                                        <p:cTn id="15" dur="5000" fill="hold"/>
                                        <p:tgtEl>
                                          <p:spTgt spid="24579"/>
                                        </p:tgtEl>
                                        <p:attrNameLst>
                                          <p:attrName>ppt_w</p:attrName>
                                        </p:attrNameLst>
                                      </p:cBhvr>
                                      <p:tavLst>
                                        <p:tav tm="0" fmla="#ppt_w*sin(2.5*pi*$)">
                                          <p:val>
                                            <p:fltVal val="0"/>
                                          </p:val>
                                        </p:tav>
                                        <p:tav tm="100000">
                                          <p:val>
                                            <p:fltVal val="1"/>
                                          </p:val>
                                        </p:tav>
                                      </p:tavLst>
                                    </p:anim>
                                    <p:anim calcmode="lin" valueType="num">
                                      <p:cBhvr>
                                        <p:cTn id="16" dur="5000" fill="hold"/>
                                        <p:tgtEl>
                                          <p:spTgt spid="24579"/>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4581"/>
                                        </p:tgtEl>
                                        <p:attrNameLst>
                                          <p:attrName>style.visibility</p:attrName>
                                        </p:attrNameLst>
                                      </p:cBhvr>
                                      <p:to>
                                        <p:strVal val="visible"/>
                                      </p:to>
                                    </p:set>
                                    <p:anim calcmode="lin" valueType="num">
                                      <p:cBhvr>
                                        <p:cTn id="21" dur="500" fill="hold"/>
                                        <p:tgtEl>
                                          <p:spTgt spid="2458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4581"/>
                                        </p:tgtEl>
                                        <p:attrNameLst>
                                          <p:attrName>ppt_y</p:attrName>
                                        </p:attrNameLst>
                                      </p:cBhvr>
                                      <p:tavLst>
                                        <p:tav tm="0">
                                          <p:val>
                                            <p:strVal val="#ppt_y"/>
                                          </p:val>
                                        </p:tav>
                                        <p:tav tm="100000">
                                          <p:val>
                                            <p:strVal val="#ppt_y"/>
                                          </p:val>
                                        </p:tav>
                                      </p:tavLst>
                                    </p:anim>
                                    <p:anim calcmode="lin" valueType="num">
                                      <p:cBhvr>
                                        <p:cTn id="23" dur="500" fill="hold"/>
                                        <p:tgtEl>
                                          <p:spTgt spid="2458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458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24579" grpId="0" animBg="1"/>
      <p:bldP spid="2458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0" y="0"/>
            <a:ext cx="914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endParaRPr lang="zh-CN" altLang="zh-CN"/>
          </a:p>
        </p:txBody>
      </p:sp>
      <p:sp>
        <p:nvSpPr>
          <p:cNvPr id="25603" name="Text Box 3"/>
          <p:cNvSpPr txBox="1">
            <a:spLocks noChangeArrowheads="1"/>
          </p:cNvSpPr>
          <p:nvPr/>
        </p:nvSpPr>
        <p:spPr bwMode="auto">
          <a:xfrm>
            <a:off x="0" y="673100"/>
            <a:ext cx="9144000" cy="618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20000"/>
              </a:spcBef>
              <a:buClr>
                <a:schemeClr val="folHlink"/>
              </a:buClr>
              <a:buSzPct val="60000"/>
              <a:buFont typeface="Wingdings" pitchFamily="2" charset="2"/>
              <a:buChar char="n"/>
            </a:pPr>
            <a:r>
              <a:rPr lang="zh-CN" altLang="en-US" sz="3200" b="1">
                <a:solidFill>
                  <a:srgbClr val="0000FF"/>
                </a:solidFill>
                <a:latin typeface="Tahoma" pitchFamily="34" charset="0"/>
              </a:rPr>
              <a:t>板块构造学的发展：</a:t>
            </a:r>
            <a:r>
              <a:rPr lang="en-US" altLang="zh-CN" sz="3200" b="1">
                <a:solidFill>
                  <a:srgbClr val="0000FF"/>
                </a:solidFill>
                <a:latin typeface="Tahoma" pitchFamily="34" charset="0"/>
              </a:rPr>
              <a:t>1912</a:t>
            </a:r>
            <a:r>
              <a:rPr lang="zh-CN" altLang="en-US" sz="3200" b="1">
                <a:solidFill>
                  <a:srgbClr val="0000FF"/>
                </a:solidFill>
                <a:latin typeface="Tahoma" pitchFamily="34" charset="0"/>
              </a:rPr>
              <a:t>年德国学者魏格纳提出了“大陆漂移说”，</a:t>
            </a:r>
            <a:r>
              <a:rPr lang="en-US" altLang="zh-CN" sz="3200" b="1">
                <a:solidFill>
                  <a:srgbClr val="0000FF"/>
                </a:solidFill>
                <a:latin typeface="Tahoma" pitchFamily="34" charset="0"/>
              </a:rPr>
              <a:t>60</a:t>
            </a:r>
            <a:r>
              <a:rPr lang="zh-CN" altLang="en-US" sz="3200" b="1">
                <a:solidFill>
                  <a:srgbClr val="0000FF"/>
                </a:solidFill>
                <a:latin typeface="Tahoma" pitchFamily="34" charset="0"/>
              </a:rPr>
              <a:t>年代初，美国地质学家赫斯和迪茨在古地磁学研究的基础上提出了“海底扩张说”。随后英国的瓦因和马修斯通过海底磁异常的研究对海底扩张说做出了进一步的论证，论证了地壳的产生和消亡</a:t>
            </a:r>
            <a:r>
              <a:rPr lang="en-US" altLang="zh-CN" sz="3200" b="1">
                <a:solidFill>
                  <a:srgbClr val="0000FF"/>
                </a:solidFill>
                <a:latin typeface="Tahoma" pitchFamily="34" charset="0"/>
              </a:rPr>
              <a:t>. 1965</a:t>
            </a:r>
            <a:r>
              <a:rPr lang="zh-CN" altLang="en-US" sz="3200" b="1">
                <a:solidFill>
                  <a:srgbClr val="0000FF"/>
                </a:solidFill>
                <a:latin typeface="Tahoma" pitchFamily="34" charset="0"/>
              </a:rPr>
              <a:t>年加拿大人</a:t>
            </a:r>
            <a:r>
              <a:rPr lang="en-US" altLang="zh-CN" sz="3200" b="1">
                <a:solidFill>
                  <a:srgbClr val="0000FF"/>
                </a:solidFill>
                <a:latin typeface="Tahoma" pitchFamily="34" charset="0"/>
              </a:rPr>
              <a:t>J.T.</a:t>
            </a:r>
            <a:r>
              <a:rPr lang="zh-CN" altLang="en-US" sz="3200" b="1">
                <a:solidFill>
                  <a:srgbClr val="0000FF"/>
                </a:solidFill>
                <a:latin typeface="Tahoma" pitchFamily="34" charset="0"/>
              </a:rPr>
              <a:t>威尔逊建立转换断层概念，并首先指出连绵不绝的华东带网络将地球表层划分为若干刚性板块。</a:t>
            </a:r>
            <a:r>
              <a:rPr lang="en-US" altLang="zh-CN" sz="3200" b="1">
                <a:solidFill>
                  <a:srgbClr val="0000FF"/>
                </a:solidFill>
                <a:latin typeface="Tahoma" pitchFamily="34" charset="0"/>
              </a:rPr>
              <a:t>1967~1968</a:t>
            </a:r>
            <a:r>
              <a:rPr lang="zh-CN" altLang="en-US" sz="3200" b="1">
                <a:solidFill>
                  <a:srgbClr val="0000FF"/>
                </a:solidFill>
                <a:latin typeface="Tahoma" pitchFamily="34" charset="0"/>
              </a:rPr>
              <a:t>年法国的</a:t>
            </a:r>
            <a:r>
              <a:rPr lang="en-US" altLang="zh-CN" sz="3200" b="1">
                <a:solidFill>
                  <a:srgbClr val="0000FF"/>
                </a:solidFill>
                <a:latin typeface="Tahoma" pitchFamily="34" charset="0"/>
              </a:rPr>
              <a:t>X.</a:t>
            </a:r>
            <a:r>
              <a:rPr lang="zh-CN" altLang="en-US" sz="3200" b="1">
                <a:solidFill>
                  <a:srgbClr val="0000FF"/>
                </a:solidFill>
                <a:latin typeface="Tahoma" pitchFamily="34" charset="0"/>
              </a:rPr>
              <a:t>勒皮雄、美国的</a:t>
            </a:r>
            <a:r>
              <a:rPr lang="en-US" altLang="zh-CN" sz="3200" b="1">
                <a:solidFill>
                  <a:srgbClr val="0000FF"/>
                </a:solidFill>
                <a:latin typeface="Tahoma" pitchFamily="34" charset="0"/>
              </a:rPr>
              <a:t>D.P.</a:t>
            </a:r>
            <a:r>
              <a:rPr lang="zh-CN" altLang="en-US" sz="3200" b="1">
                <a:solidFill>
                  <a:srgbClr val="0000FF"/>
                </a:solidFill>
                <a:latin typeface="Tahoma" pitchFamily="34" charset="0"/>
              </a:rPr>
              <a:t>麦肯齐将转换断层概念外延到球面上，定量地论述了板块运动，确立了板块构造学的基本原理。	</a:t>
            </a:r>
          </a:p>
          <a:p>
            <a:pPr eaLnBrk="1" hangingPunct="1">
              <a:spcBef>
                <a:spcPct val="50000"/>
              </a:spcBef>
            </a:pPr>
            <a:endParaRPr lang="en-US" altLang="zh-CN" sz="3200">
              <a:solidFill>
                <a:srgbClr val="0000FF"/>
              </a:solidFill>
            </a:endParaRPr>
          </a:p>
        </p:txBody>
      </p:sp>
    </p:spTree>
    <p:custDataLst>
      <p:tags r:id="rId1"/>
    </p:custDataLst>
    <p:extLst>
      <p:ext uri="{BB962C8B-B14F-4D97-AF65-F5344CB8AC3E}">
        <p14:creationId xmlns:p14="http://schemas.microsoft.com/office/powerpoint/2010/main" val="38297167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p:tgtEl>
                                          <p:spTgt spid="256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5496" y="44624"/>
            <a:ext cx="9108504" cy="4611960"/>
          </a:xfrm>
        </p:spPr>
        <p:txBody>
          <a:bodyPr rIns="91440" anchor="ctr">
            <a:noAutofit/>
          </a:bodyPr>
          <a:lstStyle/>
          <a:p>
            <a:pPr algn="l" eaLnBrk="1" fontAlgn="t" hangingPunct="1"/>
            <a:r>
              <a:rPr lang="en-US" altLang="zh-CN" sz="2800" dirty="0" smtClean="0">
                <a:ea typeface="微软雅黑" pitchFamily="34" charset="-122"/>
              </a:rPr>
              <a:t>    </a:t>
            </a:r>
            <a:r>
              <a:rPr lang="zh-CN" altLang="en-US" sz="3200" dirty="0" smtClean="0">
                <a:ea typeface="微软雅黑" pitchFamily="34" charset="-122"/>
              </a:rPr>
              <a:t>地球上层构造在垂向上分为两个层圈，下部塑性的软流圈和上部刚性的岩石圈。岩石圈在侧向上被地震带所分割，形成若干大小不一的块体，称为岩石圈板块。即称板块。板块的厚度变化较大，约在几十公里至两百公里。构造学更新了地质学中的许多概念，使得既承认水平运动，也承认垂直运动的活动论观点取代了曾占统治地位的固定论。</a:t>
            </a:r>
          </a:p>
        </p:txBody>
      </p:sp>
      <p:sp>
        <p:nvSpPr>
          <p:cNvPr id="26627" name="Rectangle 3"/>
          <p:cNvSpPr>
            <a:spLocks noChangeArrowheads="1"/>
          </p:cNvSpPr>
          <p:nvPr/>
        </p:nvSpPr>
        <p:spPr bwMode="auto">
          <a:xfrm>
            <a:off x="0" y="4343400"/>
            <a:ext cx="9144000" cy="2514600"/>
          </a:xfrm>
          <a:prstGeom prst="rect">
            <a:avLst/>
          </a:prstGeom>
          <a:solidFill>
            <a:schemeClr val="accent1"/>
          </a:solidFill>
          <a:ln w="9525">
            <a:solidFill>
              <a:schemeClr val="tx1"/>
            </a:solidFill>
            <a:miter lim="800000"/>
            <a:headEnd/>
            <a:tailEnd/>
          </a:ln>
        </p:spPr>
        <p:txBody>
          <a:bodyPr wrap="none" anchor="ctr"/>
          <a:lstStyle/>
          <a:p>
            <a:pPr algn="ctr"/>
            <a:endParaRPr lang="zh-CN" altLang="zh-CN" sz="3600">
              <a:solidFill>
                <a:schemeClr val="tx2"/>
              </a:solidFill>
              <a:latin typeface="Tahoma" pitchFamily="34" charset="0"/>
            </a:endParaRPr>
          </a:p>
        </p:txBody>
      </p:sp>
      <p:sp>
        <p:nvSpPr>
          <p:cNvPr id="35844" name="WordArt 4"/>
          <p:cNvSpPr>
            <a:spLocks noTextEdit="1"/>
          </p:cNvSpPr>
          <p:nvPr/>
        </p:nvSpPr>
        <p:spPr bwMode="auto">
          <a:xfrm>
            <a:off x="228600" y="4572000"/>
            <a:ext cx="8915400" cy="1828800"/>
          </a:xfrm>
          <a:prstGeom prst="rect">
            <a:avLst/>
          </a:prstGeom>
        </p:spPr>
        <p:txBody>
          <a:bodyPr wrap="none" fromWordArt="1">
            <a:prstTxWarp prst="textDeflate">
              <a:avLst>
                <a:gd name="adj" fmla="val 26227"/>
              </a:avLst>
            </a:prstTxWarp>
          </a:bodyPr>
          <a:lstStyle/>
          <a:p>
            <a:pPr algn="ctr"/>
            <a:r>
              <a:rPr lang="zh-CN" altLang="en-US" sz="3600" b="1" kern="10">
                <a:ln w="9525">
                  <a:solidFill>
                    <a:srgbClr val="000000"/>
                  </a:solidFill>
                  <a:round/>
                  <a:headEnd/>
                  <a:tailEnd/>
                </a:ln>
                <a:solidFill>
                  <a:srgbClr val="000000"/>
                </a:solidFill>
                <a:latin typeface="宋体"/>
                <a:ea typeface="宋体"/>
              </a:rPr>
              <a:t>板块板块构造学还存在一些有待解决的难题。</a:t>
            </a:r>
          </a:p>
          <a:p>
            <a:pPr algn="ctr"/>
            <a:r>
              <a:rPr lang="zh-CN" altLang="en-US" sz="3600" b="1" kern="10">
                <a:ln w="9525">
                  <a:solidFill>
                    <a:srgbClr val="000000"/>
                  </a:solidFill>
                  <a:round/>
                  <a:headEnd/>
                  <a:tailEnd/>
                </a:ln>
                <a:solidFill>
                  <a:srgbClr val="000000"/>
                </a:solidFill>
                <a:latin typeface="宋体"/>
                <a:ea typeface="宋体"/>
              </a:rPr>
              <a:t>期待同学们的表现</a:t>
            </a:r>
          </a:p>
        </p:txBody>
      </p:sp>
    </p:spTree>
    <p:custDataLst>
      <p:tags r:id="rId1"/>
    </p:custDataLst>
    <p:extLst>
      <p:ext uri="{BB962C8B-B14F-4D97-AF65-F5344CB8AC3E}">
        <p14:creationId xmlns:p14="http://schemas.microsoft.com/office/powerpoint/2010/main" val="5343617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ssolve">
                                      <p:cBhvr>
                                        <p:cTn id="7" dur="500"/>
                                        <p:tgtEl>
                                          <p:spTgt spid="266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 calcmode="lin" valueType="num">
                                      <p:cBhvr>
                                        <p:cTn id="12" dur="1000" fill="hold"/>
                                        <p:tgtEl>
                                          <p:spTgt spid="26627"/>
                                        </p:tgtEl>
                                        <p:attrNameLst>
                                          <p:attrName>ppt_w</p:attrName>
                                        </p:attrNameLst>
                                      </p:cBhvr>
                                      <p:tavLst>
                                        <p:tav tm="0">
                                          <p:val>
                                            <p:fltVal val="0"/>
                                          </p:val>
                                        </p:tav>
                                        <p:tav tm="100000">
                                          <p:val>
                                            <p:strVal val="#ppt_w"/>
                                          </p:val>
                                        </p:tav>
                                      </p:tavLst>
                                    </p:anim>
                                    <p:anim calcmode="lin" valueType="num">
                                      <p:cBhvr>
                                        <p:cTn id="13" dur="1000" fill="hold"/>
                                        <p:tgtEl>
                                          <p:spTgt spid="26627"/>
                                        </p:tgtEl>
                                        <p:attrNameLst>
                                          <p:attrName>ppt_h</p:attrName>
                                        </p:attrNameLst>
                                      </p:cBhvr>
                                      <p:tavLst>
                                        <p:tav tm="0">
                                          <p:val>
                                            <p:fltVal val="0"/>
                                          </p:val>
                                        </p:tav>
                                        <p:tav tm="100000">
                                          <p:val>
                                            <p:strVal val="#ppt_h"/>
                                          </p:val>
                                        </p:tav>
                                      </p:tavLst>
                                    </p:anim>
                                    <p:anim calcmode="lin" valueType="num">
                                      <p:cBhvr>
                                        <p:cTn id="14" dur="1000" fill="hold"/>
                                        <p:tgtEl>
                                          <p:spTgt spid="2662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66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5844"/>
                                        </p:tgtEl>
                                        <p:attrNameLst>
                                          <p:attrName>style.visibility</p:attrName>
                                        </p:attrNameLst>
                                      </p:cBhvr>
                                      <p:to>
                                        <p:strVal val="visible"/>
                                      </p:to>
                                    </p:set>
                                    <p:animEffect transition="in" filter="diamond(in)">
                                      <p:cBhvr>
                                        <p:cTn id="20" dur="20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animBg="1"/>
      <p:bldP spid="358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鳗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4" descr="line1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515100"/>
            <a:ext cx="87630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62051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游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65730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026" descr="薄板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551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873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鱼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535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963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026" descr="原角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1027"/>
          <p:cNvSpPr txBox="1">
            <a:spLocks noChangeArrowheads="1"/>
          </p:cNvSpPr>
          <p:nvPr/>
        </p:nvSpPr>
        <p:spPr bwMode="auto">
          <a:xfrm>
            <a:off x="7239000" y="7620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i="1">
                <a:solidFill>
                  <a:srgbClr val="FF3300"/>
                </a:solidFill>
                <a:latin typeface="Arial" pitchFamily="34" charset="0"/>
                <a:ea typeface="宋体" pitchFamily="2" charset="-122"/>
              </a:defRPr>
            </a:lvl1pPr>
            <a:lvl2pPr marL="742950" indent="-285750" eaLnBrk="0" hangingPunct="0">
              <a:defRPr sz="4000" b="1" i="1">
                <a:solidFill>
                  <a:srgbClr val="FF3300"/>
                </a:solidFill>
                <a:latin typeface="Arial" pitchFamily="34" charset="0"/>
                <a:ea typeface="宋体" pitchFamily="2" charset="-122"/>
              </a:defRPr>
            </a:lvl2pPr>
            <a:lvl3pPr marL="1143000" indent="-228600" eaLnBrk="0" hangingPunct="0">
              <a:defRPr sz="4000" b="1" i="1">
                <a:solidFill>
                  <a:srgbClr val="FF3300"/>
                </a:solidFill>
                <a:latin typeface="Arial" pitchFamily="34" charset="0"/>
                <a:ea typeface="宋体" pitchFamily="2" charset="-122"/>
              </a:defRPr>
            </a:lvl3pPr>
            <a:lvl4pPr marL="1600200" indent="-228600" eaLnBrk="0" hangingPunct="0">
              <a:defRPr sz="4000" b="1" i="1">
                <a:solidFill>
                  <a:srgbClr val="FF3300"/>
                </a:solidFill>
                <a:latin typeface="Arial" pitchFamily="34" charset="0"/>
                <a:ea typeface="宋体" pitchFamily="2" charset="-122"/>
              </a:defRPr>
            </a:lvl4pPr>
            <a:lvl5pPr marL="2057400" indent="-228600" eaLnBrk="0" hangingPunct="0">
              <a:defRPr sz="4000" b="1" i="1">
                <a:solidFill>
                  <a:srgbClr val="FF3300"/>
                </a:solidFill>
                <a:latin typeface="Arial" pitchFamily="34" charset="0"/>
                <a:ea typeface="宋体" pitchFamily="2" charset="-122"/>
              </a:defRPr>
            </a:lvl5pPr>
            <a:lvl6pPr marL="2514600" indent="-228600" algn="ctr" eaLnBrk="0" fontAlgn="base" hangingPunct="0">
              <a:spcBef>
                <a:spcPct val="0"/>
              </a:spcBef>
              <a:spcAft>
                <a:spcPct val="0"/>
              </a:spcAft>
              <a:defRPr sz="4000" b="1" i="1">
                <a:solidFill>
                  <a:srgbClr val="FF3300"/>
                </a:solidFill>
                <a:latin typeface="Arial" pitchFamily="34" charset="0"/>
                <a:ea typeface="宋体" pitchFamily="2" charset="-122"/>
              </a:defRPr>
            </a:lvl6pPr>
            <a:lvl7pPr marL="2971800" indent="-228600" algn="ctr" eaLnBrk="0" fontAlgn="base" hangingPunct="0">
              <a:spcBef>
                <a:spcPct val="0"/>
              </a:spcBef>
              <a:spcAft>
                <a:spcPct val="0"/>
              </a:spcAft>
              <a:defRPr sz="4000" b="1" i="1">
                <a:solidFill>
                  <a:srgbClr val="FF3300"/>
                </a:solidFill>
                <a:latin typeface="Arial" pitchFamily="34" charset="0"/>
                <a:ea typeface="宋体" pitchFamily="2" charset="-122"/>
              </a:defRPr>
            </a:lvl7pPr>
            <a:lvl8pPr marL="3429000" indent="-228600" algn="ctr" eaLnBrk="0" fontAlgn="base" hangingPunct="0">
              <a:spcBef>
                <a:spcPct val="0"/>
              </a:spcBef>
              <a:spcAft>
                <a:spcPct val="0"/>
              </a:spcAft>
              <a:defRPr sz="4000" b="1" i="1">
                <a:solidFill>
                  <a:srgbClr val="FF3300"/>
                </a:solidFill>
                <a:latin typeface="Arial" pitchFamily="34" charset="0"/>
                <a:ea typeface="宋体" pitchFamily="2" charset="-122"/>
              </a:defRPr>
            </a:lvl8pPr>
            <a:lvl9pPr marL="3886200" indent="-228600" algn="ctr" eaLnBrk="0" fontAlgn="base" hangingPunct="0">
              <a:spcBef>
                <a:spcPct val="0"/>
              </a:spcBef>
              <a:spcAft>
                <a:spcPct val="0"/>
              </a:spcAft>
              <a:defRPr sz="4000" b="1" i="1">
                <a:solidFill>
                  <a:srgbClr val="FF3300"/>
                </a:solidFill>
                <a:latin typeface="Arial" pitchFamily="34" charset="0"/>
                <a:ea typeface="宋体" pitchFamily="2" charset="-122"/>
              </a:defRPr>
            </a:lvl9pPr>
          </a:lstStyle>
          <a:p>
            <a:pPr eaLnBrk="1" hangingPunct="1">
              <a:spcBef>
                <a:spcPct val="50000"/>
              </a:spcBef>
            </a:pPr>
            <a:r>
              <a:rPr kumimoji="1" lang="zh-CN" altLang="en-US" sz="2400">
                <a:solidFill>
                  <a:srgbClr val="FF0000"/>
                </a:solidFill>
                <a:latin typeface="Times New Roman" pitchFamily="18" charset="0"/>
              </a:rPr>
              <a:t>原角龙</a:t>
            </a:r>
          </a:p>
        </p:txBody>
      </p:sp>
    </p:spTree>
    <p:extLst>
      <p:ext uri="{BB962C8B-B14F-4D97-AF65-F5344CB8AC3E}">
        <p14:creationId xmlns:p14="http://schemas.microsoft.com/office/powerpoint/2010/main" val="34138022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 name="KSO_WM_SLIDE_ID" val="custom152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4*108"/>
  <p:tag name="KSO_WM_SLIDE_SIZE" val="592*337"/>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2"/>
  <p:tag name="KSO_WM_UNIT_TYPE" val="a"/>
  <p:tag name="KSO_WM_UNIT_INDEX" val="1"/>
  <p:tag name="KSO_WM_UNIT_ID" val="custom15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2"/>
  <p:tag name="KSO_WM_DIAGRAM_GROUP_CODE" val="m1-2"/>
  <p:tag name="KSO_WM_UNIT_TYPE" val="f"/>
  <p:tag name="KSO_WM_UNIT_INDEX" val="1"/>
  <p:tag name="KSO_WM_UNIT_ID" val="custom152_2*f*1"/>
  <p:tag name="KSO_WM_UNIT_CLEAR" val="1"/>
  <p:tag name="KSO_WM_UNIT_LAYERLEVEL" val="1"/>
  <p:tag name="KSO_WM_UNIT_VALUE" val="224"/>
  <p:tag name="KSO_WM_UNIT_HIGHLIGHT" val="0"/>
  <p:tag name="KSO_WM_UNIT_COMPATIBLE" val="0"/>
  <p:tag name="KSO_WM_UNIT_PRESET_TEXT_INDEX" val="5"/>
  <p:tag name="KSO_WM_UNIT_PRESET_TEXT_LEN" val="232"/>
  <p:tag name="KSO_WM_UNIT_TEXT_FILL_FORE_SCHEMECOLOR_INDEX" val="5"/>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 name="KSO_WM_SLIDE_ID" val="custom152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4*108"/>
  <p:tag name="KSO_WM_SLIDE_SIZE" val="592*33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2"/>
  <p:tag name="KSO_WM_UNIT_TYPE" val="a"/>
  <p:tag name="KSO_WM_UNIT_INDEX" val="1"/>
  <p:tag name="KSO_WM_UNIT_ID" val="custom15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2"/>
  <p:tag name="KSO_WM_DIAGRAM_GROUP_CODE" val="m1-2"/>
  <p:tag name="KSO_WM_UNIT_TYPE" val="f"/>
  <p:tag name="KSO_WM_UNIT_INDEX" val="1"/>
  <p:tag name="KSO_WM_UNIT_ID" val="custom152_2*f*1"/>
  <p:tag name="KSO_WM_UNIT_CLEAR" val="1"/>
  <p:tag name="KSO_WM_UNIT_LAYERLEVEL" val="1"/>
  <p:tag name="KSO_WM_UNIT_VALUE" val="224"/>
  <p:tag name="KSO_WM_UNIT_HIGHLIGHT" val="0"/>
  <p:tag name="KSO_WM_UNIT_COMPATIBLE" val="0"/>
  <p:tag name="KSO_WM_UNIT_PRESET_TEXT_INDEX" val="5"/>
  <p:tag name="KSO_WM_UNIT_PRESET_TEXT_LEN" val="232"/>
  <p:tag name="KSO_WM_UNIT_TEXT_FILL_FORE_SCHEMECOLOR_INDEX" val="5"/>
  <p:tag name="KSO_WM_UNIT_TEXT_FILL_TYPE" val="1"/>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 name="KSO_WM_SLIDE_ID" val="custom152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4*108"/>
  <p:tag name="KSO_WM_SLIDE_SIZE" val="592*337"/>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2"/>
  <p:tag name="KSO_WM_UNIT_TYPE" val="a"/>
  <p:tag name="KSO_WM_UNIT_INDEX" val="1"/>
  <p:tag name="KSO_WM_UNIT_ID" val="custom152_2*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52"/>
  <p:tag name="KSO_WM_DIAGRAM_GROUP_CODE" val="m1-2"/>
  <p:tag name="KSO_WM_UNIT_TYPE" val="f"/>
  <p:tag name="KSO_WM_UNIT_INDEX" val="1"/>
  <p:tag name="KSO_WM_UNIT_ID" val="custom152_2*f*1"/>
  <p:tag name="KSO_WM_UNIT_CLEAR" val="1"/>
  <p:tag name="KSO_WM_UNIT_LAYERLEVEL" val="1"/>
  <p:tag name="KSO_WM_UNIT_VALUE" val="224"/>
  <p:tag name="KSO_WM_UNIT_HIGHLIGHT" val="0"/>
  <p:tag name="KSO_WM_UNIT_COMPATIBLE" val="0"/>
  <p:tag name="KSO_WM_UNIT_PRESET_TEXT_INDEX" val="5"/>
  <p:tag name="KSO_WM_UNIT_PRESET_TEXT_LEN" val="232"/>
  <p:tag name="KSO_WM_UNIT_TEXT_FILL_FORE_SCHEMECOLOR_INDEX" val="5"/>
  <p:tag name="KSO_WM_UNIT_TEXT_FILL_TYPE" val="1"/>
  <p:tag name="KSO_WM_UNIT_USESOURCEFORMAT_APPLY" val="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1935</Words>
  <Application>Microsoft Office PowerPoint</Application>
  <PresentationFormat>全屏显示(4:3)</PresentationFormat>
  <Paragraphs>101</Paragraphs>
  <Slides>48</Slides>
  <Notes>0</Notes>
  <HiddenSlides>0</HiddenSlides>
  <MMClips>2</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1.结构（说明的中心）</vt:lpstr>
      <vt:lpstr>PowerPoint 演示文稿</vt:lpstr>
      <vt:lpstr>PowerPoint 演示文稿</vt:lpstr>
      <vt:lpstr>PowerPoint 演示文稿</vt:lpstr>
      <vt:lpstr>PowerPoint 演示文稿</vt:lpstr>
      <vt:lpstr>每隔一段一段时期，板块会将所有的大陆汇聚在一起，地球此时仅有一个主要陆地构成，称为“泛大陆”。</vt:lpstr>
      <vt:lpstr>位于南极中心部位的南极洲是全球的大冰箱                   </vt:lpstr>
      <vt:lpstr>第十自然段</vt:lpstr>
      <vt:lpstr>第十三自然段</vt:lpstr>
      <vt:lpstr>这一问题的答案是：是大陆在漂移而不是恐龙自己在迁移</vt:lpstr>
      <vt:lpstr>在四十多亿年的地球发展史中，泛大陆形成和分裂过多次，最后一次完整大泛大陆大约是在2.25亿年前形成的。这个泛大陆存在了数百万年以后，又开始显示出破裂的迹象。</vt:lpstr>
      <vt:lpstr>PowerPoint 演示文稿</vt:lpstr>
      <vt:lpstr>前者是情况，后者指印迹。前者可借以推断事物的未来,后者只反映事物过去的存在，而且后者比前者更实在、明显。例句中指的是将要破裂的情况，用“迹象”是妥帖的。</vt:lpstr>
      <vt:lpstr>      例如，在1986年1月，阿根廷南极研究所宣布在詹姆斯罗斯岛发现了一些化石骨骼。该岛是稍微离开南极海岸的一小片冰冻陆地，非常靠近南美的南端。这些骨头毫无疑问属于鸟臀目恐龙。  </vt:lpstr>
      <vt:lpstr>可以这样比喻，板块背上驮着许多大陆，当板块向一个或另一个方向运动时，大陆也随之一起运动。 </vt:lpstr>
      <vt:lpstr>（如果看一张地图，并假定把非洲和南美洲拼合在一起，你就会看到它们拼合得多么天衣无缝。）</vt:lpstr>
      <vt:lpstr>PowerPoint 演示文稿</vt:lpstr>
      <vt:lpstr>PowerPoint 演示文稿</vt:lpstr>
      <vt:lpstr>“不同科学领域之间是紧密相连的。在一个科学领域的新发现可定会对其他领域产生影响。”怎样理解这两句话？ </vt:lpstr>
      <vt:lpstr>PowerPoint 演示文稿</vt:lpstr>
      <vt:lpstr>PowerPoint 演示文稿</vt:lpstr>
      <vt:lpstr>    地球上层构造在垂向上分为两个层圈，下部塑性的软流圈和上部刚性的岩石圈。岩石圈在侧向上被地震带所分割，形成若干大小不一的块体，称为岩石圈板块。即称板块。板块的厚度变化较大，约在几十公里至两百公里。构造学更新了地质学中的许多概念，使得既承认水平运动，也承认垂直运动的活动论观点取代了曾占统治地位的固定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李正敏8818</dc:creator>
  <cp:lastModifiedBy>李正敏</cp:lastModifiedBy>
  <cp:revision>4</cp:revision>
  <dcterms:created xsi:type="dcterms:W3CDTF">2018-02-27T07:12:50Z</dcterms:created>
  <dcterms:modified xsi:type="dcterms:W3CDTF">2018-02-27T08:43:10Z</dcterms:modified>
</cp:coreProperties>
</file>