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3/11/2020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3/11/2020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CF8E5-5A40-4FCA-9EEC-CC85116FB4E4}"/>
              </a:ext>
            </a:extLst>
          </p:cNvPr>
          <p:cNvSpPr>
            <a:spLocks noGrp="1"/>
          </p:cNvSpPr>
          <p:nvPr>
            <p:ph type="title"/>
          </p:nvPr>
        </p:nvSpPr>
        <p:spPr>
          <a:xfrm>
            <a:off x="2987373" y="2573933"/>
            <a:ext cx="7079992" cy="666808"/>
          </a:xfrm>
        </p:spPr>
        <p:txBody>
          <a:bodyPr>
            <a:noAutofit/>
          </a:bodyPr>
          <a:lstStyle/>
          <a:p>
            <a:r>
              <a:rPr lang="zh-CN" altLang="zh-CN" sz="4000" b="1" kern="100" dirty="0">
                <a:latin typeface="楷体" panose="02010609060101010101" pitchFamily="49" charset="-122"/>
                <a:ea typeface="楷体" panose="02010609060101010101" pitchFamily="49" charset="-122"/>
                <a:cs typeface="Times New Roman" panose="02020603050405020304" pitchFamily="18" charset="0"/>
              </a:rPr>
              <a:t>“苦乐”主题写作素材积累</a:t>
            </a:r>
            <a:endParaRPr lang="zh-CN" altLang="en-US" sz="4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8677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89DA947-78C0-485C-B6EA-5CCD977A74F1}"/>
              </a:ext>
            </a:extLst>
          </p:cNvPr>
          <p:cNvSpPr/>
          <p:nvPr/>
        </p:nvSpPr>
        <p:spPr>
          <a:xfrm>
            <a:off x="1766047" y="172668"/>
            <a:ext cx="9789459" cy="6124754"/>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②我从中感受到了：</a:t>
            </a:r>
          </a:p>
          <a:p>
            <a:r>
              <a:rPr lang="zh-CN" altLang="en-US" sz="2800" dirty="0">
                <a:latin typeface="楷体" panose="02010609060101010101" pitchFamily="49" charset="-122"/>
                <a:ea typeface="楷体" panose="02010609060101010101" pitchFamily="49" charset="-122"/>
              </a:rPr>
              <a:t>    我们永远无法预知在命运的十字路口会发生什么，但我们可以选择，是就此放弃，还是忍痛前行？</a:t>
            </a:r>
          </a:p>
          <a:p>
            <a:r>
              <a:rPr lang="zh-CN" altLang="en-US" sz="2800" dirty="0">
                <a:latin typeface="楷体" panose="02010609060101010101" pitchFamily="49" charset="-122"/>
                <a:ea typeface="楷体" panose="02010609060101010101" pitchFamily="49" charset="-122"/>
              </a:rPr>
              <a:t>    奔向梦想的终点即便没有胜利的奖牌，尊严和骄傲将与我们一路同行。</a:t>
            </a:r>
          </a:p>
          <a:p>
            <a:r>
              <a:rPr lang="zh-CN" altLang="en-US" sz="2800" dirty="0">
                <a:latin typeface="楷体" panose="02010609060101010101" pitchFamily="49" charset="-122"/>
                <a:ea typeface="楷体" panose="02010609060101010101" pitchFamily="49" charset="-122"/>
              </a:rPr>
              <a:t>    通往成功的跑道上只有快慢之别，并无胜负之分。战胜对手只是人生的赢家，战胜自己才是命运的强者。</a:t>
            </a:r>
            <a:endParaRPr lang="en-US" altLang="zh-CN"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endParaRPr>
          </a:p>
          <a:p>
            <a:r>
              <a:rPr lang="zh-CN" altLang="en-US" sz="2800" b="1" dirty="0">
                <a:solidFill>
                  <a:srgbClr val="FF0000"/>
                </a:solidFill>
                <a:latin typeface="楷体" panose="02010609060101010101" pitchFamily="49" charset="-122"/>
                <a:ea typeface="楷体" panose="02010609060101010101" pitchFamily="49" charset="-122"/>
              </a:rPr>
              <a:t>③关于素材可运用的主题：</a:t>
            </a:r>
          </a:p>
          <a:p>
            <a:r>
              <a:rPr lang="zh-CN" altLang="en-US" sz="2800" dirty="0">
                <a:latin typeface="楷体" panose="02010609060101010101" pitchFamily="49" charset="-122"/>
                <a:ea typeface="楷体" panose="02010609060101010101" pitchFamily="49" charset="-122"/>
              </a:rPr>
              <a:t>    我准备在个人成长，人生感悟、青春校园、社会认知等主题中运用这一素材。</a:t>
            </a:r>
          </a:p>
          <a:p>
            <a:r>
              <a:rPr lang="zh-CN" altLang="en-US" sz="2800" dirty="0">
                <a:latin typeface="楷体" panose="02010609060101010101" pitchFamily="49" charset="-122"/>
                <a:ea typeface="楷体" panose="02010609060101010101" pitchFamily="49" charset="-122"/>
              </a:rPr>
              <a:t>    可以作为作文的典型事例，丰富文章内涵。也可以将“读后感受”作为作文中的经典议论，从而可以更好的抒情、突出文章主旨。</a:t>
            </a:r>
          </a:p>
        </p:txBody>
      </p:sp>
    </p:spTree>
    <p:extLst>
      <p:ext uri="{BB962C8B-B14F-4D97-AF65-F5344CB8AC3E}">
        <p14:creationId xmlns:p14="http://schemas.microsoft.com/office/powerpoint/2010/main" val="2587016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EF504A1-B90C-47C9-BE1A-2E3C4D6E5815}"/>
              </a:ext>
            </a:extLst>
          </p:cNvPr>
          <p:cNvSpPr txBox="1"/>
          <p:nvPr/>
        </p:nvSpPr>
        <p:spPr>
          <a:xfrm>
            <a:off x="1766046" y="564776"/>
            <a:ext cx="10237695" cy="4524315"/>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rPr>
              <a:t>方法点拨：</a:t>
            </a:r>
            <a:endParaRPr lang="en-US" altLang="zh-CN" sz="3600" b="1" dirty="0">
              <a:latin typeface="楷体" panose="02010609060101010101" pitchFamily="49" charset="-122"/>
              <a:ea typeface="楷体" panose="02010609060101010101" pitchFamily="49" charset="-122"/>
            </a:endParaRPr>
          </a:p>
          <a:p>
            <a:endParaRPr lang="en-US" altLang="zh-CN" sz="3600" b="1" dirty="0">
              <a:latin typeface="楷体" panose="02010609060101010101" pitchFamily="49" charset="-122"/>
              <a:ea typeface="楷体" panose="02010609060101010101" pitchFamily="49" charset="-122"/>
            </a:endParaRPr>
          </a:p>
          <a:p>
            <a:r>
              <a:rPr lang="en-US" altLang="zh-CN" sz="3600"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我们在运用所积累的素材时要进行恰当的割舍，符合作文主题内容要留，反之要弃。同时要转换视角、恰当的议论，以笔者角度使之成为适合自己作文的材料。当然，我们在运用素材的同时还要考虑文章结构，把它放在恰当的位置，充分发挥其作用。</a:t>
            </a:r>
          </a:p>
        </p:txBody>
      </p:sp>
    </p:spTree>
    <p:extLst>
      <p:ext uri="{BB962C8B-B14F-4D97-AF65-F5344CB8AC3E}">
        <p14:creationId xmlns:p14="http://schemas.microsoft.com/office/powerpoint/2010/main" val="2478252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1C4B902-6168-484D-A119-C96B3CFC77D8}"/>
              </a:ext>
            </a:extLst>
          </p:cNvPr>
          <p:cNvSpPr txBox="1"/>
          <p:nvPr/>
        </p:nvSpPr>
        <p:spPr>
          <a:xfrm>
            <a:off x="1757083" y="645459"/>
            <a:ext cx="10434918" cy="3847207"/>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rPr>
              <a:t>回扣教材</a:t>
            </a:r>
            <a:endParaRPr lang="en-US" altLang="zh-CN" sz="3600" b="1" dirty="0">
              <a:latin typeface="楷体" panose="02010609060101010101" pitchFamily="49" charset="-122"/>
              <a:ea typeface="楷体" panose="02010609060101010101" pitchFamily="49" charset="-122"/>
            </a:endParaRPr>
          </a:p>
          <a:p>
            <a:endParaRPr lang="en-US" altLang="zh-CN"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请同学们搜集自己学过的课文中或课堂教学中老师、同学用过的“苦乐”主题的内容（名言警句、古诗词、事例、内容等），试着补充、充实、整理到自己的素材库中。</a:t>
            </a:r>
          </a:p>
        </p:txBody>
      </p:sp>
    </p:spTree>
    <p:extLst>
      <p:ext uri="{BB962C8B-B14F-4D97-AF65-F5344CB8AC3E}">
        <p14:creationId xmlns:p14="http://schemas.microsoft.com/office/powerpoint/2010/main" val="3297230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42A9D72-37B4-4503-AF17-9BDC271ABEC4}"/>
              </a:ext>
            </a:extLst>
          </p:cNvPr>
          <p:cNvSpPr txBox="1"/>
          <p:nvPr/>
        </p:nvSpPr>
        <p:spPr>
          <a:xfrm>
            <a:off x="1963272" y="546848"/>
            <a:ext cx="2339788" cy="707886"/>
          </a:xfrm>
          <a:prstGeom prst="rect">
            <a:avLst/>
          </a:prstGeom>
          <a:noFill/>
        </p:spPr>
        <p:txBody>
          <a:bodyPr wrap="square" rtlCol="0">
            <a:spAutoFit/>
          </a:bodyPr>
          <a:lstStyle/>
          <a:p>
            <a:r>
              <a:rPr lang="zh-CN" altLang="en-US" sz="4000" b="1" dirty="0">
                <a:latin typeface="楷体" panose="02010609060101010101" pitchFamily="49" charset="-122"/>
                <a:ea typeface="楷体" panose="02010609060101010101" pitchFamily="49" charset="-122"/>
              </a:rPr>
              <a:t>名言警句</a:t>
            </a:r>
          </a:p>
        </p:txBody>
      </p:sp>
      <p:sp>
        <p:nvSpPr>
          <p:cNvPr id="3" name="文本框 2">
            <a:extLst>
              <a:ext uri="{FF2B5EF4-FFF2-40B4-BE49-F238E27FC236}">
                <a16:creationId xmlns:a16="http://schemas.microsoft.com/office/drawing/2014/main" id="{498898C2-407A-4B6E-9CCE-CAB999092F6D}"/>
              </a:ext>
            </a:extLst>
          </p:cNvPr>
          <p:cNvSpPr txBox="1"/>
          <p:nvPr/>
        </p:nvSpPr>
        <p:spPr>
          <a:xfrm>
            <a:off x="1801907" y="1541929"/>
            <a:ext cx="10219764" cy="4524315"/>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吃得苦中苦，方为人上人。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俗语</a:t>
            </a:r>
          </a:p>
          <a:p>
            <a:r>
              <a:rPr lang="zh-CN" altLang="en-US" sz="2400" b="1" dirty="0">
                <a:latin typeface="楷体" panose="02010609060101010101" pitchFamily="49" charset="-122"/>
                <a:ea typeface="楷体" panose="02010609060101010101" pitchFamily="49" charset="-122"/>
              </a:rPr>
              <a:t>  宝剑锋从磨砺出，梅花香自苦寒来。</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俗语</a:t>
            </a:r>
          </a:p>
          <a:p>
            <a:r>
              <a:rPr lang="zh-CN" altLang="en-US" sz="2400" b="1" dirty="0">
                <a:latin typeface="楷体" panose="02010609060101010101" pitchFamily="49" charset="-122"/>
                <a:ea typeface="楷体" panose="02010609060101010101" pitchFamily="49" charset="-122"/>
              </a:rPr>
              <a:t>  痛苦留给的一切，请细加回味！苦难一经过去，苦难就变为甘美。</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歌德</a:t>
            </a:r>
          </a:p>
          <a:p>
            <a:r>
              <a:rPr lang="zh-CN" altLang="en-US" sz="2400" b="1" dirty="0">
                <a:latin typeface="楷体" panose="02010609060101010101" pitchFamily="49" charset="-122"/>
                <a:ea typeface="楷体" panose="02010609060101010101" pitchFamily="49" charset="-122"/>
              </a:rPr>
              <a:t>  学会苦中作乐，生活才不会难过！</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李炜 </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一个人旅行</a:t>
            </a:r>
            <a:r>
              <a:rPr lang="en-US" altLang="zh-CN"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大家活得平平顺顺，锦衣玉食时说快乐，不是真乐，能苦中作乐，才算是得到了快乐的真谛。 在喧嚣中保持安静，在坎坷困顿中不失大度，此时此刻，胸襟才算开阔，闲情逸致也就养成了。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于丹趣品人生</a:t>
            </a:r>
            <a:r>
              <a:rPr lang="en-US" altLang="zh-CN"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通过痛苦，得到欢乐。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罗曼</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罗兰传</a:t>
            </a:r>
            <a:r>
              <a:rPr lang="en-US" altLang="zh-CN"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一个人苦味尝得越多，他对甜的渴望就愈是厉害。</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高尔基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鲍列斯</a:t>
            </a:r>
            <a:r>
              <a:rPr lang="en-US" altLang="zh-CN"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春天来了，冬天还会远吗？</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雪莱</a:t>
            </a:r>
          </a:p>
          <a:p>
            <a:r>
              <a:rPr lang="en-US" altLang="zh-CN" sz="2400" b="1" dirty="0">
                <a:latin typeface="楷体" panose="02010609060101010101" pitchFamily="49" charset="-122"/>
                <a:ea typeface="楷体" panose="02010609060101010101" pitchFamily="49" charset="-122"/>
              </a:rPr>
              <a:t>  ……       </a:t>
            </a:r>
          </a:p>
        </p:txBody>
      </p:sp>
    </p:spTree>
    <p:extLst>
      <p:ext uri="{BB962C8B-B14F-4D97-AF65-F5344CB8AC3E}">
        <p14:creationId xmlns:p14="http://schemas.microsoft.com/office/powerpoint/2010/main" val="2491262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B90EE5-6522-4CA9-AAB6-92E7BDE00EF8}"/>
              </a:ext>
            </a:extLst>
          </p:cNvPr>
          <p:cNvSpPr>
            <a:spLocks noGrp="1"/>
          </p:cNvSpPr>
          <p:nvPr>
            <p:ph type="title"/>
          </p:nvPr>
        </p:nvSpPr>
        <p:spPr>
          <a:xfrm>
            <a:off x="1705418" y="457200"/>
            <a:ext cx="1342581" cy="746546"/>
          </a:xfrm>
        </p:spPr>
        <p:txBody>
          <a:bodyPr/>
          <a:lstStyle/>
          <a:p>
            <a:r>
              <a:rPr lang="zh-CN" altLang="en-US" dirty="0"/>
              <a:t> </a:t>
            </a:r>
            <a:r>
              <a:rPr lang="zh-CN" altLang="en-US" b="1" dirty="0">
                <a:latin typeface="楷体" panose="02010609060101010101" pitchFamily="49" charset="-122"/>
                <a:ea typeface="楷体" panose="02010609060101010101" pitchFamily="49" charset="-122"/>
              </a:rPr>
              <a:t>诗词</a:t>
            </a:r>
          </a:p>
        </p:txBody>
      </p:sp>
      <p:sp>
        <p:nvSpPr>
          <p:cNvPr id="3" name="文本框 2">
            <a:extLst>
              <a:ext uri="{FF2B5EF4-FFF2-40B4-BE49-F238E27FC236}">
                <a16:creationId xmlns:a16="http://schemas.microsoft.com/office/drawing/2014/main" id="{45575C12-A9B0-4B73-BF41-7CE56878144A}"/>
              </a:ext>
            </a:extLst>
          </p:cNvPr>
          <p:cNvSpPr txBox="1"/>
          <p:nvPr/>
        </p:nvSpPr>
        <p:spPr>
          <a:xfrm>
            <a:off x="1561983" y="1396019"/>
            <a:ext cx="10262464" cy="5632311"/>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蒹葭苍苍，白露为霜。所谓伊人，在水一方。</a:t>
            </a:r>
          </a:p>
          <a:p>
            <a:r>
              <a:rPr lang="zh-CN" altLang="en-US" sz="2400" b="1" dirty="0">
                <a:latin typeface="楷体" panose="02010609060101010101" pitchFamily="49" charset="-122"/>
                <a:ea typeface="楷体" panose="02010609060101010101" pitchFamily="49" charset="-122"/>
              </a:rPr>
              <a:t>溯洄从之，道阻且长。溯游从之，宛在水中央。（</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诗经</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秦风</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蒹葭</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endParaRPr lang="zh-CN" altLang="en-US"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对酒当歌，人生几何！譬如朝露，去日苦多。（曹操</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短歌行</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endParaRPr lang="zh-CN" altLang="en-US"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长风破浪会有时，直挂云帆济沧海。（李白</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行路难</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endParaRPr lang="zh-CN" altLang="en-US"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会当凌绝顶，一览众山小。</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杜甫</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望岳</a:t>
            </a:r>
            <a:r>
              <a:rPr lang="en-US" altLang="zh-CN" sz="2400" b="1" dirty="0">
                <a:latin typeface="楷体" panose="02010609060101010101" pitchFamily="49" charset="-122"/>
                <a:ea typeface="楷体" panose="02010609060101010101" pitchFamily="49" charset="-122"/>
              </a:rPr>
              <a:t>》)</a:t>
            </a:r>
          </a:p>
          <a:p>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山重水复疑无路，柳暗花明又一村。（陆游</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游山西村</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endParaRPr lang="zh-CN" altLang="en-US"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采得百花成蜜后</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为谁辛苦为谁甜。</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罗隐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蜂</a:t>
            </a:r>
            <a:r>
              <a:rPr lang="en-US" altLang="zh-CN" sz="2400" b="1" dirty="0">
                <a:latin typeface="楷体" panose="02010609060101010101" pitchFamily="49" charset="-122"/>
                <a:ea typeface="楷体" panose="02010609060101010101" pitchFamily="49" charset="-122"/>
              </a:rPr>
              <a:t>》) </a:t>
            </a:r>
          </a:p>
          <a:p>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更喜岷山千里雪，三军过后尽开颜。（毛泽东</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七律</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长征</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r>
              <a:rPr lang="en-US" altLang="zh-CN" sz="2400" b="1"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2866367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5D3FA4-8166-43A7-8DFB-4BD3AB10DE96}"/>
              </a:ext>
            </a:extLst>
          </p:cNvPr>
          <p:cNvSpPr>
            <a:spLocks noGrp="1"/>
          </p:cNvSpPr>
          <p:nvPr>
            <p:ph type="title"/>
          </p:nvPr>
        </p:nvSpPr>
        <p:spPr>
          <a:xfrm>
            <a:off x="1714384" y="540952"/>
            <a:ext cx="2310770" cy="675772"/>
          </a:xfrm>
        </p:spPr>
        <p:txBody>
          <a:bodyPr>
            <a:normAutofit/>
          </a:bodyPr>
          <a:lstStyle/>
          <a:p>
            <a:r>
              <a:rPr lang="zh-CN" altLang="en-US"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课文节选</a:t>
            </a:r>
          </a:p>
        </p:txBody>
      </p:sp>
      <p:sp>
        <p:nvSpPr>
          <p:cNvPr id="3" name="文本框 2">
            <a:extLst>
              <a:ext uri="{FF2B5EF4-FFF2-40B4-BE49-F238E27FC236}">
                <a16:creationId xmlns:a16="http://schemas.microsoft.com/office/drawing/2014/main" id="{B046DC89-EF26-4DC5-BD34-83DC0DD95613}"/>
              </a:ext>
            </a:extLst>
          </p:cNvPr>
          <p:cNvSpPr txBox="1"/>
          <p:nvPr/>
        </p:nvSpPr>
        <p:spPr>
          <a:xfrm>
            <a:off x="1570949" y="1225689"/>
            <a:ext cx="9897035" cy="5632311"/>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天将降大任于是人也，必先苦其心志，劳其筋骨，饿其体肤，空乏其身，行拂乱其所为，所以动心忍性，曾益其所不能。</a:t>
            </a:r>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生于忧患 死于安乐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曩与吾祖居者，今其室十无一焉。与吾父居者，今其室十无二三焉。与吾居十二年者，今其室十无四五焉。非死则徙尔，而吾以捕蛇独存。悍吏之来吾乡，叫嚣乎东西，隳突乎南北；哗然而骇者，虽鸡狗不得宁焉。吾恂恂而起，视其缶，而吾蛇尚存，则弛然而卧。谨食之，时而献焉。退而甘食其土之有，以尽吾齿。盖一岁之犯死者二焉，其余则熙熙而乐，岂若吾乡邻之旦旦有是哉。今虽死乎此，比吾乡邻之死则已后矣，又安敢毒耶？（柳宗元</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捕蛇者说</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a:p>
            <a:r>
              <a:rPr lang="zh-CN" altLang="en-US" sz="2400" b="1" dirty="0">
                <a:latin typeface="楷体" panose="02010609060101010101" pitchFamily="49" charset="-122"/>
                <a:ea typeface="楷体" panose="02010609060101010101" pitchFamily="49" charset="-122"/>
              </a:rPr>
              <a:t>    别紧张，放松些，别让生活太难。我经常跟好朋友“老虎 ”伍兹说起这些。学会以高境界的态度看待生活中的喜怒哀乐，这也不失为一种超脱。我认为，年轻的球员们更应学会“为现在而生活”，让生活自然发展，遇见困难和挫折，别纳闷，你就可以这么大能耐，不必苛求生活中原本就子虚乌有的那份“完美”。</a:t>
            </a:r>
          </a:p>
        </p:txBody>
      </p:sp>
    </p:spTree>
    <p:extLst>
      <p:ext uri="{BB962C8B-B14F-4D97-AF65-F5344CB8AC3E}">
        <p14:creationId xmlns:p14="http://schemas.microsoft.com/office/powerpoint/2010/main" val="2021803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2E3555-3559-41FD-9FBA-125D07BA80DB}"/>
              </a:ext>
            </a:extLst>
          </p:cNvPr>
          <p:cNvSpPr>
            <a:spLocks noGrp="1"/>
          </p:cNvSpPr>
          <p:nvPr>
            <p:ph type="title"/>
          </p:nvPr>
        </p:nvSpPr>
        <p:spPr>
          <a:xfrm>
            <a:off x="2117795" y="186549"/>
            <a:ext cx="8911687" cy="6205286"/>
          </a:xfrm>
        </p:spPr>
        <p:txBody>
          <a:bodyPr>
            <a:normAutofit fontScale="90000"/>
          </a:bodyPr>
          <a:lstStyle/>
          <a:p>
            <a:r>
              <a:rPr lang="zh-CN" altLang="en-US" sz="2700" dirty="0">
                <a:latin typeface="楷体" panose="02010609060101010101" pitchFamily="49" charset="-122"/>
                <a:ea typeface="楷体" panose="02010609060101010101" pitchFamily="49" charset="-122"/>
              </a:rPr>
              <a:t>    </a:t>
            </a:r>
            <a:r>
              <a:rPr lang="zh-CN" altLang="en-US" sz="2700" b="1" dirty="0">
                <a:latin typeface="楷体" panose="02010609060101010101" pitchFamily="49" charset="-122"/>
                <a:ea typeface="楷体" panose="02010609060101010101" pitchFamily="49" charset="-122"/>
              </a:rPr>
              <a:t>你还是学会体验过程，如果不知道享受获得成功的历程，那将来的成功就不会显得那般美妙了。感知今天的阳光，明日还会霞光满天。（乔丹</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最出色的球员</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a:t>
            </a:r>
            <a:br>
              <a:rPr lang="en-US" altLang="zh-CN" sz="2700" b="1" dirty="0">
                <a:latin typeface="楷体" panose="02010609060101010101" pitchFamily="49" charset="-122"/>
                <a:ea typeface="楷体" panose="02010609060101010101" pitchFamily="49" charset="-122"/>
              </a:rPr>
            </a:br>
            <a:br>
              <a:rPr lang="zh-CN" altLang="en-US" sz="2700" b="1" dirty="0">
                <a:latin typeface="楷体" panose="02010609060101010101" pitchFamily="49" charset="-122"/>
                <a:ea typeface="楷体" panose="02010609060101010101" pitchFamily="49" charset="-122"/>
              </a:rPr>
            </a:br>
            <a:r>
              <a:rPr lang="zh-CN" altLang="en-US" sz="2700" b="1" dirty="0">
                <a:latin typeface="楷体" panose="02010609060101010101" pitchFamily="49" charset="-122"/>
                <a:ea typeface="楷体" panose="02010609060101010101" pitchFamily="49" charset="-122"/>
              </a:rPr>
              <a:t>    如果它早已变成漂亮的小湖，奇丽的深潭，也许早就免除了这“地下”的一切艰辛。但是它不愿意。它懂得阳光虽然嫌弃它，时间却是公正的，为此它宁可付出几万年的代价。它在黑暗中苦苦挣扎向上，爱生命竟爱得那样热烈真挚。尽管阳光一千次对它背过脸去，它却终于把粗壮的双臂伸向了光明的天顶，把伟岸的成材无私奉献给人们，得到了自己期待和希望已久的荣光。（张抗抗</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地下森林断想</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a:t>
            </a:r>
            <a:br>
              <a:rPr lang="en-US" altLang="zh-CN" sz="2700" b="1" dirty="0">
                <a:latin typeface="楷体" panose="02010609060101010101" pitchFamily="49" charset="-122"/>
                <a:ea typeface="楷体" panose="02010609060101010101" pitchFamily="49" charset="-122"/>
              </a:rPr>
            </a:br>
            <a:br>
              <a:rPr lang="zh-CN" altLang="en-US" b="1" dirty="0">
                <a:latin typeface="楷体" panose="02010609060101010101" pitchFamily="49" charset="-122"/>
                <a:ea typeface="楷体" panose="02010609060101010101" pitchFamily="49" charset="-122"/>
              </a:rPr>
            </a:br>
            <a:r>
              <a:rPr lang="zh-CN" altLang="en-US" b="1" dirty="0">
                <a:latin typeface="楷体" panose="02010609060101010101" pitchFamily="49" charset="-122"/>
                <a:ea typeface="楷体" panose="02010609060101010101" pitchFamily="49" charset="-122"/>
              </a:rPr>
              <a:t>   </a:t>
            </a:r>
            <a:r>
              <a:rPr lang="zh-CN" altLang="en-US" sz="2700" b="1" dirty="0">
                <a:latin typeface="楷体" panose="02010609060101010101" pitchFamily="49" charset="-122"/>
                <a:ea typeface="楷体" panose="02010609060101010101" pitchFamily="49" charset="-122"/>
              </a:rPr>
              <a:t>不是每一道江流都能入海，不流动便成了死湖；不是每一粒种子都能成树，不成长便成了空壳。生命不是永远快乐，也不是永远痛苦，快乐和痛苦是相生相成的。在快乐中我们要感谢生命，在痛苦中我们也要感谢生命。（冰心</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谈生命</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a:t>
            </a:r>
            <a:br>
              <a:rPr lang="zh-CN" altLang="en-US" b="1" dirty="0"/>
            </a:br>
            <a:endParaRPr lang="zh-CN" altLang="en-US" b="1" dirty="0"/>
          </a:p>
        </p:txBody>
      </p:sp>
    </p:spTree>
    <p:extLst>
      <p:ext uri="{BB962C8B-B14F-4D97-AF65-F5344CB8AC3E}">
        <p14:creationId xmlns:p14="http://schemas.microsoft.com/office/powerpoint/2010/main" val="370596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C4462E-E15F-49D6-A9F2-95D8F45EB7C8}"/>
              </a:ext>
            </a:extLst>
          </p:cNvPr>
          <p:cNvSpPr>
            <a:spLocks noGrp="1"/>
          </p:cNvSpPr>
          <p:nvPr>
            <p:ph type="title"/>
          </p:nvPr>
        </p:nvSpPr>
        <p:spPr>
          <a:xfrm>
            <a:off x="1633701" y="606180"/>
            <a:ext cx="5807006" cy="657843"/>
          </a:xfrm>
        </p:spPr>
        <p:txBody>
          <a:bodyPr>
            <a:normAutofit/>
          </a:bodyPr>
          <a:lstStyle/>
          <a:p>
            <a:r>
              <a:rPr lang="zh-CN" altLang="en-US" b="1" dirty="0">
                <a:latin typeface="楷体" panose="02010609060101010101" pitchFamily="49" charset="-122"/>
                <a:ea typeface="楷体" panose="02010609060101010101" pitchFamily="49" charset="-122"/>
              </a:rPr>
              <a:t> 课堂上那些“苦乐”故事</a:t>
            </a:r>
          </a:p>
        </p:txBody>
      </p:sp>
      <p:sp>
        <p:nvSpPr>
          <p:cNvPr id="3" name="文本框 2">
            <a:extLst>
              <a:ext uri="{FF2B5EF4-FFF2-40B4-BE49-F238E27FC236}">
                <a16:creationId xmlns:a16="http://schemas.microsoft.com/office/drawing/2014/main" id="{190CB657-9480-4F48-87E7-4698C30783A4}"/>
              </a:ext>
            </a:extLst>
          </p:cNvPr>
          <p:cNvSpPr txBox="1"/>
          <p:nvPr/>
        </p:nvSpPr>
        <p:spPr>
          <a:xfrm>
            <a:off x="1837765" y="1398494"/>
            <a:ext cx="9879106" cy="5016758"/>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先苦后甜的名企业家：马云</a:t>
            </a:r>
          </a:p>
          <a:p>
            <a:r>
              <a:rPr lang="zh-CN" altLang="en-US" sz="2400" dirty="0">
                <a:latin typeface="楷体" panose="02010609060101010101" pitchFamily="49" charset="-122"/>
                <a:ea typeface="楷体" panose="02010609060101010101" pitchFamily="49" charset="-122"/>
              </a:rPr>
              <a:t>    第一次“起落”：从两次高考落榜到毕业后当大学教师。</a:t>
            </a:r>
          </a:p>
          <a:p>
            <a:r>
              <a:rPr lang="zh-CN" altLang="en-US" sz="2400" dirty="0">
                <a:latin typeface="楷体" panose="02010609060101010101" pitchFamily="49" charset="-122"/>
                <a:ea typeface="楷体" panose="02010609060101010101" pitchFamily="49" charset="-122"/>
              </a:rPr>
              <a:t>    第二次“起落”：从海博翻译社的创业尝试到泪别中国黄页。</a:t>
            </a:r>
          </a:p>
          <a:p>
            <a:r>
              <a:rPr lang="zh-CN" altLang="en-US" sz="2400" dirty="0">
                <a:latin typeface="楷体" panose="02010609060101010101" pitchFamily="49" charset="-122"/>
                <a:ea typeface="楷体" panose="02010609060101010101" pitchFamily="49" charset="-122"/>
              </a:rPr>
              <a:t>    第三次“起落”：从应邀为外经贸部建网站到创建阿里巴巴。</a:t>
            </a:r>
          </a:p>
          <a:p>
            <a:r>
              <a:rPr lang="zh-CN" altLang="en-US" sz="2400" dirty="0">
                <a:latin typeface="楷体" panose="02010609060101010101" pitchFamily="49" charset="-122"/>
                <a:ea typeface="楷体" panose="02010609060101010101" pitchFamily="49" charset="-122"/>
              </a:rPr>
              <a:t>    三起三落的人生经历成就了今天永不言败的马云，也成就了全球最大的电子商务公司</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阿里巴巴。</a:t>
            </a:r>
          </a:p>
          <a:p>
            <a:r>
              <a:rPr lang="zh-CN" altLang="en-US" sz="2800" b="1" dirty="0">
                <a:latin typeface="楷体" panose="02010609060101010101" pitchFamily="49" charset="-122"/>
                <a:ea typeface="楷体" panose="02010609060101010101" pitchFamily="49" charset="-122"/>
              </a:rPr>
              <a:t>身残志坚、苦中求乐：张海迪</a:t>
            </a:r>
          </a:p>
          <a:p>
            <a:r>
              <a:rPr lang="zh-CN" altLang="en-US" sz="2400" dirty="0">
                <a:latin typeface="楷体" panose="02010609060101010101" pitchFamily="49" charset="-122"/>
                <a:ea typeface="楷体" panose="02010609060101010101" pitchFamily="49" charset="-122"/>
              </a:rPr>
              <a:t>    张海迪的名字在神州大地到处传扬。这位三分之二躯体失去知觉而不向命运屈服的姑娘，这位“即使跌倒一百次，也要一百零一次地爬起来”的勇士，几十年来，学医救人、写小说、画油画、拍电视、唱歌、读硕士</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一系列常人都无法做到的事情，张海迪做到了。聪慧的头脑，灿烂的笑容，坚忍与激情</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张海迪深深地打动了一代代的青年，成为当代青年的偶像。</a:t>
            </a:r>
          </a:p>
        </p:txBody>
      </p:sp>
    </p:spTree>
    <p:extLst>
      <p:ext uri="{BB962C8B-B14F-4D97-AF65-F5344CB8AC3E}">
        <p14:creationId xmlns:p14="http://schemas.microsoft.com/office/powerpoint/2010/main" val="4204525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55431A-F251-49FF-A3BA-034D3BE1B936}"/>
              </a:ext>
            </a:extLst>
          </p:cNvPr>
          <p:cNvSpPr>
            <a:spLocks noGrp="1"/>
          </p:cNvSpPr>
          <p:nvPr>
            <p:ph type="title"/>
          </p:nvPr>
        </p:nvSpPr>
        <p:spPr>
          <a:xfrm>
            <a:off x="1705418" y="68298"/>
            <a:ext cx="8911687" cy="6789702"/>
          </a:xfrm>
        </p:spPr>
        <p:txBody>
          <a:bodyPr>
            <a:normAutofit fontScale="90000"/>
          </a:bodyPr>
          <a:lstStyle/>
          <a:p>
            <a:r>
              <a:rPr lang="zh-CN" altLang="en-US" sz="3100" b="1" dirty="0">
                <a:latin typeface="楷体" panose="02010609060101010101" pitchFamily="49" charset="-122"/>
                <a:ea typeface="楷体" panose="02010609060101010101" pitchFamily="49" charset="-122"/>
              </a:rPr>
              <a:t>苦中作乐：苏东坡</a:t>
            </a:r>
            <a:br>
              <a:rPr lang="zh-CN" altLang="en-US" sz="2700" b="1" dirty="0">
                <a:latin typeface="楷体" panose="02010609060101010101" pitchFamily="49" charset="-122"/>
                <a:ea typeface="楷体" panose="02010609060101010101" pitchFamily="49" charset="-122"/>
              </a:rPr>
            </a:br>
            <a:r>
              <a:rPr lang="zh-CN" altLang="en-US" sz="2700" b="1" dirty="0">
                <a:latin typeface="楷体" panose="02010609060101010101" pitchFamily="49" charset="-122"/>
                <a:ea typeface="楷体" panose="02010609060101010101" pitchFamily="49" charset="-122"/>
              </a:rPr>
              <a:t>    苏轼从乌台诗案开始被贬黄州，之后一路南谪，与实现他豪情壮志的京城天各一方，这是仕途坎坷之苦；在他二十七岁那年，年少结发的贤妻王氏香消玉殒，从此阴阳两隔，这是爱人死别之苦。</a:t>
            </a:r>
            <a:br>
              <a:rPr lang="en-US" altLang="zh-CN" sz="2700" b="1" dirty="0">
                <a:latin typeface="楷体" panose="02010609060101010101" pitchFamily="49" charset="-122"/>
                <a:ea typeface="楷体" panose="02010609060101010101" pitchFamily="49" charset="-122"/>
              </a:rPr>
            </a:br>
            <a:r>
              <a:rPr lang="en-US" altLang="zh-CN" sz="2700" b="1" dirty="0">
                <a:latin typeface="楷体" panose="02010609060101010101" pitchFamily="49" charset="-122"/>
                <a:ea typeface="楷体" panose="02010609060101010101" pitchFamily="49" charset="-122"/>
              </a:rPr>
              <a:t>    </a:t>
            </a:r>
            <a:r>
              <a:rPr lang="zh-CN" altLang="en-US" sz="2700" b="1" dirty="0">
                <a:latin typeface="楷体" panose="02010609060101010101" pitchFamily="49" charset="-122"/>
                <a:ea typeface="楷体" panose="02010609060101010101" pitchFamily="49" charset="-122"/>
              </a:rPr>
              <a:t>事业和爱情的双重打击，对一般人而言，已是在绝望的边缘徘徊了，但苏轼没有。在为官上，苏轼坚持为官者一地，造福一方：徐州防汛，杭州筑堤，儋州授馆，兴修水利</a:t>
            </a:r>
            <a:r>
              <a:rPr lang="en-US" altLang="zh-CN" sz="2700" b="1" dirty="0">
                <a:latin typeface="楷体" panose="020106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在人生态度上，“东坡肉”“东坡豆腐”“东坡鱼”等佳肴流传至今，已经能够见其在失意苦闷的日子里过的是有滋有味的佛系生活了。就算“春寒料峭吹酒醒，微冷”又如何？只要想起“山头斜照却相迎”的美好，就有了“何妨吟啸且徐行”的勇气与快乐了。</a:t>
            </a:r>
            <a:br>
              <a:rPr lang="en-US" altLang="zh-CN" sz="2700" b="1" dirty="0">
                <a:latin typeface="楷体" panose="02010609060101010101" pitchFamily="49" charset="-122"/>
                <a:ea typeface="楷体" panose="02010609060101010101" pitchFamily="49" charset="-122"/>
              </a:rPr>
            </a:br>
            <a:br>
              <a:rPr lang="en-US" altLang="zh-CN" sz="2700" b="1" dirty="0">
                <a:latin typeface="楷体" panose="02010609060101010101" pitchFamily="49" charset="-122"/>
                <a:ea typeface="楷体" panose="02010609060101010101" pitchFamily="49" charset="-122"/>
              </a:rPr>
            </a:br>
            <a:r>
              <a:rPr lang="zh-CN" altLang="en-US" sz="3100" b="1" dirty="0">
                <a:latin typeface="楷体" panose="02010609060101010101" pitchFamily="49" charset="-122"/>
                <a:ea typeface="楷体" panose="02010609060101010101" pitchFamily="49" charset="-122"/>
              </a:rPr>
              <a:t>以苦为乐：奥斯特洛夫斯基</a:t>
            </a:r>
            <a:br>
              <a:rPr lang="zh-CN" altLang="en-US" sz="2700" b="1" dirty="0">
                <a:latin typeface="楷体" panose="02010609060101010101" pitchFamily="49" charset="-122"/>
                <a:ea typeface="楷体" panose="02010609060101010101" pitchFamily="49" charset="-122"/>
              </a:rPr>
            </a:br>
            <a:r>
              <a:rPr lang="zh-CN" altLang="en-US" sz="2700" b="1" dirty="0">
                <a:latin typeface="楷体" panose="02010609060101010101" pitchFamily="49" charset="-122"/>
                <a:ea typeface="楷体" panose="02010609060101010101" pitchFamily="49" charset="-122"/>
              </a:rPr>
              <a:t>    奥斯特洛夫斯基说过：“我活着的每一天都意味着和巨大的痛苦作斗争。”但当他取得创作的辉煌成就后，他无比欣喜地总结道：“再没有比战胜种种痛苦更使人感到幸福和快乐的了。”</a:t>
            </a:r>
            <a:br>
              <a:rPr lang="zh-CN" altLang="en-US" sz="2700" b="1" dirty="0">
                <a:latin typeface="楷体" panose="02010609060101010101" pitchFamily="49" charset="-122"/>
                <a:ea typeface="楷体" panose="02010609060101010101" pitchFamily="49" charset="-122"/>
              </a:rPr>
            </a:br>
            <a:br>
              <a:rPr lang="en-US" altLang="zh-CN" sz="2700" b="1" dirty="0">
                <a:latin typeface="楷体" panose="02010609060101010101" pitchFamily="49" charset="-122"/>
                <a:ea typeface="楷体" panose="02010609060101010101" pitchFamily="49" charset="-122"/>
              </a:rPr>
            </a:br>
            <a:br>
              <a:rPr lang="zh-CN" altLang="en-US" dirty="0"/>
            </a:br>
            <a:endParaRPr lang="zh-CN" altLang="en-US" dirty="0"/>
          </a:p>
        </p:txBody>
      </p:sp>
    </p:spTree>
    <p:extLst>
      <p:ext uri="{BB962C8B-B14F-4D97-AF65-F5344CB8AC3E}">
        <p14:creationId xmlns:p14="http://schemas.microsoft.com/office/powerpoint/2010/main" val="250937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505224-0798-4571-838F-157377A27E90}"/>
              </a:ext>
            </a:extLst>
          </p:cNvPr>
          <p:cNvSpPr>
            <a:spLocks noGrp="1"/>
          </p:cNvSpPr>
          <p:nvPr>
            <p:ph type="title"/>
          </p:nvPr>
        </p:nvSpPr>
        <p:spPr>
          <a:xfrm>
            <a:off x="1911607" y="695826"/>
            <a:ext cx="8911687" cy="5400173"/>
          </a:xfrm>
        </p:spPr>
        <p:txBody>
          <a:bodyPr>
            <a:normAutofit fontScale="90000"/>
          </a:bodyPr>
          <a:lstStyle/>
          <a:p>
            <a:r>
              <a:rPr lang="zh-CN" altLang="en-US" sz="4000" b="1" dirty="0">
                <a:latin typeface="楷体" panose="02010609060101010101" pitchFamily="49" charset="-122"/>
                <a:ea typeface="楷体" panose="02010609060101010101" pitchFamily="49" charset="-122"/>
              </a:rPr>
              <a:t>寻找生活  </a:t>
            </a:r>
            <a:br>
              <a:rPr lang="en-US" altLang="zh-CN" sz="4000" b="1" dirty="0">
                <a:latin typeface="楷体" panose="02010609060101010101" pitchFamily="49" charset="-122"/>
                <a:ea typeface="楷体" panose="02010609060101010101" pitchFamily="49" charset="-122"/>
              </a:rPr>
            </a:br>
            <a:br>
              <a:rPr lang="zh-CN" altLang="en-US" dirty="0"/>
            </a:br>
            <a:r>
              <a:rPr lang="zh-CN" altLang="en-US" dirty="0"/>
              <a:t>       </a:t>
            </a:r>
            <a:r>
              <a:rPr lang="zh-CN" altLang="en-US" dirty="0">
                <a:latin typeface="楷体" panose="02010609060101010101" pitchFamily="49" charset="-122"/>
                <a:ea typeface="楷体" panose="02010609060101010101" pitchFamily="49" charset="-122"/>
              </a:rPr>
              <a:t>试着从自己周围生活中搜集、整理、表述一个或者两个与“苦乐”主题有关的内容（名言警句、古诗词、事例、内容等），并且说说你的表述语言、叙述角度、表达方式等方面和表现此主题的经典例子有什么不一样。</a:t>
            </a:r>
            <a:br>
              <a:rPr lang="en-US" altLang="zh-CN" dirty="0">
                <a:latin typeface="楷体" panose="02010609060101010101" pitchFamily="49" charset="-122"/>
                <a:ea typeface="楷体" panose="02010609060101010101" pitchFamily="49" charset="-122"/>
              </a:rPr>
            </a:b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如何修改完善就可以让这些生活中的例子和那些已经整理好的经典例子一起进入自己的素材库备用。</a:t>
            </a:r>
            <a:br>
              <a:rPr lang="zh-CN" altLang="en-US" dirty="0">
                <a:latin typeface="楷体" panose="02010609060101010101" pitchFamily="49" charset="-122"/>
                <a:ea typeface="楷体" panose="02010609060101010101" pitchFamily="49" charset="-122"/>
              </a:rPr>
            </a:b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30514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86F74940-6E94-42E3-A666-770EFA3E5823}"/>
              </a:ext>
            </a:extLst>
          </p:cNvPr>
          <p:cNvSpPr>
            <a:spLocks noGrp="1"/>
          </p:cNvSpPr>
          <p:nvPr>
            <p:ph type="body" sz="half" idx="2"/>
          </p:nvPr>
        </p:nvSpPr>
        <p:spPr>
          <a:xfrm>
            <a:off x="2581836" y="1598613"/>
            <a:ext cx="3512576" cy="4262436"/>
          </a:xfrm>
        </p:spPr>
        <p:txBody>
          <a:bodyPr/>
          <a:lstStyle/>
          <a:p>
            <a:endParaRPr lang="en-US" altLang="zh-CN" dirty="0"/>
          </a:p>
          <a:p>
            <a:endParaRPr lang="en-US" altLang="zh-CN" dirty="0"/>
          </a:p>
          <a:p>
            <a:endParaRPr lang="en-US" altLang="zh-CN" dirty="0"/>
          </a:p>
          <a:p>
            <a:endParaRPr lang="zh-CN" altLang="en-US" dirty="0"/>
          </a:p>
        </p:txBody>
      </p:sp>
      <p:sp>
        <p:nvSpPr>
          <p:cNvPr id="11" name="文本框 10">
            <a:extLst>
              <a:ext uri="{FF2B5EF4-FFF2-40B4-BE49-F238E27FC236}">
                <a16:creationId xmlns:a16="http://schemas.microsoft.com/office/drawing/2014/main" id="{67BAE3E0-3842-42E7-8965-0B721F013FEC}"/>
              </a:ext>
            </a:extLst>
          </p:cNvPr>
          <p:cNvSpPr txBox="1"/>
          <p:nvPr/>
        </p:nvSpPr>
        <p:spPr>
          <a:xfrm>
            <a:off x="2241177" y="2012576"/>
            <a:ext cx="861774" cy="2290483"/>
          </a:xfrm>
          <a:prstGeom prst="rect">
            <a:avLst/>
          </a:prstGeom>
          <a:noFill/>
        </p:spPr>
        <p:txBody>
          <a:bodyPr vert="eaVert" wrap="square" rtlCol="0">
            <a:spAutoFit/>
          </a:bodyPr>
          <a:lstStyle/>
          <a:p>
            <a:r>
              <a:rPr lang="zh-CN" altLang="en-US" sz="4400" b="1" dirty="0">
                <a:latin typeface="楷体" panose="02010609060101010101" pitchFamily="49" charset="-122"/>
                <a:ea typeface="楷体" panose="02010609060101010101" pitchFamily="49" charset="-122"/>
              </a:rPr>
              <a:t>苦  乐</a:t>
            </a:r>
          </a:p>
        </p:txBody>
      </p:sp>
      <p:sp>
        <p:nvSpPr>
          <p:cNvPr id="13" name="文本框 12">
            <a:extLst>
              <a:ext uri="{FF2B5EF4-FFF2-40B4-BE49-F238E27FC236}">
                <a16:creationId xmlns:a16="http://schemas.microsoft.com/office/drawing/2014/main" id="{29933E36-945D-48C9-BE0D-D75BB01E24F1}"/>
              </a:ext>
            </a:extLst>
          </p:cNvPr>
          <p:cNvSpPr txBox="1"/>
          <p:nvPr/>
        </p:nvSpPr>
        <p:spPr>
          <a:xfrm>
            <a:off x="4016188" y="1464142"/>
            <a:ext cx="6400800" cy="3046988"/>
          </a:xfrm>
          <a:prstGeom prst="rect">
            <a:avLst/>
          </a:prstGeom>
          <a:noFill/>
        </p:spPr>
        <p:txBody>
          <a:bodyPr wrap="square" rtlCol="0">
            <a:spAutoFit/>
          </a:bodyPr>
          <a:lstStyle/>
          <a:p>
            <a:pPr algn="just"/>
            <a:r>
              <a:rPr lang="en-US" altLang="zh-CN" sz="3200" kern="100" dirty="0">
                <a:ea typeface="楷体" panose="02010609060101010101" pitchFamily="49" charset="-122"/>
                <a:cs typeface="楷体" panose="02010609060101010101" pitchFamily="49" charset="-122"/>
              </a:rPr>
              <a:t>       </a:t>
            </a:r>
            <a:r>
              <a:rPr lang="zh-CN" altLang="zh-CN" sz="3200" b="1" kern="100" dirty="0">
                <a:ea typeface="楷体" panose="02010609060101010101" pitchFamily="49" charset="-122"/>
                <a:cs typeface="楷体" panose="02010609060101010101" pitchFamily="49" charset="-122"/>
              </a:rPr>
              <a:t>你还觉得自己脑子里没有东西可写吗？你还觉得自己作文的语言一直干瘪无味吗？今天让我们跟随老师一起走进写作素材积累训练营，一起为我们自己的妙笔生花、妙语连珠而努力吧！</a:t>
            </a:r>
            <a:endParaRPr lang="zh-CN" altLang="en-US" sz="3200" b="1" dirty="0"/>
          </a:p>
        </p:txBody>
      </p:sp>
    </p:spTree>
    <p:extLst>
      <p:ext uri="{BB962C8B-B14F-4D97-AF65-F5344CB8AC3E}">
        <p14:creationId xmlns:p14="http://schemas.microsoft.com/office/powerpoint/2010/main" val="3029274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BE8E26-29B6-4C26-85BB-9013E8FA26C3}"/>
              </a:ext>
            </a:extLst>
          </p:cNvPr>
          <p:cNvSpPr>
            <a:spLocks noGrp="1"/>
          </p:cNvSpPr>
          <p:nvPr>
            <p:ph type="title"/>
          </p:nvPr>
        </p:nvSpPr>
        <p:spPr>
          <a:xfrm>
            <a:off x="1857819" y="624110"/>
            <a:ext cx="1494981" cy="666808"/>
          </a:xfrm>
        </p:spPr>
        <p:txBody>
          <a:bodyPr>
            <a:noAutofit/>
          </a:bodyPr>
          <a:lstStyle/>
          <a:p>
            <a:r>
              <a:rPr lang="zh-CN" altLang="en-US" sz="4000" b="1" dirty="0">
                <a:latin typeface="楷体" panose="02010609060101010101" pitchFamily="49" charset="-122"/>
                <a:ea typeface="楷体" panose="02010609060101010101" pitchFamily="49" charset="-122"/>
              </a:rPr>
              <a:t>示 例</a:t>
            </a:r>
          </a:p>
        </p:txBody>
      </p:sp>
      <p:sp>
        <p:nvSpPr>
          <p:cNvPr id="3" name="文本框 2">
            <a:extLst>
              <a:ext uri="{FF2B5EF4-FFF2-40B4-BE49-F238E27FC236}">
                <a16:creationId xmlns:a16="http://schemas.microsoft.com/office/drawing/2014/main" id="{D808E054-1A89-4333-9A40-3B8154B360B2}"/>
              </a:ext>
            </a:extLst>
          </p:cNvPr>
          <p:cNvSpPr txBox="1"/>
          <p:nvPr/>
        </p:nvSpPr>
        <p:spPr>
          <a:xfrm>
            <a:off x="1604681" y="1559860"/>
            <a:ext cx="10121153" cy="4678204"/>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、经典素材：</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匡衡勤奋好学，但家中没有蜡烛照明。邻家有灯烛，但光亮照不到他家，匡衡就把墙壁凿了一个洞引来邻家的光亮，让光亮照在书上来读。同乡有个大户人家叫文不识的，是个有钱的人，家中有很多书。匡衡就到他家去做雇工，又不要报酬。主人感到很奇怪，问他为什么这样，他说：“主人</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我想读遍你家所有的书。”主人听了，深为感叹，就把书借给他读。于是匡衡成了大学问家。  </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凿壁借光</a:t>
            </a:r>
            <a:r>
              <a:rPr lang="en-US" altLang="zh-CN" sz="2800" b="1" dirty="0">
                <a:solidFill>
                  <a:srgbClr val="FF0000"/>
                </a:solidFill>
                <a:latin typeface="楷体" panose="02010609060101010101" pitchFamily="49" charset="-122"/>
                <a:ea typeface="楷体" panose="02010609060101010101" pitchFamily="49" charset="-122"/>
              </a:rPr>
              <a:t>》</a:t>
            </a:r>
          </a:p>
          <a:p>
            <a:endParaRPr lang="en-US" altLang="zh-CN" sz="28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365903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EB1CBB-7EEE-4839-935A-5C7943DC054F}"/>
              </a:ext>
            </a:extLst>
          </p:cNvPr>
          <p:cNvSpPr>
            <a:spLocks noGrp="1"/>
          </p:cNvSpPr>
          <p:nvPr>
            <p:ph type="title"/>
          </p:nvPr>
        </p:nvSpPr>
        <p:spPr>
          <a:xfrm>
            <a:off x="1857819" y="1428981"/>
            <a:ext cx="9928820" cy="5429019"/>
          </a:xfrm>
        </p:spPr>
        <p:txBody>
          <a:bodyPr>
            <a:normAutofit fontScale="90000"/>
          </a:bodyPr>
          <a:lstStyle/>
          <a:p>
            <a:br>
              <a:rPr lang="en-US" altLang="zh-CN" sz="4000" b="1" dirty="0">
                <a:latin typeface="楷体" panose="02010609060101010101" pitchFamily="49" charset="-122"/>
                <a:ea typeface="楷体" panose="02010609060101010101" pitchFamily="49" charset="-122"/>
              </a:rPr>
            </a:br>
            <a:r>
              <a:rPr lang="zh-CN" altLang="en-US" sz="3200" dirty="0">
                <a:solidFill>
                  <a:prstClr val="black">
                    <a:lumMod val="85000"/>
                    <a:lumOff val="15000"/>
                  </a:prstClr>
                </a:solidFill>
              </a:rPr>
              <a:t>      </a:t>
            </a: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值班老师来清查教室了，我又是最后一个离开教室。</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br>
              <a:rPr lang="zh-CN" altLang="en-US" sz="2700" b="1" dirty="0">
                <a:solidFill>
                  <a:prstClr val="black">
                    <a:lumMod val="85000"/>
                    <a:lumOff val="15000"/>
                  </a:prstClr>
                </a:solidFill>
                <a:latin typeface="楷体" panose="02010609060101010101" pitchFamily="49" charset="-122"/>
                <a:ea typeface="楷体" panose="02010609060101010101" pitchFamily="49" charset="-122"/>
              </a:rPr>
            </a:b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    这个冬天冷的出奇，走在路上不由得打起了寒颤。回到宿舍时灯已经熄了，同学们也都已经睡下，有的还发出了美美的齁声。我却被那几道解不开的数学题闹的毫无睡意。</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br>
              <a:rPr lang="zh-CN" altLang="en-US" sz="2700" b="1" dirty="0">
                <a:solidFill>
                  <a:prstClr val="black">
                    <a:lumMod val="85000"/>
                    <a:lumOff val="15000"/>
                  </a:prstClr>
                </a:solidFill>
                <a:latin typeface="楷体" panose="02010609060101010101" pitchFamily="49" charset="-122"/>
                <a:ea typeface="楷体" panose="02010609060101010101" pitchFamily="49" charset="-122"/>
              </a:rPr>
            </a:b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    做梦都想上大学，可想想我偏科偏的要命的课程，心里就像烧了一把火，着急呀！于是我裹了被子走出宿舍，借着走廊的灯光把那几道该死的数学题一遍又一遍的演算起来。风呼呼的吹着，身体似乎被冻透了，好在那几道题终于得出了正确的答案。</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br>
              <a:rPr lang="zh-CN" altLang="en-US" sz="2700" b="1" dirty="0">
                <a:solidFill>
                  <a:prstClr val="black">
                    <a:lumMod val="85000"/>
                    <a:lumOff val="15000"/>
                  </a:prstClr>
                </a:solidFill>
                <a:latin typeface="楷体" panose="02010609060101010101" pitchFamily="49" charset="-122"/>
                <a:ea typeface="楷体" panose="02010609060101010101" pitchFamily="49" charset="-122"/>
              </a:rPr>
            </a:b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    这里虽冷，但确实可以为我的学习提供方便。后来的日子里我便成了走廊里的常客，那些白日里难以消化的知识，也都以这样的方式解决</a:t>
            </a:r>
            <a:endParaRPr lang="zh-CN" altLang="en-US" sz="2700" dirty="0">
              <a:latin typeface="楷体" panose="02010609060101010101" pitchFamily="49" charset="-122"/>
              <a:ea typeface="楷体" panose="02010609060101010101" pitchFamily="49" charset="-122"/>
            </a:endParaRPr>
          </a:p>
        </p:txBody>
      </p:sp>
      <p:sp>
        <p:nvSpPr>
          <p:cNvPr id="3" name="文本框 2">
            <a:extLst>
              <a:ext uri="{FF2B5EF4-FFF2-40B4-BE49-F238E27FC236}">
                <a16:creationId xmlns:a16="http://schemas.microsoft.com/office/drawing/2014/main" id="{0A2D0359-DD61-4D45-ACFC-23D2B5A29C56}"/>
              </a:ext>
            </a:extLst>
          </p:cNvPr>
          <p:cNvSpPr txBox="1"/>
          <p:nvPr/>
        </p:nvSpPr>
        <p:spPr>
          <a:xfrm>
            <a:off x="1595717" y="1428981"/>
            <a:ext cx="4078941" cy="523220"/>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、生活素材</a:t>
            </a:r>
            <a:endParaRPr lang="zh-CN" altLang="en-US" sz="2800" dirty="0"/>
          </a:p>
        </p:txBody>
      </p:sp>
      <p:sp>
        <p:nvSpPr>
          <p:cNvPr id="4" name="标题 1">
            <a:extLst>
              <a:ext uri="{FF2B5EF4-FFF2-40B4-BE49-F238E27FC236}">
                <a16:creationId xmlns:a16="http://schemas.microsoft.com/office/drawing/2014/main" id="{8928E9B6-DCBF-4264-BB55-AE6C80084080}"/>
              </a:ext>
            </a:extLst>
          </p:cNvPr>
          <p:cNvSpPr txBox="1">
            <a:spLocks/>
          </p:cNvSpPr>
          <p:nvPr/>
        </p:nvSpPr>
        <p:spPr>
          <a:xfrm>
            <a:off x="1857819" y="624110"/>
            <a:ext cx="1494981" cy="66680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4000" b="1">
                <a:latin typeface="楷体" panose="02010609060101010101" pitchFamily="49" charset="-122"/>
                <a:ea typeface="楷体" panose="02010609060101010101" pitchFamily="49" charset="-122"/>
              </a:rPr>
              <a:t>示 例</a:t>
            </a:r>
            <a:endParaRPr lang="zh-CN" altLang="en-US" sz="40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256259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185637-E479-4D25-A098-2EAA3F718058}"/>
              </a:ext>
            </a:extLst>
          </p:cNvPr>
          <p:cNvSpPr>
            <a:spLocks noGrp="1"/>
          </p:cNvSpPr>
          <p:nvPr>
            <p:ph type="title"/>
          </p:nvPr>
        </p:nvSpPr>
        <p:spPr>
          <a:xfrm>
            <a:off x="2235199" y="956618"/>
            <a:ext cx="9260175" cy="4335818"/>
          </a:xfrm>
        </p:spPr>
        <p:txBody>
          <a:bodyPr>
            <a:normAutofit fontScale="90000"/>
          </a:bodyPr>
          <a:lstStyle/>
          <a:p>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掉了，真是谢天谢地。终于有一天，我这简陋的“学习场所”被值班老师发现了，我便再也没有了这样的学习机会。</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br>
              <a:rPr lang="zh-CN" altLang="en-US" sz="2700" b="1" dirty="0">
                <a:solidFill>
                  <a:prstClr val="black">
                    <a:lumMod val="85000"/>
                    <a:lumOff val="15000"/>
                  </a:prstClr>
                </a:solidFill>
                <a:latin typeface="楷体" panose="02010609060101010101" pitchFamily="49" charset="-122"/>
                <a:ea typeface="楷体" panose="02010609060101010101" pitchFamily="49" charset="-122"/>
              </a:rPr>
            </a:b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    好在天无绝人之路。后来校会宿管部要招干事，我第一个报了名，这样我便可以在帮老师管理宿舍的闲暇时间里学习了。我快干活很麻利，宿管老师很喜欢我，后来索性让我到宿舍值班室去学习，这样值班室变成了我的自习室。</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br>
              <a:rPr lang="zh-CN" altLang="en-US" sz="2700" b="1" dirty="0">
                <a:solidFill>
                  <a:prstClr val="black">
                    <a:lumMod val="85000"/>
                    <a:lumOff val="15000"/>
                  </a:prstClr>
                </a:solidFill>
                <a:latin typeface="楷体" panose="02010609060101010101" pitchFamily="49" charset="-122"/>
                <a:ea typeface="楷体" panose="02010609060101010101" pitchFamily="49" charset="-122"/>
              </a:rPr>
            </a:br>
            <a:r>
              <a:rPr lang="zh-CN" altLang="en-US" sz="2700" b="1" dirty="0">
                <a:solidFill>
                  <a:prstClr val="black">
                    <a:lumMod val="85000"/>
                    <a:lumOff val="15000"/>
                  </a:prstClr>
                </a:solidFill>
                <a:latin typeface="楷体" panose="02010609060101010101" pitchFamily="49" charset="-122"/>
                <a:ea typeface="楷体" panose="02010609060101010101" pitchFamily="49" charset="-122"/>
              </a:rPr>
              <a:t>    “功夫不负有心人”，在我的努力之下，我的那些“瘸腿课程”慢慢赶上来了，心理有一种说不出的快乐</a:t>
            </a:r>
            <a:r>
              <a:rPr lang="en-US" altLang="zh-CN" sz="2700" b="1" dirty="0">
                <a:solidFill>
                  <a:prstClr val="black">
                    <a:lumMod val="85000"/>
                    <a:lumOff val="15000"/>
                  </a:prstClr>
                </a:solidFill>
                <a:latin typeface="楷体" panose="02010609060101010101" pitchFamily="49" charset="-122"/>
                <a:ea typeface="楷体" panose="02010609060101010101" pitchFamily="49" charset="-122"/>
              </a:rPr>
              <a:t>……</a:t>
            </a:r>
            <a:br>
              <a:rPr lang="en-US" altLang="zh-CN" sz="2700" b="1" dirty="0">
                <a:solidFill>
                  <a:prstClr val="black">
                    <a:lumMod val="85000"/>
                    <a:lumOff val="15000"/>
                  </a:prstClr>
                </a:solidFill>
                <a:latin typeface="楷体" panose="02010609060101010101" pitchFamily="49" charset="-122"/>
                <a:ea typeface="楷体" panose="02010609060101010101" pitchFamily="49" charset="-122"/>
              </a:rPr>
            </a:br>
            <a:r>
              <a:rPr lang="en-US" altLang="zh-CN" sz="2700" b="1" dirty="0">
                <a:solidFill>
                  <a:srgbClr val="FF0000"/>
                </a:solidFill>
                <a:latin typeface="楷体" panose="02010609060101010101" pitchFamily="49" charset="-122"/>
                <a:ea typeface="楷体" panose="02010609060101010101" pitchFamily="49" charset="-122"/>
              </a:rPr>
              <a:t>                                     </a:t>
            </a:r>
            <a:r>
              <a:rPr lang="zh-CN" altLang="en-US" sz="2700" b="1" dirty="0">
                <a:solidFill>
                  <a:srgbClr val="FF0000"/>
                </a:solidFill>
                <a:latin typeface="楷体" panose="02010609060101010101" pitchFamily="49" charset="-122"/>
                <a:ea typeface="楷体" panose="02010609060101010101" pitchFamily="49" charset="-122"/>
              </a:rPr>
              <a:t>学生作文</a:t>
            </a:r>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珍贵的灯光</a:t>
            </a:r>
            <a:r>
              <a:rPr lang="en-US" altLang="zh-CN" sz="2700" b="1" dirty="0">
                <a:solidFill>
                  <a:srgbClr val="FF0000"/>
                </a:solidFill>
                <a:latin typeface="楷体" panose="02010609060101010101" pitchFamily="49" charset="-122"/>
                <a:ea typeface="楷体" panose="02010609060101010101" pitchFamily="49" charset="-122"/>
              </a:rPr>
              <a:t>》</a:t>
            </a:r>
            <a:br>
              <a:rPr lang="en-US" altLang="zh-CN" sz="2700" b="1" dirty="0">
                <a:solidFill>
                  <a:srgbClr val="FF0000"/>
                </a:solidFill>
                <a:latin typeface="楷体" panose="02010609060101010101" pitchFamily="49" charset="-122"/>
                <a:ea typeface="楷体" panose="02010609060101010101" pitchFamily="49" charset="-122"/>
              </a:rPr>
            </a:br>
            <a:br>
              <a:rPr lang="zh-CN" altLang="en-US" sz="3200" b="1" dirty="0">
                <a:solidFill>
                  <a:prstClr val="black">
                    <a:lumMod val="85000"/>
                    <a:lumOff val="15000"/>
                  </a:prstClr>
                </a:solidFill>
              </a:rPr>
            </a:br>
            <a:br>
              <a:rPr lang="en-US" altLang="zh-CN" sz="2400" dirty="0">
                <a:solidFill>
                  <a:prstClr val="black">
                    <a:lumMod val="85000"/>
                    <a:lumOff val="15000"/>
                  </a:prstClr>
                </a:solidFill>
                <a:latin typeface="楷体" panose="02010609060101010101" pitchFamily="49" charset="-122"/>
                <a:ea typeface="楷体" panose="02010609060101010101" pitchFamily="49" charset="-122"/>
              </a:rPr>
            </a:br>
            <a:endParaRPr lang="zh-CN" altLang="en-US" dirty="0"/>
          </a:p>
        </p:txBody>
      </p:sp>
    </p:spTree>
    <p:extLst>
      <p:ext uri="{BB962C8B-B14F-4D97-AF65-F5344CB8AC3E}">
        <p14:creationId xmlns:p14="http://schemas.microsoft.com/office/powerpoint/2010/main" val="125285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5BAB-093C-4A0F-83A8-922779C4D1AB}"/>
              </a:ext>
            </a:extLst>
          </p:cNvPr>
          <p:cNvSpPr>
            <a:spLocks noGrp="1"/>
          </p:cNvSpPr>
          <p:nvPr>
            <p:ph type="title"/>
          </p:nvPr>
        </p:nvSpPr>
        <p:spPr>
          <a:xfrm>
            <a:off x="1743180" y="1492328"/>
            <a:ext cx="2685386" cy="752108"/>
          </a:xfrm>
        </p:spPr>
        <p:txBody>
          <a:bodyPr>
            <a:normAutofit/>
          </a:bodyPr>
          <a:lstStyle/>
          <a:p>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、媒体素材</a:t>
            </a:r>
          </a:p>
        </p:txBody>
      </p:sp>
      <p:sp>
        <p:nvSpPr>
          <p:cNvPr id="3" name="标题 1">
            <a:extLst>
              <a:ext uri="{FF2B5EF4-FFF2-40B4-BE49-F238E27FC236}">
                <a16:creationId xmlns:a16="http://schemas.microsoft.com/office/drawing/2014/main" id="{507DAA36-3124-40E4-8BF7-72D18F7FE1E5}"/>
              </a:ext>
            </a:extLst>
          </p:cNvPr>
          <p:cNvSpPr txBox="1">
            <a:spLocks/>
          </p:cNvSpPr>
          <p:nvPr/>
        </p:nvSpPr>
        <p:spPr>
          <a:xfrm>
            <a:off x="1857819" y="624110"/>
            <a:ext cx="1494981" cy="66680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4000" b="1">
                <a:latin typeface="楷体" panose="02010609060101010101" pitchFamily="49" charset="-122"/>
                <a:ea typeface="楷体" panose="02010609060101010101" pitchFamily="49" charset="-122"/>
              </a:rPr>
              <a:t>示 例</a:t>
            </a:r>
            <a:endParaRPr lang="zh-CN" altLang="en-US" sz="4000" b="1" dirty="0">
              <a:latin typeface="楷体" panose="02010609060101010101" pitchFamily="49" charset="-122"/>
              <a:ea typeface="楷体" panose="02010609060101010101" pitchFamily="49" charset="-122"/>
            </a:endParaRPr>
          </a:p>
        </p:txBody>
      </p:sp>
      <p:sp>
        <p:nvSpPr>
          <p:cNvPr id="9" name="文本框 8">
            <a:extLst>
              <a:ext uri="{FF2B5EF4-FFF2-40B4-BE49-F238E27FC236}">
                <a16:creationId xmlns:a16="http://schemas.microsoft.com/office/drawing/2014/main" id="{791B2E8A-02CD-4D90-802C-0076522B5ADE}"/>
              </a:ext>
            </a:extLst>
          </p:cNvPr>
          <p:cNvSpPr txBox="1"/>
          <p:nvPr/>
        </p:nvSpPr>
        <p:spPr>
          <a:xfrm>
            <a:off x="16002097" y="708016"/>
            <a:ext cx="6238749" cy="1865746"/>
          </a:xfrm>
          <a:prstGeom prst="rect">
            <a:avLst/>
          </a:prstGeom>
          <a:noFill/>
        </p:spPr>
        <p:txBody>
          <a:bodyPr wrap="square" rtlCol="0">
            <a:spAutoFit/>
          </a:bodyPr>
          <a:lstStyle/>
          <a:p>
            <a:endParaRPr lang="zh-CN" altLang="en-US" dirty="0"/>
          </a:p>
        </p:txBody>
      </p:sp>
      <p:pic>
        <p:nvPicPr>
          <p:cNvPr id="10" name="图片 1">
            <a:extLst>
              <a:ext uri="{FF2B5EF4-FFF2-40B4-BE49-F238E27FC236}">
                <a16:creationId xmlns:a16="http://schemas.microsoft.com/office/drawing/2014/main" id="{253DD9F8-6E33-4144-907D-EA3405FFA8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0" y="1"/>
            <a:ext cx="3505200" cy="207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a:extLst>
              <a:ext uri="{FF2B5EF4-FFF2-40B4-BE49-F238E27FC236}">
                <a16:creationId xmlns:a16="http://schemas.microsoft.com/office/drawing/2014/main" id="{F4C21B8B-4DFA-40F2-9F99-6C68B7D479E8}"/>
              </a:ext>
            </a:extLst>
          </p:cNvPr>
          <p:cNvSpPr txBox="1"/>
          <p:nvPr/>
        </p:nvSpPr>
        <p:spPr>
          <a:xfrm>
            <a:off x="1743180" y="2445846"/>
            <a:ext cx="10134495" cy="3416320"/>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这张照片，来自河南南阳淅川。照片中的男生叫小通，是今年参加高考的一名高三学生，成绩在班里一直名列前茅。</a:t>
            </a:r>
            <a:endParaRPr lang="en-US" altLang="zh-CN" sz="2400" b="1" dirty="0">
              <a:latin typeface="楷体" panose="02010609060101010101" pitchFamily="49" charset="-122"/>
              <a:ea typeface="楷体" panose="02010609060101010101" pitchFamily="49" charset="-122"/>
            </a:endParaRPr>
          </a:p>
          <a:p>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特殊时期，学校给孩子们上网课，小通家没有安装</a:t>
            </a:r>
            <a:r>
              <a:rPr lang="en-US" altLang="zh-CN" sz="2400" b="1" dirty="0" err="1">
                <a:latin typeface="楷体" panose="02010609060101010101" pitchFamily="49" charset="-122"/>
                <a:ea typeface="楷体" panose="02010609060101010101" pitchFamily="49" charset="-122"/>
              </a:rPr>
              <a:t>Wifi</a:t>
            </a:r>
            <a:r>
              <a:rPr lang="zh-CN" altLang="zh-CN" sz="2400" b="1" dirty="0">
                <a:latin typeface="楷体" panose="02010609060101010101" pitchFamily="49" charset="-122"/>
                <a:ea typeface="楷体" panose="02010609060101010101" pitchFamily="49" charset="-122"/>
              </a:rPr>
              <a:t>，但邻居家有。</a:t>
            </a:r>
          </a:p>
          <a:p>
            <a:r>
              <a:rPr lang="zh-CN" altLang="zh-CN" sz="2400" b="1" dirty="0">
                <a:latin typeface="楷体" panose="02010609060101010101" pitchFamily="49" charset="-122"/>
                <a:ea typeface="楷体" panose="02010609060101010101" pitchFamily="49" charset="-122"/>
              </a:rPr>
              <a:t>上午</a:t>
            </a:r>
            <a:r>
              <a:rPr lang="en-US" altLang="zh-CN" sz="2400" b="1" dirty="0">
                <a:latin typeface="楷体" panose="02010609060101010101" pitchFamily="49" charset="-122"/>
                <a:ea typeface="楷体" panose="02010609060101010101" pitchFamily="49" charset="-122"/>
              </a:rPr>
              <a:t>8</a:t>
            </a:r>
            <a:r>
              <a:rPr lang="zh-CN" altLang="zh-CN" sz="2400" b="1" dirty="0">
                <a:latin typeface="楷体" panose="02010609060101010101" pitchFamily="49" charset="-122"/>
                <a:ea typeface="楷体" panose="02010609060101010101" pitchFamily="49" charset="-122"/>
              </a:rPr>
              <a:t>点，他准时搬个小凳子，在家里平房的楼顶，蹭邻居家的网络。因为这里，信号特别好。</a:t>
            </a:r>
            <a:endParaRPr lang="en-US" altLang="zh-CN" sz="2400" b="1" dirty="0">
              <a:latin typeface="楷体" panose="02010609060101010101" pitchFamily="49" charset="-122"/>
              <a:ea typeface="楷体" panose="02010609060101010101" pitchFamily="49" charset="-122"/>
            </a:endParaRPr>
          </a:p>
          <a:p>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家里没网的他，向邻居家借网上课；为了不打扰邻居，屋顶就变成了他的教室。</a:t>
            </a:r>
            <a:r>
              <a:rPr lang="en-US" altLang="zh-CN" sz="2400" b="1" dirty="0">
                <a:latin typeface="楷体" panose="02010609060101010101" pitchFamily="49" charset="-122"/>
                <a:ea typeface="楷体" panose="02010609060101010101" pitchFamily="49" charset="-122"/>
              </a:rPr>
              <a:t>  </a:t>
            </a:r>
            <a:r>
              <a:rPr lang="en-US" altLang="zh-CN" sz="2400" dirty="0">
                <a:solidFill>
                  <a:srgbClr val="FF0000"/>
                </a:solidFill>
                <a:latin typeface="楷体" panose="02010609060101010101" pitchFamily="49" charset="-122"/>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蹭网</a:t>
            </a:r>
            <a:r>
              <a:rPr lang="en-US"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19433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FF5547-8AA4-4DD0-89EF-B51CEE0F1F07}"/>
              </a:ext>
            </a:extLst>
          </p:cNvPr>
          <p:cNvSpPr>
            <a:spLocks noGrp="1"/>
          </p:cNvSpPr>
          <p:nvPr>
            <p:ph type="title"/>
          </p:nvPr>
        </p:nvSpPr>
        <p:spPr>
          <a:xfrm>
            <a:off x="1620772" y="122087"/>
            <a:ext cx="2203194" cy="747490"/>
          </a:xfrm>
        </p:spPr>
        <p:txBody>
          <a:bodyPr/>
          <a:lstStyle/>
          <a:p>
            <a:r>
              <a:rPr lang="zh-CN" altLang="en-US" b="1" dirty="0">
                <a:latin typeface="楷体" panose="02010609060101010101" pitchFamily="49" charset="-122"/>
                <a:ea typeface="楷体" panose="02010609060101010101" pitchFamily="49" charset="-122"/>
              </a:rPr>
              <a:t>素材还原</a:t>
            </a:r>
          </a:p>
        </p:txBody>
      </p:sp>
      <p:sp>
        <p:nvSpPr>
          <p:cNvPr id="7" name="内容占位符 2">
            <a:extLst>
              <a:ext uri="{FF2B5EF4-FFF2-40B4-BE49-F238E27FC236}">
                <a16:creationId xmlns:a16="http://schemas.microsoft.com/office/drawing/2014/main" id="{2E15BF9B-22C9-4CE6-90A0-3EB053065DFD}"/>
              </a:ext>
            </a:extLst>
          </p:cNvPr>
          <p:cNvSpPr txBox="1">
            <a:spLocks/>
          </p:cNvSpPr>
          <p:nvPr/>
        </p:nvSpPr>
        <p:spPr>
          <a:xfrm>
            <a:off x="1004707" y="1373103"/>
            <a:ext cx="3596688" cy="5079569"/>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altLang="zh-CN" sz="3500" dirty="0"/>
              <a:t>         </a:t>
            </a:r>
            <a:r>
              <a:rPr lang="zh-CN" altLang="en-US" sz="3500" b="1" dirty="0">
                <a:latin typeface="楷体" panose="02010609060101010101" pitchFamily="49" charset="-122"/>
                <a:ea typeface="楷体" panose="02010609060101010101" pitchFamily="49" charset="-122"/>
              </a:rPr>
              <a:t>凿壁借光</a:t>
            </a:r>
            <a:endParaRPr lang="en-US" altLang="zh-CN" sz="3500" b="1"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苦：匡衡好学，夜间无光照明读书，凿壁借邻家光。</a:t>
            </a:r>
            <a:endParaRPr lang="zh-CN" altLang="zh-CN" sz="2800"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苦：匡衡好读，无书可读，做雇工换书读。</a:t>
            </a:r>
            <a:endParaRPr lang="zh-CN" altLang="zh-CN" sz="2800"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乐：匡衡成了大学问家。</a:t>
            </a:r>
            <a:endParaRPr lang="zh-CN" altLang="zh-CN" sz="2800"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叙述角度：第三人称。</a:t>
            </a:r>
            <a:endParaRPr lang="zh-CN" altLang="zh-CN" sz="2800"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表达方式：平铺直叙。</a:t>
            </a:r>
            <a:endParaRPr lang="zh-CN" altLang="zh-CN" sz="2800" dirty="0">
              <a:latin typeface="楷体" panose="02010609060101010101" pitchFamily="49" charset="-122"/>
              <a:ea typeface="楷体" panose="02010609060101010101" pitchFamily="49" charset="-122"/>
            </a:endParaRPr>
          </a:p>
          <a:p>
            <a:pPr marL="0" indent="0">
              <a:buFont typeface="Wingdings 3" charset="2"/>
              <a:buNone/>
            </a:pPr>
            <a:endParaRPr lang="zh-CN" altLang="en-US" sz="2800" b="1" dirty="0">
              <a:latin typeface="楷体" panose="02010609060101010101" pitchFamily="49" charset="-122"/>
              <a:ea typeface="楷体" panose="02010609060101010101" pitchFamily="49" charset="-122"/>
            </a:endParaRPr>
          </a:p>
        </p:txBody>
      </p:sp>
      <p:sp>
        <p:nvSpPr>
          <p:cNvPr id="9" name="内容占位符 2">
            <a:extLst>
              <a:ext uri="{FF2B5EF4-FFF2-40B4-BE49-F238E27FC236}">
                <a16:creationId xmlns:a16="http://schemas.microsoft.com/office/drawing/2014/main" id="{FD10991C-5F9E-442E-9652-D9132656A6C0}"/>
              </a:ext>
            </a:extLst>
          </p:cNvPr>
          <p:cNvSpPr txBox="1">
            <a:spLocks/>
          </p:cNvSpPr>
          <p:nvPr/>
        </p:nvSpPr>
        <p:spPr>
          <a:xfrm>
            <a:off x="4892028" y="1647375"/>
            <a:ext cx="3596688" cy="507956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altLang="zh-CN"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0" name="内容占位符 2">
            <a:extLst>
              <a:ext uri="{FF2B5EF4-FFF2-40B4-BE49-F238E27FC236}">
                <a16:creationId xmlns:a16="http://schemas.microsoft.com/office/drawing/2014/main" id="{2A0F4657-5738-4546-981A-889A392B4AE7}"/>
              </a:ext>
            </a:extLst>
          </p:cNvPr>
          <p:cNvSpPr txBox="1">
            <a:spLocks/>
          </p:cNvSpPr>
          <p:nvPr/>
        </p:nvSpPr>
        <p:spPr>
          <a:xfrm>
            <a:off x="8754955" y="1373102"/>
            <a:ext cx="3437045" cy="507956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altLang="zh-CN" sz="3500" dirty="0"/>
              <a:t>         </a:t>
            </a:r>
            <a:r>
              <a:rPr lang="zh-CN" altLang="en-US" sz="3200" b="1" dirty="0">
                <a:latin typeface="楷体" panose="02010609060101010101" pitchFamily="49" charset="-122"/>
                <a:ea typeface="楷体" panose="02010609060101010101" pitchFamily="49" charset="-122"/>
              </a:rPr>
              <a:t>蹭 网</a:t>
            </a:r>
            <a:endParaRPr lang="en-US" altLang="zh-CN" sz="3200" b="1" dirty="0">
              <a:latin typeface="楷体" panose="02010609060101010101" pitchFamily="49" charset="-122"/>
              <a:ea typeface="楷体" panose="02010609060101010101" pitchFamily="49" charset="-122"/>
            </a:endParaRPr>
          </a:p>
          <a:p>
            <a:r>
              <a:rPr lang="zh-CN" altLang="zh-CN" sz="2600" b="1" dirty="0">
                <a:latin typeface="楷体" panose="02010609060101010101" pitchFamily="49" charset="-122"/>
                <a:ea typeface="楷体" panose="02010609060101010101" pitchFamily="49" charset="-122"/>
              </a:rPr>
              <a:t>苦：要看网课，无网络</a:t>
            </a:r>
            <a:r>
              <a:rPr lang="en-US" altLang="zh-CN" sz="2600" b="1" dirty="0">
                <a:latin typeface="楷体" panose="02010609060101010101" pitchFamily="49" charset="-122"/>
                <a:ea typeface="楷体" panose="02010609060101010101" pitchFamily="49" charset="-122"/>
              </a:rPr>
              <a:t>WIFI,</a:t>
            </a:r>
            <a:r>
              <a:rPr lang="zh-CN" altLang="zh-CN" sz="2600" b="1" dirty="0">
                <a:latin typeface="楷体" panose="02010609060101010101" pitchFamily="49" charset="-122"/>
                <a:ea typeface="楷体" panose="02010609060101010101" pitchFamily="49" charset="-122"/>
              </a:rPr>
              <a:t>房顶蹭网。</a:t>
            </a:r>
          </a:p>
          <a:p>
            <a:r>
              <a:rPr lang="zh-CN" altLang="zh-CN" sz="2600" b="1" dirty="0">
                <a:latin typeface="楷体" panose="02010609060101010101" pitchFamily="49" charset="-122"/>
                <a:ea typeface="楷体" panose="02010609060101010101" pitchFamily="49" charset="-122"/>
              </a:rPr>
              <a:t>乐：成绩名列前茅。</a:t>
            </a:r>
          </a:p>
          <a:p>
            <a:r>
              <a:rPr lang="zh-CN" altLang="zh-CN" sz="2600" b="1" dirty="0">
                <a:latin typeface="楷体" panose="02010609060101010101" pitchFamily="49" charset="-122"/>
                <a:ea typeface="楷体" panose="02010609060101010101" pitchFamily="49" charset="-122"/>
              </a:rPr>
              <a:t>叙述角度：第三人称。</a:t>
            </a:r>
          </a:p>
          <a:p>
            <a:r>
              <a:rPr lang="zh-CN" altLang="zh-CN" sz="2600" b="1" dirty="0">
                <a:latin typeface="楷体" panose="02010609060101010101" pitchFamily="49" charset="-122"/>
                <a:ea typeface="楷体" panose="02010609060101010101" pitchFamily="49" charset="-122"/>
              </a:rPr>
              <a:t>表达方式：记叙、议论</a:t>
            </a:r>
          </a:p>
          <a:p>
            <a:pPr marL="0" indent="0">
              <a:buFont typeface="Wingdings 3" charset="2"/>
              <a:buNone/>
            </a:pPr>
            <a:endParaRPr lang="en-US" altLang="zh-CN" sz="3200" b="1" dirty="0">
              <a:latin typeface="楷体" panose="02010609060101010101" pitchFamily="49" charset="-122"/>
              <a:ea typeface="楷体" panose="02010609060101010101" pitchFamily="49" charset="-122"/>
            </a:endParaRPr>
          </a:p>
          <a:p>
            <a:pPr marL="0" indent="0">
              <a:buFont typeface="Wingdings 3" charset="2"/>
              <a:buNone/>
            </a:pPr>
            <a:endParaRPr lang="zh-CN" altLang="en-US" sz="3200" b="1" dirty="0">
              <a:latin typeface="楷体" panose="02010609060101010101" pitchFamily="49" charset="-122"/>
              <a:ea typeface="楷体" panose="02010609060101010101" pitchFamily="49" charset="-122"/>
            </a:endParaRPr>
          </a:p>
        </p:txBody>
      </p:sp>
      <p:sp>
        <p:nvSpPr>
          <p:cNvPr id="11" name="矩形 10">
            <a:extLst>
              <a:ext uri="{FF2B5EF4-FFF2-40B4-BE49-F238E27FC236}">
                <a16:creationId xmlns:a16="http://schemas.microsoft.com/office/drawing/2014/main" id="{F3D20E18-48BF-4C56-88AA-0245613AE718}"/>
              </a:ext>
            </a:extLst>
          </p:cNvPr>
          <p:cNvSpPr/>
          <p:nvPr/>
        </p:nvSpPr>
        <p:spPr>
          <a:xfrm>
            <a:off x="4867634" y="1373102"/>
            <a:ext cx="3513762" cy="4826962"/>
          </a:xfrm>
          <a:prstGeom prst="rect">
            <a:avLst/>
          </a:prstGeom>
        </p:spPr>
        <p:txBody>
          <a:bodyPr wrap="square">
            <a:spAutoFit/>
          </a:bodyPr>
          <a:lstStyle/>
          <a:p>
            <a:pPr>
              <a:spcBef>
                <a:spcPts val="1000"/>
              </a:spcBef>
              <a:buClr>
                <a:schemeClr val="accent1"/>
              </a:buClr>
            </a:pPr>
            <a:r>
              <a:rPr lang="zh-CN" altLang="en-US" sz="3200" b="1" dirty="0">
                <a:solidFill>
                  <a:schemeClr val="tx1">
                    <a:lumMod val="75000"/>
                    <a:lumOff val="25000"/>
                  </a:schemeClr>
                </a:solidFill>
                <a:latin typeface="楷体" panose="02010609060101010101" pitchFamily="49" charset="-122"/>
                <a:ea typeface="楷体" panose="02010609060101010101" pitchFamily="49" charset="-122"/>
              </a:rPr>
              <a:t>   珍贵的灯光</a:t>
            </a:r>
            <a:endParaRPr lang="en-US" altLang="zh-CN" sz="3200" b="1" dirty="0">
              <a:solidFill>
                <a:schemeClr val="tx1">
                  <a:lumMod val="75000"/>
                  <a:lumOff val="25000"/>
                </a:schemeClr>
              </a:solidFill>
              <a:latin typeface="楷体" panose="02010609060101010101" pitchFamily="49" charset="-122"/>
              <a:ea typeface="楷体" panose="02010609060101010101" pitchFamily="49" charset="-122"/>
            </a:endParaRPr>
          </a:p>
          <a:p>
            <a:pPr marL="342900" indent="-342900">
              <a:spcBef>
                <a:spcPts val="1000"/>
              </a:spcBef>
              <a:buClr>
                <a:schemeClr val="accent1"/>
              </a:buClr>
              <a:buFont typeface="Wingdings 3" charset="2"/>
              <a:buChar char=""/>
            </a:pPr>
            <a:r>
              <a:rPr lang="zh-CN" altLang="en-US" sz="2600" b="1" dirty="0">
                <a:solidFill>
                  <a:schemeClr val="tx1">
                    <a:lumMod val="75000"/>
                    <a:lumOff val="25000"/>
                  </a:schemeClr>
                </a:solidFill>
                <a:latin typeface="楷体" panose="02010609060101010101" pitchFamily="49" charset="-122"/>
                <a:ea typeface="楷体" panose="02010609060101010101" pitchFamily="49" charset="-122"/>
              </a:rPr>
              <a:t>苦：我要学习，夜间无灯照明，走廊借光。</a:t>
            </a:r>
          </a:p>
          <a:p>
            <a:pPr marL="342900" indent="-342900">
              <a:spcBef>
                <a:spcPts val="1000"/>
              </a:spcBef>
              <a:buClr>
                <a:schemeClr val="accent1"/>
              </a:buClr>
              <a:buFont typeface="Wingdings 3" charset="2"/>
              <a:buChar char=""/>
            </a:pPr>
            <a:r>
              <a:rPr lang="zh-CN" altLang="en-US" sz="2600" b="1" dirty="0">
                <a:solidFill>
                  <a:schemeClr val="tx1">
                    <a:lumMod val="75000"/>
                    <a:lumOff val="25000"/>
                  </a:schemeClr>
                </a:solidFill>
                <a:latin typeface="楷体" panose="02010609060101010101" pitchFamily="49" charset="-122"/>
                <a:ea typeface="楷体" panose="02010609060101010101" pitchFamily="49" charset="-122"/>
              </a:rPr>
              <a:t>苦：我要学习，夜间无灯照明，帮老师干活，有了“自习室”。</a:t>
            </a:r>
          </a:p>
          <a:p>
            <a:pPr marL="342900" indent="-342900">
              <a:spcBef>
                <a:spcPts val="1000"/>
              </a:spcBef>
              <a:buClr>
                <a:schemeClr val="accent1"/>
              </a:buClr>
              <a:buFont typeface="Wingdings 3" charset="2"/>
              <a:buChar char=""/>
            </a:pPr>
            <a:r>
              <a:rPr lang="zh-CN" altLang="en-US" sz="2600" b="1" dirty="0">
                <a:solidFill>
                  <a:schemeClr val="tx1">
                    <a:lumMod val="75000"/>
                    <a:lumOff val="25000"/>
                  </a:schemeClr>
                </a:solidFill>
                <a:latin typeface="楷体" panose="02010609060101010101" pitchFamily="49" charset="-122"/>
                <a:ea typeface="楷体" panose="02010609060101010101" pitchFamily="49" charset="-122"/>
              </a:rPr>
              <a:t>乐：不再偏科。</a:t>
            </a:r>
          </a:p>
          <a:p>
            <a:pPr marL="342900" indent="-342900">
              <a:spcBef>
                <a:spcPts val="1000"/>
              </a:spcBef>
              <a:buClr>
                <a:schemeClr val="accent1"/>
              </a:buClr>
              <a:buFont typeface="Wingdings 3" charset="2"/>
              <a:buChar char=""/>
            </a:pPr>
            <a:r>
              <a:rPr lang="zh-CN" altLang="en-US" sz="2600" b="1" dirty="0">
                <a:solidFill>
                  <a:schemeClr val="tx1">
                    <a:lumMod val="75000"/>
                    <a:lumOff val="25000"/>
                  </a:schemeClr>
                </a:solidFill>
                <a:latin typeface="楷体" panose="02010609060101010101" pitchFamily="49" charset="-122"/>
                <a:ea typeface="楷体" panose="02010609060101010101" pitchFamily="49" charset="-122"/>
              </a:rPr>
              <a:t>叙述角度：第一人称。</a:t>
            </a:r>
          </a:p>
          <a:p>
            <a:pPr marL="342900" indent="-342900">
              <a:spcBef>
                <a:spcPts val="1000"/>
              </a:spcBef>
              <a:buClr>
                <a:schemeClr val="accent1"/>
              </a:buClr>
              <a:buFont typeface="Wingdings 3" charset="2"/>
              <a:buChar char=""/>
            </a:pPr>
            <a:r>
              <a:rPr lang="zh-CN" altLang="en-US" sz="2600" b="1" dirty="0">
                <a:solidFill>
                  <a:schemeClr val="tx1">
                    <a:lumMod val="75000"/>
                    <a:lumOff val="25000"/>
                  </a:schemeClr>
                </a:solidFill>
                <a:latin typeface="楷体" panose="02010609060101010101" pitchFamily="49" charset="-122"/>
                <a:ea typeface="楷体" panose="02010609060101010101" pitchFamily="49" charset="-122"/>
              </a:rPr>
              <a:t>表达方式：记叙、描写、议论、抒情。</a:t>
            </a:r>
          </a:p>
        </p:txBody>
      </p:sp>
    </p:spTree>
    <p:extLst>
      <p:ext uri="{BB962C8B-B14F-4D97-AF65-F5344CB8AC3E}">
        <p14:creationId xmlns:p14="http://schemas.microsoft.com/office/powerpoint/2010/main" val="2432571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ACB8042-2D9E-4CFA-B2AB-67017122B14B}"/>
              </a:ext>
            </a:extLst>
          </p:cNvPr>
          <p:cNvSpPr txBox="1"/>
          <p:nvPr/>
        </p:nvSpPr>
        <p:spPr>
          <a:xfrm>
            <a:off x="2034989" y="1139124"/>
            <a:ext cx="9242612" cy="3970318"/>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    通过素材的还原可以发现三则材料非常相似，表达主题都是“先苦后乐”，后两则材料可以说是现代版的“凿壁借光”。也就是说，素材可以通过笔者的需要发生转换。这样看来，我们可以利用一切素材（古今中外），去联想现实生活中的所见所闻，通过恰当的视角和表达方式进行巧妙的“移花接木”来表现主题，从而形成属于自己的作文。</a:t>
            </a:r>
          </a:p>
          <a:p>
            <a:r>
              <a:rPr lang="zh-CN" altLang="en-US" sz="2800" dirty="0">
                <a:latin typeface="楷体" panose="02010609060101010101" pitchFamily="49" charset="-122"/>
                <a:ea typeface="楷体" panose="02010609060101010101" pitchFamily="49" charset="-122"/>
              </a:rPr>
              <a:t>    因此，积累素材时，我们应该注意经典例子与现实生活素材之间的联系，从而做到更好的分类整理。</a:t>
            </a:r>
          </a:p>
        </p:txBody>
      </p:sp>
      <p:sp>
        <p:nvSpPr>
          <p:cNvPr id="3" name="文本框 2">
            <a:extLst>
              <a:ext uri="{FF2B5EF4-FFF2-40B4-BE49-F238E27FC236}">
                <a16:creationId xmlns:a16="http://schemas.microsoft.com/office/drawing/2014/main" id="{513D48E7-02D4-4C5B-8ED7-B08377C788A6}"/>
              </a:ext>
            </a:extLst>
          </p:cNvPr>
          <p:cNvSpPr txBox="1"/>
          <p:nvPr/>
        </p:nvSpPr>
        <p:spPr>
          <a:xfrm>
            <a:off x="1622613" y="441535"/>
            <a:ext cx="2232212"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rPr>
              <a:t>移花接木</a:t>
            </a:r>
          </a:p>
        </p:txBody>
      </p:sp>
      <p:sp>
        <p:nvSpPr>
          <p:cNvPr id="4" name="文本框 3">
            <a:extLst>
              <a:ext uri="{FF2B5EF4-FFF2-40B4-BE49-F238E27FC236}">
                <a16:creationId xmlns:a16="http://schemas.microsoft.com/office/drawing/2014/main" id="{B9BF8960-210B-4764-8446-35459A779343}"/>
              </a:ext>
            </a:extLst>
          </p:cNvPr>
          <p:cNvSpPr txBox="1"/>
          <p:nvPr/>
        </p:nvSpPr>
        <p:spPr>
          <a:xfrm>
            <a:off x="1317812" y="5073143"/>
            <a:ext cx="10874187" cy="1815882"/>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例如：</a:t>
            </a:r>
            <a:r>
              <a:rPr lang="zh-CN" altLang="en-US" sz="2800" dirty="0">
                <a:latin typeface="楷体" panose="02010609060101010101" pitchFamily="49" charset="-122"/>
                <a:ea typeface="楷体" panose="02010609060101010101" pitchFamily="49" charset="-122"/>
              </a:rPr>
              <a:t>由范仲淹“先天下之忧而忧，后天下之乐而乐”，我们可以联想到</a:t>
            </a:r>
            <a:r>
              <a:rPr lang="en-US" altLang="zh-CN" sz="2800" dirty="0">
                <a:latin typeface="楷体" panose="02010609060101010101" pitchFamily="49" charset="-122"/>
                <a:ea typeface="楷体" panose="02010609060101010101" pitchFamily="49" charset="-122"/>
              </a:rPr>
              <a:t>84</a:t>
            </a:r>
            <a:r>
              <a:rPr lang="zh-CN" altLang="en-US" sz="2800" dirty="0">
                <a:latin typeface="楷体" panose="02010609060101010101" pitchFamily="49" charset="-122"/>
                <a:ea typeface="楷体" panose="02010609060101010101" pitchFamily="49" charset="-122"/>
              </a:rPr>
              <a:t>高龄的钟南山。本该是一个享受天伦之乐的年纪，但他没有选择安逸，他甘愿冒着生命危险，在国家和民族需要他的时候，选择站在与疾病斗争的第一线。</a:t>
            </a:r>
          </a:p>
        </p:txBody>
      </p:sp>
    </p:spTree>
    <p:extLst>
      <p:ext uri="{BB962C8B-B14F-4D97-AF65-F5344CB8AC3E}">
        <p14:creationId xmlns:p14="http://schemas.microsoft.com/office/powerpoint/2010/main" val="3570519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49B9F24-BAF8-4546-9294-3FBAAFD868B1}"/>
              </a:ext>
            </a:extLst>
          </p:cNvPr>
          <p:cNvSpPr txBox="1"/>
          <p:nvPr/>
        </p:nvSpPr>
        <p:spPr>
          <a:xfrm>
            <a:off x="1685366" y="699247"/>
            <a:ext cx="2142564" cy="646331"/>
          </a:xfrm>
          <a:prstGeom prst="rect">
            <a:avLst/>
          </a:prstGeom>
          <a:noFill/>
        </p:spPr>
        <p:txBody>
          <a:bodyPr wrap="square" rtlCol="0">
            <a:spAutoFit/>
          </a:bodyPr>
          <a:lstStyle/>
          <a:p>
            <a:r>
              <a:rPr lang="zh-CN" altLang="zh-CN" sz="3600" b="1" dirty="0">
                <a:latin typeface="楷体" panose="02010609060101010101" pitchFamily="49" charset="-122"/>
                <a:ea typeface="楷体" panose="02010609060101010101" pitchFamily="49" charset="-122"/>
              </a:rPr>
              <a:t>师生推荐</a:t>
            </a:r>
            <a:endParaRPr lang="zh-CN" altLang="en-US" sz="3600" dirty="0">
              <a:latin typeface="楷体" panose="02010609060101010101" pitchFamily="49" charset="-122"/>
              <a:ea typeface="楷体" panose="02010609060101010101" pitchFamily="49" charset="-122"/>
            </a:endParaRPr>
          </a:p>
        </p:txBody>
      </p:sp>
      <p:sp>
        <p:nvSpPr>
          <p:cNvPr id="3" name="文本框 2">
            <a:extLst>
              <a:ext uri="{FF2B5EF4-FFF2-40B4-BE49-F238E27FC236}">
                <a16:creationId xmlns:a16="http://schemas.microsoft.com/office/drawing/2014/main" id="{9B1D1EA6-5173-4C31-BA6C-BE89812F4C15}"/>
              </a:ext>
            </a:extLst>
          </p:cNvPr>
          <p:cNvSpPr txBox="1"/>
          <p:nvPr/>
        </p:nvSpPr>
        <p:spPr>
          <a:xfrm>
            <a:off x="1568824" y="1515035"/>
            <a:ext cx="10085293" cy="4801314"/>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 请</a:t>
            </a:r>
            <a:r>
              <a:rPr lang="zh-CN" altLang="zh-CN" sz="3200" b="1" dirty="0">
                <a:latin typeface="楷体" panose="02010609060101010101" pitchFamily="49" charset="-122"/>
                <a:ea typeface="楷体" panose="02010609060101010101" pitchFamily="49" charset="-122"/>
              </a:rPr>
              <a:t>同学</a:t>
            </a:r>
            <a:r>
              <a:rPr lang="zh-CN" altLang="en-US" sz="3200" b="1" dirty="0">
                <a:latin typeface="楷体" panose="02010609060101010101" pitchFamily="49" charset="-122"/>
                <a:ea typeface="楷体" panose="02010609060101010101" pitchFamily="49" charset="-122"/>
              </a:rPr>
              <a:t>们</a:t>
            </a:r>
            <a:r>
              <a:rPr lang="zh-CN" altLang="zh-CN" sz="3200" b="1" dirty="0">
                <a:latin typeface="楷体" panose="02010609060101010101" pitchFamily="49" charset="-122"/>
                <a:ea typeface="楷体" panose="02010609060101010101" pitchFamily="49" charset="-122"/>
              </a:rPr>
              <a:t>在“苦乐”主题各项材料中选择一则或几则材料，运用它进行课堂小结，谈自己对“苦乐”主题的理解，也可谈对搜集整理素材的理解，也可谈对写作的理解。</a:t>
            </a:r>
            <a:endParaRPr lang="en-US" altLang="zh-CN" sz="3200" b="1" dirty="0">
              <a:latin typeface="楷体" panose="02010609060101010101" pitchFamily="49" charset="-122"/>
              <a:ea typeface="楷体" panose="02010609060101010101" pitchFamily="49" charset="-122"/>
            </a:endParaRPr>
          </a:p>
          <a:p>
            <a:endParaRPr lang="zh-CN" altLang="zh-CN" sz="3200"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示例：</a:t>
            </a:r>
            <a:r>
              <a:rPr lang="zh-CN" altLang="zh-CN" sz="3200" b="1"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采得百花成蜜后</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为谁辛苦为谁甜”，对于写作而言苦与乐就是这样的。要想掌握真本领，不去“百花丛中采蜜”是不行的。只有通过不断地积累，厚实自己的文学底蕴，才能享受写作中的无限欢乐。</a:t>
            </a:r>
          </a:p>
          <a:p>
            <a:r>
              <a:rPr lang="en-US" altLang="zh-CN" dirty="0"/>
              <a:t> </a:t>
            </a:r>
            <a:endParaRPr lang="zh-CN" altLang="zh-CN" dirty="0"/>
          </a:p>
        </p:txBody>
      </p:sp>
    </p:spTree>
    <p:extLst>
      <p:ext uri="{BB962C8B-B14F-4D97-AF65-F5344CB8AC3E}">
        <p14:creationId xmlns:p14="http://schemas.microsoft.com/office/powerpoint/2010/main" val="1014803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79A418F-19E3-41B7-8A07-790C325AB25B}"/>
              </a:ext>
            </a:extLst>
          </p:cNvPr>
          <p:cNvSpPr txBox="1"/>
          <p:nvPr/>
        </p:nvSpPr>
        <p:spPr>
          <a:xfrm>
            <a:off x="1846730" y="618564"/>
            <a:ext cx="9421905" cy="2585323"/>
          </a:xfrm>
          <a:prstGeom prst="rect">
            <a:avLst/>
          </a:prstGeom>
          <a:noFill/>
        </p:spPr>
        <p:txBody>
          <a:bodyPr wrap="square" rtlCol="0">
            <a:spAutoFit/>
          </a:bodyPr>
          <a:lstStyle/>
          <a:p>
            <a:r>
              <a:rPr lang="zh-CN" altLang="zh-CN" sz="4000" b="1" dirty="0">
                <a:latin typeface="楷体" panose="02010609060101010101" pitchFamily="49" charset="-122"/>
                <a:ea typeface="楷体" panose="02010609060101010101" pitchFamily="49" charset="-122"/>
              </a:rPr>
              <a:t>完善库存</a:t>
            </a:r>
            <a:endParaRPr lang="en-US" altLang="zh-CN" sz="4000" b="1" dirty="0">
              <a:latin typeface="楷体" panose="02010609060101010101" pitchFamily="49" charset="-122"/>
              <a:ea typeface="楷体" panose="02010609060101010101" pitchFamily="49" charset="-122"/>
            </a:endParaRPr>
          </a:p>
          <a:p>
            <a:endParaRPr lang="en-US" altLang="zh-CN" sz="4000" b="1" dirty="0">
              <a:latin typeface="楷体" panose="02010609060101010101" pitchFamily="49" charset="-122"/>
              <a:ea typeface="楷体" panose="02010609060101010101" pitchFamily="49" charset="-122"/>
            </a:endParaRPr>
          </a:p>
          <a:p>
            <a:endParaRPr lang="en-US" altLang="zh-CN" dirty="0"/>
          </a:p>
          <a:p>
            <a:r>
              <a:rPr lang="en-US" altLang="zh-CN" sz="3200" dirty="0">
                <a:latin typeface="楷体" panose="02010609060101010101" pitchFamily="49" charset="-122"/>
                <a:ea typeface="楷体" panose="02010609060101010101" pitchFamily="49" charset="-122"/>
              </a:rPr>
              <a:t>    </a:t>
            </a:r>
            <a:r>
              <a:rPr lang="zh-CN" altLang="zh-CN" sz="3200" b="1" dirty="0">
                <a:latin typeface="楷体" panose="02010609060101010101" pitchFamily="49" charset="-122"/>
                <a:ea typeface="楷体" panose="02010609060101010101" pitchFamily="49" charset="-122"/>
              </a:rPr>
              <a:t>进一步梳理自己关于“苦乐”主题素材库存，巩固自己本节课所知、所记、所思、所得。</a:t>
            </a:r>
          </a:p>
        </p:txBody>
      </p:sp>
    </p:spTree>
    <p:extLst>
      <p:ext uri="{BB962C8B-B14F-4D97-AF65-F5344CB8AC3E}">
        <p14:creationId xmlns:p14="http://schemas.microsoft.com/office/powerpoint/2010/main" val="2415405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58E36C4-85E8-4EF3-8DB0-EEE0ADBB6292}"/>
              </a:ext>
            </a:extLst>
          </p:cNvPr>
          <p:cNvSpPr>
            <a:spLocks noGrp="1"/>
          </p:cNvSpPr>
          <p:nvPr>
            <p:ph type="title"/>
          </p:nvPr>
        </p:nvSpPr>
        <p:spPr>
          <a:xfrm>
            <a:off x="1954306" y="624110"/>
            <a:ext cx="9888069" cy="4351302"/>
          </a:xfrm>
        </p:spPr>
        <p:txBody>
          <a:bodyPr>
            <a:normAutofit fontScale="90000"/>
          </a:bodyPr>
          <a:lstStyle/>
          <a:p>
            <a:r>
              <a:rPr lang="zh-CN" altLang="en-US" sz="4000" b="1" dirty="0">
                <a:latin typeface="楷体" panose="02010609060101010101" pitchFamily="49" charset="-122"/>
                <a:ea typeface="楷体" panose="02010609060101010101" pitchFamily="49" charset="-122"/>
              </a:rPr>
              <a:t>教学目标</a:t>
            </a:r>
            <a:br>
              <a:rPr lang="en-US" altLang="zh-CN" dirty="0"/>
            </a:br>
            <a:br>
              <a:rPr lang="zh-CN" altLang="en-US" dirty="0"/>
            </a:br>
            <a:r>
              <a:rPr lang="en-US" altLang="zh-CN" b="1" dirty="0">
                <a:latin typeface="楷体" panose="02010609060101010101" pitchFamily="49" charset="-122"/>
                <a:ea typeface="楷体" panose="02010609060101010101" pitchFamily="49" charset="-122"/>
              </a:rPr>
              <a:t>1.</a:t>
            </a:r>
            <a:r>
              <a:rPr lang="zh-CN" altLang="en-US" b="1" dirty="0">
                <a:latin typeface="楷体" panose="02010609060101010101" pitchFamily="49" charset="-122"/>
                <a:ea typeface="楷体" panose="02010609060101010101" pitchFamily="49" charset="-122"/>
              </a:rPr>
              <a:t>积累“苦乐”主题的写作素材。</a:t>
            </a:r>
            <a:br>
              <a:rPr lang="en-US" altLang="zh-CN" b="1" dirty="0">
                <a:latin typeface="楷体" panose="02010609060101010101" pitchFamily="49" charset="-122"/>
                <a:ea typeface="楷体" panose="02010609060101010101" pitchFamily="49" charset="-122"/>
              </a:rPr>
            </a:br>
            <a:br>
              <a:rPr lang="zh-CN" altLang="en-US" b="1" dirty="0">
                <a:latin typeface="楷体" panose="02010609060101010101" pitchFamily="49" charset="-122"/>
                <a:ea typeface="楷体" panose="02010609060101010101" pitchFamily="49" charset="-122"/>
              </a:rPr>
            </a:br>
            <a:r>
              <a:rPr lang="en-US" altLang="zh-CN" b="1" dirty="0">
                <a:latin typeface="楷体" panose="02010609060101010101" pitchFamily="49" charset="-122"/>
                <a:ea typeface="楷体" panose="02010609060101010101" pitchFamily="49" charset="-122"/>
              </a:rPr>
              <a:t>2.</a:t>
            </a:r>
            <a:r>
              <a:rPr lang="zh-CN" altLang="en-US" b="1" dirty="0">
                <a:latin typeface="楷体" panose="02010609060101010101" pitchFamily="49" charset="-122"/>
                <a:ea typeface="楷体" panose="02010609060101010101" pitchFamily="49" charset="-122"/>
              </a:rPr>
              <a:t>搜集整理生活中“苦乐”主题的写作素材。</a:t>
            </a:r>
            <a:br>
              <a:rPr lang="en-US" altLang="zh-CN" b="1" dirty="0">
                <a:latin typeface="楷体" panose="02010609060101010101" pitchFamily="49" charset="-122"/>
                <a:ea typeface="楷体" panose="02010609060101010101" pitchFamily="49" charset="-122"/>
              </a:rPr>
            </a:br>
            <a:br>
              <a:rPr lang="zh-CN" altLang="en-US" b="1" dirty="0">
                <a:latin typeface="楷体" panose="02010609060101010101" pitchFamily="49" charset="-122"/>
                <a:ea typeface="楷体" panose="02010609060101010101" pitchFamily="49" charset="-122"/>
              </a:rPr>
            </a:br>
            <a:r>
              <a:rPr lang="en-US" altLang="zh-CN" b="1" dirty="0">
                <a:latin typeface="楷体" panose="02010609060101010101" pitchFamily="49" charset="-122"/>
                <a:ea typeface="楷体" panose="02010609060101010101" pitchFamily="49" charset="-122"/>
              </a:rPr>
              <a:t>3.</a:t>
            </a:r>
            <a:r>
              <a:rPr lang="zh-CN" altLang="en-US" b="1" dirty="0">
                <a:latin typeface="楷体" panose="02010609060101010101" pitchFamily="49" charset="-122"/>
                <a:ea typeface="楷体" panose="02010609060101010101" pitchFamily="49" charset="-122"/>
              </a:rPr>
              <a:t>完善属于自己的“苦乐”主题写作素材并学会迁移   使用。</a:t>
            </a:r>
          </a:p>
        </p:txBody>
      </p:sp>
    </p:spTree>
    <p:extLst>
      <p:ext uri="{BB962C8B-B14F-4D97-AF65-F5344CB8AC3E}">
        <p14:creationId xmlns:p14="http://schemas.microsoft.com/office/powerpoint/2010/main" val="358687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58E36C4-85E8-4EF3-8DB0-EEE0ADBB6292}"/>
              </a:ext>
            </a:extLst>
          </p:cNvPr>
          <p:cNvSpPr>
            <a:spLocks noGrp="1"/>
          </p:cNvSpPr>
          <p:nvPr>
            <p:ph type="title"/>
          </p:nvPr>
        </p:nvSpPr>
        <p:spPr>
          <a:xfrm>
            <a:off x="1631578" y="301380"/>
            <a:ext cx="2106706" cy="774384"/>
          </a:xfrm>
        </p:spPr>
        <p:txBody>
          <a:bodyPr/>
          <a:lstStyle/>
          <a:p>
            <a:r>
              <a:rPr lang="zh-CN" altLang="en-US" b="1" dirty="0">
                <a:latin typeface="楷体" panose="02010609060101010101" pitchFamily="49" charset="-122"/>
                <a:ea typeface="楷体" panose="02010609060101010101" pitchFamily="49" charset="-122"/>
              </a:rPr>
              <a:t>素材范例：</a:t>
            </a:r>
          </a:p>
        </p:txBody>
      </p:sp>
      <p:sp>
        <p:nvSpPr>
          <p:cNvPr id="2" name="文本框 1">
            <a:extLst>
              <a:ext uri="{FF2B5EF4-FFF2-40B4-BE49-F238E27FC236}">
                <a16:creationId xmlns:a16="http://schemas.microsoft.com/office/drawing/2014/main" id="{756A1109-503B-4991-BF73-55097FFACE43}"/>
              </a:ext>
            </a:extLst>
          </p:cNvPr>
          <p:cNvSpPr txBox="1"/>
          <p:nvPr/>
        </p:nvSpPr>
        <p:spPr>
          <a:xfrm>
            <a:off x="1335742" y="1138518"/>
            <a:ext cx="10650070" cy="538609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先苦后乐的成语故事：</a:t>
            </a:r>
            <a:r>
              <a:rPr lang="zh-CN" altLang="en-US" sz="2800" dirty="0">
                <a:latin typeface="楷体" panose="02010609060101010101" pitchFamily="49" charset="-122"/>
                <a:ea typeface="楷体" panose="02010609060101010101" pitchFamily="49" charset="-122"/>
              </a:rPr>
              <a:t>悬梁刺股、囊萤映雪、凿壁偷光、程门立雪、韦编三绝等。</a:t>
            </a:r>
          </a:p>
          <a:p>
            <a:r>
              <a:rPr lang="zh-CN" altLang="en-US" sz="2800" b="1" dirty="0">
                <a:solidFill>
                  <a:srgbClr val="FF0000"/>
                </a:solidFill>
                <a:latin typeface="楷体" panose="02010609060101010101" pitchFamily="49" charset="-122"/>
                <a:ea typeface="楷体" panose="02010609060101010101" pitchFamily="49" charset="-122"/>
              </a:rPr>
              <a:t>身残志坚、苦中求乐</a:t>
            </a:r>
            <a:r>
              <a:rPr lang="zh-CN" altLang="en-US" sz="2800" dirty="0">
                <a:solidFill>
                  <a:srgbClr val="FF0000"/>
                </a:solidFill>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翅膀断了，也要用心飞翔的“张海迪”、宇宙之王“史蒂芬</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霍金”等。</a:t>
            </a:r>
          </a:p>
          <a:p>
            <a:r>
              <a:rPr lang="zh-CN" altLang="en-US" sz="2800" b="1" dirty="0">
                <a:solidFill>
                  <a:srgbClr val="FF0000"/>
                </a:solidFill>
                <a:latin typeface="楷体" panose="02010609060101010101" pitchFamily="49" charset="-122"/>
                <a:ea typeface="楷体" panose="02010609060101010101" pitchFamily="49" charset="-122"/>
              </a:rPr>
              <a:t>苦中享乐的体坛明星：</a:t>
            </a:r>
            <a:r>
              <a:rPr lang="zh-CN" altLang="en-US" sz="2800" dirty="0">
                <a:latin typeface="楷体" panose="02010609060101010101" pitchFamily="49" charset="-122"/>
                <a:ea typeface="楷体" panose="02010609060101010101" pitchFamily="49" charset="-122"/>
              </a:rPr>
              <a:t>世界瞩目的“中国女排”、凌晨四点洛杉矶的“科比</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布莱恩特”等。</a:t>
            </a:r>
          </a:p>
          <a:p>
            <a:r>
              <a:rPr lang="zh-CN" altLang="en-US" sz="2800" b="1" dirty="0">
                <a:solidFill>
                  <a:srgbClr val="FF0000"/>
                </a:solidFill>
                <a:latin typeface="楷体" panose="02010609060101010101" pitchFamily="49" charset="-122"/>
                <a:ea typeface="楷体" panose="02010609060101010101" pitchFamily="49" charset="-122"/>
              </a:rPr>
              <a:t>苦中作乐、以苦为乐的人：</a:t>
            </a:r>
            <a:r>
              <a:rPr lang="zh-CN" altLang="en-US" sz="2800" dirty="0">
                <a:latin typeface="楷体" panose="02010609060101010101" pitchFamily="49" charset="-122"/>
                <a:ea typeface="楷体" panose="02010609060101010101" pitchFamily="49" charset="-122"/>
              </a:rPr>
              <a:t>身居陋室的“刘禹锡”、嚼辣椒驱寒的“鲁迅”、活着就是做很多有意义的事的“许三多”等。</a:t>
            </a:r>
          </a:p>
          <a:p>
            <a:r>
              <a:rPr lang="zh-CN" altLang="en-US" sz="2800" b="1" dirty="0">
                <a:solidFill>
                  <a:srgbClr val="FF0000"/>
                </a:solidFill>
                <a:latin typeface="楷体" panose="02010609060101010101" pitchFamily="49" charset="-122"/>
                <a:ea typeface="楷体" panose="02010609060101010101" pitchFamily="49" charset="-122"/>
              </a:rPr>
              <a:t>苦乐哲学：</a:t>
            </a:r>
            <a:r>
              <a:rPr lang="zh-CN" altLang="en-US" sz="2800" dirty="0">
                <a:latin typeface="楷体" panose="02010609060101010101" pitchFamily="49" charset="-122"/>
                <a:ea typeface="楷体" panose="02010609060101010101" pitchFamily="49" charset="-122"/>
              </a:rPr>
              <a:t>纸醉金迷是一种乐，功成名就也是一种乐。前者低级庸俗，后者为人所追求。我们所需要的是积极向上的苦中作乐、苦中得乐、苦中享乐。</a:t>
            </a:r>
            <a:endParaRPr lang="en-US" altLang="zh-CN" sz="2800" dirty="0">
              <a:latin typeface="楷体" panose="02010609060101010101" pitchFamily="49" charset="-122"/>
              <a:ea typeface="楷体" panose="02010609060101010101" pitchFamily="49" charset="-122"/>
            </a:endParaRPr>
          </a:p>
          <a:p>
            <a:r>
              <a:rPr lang="en-US" altLang="zh-CN" sz="3600" b="1" dirty="0">
                <a:solidFill>
                  <a:srgbClr val="FF0000"/>
                </a:solidFill>
                <a:latin typeface="楷体" panose="02010609060101010101" pitchFamily="49" charset="-122"/>
                <a:ea typeface="楷体" panose="02010609060101010101" pitchFamily="49" charset="-122"/>
              </a:rPr>
              <a:t>  ……   </a:t>
            </a:r>
            <a:r>
              <a:rPr lang="zh-CN" altLang="en-US" sz="3600" b="1" dirty="0">
                <a:solidFill>
                  <a:srgbClr val="FF0000"/>
                </a:solidFill>
                <a:latin typeface="楷体" panose="02010609060101010101" pitchFamily="49" charset="-122"/>
                <a:ea typeface="楷体" panose="02010609060101010101" pitchFamily="49" charset="-122"/>
              </a:rPr>
              <a:t>你还知道哪些方面的“苦乐”？</a:t>
            </a:r>
            <a:endParaRPr lang="en-US" altLang="zh-CN" sz="36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22535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58E36C4-85E8-4EF3-8DB0-EEE0ADBB6292}"/>
              </a:ext>
            </a:extLst>
          </p:cNvPr>
          <p:cNvSpPr>
            <a:spLocks noGrp="1"/>
          </p:cNvSpPr>
          <p:nvPr>
            <p:ph type="title"/>
          </p:nvPr>
        </p:nvSpPr>
        <p:spPr>
          <a:xfrm>
            <a:off x="1812995" y="431369"/>
            <a:ext cx="9984558" cy="4732302"/>
          </a:xfrm>
        </p:spPr>
        <p:txBody>
          <a:bodyPr>
            <a:normAutofit/>
          </a:bodyPr>
          <a:lstStyle/>
          <a:p>
            <a:r>
              <a:rPr lang="zh-CN" altLang="en-US" sz="4000" b="1" dirty="0">
                <a:latin typeface="楷体" panose="02010609060101010101" pitchFamily="49" charset="-122"/>
                <a:ea typeface="楷体" panose="02010609060101010101" pitchFamily="49" charset="-122"/>
              </a:rPr>
              <a:t>学生积累素材：</a:t>
            </a:r>
            <a:br>
              <a:rPr lang="en-US" altLang="zh-CN" dirty="0"/>
            </a:br>
            <a:br>
              <a:rPr lang="en-US" altLang="zh-CN" dirty="0"/>
            </a:br>
            <a:r>
              <a:rPr lang="en-US" altLang="zh-CN" sz="3200" dirty="0"/>
              <a:t>       </a:t>
            </a:r>
            <a:r>
              <a:rPr lang="zh-CN" altLang="en-US" sz="3200" b="1" dirty="0">
                <a:latin typeface="楷体" panose="02010609060101010101" pitchFamily="49" charset="-122"/>
                <a:ea typeface="楷体" panose="02010609060101010101" pitchFamily="49" charset="-122"/>
              </a:rPr>
              <a:t>请同学们以笔记形式分类整理自己喜欢或者最能触动自己心弦的素材。</a:t>
            </a:r>
            <a:br>
              <a:rPr lang="en-US" altLang="zh-CN" sz="3200" b="1" dirty="0">
                <a:latin typeface="楷体" panose="02010609060101010101" pitchFamily="49" charset="-122"/>
                <a:ea typeface="楷体" panose="02010609060101010101" pitchFamily="49" charset="-122"/>
              </a:rPr>
            </a:br>
            <a:br>
              <a:rPr lang="en-US" altLang="zh-CN" sz="3200" dirty="0">
                <a:latin typeface="楷体" panose="02010609060101010101" pitchFamily="49" charset="-122"/>
                <a:ea typeface="楷体" panose="02010609060101010101" pitchFamily="49" charset="-122"/>
              </a:rPr>
            </a:br>
            <a:r>
              <a:rPr lang="zh-CN" altLang="en-US" sz="3200" b="1" dirty="0">
                <a:solidFill>
                  <a:srgbClr val="FF0000"/>
                </a:solidFill>
                <a:latin typeface="楷体" panose="02010609060101010101" pitchFamily="49" charset="-122"/>
                <a:ea typeface="楷体" panose="02010609060101010101" pitchFamily="49" charset="-122"/>
              </a:rPr>
              <a:t>要求</a:t>
            </a:r>
            <a:r>
              <a:rPr lang="zh-CN" altLang="en-US" sz="3200" dirty="0">
                <a:solidFill>
                  <a:srgbClr val="FF0000"/>
                </a:solidFill>
                <a:latin typeface="楷体" panose="02010609060101010101" pitchFamily="49" charset="-122"/>
                <a:ea typeface="楷体" panose="02010609060101010101" pitchFamily="49" charset="-122"/>
              </a:rPr>
              <a:t>：</a:t>
            </a: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、积累素材必须体现“苦乐”主题。</a:t>
            </a:r>
            <a:br>
              <a:rPr lang="zh-CN" altLang="en-US" sz="3200" dirty="0">
                <a:latin typeface="楷体" panose="02010609060101010101" pitchFamily="49" charset="-122"/>
                <a:ea typeface="楷体" panose="02010609060101010101" pitchFamily="49" charset="-122"/>
              </a:rPr>
            </a:br>
            <a:r>
              <a:rPr lang="zh-CN" altLang="en-US" sz="3200" dirty="0">
                <a:latin typeface="楷体" panose="02010609060101010101" pitchFamily="49" charset="-122"/>
                <a:ea typeface="楷体" panose="02010609060101010101" pitchFamily="49" charset="-122"/>
              </a:rPr>
              <a:t>      </a:t>
            </a: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、语言简洁、有概括性。</a:t>
            </a:r>
            <a:br>
              <a:rPr lang="zh-CN" altLang="en-US" sz="3200" dirty="0">
                <a:latin typeface="楷体" panose="02010609060101010101" pitchFamily="49" charset="-122"/>
                <a:ea typeface="楷体" panose="02010609060101010101" pitchFamily="49" charset="-122"/>
              </a:rPr>
            </a:br>
            <a:endParaRPr lang="zh-CN" altLang="en-US" sz="3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49467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58E36C4-85E8-4EF3-8DB0-EEE0ADBB6292}"/>
              </a:ext>
            </a:extLst>
          </p:cNvPr>
          <p:cNvSpPr>
            <a:spLocks noGrp="1"/>
          </p:cNvSpPr>
          <p:nvPr>
            <p:ph type="title"/>
          </p:nvPr>
        </p:nvSpPr>
        <p:spPr>
          <a:xfrm>
            <a:off x="1837765" y="489640"/>
            <a:ext cx="10354235" cy="6108384"/>
          </a:xfrm>
        </p:spPr>
        <p:txBody>
          <a:bodyPr>
            <a:normAutofit fontScale="90000"/>
          </a:bodyPr>
          <a:lstStyle/>
          <a:p>
            <a:pPr lvl="0"/>
            <a:r>
              <a:rPr lang="zh-CN" altLang="zh-CN" sz="4000" b="1" dirty="0">
                <a:latin typeface="楷体" panose="02010609060101010101" pitchFamily="49" charset="-122"/>
                <a:ea typeface="楷体" panose="02010609060101010101" pitchFamily="49" charset="-122"/>
              </a:rPr>
              <a:t>学生组内活动</a:t>
            </a:r>
            <a:br>
              <a:rPr lang="en-US" altLang="zh-CN" b="1" dirty="0">
                <a:latin typeface="楷体" panose="02010609060101010101" pitchFamily="49" charset="-122"/>
                <a:ea typeface="楷体" panose="02010609060101010101" pitchFamily="49" charset="-122"/>
              </a:rPr>
            </a:br>
            <a:br>
              <a:rPr lang="zh-CN" altLang="zh-CN" dirty="0"/>
            </a:br>
            <a:r>
              <a:rPr lang="en-US" altLang="zh-CN" sz="3200" dirty="0">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流程一：</a:t>
            </a:r>
            <a:r>
              <a:rPr lang="zh-CN" altLang="zh-CN" sz="3200" dirty="0">
                <a:latin typeface="楷体" panose="02010609060101010101" pitchFamily="49" charset="-122"/>
                <a:ea typeface="楷体" panose="02010609060101010101" pitchFamily="49" charset="-122"/>
              </a:rPr>
              <a:t>同学们各有所好，那请各位同学选择自己积累的其中一个素材，讲或读给组内其他同学去听。</a:t>
            </a:r>
            <a:br>
              <a:rPr lang="en-US" altLang="zh-CN" sz="3200" dirty="0">
                <a:latin typeface="楷体" panose="02010609060101010101" pitchFamily="49" charset="-122"/>
                <a:ea typeface="楷体" panose="02010609060101010101" pitchFamily="49" charset="-122"/>
              </a:rPr>
            </a:br>
            <a:br>
              <a:rPr lang="zh-CN" altLang="zh-CN" sz="3200" dirty="0">
                <a:latin typeface="楷体" panose="02010609060101010101" pitchFamily="49" charset="-122"/>
                <a:ea typeface="楷体" panose="02010609060101010101" pitchFamily="49" charset="-122"/>
              </a:rPr>
            </a:br>
            <a:r>
              <a:rPr lang="zh-CN" altLang="zh-CN" sz="3200" b="1" dirty="0">
                <a:solidFill>
                  <a:srgbClr val="FF0000"/>
                </a:solidFill>
                <a:latin typeface="楷体" panose="02010609060101010101" pitchFamily="49" charset="-122"/>
                <a:ea typeface="楷体" panose="02010609060101010101" pitchFamily="49" charset="-122"/>
              </a:rPr>
              <a:t>要求：</a:t>
            </a:r>
            <a:r>
              <a:rPr lang="en-US" altLang="zh-CN" sz="3200" dirty="0">
                <a:latin typeface="楷体" panose="02010609060101010101" pitchFamily="49" charset="-122"/>
                <a:ea typeface="楷体" panose="02010609060101010101" pitchFamily="49" charset="-122"/>
                <a:sym typeface="Wingdings" panose="05000000000000000000" pitchFamily="2" charset="2"/>
              </a:rPr>
              <a:t></a:t>
            </a:r>
            <a:r>
              <a:rPr lang="zh-CN" altLang="zh-CN" sz="3200" dirty="0">
                <a:latin typeface="楷体" panose="02010609060101010101" pitchFamily="49" charset="-122"/>
                <a:ea typeface="楷体" panose="02010609060101010101" pitchFamily="49" charset="-122"/>
              </a:rPr>
              <a:t>紧扣“苦乐”主题进行叙述。</a:t>
            </a:r>
            <a:br>
              <a:rPr lang="zh-CN" altLang="zh-CN" sz="3200" dirty="0">
                <a:latin typeface="楷体" panose="02010609060101010101" pitchFamily="49" charset="-122"/>
                <a:ea typeface="楷体" panose="02010609060101010101" pitchFamily="49" charset="-122"/>
              </a:rPr>
            </a:br>
            <a:r>
              <a:rPr lang="en-US" altLang="zh-CN" sz="3200" dirty="0">
                <a:latin typeface="楷体" panose="02010609060101010101" pitchFamily="49" charset="-122"/>
                <a:ea typeface="楷体" panose="02010609060101010101" pitchFamily="49" charset="-122"/>
              </a:rPr>
              <a:t>      </a:t>
            </a:r>
            <a:r>
              <a:rPr lang="en-US" altLang="zh-CN" sz="3200" dirty="0">
                <a:latin typeface="楷体" panose="02010609060101010101" pitchFamily="49" charset="-122"/>
                <a:ea typeface="楷体" panose="02010609060101010101" pitchFamily="49" charset="-122"/>
                <a:sym typeface="Wingdings" panose="05000000000000000000" pitchFamily="2" charset="2"/>
              </a:rPr>
              <a:t></a:t>
            </a:r>
            <a:r>
              <a:rPr lang="zh-CN" altLang="zh-CN" sz="3200" dirty="0">
                <a:latin typeface="楷体" panose="02010609060101010101" pitchFamily="49" charset="-122"/>
                <a:ea typeface="楷体" panose="02010609060101010101" pitchFamily="49" charset="-122"/>
              </a:rPr>
              <a:t>语言生动，富有感染力。</a:t>
            </a:r>
            <a:br>
              <a:rPr lang="en-US" altLang="zh-CN" sz="3200" dirty="0">
                <a:latin typeface="楷体" panose="02010609060101010101" pitchFamily="49" charset="-122"/>
                <a:ea typeface="楷体" panose="02010609060101010101" pitchFamily="49" charset="-122"/>
              </a:rPr>
            </a:br>
            <a:br>
              <a:rPr lang="en-US" altLang="zh-CN" sz="3200" dirty="0">
                <a:latin typeface="楷体" panose="02010609060101010101" pitchFamily="49" charset="-122"/>
                <a:ea typeface="楷体" panose="02010609060101010101" pitchFamily="49" charset="-122"/>
              </a:rPr>
            </a:br>
            <a:br>
              <a:rPr lang="zh-CN" altLang="zh-CN" sz="3200" dirty="0">
                <a:latin typeface="楷体" panose="02010609060101010101" pitchFamily="49" charset="-122"/>
                <a:ea typeface="楷体" panose="02010609060101010101" pitchFamily="49" charset="-122"/>
              </a:rPr>
            </a:br>
            <a:r>
              <a:rPr lang="en-US" altLang="zh-CN" sz="3200" dirty="0">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流程二：</a:t>
            </a:r>
            <a:r>
              <a:rPr lang="zh-CN" altLang="zh-CN" sz="3200" dirty="0">
                <a:latin typeface="楷体" panose="02010609060101010101" pitchFamily="49" charset="-122"/>
                <a:ea typeface="楷体" panose="02010609060101010101" pitchFamily="49" charset="-122"/>
              </a:rPr>
              <a:t>说说自己尤其喜欢记录它的原因？你从中感受到了什么？你准备在什么主题的文章写作中使用它</a:t>
            </a:r>
            <a:r>
              <a:rPr lang="en-US" altLang="zh-CN" sz="3200" dirty="0">
                <a:latin typeface="楷体" panose="02010609060101010101" pitchFamily="49" charset="-122"/>
                <a:ea typeface="楷体" panose="02010609060101010101" pitchFamily="49" charset="-122"/>
              </a:rPr>
              <a:t>,</a:t>
            </a:r>
            <a:r>
              <a:rPr lang="zh-CN" altLang="zh-CN" sz="3200" dirty="0">
                <a:latin typeface="楷体" panose="02010609060101010101" pitchFamily="49" charset="-122"/>
                <a:ea typeface="楷体" panose="02010609060101010101" pitchFamily="49" charset="-122"/>
              </a:rPr>
              <a:t>怎么使用它</a:t>
            </a:r>
            <a:r>
              <a:rPr lang="en-US" altLang="zh-CN" sz="3200" dirty="0">
                <a:latin typeface="楷体" panose="02010609060101010101" pitchFamily="49" charset="-122"/>
                <a:ea typeface="楷体" panose="02010609060101010101" pitchFamily="49" charset="-122"/>
              </a:rPr>
              <a:t>?</a:t>
            </a:r>
            <a:br>
              <a:rPr lang="zh-CN" altLang="zh-CN" sz="3200" dirty="0">
                <a:latin typeface="楷体" panose="02010609060101010101" pitchFamily="49" charset="-122"/>
                <a:ea typeface="楷体" panose="02010609060101010101" pitchFamily="49" charset="-122"/>
              </a:rPr>
            </a:br>
            <a:endParaRPr lang="zh-CN" altLang="en-US" sz="3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545025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08345A6-0AA3-49DC-8FB1-ABDC8D4082C5}"/>
              </a:ext>
            </a:extLst>
          </p:cNvPr>
          <p:cNvSpPr txBox="1"/>
          <p:nvPr/>
        </p:nvSpPr>
        <p:spPr>
          <a:xfrm>
            <a:off x="1685365" y="609600"/>
            <a:ext cx="2277035" cy="646331"/>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rPr>
              <a:t>课堂展示</a:t>
            </a:r>
            <a:r>
              <a:rPr lang="zh-CN" altLang="en-US" sz="3600" dirty="0">
                <a:latin typeface="楷体" panose="02010609060101010101" pitchFamily="49" charset="-122"/>
                <a:ea typeface="楷体" panose="02010609060101010101" pitchFamily="49" charset="-122"/>
              </a:rPr>
              <a:t>：                    </a:t>
            </a:r>
          </a:p>
        </p:txBody>
      </p:sp>
      <p:sp>
        <p:nvSpPr>
          <p:cNvPr id="3" name="文本框 2">
            <a:extLst>
              <a:ext uri="{FF2B5EF4-FFF2-40B4-BE49-F238E27FC236}">
                <a16:creationId xmlns:a16="http://schemas.microsoft.com/office/drawing/2014/main" id="{4B9FDA86-0B28-4B88-B188-6B38C315251A}"/>
              </a:ext>
            </a:extLst>
          </p:cNvPr>
          <p:cNvSpPr txBox="1"/>
          <p:nvPr/>
        </p:nvSpPr>
        <p:spPr>
          <a:xfrm>
            <a:off x="1344706" y="1488142"/>
            <a:ext cx="10067364" cy="5016758"/>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示例：苦中享乐的体坛明星</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德雷克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雷蒙德</a:t>
            </a:r>
            <a:endParaRPr lang="en-US" altLang="zh-CN" sz="3200" b="1" dirty="0">
              <a:latin typeface="楷体" panose="02010609060101010101" pitchFamily="49" charset="-122"/>
              <a:ea typeface="楷体" panose="02010609060101010101" pitchFamily="49" charset="-122"/>
            </a:endParaRPr>
          </a:p>
          <a:p>
            <a:endParaRPr lang="en-US" altLang="zh-CN"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1992</a:t>
            </a:r>
            <a:r>
              <a:rPr lang="zh-CN" altLang="en-US" sz="2800" b="1" dirty="0">
                <a:latin typeface="楷体" panose="02010609060101010101" pitchFamily="49" charset="-122"/>
                <a:ea typeface="楷体" panose="02010609060101010101" pitchFamily="49" charset="-122"/>
              </a:rPr>
              <a:t>年巴塞罗那奥运会，德雷克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雷蒙德站在起跑线上，等待着</a:t>
            </a:r>
            <a:r>
              <a:rPr lang="en-US" altLang="zh-CN" sz="2800" b="1" dirty="0">
                <a:latin typeface="楷体" panose="02010609060101010101" pitchFamily="49" charset="-122"/>
                <a:ea typeface="楷体" panose="02010609060101010101" pitchFamily="49" charset="-122"/>
              </a:rPr>
              <a:t>400</a:t>
            </a:r>
            <a:r>
              <a:rPr lang="zh-CN" altLang="en-US" sz="2800" b="1" dirty="0">
                <a:latin typeface="楷体" panose="02010609060101010101" pitchFamily="49" charset="-122"/>
                <a:ea typeface="楷体" panose="02010609060101010101" pitchFamily="49" charset="-122"/>
              </a:rPr>
              <a:t>米半决赛的开始。所有的一切都令人满意。四年的时光和双脚跟腱接受的八次手术终于结束了，跟腱的伤病曾让</a:t>
            </a:r>
            <a:r>
              <a:rPr lang="en-US" altLang="zh-CN" sz="2800" b="1" dirty="0">
                <a:latin typeface="楷体" panose="02010609060101010101" pitchFamily="49" charset="-122"/>
                <a:ea typeface="楷体" panose="02010609060101010101" pitchFamily="49" charset="-122"/>
              </a:rPr>
              <a:t>26</a:t>
            </a:r>
            <a:r>
              <a:rPr lang="zh-CN" altLang="en-US" sz="2800" b="1" dirty="0">
                <a:latin typeface="楷体" panose="02010609060101010101" pitchFamily="49" charset="-122"/>
                <a:ea typeface="楷体" panose="02010609060101010101" pitchFamily="49" charset="-122"/>
              </a:rPr>
              <a:t>岁的雷蒙德在汉城奥运会的</a:t>
            </a:r>
            <a:r>
              <a:rPr lang="en-US" altLang="zh-CN" sz="2800" b="1" dirty="0">
                <a:latin typeface="楷体" panose="02010609060101010101" pitchFamily="49" charset="-122"/>
                <a:ea typeface="楷体" panose="02010609060101010101" pitchFamily="49" charset="-122"/>
              </a:rPr>
              <a:t>400</a:t>
            </a:r>
            <a:r>
              <a:rPr lang="zh-CN" altLang="en-US" sz="2800" b="1" dirty="0">
                <a:latin typeface="楷体" panose="02010609060101010101" pitchFamily="49" charset="-122"/>
                <a:ea typeface="楷体" panose="02010609060101010101" pitchFamily="49" charset="-122"/>
              </a:rPr>
              <a:t>米比赛之前</a:t>
            </a:r>
            <a:r>
              <a:rPr lang="en-US" altLang="zh-CN" sz="2800" b="1" dirty="0">
                <a:latin typeface="楷体" panose="02010609060101010101" pitchFamily="49" charset="-122"/>
                <a:ea typeface="楷体" panose="02010609060101010101" pitchFamily="49" charset="-122"/>
              </a:rPr>
              <a:t>10</a:t>
            </a:r>
            <a:r>
              <a:rPr lang="zh-CN" altLang="en-US" sz="2800" b="1" dirty="0">
                <a:latin typeface="楷体" panose="02010609060101010101" pitchFamily="49" charset="-122"/>
                <a:ea typeface="楷体" panose="02010609060101010101" pitchFamily="49" charset="-122"/>
              </a:rPr>
              <a:t>分钟退出。但如今他已经恢复了状态。</a:t>
            </a:r>
            <a:r>
              <a:rPr lang="en-US" altLang="zh-CN" sz="2800" b="1" dirty="0">
                <a:latin typeface="楷体" panose="02010609060101010101" pitchFamily="49" charset="-122"/>
                <a:ea typeface="楷体" panose="02010609060101010101" pitchFamily="49" charset="-122"/>
              </a:rPr>
              <a:t>12</a:t>
            </a:r>
            <a:r>
              <a:rPr lang="zh-CN" altLang="en-US" sz="2800" b="1" dirty="0">
                <a:latin typeface="楷体" panose="02010609060101010101" pitchFamily="49" charset="-122"/>
                <a:ea typeface="楷体" panose="02010609060101010101" pitchFamily="49" charset="-122"/>
              </a:rPr>
              <a:t>个月前，他代表英国参加了在东京举行的世界田径锦标赛，在</a:t>
            </a:r>
            <a:r>
              <a:rPr lang="en-US" altLang="zh-CN" sz="2800" b="1" dirty="0">
                <a:latin typeface="楷体" panose="02010609060101010101" pitchFamily="49" charset="-122"/>
                <a:ea typeface="楷体" panose="02010609060101010101" pitchFamily="49" charset="-122"/>
              </a:rPr>
              <a:t>4x400</a:t>
            </a:r>
            <a:r>
              <a:rPr lang="zh-CN" altLang="en-US" sz="2800" b="1" dirty="0">
                <a:latin typeface="楷体" panose="02010609060101010101" pitchFamily="49" charset="-122"/>
                <a:ea typeface="楷体" panose="02010609060101010101" pitchFamily="49" charset="-122"/>
              </a:rPr>
              <a:t>米接力中，他与队友出人意料地击败美国队，夺得冠军。现在，他准备为自己的荣誉而战。杰姆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雷蒙德坐在看台上，期望儿子能够实现进入奥运会决赛的梦想。父子两人在重大比赛中从未分开过。</a:t>
            </a:r>
          </a:p>
        </p:txBody>
      </p:sp>
    </p:spTree>
    <p:extLst>
      <p:ext uri="{BB962C8B-B14F-4D97-AF65-F5344CB8AC3E}">
        <p14:creationId xmlns:p14="http://schemas.microsoft.com/office/powerpoint/2010/main" val="1215130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6E69EB7-A3E7-41E1-99C8-A3DB52543C23}"/>
              </a:ext>
            </a:extLst>
          </p:cNvPr>
          <p:cNvSpPr txBox="1"/>
          <p:nvPr/>
        </p:nvSpPr>
        <p:spPr>
          <a:xfrm>
            <a:off x="1326777" y="0"/>
            <a:ext cx="10694894" cy="6740307"/>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第一个弯道过后，雷蒙德很好地控制着自己的力量，但一记碎裂声分散了他的注意力。发生了什么？声音从哪里传来？他告诉自己要集中思想，重新找到节奏，但糟糕的事发生了。他的右腿异常疼痛，无法再继续奔跑，脸因为痛苦而扭曲，他慢慢地停下来，头深深地埋在双手间，其他七名选手已经远远地跑在了前面，苦苦等了八年的金牌梦宣告终结。显然，他的比赛已经结束了，但内心的执着让他拖着一条好腿继续前进，当他抬头看见其他选手已经跑完全程时，他知道自己被彻底打败了，但残留的固执让他坚持要跑完全程。“我所努力的一切都完了。我恨每个人，恨这个世界，恨我的肌腱，恨所有的一切。我很痛苦，我又一次受伤了。我告诉自己一定要跑完比赛。还剩</a:t>
            </a:r>
            <a:r>
              <a:rPr lang="en-US" altLang="zh-CN" sz="2400" b="1" dirty="0">
                <a:latin typeface="楷体" panose="02010609060101010101" pitchFamily="49" charset="-122"/>
                <a:ea typeface="楷体" panose="02010609060101010101" pitchFamily="49" charset="-122"/>
              </a:rPr>
              <a:t>100</a:t>
            </a:r>
            <a:r>
              <a:rPr lang="zh-CN" altLang="en-US" sz="2400" b="1" dirty="0">
                <a:latin typeface="楷体" panose="02010609060101010101" pitchFamily="49" charset="-122"/>
                <a:ea typeface="楷体" panose="02010609060101010101" pitchFamily="49" charset="-122"/>
              </a:rPr>
              <a:t>米时，我感到肩膀上搭了一只手，那是我的老父亲。”</a:t>
            </a:r>
          </a:p>
          <a:p>
            <a:r>
              <a:rPr lang="zh-CN" altLang="en-US" sz="2400" b="1" dirty="0">
                <a:latin typeface="楷体" panose="02010609060101010101" pitchFamily="49" charset="-122"/>
                <a:ea typeface="楷体" panose="02010609060101010101" pitchFamily="49" charset="-122"/>
              </a:rPr>
              <a:t>    在七万名观众的注视和喝彩中，杰姆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雷蒙德来到了跑道上，用胳膊支撑起了儿子，德雷克哭了。终点线前，杰姆放开儿子，退后一步，看着儿子自己走过了终点，这是奥运会历史上最慢的</a:t>
            </a:r>
            <a:r>
              <a:rPr lang="en-US" altLang="zh-CN" sz="2400" b="1" dirty="0">
                <a:latin typeface="楷体" panose="02010609060101010101" pitchFamily="49" charset="-122"/>
                <a:ea typeface="楷体" panose="02010609060101010101" pitchFamily="49" charset="-122"/>
              </a:rPr>
              <a:t>400</a:t>
            </a:r>
            <a:r>
              <a:rPr lang="zh-CN" altLang="en-US" sz="2400" b="1" dirty="0">
                <a:latin typeface="楷体" panose="02010609060101010101" pitchFamily="49" charset="-122"/>
                <a:ea typeface="楷体" panose="02010609060101010101" pitchFamily="49" charset="-122"/>
              </a:rPr>
              <a:t>米成绩。父子两人一起离开跑道，走向更衣室，德雷克还在哭泣着，父亲安慰着他。这是他最后一次参加重大田径比赛了。</a:t>
            </a:r>
          </a:p>
          <a:p>
            <a:r>
              <a:rPr lang="zh-CN" altLang="en-US" sz="2400" b="1" dirty="0">
                <a:latin typeface="楷体" panose="02010609060101010101" pitchFamily="49" charset="-122"/>
                <a:ea typeface="楷体" panose="02010609060101010101" pitchFamily="49" charset="-122"/>
              </a:rPr>
              <a:t>    赛后被采访时说道：“我的祖国把我从遥远的地方送过来，是让我来完成比赛，而不是让我放弃比赛的。虽然我没有了奖牌，这让我很痛苦，但我获得了全世界人的尊重，这比获得冠军更令人快乐。”</a:t>
            </a:r>
          </a:p>
        </p:txBody>
      </p:sp>
    </p:spTree>
    <p:extLst>
      <p:ext uri="{BB962C8B-B14F-4D97-AF65-F5344CB8AC3E}">
        <p14:creationId xmlns:p14="http://schemas.microsoft.com/office/powerpoint/2010/main" val="2512399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35FE957-4197-4833-A478-6045389BEC11}"/>
              </a:ext>
            </a:extLst>
          </p:cNvPr>
          <p:cNvSpPr txBox="1"/>
          <p:nvPr/>
        </p:nvSpPr>
        <p:spPr>
          <a:xfrm>
            <a:off x="1649507" y="0"/>
            <a:ext cx="10542494" cy="6432530"/>
          </a:xfrm>
          <a:prstGeom prst="rect">
            <a:avLst/>
          </a:prstGeom>
          <a:noFill/>
        </p:spPr>
        <p:txBody>
          <a:bodyPr wrap="square" rtlCol="0">
            <a:spAutoFit/>
          </a:bodyPr>
          <a:lstStyle/>
          <a:p>
            <a:r>
              <a:rPr lang="zh-CN" altLang="en-US" sz="2800" dirty="0">
                <a:solidFill>
                  <a:srgbClr val="FF0000"/>
                </a:solidFill>
                <a:latin typeface="楷体" panose="02010609060101010101" pitchFamily="49" charset="-122"/>
                <a:ea typeface="楷体" panose="02010609060101010101" pitchFamily="49" charset="-122"/>
              </a:rPr>
              <a:t>视频链接：</a:t>
            </a:r>
            <a:r>
              <a:rPr lang="en-US" altLang="zh-CN" sz="2800" dirty="0">
                <a:latin typeface="楷体" panose="02010609060101010101" pitchFamily="49" charset="-122"/>
                <a:ea typeface="楷体" panose="02010609060101010101" pitchFamily="49" charset="-122"/>
              </a:rPr>
              <a:t>http://www.iqiyi.com/w_19rt6rif0t.html</a:t>
            </a:r>
          </a:p>
          <a:p>
            <a:r>
              <a:rPr lang="zh-CN" altLang="en-US" sz="2800" dirty="0">
                <a:solidFill>
                  <a:srgbClr val="FF0000"/>
                </a:solidFill>
                <a:latin typeface="楷体" panose="02010609060101010101" pitchFamily="49" charset="-122"/>
                <a:ea typeface="楷体" panose="02010609060101010101" pitchFamily="49" charset="-122"/>
              </a:rPr>
              <a:t>喜欢记录他的原因：</a:t>
            </a:r>
            <a:r>
              <a:rPr lang="zh-CN" altLang="en-US" sz="2800" dirty="0">
                <a:latin typeface="楷体" panose="02010609060101010101" pitchFamily="49" charset="-122"/>
                <a:ea typeface="楷体" panose="02010609060101010101" pitchFamily="49" charset="-122"/>
              </a:rPr>
              <a:t>事迹很感人，正能量满满，读后让我充满前行的力量，更加深刻的认识了“苦乐”观。</a:t>
            </a:r>
          </a:p>
          <a:p>
            <a:r>
              <a:rPr lang="zh-CN" altLang="en-US" sz="2800" dirty="0">
                <a:solidFill>
                  <a:srgbClr val="FF0000"/>
                </a:solidFill>
                <a:latin typeface="楷体" panose="02010609060101010101" pitchFamily="49" charset="-122"/>
                <a:ea typeface="楷体" panose="02010609060101010101" pitchFamily="49" charset="-122"/>
              </a:rPr>
              <a:t>如何使用这一素材：</a:t>
            </a:r>
          </a:p>
          <a:p>
            <a:r>
              <a:rPr lang="zh-CN" altLang="en-US" sz="2800" b="1" dirty="0">
                <a:latin typeface="楷体" panose="02010609060101010101" pitchFamily="49" charset="-122"/>
                <a:ea typeface="楷体" panose="02010609060101010101" pitchFamily="49" charset="-122"/>
              </a:rPr>
              <a:t>①	首先要转换视角精炼素材内容：</a:t>
            </a:r>
          </a:p>
          <a:p>
            <a:r>
              <a:rPr lang="zh-CN" altLang="en-US" sz="2800" b="1" dirty="0">
                <a:latin typeface="楷体" panose="02010609060101010101" pitchFamily="49" charset="-122"/>
                <a:ea typeface="楷体" panose="02010609060101010101" pitchFamily="49" charset="-122"/>
              </a:rPr>
              <a:t>转变后：</a:t>
            </a:r>
            <a:r>
              <a:rPr lang="zh-CN" altLang="en-US" sz="2400" b="1"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在</a:t>
            </a:r>
            <a:r>
              <a:rPr lang="en-US" altLang="zh-CN" sz="2400" dirty="0">
                <a:latin typeface="楷体" panose="02010609060101010101" pitchFamily="49" charset="-122"/>
                <a:ea typeface="楷体" panose="02010609060101010101" pitchFamily="49" charset="-122"/>
              </a:rPr>
              <a:t>1992</a:t>
            </a:r>
            <a:r>
              <a:rPr lang="zh-CN" altLang="en-US" sz="2400" dirty="0">
                <a:latin typeface="楷体" panose="02010609060101010101" pitchFamily="49" charset="-122"/>
                <a:ea typeface="楷体" panose="02010609060101010101" pitchFamily="49" charset="-122"/>
              </a:rPr>
              <a:t>年的巴塞罗那奥运会</a:t>
            </a:r>
            <a:r>
              <a:rPr lang="en-US" altLang="zh-CN" sz="2400" dirty="0">
                <a:latin typeface="楷体" panose="02010609060101010101" pitchFamily="49" charset="-122"/>
                <a:ea typeface="楷体" panose="02010609060101010101" pitchFamily="49" charset="-122"/>
              </a:rPr>
              <a:t>400</a:t>
            </a:r>
            <a:r>
              <a:rPr lang="zh-CN" altLang="en-US" sz="2400" dirty="0">
                <a:latin typeface="楷体" panose="02010609060101010101" pitchFamily="49" charset="-122"/>
                <a:ea typeface="楷体" panose="02010609060101010101" pitchFamily="49" charset="-122"/>
              </a:rPr>
              <a:t>米半决赛上有一位来自英国的短跑名将“德雷克</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雷蒙德”。他是英国</a:t>
            </a:r>
            <a:r>
              <a:rPr lang="en-US" altLang="zh-CN" sz="2400" dirty="0">
                <a:latin typeface="楷体" panose="02010609060101010101" pitchFamily="49" charset="-122"/>
                <a:ea typeface="楷体" panose="02010609060101010101" pitchFamily="49" charset="-122"/>
              </a:rPr>
              <a:t>400</a:t>
            </a:r>
            <a:r>
              <a:rPr lang="zh-CN" altLang="en-US" sz="2400" dirty="0">
                <a:latin typeface="楷体" panose="02010609060101010101" pitchFamily="49" charset="-122"/>
                <a:ea typeface="楷体" panose="02010609060101010101" pitchFamily="49" charset="-122"/>
              </a:rPr>
              <a:t>米记录的保持者，在刚刚过去的两轮预赛中均以小组第一的身份出现。四年前，汉城奥运会他因伤赛前</a:t>
            </a:r>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分钟退出比赛。为备战本届奥运会他做过</a:t>
            </a:r>
            <a:r>
              <a:rPr lang="en-US" altLang="zh-CN" sz="2400" dirty="0">
                <a:latin typeface="楷体" panose="02010609060101010101" pitchFamily="49" charset="-122"/>
                <a:ea typeface="楷体" panose="02010609060101010101" pitchFamily="49" charset="-122"/>
              </a:rPr>
              <a:t>4</a:t>
            </a:r>
            <a:r>
              <a:rPr lang="zh-CN" altLang="en-US" sz="2400" dirty="0">
                <a:latin typeface="楷体" panose="02010609060101010101" pitchFamily="49" charset="-122"/>
                <a:ea typeface="楷体" panose="02010609060101010101" pitchFamily="49" charset="-122"/>
              </a:rPr>
              <a:t>次手术，这是他最后一次出征奥运赛场。</a:t>
            </a:r>
          </a:p>
          <a:p>
            <a:r>
              <a:rPr lang="zh-CN" altLang="en-US" sz="2400" dirty="0">
                <a:latin typeface="楷体" panose="02010609060101010101" pitchFamily="49" charset="-122"/>
                <a:ea typeface="楷体" panose="02010609060101010101" pitchFamily="49" charset="-122"/>
              </a:rPr>
              <a:t>    随着发令枪响，他卯足了劲飞速驰骋在跑道上，似乎想把过去的遗憾全部追赶回来。但不幸发生了，旧伤复发，右大腿肌肉撕裂。此时距离终点仅</a:t>
            </a:r>
            <a:r>
              <a:rPr lang="en-US" altLang="zh-CN" sz="2400" dirty="0">
                <a:latin typeface="楷体" panose="02010609060101010101" pitchFamily="49" charset="-122"/>
                <a:ea typeface="楷体" panose="02010609060101010101" pitchFamily="49" charset="-122"/>
              </a:rPr>
              <a:t>175</a:t>
            </a:r>
            <a:r>
              <a:rPr lang="zh-CN" altLang="en-US" sz="2400" dirty="0">
                <a:latin typeface="楷体" panose="02010609060101010101" pitchFamily="49" charset="-122"/>
                <a:ea typeface="楷体" panose="02010609060101010101" pitchFamily="49" charset="-122"/>
              </a:rPr>
              <a:t>米，苦苦等</a:t>
            </a:r>
            <a:r>
              <a:rPr lang="en-US" altLang="zh-CN" sz="2400" dirty="0">
                <a:latin typeface="楷体" panose="02010609060101010101" pitchFamily="49" charset="-122"/>
                <a:ea typeface="楷体" panose="02010609060101010101" pitchFamily="49" charset="-122"/>
              </a:rPr>
              <a:t>8</a:t>
            </a:r>
            <a:r>
              <a:rPr lang="zh-CN" altLang="en-US" sz="2400" dirty="0">
                <a:latin typeface="楷体" panose="02010609060101010101" pitchFamily="49" charset="-122"/>
                <a:ea typeface="楷体" panose="02010609060101010101" pitchFamily="49" charset="-122"/>
              </a:rPr>
              <a:t>年的奥运金牌梦提前宣告终结。但他没有倒下，忍着剧痛用一只脚一步一步跳向终点。</a:t>
            </a:r>
          </a:p>
          <a:p>
            <a:r>
              <a:rPr lang="zh-CN" altLang="en-US" sz="2400" dirty="0">
                <a:latin typeface="楷体" panose="02010609060101010101" pitchFamily="49" charset="-122"/>
                <a:ea typeface="楷体" panose="02010609060101010101" pitchFamily="49" charset="-122"/>
              </a:rPr>
              <a:t>    赛后他说：“我的祖国把我从遥远的地方送过来，是让我来完成比赛，而不是让我放弃比赛的。没有了奖牌，这让我很痛苦，但我获得了全世界人的尊重，这比获得冠军更令人快乐。</a:t>
            </a:r>
            <a:r>
              <a:rPr lang="zh-CN" altLang="en-US" sz="2800" dirty="0">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119031741"/>
      </p:ext>
    </p:extLst>
  </p:cSld>
  <p:clrMapOvr>
    <a:masterClrMapping/>
  </p:clrMapOvr>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127</TotalTime>
  <Words>2798</Words>
  <Application>Microsoft Office PowerPoint</Application>
  <PresentationFormat>宽屏</PresentationFormat>
  <Paragraphs>135</Paragraphs>
  <Slides>27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27</vt:i4>
      </vt:variant>
    </vt:vector>
  </HeadingPairs>
  <TitlesOfParts>
    <vt:vector size="32" baseType="lpstr">
      <vt:lpstr>楷体</vt:lpstr>
      <vt:lpstr>Arial</vt:lpstr>
      <vt:lpstr>Century Gothic</vt:lpstr>
      <vt:lpstr>Wingdings 3</vt:lpstr>
      <vt:lpstr>丝状</vt:lpstr>
      <vt:lpstr>“苦乐”主题写作素材积累</vt:lpstr>
      <vt:lpstr>PowerPoint 演示文稿</vt:lpstr>
      <vt:lpstr>教学目标  1.积累“苦乐”主题的写作素材。  2.搜集整理生活中“苦乐”主题的写作素材。  3.完善属于自己的“苦乐”主题写作素材并学会迁移   使用。</vt:lpstr>
      <vt:lpstr>素材范例：</vt:lpstr>
      <vt:lpstr>学生积累素材：         请同学们以笔记形式分类整理自己喜欢或者最能触动自己心弦的素材。  要求：1、积累素材必须体现“苦乐”主题。       2、语言简洁、有概括性。 </vt:lpstr>
      <vt:lpstr>学生组内活动       流程一：同学们各有所好，那请各位同学选择自己积累的其中一个素材，讲或读给组内其他同学去听。  要求：紧扣“苦乐”主题进行叙述。       语言生动，富有感染力。       流程二：说说自己尤其喜欢记录它的原因？你从中感受到了什么？你准备在什么主题的文章写作中使用它,怎么使用它?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诗词</vt:lpstr>
      <vt:lpstr> 课文节选</vt:lpstr>
      <vt:lpstr>    你还是学会体验过程，如果不知道享受获得成功的历程，那将来的成功就不会显得那般美妙了。感知今天的阳光，明日还会霞光满天。（乔丹《最出色的球员》）      如果它早已变成漂亮的小湖，奇丽的深潭，也许早就免除了这“地下”的一切艰辛。但是它不愿意。它懂得阳光虽然嫌弃它，时间却是公正的，为此它宁可付出几万年的代价。它在黑暗中苦苦挣扎向上，爱生命竟爱得那样热烈真挚。尽管阳光一千次对它背过脸去，它却终于把粗壮的双臂伸向了光明的天顶，把伟岸的成材无私奉献给人们，得到了自己期待和希望已久的荣光。（张抗抗《地下森林断想》）     不是每一道江流都能入海，不流动便成了死湖；不是每一粒种子都能成树，不成长便成了空壳。生命不是永远快乐，也不是永远痛苦，快乐和痛苦是相生相成的。在快乐中我们要感谢生命，在痛苦中我们也要感谢生命。（冰心《谈生命》） </vt:lpstr>
      <vt:lpstr> 课堂上那些“苦乐”故事</vt:lpstr>
      <vt:lpstr>苦中作乐：苏东坡     苏轼从乌台诗案开始被贬黄州，之后一路南谪，与实现他豪情壮志的京城天各一方，这是仕途坎坷之苦；在他二十七岁那年，年少结发的贤妻王氏香消玉殒，从此阴阳两隔，这是爱人死别之苦。     事业和爱情的双重打击，对一般人而言，已是在绝望的边缘徘徊了，但苏轼没有。在为官上，苏轼坚持为官者一地，造福一方：徐州防汛，杭州筑堤，儋州授馆，兴修水利……在人生态度上，“东坡肉”“东坡豆腐”“东坡鱼”等佳肴流传至今，已经能够见其在失意苦闷的日子里过的是有滋有味的佛系生活了。就算“春寒料峭吹酒醒，微冷”又如何？只要想起“山头斜照却相迎”的美好，就有了“何妨吟啸且徐行”的勇气与快乐了。  以苦为乐：奥斯特洛夫斯基     奥斯特洛夫斯基说过：“我活着的每一天都意味着和巨大的痛苦作斗争。”但当他取得创作的辉煌成就后，他无比欣喜地总结道：“再没有比战胜种种痛苦更使人感到幸福和快乐的了。”   </vt:lpstr>
      <vt:lpstr>寻找生活           试着从自己周围生活中搜集、整理、表述一个或者两个与“苦乐”主题有关的内容（名言警句、古诗词、事例、内容等），并且说说你的表述语言、叙述角度、表达方式等方面和表现此主题的经典例子有什么不一样。     如何修改完善就可以让这些生活中的例子和那些已经整理好的经典例子一起进入自己的素材库备用。 </vt:lpstr>
      <vt:lpstr>示 例</vt:lpstr>
      <vt:lpstr>       值班老师来清查教室了，我又是最后一个离开教室。      这个冬天冷的出奇，走在路上不由得打起了寒颤。回到宿舍时灯已经熄了，同学们也都已经睡下，有的还发出了美美的齁声。我却被那几道解不开的数学题闹的毫无睡意。      做梦都想上大学，可想想我偏科偏的要命的课程，心里就像烧了一把火，着急呀！于是我裹了被子走出宿舍，借着走廊的灯光把那几道该死的数学题一遍又一遍的演算起来。风呼呼的吹着，身体似乎被冻透了，好在那几道题终于得出了正确的答案。      这里虽冷，但确实可以为我的学习提供方便。后来的日子里我便成了走廊里的常客，那些白日里难以消化的知识，也都以这样的方式解决</vt:lpstr>
      <vt:lpstr>掉了，真是谢天谢地。终于有一天，我这简陋的“学习场所”被值班老师发现了，我便再也没有了这样的学习机会。      好在天无绝人之路。后来校会宿管部要招干事，我第一个报了名，这样我便可以在帮老师管理宿舍的闲暇时间里学习了。我快干活很麻利，宿管老师很喜欢我，后来索性让我到宿舍值班室去学习，这样值班室变成了我的自习室。      “功夫不负有心人”，在我的努力之下，我的那些“瘸腿课程”慢慢赶上来了，心理有一种说不出的快乐……                                      学生作文《珍贵的灯光》   </vt:lpstr>
      <vt:lpstr>3、媒体素材</vt:lpstr>
      <vt:lpstr>素材还原</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Bai ruyang</dc:creator>
  <cp:lastModifiedBy>Bai ruyang</cp:lastModifiedBy>
  <cp:revision>49</cp:revision>
  <dcterms:created xsi:type="dcterms:W3CDTF">2020-03-11T06:30:40Z</dcterms:created>
  <dcterms:modified xsi:type="dcterms:W3CDTF">2020-03-11T08:41:55Z</dcterms:modified>
</cp:coreProperties>
</file>