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62" r:id="rId3"/>
    <p:sldId id="360" r:id="rId4"/>
    <p:sldId id="361" r:id="rId5"/>
    <p:sldId id="359" r:id="rId6"/>
    <p:sldId id="310" r:id="rId7"/>
    <p:sldId id="309" r:id="rId8"/>
    <p:sldId id="257" r:id="rId9"/>
    <p:sldId id="258" r:id="rId10"/>
    <p:sldId id="259" r:id="rId11"/>
    <p:sldId id="260" r:id="rId12"/>
    <p:sldId id="261" r:id="rId13"/>
    <p:sldId id="262" r:id="rId15"/>
    <p:sldId id="263" r:id="rId16"/>
    <p:sldId id="264" r:id="rId17"/>
    <p:sldId id="265" r:id="rId18"/>
    <p:sldId id="266" r:id="rId19"/>
    <p:sldId id="267" r:id="rId20"/>
    <p:sldId id="269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5" r:id="rId42"/>
    <p:sldId id="296" r:id="rId43"/>
    <p:sldId id="297" r:id="rId44"/>
    <p:sldId id="298" r:id="rId45"/>
    <p:sldId id="299" r:id="rId46"/>
    <p:sldId id="300" r:id="rId47"/>
    <p:sldId id="303" r:id="rId48"/>
    <p:sldId id="304" r:id="rId49"/>
    <p:sldId id="305" r:id="rId50"/>
    <p:sldId id="306" r:id="rId51"/>
    <p:sldId id="316" r:id="rId52"/>
    <p:sldId id="315" r:id="rId53"/>
    <p:sldId id="313" r:id="rId54"/>
    <p:sldId id="311" r:id="rId55"/>
    <p:sldId id="312" r:id="rId5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幻灯片图像占位符 10240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2403" name="文本占位符 10240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/>
              <a:t>主谓短语</a:t>
            </a:r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幻灯片图像占位符 1044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4451" name="文本占位符 104450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>
                <a:ea typeface="黑体" panose="02010609060101010101" pitchFamily="2" charset="-122"/>
              </a:rPr>
              <a:t>介宾短语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幻灯片图像占位符 10649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6499" name="文本占位符 106498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en-US" altLang="zh-CN" dirty="0">
                <a:ea typeface="黑体" panose="02010609060101010101" pitchFamily="2" charset="-122"/>
              </a:rPr>
              <a:t>“</a:t>
            </a:r>
            <a:r>
              <a:rPr lang="zh-CN" altLang="en-US" dirty="0">
                <a:ea typeface="黑体" panose="02010609060101010101" pitchFamily="2" charset="-122"/>
              </a:rPr>
              <a:t>的”字短语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" Target="slide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" Target="slide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" Target="slide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" Target="slide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" Target="slide7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" Target="slide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" Target="slide7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" Target="slide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7165" y="121285"/>
            <a:ext cx="9144000" cy="1434465"/>
          </a:xfrm>
        </p:spPr>
        <p:txBody>
          <a:bodyPr/>
          <a:p>
            <a:r>
              <a:rPr lang="zh-CN" altLang="en-US"/>
              <a:t>中考专项复习</a:t>
            </a:r>
            <a:r>
              <a:rPr lang="en-US" altLang="zh-CN"/>
              <a:t>——</a:t>
            </a:r>
            <a:endParaRPr lang="en-US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92555" y="1957388"/>
            <a:ext cx="9144000" cy="1655762"/>
          </a:xfrm>
        </p:spPr>
        <p:txBody>
          <a:bodyPr/>
          <a:p>
            <a:r>
              <a:rPr lang="zh-CN" altLang="en-US" sz="8800">
                <a:solidFill>
                  <a:srgbClr val="C00000"/>
                </a:solidFill>
              </a:rPr>
              <a:t>语法</a:t>
            </a:r>
            <a:endParaRPr lang="zh-CN" altLang="en-US" sz="880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0658" name="组合 70657"/>
          <p:cNvGrpSpPr/>
          <p:nvPr/>
        </p:nvGrpSpPr>
        <p:grpSpPr>
          <a:xfrm>
            <a:off x="22225" y="-203200"/>
            <a:ext cx="10645775" cy="7061200"/>
            <a:chOff x="0" y="-128"/>
            <a:chExt cx="5760" cy="4448"/>
          </a:xfrm>
        </p:grpSpPr>
        <p:grpSp>
          <p:nvGrpSpPr>
            <p:cNvPr id="70659" name="组合 70658"/>
            <p:cNvGrpSpPr/>
            <p:nvPr/>
          </p:nvGrpSpPr>
          <p:grpSpPr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70660" name="组合 70659"/>
              <p:cNvGrpSpPr/>
              <p:nvPr/>
            </p:nvGrpSpPr>
            <p:grpSpPr>
              <a:xfrm>
                <a:off x="0" y="0"/>
                <a:ext cx="5329" cy="527"/>
                <a:chOff x="0" y="0"/>
                <a:chExt cx="3924" cy="709"/>
              </a:xfrm>
            </p:grpSpPr>
            <p:sp>
              <p:nvSpPr>
                <p:cNvPr id="70661" name="矩形 70660"/>
                <p:cNvSpPr/>
                <p:nvPr/>
              </p:nvSpPr>
              <p:spPr>
                <a:xfrm>
                  <a:off x="0" y="0"/>
                  <a:ext cx="3243" cy="709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0662" name="流程图: 延期 70661"/>
                <p:cNvSpPr/>
                <p:nvPr/>
              </p:nvSpPr>
              <p:spPr>
                <a:xfrm>
                  <a:off x="3198" y="0"/>
                  <a:ext cx="726" cy="709"/>
                </a:xfrm>
                <a:prstGeom prst="flowChartDelay">
                  <a:avLst/>
                </a:prstGeom>
                <a:solidFill>
                  <a:srgbClr val="0000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0663" name="矩形 70662"/>
              <p:cNvSpPr/>
              <p:nvPr/>
            </p:nvSpPr>
            <p:spPr>
              <a:xfrm flipV="1">
                <a:off x="0" y="618"/>
                <a:ext cx="5760" cy="45"/>
              </a:xfrm>
              <a:prstGeom prst="rect">
                <a:avLst/>
              </a:prstGeom>
              <a:solidFill>
                <a:srgbClr val="0000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0664" name="矩形 70663"/>
              <p:cNvSpPr/>
              <p:nvPr/>
            </p:nvSpPr>
            <p:spPr>
              <a:xfrm>
                <a:off x="113" y="482"/>
                <a:ext cx="45" cy="3838"/>
              </a:xfrm>
              <a:prstGeom prst="rect">
                <a:avLst/>
              </a:prstGeom>
              <a:solidFill>
                <a:srgbClr val="0000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0665" name="五角星 70664"/>
            <p:cNvSpPr/>
            <p:nvPr/>
          </p:nvSpPr>
          <p:spPr>
            <a:xfrm>
              <a:off x="3198" y="0"/>
              <a:ext cx="181" cy="255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66" name="五角星 70665"/>
            <p:cNvSpPr/>
            <p:nvPr/>
          </p:nvSpPr>
          <p:spPr>
            <a:xfrm>
              <a:off x="3424" y="-82"/>
              <a:ext cx="182" cy="164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67" name="五角星 70666"/>
            <p:cNvSpPr/>
            <p:nvPr/>
          </p:nvSpPr>
          <p:spPr>
            <a:xfrm>
              <a:off x="3515" y="164"/>
              <a:ext cx="136" cy="182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68" name="五角星 70667"/>
            <p:cNvSpPr/>
            <p:nvPr/>
          </p:nvSpPr>
          <p:spPr>
            <a:xfrm>
              <a:off x="3787" y="119"/>
              <a:ext cx="181" cy="255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69" name="五角星 70668"/>
            <p:cNvSpPr/>
            <p:nvPr/>
          </p:nvSpPr>
          <p:spPr>
            <a:xfrm>
              <a:off x="4059" y="346"/>
              <a:ext cx="136" cy="181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70" name="五角星 70669"/>
            <p:cNvSpPr/>
            <p:nvPr/>
          </p:nvSpPr>
          <p:spPr>
            <a:xfrm>
              <a:off x="4150" y="119"/>
              <a:ext cx="91" cy="73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71" name="五角星 70670"/>
            <p:cNvSpPr/>
            <p:nvPr/>
          </p:nvSpPr>
          <p:spPr>
            <a:xfrm>
              <a:off x="4332" y="210"/>
              <a:ext cx="136" cy="182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72" name="五角星 70671"/>
            <p:cNvSpPr/>
            <p:nvPr/>
          </p:nvSpPr>
          <p:spPr>
            <a:xfrm>
              <a:off x="3016" y="255"/>
              <a:ext cx="136" cy="136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73" name="五角星 70672"/>
            <p:cNvSpPr/>
            <p:nvPr/>
          </p:nvSpPr>
          <p:spPr>
            <a:xfrm>
              <a:off x="4513" y="-128"/>
              <a:ext cx="181" cy="255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74" name="五角星 70673"/>
            <p:cNvSpPr/>
            <p:nvPr/>
          </p:nvSpPr>
          <p:spPr>
            <a:xfrm>
              <a:off x="4649" y="346"/>
              <a:ext cx="91" cy="181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0675" name="矩形 70674"/>
          <p:cNvSpPr/>
          <p:nvPr/>
        </p:nvSpPr>
        <p:spPr>
          <a:xfrm>
            <a:off x="2855913" y="188913"/>
            <a:ext cx="33115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主谓短语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70676" name="矩形 70675"/>
          <p:cNvSpPr/>
          <p:nvPr/>
        </p:nvSpPr>
        <p:spPr>
          <a:xfrm>
            <a:off x="621348" y="2185035"/>
            <a:ext cx="79930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表示被陈述对象的是主语，用来陈述的是谓语</a:t>
            </a:r>
            <a:endParaRPr lang="zh-CN" altLang="en-US" sz="36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70677" name="组合 70676"/>
          <p:cNvGrpSpPr/>
          <p:nvPr/>
        </p:nvGrpSpPr>
        <p:grpSpPr>
          <a:xfrm>
            <a:off x="2063750" y="3213100"/>
            <a:ext cx="2376488" cy="792163"/>
            <a:chOff x="2789" y="1026"/>
            <a:chExt cx="1633" cy="363"/>
          </a:xfrm>
        </p:grpSpPr>
        <p:sp>
          <p:nvSpPr>
            <p:cNvPr id="70678" name="矩形 70677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79" name="矩形 70678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精力充沛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0680" name="组合 70679"/>
          <p:cNvGrpSpPr/>
          <p:nvPr/>
        </p:nvGrpSpPr>
        <p:grpSpPr>
          <a:xfrm>
            <a:off x="5159375" y="3213100"/>
            <a:ext cx="2376488" cy="863600"/>
            <a:chOff x="2789" y="1026"/>
            <a:chExt cx="1633" cy="363"/>
          </a:xfrm>
        </p:grpSpPr>
        <p:sp>
          <p:nvSpPr>
            <p:cNvPr id="70681" name="矩形 70680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82" name="矩形 70681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举止稳重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0683" name="矩形 70682"/>
          <p:cNvSpPr/>
          <p:nvPr/>
        </p:nvSpPr>
        <p:spPr>
          <a:xfrm>
            <a:off x="1847850" y="1196975"/>
            <a:ext cx="8569325" cy="863600"/>
          </a:xfrm>
          <a:prstGeom prst="rect">
            <a:avLst/>
          </a:prstGeom>
          <a:solidFill>
            <a:srgbClr val="00FF00">
              <a:alpha val="42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684" name="矩形 70683"/>
          <p:cNvSpPr/>
          <p:nvPr/>
        </p:nvSpPr>
        <p:spPr>
          <a:xfrm>
            <a:off x="477838" y="1196975"/>
            <a:ext cx="849788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由表示陈述和被陈述关系的两个成分组合而成。</a:t>
            </a:r>
            <a:endParaRPr lang="zh-CN" altLang="en-US" sz="36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70685" name="组合 70684"/>
          <p:cNvGrpSpPr/>
          <p:nvPr/>
        </p:nvGrpSpPr>
        <p:grpSpPr>
          <a:xfrm>
            <a:off x="8183563" y="3213100"/>
            <a:ext cx="2305050" cy="863600"/>
            <a:chOff x="2789" y="1026"/>
            <a:chExt cx="1633" cy="363"/>
          </a:xfrm>
        </p:grpSpPr>
        <p:sp>
          <p:nvSpPr>
            <p:cNvPr id="70686" name="矩形 70685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87" name="矩形 70686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朋友来了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0688" name="直接连接符 70687"/>
          <p:cNvSpPr/>
          <p:nvPr/>
        </p:nvSpPr>
        <p:spPr>
          <a:xfrm flipH="1" flipV="1">
            <a:off x="2782888" y="5373688"/>
            <a:ext cx="1657350" cy="7191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70689" name="组合 70688"/>
          <p:cNvGrpSpPr/>
          <p:nvPr/>
        </p:nvGrpSpPr>
        <p:grpSpPr>
          <a:xfrm>
            <a:off x="2135188" y="4437063"/>
            <a:ext cx="2376487" cy="792162"/>
            <a:chOff x="2789" y="1026"/>
            <a:chExt cx="1633" cy="363"/>
          </a:xfrm>
        </p:grpSpPr>
        <p:sp>
          <p:nvSpPr>
            <p:cNvPr id="70690" name="矩形 70689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91" name="矩形 70690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果子成熟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0692" name="组合 70691"/>
          <p:cNvGrpSpPr/>
          <p:nvPr/>
        </p:nvGrpSpPr>
        <p:grpSpPr>
          <a:xfrm>
            <a:off x="5232400" y="4437063"/>
            <a:ext cx="2447925" cy="792162"/>
            <a:chOff x="2789" y="1026"/>
            <a:chExt cx="1633" cy="363"/>
          </a:xfrm>
        </p:grpSpPr>
        <p:sp>
          <p:nvSpPr>
            <p:cNvPr id="70693" name="矩形 70692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94" name="矩形 70693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作业不多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0695" name="组合 70694"/>
          <p:cNvGrpSpPr/>
          <p:nvPr/>
        </p:nvGrpSpPr>
        <p:grpSpPr>
          <a:xfrm>
            <a:off x="8328025" y="4437063"/>
            <a:ext cx="2160588" cy="792162"/>
            <a:chOff x="2789" y="1026"/>
            <a:chExt cx="1633" cy="363"/>
          </a:xfrm>
        </p:grpSpPr>
        <p:sp>
          <p:nvSpPr>
            <p:cNvPr id="70696" name="矩形 70695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97" name="矩形 70696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你们看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0698" name="直接连接符 70697"/>
          <p:cNvSpPr/>
          <p:nvPr/>
        </p:nvSpPr>
        <p:spPr>
          <a:xfrm flipH="1" flipV="1">
            <a:off x="4079875" y="5373688"/>
            <a:ext cx="4248150" cy="719137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699" name="矩形 70698"/>
          <p:cNvSpPr/>
          <p:nvPr/>
        </p:nvSpPr>
        <p:spPr>
          <a:xfrm>
            <a:off x="3503613" y="6092825"/>
            <a:ext cx="5761037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主语       谓语</a:t>
            </a:r>
            <a:endParaRPr lang="zh-CN" altLang="en-US" sz="36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70700" name="直接连接符 70699"/>
          <p:cNvSpPr/>
          <p:nvPr/>
        </p:nvSpPr>
        <p:spPr>
          <a:xfrm>
            <a:off x="2135188" y="5300663"/>
            <a:ext cx="1296987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701" name="直接连接符 70700"/>
          <p:cNvSpPr/>
          <p:nvPr/>
        </p:nvSpPr>
        <p:spPr>
          <a:xfrm flipV="1">
            <a:off x="5303838" y="5300663"/>
            <a:ext cx="1152525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702" name="直接连接符 70701"/>
          <p:cNvSpPr/>
          <p:nvPr/>
        </p:nvSpPr>
        <p:spPr>
          <a:xfrm flipV="1">
            <a:off x="8472488" y="5373688"/>
            <a:ext cx="1223962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703" name="直接连接符 70702"/>
          <p:cNvSpPr/>
          <p:nvPr/>
        </p:nvSpPr>
        <p:spPr>
          <a:xfrm>
            <a:off x="3432175" y="5300663"/>
            <a:ext cx="100806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704" name="直接连接符 70703"/>
          <p:cNvSpPr/>
          <p:nvPr/>
        </p:nvSpPr>
        <p:spPr>
          <a:xfrm>
            <a:off x="6527800" y="5300663"/>
            <a:ext cx="100806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705" name="直接连接符 70704"/>
          <p:cNvSpPr/>
          <p:nvPr/>
        </p:nvSpPr>
        <p:spPr>
          <a:xfrm flipV="1">
            <a:off x="9912350" y="5372100"/>
            <a:ext cx="503238" cy="15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706" name="直接连接符 70705"/>
          <p:cNvSpPr/>
          <p:nvPr/>
        </p:nvSpPr>
        <p:spPr>
          <a:xfrm flipV="1">
            <a:off x="4440238" y="5445125"/>
            <a:ext cx="1368425" cy="6477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707" name="直接连接符 70706"/>
          <p:cNvSpPr/>
          <p:nvPr/>
        </p:nvSpPr>
        <p:spPr>
          <a:xfrm flipV="1">
            <a:off x="4440238" y="5445125"/>
            <a:ext cx="4535487" cy="6477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708" name="直接连接符 70707"/>
          <p:cNvSpPr/>
          <p:nvPr/>
        </p:nvSpPr>
        <p:spPr>
          <a:xfrm flipH="1" flipV="1">
            <a:off x="7032625" y="5373688"/>
            <a:ext cx="1223963" cy="719137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709" name="直接连接符 70708"/>
          <p:cNvSpPr/>
          <p:nvPr/>
        </p:nvSpPr>
        <p:spPr>
          <a:xfrm flipV="1">
            <a:off x="8256588" y="5445125"/>
            <a:ext cx="1800225" cy="647700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710" name="直接连接符 70709"/>
          <p:cNvSpPr/>
          <p:nvPr/>
        </p:nvSpPr>
        <p:spPr>
          <a:xfrm>
            <a:off x="2063750" y="4149725"/>
            <a:ext cx="1296988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711" name="直接连接符 70710"/>
          <p:cNvSpPr/>
          <p:nvPr/>
        </p:nvSpPr>
        <p:spPr>
          <a:xfrm flipV="1">
            <a:off x="5232400" y="4149725"/>
            <a:ext cx="1150938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712" name="直接连接符 70711"/>
          <p:cNvSpPr/>
          <p:nvPr/>
        </p:nvSpPr>
        <p:spPr>
          <a:xfrm>
            <a:off x="8328025" y="4149725"/>
            <a:ext cx="1081088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713" name="直接连接符 70712"/>
          <p:cNvSpPr/>
          <p:nvPr/>
        </p:nvSpPr>
        <p:spPr>
          <a:xfrm>
            <a:off x="3360738" y="4149725"/>
            <a:ext cx="10080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714" name="直接连接符 70713"/>
          <p:cNvSpPr/>
          <p:nvPr/>
        </p:nvSpPr>
        <p:spPr>
          <a:xfrm>
            <a:off x="6456363" y="4149725"/>
            <a:ext cx="10080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715" name="直接连接符 70714"/>
          <p:cNvSpPr/>
          <p:nvPr/>
        </p:nvSpPr>
        <p:spPr>
          <a:xfrm flipV="1">
            <a:off x="9551988" y="4149725"/>
            <a:ext cx="7921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716" name="直接连接符 70715"/>
          <p:cNvSpPr/>
          <p:nvPr/>
        </p:nvSpPr>
        <p:spPr>
          <a:xfrm flipH="1" flipV="1">
            <a:off x="2782888" y="4292600"/>
            <a:ext cx="1657350" cy="18002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717" name="直接连接符 70716"/>
          <p:cNvSpPr/>
          <p:nvPr/>
        </p:nvSpPr>
        <p:spPr>
          <a:xfrm flipV="1">
            <a:off x="4440238" y="4221163"/>
            <a:ext cx="1368425" cy="187166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718" name="直接连接符 70717"/>
          <p:cNvSpPr/>
          <p:nvPr/>
        </p:nvSpPr>
        <p:spPr>
          <a:xfrm flipV="1">
            <a:off x="4440238" y="4292600"/>
            <a:ext cx="4535487" cy="18002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719" name="直接连接符 70718"/>
          <p:cNvSpPr/>
          <p:nvPr/>
        </p:nvSpPr>
        <p:spPr>
          <a:xfrm flipH="1" flipV="1">
            <a:off x="6816725" y="4149725"/>
            <a:ext cx="1439863" cy="1943100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720" name="直接连接符 70719"/>
          <p:cNvSpPr/>
          <p:nvPr/>
        </p:nvSpPr>
        <p:spPr>
          <a:xfrm flipV="1">
            <a:off x="8256588" y="4221163"/>
            <a:ext cx="1655762" cy="1871662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721" name="直接连接符 70720"/>
          <p:cNvSpPr/>
          <p:nvPr/>
        </p:nvSpPr>
        <p:spPr>
          <a:xfrm flipH="1" flipV="1">
            <a:off x="3863975" y="4221163"/>
            <a:ext cx="4319588" cy="1800225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7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70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70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1000"/>
                                        <p:tgtEl>
                                          <p:spTgt spid="70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1000"/>
                                        <p:tgtEl>
                                          <p:spTgt spid="70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1000"/>
                                        <p:tgtEl>
                                          <p:spTgt spid="70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0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0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0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0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0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0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0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0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70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0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0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0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0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0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0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0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0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0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70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70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70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70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0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0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0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0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0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0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0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0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0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0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2" dur="2000"/>
                                        <p:tgtEl>
                                          <p:spTgt spid="70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2000"/>
                                        <p:tgtEl>
                                          <p:spTgt spid="70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2000"/>
                                        <p:tgtEl>
                                          <p:spTgt spid="70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70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70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70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70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70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70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70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70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70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70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70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70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70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70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70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70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70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0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70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70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70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0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70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70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0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0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70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70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1000" fill="hold"/>
                                        <p:tgtEl>
                                          <p:spTgt spid="70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1000" fill="hold"/>
                                        <p:tgtEl>
                                          <p:spTgt spid="70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70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1000" fill="hold"/>
                                        <p:tgtEl>
                                          <p:spTgt spid="70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000"/>
                            </p:stCondLst>
                            <p:childTnLst>
                              <p:par>
                                <p:cTn id="20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70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70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70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70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70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70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000"/>
                            </p:stCondLst>
                            <p:childTnLst>
                              <p:par>
                                <p:cTn id="21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70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70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70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70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2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70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70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70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70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1000" fill="hold"/>
                                        <p:tgtEl>
                                          <p:spTgt spid="70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1000" fill="hold"/>
                                        <p:tgtEl>
                                          <p:spTgt spid="70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000"/>
                            </p:stCondLst>
                            <p:childTnLst>
                              <p:par>
                                <p:cTn id="2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1000" fill="hold"/>
                                        <p:tgtEl>
                                          <p:spTgt spid="70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1000" fill="hold"/>
                                        <p:tgtEl>
                                          <p:spTgt spid="70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000"/>
                            </p:stCondLst>
                            <p:childTnLst>
                              <p:par>
                                <p:cTn id="2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1000" fill="hold"/>
                                        <p:tgtEl>
                                          <p:spTgt spid="70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70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70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70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70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70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500"/>
                            </p:stCondLst>
                            <p:childTnLst>
                              <p:par>
                                <p:cTn id="254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70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70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70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70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500"/>
                            </p:stCondLst>
                            <p:childTnLst>
                              <p:par>
                                <p:cTn id="26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7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7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7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7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9" name="矩形 100358"/>
          <p:cNvSpPr/>
          <p:nvPr/>
        </p:nvSpPr>
        <p:spPr>
          <a:xfrm>
            <a:off x="629920" y="514985"/>
            <a:ext cx="974153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zh-CN" altLang="en-US" sz="5400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特殊主谓短语：名词做谓语。</a:t>
            </a: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0360" name="矩形 100359"/>
          <p:cNvSpPr/>
          <p:nvPr/>
        </p:nvSpPr>
        <p:spPr>
          <a:xfrm>
            <a:off x="368935" y="2205355"/>
            <a:ext cx="115658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zh-CN" altLang="en-US" sz="60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如：今天星期三 </a:t>
            </a:r>
            <a:endParaRPr lang="zh-CN" altLang="en-US" sz="60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60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明天国庆节 </a:t>
            </a:r>
            <a:endParaRPr lang="zh-CN" altLang="en-US" sz="60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60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他中等身材 </a:t>
            </a:r>
            <a:endParaRPr lang="zh-CN" altLang="en-US" sz="60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9" grpId="0"/>
      <p:bldP spid="1003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610" name="组合 68609"/>
          <p:cNvGrpSpPr/>
          <p:nvPr/>
        </p:nvGrpSpPr>
        <p:grpSpPr>
          <a:xfrm>
            <a:off x="33020" y="-203200"/>
            <a:ext cx="10634980" cy="7061200"/>
            <a:chOff x="0" y="-128"/>
            <a:chExt cx="5760" cy="4448"/>
          </a:xfrm>
        </p:grpSpPr>
        <p:grpSp>
          <p:nvGrpSpPr>
            <p:cNvPr id="68611" name="组合 68610"/>
            <p:cNvGrpSpPr/>
            <p:nvPr/>
          </p:nvGrpSpPr>
          <p:grpSpPr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68612" name="组合 68611"/>
              <p:cNvGrpSpPr/>
              <p:nvPr/>
            </p:nvGrpSpPr>
            <p:grpSpPr>
              <a:xfrm>
                <a:off x="0" y="0"/>
                <a:ext cx="5329" cy="527"/>
                <a:chOff x="0" y="0"/>
                <a:chExt cx="3924" cy="709"/>
              </a:xfrm>
            </p:grpSpPr>
            <p:sp>
              <p:nvSpPr>
                <p:cNvPr id="68613" name="矩形 68612"/>
                <p:cNvSpPr/>
                <p:nvPr/>
              </p:nvSpPr>
              <p:spPr>
                <a:xfrm>
                  <a:off x="0" y="0"/>
                  <a:ext cx="3243" cy="709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68614" name="流程图: 延期 68613"/>
                <p:cNvSpPr/>
                <p:nvPr/>
              </p:nvSpPr>
              <p:spPr>
                <a:xfrm>
                  <a:off x="3198" y="0"/>
                  <a:ext cx="726" cy="709"/>
                </a:xfrm>
                <a:prstGeom prst="flowChartDelay">
                  <a:avLst/>
                </a:prstGeom>
                <a:solidFill>
                  <a:srgbClr val="0000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68615" name="矩形 68614"/>
              <p:cNvSpPr/>
              <p:nvPr/>
            </p:nvSpPr>
            <p:spPr>
              <a:xfrm flipV="1">
                <a:off x="0" y="618"/>
                <a:ext cx="5760" cy="45"/>
              </a:xfrm>
              <a:prstGeom prst="rect">
                <a:avLst/>
              </a:prstGeom>
              <a:solidFill>
                <a:srgbClr val="0000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16" name="矩形 68615"/>
              <p:cNvSpPr/>
              <p:nvPr/>
            </p:nvSpPr>
            <p:spPr>
              <a:xfrm>
                <a:off x="113" y="482"/>
                <a:ext cx="45" cy="3838"/>
              </a:xfrm>
              <a:prstGeom prst="rect">
                <a:avLst/>
              </a:prstGeom>
              <a:solidFill>
                <a:srgbClr val="0000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8617" name="五角星 68616"/>
            <p:cNvSpPr/>
            <p:nvPr/>
          </p:nvSpPr>
          <p:spPr>
            <a:xfrm>
              <a:off x="3198" y="0"/>
              <a:ext cx="181" cy="255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18" name="五角星 68617"/>
            <p:cNvSpPr/>
            <p:nvPr/>
          </p:nvSpPr>
          <p:spPr>
            <a:xfrm>
              <a:off x="3424" y="-82"/>
              <a:ext cx="182" cy="164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19" name="五角星 68618"/>
            <p:cNvSpPr/>
            <p:nvPr/>
          </p:nvSpPr>
          <p:spPr>
            <a:xfrm>
              <a:off x="3515" y="164"/>
              <a:ext cx="136" cy="182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20" name="五角星 68619"/>
            <p:cNvSpPr/>
            <p:nvPr/>
          </p:nvSpPr>
          <p:spPr>
            <a:xfrm>
              <a:off x="3787" y="119"/>
              <a:ext cx="181" cy="255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21" name="五角星 68620"/>
            <p:cNvSpPr/>
            <p:nvPr/>
          </p:nvSpPr>
          <p:spPr>
            <a:xfrm>
              <a:off x="4059" y="346"/>
              <a:ext cx="136" cy="181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22" name="五角星 68621"/>
            <p:cNvSpPr/>
            <p:nvPr/>
          </p:nvSpPr>
          <p:spPr>
            <a:xfrm>
              <a:off x="4150" y="119"/>
              <a:ext cx="91" cy="73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23" name="五角星 68622"/>
            <p:cNvSpPr/>
            <p:nvPr/>
          </p:nvSpPr>
          <p:spPr>
            <a:xfrm>
              <a:off x="4332" y="210"/>
              <a:ext cx="136" cy="182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24" name="五角星 68623"/>
            <p:cNvSpPr/>
            <p:nvPr/>
          </p:nvSpPr>
          <p:spPr>
            <a:xfrm>
              <a:off x="3016" y="255"/>
              <a:ext cx="136" cy="136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25" name="五角星 68624"/>
            <p:cNvSpPr/>
            <p:nvPr/>
          </p:nvSpPr>
          <p:spPr>
            <a:xfrm>
              <a:off x="4513" y="-128"/>
              <a:ext cx="181" cy="255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26" name="五角星 68625"/>
            <p:cNvSpPr/>
            <p:nvPr/>
          </p:nvSpPr>
          <p:spPr>
            <a:xfrm>
              <a:off x="4649" y="346"/>
              <a:ext cx="91" cy="181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8627" name="矩形 68626"/>
          <p:cNvSpPr/>
          <p:nvPr/>
        </p:nvSpPr>
        <p:spPr>
          <a:xfrm>
            <a:off x="241618" y="188913"/>
            <a:ext cx="33115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动宾短语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68628" name="矩形 68627"/>
          <p:cNvSpPr/>
          <p:nvPr/>
        </p:nvSpPr>
        <p:spPr>
          <a:xfrm>
            <a:off x="3648075" y="2205038"/>
            <a:ext cx="5113338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动词           宾语</a:t>
            </a:r>
            <a:endParaRPr lang="zh-CN" altLang="en-US" sz="36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68629" name="组合 68628"/>
          <p:cNvGrpSpPr/>
          <p:nvPr/>
        </p:nvGrpSpPr>
        <p:grpSpPr>
          <a:xfrm>
            <a:off x="2063750" y="3644900"/>
            <a:ext cx="2376488" cy="720725"/>
            <a:chOff x="2789" y="1026"/>
            <a:chExt cx="1633" cy="363"/>
          </a:xfrm>
        </p:grpSpPr>
        <p:sp>
          <p:nvSpPr>
            <p:cNvPr id="68630" name="矩形 68629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31" name="矩形 68630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玩游戏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8632" name="组合 68631"/>
          <p:cNvGrpSpPr/>
          <p:nvPr/>
        </p:nvGrpSpPr>
        <p:grpSpPr>
          <a:xfrm>
            <a:off x="5159375" y="3644900"/>
            <a:ext cx="2376488" cy="720725"/>
            <a:chOff x="2789" y="1026"/>
            <a:chExt cx="1633" cy="363"/>
          </a:xfrm>
        </p:grpSpPr>
        <p:sp>
          <p:nvSpPr>
            <p:cNvPr id="68633" name="矩形 68632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34" name="矩形 68633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走进宿舍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8635" name="直接连接符 68634"/>
          <p:cNvSpPr/>
          <p:nvPr/>
        </p:nvSpPr>
        <p:spPr>
          <a:xfrm flipH="1">
            <a:off x="2927350" y="2997200"/>
            <a:ext cx="1154113" cy="57626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8636" name="矩形 68635"/>
          <p:cNvSpPr/>
          <p:nvPr/>
        </p:nvSpPr>
        <p:spPr>
          <a:xfrm>
            <a:off x="1847850" y="1196975"/>
            <a:ext cx="8569325" cy="863600"/>
          </a:xfrm>
          <a:prstGeom prst="rect">
            <a:avLst/>
          </a:prstGeom>
          <a:solidFill>
            <a:srgbClr val="00FF00">
              <a:alpha val="42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8637" name="矩形 68636"/>
          <p:cNvSpPr/>
          <p:nvPr/>
        </p:nvSpPr>
        <p:spPr>
          <a:xfrm>
            <a:off x="621983" y="1196975"/>
            <a:ext cx="849788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由动词与后面受动词支配的成分组合而成。</a:t>
            </a:r>
            <a:endParaRPr lang="zh-CN" altLang="en-US" sz="36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68638" name="组合 68637"/>
          <p:cNvGrpSpPr/>
          <p:nvPr/>
        </p:nvGrpSpPr>
        <p:grpSpPr>
          <a:xfrm>
            <a:off x="8256588" y="3644900"/>
            <a:ext cx="2159000" cy="720725"/>
            <a:chOff x="2789" y="1026"/>
            <a:chExt cx="1633" cy="363"/>
          </a:xfrm>
        </p:grpSpPr>
        <p:sp>
          <p:nvSpPr>
            <p:cNvPr id="68639" name="矩形 68638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40" name="矩形 68639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夸奖我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8641" name="直接连接符 68640"/>
          <p:cNvSpPr/>
          <p:nvPr/>
        </p:nvSpPr>
        <p:spPr>
          <a:xfrm>
            <a:off x="2135188" y="4437063"/>
            <a:ext cx="720725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8642" name="直接连接符 68641"/>
          <p:cNvSpPr/>
          <p:nvPr/>
        </p:nvSpPr>
        <p:spPr>
          <a:xfrm>
            <a:off x="5232400" y="4437063"/>
            <a:ext cx="1008063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8643" name="直接连接符 68642"/>
          <p:cNvSpPr/>
          <p:nvPr/>
        </p:nvSpPr>
        <p:spPr>
          <a:xfrm>
            <a:off x="8328025" y="4508500"/>
            <a:ext cx="1296988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8644" name="直接连接符 68643"/>
          <p:cNvSpPr/>
          <p:nvPr/>
        </p:nvSpPr>
        <p:spPr>
          <a:xfrm>
            <a:off x="4079875" y="2924175"/>
            <a:ext cx="1152525" cy="6492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8645" name="直接连接符 68644"/>
          <p:cNvSpPr/>
          <p:nvPr/>
        </p:nvSpPr>
        <p:spPr>
          <a:xfrm flipH="1">
            <a:off x="4224338" y="2924175"/>
            <a:ext cx="3527425" cy="649288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8646" name="直接连接符 68645"/>
          <p:cNvSpPr/>
          <p:nvPr/>
        </p:nvSpPr>
        <p:spPr>
          <a:xfrm>
            <a:off x="4224338" y="2924175"/>
            <a:ext cx="4319587" cy="6492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68647" name="组合 68646"/>
          <p:cNvGrpSpPr/>
          <p:nvPr/>
        </p:nvGrpSpPr>
        <p:grpSpPr>
          <a:xfrm>
            <a:off x="2135188" y="5157788"/>
            <a:ext cx="2376487" cy="720725"/>
            <a:chOff x="2789" y="1026"/>
            <a:chExt cx="1633" cy="363"/>
          </a:xfrm>
        </p:grpSpPr>
        <p:sp>
          <p:nvSpPr>
            <p:cNvPr id="68648" name="矩形 68647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49" name="矩形 68648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煮汤丸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8650" name="组合 68649"/>
          <p:cNvGrpSpPr/>
          <p:nvPr/>
        </p:nvGrpSpPr>
        <p:grpSpPr>
          <a:xfrm>
            <a:off x="5230813" y="5157788"/>
            <a:ext cx="2376487" cy="720725"/>
            <a:chOff x="2789" y="1026"/>
            <a:chExt cx="1633" cy="363"/>
          </a:xfrm>
        </p:grpSpPr>
        <p:sp>
          <p:nvSpPr>
            <p:cNvPr id="68651" name="矩形 68650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52" name="矩形 68651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写作文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8653" name="组合 68652"/>
          <p:cNvGrpSpPr/>
          <p:nvPr/>
        </p:nvGrpSpPr>
        <p:grpSpPr>
          <a:xfrm>
            <a:off x="8328025" y="5157788"/>
            <a:ext cx="2159000" cy="720725"/>
            <a:chOff x="2789" y="1026"/>
            <a:chExt cx="1633" cy="363"/>
          </a:xfrm>
        </p:grpSpPr>
        <p:sp>
          <p:nvSpPr>
            <p:cNvPr id="68654" name="矩形 68653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55" name="矩形 68654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清理垃圾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8656" name="直接连接符 68655"/>
          <p:cNvSpPr/>
          <p:nvPr/>
        </p:nvSpPr>
        <p:spPr>
          <a:xfrm flipH="1">
            <a:off x="7104063" y="2924175"/>
            <a:ext cx="647700" cy="649288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8657" name="直接连接符 68656"/>
          <p:cNvSpPr/>
          <p:nvPr/>
        </p:nvSpPr>
        <p:spPr>
          <a:xfrm>
            <a:off x="7751763" y="2924175"/>
            <a:ext cx="2089150" cy="649288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8658" name="直接连接符 68657"/>
          <p:cNvSpPr/>
          <p:nvPr/>
        </p:nvSpPr>
        <p:spPr>
          <a:xfrm>
            <a:off x="3000375" y="4437063"/>
            <a:ext cx="136683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8659" name="直接连接符 68658"/>
          <p:cNvSpPr/>
          <p:nvPr/>
        </p:nvSpPr>
        <p:spPr>
          <a:xfrm>
            <a:off x="6383338" y="4437063"/>
            <a:ext cx="12239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8660" name="直接连接符 68659"/>
          <p:cNvSpPr/>
          <p:nvPr/>
        </p:nvSpPr>
        <p:spPr>
          <a:xfrm>
            <a:off x="9767888" y="4508500"/>
            <a:ext cx="90011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8661" name="矩形 68660"/>
          <p:cNvSpPr/>
          <p:nvPr/>
        </p:nvSpPr>
        <p:spPr>
          <a:xfrm>
            <a:off x="3143250" y="5949950"/>
            <a:ext cx="1296988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宾语</a:t>
            </a:r>
            <a:endParaRPr lang="zh-CN" altLang="en-US" sz="3600" b="1"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8662" name="矩形 68661"/>
          <p:cNvSpPr/>
          <p:nvPr/>
        </p:nvSpPr>
        <p:spPr>
          <a:xfrm>
            <a:off x="6311900" y="5949950"/>
            <a:ext cx="136842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宾语</a:t>
            </a:r>
            <a:endParaRPr lang="zh-CN" altLang="en-US" sz="3600" b="1"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8663" name="矩形 68662"/>
          <p:cNvSpPr/>
          <p:nvPr/>
        </p:nvSpPr>
        <p:spPr>
          <a:xfrm>
            <a:off x="9409113" y="5949950"/>
            <a:ext cx="125888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宾语</a:t>
            </a:r>
            <a:endParaRPr lang="zh-CN" altLang="en-US" sz="3600" b="1"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8664" name="矩形 68663"/>
          <p:cNvSpPr/>
          <p:nvPr/>
        </p:nvSpPr>
        <p:spPr>
          <a:xfrm rot="5400000">
            <a:off x="1968500" y="6043613"/>
            <a:ext cx="981075" cy="6477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动词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8665" name="矩形 68664"/>
          <p:cNvSpPr/>
          <p:nvPr/>
        </p:nvSpPr>
        <p:spPr>
          <a:xfrm rot="5400000">
            <a:off x="5173663" y="6007100"/>
            <a:ext cx="981075" cy="7207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动词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8666" name="矩形 68665"/>
          <p:cNvSpPr/>
          <p:nvPr/>
        </p:nvSpPr>
        <p:spPr>
          <a:xfrm rot="5400000">
            <a:off x="8269288" y="6007100"/>
            <a:ext cx="981075" cy="71913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动词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68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6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6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6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68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6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6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6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8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9" dur="500"/>
                                        <p:tgtEl>
                                          <p:spTgt spid="6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2" dur="500"/>
                                        <p:tgtEl>
                                          <p:spTgt spid="6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5" dur="500"/>
                                        <p:tgtEl>
                                          <p:spTgt spid="6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8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8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8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8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8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8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8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8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68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8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8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68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8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8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68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2" dur="1000"/>
                                        <p:tgtEl>
                                          <p:spTgt spid="6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8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8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decel="100000" fill="hold"/>
                                        <p:tgtEl>
                                          <p:spTgt spid="68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5" dur="1000"/>
                                        <p:tgtEl>
                                          <p:spTgt spid="68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68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8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68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8" dur="1000"/>
                                        <p:tgtEl>
                                          <p:spTgt spid="68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68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decel="100000" fill="hold"/>
                                        <p:tgtEl>
                                          <p:spTgt spid="6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9634" name="组合 69633"/>
          <p:cNvGrpSpPr/>
          <p:nvPr/>
        </p:nvGrpSpPr>
        <p:grpSpPr>
          <a:xfrm>
            <a:off x="-88265" y="-203200"/>
            <a:ext cx="10756265" cy="7061200"/>
            <a:chOff x="0" y="-128"/>
            <a:chExt cx="5760" cy="4448"/>
          </a:xfrm>
        </p:grpSpPr>
        <p:grpSp>
          <p:nvGrpSpPr>
            <p:cNvPr id="69635" name="组合 69634"/>
            <p:cNvGrpSpPr/>
            <p:nvPr/>
          </p:nvGrpSpPr>
          <p:grpSpPr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69636" name="组合 69635"/>
              <p:cNvGrpSpPr/>
              <p:nvPr/>
            </p:nvGrpSpPr>
            <p:grpSpPr>
              <a:xfrm>
                <a:off x="0" y="0"/>
                <a:ext cx="5329" cy="527"/>
                <a:chOff x="0" y="0"/>
                <a:chExt cx="3924" cy="709"/>
              </a:xfrm>
            </p:grpSpPr>
            <p:sp>
              <p:nvSpPr>
                <p:cNvPr id="69637" name="矩形 69636"/>
                <p:cNvSpPr/>
                <p:nvPr/>
              </p:nvSpPr>
              <p:spPr>
                <a:xfrm>
                  <a:off x="0" y="0"/>
                  <a:ext cx="3243" cy="709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69638" name="流程图: 延期 69637"/>
                <p:cNvSpPr/>
                <p:nvPr/>
              </p:nvSpPr>
              <p:spPr>
                <a:xfrm>
                  <a:off x="3198" y="0"/>
                  <a:ext cx="726" cy="709"/>
                </a:xfrm>
                <a:prstGeom prst="flowChartDelay">
                  <a:avLst/>
                </a:prstGeom>
                <a:solidFill>
                  <a:srgbClr val="0000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69639" name="矩形 69638"/>
              <p:cNvSpPr/>
              <p:nvPr/>
            </p:nvSpPr>
            <p:spPr>
              <a:xfrm flipV="1">
                <a:off x="0" y="618"/>
                <a:ext cx="5760" cy="45"/>
              </a:xfrm>
              <a:prstGeom prst="rect">
                <a:avLst/>
              </a:prstGeom>
              <a:solidFill>
                <a:srgbClr val="0000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9640" name="矩形 69639"/>
              <p:cNvSpPr/>
              <p:nvPr/>
            </p:nvSpPr>
            <p:spPr>
              <a:xfrm>
                <a:off x="113" y="482"/>
                <a:ext cx="45" cy="3838"/>
              </a:xfrm>
              <a:prstGeom prst="rect">
                <a:avLst/>
              </a:prstGeom>
              <a:solidFill>
                <a:srgbClr val="0000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9641" name="五角星 69640"/>
            <p:cNvSpPr/>
            <p:nvPr/>
          </p:nvSpPr>
          <p:spPr>
            <a:xfrm>
              <a:off x="3198" y="0"/>
              <a:ext cx="181" cy="255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42" name="五角星 69641"/>
            <p:cNvSpPr/>
            <p:nvPr/>
          </p:nvSpPr>
          <p:spPr>
            <a:xfrm>
              <a:off x="3424" y="-82"/>
              <a:ext cx="182" cy="164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43" name="五角星 69642"/>
            <p:cNvSpPr/>
            <p:nvPr/>
          </p:nvSpPr>
          <p:spPr>
            <a:xfrm>
              <a:off x="3515" y="164"/>
              <a:ext cx="136" cy="182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44" name="五角星 69643"/>
            <p:cNvSpPr/>
            <p:nvPr/>
          </p:nvSpPr>
          <p:spPr>
            <a:xfrm>
              <a:off x="3787" y="119"/>
              <a:ext cx="181" cy="255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45" name="五角星 69644"/>
            <p:cNvSpPr/>
            <p:nvPr/>
          </p:nvSpPr>
          <p:spPr>
            <a:xfrm>
              <a:off x="4059" y="346"/>
              <a:ext cx="136" cy="181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46" name="五角星 69645"/>
            <p:cNvSpPr/>
            <p:nvPr/>
          </p:nvSpPr>
          <p:spPr>
            <a:xfrm>
              <a:off x="4150" y="119"/>
              <a:ext cx="91" cy="73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47" name="五角星 69646"/>
            <p:cNvSpPr/>
            <p:nvPr/>
          </p:nvSpPr>
          <p:spPr>
            <a:xfrm>
              <a:off x="4332" y="210"/>
              <a:ext cx="136" cy="182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48" name="五角星 69647"/>
            <p:cNvSpPr/>
            <p:nvPr/>
          </p:nvSpPr>
          <p:spPr>
            <a:xfrm>
              <a:off x="3016" y="255"/>
              <a:ext cx="136" cy="136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49" name="五角星 69648"/>
            <p:cNvSpPr/>
            <p:nvPr/>
          </p:nvSpPr>
          <p:spPr>
            <a:xfrm>
              <a:off x="4513" y="-128"/>
              <a:ext cx="181" cy="255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50" name="五角星 69649"/>
            <p:cNvSpPr/>
            <p:nvPr/>
          </p:nvSpPr>
          <p:spPr>
            <a:xfrm>
              <a:off x="4649" y="346"/>
              <a:ext cx="91" cy="181"/>
            </a:xfrm>
            <a:prstGeom prst="star5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9651" name="矩形 69650"/>
          <p:cNvSpPr/>
          <p:nvPr/>
        </p:nvSpPr>
        <p:spPr>
          <a:xfrm>
            <a:off x="206058" y="46038"/>
            <a:ext cx="33115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后补短语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69652" name="矩形 69651"/>
          <p:cNvSpPr/>
          <p:nvPr/>
        </p:nvSpPr>
        <p:spPr>
          <a:xfrm>
            <a:off x="3000375" y="2060575"/>
            <a:ext cx="63373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动词或形容词  （中间常加“得”）   补语</a:t>
            </a:r>
            <a:endParaRPr lang="zh-CN" altLang="en-US" sz="36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69653" name="组合 69652"/>
          <p:cNvGrpSpPr/>
          <p:nvPr/>
        </p:nvGrpSpPr>
        <p:grpSpPr>
          <a:xfrm>
            <a:off x="2063750" y="3644900"/>
            <a:ext cx="2376488" cy="720725"/>
            <a:chOff x="2789" y="1026"/>
            <a:chExt cx="1633" cy="363"/>
          </a:xfrm>
        </p:grpSpPr>
        <p:sp>
          <p:nvSpPr>
            <p:cNvPr id="69654" name="矩形 69653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55" name="矩形 69654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跌下来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9656" name="组合 69655"/>
          <p:cNvGrpSpPr/>
          <p:nvPr/>
        </p:nvGrpSpPr>
        <p:grpSpPr>
          <a:xfrm>
            <a:off x="5159375" y="3644900"/>
            <a:ext cx="2376488" cy="720725"/>
            <a:chOff x="2789" y="1026"/>
            <a:chExt cx="1633" cy="363"/>
          </a:xfrm>
        </p:grpSpPr>
        <p:sp>
          <p:nvSpPr>
            <p:cNvPr id="69657" name="矩形 69656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58" name="矩形 69657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跑得飞快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9659" name="直接连接符 69658"/>
          <p:cNvSpPr/>
          <p:nvPr/>
        </p:nvSpPr>
        <p:spPr>
          <a:xfrm flipH="1">
            <a:off x="2566988" y="2924175"/>
            <a:ext cx="1154112" cy="57626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9660" name="矩形 69659"/>
          <p:cNvSpPr/>
          <p:nvPr/>
        </p:nvSpPr>
        <p:spPr>
          <a:xfrm>
            <a:off x="1847850" y="908050"/>
            <a:ext cx="8820150" cy="1008063"/>
          </a:xfrm>
          <a:prstGeom prst="rect">
            <a:avLst/>
          </a:prstGeom>
          <a:solidFill>
            <a:srgbClr val="00FF00">
              <a:alpha val="42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9661" name="矩形 69660"/>
          <p:cNvSpPr/>
          <p:nvPr/>
        </p:nvSpPr>
        <p:spPr>
          <a:xfrm>
            <a:off x="416243" y="1052513"/>
            <a:ext cx="849788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由动词或形容词与后面起补充作用的成分组合而成。</a:t>
            </a:r>
            <a:endParaRPr lang="zh-CN" altLang="en-US" sz="36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69662" name="组合 69661"/>
          <p:cNvGrpSpPr/>
          <p:nvPr/>
        </p:nvGrpSpPr>
        <p:grpSpPr>
          <a:xfrm>
            <a:off x="8040688" y="3644900"/>
            <a:ext cx="2411412" cy="792163"/>
            <a:chOff x="2789" y="1026"/>
            <a:chExt cx="1633" cy="363"/>
          </a:xfrm>
        </p:grpSpPr>
        <p:sp>
          <p:nvSpPr>
            <p:cNvPr id="69663" name="矩形 69662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64" name="矩形 69663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模糊起来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9665" name="直接连接符 69664"/>
          <p:cNvSpPr/>
          <p:nvPr/>
        </p:nvSpPr>
        <p:spPr>
          <a:xfrm>
            <a:off x="2135188" y="4437063"/>
            <a:ext cx="720725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9666" name="直接连接符 69665"/>
          <p:cNvSpPr/>
          <p:nvPr/>
        </p:nvSpPr>
        <p:spPr>
          <a:xfrm>
            <a:off x="5232400" y="4437063"/>
            <a:ext cx="576263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9667" name="直接连接符 69666"/>
          <p:cNvSpPr/>
          <p:nvPr/>
        </p:nvSpPr>
        <p:spPr>
          <a:xfrm>
            <a:off x="8328025" y="4508500"/>
            <a:ext cx="936625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9668" name="直接连接符 69667"/>
          <p:cNvSpPr/>
          <p:nvPr/>
        </p:nvSpPr>
        <p:spPr>
          <a:xfrm>
            <a:off x="3719513" y="2924175"/>
            <a:ext cx="1512887" cy="6492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9669" name="直接连接符 69668"/>
          <p:cNvSpPr/>
          <p:nvPr/>
        </p:nvSpPr>
        <p:spPr>
          <a:xfrm flipH="1">
            <a:off x="4224338" y="2924175"/>
            <a:ext cx="4608512" cy="649288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9670" name="直接连接符 69669"/>
          <p:cNvSpPr/>
          <p:nvPr/>
        </p:nvSpPr>
        <p:spPr>
          <a:xfrm>
            <a:off x="4872038" y="2924175"/>
            <a:ext cx="3671887" cy="6492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69671" name="组合 69670"/>
          <p:cNvGrpSpPr/>
          <p:nvPr/>
        </p:nvGrpSpPr>
        <p:grpSpPr>
          <a:xfrm>
            <a:off x="2063750" y="4941888"/>
            <a:ext cx="2519363" cy="863600"/>
            <a:chOff x="2789" y="1026"/>
            <a:chExt cx="1633" cy="363"/>
          </a:xfrm>
        </p:grpSpPr>
        <p:sp>
          <p:nvSpPr>
            <p:cNvPr id="69672" name="矩形 69671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73" name="矩形 69672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跑了两圈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9674" name="组合 69673"/>
          <p:cNvGrpSpPr/>
          <p:nvPr/>
        </p:nvGrpSpPr>
        <p:grpSpPr>
          <a:xfrm>
            <a:off x="5232400" y="4941888"/>
            <a:ext cx="2519363" cy="863600"/>
            <a:chOff x="2789" y="1026"/>
            <a:chExt cx="1633" cy="363"/>
          </a:xfrm>
        </p:grpSpPr>
        <p:sp>
          <p:nvSpPr>
            <p:cNvPr id="69675" name="矩形 69674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76" name="矩形 69675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累得要命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9677" name="组合 69676"/>
          <p:cNvGrpSpPr/>
          <p:nvPr/>
        </p:nvGrpSpPr>
        <p:grpSpPr>
          <a:xfrm>
            <a:off x="8256588" y="5013325"/>
            <a:ext cx="2411412" cy="792163"/>
            <a:chOff x="2789" y="1026"/>
            <a:chExt cx="1633" cy="363"/>
          </a:xfrm>
        </p:grpSpPr>
        <p:sp>
          <p:nvSpPr>
            <p:cNvPr id="69678" name="矩形 69677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79" name="矩形 69678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红得耀眼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9680" name="直接连接符 69679"/>
          <p:cNvSpPr/>
          <p:nvPr/>
        </p:nvSpPr>
        <p:spPr>
          <a:xfrm flipH="1">
            <a:off x="7104063" y="2924175"/>
            <a:ext cx="1728787" cy="649288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9681" name="直接连接符 69680"/>
          <p:cNvSpPr/>
          <p:nvPr/>
        </p:nvSpPr>
        <p:spPr>
          <a:xfrm>
            <a:off x="8832850" y="2924175"/>
            <a:ext cx="1008063" cy="649288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9682" name="直接连接符 69681"/>
          <p:cNvSpPr/>
          <p:nvPr/>
        </p:nvSpPr>
        <p:spPr>
          <a:xfrm>
            <a:off x="3000375" y="4437063"/>
            <a:ext cx="136683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9683" name="直接连接符 69682"/>
          <p:cNvSpPr/>
          <p:nvPr/>
        </p:nvSpPr>
        <p:spPr>
          <a:xfrm>
            <a:off x="6456363" y="4437063"/>
            <a:ext cx="93503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9684" name="直接连接符 69683"/>
          <p:cNvSpPr/>
          <p:nvPr/>
        </p:nvSpPr>
        <p:spPr>
          <a:xfrm>
            <a:off x="9551988" y="4508500"/>
            <a:ext cx="863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9685" name="矩形 69684"/>
          <p:cNvSpPr/>
          <p:nvPr/>
        </p:nvSpPr>
        <p:spPr>
          <a:xfrm>
            <a:off x="3432175" y="5949950"/>
            <a:ext cx="12954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补语</a:t>
            </a:r>
            <a:endParaRPr lang="zh-CN" altLang="en-US" sz="3600" b="1"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9686" name="矩形 69685"/>
          <p:cNvSpPr/>
          <p:nvPr/>
        </p:nvSpPr>
        <p:spPr>
          <a:xfrm>
            <a:off x="6456363" y="5949950"/>
            <a:ext cx="12954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补语</a:t>
            </a:r>
            <a:endParaRPr lang="zh-CN" altLang="en-US" sz="3600" b="1"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9687" name="矩形 69686"/>
          <p:cNvSpPr/>
          <p:nvPr/>
        </p:nvSpPr>
        <p:spPr>
          <a:xfrm>
            <a:off x="9336088" y="5949950"/>
            <a:ext cx="133191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补语</a:t>
            </a:r>
            <a:endParaRPr lang="zh-CN" altLang="en-US" sz="3600" b="1"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9688" name="矩形 69687"/>
          <p:cNvSpPr/>
          <p:nvPr/>
        </p:nvSpPr>
        <p:spPr>
          <a:xfrm rot="5400000">
            <a:off x="1970088" y="6043613"/>
            <a:ext cx="908050" cy="7207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动词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9689" name="矩形 69688"/>
          <p:cNvSpPr/>
          <p:nvPr/>
        </p:nvSpPr>
        <p:spPr>
          <a:xfrm rot="5400000">
            <a:off x="5243513" y="6007100"/>
            <a:ext cx="981075" cy="71913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形容词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9690" name="矩形 69689"/>
          <p:cNvSpPr/>
          <p:nvPr/>
        </p:nvSpPr>
        <p:spPr>
          <a:xfrm rot="5400000">
            <a:off x="8305800" y="5899150"/>
            <a:ext cx="981075" cy="9366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形容词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69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69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69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9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6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69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69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69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6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6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9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9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9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7" dur="500"/>
                                        <p:tgtEl>
                                          <p:spTgt spid="6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0" dur="500"/>
                                        <p:tgtEl>
                                          <p:spTgt spid="6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3" dur="500"/>
                                        <p:tgtEl>
                                          <p:spTgt spid="6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9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9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9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9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9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9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9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9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9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9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9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96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9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69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9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9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69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9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9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69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8" dur="1000"/>
                                        <p:tgtEl>
                                          <p:spTgt spid="69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9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9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69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1" dur="1000"/>
                                        <p:tgtEl>
                                          <p:spTgt spid="69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9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9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69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4" dur="1000"/>
                                        <p:tgtEl>
                                          <p:spTgt spid="69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69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69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69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矩形 66561"/>
          <p:cNvSpPr/>
          <p:nvPr/>
        </p:nvSpPr>
        <p:spPr>
          <a:xfrm>
            <a:off x="163513" y="276543"/>
            <a:ext cx="33115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并列短语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grpSp>
        <p:nvGrpSpPr>
          <p:cNvPr id="66563" name="组合 66562"/>
          <p:cNvGrpSpPr/>
          <p:nvPr/>
        </p:nvGrpSpPr>
        <p:grpSpPr>
          <a:xfrm>
            <a:off x="1992313" y="1412875"/>
            <a:ext cx="2376487" cy="803275"/>
            <a:chOff x="385" y="845"/>
            <a:chExt cx="1497" cy="506"/>
          </a:xfrm>
        </p:grpSpPr>
        <p:sp>
          <p:nvSpPr>
            <p:cNvPr id="66564" name="矩形 66563"/>
            <p:cNvSpPr/>
            <p:nvPr/>
          </p:nvSpPr>
          <p:spPr>
            <a:xfrm>
              <a:off x="385" y="935"/>
              <a:ext cx="1497" cy="4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chemeClr val="accent2"/>
                  </a:solidFill>
                  <a:latin typeface="华文新魏" panose="02010800040101010101" charset="-122"/>
                  <a:ea typeface="华文新魏" panose="02010800040101010101" charset="-122"/>
                </a:rPr>
                <a:t>名词   名词</a:t>
              </a:r>
              <a:endParaRPr lang="zh-CN" altLang="en-US" sz="3600" b="1">
                <a:solidFill>
                  <a:schemeClr val="accent2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66565" name="文本框 66564"/>
            <p:cNvSpPr txBox="1"/>
            <p:nvPr/>
          </p:nvSpPr>
          <p:spPr>
            <a:xfrm>
              <a:off x="975" y="845"/>
              <a:ext cx="317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9900CC"/>
                  </a:solidFill>
                  <a:latin typeface="Arial" panose="020B0604020202020204" pitchFamily="34" charset="0"/>
                </a:rPr>
                <a:t>+</a:t>
              </a:r>
              <a:endParaRPr lang="en-US" altLang="zh-CN">
                <a:solidFill>
                  <a:srgbClr val="9900CC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6566" name="组合 66565"/>
          <p:cNvGrpSpPr/>
          <p:nvPr/>
        </p:nvGrpSpPr>
        <p:grpSpPr>
          <a:xfrm>
            <a:off x="7896225" y="1484313"/>
            <a:ext cx="2592388" cy="865187"/>
            <a:chOff x="2789" y="1026"/>
            <a:chExt cx="1633" cy="363"/>
          </a:xfrm>
        </p:grpSpPr>
        <p:sp>
          <p:nvSpPr>
            <p:cNvPr id="66567" name="矩形 66566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568" name="矩形 66567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天空和大海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6569" name="组合 66568"/>
          <p:cNvGrpSpPr/>
          <p:nvPr/>
        </p:nvGrpSpPr>
        <p:grpSpPr>
          <a:xfrm>
            <a:off x="5016500" y="1484313"/>
            <a:ext cx="2519363" cy="792162"/>
            <a:chOff x="2789" y="1026"/>
            <a:chExt cx="1633" cy="363"/>
          </a:xfrm>
        </p:grpSpPr>
        <p:sp>
          <p:nvSpPr>
            <p:cNvPr id="66570" name="矩形 66569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571" name="矩形 66570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花草树木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6572" name="组合 66571"/>
          <p:cNvGrpSpPr/>
          <p:nvPr/>
        </p:nvGrpSpPr>
        <p:grpSpPr>
          <a:xfrm>
            <a:off x="2063750" y="2708275"/>
            <a:ext cx="2376488" cy="803275"/>
            <a:chOff x="385" y="845"/>
            <a:chExt cx="1497" cy="506"/>
          </a:xfrm>
        </p:grpSpPr>
        <p:sp>
          <p:nvSpPr>
            <p:cNvPr id="66573" name="矩形 66572"/>
            <p:cNvSpPr/>
            <p:nvPr/>
          </p:nvSpPr>
          <p:spPr>
            <a:xfrm>
              <a:off x="385" y="935"/>
              <a:ext cx="1497" cy="4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chemeClr val="accent2"/>
                  </a:solidFill>
                  <a:latin typeface="华文新魏" panose="02010800040101010101" charset="-122"/>
                  <a:ea typeface="华文新魏" panose="02010800040101010101" charset="-122"/>
                </a:rPr>
                <a:t>动词   动词</a:t>
              </a:r>
              <a:endParaRPr lang="zh-CN" altLang="en-US" sz="3600" b="1">
                <a:solidFill>
                  <a:schemeClr val="accent2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66574" name="文本框 66573"/>
            <p:cNvSpPr txBox="1"/>
            <p:nvPr/>
          </p:nvSpPr>
          <p:spPr>
            <a:xfrm>
              <a:off x="975" y="845"/>
              <a:ext cx="317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9900CC"/>
                  </a:solidFill>
                  <a:latin typeface="Arial" panose="020B0604020202020204" pitchFamily="34" charset="0"/>
                </a:rPr>
                <a:t>+</a:t>
              </a:r>
              <a:endParaRPr lang="en-US" altLang="zh-CN">
                <a:solidFill>
                  <a:srgbClr val="9900CC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6575" name="组合 66574"/>
          <p:cNvGrpSpPr/>
          <p:nvPr/>
        </p:nvGrpSpPr>
        <p:grpSpPr>
          <a:xfrm>
            <a:off x="5087938" y="2852738"/>
            <a:ext cx="2303462" cy="720725"/>
            <a:chOff x="2789" y="1026"/>
            <a:chExt cx="1633" cy="363"/>
          </a:xfrm>
        </p:grpSpPr>
        <p:sp>
          <p:nvSpPr>
            <p:cNvPr id="66576" name="矩形 66575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577" name="矩形 66576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远走高飞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6578" name="组合 66577"/>
          <p:cNvGrpSpPr/>
          <p:nvPr/>
        </p:nvGrpSpPr>
        <p:grpSpPr>
          <a:xfrm>
            <a:off x="7680325" y="2781300"/>
            <a:ext cx="2987675" cy="792163"/>
            <a:chOff x="2789" y="1026"/>
            <a:chExt cx="1633" cy="363"/>
          </a:xfrm>
        </p:grpSpPr>
        <p:sp>
          <p:nvSpPr>
            <p:cNvPr id="66579" name="矩形 66578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580" name="矩形 66579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跑、跳、投、掷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6581" name="组合 66580"/>
          <p:cNvGrpSpPr/>
          <p:nvPr/>
        </p:nvGrpSpPr>
        <p:grpSpPr>
          <a:xfrm>
            <a:off x="1992313" y="3860800"/>
            <a:ext cx="2447925" cy="803275"/>
            <a:chOff x="385" y="845"/>
            <a:chExt cx="1497" cy="506"/>
          </a:xfrm>
        </p:grpSpPr>
        <p:sp>
          <p:nvSpPr>
            <p:cNvPr id="66582" name="矩形 66581"/>
            <p:cNvSpPr/>
            <p:nvPr/>
          </p:nvSpPr>
          <p:spPr>
            <a:xfrm>
              <a:off x="385" y="935"/>
              <a:ext cx="1497" cy="4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chemeClr val="accent2"/>
                  </a:solidFill>
                  <a:latin typeface="华文新魏" panose="02010800040101010101" charset="-122"/>
                  <a:ea typeface="华文新魏" panose="02010800040101010101" charset="-122"/>
                </a:rPr>
                <a:t>形容词   形容词</a:t>
              </a:r>
              <a:endParaRPr lang="zh-CN" altLang="en-US" sz="3600" b="1">
                <a:solidFill>
                  <a:schemeClr val="accent2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sp>
          <p:nvSpPr>
            <p:cNvPr id="66583" name="文本框 66582"/>
            <p:cNvSpPr txBox="1"/>
            <p:nvPr/>
          </p:nvSpPr>
          <p:spPr>
            <a:xfrm>
              <a:off x="975" y="845"/>
              <a:ext cx="317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9900CC"/>
                  </a:solidFill>
                  <a:latin typeface="Arial" panose="020B0604020202020204" pitchFamily="34" charset="0"/>
                </a:rPr>
                <a:t>+</a:t>
              </a:r>
              <a:endParaRPr lang="en-US" altLang="zh-CN">
                <a:solidFill>
                  <a:srgbClr val="9900CC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6584" name="组合 66583"/>
          <p:cNvGrpSpPr/>
          <p:nvPr/>
        </p:nvGrpSpPr>
        <p:grpSpPr>
          <a:xfrm>
            <a:off x="5087938" y="4076700"/>
            <a:ext cx="2303462" cy="792163"/>
            <a:chOff x="2789" y="1026"/>
            <a:chExt cx="1633" cy="363"/>
          </a:xfrm>
        </p:grpSpPr>
        <p:sp>
          <p:nvSpPr>
            <p:cNvPr id="66585" name="矩形 66584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586" name="矩形 66585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天真活泼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6587" name="组合 66586"/>
          <p:cNvGrpSpPr/>
          <p:nvPr/>
        </p:nvGrpSpPr>
        <p:grpSpPr>
          <a:xfrm>
            <a:off x="7608888" y="4076700"/>
            <a:ext cx="3059112" cy="792163"/>
            <a:chOff x="2789" y="1026"/>
            <a:chExt cx="1633" cy="363"/>
          </a:xfrm>
        </p:grpSpPr>
        <p:sp>
          <p:nvSpPr>
            <p:cNvPr id="66588" name="矩形 66587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589" name="矩形 66588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既快乐又开心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6590" name="直接连接符 66589"/>
          <p:cNvSpPr/>
          <p:nvPr/>
        </p:nvSpPr>
        <p:spPr>
          <a:xfrm>
            <a:off x="4440238" y="1916113"/>
            <a:ext cx="50323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6591" name="椭圆 66590"/>
          <p:cNvSpPr/>
          <p:nvPr/>
        </p:nvSpPr>
        <p:spPr>
          <a:xfrm>
            <a:off x="2171700" y="5157788"/>
            <a:ext cx="8496300" cy="1341437"/>
          </a:xfrm>
          <a:prstGeom prst="ellipse">
            <a:avLst/>
          </a:prstGeom>
          <a:solidFill>
            <a:srgbClr val="FF99CC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6592" name="矩形 66591"/>
          <p:cNvSpPr/>
          <p:nvPr/>
        </p:nvSpPr>
        <p:spPr>
          <a:xfrm>
            <a:off x="3792538" y="5445125"/>
            <a:ext cx="482441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幸福、跑步和漂亮</a:t>
            </a:r>
            <a:endParaRPr lang="zh-CN" altLang="en-US" sz="3600"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66593" name="组合 66592"/>
          <p:cNvGrpSpPr/>
          <p:nvPr/>
        </p:nvGrpSpPr>
        <p:grpSpPr>
          <a:xfrm>
            <a:off x="5880100" y="5373688"/>
            <a:ext cx="1582738" cy="1295400"/>
            <a:chOff x="703" y="3203"/>
            <a:chExt cx="589" cy="499"/>
          </a:xfrm>
        </p:grpSpPr>
        <p:sp>
          <p:nvSpPr>
            <p:cNvPr id="66594" name="直接连接符 66593"/>
            <p:cNvSpPr/>
            <p:nvPr/>
          </p:nvSpPr>
          <p:spPr>
            <a:xfrm>
              <a:off x="703" y="3294"/>
              <a:ext cx="589" cy="363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595" name="直接连接符 66594"/>
            <p:cNvSpPr/>
            <p:nvPr/>
          </p:nvSpPr>
          <p:spPr>
            <a:xfrm flipH="1">
              <a:off x="793" y="3203"/>
              <a:ext cx="363" cy="499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6596" name="直接连接符 66595"/>
          <p:cNvSpPr/>
          <p:nvPr/>
        </p:nvSpPr>
        <p:spPr>
          <a:xfrm>
            <a:off x="4511675" y="3141663"/>
            <a:ext cx="503238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6597" name="直接连接符 66596"/>
          <p:cNvSpPr/>
          <p:nvPr/>
        </p:nvSpPr>
        <p:spPr>
          <a:xfrm>
            <a:off x="4511675" y="4365625"/>
            <a:ext cx="503238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6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6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6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6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66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6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6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66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6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6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6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6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85" decel="100000"/>
                                        <p:tgtEl>
                                          <p:spTgt spid="665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385" decel="100000"/>
                                        <p:tgtEl>
                                          <p:spTgt spid="6659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659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2" dur="385" fill="hold"/>
                                        <p:tgtEl>
                                          <p:spTgt spid="66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6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4" dur="385" fill="hold"/>
                                        <p:tgtEl>
                                          <p:spTgt spid="66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6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矩形 103425"/>
          <p:cNvSpPr/>
          <p:nvPr/>
        </p:nvSpPr>
        <p:spPr>
          <a:xfrm>
            <a:off x="899795" y="161290"/>
            <a:ext cx="2667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48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介宾短语 </a:t>
            </a:r>
            <a:endParaRPr lang="zh-CN" altLang="en-US" sz="48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3427" name="矩形 103426"/>
          <p:cNvSpPr/>
          <p:nvPr/>
        </p:nvSpPr>
        <p:spPr>
          <a:xfrm>
            <a:off x="4970145" y="161290"/>
            <a:ext cx="4725670" cy="17710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zh-CN" altLang="en-US" sz="3600" u="sng" dirty="0">
                <a:solidFill>
                  <a:srgbClr val="6666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表示时间、处所、方位、对象等等</a:t>
            </a:r>
            <a:r>
              <a:rPr lang="zh-CN" altLang="en-US" sz="4800" dirty="0">
                <a:solidFill>
                  <a:srgbClr val="6666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800" dirty="0">
              <a:solidFill>
                <a:srgbClr val="666633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3428" name="矩形 103427"/>
          <p:cNvSpPr/>
          <p:nvPr/>
        </p:nvSpPr>
        <p:spPr>
          <a:xfrm>
            <a:off x="76200" y="1884998"/>
            <a:ext cx="7315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结构：介</a:t>
            </a:r>
            <a:r>
              <a:rPr lang="en-US" altLang="zh-CN" sz="36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名      介</a:t>
            </a:r>
            <a:r>
              <a:rPr lang="en-US" altLang="zh-CN" sz="36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代 </a:t>
            </a:r>
            <a:r>
              <a:rPr lang="zh-CN" altLang="en-US" sz="28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zh-CN" altLang="en-US" sz="2800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3429" name="矩形 103428"/>
          <p:cNvSpPr/>
          <p:nvPr/>
        </p:nvSpPr>
        <p:spPr>
          <a:xfrm>
            <a:off x="317500" y="2743200"/>
            <a:ext cx="95885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buClr>
                <a:schemeClr val="bg1"/>
              </a:buClr>
            </a:pPr>
            <a:r>
              <a:rPr lang="zh-CN" altLang="en-US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如： 为人民（服务）　</a:t>
            </a:r>
            <a:endParaRPr lang="zh-CN" altLang="en-US" sz="36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buClr>
                <a:schemeClr val="bg1"/>
              </a:buClr>
            </a:pPr>
            <a:r>
              <a:rPr lang="zh-CN" altLang="en-US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对大家（说）　</a:t>
            </a:r>
            <a:endParaRPr lang="zh-CN" altLang="en-US" sz="36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buClr>
                <a:schemeClr val="bg1"/>
              </a:buClr>
            </a:pPr>
            <a:r>
              <a:rPr lang="zh-CN" altLang="en-US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从现在（起）</a:t>
            </a:r>
            <a:endParaRPr lang="zh-CN" altLang="en-US" sz="36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buClr>
                <a:schemeClr val="bg1"/>
              </a:buClr>
            </a:pPr>
            <a:r>
              <a:rPr lang="zh-CN" altLang="en-US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关于学习（的问题）</a:t>
            </a:r>
            <a:endParaRPr lang="zh-CN" altLang="en-US" sz="36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buClr>
                <a:schemeClr val="bg1"/>
              </a:buClr>
            </a:pPr>
            <a:r>
              <a:rPr lang="zh-CN" altLang="en-US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沿着河岸（走）</a:t>
            </a:r>
            <a:endParaRPr lang="zh-CN" altLang="en-US" sz="36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buClr>
                <a:schemeClr val="bg1"/>
              </a:buClr>
            </a:pPr>
            <a:r>
              <a:rPr lang="zh-CN" altLang="en-US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按规定（办理）</a:t>
            </a:r>
            <a:endParaRPr lang="zh-CN" altLang="en-US" sz="36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buClr>
                <a:schemeClr val="bg1"/>
              </a:buClr>
            </a:pPr>
            <a:r>
              <a:rPr lang="zh-CN" altLang="en-US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把大门（推开） </a:t>
            </a:r>
            <a:endParaRPr lang="zh-CN" altLang="en-US" sz="36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3430" name="图片 103429" descr="fe401dce928b557fb700c82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4275" y="4508500"/>
            <a:ext cx="3133725" cy="2135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27" grpId="0"/>
      <p:bldP spid="103428" grpId="0"/>
      <p:bldP spid="1034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矩形 105473"/>
          <p:cNvSpPr/>
          <p:nvPr/>
        </p:nvSpPr>
        <p:spPr>
          <a:xfrm>
            <a:off x="241300" y="59055"/>
            <a:ext cx="48329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48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8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的”字短语 </a:t>
            </a:r>
            <a:endParaRPr lang="zh-CN" altLang="en-US" sz="48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5" name="矩形 105474"/>
          <p:cNvSpPr/>
          <p:nvPr/>
        </p:nvSpPr>
        <p:spPr>
          <a:xfrm>
            <a:off x="6655435" y="59055"/>
            <a:ext cx="3630295" cy="1728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buClr>
                <a:schemeClr val="bg1"/>
              </a:buClr>
            </a:pPr>
            <a:r>
              <a:rPr lang="zh-CN" altLang="en-US" sz="3200" u="sng" dirty="0">
                <a:solidFill>
                  <a:srgbClr val="6666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定语用结构助词“的”名词短语</a:t>
            </a:r>
            <a:r>
              <a:rPr lang="zh-CN" altLang="en-US" sz="4400" u="sng" dirty="0">
                <a:solidFill>
                  <a:srgbClr val="6666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u="sng" dirty="0">
              <a:solidFill>
                <a:srgbClr val="666633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6" name="矩形 105475"/>
          <p:cNvSpPr/>
          <p:nvPr/>
        </p:nvSpPr>
        <p:spPr>
          <a:xfrm>
            <a:off x="2895600" y="1905000"/>
            <a:ext cx="6019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  <a:buChar char="•"/>
            </a:pPr>
            <a:r>
              <a:rPr lang="en-US" altLang="zh-CN" sz="28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结构：名词＋的 </a:t>
            </a:r>
            <a:endParaRPr lang="zh-CN" altLang="en-US" sz="2800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7" name="矩形 105476"/>
          <p:cNvSpPr/>
          <p:nvPr/>
        </p:nvSpPr>
        <p:spPr>
          <a:xfrm>
            <a:off x="2895600" y="2362200"/>
            <a:ext cx="7086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buClr>
                <a:schemeClr val="bg1"/>
              </a:buClr>
            </a:pPr>
            <a:r>
              <a:rPr lang="zh-CN" altLang="en-US" sz="28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如：这本书是哥哥的。 </a:t>
            </a:r>
            <a:endParaRPr lang="zh-CN" altLang="en-US" sz="28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8" name="矩形 105477"/>
          <p:cNvSpPr/>
          <p:nvPr/>
        </p:nvSpPr>
        <p:spPr>
          <a:xfrm>
            <a:off x="2895600" y="2971800"/>
            <a:ext cx="5562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  <a:buChar char="•"/>
            </a:pPr>
            <a:r>
              <a:rPr lang="en-US" altLang="zh-CN" sz="28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结构：代词＋的 </a:t>
            </a:r>
            <a:endParaRPr lang="zh-CN" altLang="en-US" sz="2800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9" name="矩形 105478"/>
          <p:cNvSpPr/>
          <p:nvPr/>
        </p:nvSpPr>
        <p:spPr>
          <a:xfrm>
            <a:off x="2895600" y="3505200"/>
            <a:ext cx="8077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8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如：这本书是我的。 </a:t>
            </a:r>
            <a:endParaRPr lang="zh-CN" altLang="en-US" sz="28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80" name="矩形 105479"/>
          <p:cNvSpPr/>
          <p:nvPr/>
        </p:nvSpPr>
        <p:spPr>
          <a:xfrm>
            <a:off x="241300" y="1198245"/>
            <a:ext cx="23729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zh-CN" altLang="en-US" sz="4000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类型</a:t>
            </a:r>
            <a:r>
              <a:rPr lang="zh-CN" altLang="en-US" sz="2800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81" name="矩形 105480"/>
          <p:cNvSpPr/>
          <p:nvPr/>
        </p:nvSpPr>
        <p:spPr>
          <a:xfrm>
            <a:off x="2971800" y="4191000"/>
            <a:ext cx="5562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  <a:buChar char="•"/>
            </a:pPr>
            <a:r>
              <a:rPr lang="en-US" altLang="zh-CN" sz="28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结构：动词＋的 </a:t>
            </a:r>
            <a:endParaRPr lang="zh-CN" altLang="en-US" sz="2800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82" name="矩形 105481"/>
          <p:cNvSpPr/>
          <p:nvPr/>
        </p:nvSpPr>
        <p:spPr>
          <a:xfrm>
            <a:off x="2895600" y="4724400"/>
            <a:ext cx="8077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8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如：吃的、穿的、用的   在冰场上滑冰的 </a:t>
            </a:r>
            <a:endParaRPr lang="zh-CN" altLang="en-US" sz="28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83" name="矩形 105482"/>
          <p:cNvSpPr/>
          <p:nvPr/>
        </p:nvSpPr>
        <p:spPr>
          <a:xfrm>
            <a:off x="3048000" y="5334000"/>
            <a:ext cx="5562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  <a:buChar char="•"/>
            </a:pPr>
            <a:r>
              <a:rPr lang="en-US" altLang="zh-CN" sz="28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结构：形容词＋的 </a:t>
            </a:r>
            <a:endParaRPr lang="zh-CN" altLang="en-US" sz="2800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84" name="矩形 105483"/>
          <p:cNvSpPr/>
          <p:nvPr/>
        </p:nvSpPr>
        <p:spPr>
          <a:xfrm>
            <a:off x="2895600" y="5867400"/>
            <a:ext cx="8077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8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如：红的是花、绿的是草 </a:t>
            </a:r>
            <a:endParaRPr lang="zh-CN" altLang="en-US" sz="280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/>
      <p:bldP spid="105475" grpId="0"/>
      <p:bldP spid="105476" grpId="0"/>
      <p:bldP spid="105477" grpId="0"/>
      <p:bldP spid="105478" grpId="0"/>
      <p:bldP spid="105479" grpId="0"/>
      <p:bldP spid="105480" grpId="0"/>
      <p:bldP spid="105481" grpId="0"/>
      <p:bldP spid="105482" grpId="0"/>
      <p:bldP spid="105483" grpId="0"/>
      <p:bldP spid="10548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4" name="矩形 71683"/>
          <p:cNvSpPr/>
          <p:nvPr/>
        </p:nvSpPr>
        <p:spPr>
          <a:xfrm>
            <a:off x="200343" y="144780"/>
            <a:ext cx="6624637" cy="692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0000FF"/>
                </a:solidFill>
                <a:latin typeface="华文行楷" panose="02010800040101010101" charset="-122"/>
                <a:ea typeface="华文行楷" panose="02010800040101010101" charset="-122"/>
              </a:rPr>
              <a:t>一、判断下面的短语类型</a:t>
            </a:r>
            <a:endParaRPr lang="zh-CN" altLang="en-US" sz="3600">
              <a:solidFill>
                <a:srgbClr val="0000FF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71685" name="文本框 71684"/>
          <p:cNvSpPr txBox="1"/>
          <p:nvPr/>
        </p:nvSpPr>
        <p:spPr>
          <a:xfrm>
            <a:off x="1524000" y="836613"/>
            <a:ext cx="9144000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0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天气睛朗  发挥作用   仔细翻阅   </a:t>
            </a:r>
            <a:endParaRPr lang="zh-CN" altLang="en-US" sz="48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10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扫得干净  美好回忆   甜言蜜语  </a:t>
            </a:r>
            <a:endParaRPr lang="zh-CN" altLang="en-US" sz="48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10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舒活筋骨  认真讲解   歌咏春天            </a:t>
            </a:r>
            <a:endParaRPr lang="zh-CN" altLang="en-US" sz="48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10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丰功伟绩  打击敌人   黑得发亮</a:t>
            </a: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86" name="矩形 71685"/>
          <p:cNvSpPr/>
          <p:nvPr/>
        </p:nvSpPr>
        <p:spPr>
          <a:xfrm>
            <a:off x="1524000" y="1628775"/>
            <a:ext cx="255587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主谓短语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71687" name="矩形 71686"/>
          <p:cNvSpPr/>
          <p:nvPr/>
        </p:nvSpPr>
        <p:spPr>
          <a:xfrm>
            <a:off x="4727575" y="1628775"/>
            <a:ext cx="24479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动宾短语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71688" name="矩形 71687"/>
          <p:cNvSpPr/>
          <p:nvPr/>
        </p:nvSpPr>
        <p:spPr>
          <a:xfrm>
            <a:off x="8183563" y="1628775"/>
            <a:ext cx="23050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偏正短语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71689" name="矩形 71688"/>
          <p:cNvSpPr/>
          <p:nvPr/>
        </p:nvSpPr>
        <p:spPr>
          <a:xfrm>
            <a:off x="1703388" y="6092825"/>
            <a:ext cx="23050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并列短语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71690" name="矩形 71689"/>
          <p:cNvSpPr/>
          <p:nvPr/>
        </p:nvSpPr>
        <p:spPr>
          <a:xfrm>
            <a:off x="1703388" y="3068638"/>
            <a:ext cx="23764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后补短语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71691" name="矩形 71690"/>
          <p:cNvSpPr/>
          <p:nvPr/>
        </p:nvSpPr>
        <p:spPr>
          <a:xfrm>
            <a:off x="4727575" y="3141663"/>
            <a:ext cx="2376488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偏正短语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71692" name="矩形 71691"/>
          <p:cNvSpPr/>
          <p:nvPr/>
        </p:nvSpPr>
        <p:spPr>
          <a:xfrm>
            <a:off x="8112125" y="3141663"/>
            <a:ext cx="237648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并列短语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71693" name="矩形 71692"/>
          <p:cNvSpPr/>
          <p:nvPr/>
        </p:nvSpPr>
        <p:spPr>
          <a:xfrm>
            <a:off x="4656138" y="6092825"/>
            <a:ext cx="24479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动宾短语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71694" name="矩形 71693"/>
          <p:cNvSpPr/>
          <p:nvPr/>
        </p:nvSpPr>
        <p:spPr>
          <a:xfrm>
            <a:off x="1774825" y="4652963"/>
            <a:ext cx="223361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动宾短语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71695" name="矩形 71694"/>
          <p:cNvSpPr/>
          <p:nvPr/>
        </p:nvSpPr>
        <p:spPr>
          <a:xfrm>
            <a:off x="4727575" y="4652963"/>
            <a:ext cx="24479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偏正短语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71696" name="矩形 71695"/>
          <p:cNvSpPr/>
          <p:nvPr/>
        </p:nvSpPr>
        <p:spPr>
          <a:xfrm>
            <a:off x="8040688" y="4652963"/>
            <a:ext cx="262731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动宾短语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71697" name="矩形 71696"/>
          <p:cNvSpPr/>
          <p:nvPr/>
        </p:nvSpPr>
        <p:spPr>
          <a:xfrm>
            <a:off x="8112125" y="6092825"/>
            <a:ext cx="23050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后补短语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10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10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10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10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1000"/>
                                        <p:tgtEl>
                                          <p:spTgt spid="7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10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10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10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3" name="文本框 83972"/>
          <p:cNvSpPr txBox="1"/>
          <p:nvPr/>
        </p:nvSpPr>
        <p:spPr>
          <a:xfrm>
            <a:off x="1524000" y="0"/>
            <a:ext cx="9144000" cy="5815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差得很远  长江源头  一粒种子               </a:t>
            </a:r>
            <a:endParaRPr lang="zh-CN" altLang="en-US" sz="48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灵魂深处  性格和蔼  灯火辉煌               </a:t>
            </a:r>
            <a:endParaRPr lang="zh-CN" altLang="en-US" sz="48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白云飘飘  积累经验  狂风暴雨               </a:t>
            </a:r>
            <a:endParaRPr lang="zh-CN" altLang="en-US" sz="48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光明正大  仔细观察  手舞足蹈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3986" name="矩形 83985"/>
          <p:cNvSpPr/>
          <p:nvPr/>
        </p:nvSpPr>
        <p:spPr>
          <a:xfrm>
            <a:off x="1703388" y="908050"/>
            <a:ext cx="23050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后补短语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83987" name="矩形 83986"/>
          <p:cNvSpPr/>
          <p:nvPr/>
        </p:nvSpPr>
        <p:spPr>
          <a:xfrm>
            <a:off x="4727575" y="981075"/>
            <a:ext cx="230346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偏正短语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83988" name="矩形 83987"/>
          <p:cNvSpPr/>
          <p:nvPr/>
        </p:nvSpPr>
        <p:spPr>
          <a:xfrm>
            <a:off x="7824788" y="908050"/>
            <a:ext cx="2374900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偏正短语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83989" name="矩形 83988"/>
          <p:cNvSpPr/>
          <p:nvPr/>
        </p:nvSpPr>
        <p:spPr>
          <a:xfrm>
            <a:off x="1703388" y="2492375"/>
            <a:ext cx="22320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偏正短语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83990" name="矩形 83989"/>
          <p:cNvSpPr/>
          <p:nvPr/>
        </p:nvSpPr>
        <p:spPr>
          <a:xfrm>
            <a:off x="4800600" y="2565400"/>
            <a:ext cx="23050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主谓短语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83991" name="矩形 83990"/>
          <p:cNvSpPr/>
          <p:nvPr/>
        </p:nvSpPr>
        <p:spPr>
          <a:xfrm>
            <a:off x="7896225" y="2565400"/>
            <a:ext cx="230346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主谓短语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83992" name="矩形 83991"/>
          <p:cNvSpPr/>
          <p:nvPr/>
        </p:nvSpPr>
        <p:spPr>
          <a:xfrm>
            <a:off x="1703388" y="4149725"/>
            <a:ext cx="23050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主谓短语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83993" name="矩形 83992"/>
          <p:cNvSpPr/>
          <p:nvPr/>
        </p:nvSpPr>
        <p:spPr>
          <a:xfrm>
            <a:off x="4800600" y="4149725"/>
            <a:ext cx="223202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动宾短语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83994" name="矩形 83993"/>
          <p:cNvSpPr/>
          <p:nvPr/>
        </p:nvSpPr>
        <p:spPr>
          <a:xfrm>
            <a:off x="7896225" y="4149725"/>
            <a:ext cx="223202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并列短语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83995" name="矩形 83994"/>
          <p:cNvSpPr/>
          <p:nvPr/>
        </p:nvSpPr>
        <p:spPr>
          <a:xfrm>
            <a:off x="1703388" y="5805488"/>
            <a:ext cx="2160587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并列短语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83996" name="矩形 83995"/>
          <p:cNvSpPr/>
          <p:nvPr/>
        </p:nvSpPr>
        <p:spPr>
          <a:xfrm>
            <a:off x="4727575" y="5949950"/>
            <a:ext cx="23764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偏正短语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83997" name="矩形 83996"/>
          <p:cNvSpPr/>
          <p:nvPr/>
        </p:nvSpPr>
        <p:spPr>
          <a:xfrm>
            <a:off x="7967663" y="5949950"/>
            <a:ext cx="22320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并列短语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8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1000"/>
                                        <p:tgtEl>
                                          <p:spTgt spid="83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1000"/>
                                        <p:tgtEl>
                                          <p:spTgt spid="83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1000"/>
                                        <p:tgtEl>
                                          <p:spTgt spid="83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83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83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1000"/>
                                        <p:tgtEl>
                                          <p:spTgt spid="83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1000"/>
                                        <p:tgtEl>
                                          <p:spTgt spid="83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1000"/>
                                        <p:tgtEl>
                                          <p:spTgt spid="8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1000"/>
                                        <p:tgtEl>
                                          <p:spTgt spid="8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1000"/>
                                        <p:tgtEl>
                                          <p:spTgt spid="83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1000"/>
                                        <p:tgtEl>
                                          <p:spTgt spid="83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6145" descr="海带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6147"/>
          <p:cNvSpPr txBox="1"/>
          <p:nvPr/>
        </p:nvSpPr>
        <p:spPr>
          <a:xfrm>
            <a:off x="1774825" y="1557338"/>
            <a:ext cx="8280400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60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彩云" panose="02010800040101010101" pitchFamily="2" charset="-122"/>
                <a:cs typeface="+mn-cs"/>
              </a:rPr>
              <a:t>初中语文语法知识（二）</a:t>
            </a:r>
            <a:endParaRPr lang="zh-CN" altLang="en-US" sz="6000" b="1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彩云" panose="02010800040101010101" pitchFamily="2" charset="-122"/>
            </a:endParaRPr>
          </a:p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60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彩云" panose="02010800040101010101" pitchFamily="2" charset="-122"/>
                <a:cs typeface="+mn-cs"/>
              </a:rPr>
              <a:t>句子成分</a:t>
            </a:r>
            <a:endParaRPr lang="zh-CN" altLang="en-US" sz="6000" b="1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4"/>
          <p:cNvSpPr txBox="1"/>
          <p:nvPr/>
        </p:nvSpPr>
        <p:spPr>
          <a:xfrm>
            <a:off x="19685" y="60325"/>
            <a:ext cx="10080625" cy="6266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中考链接：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en-US" altLang="zh-CN" sz="2400" b="1" dirty="0"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latin typeface="Arial" panose="020B0604020202020204" pitchFamily="34" charset="0"/>
              </a:rPr>
              <a:t>在中国，最美最母亲的国度”诗句中的“母亲”原是名词，用副词“最”字修饰后变成了形容词，下列划线的词语，哪一项用法与此相同</a:t>
            </a:r>
            <a:r>
              <a:rPr lang="en-US" altLang="zh-CN" sz="2400" b="1" dirty="0">
                <a:latin typeface="Arial" panose="020B0604020202020204" pitchFamily="34" charset="0"/>
              </a:rPr>
              <a:t>?</a:t>
            </a:r>
            <a:r>
              <a:rPr lang="zh-CN" altLang="en-US" sz="1600" b="1" dirty="0">
                <a:latin typeface="Arial" panose="020B0604020202020204" pitchFamily="34" charset="0"/>
              </a:rPr>
              <a:t>（      ）</a:t>
            </a:r>
            <a:r>
              <a:rPr lang="en-US" altLang="zh-CN" sz="1600" b="1" dirty="0">
                <a:solidFill>
                  <a:srgbClr val="FF0000"/>
                </a:solidFill>
                <a:latin typeface="Arial" panose="020B0604020202020204" pitchFamily="34" charset="0"/>
              </a:rPr>
              <a:t>(2</a:t>
            </a:r>
            <a:r>
              <a:rPr lang="zh-CN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分</a:t>
            </a:r>
            <a:r>
              <a:rPr lang="en-US" altLang="zh-CN" sz="1600" b="1" dirty="0">
                <a:solidFill>
                  <a:srgbClr val="FF0000"/>
                </a:solidFill>
                <a:latin typeface="Arial" panose="020B0604020202020204" pitchFamily="34" charset="0"/>
              </a:rPr>
              <a:t>) </a:t>
            </a:r>
            <a:endParaRPr lang="zh-CN" altLang="en-US" sz="1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A.</a:t>
            </a:r>
            <a:r>
              <a:rPr lang="zh-CN" altLang="en-US" sz="2400" b="1" dirty="0">
                <a:latin typeface="Arial" panose="020B0604020202020204" pitchFamily="34" charset="0"/>
              </a:rPr>
              <a:t>他很</a:t>
            </a:r>
            <a:r>
              <a:rPr lang="zh-CN" altLang="en-US" sz="2400" b="1" u="sng" dirty="0">
                <a:latin typeface="Arial" panose="020B0604020202020204" pitchFamily="34" charset="0"/>
              </a:rPr>
              <a:t>宝贝</a:t>
            </a:r>
            <a:r>
              <a:rPr lang="zh-CN" altLang="en-US" sz="2400" b="1" dirty="0">
                <a:latin typeface="Arial" panose="020B0604020202020204" pitchFamily="34" charset="0"/>
              </a:rPr>
              <a:t>自己的衣服。    </a:t>
            </a:r>
            <a:r>
              <a:rPr lang="en-US" altLang="zh-CN" sz="2400" b="1" dirty="0">
                <a:latin typeface="Arial" panose="020B0604020202020204" pitchFamily="34" charset="0"/>
              </a:rPr>
              <a:t>B</a:t>
            </a:r>
            <a:r>
              <a:rPr lang="zh-CN" altLang="en-US" sz="2400" b="1" dirty="0">
                <a:latin typeface="Arial" panose="020B0604020202020204" pitchFamily="34" charset="0"/>
              </a:rPr>
              <a:t>．班长的行为十分</a:t>
            </a:r>
            <a:r>
              <a:rPr lang="zh-CN" altLang="en-US" sz="2400" b="1" u="sng" dirty="0">
                <a:latin typeface="Arial" panose="020B0604020202020204" pitchFamily="34" charset="0"/>
              </a:rPr>
              <a:t>商人</a:t>
            </a:r>
            <a:r>
              <a:rPr lang="zh-CN" altLang="en-US" sz="2400" b="1" dirty="0">
                <a:latin typeface="Arial" panose="020B0604020202020204" pitchFamily="34" charset="0"/>
              </a:rPr>
              <a:t>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C.</a:t>
            </a:r>
            <a:r>
              <a:rPr lang="zh-CN" altLang="en-US" sz="2400" b="1" dirty="0">
                <a:latin typeface="Arial" panose="020B0604020202020204" pitchFamily="34" charset="0"/>
              </a:rPr>
              <a:t>这是最纵容最</a:t>
            </a:r>
            <a:r>
              <a:rPr lang="zh-CN" altLang="en-US" sz="2400" b="1" u="sng" dirty="0">
                <a:latin typeface="Arial" panose="020B0604020202020204" pitchFamily="34" charset="0"/>
              </a:rPr>
              <a:t>宽阔</a:t>
            </a:r>
            <a:r>
              <a:rPr lang="zh-CN" altLang="en-US" sz="2400" b="1" dirty="0">
                <a:latin typeface="Arial" panose="020B0604020202020204" pitchFamily="34" charset="0"/>
              </a:rPr>
              <a:t>的床。  </a:t>
            </a:r>
            <a:r>
              <a:rPr lang="en-US" altLang="zh-CN" sz="2400" b="1" dirty="0">
                <a:latin typeface="Arial" panose="020B0604020202020204" pitchFamily="34" charset="0"/>
              </a:rPr>
              <a:t>D</a:t>
            </a:r>
            <a:r>
              <a:rPr lang="zh-CN" altLang="en-US" sz="2400" b="1" dirty="0">
                <a:latin typeface="Arial" panose="020B0604020202020204" pitchFamily="34" charset="0"/>
              </a:rPr>
              <a:t>．我对他的印象好不</a:t>
            </a:r>
            <a:r>
              <a:rPr lang="zh-CN" altLang="en-US" sz="2400" b="1" u="sng" dirty="0">
                <a:latin typeface="Arial" panose="020B0604020202020204" pitchFamily="34" charset="0"/>
              </a:rPr>
              <a:t>深刻</a:t>
            </a:r>
            <a:r>
              <a:rPr lang="zh-CN" altLang="en-US" sz="2400" b="1" dirty="0">
                <a:latin typeface="Arial" panose="020B0604020202020204" pitchFamily="34" charset="0"/>
              </a:rPr>
              <a:t>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2400" b="1" dirty="0">
                <a:latin typeface="Arial" panose="020B0604020202020204" pitchFamily="34" charset="0"/>
              </a:rPr>
              <a:t>下列短语的结构与“武松打虎”相同的两项是</a:t>
            </a:r>
            <a:r>
              <a:rPr lang="zh-CN" altLang="en-US" sz="1600" b="1" dirty="0">
                <a:latin typeface="Arial" panose="020B0604020202020204" pitchFamily="34" charset="0"/>
              </a:rPr>
              <a:t>（ ）</a:t>
            </a:r>
            <a:r>
              <a:rPr lang="zh-CN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分）（</a:t>
            </a:r>
            <a:r>
              <a:rPr lang="en-US" altLang="zh-CN" sz="1600" b="1" dirty="0">
                <a:solidFill>
                  <a:srgbClr val="FF0000"/>
                </a:solidFill>
                <a:latin typeface="Arial" panose="020B0604020202020204" pitchFamily="34" charset="0"/>
              </a:rPr>
              <a:t>2013</a:t>
            </a:r>
            <a:r>
              <a:rPr lang="zh-CN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枣庄）</a:t>
            </a:r>
            <a:endParaRPr lang="zh-CN" altLang="en-US" sz="1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A.</a:t>
            </a:r>
            <a:r>
              <a:rPr lang="zh-CN" altLang="en-US" sz="2400" b="1" dirty="0">
                <a:latin typeface="Arial" panose="020B0604020202020204" pitchFamily="34" charset="0"/>
              </a:rPr>
              <a:t>黄果树瀑布</a:t>
            </a:r>
            <a:r>
              <a:rPr lang="en-US" altLang="zh-CN" sz="2400" b="1" dirty="0">
                <a:latin typeface="Arial" panose="020B0604020202020204" pitchFamily="34" charset="0"/>
              </a:rPr>
              <a:t>B.</a:t>
            </a:r>
            <a:r>
              <a:rPr lang="zh-CN" altLang="en-US" sz="2400" b="1" dirty="0">
                <a:latin typeface="Arial" panose="020B0604020202020204" pitchFamily="34" charset="0"/>
              </a:rPr>
              <a:t>范进中举</a:t>
            </a:r>
            <a:r>
              <a:rPr lang="en-US" altLang="zh-CN" sz="2400" b="1" dirty="0">
                <a:latin typeface="Arial" panose="020B0604020202020204" pitchFamily="34" charset="0"/>
              </a:rPr>
              <a:t>C.</a:t>
            </a:r>
            <a:r>
              <a:rPr lang="zh-CN" altLang="en-US" sz="2400" b="1" dirty="0">
                <a:latin typeface="Arial" panose="020B0604020202020204" pitchFamily="34" charset="0"/>
              </a:rPr>
              <a:t>过零丁洋</a:t>
            </a:r>
            <a:r>
              <a:rPr lang="en-US" altLang="zh-CN" sz="2400" b="1" dirty="0">
                <a:latin typeface="Arial" panose="020B0604020202020204" pitchFamily="34" charset="0"/>
              </a:rPr>
              <a:t>D.</a:t>
            </a:r>
            <a:r>
              <a:rPr lang="zh-CN" altLang="en-US" sz="2400" b="1" dirty="0">
                <a:latin typeface="Arial" panose="020B0604020202020204" pitchFamily="34" charset="0"/>
              </a:rPr>
              <a:t>最后一片叶子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E.</a:t>
            </a:r>
            <a:r>
              <a:rPr lang="zh-CN" altLang="en-US" sz="2400" b="1" dirty="0">
                <a:latin typeface="Arial" panose="020B0604020202020204" pitchFamily="34" charset="0"/>
              </a:rPr>
              <a:t>狱中书简</a:t>
            </a:r>
            <a:r>
              <a:rPr lang="en-US" altLang="zh-CN" sz="2400" b="1" dirty="0">
                <a:latin typeface="Arial" panose="020B0604020202020204" pitchFamily="34" charset="0"/>
              </a:rPr>
              <a:t>F.</a:t>
            </a:r>
            <a:r>
              <a:rPr lang="zh-CN" altLang="en-US" sz="2400" b="1" dirty="0">
                <a:latin typeface="Arial" panose="020B0604020202020204" pitchFamily="34" charset="0"/>
              </a:rPr>
              <a:t>唐雎不辱使命</a:t>
            </a:r>
            <a:r>
              <a:rPr lang="en-US" altLang="zh-CN" sz="2400" b="1" dirty="0">
                <a:latin typeface="Arial" panose="020B0604020202020204" pitchFamily="34" charset="0"/>
              </a:rPr>
              <a:t>G.</a:t>
            </a:r>
            <a:r>
              <a:rPr lang="zh-CN" altLang="en-US" sz="2400" b="1" dirty="0">
                <a:latin typeface="Arial" panose="020B0604020202020204" pitchFamily="34" charset="0"/>
              </a:rPr>
              <a:t>留学巴黎</a:t>
            </a:r>
            <a:r>
              <a:rPr lang="en-US" altLang="zh-CN" sz="2400" b="1" dirty="0">
                <a:latin typeface="Arial" panose="020B0604020202020204" pitchFamily="34" charset="0"/>
              </a:rPr>
              <a:t>H.</a:t>
            </a:r>
            <a:r>
              <a:rPr lang="zh-CN" altLang="en-US" sz="2400" b="1" dirty="0">
                <a:latin typeface="Arial" panose="020B0604020202020204" pitchFamily="34" charset="0"/>
              </a:rPr>
              <a:t>绞刑架下的报告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2400" b="1" dirty="0">
                <a:latin typeface="Arial" panose="020B0604020202020204" pitchFamily="34" charset="0"/>
              </a:rPr>
              <a:t>下列单句中“贝聿铭”作主语的一项是</a:t>
            </a:r>
            <a:r>
              <a:rPr lang="zh-CN" altLang="en-US" sz="1600" b="1" dirty="0">
                <a:latin typeface="Arial" panose="020B0604020202020204" pitchFamily="34" charset="0"/>
              </a:rPr>
              <a:t>（   ）</a:t>
            </a:r>
            <a:r>
              <a:rPr lang="zh-CN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分） （</a:t>
            </a:r>
            <a:r>
              <a:rPr lang="en-US" altLang="zh-CN" sz="1600" b="1" dirty="0">
                <a:solidFill>
                  <a:srgbClr val="FF0000"/>
                </a:solidFill>
                <a:latin typeface="Arial" panose="020B0604020202020204" pitchFamily="34" charset="0"/>
              </a:rPr>
              <a:t>2011</a:t>
            </a:r>
            <a:r>
              <a:rPr lang="zh-CN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枣庄）</a:t>
            </a:r>
            <a:endParaRPr lang="zh-CN" altLang="en-US" sz="1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A.</a:t>
            </a:r>
            <a:r>
              <a:rPr lang="zh-CN" altLang="en-US" sz="2400" b="1" dirty="0">
                <a:latin typeface="Arial" panose="020B0604020202020204" pitchFamily="34" charset="0"/>
              </a:rPr>
              <a:t>我们仰望杰出建筑师贝聿铭。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B.</a:t>
            </a:r>
            <a:r>
              <a:rPr lang="zh-CN" altLang="en-US" sz="2400" b="1" dirty="0">
                <a:latin typeface="Arial" panose="020B0604020202020204" pitchFamily="34" charset="0"/>
              </a:rPr>
              <a:t>美国建筑界宣布</a:t>
            </a:r>
            <a:r>
              <a:rPr lang="en-US" altLang="zh-CN" sz="2400" b="1" dirty="0">
                <a:latin typeface="Arial" panose="020B0604020202020204" pitchFamily="34" charset="0"/>
              </a:rPr>
              <a:t>1979</a:t>
            </a:r>
            <a:r>
              <a:rPr lang="zh-CN" altLang="en-US" sz="2400" b="1" dirty="0">
                <a:latin typeface="Arial" panose="020B0604020202020204" pitchFamily="34" charset="0"/>
              </a:rPr>
              <a:t>年是“贝聿铭年”。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C.</a:t>
            </a:r>
            <a:r>
              <a:rPr lang="zh-CN" altLang="en-US" sz="2400" b="1" dirty="0">
                <a:latin typeface="Arial" panose="020B0604020202020204" pitchFamily="34" charset="0"/>
              </a:rPr>
              <a:t>贝聿铭获得被称为建筑界诺贝尔奖的普茨克奖。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D.</a:t>
            </a:r>
            <a:r>
              <a:rPr lang="zh-CN" altLang="en-US" sz="2400" b="1" dirty="0">
                <a:latin typeface="Arial" panose="020B0604020202020204" pitchFamily="34" charset="0"/>
              </a:rPr>
              <a:t>中国传统的建筑艺术在贝聿铭心中。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00360" y="996950"/>
            <a:ext cx="54991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13365" y="2442845"/>
            <a:ext cx="72453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BF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0285" y="3986530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占位符 7169"/>
          <p:cNvSpPr/>
          <p:nvPr>
            <p:ph idx="1"/>
          </p:nvPr>
        </p:nvSpPr>
        <p:spPr>
          <a:xfrm>
            <a:off x="147955" y="200025"/>
            <a:ext cx="9590405" cy="6775450"/>
          </a:xfrm>
        </p:spPr>
        <p:txBody>
          <a:bodyPr vert="horz" wrap="square" lIns="91440" tIns="45720" rIns="91440" bIns="45720" anchor="t"/>
          <a:p>
            <a:pPr fontAlgn="base">
              <a:lnSpc>
                <a:spcPct val="140000"/>
              </a:lnSpc>
            </a:pPr>
            <a:r>
              <a:rPr lang="zh-CN" altLang="en-US" sz="4000" b="1" strike="noStrike" noProof="1" dirty="0">
                <a:solidFill>
                  <a:srgbClr val="FF0000"/>
                </a:solidFill>
                <a:ea typeface="黑体" panose="02010609060101010101" pitchFamily="2" charset="-122"/>
              </a:rPr>
              <a:t>句子：</a:t>
            </a:r>
            <a:r>
              <a:rPr lang="zh-CN" altLang="en-US" sz="3600" b="1" strike="noStrike" noProof="1" dirty="0">
                <a:solidFill>
                  <a:schemeClr val="tx1"/>
                </a:solidFill>
                <a:ea typeface="黑体" panose="02010609060101010101" pitchFamily="2" charset="-122"/>
              </a:rPr>
              <a:t>句子是由词或词组构成，</a:t>
            </a:r>
            <a:r>
              <a:rPr lang="zh-CN" altLang="en-US" sz="3600" b="1" strike="noStrike" noProof="1" dirty="0">
                <a:ea typeface="黑体" panose="02010609060101010101" pitchFamily="2" charset="-122"/>
              </a:rPr>
              <a:t>在交际中，带有一定语调，表达相对完整意义的基本语言单位。句子根据用途和语气，可分为陈述句、疑问句、祈使句、感叹句。根据结构可分为单句和复句。我们今天要研究的是单句，要给它划分成分。</a:t>
            </a:r>
            <a:endParaRPr lang="zh-CN" altLang="en-US" sz="3600" b="1" strike="noStrike" noProof="1" dirty="0">
              <a:ea typeface="黑体" panose="02010609060101010101" pitchFamily="2" charset="-122"/>
            </a:endParaRPr>
          </a:p>
          <a:p>
            <a:pPr marL="0" indent="0" fontAlgn="base">
              <a:buNone/>
            </a:pPr>
            <a:endParaRPr lang="zh-CN" altLang="en-US" sz="3600" b="1" strike="noStrike" noProof="1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8193"/>
          <p:cNvSpPr>
            <a:spLocks noGrp="1"/>
          </p:cNvSpPr>
          <p:nvPr>
            <p:ph type="title"/>
          </p:nvPr>
        </p:nvSpPr>
        <p:spPr>
          <a:xfrm>
            <a:off x="2063750" y="0"/>
            <a:ext cx="7772400" cy="1143000"/>
          </a:xfrm>
        </p:spPr>
        <p:txBody>
          <a:bodyPr anchor="ctr"/>
          <a:p>
            <a:r>
              <a:rPr lang="zh-CN" altLang="en-US" sz="6000" b="1" dirty="0">
                <a:ea typeface="黑体" panose="02010609060101010101" pitchFamily="2" charset="-122"/>
              </a:rPr>
              <a:t>句子的成分及符号</a:t>
            </a:r>
            <a:endParaRPr lang="zh-CN" altLang="en-US" sz="6000" b="1">
              <a:ea typeface="黑体" panose="02010609060101010101" pitchFamily="2" charset="-122"/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sz="half" idx="2"/>
          </p:nvPr>
        </p:nvSpPr>
        <p:spPr>
          <a:xfrm>
            <a:off x="342900" y="1143000"/>
            <a:ext cx="11598275" cy="5548313"/>
          </a:xfrm>
        </p:spPr>
        <p:txBody>
          <a:bodyPr/>
          <a:p>
            <a:pPr fontAlgn="base"/>
            <a:r>
              <a:rPr lang="zh-CN" altLang="en-US" sz="5400" strike="noStrike" noProof="1" dirty="0">
                <a:ea typeface="隶书" panose="02010509060101010101" pitchFamily="49" charset="-122"/>
              </a:rPr>
              <a:t>主语</a:t>
            </a:r>
            <a:r>
              <a:rPr lang="zh-CN" altLang="en-US" sz="5400" strike="noStrike" noProof="1" dirty="0">
                <a:latin typeface="Arial" panose="020B0604020202020204" pitchFamily="34" charset="0"/>
                <a:ea typeface="隶书" panose="02010509060101010101" pitchFamily="49" charset="-122"/>
              </a:rPr>
              <a:t>=</a:t>
            </a:r>
            <a:r>
              <a:rPr lang="zh-CN" altLang="en-US" sz="5400" strike="noStrike" noProof="1" dirty="0">
                <a:ea typeface="隶书" panose="02010509060101010101" pitchFamily="49" charset="-122"/>
              </a:rPr>
              <a:t>、谓语</a:t>
            </a:r>
            <a:r>
              <a:rPr lang="en-US" altLang="zh-CN" sz="5400" strike="noStrike" noProof="1" dirty="0">
                <a:ea typeface="隶书" panose="02010509060101010101" pitchFamily="49" charset="-122"/>
              </a:rPr>
              <a:t>-</a:t>
            </a:r>
            <a:r>
              <a:rPr lang="zh-CN" altLang="en-US" sz="5400" strike="noStrike" noProof="1" dirty="0">
                <a:ea typeface="隶书" panose="02010509060101010101" pitchFamily="49" charset="-122"/>
              </a:rPr>
              <a:t>、宾语</a:t>
            </a:r>
            <a:r>
              <a:rPr lang="en-US" altLang="zh-CN" sz="5400" strike="noStrike" noProof="1" dirty="0">
                <a:ea typeface="隶书" panose="02010509060101010101" pitchFamily="49" charset="-122"/>
              </a:rPr>
              <a:t>~</a:t>
            </a:r>
            <a:r>
              <a:rPr lang="zh-CN" altLang="en-US" sz="5400" strike="noStrike" noProof="1" dirty="0">
                <a:ea typeface="隶书" panose="02010509060101010101" pitchFamily="49" charset="-122"/>
              </a:rPr>
              <a:t>；</a:t>
            </a:r>
            <a:endParaRPr lang="zh-CN" altLang="en-US" sz="5400" strike="noStrike" noProof="1" dirty="0">
              <a:ea typeface="隶书" panose="02010509060101010101" pitchFamily="49" charset="-122"/>
            </a:endParaRPr>
          </a:p>
          <a:p>
            <a:pPr fontAlgn="base"/>
            <a:r>
              <a:rPr lang="en-US" altLang="zh-CN" sz="5400" strike="noStrike" noProof="1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5400" strike="noStrike" noProof="1" dirty="0">
                <a:solidFill>
                  <a:srgbClr val="000099"/>
                </a:solidFill>
                <a:ea typeface="楷体" panose="02010609060101010101" pitchFamily="49" charset="-122"/>
              </a:rPr>
              <a:t>三种主要成分</a:t>
            </a:r>
            <a:endParaRPr lang="zh-CN" altLang="en-US" sz="5400" strike="noStrike" noProof="1" dirty="0">
              <a:solidFill>
                <a:srgbClr val="000099"/>
              </a:solidFill>
              <a:ea typeface="楷体" panose="02010609060101010101" pitchFamily="49" charset="-122"/>
            </a:endParaRPr>
          </a:p>
          <a:p>
            <a:pPr fontAlgn="base"/>
            <a:r>
              <a:rPr lang="zh-CN" altLang="en-US" sz="5400" strike="noStrike" noProof="1" dirty="0">
                <a:ea typeface="隶书" panose="02010509060101010101" pitchFamily="49" charset="-122"/>
              </a:rPr>
              <a:t>定语（）、状语</a:t>
            </a:r>
            <a:r>
              <a:rPr lang="en-US" altLang="zh-CN" sz="5400" strike="noStrike" noProof="1" dirty="0">
                <a:ea typeface="隶书" panose="02010509060101010101" pitchFamily="49" charset="-122"/>
              </a:rPr>
              <a:t>[ ]</a:t>
            </a:r>
            <a:r>
              <a:rPr lang="zh-CN" altLang="en-US" sz="5400" strike="noStrike" noProof="1" dirty="0">
                <a:ea typeface="隶书" panose="02010509060101010101" pitchFamily="49" charset="-122"/>
              </a:rPr>
              <a:t>、补语</a:t>
            </a:r>
            <a:r>
              <a:rPr lang="en-US" altLang="zh-CN" sz="5400" strike="noStrike" noProof="1" dirty="0">
                <a:ea typeface="隶书" panose="02010509060101010101" pitchFamily="49" charset="-122"/>
              </a:rPr>
              <a:t>&lt;  &gt;</a:t>
            </a:r>
            <a:r>
              <a:rPr lang="zh-CN" altLang="en-US" sz="5400" strike="noStrike" noProof="1" dirty="0"/>
              <a:t>；</a:t>
            </a:r>
            <a:endParaRPr lang="zh-CN" altLang="en-US" sz="5400" strike="noStrike" noProof="1" dirty="0"/>
          </a:p>
          <a:p>
            <a:pPr fontAlgn="base"/>
            <a:r>
              <a:rPr lang="en-US" altLang="zh-CN" sz="5400" strike="noStrike" noProof="1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5400" strike="noStrike" noProof="1" dirty="0">
                <a:solidFill>
                  <a:srgbClr val="000099"/>
                </a:solidFill>
                <a:ea typeface="楷体" panose="02010609060101010101" pitchFamily="49" charset="-122"/>
              </a:rPr>
              <a:t>三种附属成分</a:t>
            </a:r>
            <a:r>
              <a:rPr lang="zh-CN" altLang="en-US" sz="1800" strike="noStrike" noProof="1" dirty="0"/>
              <a:t> </a:t>
            </a:r>
            <a:endParaRPr lang="zh-CN" altLang="en-US" sz="1800" strike="noStrike" noProof="1" dirty="0"/>
          </a:p>
          <a:p>
            <a:pPr marL="0" indent="0" fontAlgn="base">
              <a:buNone/>
            </a:pPr>
            <a:r>
              <a:rPr lang="zh-CN" altLang="en-US" sz="4000" b="1" strike="noStrike" noProof="1" dirty="0"/>
              <a:t>主语部分和谓语部分要用</a:t>
            </a:r>
            <a:r>
              <a:rPr lang="en-US" altLang="zh-CN" sz="4000" b="1" strike="noStrike" noProof="1" dirty="0"/>
              <a:t>//</a:t>
            </a:r>
            <a:r>
              <a:rPr lang="zh-CN" altLang="en-US" sz="4000" b="1" strike="noStrike" noProof="1" dirty="0"/>
              <a:t>划开。</a:t>
            </a:r>
            <a:r>
              <a:rPr lang="zh-CN" altLang="en-US" sz="2000" strike="noStrike" noProof="1" dirty="0"/>
              <a:t>            </a:t>
            </a:r>
            <a:endParaRPr lang="zh-CN" altLang="en-US" sz="1400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195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95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195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51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195">
                                            <p:txEl>
                                              <p:charRg st="51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dvAuto="100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矩形 9217"/>
          <p:cNvSpPr/>
          <p:nvPr/>
        </p:nvSpPr>
        <p:spPr>
          <a:xfrm>
            <a:off x="706755" y="357505"/>
            <a:ext cx="9288145" cy="249174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句子成分在句子中的位置是有规律的：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[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状语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]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，（定语） 主语 </a:t>
            </a:r>
            <a:r>
              <a:rPr lang="en-US" altLang="zh-CN" sz="3600" b="1">
                <a:solidFill>
                  <a:srgbClr val="33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//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[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状语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] </a:t>
            </a:r>
            <a:r>
              <a:rPr lang="zh-CN" altLang="en-US" sz="36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谓语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〈补语〉 （定语）宾语 。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6" name="矩形 9218"/>
          <p:cNvSpPr/>
          <p:nvPr/>
        </p:nvSpPr>
        <p:spPr>
          <a:xfrm>
            <a:off x="557530" y="3698875"/>
            <a:ext cx="9437370" cy="153162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例： </a:t>
            </a:r>
            <a:r>
              <a:rPr lang="en-US" altLang="zh-CN" sz="36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[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迄今为止</a:t>
            </a:r>
            <a:r>
              <a:rPr lang="en-US" altLang="zh-CN" sz="36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]</a:t>
            </a:r>
            <a:r>
              <a:rPr lang="en-US" altLang="zh-CN" sz="36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，（内向）的李四光</a:t>
            </a:r>
            <a:r>
              <a:rPr lang="en-US" altLang="zh-CN" sz="36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[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还从来</a:t>
            </a:r>
            <a:r>
              <a:rPr lang="en-US" altLang="zh-CN" sz="36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]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没有〈过〉（这样）（舒畅）的谈话。</a:t>
            </a:r>
            <a:endParaRPr lang="zh-CN" altLang="en-US" sz="36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0241"/>
          <p:cNvSpPr txBox="1"/>
          <p:nvPr/>
        </p:nvSpPr>
        <p:spPr>
          <a:xfrm>
            <a:off x="1524000" y="0"/>
            <a:ext cx="2843213" cy="908050"/>
          </a:xfrm>
          <a:prstGeom prst="rect">
            <a:avLst/>
          </a:prstGeom>
          <a:noFill/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21600" rIns="36000" bIns="36000" anchor="t"/>
          <a:p>
            <a:pPr eaLnBrk="0" hangingPunct="0">
              <a:lnSpc>
                <a:spcPts val="5975"/>
              </a:lnSpc>
            </a:pPr>
            <a:r>
              <a:rPr lang="zh-CN" altLang="en-US" sz="4800" dirty="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成分口诀</a:t>
            </a:r>
            <a:r>
              <a:rPr lang="en-US" altLang="zh-CN" sz="4800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:</a:t>
            </a:r>
            <a:endParaRPr lang="en-US" altLang="zh-CN" sz="48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1524000" y="1147763"/>
            <a:ext cx="6911975" cy="93662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21600" rIns="36000" bIns="36000" anchor="t"/>
          <a:p>
            <a:pPr eaLnBrk="0" hangingPunct="0">
              <a:lnSpc>
                <a:spcPts val="5975"/>
              </a:lnSpc>
            </a:pPr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2" charset="-122"/>
              </a:rPr>
              <a:t>主、谓、宾、定、状、补</a:t>
            </a:r>
            <a:endParaRPr lang="zh-CN" altLang="en-US" sz="4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1524000" y="2602230"/>
            <a:ext cx="5905500" cy="91440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21600" rIns="36000" bIns="36000" anchor="t"/>
          <a:p>
            <a:pPr eaLnBrk="0" hangingPunct="0">
              <a:lnSpc>
                <a:spcPts val="5975"/>
              </a:lnSpc>
            </a:pPr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2" charset="-122"/>
              </a:rPr>
              <a:t>主干、枝叶分清楚，</a:t>
            </a:r>
            <a:endParaRPr lang="zh-CN" altLang="en-US" sz="4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524000" y="3951605"/>
            <a:ext cx="5905500" cy="91440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21600" rIns="36000" bIns="36000" anchor="t"/>
          <a:p>
            <a:pPr eaLnBrk="0" hangingPunct="0">
              <a:lnSpc>
                <a:spcPts val="5975"/>
              </a:lnSpc>
            </a:pPr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2" charset="-122"/>
              </a:rPr>
              <a:t>定语常在主宾前，</a:t>
            </a:r>
            <a:endParaRPr lang="zh-CN" altLang="en-US" sz="4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1524000" y="5246053"/>
            <a:ext cx="5905500" cy="91440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21600" rIns="36000" bIns="36000" anchor="t"/>
          <a:p>
            <a:pPr eaLnBrk="0" hangingPunct="0">
              <a:lnSpc>
                <a:spcPts val="5975"/>
              </a:lnSpc>
            </a:pPr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2" charset="-122"/>
              </a:rPr>
              <a:t>谓前状语、谓后补。</a:t>
            </a:r>
            <a:endParaRPr lang="zh-CN" altLang="en-US" sz="4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10244" grpId="0" bldLvl="0" animBg="1"/>
      <p:bldP spid="10245" grpId="0" bldLvl="0" animBg="1"/>
      <p:bldP spid="1024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占位符 11266"/>
          <p:cNvSpPr>
            <a:spLocks noGrp="1"/>
          </p:cNvSpPr>
          <p:nvPr>
            <p:ph idx="1"/>
          </p:nvPr>
        </p:nvSpPr>
        <p:spPr>
          <a:xfrm>
            <a:off x="114300" y="145098"/>
            <a:ext cx="9324975" cy="1800225"/>
          </a:xfrm>
        </p:spPr>
        <p:txBody>
          <a:bodyPr anchor="t"/>
          <a:p>
            <a:pPr>
              <a:buNone/>
            </a:pPr>
            <a:r>
              <a:rPr lang="en-US" altLang="zh-CN" sz="4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主语</a:t>
            </a:r>
            <a:r>
              <a:rPr lang="zh-CN" altLang="en-US" sz="4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是谓语陈述的对象，指明说的是“什么人”或“什么事物”。 </a:t>
            </a:r>
            <a:endParaRPr lang="zh-CN" altLang="en-US" sz="4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483235" y="1767840"/>
            <a:ext cx="8301038" cy="28003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例如：</a:t>
            </a:r>
            <a:endParaRPr lang="zh-CN" altLang="en-US" sz="44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我  写字。</a:t>
            </a:r>
            <a:endParaRPr lang="zh-CN" altLang="en-US" sz="4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中 国 人 民 志 气 高。</a:t>
            </a:r>
            <a:endParaRPr lang="zh-CN" altLang="en-US" sz="4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44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196" name="图片 11268" descr="0037">
            <a:hlinkClick r:id="rId1" action="ppaction://hlinksldjump">
              <a:snd r:embed="rId2" name="camera.wav"/>
            </a:hlinkClick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AFCFC"/>
              </a:clrFrom>
              <a:clrTo>
                <a:srgbClr val="FAFCFC">
                  <a:alpha val="0"/>
                </a:srgbClr>
              </a:clrTo>
            </a:clrChange>
            <a:lum bright="29999"/>
          </a:blip>
          <a:stretch>
            <a:fillRect/>
          </a:stretch>
        </p:blipFill>
        <p:spPr>
          <a:xfrm>
            <a:off x="9829800" y="6262688"/>
            <a:ext cx="8382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直接连接符 11269"/>
          <p:cNvSpPr/>
          <p:nvPr/>
        </p:nvSpPr>
        <p:spPr>
          <a:xfrm>
            <a:off x="1799273" y="4169410"/>
            <a:ext cx="503237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1" name="直接连接符 11270"/>
          <p:cNvSpPr/>
          <p:nvPr/>
        </p:nvSpPr>
        <p:spPr>
          <a:xfrm>
            <a:off x="2422525" y="4169410"/>
            <a:ext cx="1152525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2" name="矩形 11271"/>
          <p:cNvSpPr/>
          <p:nvPr/>
        </p:nvSpPr>
        <p:spPr>
          <a:xfrm>
            <a:off x="2026285" y="2388870"/>
            <a:ext cx="642938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矩形 11272"/>
          <p:cNvSpPr/>
          <p:nvPr/>
        </p:nvSpPr>
        <p:spPr>
          <a:xfrm>
            <a:off x="6010593" y="3095625"/>
            <a:ext cx="642937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直接连接符 11273"/>
          <p:cNvSpPr/>
          <p:nvPr/>
        </p:nvSpPr>
        <p:spPr>
          <a:xfrm>
            <a:off x="1296353" y="3167698"/>
            <a:ext cx="503237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5" name="直接连接符 11274"/>
          <p:cNvSpPr/>
          <p:nvPr/>
        </p:nvSpPr>
        <p:spPr>
          <a:xfrm>
            <a:off x="3575050" y="4169410"/>
            <a:ext cx="1152525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268">
                                            <p:txEl>
                                              <p:charRg st="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1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268">
                                            <p:txEl>
                                              <p:charRg st="14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1127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内容占位符 12290"/>
          <p:cNvSpPr>
            <a:spLocks noGrp="1"/>
          </p:cNvSpPr>
          <p:nvPr>
            <p:ph idx="1"/>
          </p:nvPr>
        </p:nvSpPr>
        <p:spPr>
          <a:xfrm>
            <a:off x="60960" y="-31750"/>
            <a:ext cx="9385300" cy="5975350"/>
          </a:xfrm>
          <a:solidFill>
            <a:srgbClr val="FFFFFF">
              <a:alpha val="70000"/>
            </a:srgbClr>
          </a:solidFill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谓语是陈述主语的，说明主语的。主语“是什么”或“怎么样” 。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800" b="1" dirty="0">
                <a:solidFill>
                  <a:srgbClr val="CC00CC"/>
                </a:solidFill>
                <a:latin typeface="楷体_GB2312" pitchFamily="49" charset="-122"/>
                <a:ea typeface="楷体_GB2312" pitchFamily="49" charset="-122"/>
              </a:rPr>
              <a:t>注：狭义的谓语指动词。</a:t>
            </a:r>
            <a:endParaRPr lang="zh-CN" altLang="en-US" sz="4800" b="1" dirty="0">
              <a:solidFill>
                <a:srgbClr val="CC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800" dirty="0">
                <a:solidFill>
                  <a:srgbClr val="FF0000"/>
                </a:solidFill>
                <a:ea typeface="华文新魏" panose="02010800040101010101" charset="-122"/>
              </a:rPr>
              <a:t>例如：</a:t>
            </a:r>
            <a:endParaRPr lang="zh-CN" altLang="en-US" sz="4800" dirty="0">
              <a:solidFill>
                <a:srgbClr val="FF0000"/>
              </a:solidFill>
              <a:ea typeface="华文新魏" panose="02010800040101010101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1800" b="1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  <a:buNone/>
            </a:pPr>
            <a:r>
              <a:rPr lang="en-US" altLang="zh-CN" sz="4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4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 写 字。</a:t>
            </a:r>
            <a:endParaRPr lang="zh-CN" altLang="en-US" sz="48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  <a:buNone/>
            </a:pPr>
            <a:r>
              <a:rPr lang="en-US" altLang="zh-CN" sz="4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48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鲁 迅 是 中 国 现 代 文 学 的 奠 基 人。</a:t>
            </a:r>
            <a:endParaRPr lang="zh-CN" altLang="en-US" sz="48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219" name="图片 12291" descr="0037">
            <a:hlinkClick r:id="rId1" action="ppaction://hlinksldjump">
              <a:snd r:embed="rId2" name="camera.wav"/>
            </a:hlinkClick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AFCFC"/>
              </a:clrFrom>
              <a:clrTo>
                <a:srgbClr val="FAFCFC">
                  <a:alpha val="0"/>
                </a:srgbClr>
              </a:clrTo>
            </a:clrChange>
            <a:lum bright="29999"/>
          </a:blip>
          <a:stretch>
            <a:fillRect/>
          </a:stretch>
        </p:blipFill>
        <p:spPr>
          <a:xfrm>
            <a:off x="9601200" y="5943600"/>
            <a:ext cx="838200" cy="595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矩形 12292"/>
          <p:cNvSpPr/>
          <p:nvPr/>
        </p:nvSpPr>
        <p:spPr>
          <a:xfrm>
            <a:off x="2605723" y="3369945"/>
            <a:ext cx="792162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矩形 12293"/>
          <p:cNvSpPr/>
          <p:nvPr/>
        </p:nvSpPr>
        <p:spPr>
          <a:xfrm>
            <a:off x="2606040" y="4292600"/>
            <a:ext cx="523875" cy="9223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直接连接符 12294"/>
          <p:cNvSpPr/>
          <p:nvPr/>
        </p:nvSpPr>
        <p:spPr>
          <a:xfrm>
            <a:off x="2026285" y="4149725"/>
            <a:ext cx="503238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6" name="直接连接符 12295"/>
          <p:cNvSpPr/>
          <p:nvPr/>
        </p:nvSpPr>
        <p:spPr>
          <a:xfrm>
            <a:off x="3009265" y="5214938"/>
            <a:ext cx="503238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45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charRg st="45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5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291">
                                            <p:txEl>
                                              <p:charRg st="5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6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291">
                                            <p:txEl>
                                              <p:charRg st="6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内容占位符 13314"/>
          <p:cNvSpPr>
            <a:spLocks noGrp="1"/>
          </p:cNvSpPr>
          <p:nvPr>
            <p:ph idx="1"/>
          </p:nvPr>
        </p:nvSpPr>
        <p:spPr>
          <a:xfrm>
            <a:off x="644525" y="246380"/>
            <a:ext cx="8585200" cy="5589270"/>
          </a:xfrm>
        </p:spPr>
        <p:txBody>
          <a:bodyPr anchor="t">
            <a:noAutofit/>
          </a:bodyPr>
          <a:p>
            <a:pPr>
              <a:lnSpc>
                <a:spcPct val="150000"/>
              </a:lnSpc>
              <a:spcBef>
                <a:spcPct val="30000"/>
              </a:spcBef>
              <a:buNone/>
            </a:pPr>
            <a:r>
              <a:rPr lang="en-US" altLang="zh-CN" sz="44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44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满 天 乌 云 顿 时 消 散 了。</a:t>
            </a:r>
            <a:endParaRPr lang="zh-CN" altLang="en-US" sz="44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buNone/>
            </a:pPr>
            <a:r>
              <a:rPr lang="en-US" altLang="zh-CN" sz="44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(4)</a:t>
            </a:r>
            <a:r>
              <a:rPr lang="zh-CN" altLang="en-US" sz="44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 王 今 年 十 六 岁。</a:t>
            </a:r>
            <a:endParaRPr lang="zh-CN" altLang="en-US" sz="44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buNone/>
            </a:pPr>
            <a:r>
              <a:rPr lang="en-US" altLang="zh-CN" sz="44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(5)</a:t>
            </a:r>
            <a:r>
              <a:rPr lang="zh-CN" altLang="en-US" sz="44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 天 星 期 日。</a:t>
            </a:r>
            <a:endParaRPr lang="zh-CN" altLang="en-US" sz="44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30000"/>
              </a:spcBef>
              <a:buNone/>
            </a:pPr>
            <a:r>
              <a:rPr lang="en-US" altLang="zh-CN" sz="44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(6)</a:t>
            </a:r>
            <a:r>
              <a:rPr lang="zh-CN" altLang="en-US" sz="44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树 叶 黄 了。</a:t>
            </a:r>
            <a:endParaRPr lang="zh-CN" altLang="en-US" sz="44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3" name="图片 13315" descr="0037">
            <a:hlinkClick r:id="rId1" action="ppaction://hlinksldjump">
              <a:snd r:embed="rId2" name="camera.wav"/>
            </a:hlinkClick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AFCFC"/>
              </a:clrFrom>
              <a:clrTo>
                <a:srgbClr val="FAFCFC">
                  <a:alpha val="0"/>
                </a:srgbClr>
              </a:clrTo>
            </a:clrChange>
            <a:lum bright="29999"/>
          </a:blip>
          <a:stretch>
            <a:fillRect/>
          </a:stretch>
        </p:blipFill>
        <p:spPr>
          <a:xfrm>
            <a:off x="9601200" y="5943600"/>
            <a:ext cx="838200" cy="595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矩形 13316"/>
          <p:cNvSpPr/>
          <p:nvPr/>
        </p:nvSpPr>
        <p:spPr>
          <a:xfrm>
            <a:off x="4386263" y="365760"/>
            <a:ext cx="719137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矩形 13317"/>
          <p:cNvSpPr/>
          <p:nvPr/>
        </p:nvSpPr>
        <p:spPr>
          <a:xfrm>
            <a:off x="2961958" y="1570038"/>
            <a:ext cx="523875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矩形 13318"/>
          <p:cNvSpPr/>
          <p:nvPr/>
        </p:nvSpPr>
        <p:spPr>
          <a:xfrm>
            <a:off x="2961958" y="2794635"/>
            <a:ext cx="5238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矩形 13319"/>
          <p:cNvSpPr/>
          <p:nvPr/>
        </p:nvSpPr>
        <p:spPr>
          <a:xfrm>
            <a:off x="2792413" y="4037013"/>
            <a:ext cx="693737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直接连接符 13320"/>
          <p:cNvSpPr/>
          <p:nvPr/>
        </p:nvSpPr>
        <p:spPr>
          <a:xfrm>
            <a:off x="7192328" y="1288415"/>
            <a:ext cx="8636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22" name="直接连接符 13321"/>
          <p:cNvSpPr/>
          <p:nvPr/>
        </p:nvSpPr>
        <p:spPr>
          <a:xfrm>
            <a:off x="5962333" y="2492375"/>
            <a:ext cx="1081087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2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315">
                                            <p:txEl>
                                              <p:charRg st="22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4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15">
                                            <p:txEl>
                                              <p:charRg st="4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54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315">
                                            <p:txEl>
                                              <p:charRg st="54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3319" grpId="0"/>
      <p:bldP spid="133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内容占位符 14338"/>
          <p:cNvSpPr>
            <a:spLocks noGrp="1"/>
          </p:cNvSpPr>
          <p:nvPr>
            <p:ph idx="1"/>
          </p:nvPr>
        </p:nvSpPr>
        <p:spPr>
          <a:xfrm>
            <a:off x="85090" y="-317"/>
            <a:ext cx="9144000" cy="6408737"/>
          </a:xfrm>
          <a:solidFill>
            <a:srgbClr val="FFFFFF">
              <a:alpha val="39999"/>
            </a:srgbClr>
          </a:solidFill>
        </p:spPr>
        <p:txBody>
          <a:bodyPr anchor="t">
            <a:normAutofit lnSpcReduction="10000"/>
          </a:bodyPr>
          <a:p>
            <a:pPr>
              <a:lnSpc>
                <a:spcPct val="110000"/>
              </a:lnSpc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宾语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在动词后面，表示动作、行为涉及的人或事物，回答“谁”或“什么”一类问题。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4000" dirty="0"/>
              <a:t>  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例如：</a:t>
            </a:r>
            <a:endParaRPr lang="zh-CN" altLang="en-US" sz="4000" b="1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4000" b="1" dirty="0">
                <a:solidFill>
                  <a:schemeClr val="accent2"/>
                </a:solidFill>
                <a:ea typeface="楷体_GB2312" pitchFamily="49" charset="-122"/>
              </a:rPr>
              <a:t>(1)</a:t>
            </a:r>
            <a:r>
              <a:rPr lang="zh-CN" altLang="en-US" sz="4000" b="1" dirty="0">
                <a:solidFill>
                  <a:schemeClr val="accent2"/>
                </a:solidFill>
                <a:ea typeface="楷体_GB2312" pitchFamily="49" charset="-122"/>
              </a:rPr>
              <a:t>他打字。</a:t>
            </a:r>
            <a:endParaRPr lang="zh-CN" altLang="en-US" sz="4000" dirty="0"/>
          </a:p>
          <a:p>
            <a:pPr>
              <a:lnSpc>
                <a:spcPct val="110000"/>
              </a:lnSpc>
              <a:buNone/>
            </a:pPr>
            <a:r>
              <a:rPr lang="en-US" altLang="zh-CN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什么叫信息？</a:t>
            </a:r>
            <a:endParaRPr lang="zh-CN" altLang="en-US" sz="40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(3)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门口围观一群看热闹的。</a:t>
            </a:r>
            <a:endParaRPr lang="zh-CN" altLang="en-US" sz="40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(4)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马克思认为知识是进行斗争和为无产阶级解放事业服务的手段。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14340" name="任意多边形 14339"/>
          <p:cNvSpPr/>
          <p:nvPr/>
        </p:nvSpPr>
        <p:spPr>
          <a:xfrm>
            <a:off x="1714818" y="3385503"/>
            <a:ext cx="576262" cy="85725"/>
          </a:xfrm>
          <a:custGeom>
            <a:avLst/>
            <a:gdLst/>
            <a:ahLst/>
            <a:cxnLst/>
            <a:pathLst>
              <a:path w="635" h="99">
                <a:moveTo>
                  <a:pt x="0" y="99"/>
                </a:moveTo>
                <a:cubicBezTo>
                  <a:pt x="15" y="53"/>
                  <a:pt x="30" y="8"/>
                  <a:pt x="45" y="8"/>
                </a:cubicBezTo>
                <a:cubicBezTo>
                  <a:pt x="60" y="8"/>
                  <a:pt x="75" y="99"/>
                  <a:pt x="90" y="99"/>
                </a:cubicBezTo>
                <a:cubicBezTo>
                  <a:pt x="105" y="99"/>
                  <a:pt x="121" y="16"/>
                  <a:pt x="136" y="8"/>
                </a:cubicBezTo>
                <a:cubicBezTo>
                  <a:pt x="151" y="0"/>
                  <a:pt x="166" y="53"/>
                  <a:pt x="181" y="53"/>
                </a:cubicBezTo>
                <a:cubicBezTo>
                  <a:pt x="196" y="53"/>
                  <a:pt x="211" y="0"/>
                  <a:pt x="226" y="8"/>
                </a:cubicBezTo>
                <a:cubicBezTo>
                  <a:pt x="241" y="16"/>
                  <a:pt x="257" y="99"/>
                  <a:pt x="272" y="99"/>
                </a:cubicBezTo>
                <a:cubicBezTo>
                  <a:pt x="287" y="99"/>
                  <a:pt x="302" y="8"/>
                  <a:pt x="317" y="8"/>
                </a:cubicBezTo>
                <a:cubicBezTo>
                  <a:pt x="332" y="8"/>
                  <a:pt x="347" y="99"/>
                  <a:pt x="362" y="99"/>
                </a:cubicBezTo>
                <a:cubicBezTo>
                  <a:pt x="377" y="99"/>
                  <a:pt x="393" y="8"/>
                  <a:pt x="408" y="8"/>
                </a:cubicBezTo>
                <a:cubicBezTo>
                  <a:pt x="423" y="8"/>
                  <a:pt x="438" y="99"/>
                  <a:pt x="453" y="99"/>
                </a:cubicBezTo>
                <a:cubicBezTo>
                  <a:pt x="468" y="99"/>
                  <a:pt x="484" y="8"/>
                  <a:pt x="499" y="8"/>
                </a:cubicBezTo>
                <a:cubicBezTo>
                  <a:pt x="514" y="8"/>
                  <a:pt x="529" y="99"/>
                  <a:pt x="544" y="99"/>
                </a:cubicBezTo>
                <a:cubicBezTo>
                  <a:pt x="559" y="99"/>
                  <a:pt x="574" y="8"/>
                  <a:pt x="589" y="8"/>
                </a:cubicBezTo>
                <a:cubicBezTo>
                  <a:pt x="604" y="8"/>
                  <a:pt x="627" y="84"/>
                  <a:pt x="635" y="99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41" name="任意多边形 14340"/>
          <p:cNvSpPr/>
          <p:nvPr/>
        </p:nvSpPr>
        <p:spPr>
          <a:xfrm>
            <a:off x="2633028" y="4128135"/>
            <a:ext cx="865187" cy="71438"/>
          </a:xfrm>
          <a:custGeom>
            <a:avLst/>
            <a:gdLst/>
            <a:ahLst/>
            <a:cxnLst/>
            <a:pathLst>
              <a:path w="635" h="99">
                <a:moveTo>
                  <a:pt x="0" y="99"/>
                </a:moveTo>
                <a:cubicBezTo>
                  <a:pt x="15" y="53"/>
                  <a:pt x="30" y="8"/>
                  <a:pt x="45" y="8"/>
                </a:cubicBezTo>
                <a:cubicBezTo>
                  <a:pt x="60" y="8"/>
                  <a:pt x="75" y="99"/>
                  <a:pt x="90" y="99"/>
                </a:cubicBezTo>
                <a:cubicBezTo>
                  <a:pt x="105" y="99"/>
                  <a:pt x="121" y="16"/>
                  <a:pt x="136" y="8"/>
                </a:cubicBezTo>
                <a:cubicBezTo>
                  <a:pt x="151" y="0"/>
                  <a:pt x="166" y="53"/>
                  <a:pt x="181" y="53"/>
                </a:cubicBezTo>
                <a:cubicBezTo>
                  <a:pt x="196" y="53"/>
                  <a:pt x="211" y="0"/>
                  <a:pt x="226" y="8"/>
                </a:cubicBezTo>
                <a:cubicBezTo>
                  <a:pt x="241" y="16"/>
                  <a:pt x="257" y="99"/>
                  <a:pt x="272" y="99"/>
                </a:cubicBezTo>
                <a:cubicBezTo>
                  <a:pt x="287" y="99"/>
                  <a:pt x="302" y="8"/>
                  <a:pt x="317" y="8"/>
                </a:cubicBezTo>
                <a:cubicBezTo>
                  <a:pt x="332" y="8"/>
                  <a:pt x="347" y="99"/>
                  <a:pt x="362" y="99"/>
                </a:cubicBezTo>
                <a:cubicBezTo>
                  <a:pt x="377" y="99"/>
                  <a:pt x="393" y="8"/>
                  <a:pt x="408" y="8"/>
                </a:cubicBezTo>
                <a:cubicBezTo>
                  <a:pt x="423" y="8"/>
                  <a:pt x="438" y="99"/>
                  <a:pt x="453" y="99"/>
                </a:cubicBezTo>
                <a:cubicBezTo>
                  <a:pt x="468" y="99"/>
                  <a:pt x="484" y="8"/>
                  <a:pt x="499" y="8"/>
                </a:cubicBezTo>
                <a:cubicBezTo>
                  <a:pt x="514" y="8"/>
                  <a:pt x="529" y="99"/>
                  <a:pt x="544" y="99"/>
                </a:cubicBezTo>
                <a:cubicBezTo>
                  <a:pt x="559" y="99"/>
                  <a:pt x="574" y="8"/>
                  <a:pt x="589" y="8"/>
                </a:cubicBezTo>
                <a:cubicBezTo>
                  <a:pt x="604" y="8"/>
                  <a:pt x="627" y="84"/>
                  <a:pt x="635" y="99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42" name="任意多边形 14341"/>
          <p:cNvSpPr/>
          <p:nvPr/>
        </p:nvSpPr>
        <p:spPr>
          <a:xfrm>
            <a:off x="4031298" y="4832033"/>
            <a:ext cx="1871662" cy="85725"/>
          </a:xfrm>
          <a:custGeom>
            <a:avLst/>
            <a:gdLst/>
            <a:ahLst/>
            <a:cxnLst/>
            <a:pathLst>
              <a:path w="635" h="99">
                <a:moveTo>
                  <a:pt x="0" y="99"/>
                </a:moveTo>
                <a:cubicBezTo>
                  <a:pt x="15" y="53"/>
                  <a:pt x="30" y="8"/>
                  <a:pt x="45" y="8"/>
                </a:cubicBezTo>
                <a:cubicBezTo>
                  <a:pt x="60" y="8"/>
                  <a:pt x="75" y="99"/>
                  <a:pt x="90" y="99"/>
                </a:cubicBezTo>
                <a:cubicBezTo>
                  <a:pt x="105" y="99"/>
                  <a:pt x="121" y="16"/>
                  <a:pt x="136" y="8"/>
                </a:cubicBezTo>
                <a:cubicBezTo>
                  <a:pt x="151" y="0"/>
                  <a:pt x="166" y="53"/>
                  <a:pt x="181" y="53"/>
                </a:cubicBezTo>
                <a:cubicBezTo>
                  <a:pt x="196" y="53"/>
                  <a:pt x="211" y="0"/>
                  <a:pt x="226" y="8"/>
                </a:cubicBezTo>
                <a:cubicBezTo>
                  <a:pt x="241" y="16"/>
                  <a:pt x="257" y="99"/>
                  <a:pt x="272" y="99"/>
                </a:cubicBezTo>
                <a:cubicBezTo>
                  <a:pt x="287" y="99"/>
                  <a:pt x="302" y="8"/>
                  <a:pt x="317" y="8"/>
                </a:cubicBezTo>
                <a:cubicBezTo>
                  <a:pt x="332" y="8"/>
                  <a:pt x="347" y="99"/>
                  <a:pt x="362" y="99"/>
                </a:cubicBezTo>
                <a:cubicBezTo>
                  <a:pt x="377" y="99"/>
                  <a:pt x="393" y="8"/>
                  <a:pt x="408" y="8"/>
                </a:cubicBezTo>
                <a:cubicBezTo>
                  <a:pt x="423" y="8"/>
                  <a:pt x="438" y="99"/>
                  <a:pt x="453" y="99"/>
                </a:cubicBezTo>
                <a:cubicBezTo>
                  <a:pt x="468" y="99"/>
                  <a:pt x="484" y="8"/>
                  <a:pt x="499" y="8"/>
                </a:cubicBezTo>
                <a:cubicBezTo>
                  <a:pt x="514" y="8"/>
                  <a:pt x="529" y="99"/>
                  <a:pt x="544" y="99"/>
                </a:cubicBezTo>
                <a:cubicBezTo>
                  <a:pt x="559" y="99"/>
                  <a:pt x="574" y="8"/>
                  <a:pt x="589" y="8"/>
                </a:cubicBezTo>
                <a:cubicBezTo>
                  <a:pt x="604" y="8"/>
                  <a:pt x="627" y="84"/>
                  <a:pt x="635" y="99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43" name="任意多边形 14342"/>
          <p:cNvSpPr/>
          <p:nvPr/>
        </p:nvSpPr>
        <p:spPr>
          <a:xfrm>
            <a:off x="3700145" y="5576570"/>
            <a:ext cx="4464050" cy="73025"/>
          </a:xfrm>
          <a:custGeom>
            <a:avLst/>
            <a:gdLst/>
            <a:ahLst/>
            <a:cxnLst/>
            <a:pathLst>
              <a:path w="635" h="99">
                <a:moveTo>
                  <a:pt x="0" y="99"/>
                </a:moveTo>
                <a:cubicBezTo>
                  <a:pt x="15" y="53"/>
                  <a:pt x="30" y="8"/>
                  <a:pt x="45" y="8"/>
                </a:cubicBezTo>
                <a:cubicBezTo>
                  <a:pt x="60" y="8"/>
                  <a:pt x="75" y="99"/>
                  <a:pt x="90" y="99"/>
                </a:cubicBezTo>
                <a:cubicBezTo>
                  <a:pt x="105" y="99"/>
                  <a:pt x="121" y="16"/>
                  <a:pt x="136" y="8"/>
                </a:cubicBezTo>
                <a:cubicBezTo>
                  <a:pt x="151" y="0"/>
                  <a:pt x="166" y="53"/>
                  <a:pt x="181" y="53"/>
                </a:cubicBezTo>
                <a:cubicBezTo>
                  <a:pt x="196" y="53"/>
                  <a:pt x="211" y="0"/>
                  <a:pt x="226" y="8"/>
                </a:cubicBezTo>
                <a:cubicBezTo>
                  <a:pt x="241" y="16"/>
                  <a:pt x="257" y="99"/>
                  <a:pt x="272" y="99"/>
                </a:cubicBezTo>
                <a:cubicBezTo>
                  <a:pt x="287" y="99"/>
                  <a:pt x="302" y="8"/>
                  <a:pt x="317" y="8"/>
                </a:cubicBezTo>
                <a:cubicBezTo>
                  <a:pt x="332" y="8"/>
                  <a:pt x="347" y="99"/>
                  <a:pt x="362" y="99"/>
                </a:cubicBezTo>
                <a:cubicBezTo>
                  <a:pt x="377" y="99"/>
                  <a:pt x="393" y="8"/>
                  <a:pt x="408" y="8"/>
                </a:cubicBezTo>
                <a:cubicBezTo>
                  <a:pt x="423" y="8"/>
                  <a:pt x="438" y="99"/>
                  <a:pt x="453" y="99"/>
                </a:cubicBezTo>
                <a:cubicBezTo>
                  <a:pt x="468" y="99"/>
                  <a:pt x="484" y="8"/>
                  <a:pt x="499" y="8"/>
                </a:cubicBezTo>
                <a:cubicBezTo>
                  <a:pt x="514" y="8"/>
                  <a:pt x="529" y="99"/>
                  <a:pt x="544" y="99"/>
                </a:cubicBezTo>
                <a:cubicBezTo>
                  <a:pt x="559" y="99"/>
                  <a:pt x="574" y="8"/>
                  <a:pt x="589" y="8"/>
                </a:cubicBezTo>
                <a:cubicBezTo>
                  <a:pt x="604" y="8"/>
                  <a:pt x="627" y="84"/>
                  <a:pt x="635" y="99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44" name="任意多边形 14343"/>
          <p:cNvSpPr/>
          <p:nvPr/>
        </p:nvSpPr>
        <p:spPr>
          <a:xfrm>
            <a:off x="477838" y="6308725"/>
            <a:ext cx="3816350" cy="85725"/>
          </a:xfrm>
          <a:custGeom>
            <a:avLst/>
            <a:gdLst/>
            <a:ahLst/>
            <a:cxnLst/>
            <a:pathLst>
              <a:path w="635" h="99">
                <a:moveTo>
                  <a:pt x="0" y="99"/>
                </a:moveTo>
                <a:cubicBezTo>
                  <a:pt x="15" y="53"/>
                  <a:pt x="30" y="8"/>
                  <a:pt x="45" y="8"/>
                </a:cubicBezTo>
                <a:cubicBezTo>
                  <a:pt x="60" y="8"/>
                  <a:pt x="75" y="99"/>
                  <a:pt x="90" y="99"/>
                </a:cubicBezTo>
                <a:cubicBezTo>
                  <a:pt x="105" y="99"/>
                  <a:pt x="121" y="16"/>
                  <a:pt x="136" y="8"/>
                </a:cubicBezTo>
                <a:cubicBezTo>
                  <a:pt x="151" y="0"/>
                  <a:pt x="166" y="53"/>
                  <a:pt x="181" y="53"/>
                </a:cubicBezTo>
                <a:cubicBezTo>
                  <a:pt x="196" y="53"/>
                  <a:pt x="211" y="0"/>
                  <a:pt x="226" y="8"/>
                </a:cubicBezTo>
                <a:cubicBezTo>
                  <a:pt x="241" y="16"/>
                  <a:pt x="257" y="99"/>
                  <a:pt x="272" y="99"/>
                </a:cubicBezTo>
                <a:cubicBezTo>
                  <a:pt x="287" y="99"/>
                  <a:pt x="302" y="8"/>
                  <a:pt x="317" y="8"/>
                </a:cubicBezTo>
                <a:cubicBezTo>
                  <a:pt x="332" y="8"/>
                  <a:pt x="347" y="99"/>
                  <a:pt x="362" y="99"/>
                </a:cubicBezTo>
                <a:cubicBezTo>
                  <a:pt x="377" y="99"/>
                  <a:pt x="393" y="8"/>
                  <a:pt x="408" y="8"/>
                </a:cubicBezTo>
                <a:cubicBezTo>
                  <a:pt x="423" y="8"/>
                  <a:pt x="438" y="99"/>
                  <a:pt x="453" y="99"/>
                </a:cubicBezTo>
                <a:cubicBezTo>
                  <a:pt x="468" y="99"/>
                  <a:pt x="484" y="8"/>
                  <a:pt x="499" y="8"/>
                </a:cubicBezTo>
                <a:cubicBezTo>
                  <a:pt x="514" y="8"/>
                  <a:pt x="529" y="99"/>
                  <a:pt x="544" y="99"/>
                </a:cubicBezTo>
                <a:cubicBezTo>
                  <a:pt x="559" y="99"/>
                  <a:pt x="574" y="8"/>
                  <a:pt x="589" y="8"/>
                </a:cubicBezTo>
                <a:cubicBezTo>
                  <a:pt x="604" y="8"/>
                  <a:pt x="627" y="84"/>
                  <a:pt x="635" y="99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45" name="任意多边形 14344"/>
          <p:cNvSpPr/>
          <p:nvPr/>
        </p:nvSpPr>
        <p:spPr>
          <a:xfrm>
            <a:off x="4187508" y="6308725"/>
            <a:ext cx="3816350" cy="85725"/>
          </a:xfrm>
          <a:custGeom>
            <a:avLst/>
            <a:gdLst/>
            <a:ahLst/>
            <a:cxnLst/>
            <a:pathLst>
              <a:path w="635" h="99">
                <a:moveTo>
                  <a:pt x="0" y="99"/>
                </a:moveTo>
                <a:cubicBezTo>
                  <a:pt x="15" y="53"/>
                  <a:pt x="30" y="8"/>
                  <a:pt x="45" y="8"/>
                </a:cubicBezTo>
                <a:cubicBezTo>
                  <a:pt x="60" y="8"/>
                  <a:pt x="75" y="99"/>
                  <a:pt x="90" y="99"/>
                </a:cubicBezTo>
                <a:cubicBezTo>
                  <a:pt x="105" y="99"/>
                  <a:pt x="121" y="16"/>
                  <a:pt x="136" y="8"/>
                </a:cubicBezTo>
                <a:cubicBezTo>
                  <a:pt x="151" y="0"/>
                  <a:pt x="166" y="53"/>
                  <a:pt x="181" y="53"/>
                </a:cubicBezTo>
                <a:cubicBezTo>
                  <a:pt x="196" y="53"/>
                  <a:pt x="211" y="0"/>
                  <a:pt x="226" y="8"/>
                </a:cubicBezTo>
                <a:cubicBezTo>
                  <a:pt x="241" y="16"/>
                  <a:pt x="257" y="99"/>
                  <a:pt x="272" y="99"/>
                </a:cubicBezTo>
                <a:cubicBezTo>
                  <a:pt x="287" y="99"/>
                  <a:pt x="302" y="8"/>
                  <a:pt x="317" y="8"/>
                </a:cubicBezTo>
                <a:cubicBezTo>
                  <a:pt x="332" y="8"/>
                  <a:pt x="347" y="99"/>
                  <a:pt x="362" y="99"/>
                </a:cubicBezTo>
                <a:cubicBezTo>
                  <a:pt x="377" y="99"/>
                  <a:pt x="393" y="8"/>
                  <a:pt x="408" y="8"/>
                </a:cubicBezTo>
                <a:cubicBezTo>
                  <a:pt x="423" y="8"/>
                  <a:pt x="438" y="99"/>
                  <a:pt x="453" y="99"/>
                </a:cubicBezTo>
                <a:cubicBezTo>
                  <a:pt x="468" y="99"/>
                  <a:pt x="484" y="8"/>
                  <a:pt x="499" y="8"/>
                </a:cubicBezTo>
                <a:cubicBezTo>
                  <a:pt x="514" y="8"/>
                  <a:pt x="529" y="99"/>
                  <a:pt x="544" y="99"/>
                </a:cubicBezTo>
                <a:cubicBezTo>
                  <a:pt x="559" y="99"/>
                  <a:pt x="574" y="8"/>
                  <a:pt x="589" y="8"/>
                </a:cubicBezTo>
                <a:cubicBezTo>
                  <a:pt x="604" y="8"/>
                  <a:pt x="627" y="84"/>
                  <a:pt x="635" y="99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1273" name="图片 14345" descr="0037">
            <a:hlinkClick r:id="rId1" action="ppaction://hlinksldjump">
              <a:snd r:embed="rId2" name="camera.wav"/>
            </a:hlinkClick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AFCFC"/>
              </a:clrFrom>
              <a:clrTo>
                <a:srgbClr val="FAFCFC">
                  <a:alpha val="0"/>
                </a:srgbClr>
              </a:clrTo>
            </a:clrChange>
            <a:lum bright="29999"/>
          </a:blip>
          <a:stretch>
            <a:fillRect/>
          </a:stretch>
        </p:blipFill>
        <p:spPr>
          <a:xfrm>
            <a:off x="9829800" y="6262688"/>
            <a:ext cx="838200" cy="595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4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charRg st="47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55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339">
                                            <p:txEl>
                                              <p:charRg st="55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65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charRg st="65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80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339">
                                            <p:txEl>
                                              <p:charRg st="80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内容占位符 15361"/>
          <p:cNvSpPr>
            <a:spLocks noGrp="1"/>
          </p:cNvSpPr>
          <p:nvPr>
            <p:ph idx="1"/>
          </p:nvPr>
        </p:nvSpPr>
        <p:spPr>
          <a:xfrm>
            <a:off x="151130" y="15875"/>
            <a:ext cx="10312400" cy="6381750"/>
          </a:xfrm>
        </p:spPr>
        <p:txBody>
          <a:bodyPr anchor="t">
            <a:normAutofit fontScale="90000"/>
          </a:bodyPr>
          <a:p>
            <a:pPr>
              <a:lnSpc>
                <a:spcPct val="100000"/>
              </a:lnSpc>
              <a:buNone/>
            </a:pPr>
            <a:r>
              <a:rPr lang="en-US" altLang="zh-CN" sz="44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定语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是名词前面的连带成分，用来修饰、 名词表示人或事物性质、状态、数量、所属等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例如：</a:t>
            </a:r>
            <a:endParaRPr lang="zh-CN" altLang="en-US" sz="40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那 沉甸甸 的稻谷，像 一垄 金黄的 珍珠。</a:t>
            </a:r>
            <a:endParaRPr lang="zh-CN" altLang="en-US" sz="40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None/>
            </a:pPr>
            <a:endParaRPr lang="zh-CN" altLang="en-US" sz="9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三 杯 美酒敬亲人。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None/>
            </a:pPr>
            <a:endParaRPr lang="zh-CN" altLang="en-US" sz="9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(3)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雪野中有 血 红 的宝珠山茶，白 中隐青 的 单瓣 梅花。</a:t>
            </a:r>
            <a:endParaRPr lang="zh-CN" altLang="en-US" sz="40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None/>
            </a:pPr>
            <a:endParaRPr lang="zh-CN" altLang="en-US" sz="9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(4)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中国 的历史有 自己 的特点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4400" dirty="0">
                <a:solidFill>
                  <a:srgbClr val="000099"/>
                </a:solidFill>
              </a:rPr>
              <a:t> </a:t>
            </a:r>
            <a:endParaRPr lang="zh-CN" altLang="en-US" sz="4400" dirty="0">
              <a:solidFill>
                <a:srgbClr val="000099"/>
              </a:solidFill>
            </a:endParaRPr>
          </a:p>
        </p:txBody>
      </p:sp>
      <p:pic>
        <p:nvPicPr>
          <p:cNvPr id="12290" name="图片 15362" descr="0037">
            <a:hlinkClick r:id="rId1" action="ppaction://hlinksldjump">
              <a:snd r:embed="rId2" name="camera.wav"/>
            </a:hlinkClick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AFCFC"/>
              </a:clrFrom>
              <a:clrTo>
                <a:srgbClr val="FAFCFC">
                  <a:alpha val="0"/>
                </a:srgbClr>
              </a:clrTo>
            </a:clrChange>
            <a:lum bright="29999"/>
          </a:blip>
          <a:stretch>
            <a:fillRect/>
          </a:stretch>
        </p:blipFill>
        <p:spPr>
          <a:xfrm>
            <a:off x="9625013" y="6262688"/>
            <a:ext cx="8382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15363"/>
          <p:cNvSpPr txBox="1"/>
          <p:nvPr/>
        </p:nvSpPr>
        <p:spPr>
          <a:xfrm>
            <a:off x="1351280" y="1946910"/>
            <a:ext cx="352425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3006725" y="1946910"/>
            <a:ext cx="496888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5562918" y="1946910"/>
            <a:ext cx="352425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798195" y="2719705"/>
            <a:ext cx="352425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文本框 15367"/>
          <p:cNvSpPr txBox="1"/>
          <p:nvPr/>
        </p:nvSpPr>
        <p:spPr>
          <a:xfrm>
            <a:off x="6936423" y="3801428"/>
            <a:ext cx="352425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9" name="文本框 15368"/>
          <p:cNvSpPr txBox="1"/>
          <p:nvPr/>
        </p:nvSpPr>
        <p:spPr>
          <a:xfrm>
            <a:off x="2719705" y="3915728"/>
            <a:ext cx="352425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150813" y="4507865"/>
            <a:ext cx="352425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1" name="文本框 15370"/>
          <p:cNvSpPr txBox="1"/>
          <p:nvPr/>
        </p:nvSpPr>
        <p:spPr>
          <a:xfrm>
            <a:off x="6721793" y="2013268"/>
            <a:ext cx="352425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2" name="文本框 15371"/>
          <p:cNvSpPr txBox="1"/>
          <p:nvPr/>
        </p:nvSpPr>
        <p:spPr>
          <a:xfrm>
            <a:off x="798195" y="5328285"/>
            <a:ext cx="792163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3" name="文本框 15372"/>
          <p:cNvSpPr txBox="1"/>
          <p:nvPr/>
        </p:nvSpPr>
        <p:spPr>
          <a:xfrm>
            <a:off x="3978275" y="5328603"/>
            <a:ext cx="352425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4" name="文本框 15373"/>
          <p:cNvSpPr txBox="1"/>
          <p:nvPr/>
        </p:nvSpPr>
        <p:spPr>
          <a:xfrm>
            <a:off x="6649720" y="2012950"/>
            <a:ext cx="496888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5" name="文本框 15374"/>
          <p:cNvSpPr txBox="1"/>
          <p:nvPr/>
        </p:nvSpPr>
        <p:spPr>
          <a:xfrm>
            <a:off x="2027873" y="2719705"/>
            <a:ext cx="496887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6" name="文本框 15375"/>
          <p:cNvSpPr txBox="1"/>
          <p:nvPr/>
        </p:nvSpPr>
        <p:spPr>
          <a:xfrm>
            <a:off x="8951595" y="3915410"/>
            <a:ext cx="496888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7" name="文本框 15376"/>
          <p:cNvSpPr txBox="1"/>
          <p:nvPr/>
        </p:nvSpPr>
        <p:spPr>
          <a:xfrm>
            <a:off x="4438968" y="3801745"/>
            <a:ext cx="496887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8" name="文本框 15377"/>
          <p:cNvSpPr txBox="1"/>
          <p:nvPr/>
        </p:nvSpPr>
        <p:spPr>
          <a:xfrm>
            <a:off x="1278573" y="4507865"/>
            <a:ext cx="496887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9" name="文本框 15378"/>
          <p:cNvSpPr txBox="1"/>
          <p:nvPr/>
        </p:nvSpPr>
        <p:spPr>
          <a:xfrm>
            <a:off x="1869123" y="5328603"/>
            <a:ext cx="496887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0" name="文本框 15379"/>
          <p:cNvSpPr txBox="1"/>
          <p:nvPr/>
        </p:nvSpPr>
        <p:spPr>
          <a:xfrm>
            <a:off x="4821555" y="5328603"/>
            <a:ext cx="496888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1" name="文本框 15380"/>
          <p:cNvSpPr txBox="1"/>
          <p:nvPr/>
        </p:nvSpPr>
        <p:spPr>
          <a:xfrm>
            <a:off x="8257540" y="2084705"/>
            <a:ext cx="496888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4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charRg st="42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4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2">
                                            <p:txEl>
                                              <p:charRg st="46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7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362">
                                            <p:txEl>
                                              <p:charRg st="73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88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362">
                                            <p:txEl>
                                              <p:charRg st="88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22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362">
                                            <p:txEl>
                                              <p:charRg st="122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  <p:bldP spid="15367" grpId="0"/>
      <p:bldP spid="15368" grpId="0"/>
      <p:bldP spid="15369" grpId="0"/>
      <p:bldP spid="15370" grpId="0"/>
      <p:bldP spid="15371" grpId="0"/>
      <p:bldP spid="15372" grpId="0"/>
      <p:bldP spid="15373" grpId="0"/>
      <p:bldP spid="15374" grpId="0"/>
      <p:bldP spid="15375" grpId="0"/>
      <p:bldP spid="15376" grpId="0"/>
      <p:bldP spid="15377" grpId="0"/>
      <p:bldP spid="15378" grpId="0"/>
      <p:bldP spid="15379" grpId="0"/>
      <p:bldP spid="15380" grpId="0"/>
      <p:bldP spid="1538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内容占位符 16386"/>
          <p:cNvSpPr>
            <a:spLocks noGrp="1"/>
          </p:cNvSpPr>
          <p:nvPr>
            <p:ph idx="1"/>
          </p:nvPr>
        </p:nvSpPr>
        <p:spPr>
          <a:xfrm>
            <a:off x="119380" y="0"/>
            <a:ext cx="9440545" cy="6858000"/>
          </a:xfrm>
          <a:solidFill>
            <a:srgbClr val="FFFFFF">
              <a:alpha val="80000"/>
            </a:srgbClr>
          </a:solidFill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状语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是动语或形容词前面的连带成分， 用来修饰、限制动词或形容词，表示动作的状态、方式、时间、处所或程度等。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例如：</a:t>
            </a:r>
            <a:endParaRPr lang="zh-CN" altLang="en-US" sz="48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他 已 经  快 速 地 走 了。</a:t>
            </a:r>
            <a:endParaRPr lang="zh-CN" altLang="en-US" sz="4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咱 们 北 京 见。</a:t>
            </a:r>
            <a:endParaRPr lang="zh-CN" altLang="en-US" sz="4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3315" name="图片 16387" descr="0037">
            <a:hlinkClick r:id="rId1" action="ppaction://hlinksldjump">
              <a:snd r:embed="rId2" name="camera.wav"/>
            </a:hlinkClick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AFCFC"/>
              </a:clrFrom>
              <a:clrTo>
                <a:srgbClr val="FAFCFC">
                  <a:alpha val="0"/>
                </a:srgbClr>
              </a:clrTo>
            </a:clrChange>
            <a:lum bright="29999"/>
          </a:blip>
          <a:stretch>
            <a:fillRect/>
          </a:stretch>
        </p:blipFill>
        <p:spPr>
          <a:xfrm>
            <a:off x="9625013" y="5949950"/>
            <a:ext cx="1042987" cy="741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16388"/>
          <p:cNvSpPr txBox="1"/>
          <p:nvPr/>
        </p:nvSpPr>
        <p:spPr>
          <a:xfrm>
            <a:off x="2823528" y="4731703"/>
            <a:ext cx="2087562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         ]</a:t>
            </a:r>
            <a:endParaRPr lang="en-US" altLang="zh-CN" sz="4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4014470" y="3901440"/>
            <a:ext cx="2016125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         ]</a:t>
            </a:r>
            <a:endParaRPr lang="en-US" altLang="zh-CN" sz="4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1782445" y="3780790"/>
            <a:ext cx="2232025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          ]</a:t>
            </a:r>
            <a:endParaRPr lang="en-US" altLang="zh-CN" sz="4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5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charRg st="54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387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79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387">
                                            <p:txEl>
                                              <p:charRg st="79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  <p:bldP spid="1639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3"/>
          <p:cNvSpPr>
            <a:spLocks noGrp="1"/>
          </p:cNvSpPr>
          <p:nvPr>
            <p:ph idx="1"/>
          </p:nvPr>
        </p:nvSpPr>
        <p:spPr>
          <a:xfrm>
            <a:off x="194310" y="106045"/>
            <a:ext cx="9723120" cy="6566535"/>
          </a:xfrm>
        </p:spPr>
        <p:txBody>
          <a:bodyPr vert="horz" wrap="square" lIns="91440" tIns="45720" rIns="91440" bIns="45720" anchor="t">
            <a:normAutofit/>
          </a:bodyPr>
          <a:p>
            <a:pPr eaLnBrk="1" hangingPunct="1">
              <a:lnSpc>
                <a:spcPct val="110000"/>
              </a:lnSpc>
              <a:buNone/>
            </a:pPr>
            <a:r>
              <a:rPr lang="en-US" altLang="zh-CN" b="1" dirty="0"/>
              <a:t>4</a:t>
            </a:r>
            <a:r>
              <a:rPr lang="zh-CN" altLang="en-US" b="1" dirty="0"/>
              <a:t>．下面各组中划线词词性相同的一项是（   ） </a:t>
            </a:r>
            <a:endParaRPr lang="zh-CN" altLang="en-US" b="1" dirty="0"/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/>
              <a:t>   </a:t>
            </a:r>
            <a:r>
              <a:rPr lang="en-US" altLang="zh-CN" b="1" dirty="0"/>
              <a:t>A</a:t>
            </a:r>
            <a:r>
              <a:rPr lang="zh-CN" altLang="en-US" b="1" dirty="0"/>
              <a:t>． ① 这</a:t>
            </a:r>
            <a:r>
              <a:rPr lang="zh-CN" altLang="en-US" b="1" u="sng" dirty="0"/>
              <a:t>朦胧</a:t>
            </a:r>
            <a:r>
              <a:rPr lang="zh-CN" altLang="en-US" b="1" dirty="0"/>
              <a:t>的月光，实在照不了多远。     </a:t>
            </a:r>
            <a:endParaRPr lang="zh-CN" altLang="en-US" b="1" dirty="0"/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/>
              <a:t>          ② 月色便</a:t>
            </a:r>
            <a:r>
              <a:rPr lang="zh-CN" altLang="en-US" b="1" u="sng" dirty="0"/>
              <a:t>朦胧</a:t>
            </a:r>
            <a:r>
              <a:rPr lang="zh-CN" altLang="en-US" b="1" dirty="0"/>
              <a:t>在水气里。 </a:t>
            </a:r>
            <a:endParaRPr lang="zh-CN" altLang="en-US" b="1" dirty="0"/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/>
              <a:t>   </a:t>
            </a:r>
            <a:r>
              <a:rPr lang="en-US" altLang="zh-CN" b="1" dirty="0"/>
              <a:t>B</a:t>
            </a:r>
            <a:r>
              <a:rPr lang="zh-CN" altLang="en-US" b="1" dirty="0"/>
              <a:t>．①掌握法律武器，增强禁毒</a:t>
            </a:r>
            <a:r>
              <a:rPr lang="zh-CN" altLang="en-US" b="1" u="sng" dirty="0"/>
              <a:t>意识</a:t>
            </a:r>
            <a:r>
              <a:rPr lang="zh-CN" altLang="en-US" b="1" dirty="0"/>
              <a:t>。</a:t>
            </a:r>
            <a:endParaRPr lang="zh-CN" altLang="en-US" b="1" dirty="0"/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/>
              <a:t>         ②朋友</a:t>
            </a:r>
            <a:r>
              <a:rPr lang="en-US" altLang="zh-CN" b="1" dirty="0"/>
              <a:t>,</a:t>
            </a:r>
            <a:r>
              <a:rPr lang="zh-CN" altLang="en-US" b="1" dirty="0"/>
              <a:t>你是否</a:t>
            </a:r>
            <a:r>
              <a:rPr lang="zh-CN" altLang="en-US" b="1" u="sng" dirty="0"/>
              <a:t>意识</a:t>
            </a:r>
            <a:r>
              <a:rPr lang="zh-CN" altLang="en-US" b="1" dirty="0"/>
              <a:t>到你在幸福之中呢</a:t>
            </a:r>
            <a:r>
              <a:rPr lang="en-US" altLang="zh-CN" b="1" dirty="0"/>
              <a:t>? </a:t>
            </a:r>
            <a:endParaRPr lang="en-US" altLang="zh-CN" b="1" dirty="0"/>
          </a:p>
          <a:p>
            <a:pPr eaLnBrk="1" hangingPunct="1">
              <a:lnSpc>
                <a:spcPct val="110000"/>
              </a:lnSpc>
              <a:buNone/>
            </a:pPr>
            <a:r>
              <a:rPr lang="en-US" altLang="zh-CN" b="1" dirty="0"/>
              <a:t>   C</a:t>
            </a:r>
            <a:r>
              <a:rPr lang="zh-CN" altLang="en-US" b="1" dirty="0"/>
              <a:t>．①他工作随便，学习</a:t>
            </a:r>
            <a:r>
              <a:rPr lang="zh-CN" altLang="en-US" b="1" u="sng" dirty="0"/>
              <a:t>松懈</a:t>
            </a:r>
            <a:r>
              <a:rPr lang="zh-CN" altLang="en-US" b="1" dirty="0"/>
              <a:t>。  </a:t>
            </a:r>
            <a:endParaRPr lang="zh-CN" altLang="en-US" b="1" dirty="0"/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/>
              <a:t>         ②刚才出力摇船犹如龙船似的那股劲儿，现在在每个人的身体里</a:t>
            </a:r>
            <a:r>
              <a:rPr lang="zh-CN" altLang="en-US" b="1" u="sng" dirty="0"/>
              <a:t>松懈</a:t>
            </a:r>
            <a:r>
              <a:rPr lang="zh-CN" altLang="en-US" b="1" dirty="0"/>
              <a:t>下来了。  </a:t>
            </a:r>
            <a:endParaRPr lang="zh-CN" altLang="en-US" b="1" dirty="0"/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/>
              <a:t>   </a:t>
            </a:r>
            <a:r>
              <a:rPr lang="en-US" altLang="zh-CN" b="1" dirty="0"/>
              <a:t>D</a:t>
            </a:r>
            <a:r>
              <a:rPr lang="zh-CN" altLang="en-US" b="1" dirty="0"/>
              <a:t>．①酒香不怕巷子</a:t>
            </a:r>
            <a:r>
              <a:rPr lang="zh-CN" altLang="en-US" b="1" u="sng" dirty="0"/>
              <a:t>深</a:t>
            </a:r>
            <a:r>
              <a:rPr lang="zh-CN" altLang="en-US" b="1" dirty="0"/>
              <a:t>。  </a:t>
            </a:r>
            <a:endParaRPr lang="zh-CN" altLang="en-US" b="1" dirty="0"/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b="1" dirty="0"/>
              <a:t>         ②这本书的内容很</a:t>
            </a:r>
            <a:r>
              <a:rPr lang="zh-CN" altLang="en-US" b="1" u="sng" dirty="0"/>
              <a:t>深</a:t>
            </a:r>
            <a:r>
              <a:rPr lang="zh-CN" altLang="en-US" b="1" dirty="0"/>
              <a:t>，可真难懂。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650220" y="367665"/>
            <a:ext cx="54991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内容占位符 17410"/>
          <p:cNvSpPr>
            <a:spLocks noGrp="1"/>
          </p:cNvSpPr>
          <p:nvPr>
            <p:ph idx="1"/>
          </p:nvPr>
        </p:nvSpPr>
        <p:spPr>
          <a:xfrm>
            <a:off x="457200" y="445135"/>
            <a:ext cx="9144000" cy="5743575"/>
          </a:xfrm>
          <a:solidFill>
            <a:srgbClr val="FFFFFF">
              <a:alpha val="50000"/>
            </a:srgbClr>
          </a:solidFill>
        </p:spPr>
        <p:txBody>
          <a:bodyPr anchor="t"/>
          <a:p>
            <a:pPr>
              <a:buNone/>
            </a:pP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歌 声 把 王 老 师 带 入 深 沉 的 回 忆。</a:t>
            </a:r>
            <a:endParaRPr lang="zh-CN" altLang="en-US" sz="4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(4)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科 学 终 于  以 伟 大 的 不 可 抑 制 的力 量 战 胜 了 神 权。</a:t>
            </a:r>
            <a:endParaRPr lang="zh-CN" altLang="en-US" sz="4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(5)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她 很 漂 亮。</a:t>
            </a:r>
            <a:endParaRPr lang="zh-CN" altLang="en-US" sz="4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(6)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月 光 十 分 朦 胧</a:t>
            </a:r>
            <a:r>
              <a:rPr lang="en-US" altLang="zh-CN" sz="48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4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4339" name="图片 17411" descr="0037">
            <a:hlinkClick r:id="rId1" action="ppaction://hlinksldjump">
              <a:snd r:embed="rId2" name="camera.wav"/>
            </a:hlinkClick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AFCFC"/>
              </a:clrFrom>
              <a:clrTo>
                <a:srgbClr val="FAFCFC">
                  <a:alpha val="0"/>
                </a:srgbClr>
              </a:clrTo>
            </a:clrChange>
            <a:lum bright="29999"/>
          </a:blip>
          <a:stretch>
            <a:fillRect/>
          </a:stretch>
        </p:blipFill>
        <p:spPr>
          <a:xfrm>
            <a:off x="9601200" y="5943600"/>
            <a:ext cx="838200" cy="595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17412"/>
          <p:cNvSpPr txBox="1"/>
          <p:nvPr/>
        </p:nvSpPr>
        <p:spPr>
          <a:xfrm>
            <a:off x="3084830" y="328613"/>
            <a:ext cx="3889375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>
                <a:solidFill>
                  <a:srgbClr val="33CC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                  ]</a:t>
            </a:r>
            <a:endParaRPr lang="en-US" altLang="zh-CN" sz="5400" b="1">
              <a:solidFill>
                <a:srgbClr val="33CC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3216275" y="1714500"/>
            <a:ext cx="2160588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>
                <a:solidFill>
                  <a:srgbClr val="33CC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        ]</a:t>
            </a:r>
            <a:endParaRPr lang="en-US" altLang="zh-CN" sz="5400" b="1">
              <a:solidFill>
                <a:srgbClr val="33CC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2031365" y="3893820"/>
            <a:ext cx="1511300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>
                <a:solidFill>
                  <a:srgbClr val="33CC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   ]</a:t>
            </a:r>
            <a:endParaRPr lang="en-US" altLang="zh-CN" sz="5400" b="1">
              <a:solidFill>
                <a:srgbClr val="33CC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文本框 17415"/>
          <p:cNvSpPr txBox="1"/>
          <p:nvPr/>
        </p:nvSpPr>
        <p:spPr>
          <a:xfrm>
            <a:off x="3215958" y="4747895"/>
            <a:ext cx="1871662" cy="92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>
                <a:solidFill>
                  <a:srgbClr val="33CC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       ]</a:t>
            </a:r>
            <a:endParaRPr lang="en-US" altLang="zh-CN" sz="5400" b="1">
              <a:solidFill>
                <a:srgbClr val="33CC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文本框 17416"/>
          <p:cNvSpPr txBox="1"/>
          <p:nvPr/>
        </p:nvSpPr>
        <p:spPr>
          <a:xfrm>
            <a:off x="5377180" y="1802448"/>
            <a:ext cx="433388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>
                <a:solidFill>
                  <a:srgbClr val="33CC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 </a:t>
            </a:r>
            <a:endParaRPr lang="en-US" altLang="zh-CN" sz="5400" b="1">
              <a:solidFill>
                <a:srgbClr val="33CC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8" name="矩形 17417"/>
          <p:cNvSpPr/>
          <p:nvPr/>
        </p:nvSpPr>
        <p:spPr>
          <a:xfrm>
            <a:off x="6648768" y="2490788"/>
            <a:ext cx="325437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>
                <a:solidFill>
                  <a:srgbClr val="33CC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endParaRPr lang="en-US" altLang="zh-CN" sz="5400" b="1">
              <a:solidFill>
                <a:srgbClr val="33CC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3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411">
                                            <p:txEl>
                                              <p:charRg st="3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74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411">
                                            <p:txEl>
                                              <p:charRg st="74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86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411">
                                            <p:txEl>
                                              <p:charRg st="86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  <p:bldP spid="17415" grpId="0"/>
      <p:bldP spid="17416" grpId="0"/>
      <p:bldP spid="17417" grpId="0"/>
      <p:bldP spid="174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内容占位符 18434"/>
          <p:cNvSpPr>
            <a:spLocks noGrp="1"/>
          </p:cNvSpPr>
          <p:nvPr>
            <p:ph idx="1"/>
          </p:nvPr>
        </p:nvSpPr>
        <p:spPr>
          <a:xfrm>
            <a:off x="240665" y="0"/>
            <a:ext cx="9625965" cy="6858000"/>
          </a:xfrm>
          <a:solidFill>
            <a:srgbClr val="FFFFFF">
              <a:alpha val="39999"/>
            </a:srgbClr>
          </a:solidFill>
        </p:spPr>
        <p:txBody>
          <a:bodyPr anchor="t"/>
          <a:p>
            <a:pPr>
              <a:lnSpc>
                <a:spcPct val="120000"/>
              </a:lnSpc>
              <a:buNone/>
            </a:pPr>
            <a:r>
              <a:rPr lang="en-US" altLang="zh-CN" sz="4400" dirty="0">
                <a:solidFill>
                  <a:srgbClr val="FF0000"/>
                </a:solidFill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补语</a:t>
            </a:r>
            <a:r>
              <a:rPr lang="zh-CN" altLang="en-US" sz="4000" b="1" dirty="0">
                <a:solidFill>
                  <a:srgbClr val="9900CC"/>
                </a:solidFill>
                <a:latin typeface="宋体" panose="02010600030101010101" pitchFamily="2" charset="-122"/>
              </a:rPr>
              <a:t>是动词或形容词后面的连带成分， 一般用来补充说明动作、行为的情况、结果、程度、趋向、时间、处所、数量、性状等</a:t>
            </a:r>
            <a:r>
              <a:rPr lang="zh-CN" altLang="en-US" sz="4000" b="1" dirty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b="1" dirty="0">
              <a:solidFill>
                <a:srgbClr val="99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例如：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广 大 人 民 干  得 热 火 朝 天。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蔡伦出生</a:t>
            </a:r>
            <a:r>
              <a:rPr lang="en-US" altLang="zh-CN" sz="4000" b="1">
                <a:solidFill>
                  <a:srgbClr val="FF0000"/>
                </a:solidFill>
              </a:rPr>
              <a:t> 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在一个贫穷的铁匠家里。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5559743" y="4067493"/>
            <a:ext cx="4537075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&lt;                &gt;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8717280" y="4872990"/>
            <a:ext cx="10217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&gt;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9113" y="4873308"/>
            <a:ext cx="509587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&lt;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5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charRg st="59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63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charRg st="63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88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charRg st="88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 build="p"/>
      <p:bldP spid="18436" grpId="0"/>
      <p:bldP spid="2" grpId="0"/>
      <p:bldP spid="1843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内容占位符 19457"/>
          <p:cNvSpPr>
            <a:spLocks noGrp="1"/>
          </p:cNvSpPr>
          <p:nvPr>
            <p:ph idx="1"/>
          </p:nvPr>
        </p:nvSpPr>
        <p:spPr>
          <a:xfrm>
            <a:off x="405130" y="765175"/>
            <a:ext cx="10021570" cy="4897755"/>
          </a:xfrm>
        </p:spPr>
        <p:txBody>
          <a:bodyPr anchor="t"/>
          <a:p>
            <a:pPr>
              <a:spcBef>
                <a:spcPct val="60000"/>
              </a:spcBef>
              <a:buNone/>
            </a:pPr>
            <a:r>
              <a:rPr lang="en-US" altLang="zh-CN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他 生  于 </a:t>
            </a:r>
            <a:r>
              <a:rPr lang="en-US" altLang="zh-CN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1918 </a:t>
            </a:r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年 。</a:t>
            </a:r>
            <a:endParaRPr lang="zh-CN" altLang="en-US" sz="5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60000"/>
              </a:spcBef>
              <a:buNone/>
            </a:pPr>
            <a:r>
              <a:rPr lang="en-US" altLang="zh-CN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(4)</a:t>
            </a:r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他 坐 在 桌 子 旁 。</a:t>
            </a:r>
            <a:endParaRPr lang="zh-CN" altLang="en-US" sz="5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60000"/>
              </a:spcBef>
              <a:buNone/>
            </a:pPr>
            <a:r>
              <a:rPr lang="en-US" altLang="zh-CN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(5)</a:t>
            </a:r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颜 色 是 那 么 浓，浓 得  好 象 要 流 下 来 似 的 。 </a:t>
            </a:r>
            <a:endParaRPr lang="zh-CN" altLang="en-US" sz="5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3683318" y="669925"/>
            <a:ext cx="4824412" cy="1014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6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&lt;                 &gt;</a:t>
            </a:r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219393" y="3875405"/>
            <a:ext cx="1079500" cy="1106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6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&lt;</a:t>
            </a:r>
            <a:endParaRPr lang="en-US" altLang="zh-CN" sz="6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3211195" y="1978025"/>
            <a:ext cx="56902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6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&lt;                   &gt;</a:t>
            </a:r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矩形 19461"/>
          <p:cNvSpPr/>
          <p:nvPr/>
        </p:nvSpPr>
        <p:spPr>
          <a:xfrm>
            <a:off x="9081453" y="4060508"/>
            <a:ext cx="839787" cy="1014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6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&gt;</a:t>
            </a:r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0" name="图片 19462" descr="0037">
            <a:hlinkClick r:id="rId1" action="ppaction://hlinksldjump">
              <a:snd r:embed="rId2" name="camera.wav"/>
            </a:hlinkClick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AFCFC"/>
              </a:clrFrom>
              <a:clrTo>
                <a:srgbClr val="FAFCFC">
                  <a:alpha val="0"/>
                </a:srgbClr>
              </a:clrTo>
            </a:clrChange>
            <a:lum bright="29999"/>
          </a:blip>
          <a:stretch>
            <a:fillRect/>
          </a:stretch>
        </p:blipFill>
        <p:spPr>
          <a:xfrm>
            <a:off x="9601200" y="5943600"/>
            <a:ext cx="838200" cy="595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9458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36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9458">
                                            <p:txEl>
                                              <p:charRg st="36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  <p:bldP spid="1946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占位符 20481"/>
          <p:cNvSpPr>
            <a:spLocks noGrp="1"/>
          </p:cNvSpPr>
          <p:nvPr>
            <p:ph type="body" idx="4294967295"/>
          </p:nvPr>
        </p:nvSpPr>
        <p:spPr>
          <a:xfrm>
            <a:off x="1524000" y="765175"/>
            <a:ext cx="9144000" cy="6092825"/>
          </a:xfrm>
        </p:spPr>
        <p:txBody>
          <a:bodyPr anchor="t"/>
          <a:p>
            <a:pPr algn="just"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双宾语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例如</a:t>
            </a:r>
            <a:r>
              <a:rPr lang="en-US" altLang="zh-CN" sz="44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4400" b="1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朋友送我一支笔。</a:t>
            </a:r>
            <a:endParaRPr lang="zh-CN" altLang="en-US" sz="4400" b="1" dirty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　 “我”是近宾语（间接宾语），“一支笔”是远宾语（直接宾语）。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现在人们叫它 故宫。</a:t>
            </a:r>
            <a:endParaRPr lang="zh-CN" altLang="en-US" sz="44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　 “它”是近宾语（间接宾语）， 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" 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故宫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"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是远宾语（直接宾语）。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10" name="图片 20482" descr="0037">
            <a:hlinkClick r:id="rId1" action="ppaction://hlinksldjump">
              <a:snd r:embed="rId2" name="camera.wav"/>
            </a:hlinkClick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AFCFC"/>
              </a:clrFrom>
              <a:clrTo>
                <a:srgbClr val="FAFCFC">
                  <a:alpha val="0"/>
                </a:srgbClr>
              </a:clrTo>
            </a:clrChange>
            <a:lum bright="29999"/>
          </a:blip>
          <a:stretch>
            <a:fillRect/>
          </a:stretch>
        </p:blipFill>
        <p:spPr>
          <a:xfrm>
            <a:off x="9601200" y="5943600"/>
            <a:ext cx="838200" cy="595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矩形 20483"/>
          <p:cNvSpPr/>
          <p:nvPr/>
        </p:nvSpPr>
        <p:spPr>
          <a:xfrm>
            <a:off x="5159375" y="0"/>
            <a:ext cx="2089150" cy="1196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注意</a:t>
            </a:r>
            <a:endParaRPr lang="zh-CN" altLang="en-US" sz="7200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2">
                                            <p:txEl>
                                              <p:charRg st="1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2">
                                            <p:txEl>
                                              <p:charRg st="1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5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2">
                                            <p:txEl>
                                              <p:charRg st="5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2">
                                            <p:txEl>
                                              <p:charRg st="5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63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2">
                                            <p:txEl>
                                              <p:charRg st="63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2">
                                            <p:txEl>
                                              <p:charRg st="63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1505"/>
          <p:cNvSpPr/>
          <p:nvPr/>
        </p:nvSpPr>
        <p:spPr>
          <a:xfrm>
            <a:off x="2566988" y="1196975"/>
            <a:ext cx="78120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主语       谓语        宾语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7" name="矩形 21506"/>
          <p:cNvSpPr/>
          <p:nvPr/>
        </p:nvSpPr>
        <p:spPr>
          <a:xfrm>
            <a:off x="1271588" y="2657475"/>
            <a:ext cx="242887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（定语）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矩形 21507"/>
          <p:cNvSpPr/>
          <p:nvPr/>
        </p:nvSpPr>
        <p:spPr>
          <a:xfrm>
            <a:off x="7896225" y="2730500"/>
            <a:ext cx="242887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（定语）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4079875" y="2732088"/>
            <a:ext cx="160972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</a:t>
            </a:r>
            <a:r>
              <a:rPr lang="zh-CN" altLang="en-US" sz="44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状语</a:t>
            </a:r>
            <a:r>
              <a:rPr lang="en-US" altLang="zh-CN" sz="440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endParaRPr lang="en-US" altLang="zh-CN" sz="440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矩形 21509"/>
          <p:cNvSpPr/>
          <p:nvPr/>
        </p:nvSpPr>
        <p:spPr>
          <a:xfrm>
            <a:off x="6096000" y="2708275"/>
            <a:ext cx="242887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〈补语</a:t>
            </a:r>
            <a:r>
              <a:rPr lang="zh-CN" altLang="en-US" sz="4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〉</a:t>
            </a:r>
            <a:endParaRPr lang="zh-CN" altLang="en-US" sz="44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2640013" y="4149725"/>
            <a:ext cx="19431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名、代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8832850" y="4076700"/>
            <a:ext cx="224948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名、代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3" name="文本框 21512"/>
          <p:cNvSpPr txBox="1"/>
          <p:nvPr/>
        </p:nvSpPr>
        <p:spPr>
          <a:xfrm>
            <a:off x="5232400" y="4149725"/>
            <a:ext cx="186690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动、形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4" name="直接连接符 21513"/>
          <p:cNvSpPr/>
          <p:nvPr/>
        </p:nvSpPr>
        <p:spPr>
          <a:xfrm flipH="1" flipV="1">
            <a:off x="6456363" y="2060575"/>
            <a:ext cx="792162" cy="7207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15" name="直接连接符 21514"/>
          <p:cNvSpPr/>
          <p:nvPr/>
        </p:nvSpPr>
        <p:spPr>
          <a:xfrm flipV="1">
            <a:off x="4727575" y="2060575"/>
            <a:ext cx="863600" cy="792163"/>
          </a:xfrm>
          <a:prstGeom prst="line">
            <a:avLst/>
          </a:prstGeom>
          <a:ln w="254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16" name="直接连接符 21515"/>
          <p:cNvSpPr/>
          <p:nvPr/>
        </p:nvSpPr>
        <p:spPr>
          <a:xfrm flipV="1">
            <a:off x="2135188" y="1989138"/>
            <a:ext cx="863600" cy="792162"/>
          </a:xfrm>
          <a:prstGeom prst="line">
            <a:avLst/>
          </a:prstGeom>
          <a:ln w="254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17" name="直接连接符 21516"/>
          <p:cNvSpPr/>
          <p:nvPr/>
        </p:nvSpPr>
        <p:spPr>
          <a:xfrm flipV="1">
            <a:off x="8975725" y="1989138"/>
            <a:ext cx="720725" cy="863600"/>
          </a:xfrm>
          <a:prstGeom prst="line">
            <a:avLst/>
          </a:prstGeom>
          <a:ln w="254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18" name="直接连接符 21517"/>
          <p:cNvSpPr/>
          <p:nvPr/>
        </p:nvSpPr>
        <p:spPr>
          <a:xfrm>
            <a:off x="3503613" y="2060575"/>
            <a:ext cx="0" cy="201612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</p:sp>
      <p:sp>
        <p:nvSpPr>
          <p:cNvPr id="21519" name="直接连接符 21518"/>
          <p:cNvSpPr/>
          <p:nvPr/>
        </p:nvSpPr>
        <p:spPr>
          <a:xfrm>
            <a:off x="6024563" y="2060575"/>
            <a:ext cx="0" cy="201612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</p:sp>
      <p:sp>
        <p:nvSpPr>
          <p:cNvPr id="21520" name="直接连接符 21519"/>
          <p:cNvSpPr/>
          <p:nvPr/>
        </p:nvSpPr>
        <p:spPr>
          <a:xfrm>
            <a:off x="9912350" y="2133600"/>
            <a:ext cx="0" cy="201612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</p:sp>
      <p:sp>
        <p:nvSpPr>
          <p:cNvPr id="21521" name="直接连接符 21520"/>
          <p:cNvSpPr/>
          <p:nvPr/>
        </p:nvSpPr>
        <p:spPr>
          <a:xfrm>
            <a:off x="4800600" y="3500438"/>
            <a:ext cx="790575" cy="576262"/>
          </a:xfrm>
          <a:prstGeom prst="line">
            <a:avLst/>
          </a:prstGeom>
          <a:ln w="254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22" name="直接连接符 21521"/>
          <p:cNvSpPr/>
          <p:nvPr/>
        </p:nvSpPr>
        <p:spPr>
          <a:xfrm flipH="1">
            <a:off x="6816725" y="3500438"/>
            <a:ext cx="431800" cy="576262"/>
          </a:xfrm>
          <a:prstGeom prst="line">
            <a:avLst/>
          </a:prstGeom>
          <a:ln w="254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23" name="直接连接符 21522"/>
          <p:cNvSpPr/>
          <p:nvPr/>
        </p:nvSpPr>
        <p:spPr>
          <a:xfrm>
            <a:off x="8975725" y="3429000"/>
            <a:ext cx="792163" cy="863600"/>
          </a:xfrm>
          <a:prstGeom prst="line">
            <a:avLst/>
          </a:prstGeom>
          <a:ln w="254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24" name="直接连接符 21523"/>
          <p:cNvSpPr/>
          <p:nvPr/>
        </p:nvSpPr>
        <p:spPr>
          <a:xfrm>
            <a:off x="2135188" y="3429000"/>
            <a:ext cx="647700" cy="936625"/>
          </a:xfrm>
          <a:prstGeom prst="line">
            <a:avLst/>
          </a:prstGeom>
          <a:ln w="25400" cap="flat" cmpd="sng">
            <a:solidFill>
              <a:srgbClr val="00CC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25" name="文本框 21524"/>
          <p:cNvSpPr txBox="1"/>
          <p:nvPr/>
        </p:nvSpPr>
        <p:spPr>
          <a:xfrm>
            <a:off x="1524000" y="5445125"/>
            <a:ext cx="1908175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形容词“的”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6" name="文本框 21525"/>
          <p:cNvSpPr txBox="1"/>
          <p:nvPr/>
        </p:nvSpPr>
        <p:spPr>
          <a:xfrm>
            <a:off x="4151313" y="5418138"/>
            <a:ext cx="1512887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副词“地”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7" name="文本框 21526"/>
          <p:cNvSpPr txBox="1"/>
          <p:nvPr/>
        </p:nvSpPr>
        <p:spPr>
          <a:xfrm>
            <a:off x="8328025" y="5426075"/>
            <a:ext cx="2160588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形容词“的”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8" name="文本框 21527"/>
          <p:cNvSpPr txBox="1"/>
          <p:nvPr/>
        </p:nvSpPr>
        <p:spPr>
          <a:xfrm>
            <a:off x="6456363" y="5346700"/>
            <a:ext cx="1439862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助词“得”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9" name="直接连接符 21528"/>
          <p:cNvSpPr/>
          <p:nvPr/>
        </p:nvSpPr>
        <p:spPr>
          <a:xfrm>
            <a:off x="1992313" y="3500438"/>
            <a:ext cx="0" cy="1873250"/>
          </a:xfrm>
          <a:prstGeom prst="line">
            <a:avLst/>
          </a:prstGeom>
          <a:ln w="9525" cap="flat" cmpd="sng">
            <a:solidFill>
              <a:srgbClr val="0000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30" name="直接连接符 21529"/>
          <p:cNvSpPr/>
          <p:nvPr/>
        </p:nvSpPr>
        <p:spPr>
          <a:xfrm>
            <a:off x="4800600" y="3644900"/>
            <a:ext cx="0" cy="1873250"/>
          </a:xfrm>
          <a:prstGeom prst="line">
            <a:avLst/>
          </a:prstGeom>
          <a:ln w="9525" cap="flat" cmpd="sng">
            <a:solidFill>
              <a:srgbClr val="0000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31" name="直接连接符 21530"/>
          <p:cNvSpPr/>
          <p:nvPr/>
        </p:nvSpPr>
        <p:spPr>
          <a:xfrm>
            <a:off x="7391400" y="3573463"/>
            <a:ext cx="0" cy="1873250"/>
          </a:xfrm>
          <a:prstGeom prst="line">
            <a:avLst/>
          </a:prstGeom>
          <a:ln w="9525" cap="flat" cmpd="sng">
            <a:solidFill>
              <a:srgbClr val="0000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32" name="直接连接符 21531"/>
          <p:cNvSpPr/>
          <p:nvPr/>
        </p:nvSpPr>
        <p:spPr>
          <a:xfrm>
            <a:off x="8688388" y="3573463"/>
            <a:ext cx="0" cy="1873250"/>
          </a:xfrm>
          <a:prstGeom prst="line">
            <a:avLst/>
          </a:prstGeom>
          <a:ln w="9525" cap="flat" cmpd="sng">
            <a:solidFill>
              <a:srgbClr val="0000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8460" name="矩形 21532"/>
          <p:cNvSpPr/>
          <p:nvPr/>
        </p:nvSpPr>
        <p:spPr>
          <a:xfrm>
            <a:off x="3792538" y="0"/>
            <a:ext cx="4392612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词性和句子成分关系</a:t>
            </a:r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4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9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4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4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  <p:bldP spid="21510" grpId="0"/>
      <p:bldP spid="21511" grpId="0"/>
      <p:bldP spid="21512" grpId="0"/>
      <p:bldP spid="21513" grpId="0"/>
      <p:bldP spid="21525" grpId="0"/>
      <p:bldP spid="21526" grpId="0"/>
      <p:bldP spid="21527" grpId="0"/>
      <p:bldP spid="215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800" b="1"/>
              <a:t>划分句子的口诀</a:t>
            </a:r>
            <a:endParaRPr lang="zh-CN" altLang="en-US" sz="4800" b="1"/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107950" y="1566863"/>
            <a:ext cx="12055475" cy="4559300"/>
          </a:xfrm>
        </p:spPr>
        <p:txBody>
          <a:bodyPr anchor="t"/>
          <a:p>
            <a:pPr marL="0" indent="0">
              <a:lnSpc>
                <a:spcPct val="150000"/>
              </a:lnSpc>
              <a:buNone/>
            </a:pPr>
            <a:r>
              <a:rPr lang="zh-CN" altLang="en-US" sz="4800" b="1"/>
              <a:t>句子成分要划对，纵观全局找主谓。</a:t>
            </a:r>
            <a:endParaRPr lang="zh-CN" altLang="en-US" sz="48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800" b="1"/>
              <a:t>主前定状谓后补，谓前只有状地位。</a:t>
            </a:r>
            <a:endParaRPr lang="zh-CN" altLang="en-US" sz="4800" b="1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800" b="1"/>
              <a:t>“</a:t>
            </a:r>
            <a:r>
              <a:rPr lang="zh-CN" altLang="en-US" sz="4800" b="1"/>
              <a:t>的</a:t>
            </a:r>
            <a:r>
              <a:rPr lang="en-US" altLang="zh-CN" sz="4800" b="1"/>
              <a:t>”</a:t>
            </a:r>
            <a:r>
              <a:rPr lang="zh-CN" altLang="en-US" sz="4800" b="1"/>
              <a:t>定</a:t>
            </a:r>
            <a:r>
              <a:rPr lang="en-US" altLang="zh-CN" sz="4800" b="1"/>
              <a:t>“</a:t>
            </a:r>
            <a:r>
              <a:rPr lang="zh-CN" altLang="en-US" sz="4800" b="1"/>
              <a:t>地</a:t>
            </a:r>
            <a:r>
              <a:rPr lang="en-US" altLang="zh-CN" sz="4800" b="1"/>
              <a:t>”</a:t>
            </a:r>
            <a:r>
              <a:rPr lang="zh-CN" altLang="en-US" sz="4800" b="1"/>
              <a:t>状</a:t>
            </a:r>
            <a:r>
              <a:rPr lang="en-US" altLang="zh-CN" sz="4800" b="1"/>
              <a:t>“</a:t>
            </a:r>
            <a:r>
              <a:rPr lang="zh-CN" altLang="en-US" sz="4800" b="1"/>
              <a:t>得</a:t>
            </a:r>
            <a:r>
              <a:rPr lang="en-US" altLang="zh-CN" sz="4800" b="1"/>
              <a:t>”</a:t>
            </a:r>
            <a:r>
              <a:rPr lang="zh-CN" altLang="en-US" sz="4800" b="1"/>
              <a:t>后补，宾语只受谓支配。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22529" descr="海浪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矩形 22530"/>
          <p:cNvSpPr/>
          <p:nvPr/>
        </p:nvSpPr>
        <p:spPr>
          <a:xfrm>
            <a:off x="3863975" y="2420938"/>
            <a:ext cx="4327525" cy="19573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540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练习巩固</a:t>
            </a:r>
            <a:endParaRPr lang="zh-CN" altLang="en-US" sz="540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80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23553"/>
          <p:cNvSpPr txBox="1"/>
          <p:nvPr/>
        </p:nvSpPr>
        <p:spPr>
          <a:xfrm>
            <a:off x="261938" y="404813"/>
            <a:ext cx="11701462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/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、  根据句意用双竖线划开主语、谓语不正确的是：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　  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)</a:t>
            </a:r>
            <a:br>
              <a:rPr lang="en-US" altLang="zh-CN" sz="4000" b="1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A  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风在我的耳旁边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‖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呼呼直响。 </a:t>
            </a:r>
            <a:b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B  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在一个孩子的眼里，他的老师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‖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是多么慈爱，多么公平，多么伟大的人呀。 </a:t>
            </a:r>
            <a:b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C  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人们在延安机场上送行的情景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‖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常常出现在眼前。</a:t>
            </a:r>
            <a:b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D  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en-US" altLang="zh-CN" sz="4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‖</a:t>
            </a: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想起在延安蓝家坪我们种的菜园来了。</a:t>
            </a:r>
            <a:endParaRPr lang="zh-CN" altLang="en-US" sz="40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1279525" y="1014413"/>
            <a:ext cx="549275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25601"/>
          <p:cNvSpPr/>
          <p:nvPr/>
        </p:nvSpPr>
        <p:spPr>
          <a:xfrm>
            <a:off x="377825" y="476250"/>
            <a:ext cx="11618913" cy="374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、  “这座大得犹如一座城市的建筑物是世世代代劳动的结晶”，这句话的主语是： </a:t>
            </a: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(         )</a:t>
            </a:r>
            <a:b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 A  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这     </a:t>
            </a: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B  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城市     </a:t>
            </a: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C  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建筑物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5021263" y="2220913"/>
            <a:ext cx="639762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5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1"/>
          <p:cNvSpPr>
            <a:spLocks noGrp="1"/>
          </p:cNvSpPr>
          <p:nvPr>
            <p:ph type="title"/>
          </p:nvPr>
        </p:nvSpPr>
        <p:spPr>
          <a:xfrm>
            <a:off x="520700" y="44450"/>
            <a:ext cx="10972800" cy="1143000"/>
          </a:xfrm>
        </p:spPr>
        <p:txBody>
          <a:bodyPr anchor="ctr"/>
          <a:p>
            <a:r>
              <a:rPr lang="zh-CN" altLang="en-US" sz="6000" b="1" i="1">
                <a:solidFill>
                  <a:srgbClr val="FF0000"/>
                </a:solidFill>
              </a:rPr>
              <a:t>句子主干</a:t>
            </a:r>
            <a:endParaRPr lang="zh-CN" altLang="en-US" sz="6000" b="1" i="1">
              <a:solidFill>
                <a:srgbClr val="FF0000"/>
              </a:solidFill>
            </a:endParaRP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180975" y="1041400"/>
            <a:ext cx="11839575" cy="5753100"/>
          </a:xfrm>
        </p:spPr>
        <p:txBody>
          <a:bodyPr anchor="t"/>
          <a:p>
            <a:pPr marL="0" indent="0" fontAlgn="base">
              <a:buNone/>
            </a:pPr>
            <a:r>
              <a:rPr lang="zh-CN" altLang="en-US" b="1" strike="noStrike" noProof="1"/>
              <a:t>一、扩句练习：</a:t>
            </a:r>
            <a:endParaRPr lang="zh-CN" altLang="en-US" b="1" strike="noStrike" noProof="1"/>
          </a:p>
          <a:p>
            <a:pPr marL="0" indent="0" fontAlgn="base">
              <a:buNone/>
            </a:pPr>
            <a:r>
              <a:rPr lang="en-US" altLang="zh-CN" b="1" strike="noStrike" noProof="1"/>
              <a:t>1.</a:t>
            </a:r>
            <a:r>
              <a:rPr lang="zh-CN" altLang="en-US" b="1" strike="noStrike" noProof="1"/>
              <a:t>汽车奔驰。</a:t>
            </a:r>
            <a:endParaRPr lang="zh-CN" altLang="en-US" b="1" strike="noStrike" noProof="1"/>
          </a:p>
          <a:p>
            <a:pPr fontAlgn="base"/>
            <a:endParaRPr lang="zh-CN" altLang="en-US" sz="2800" b="1" strike="noStrike" noProof="1"/>
          </a:p>
          <a:p>
            <a:pPr marL="0" indent="0" fontAlgn="base">
              <a:buNone/>
            </a:pPr>
            <a:r>
              <a:rPr lang="en-US" altLang="zh-CN" b="1" strike="noStrike" noProof="1"/>
              <a:t>2.</a:t>
            </a:r>
            <a:r>
              <a:rPr lang="zh-CN" altLang="en-US" b="1" strike="noStrike" noProof="1"/>
              <a:t>燕子飞翔。</a:t>
            </a:r>
            <a:endParaRPr lang="zh-CN" altLang="en-US" b="1" strike="noStrike" noProof="1"/>
          </a:p>
          <a:p>
            <a:pPr fontAlgn="base"/>
            <a:endParaRPr lang="zh-CN" altLang="en-US" sz="2800" b="1" strike="noStrike" noProof="1"/>
          </a:p>
          <a:p>
            <a:pPr marL="0" indent="0" fontAlgn="base">
              <a:buNone/>
            </a:pPr>
            <a:r>
              <a:rPr lang="zh-CN" altLang="en-US" b="1" strike="noStrike" noProof="1"/>
              <a:t>二、缩句练习：</a:t>
            </a:r>
            <a:endParaRPr lang="zh-CN" altLang="en-US" b="1" strike="noStrike" noProof="1"/>
          </a:p>
          <a:p>
            <a:pPr marL="0" indent="0" fontAlgn="base">
              <a:buNone/>
            </a:pPr>
            <a:r>
              <a:rPr lang="en-US" altLang="zh-CN" b="1" strike="noStrike" noProof="1"/>
              <a:t>1.</a:t>
            </a:r>
            <a:r>
              <a:rPr lang="zh-CN" altLang="en-US" b="1" strike="noStrike" noProof="1"/>
              <a:t>在苍茫的大海上，海燕像黑色的闪电，在高傲地飞翔。</a:t>
            </a:r>
            <a:endParaRPr lang="zh-CN" altLang="en-US" b="1" strike="noStrike" noProof="1"/>
          </a:p>
          <a:p>
            <a:pPr fontAlgn="base"/>
            <a:endParaRPr lang="zh-CN" altLang="en-US" sz="2800" b="1" strike="noStrike" noProof="1"/>
          </a:p>
          <a:p>
            <a:pPr marL="0" indent="0" fontAlgn="base">
              <a:buNone/>
            </a:pPr>
            <a:r>
              <a:rPr lang="en-US" altLang="zh-CN" b="1" strike="noStrike" noProof="1"/>
              <a:t>2.</a:t>
            </a:r>
            <a:r>
              <a:rPr lang="zh-CN" altLang="en-US" b="1" strike="noStrike" noProof="1"/>
              <a:t>美丽的松鼠高兴地吃着树上的松子。</a:t>
            </a:r>
            <a:endParaRPr lang="zh-CN" altLang="en-US" b="1" strike="noStrike" noProof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8440" y="5358765"/>
            <a:ext cx="10515600" cy="1325563"/>
          </a:xfrm>
        </p:spPr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125" y="229235"/>
            <a:ext cx="9610090" cy="5948045"/>
          </a:xfrm>
        </p:spPr>
        <p:txBody>
          <a:bodyPr/>
          <a:p>
            <a:pPr marL="0" indent="0">
              <a:lnSpc>
                <a:spcPct val="130000"/>
              </a:lnSpc>
              <a:buNone/>
            </a:pPr>
            <a:r>
              <a:rPr lang="en-US" altLang="zh-CN" sz="3200" b="1">
                <a:sym typeface="+mn-ea"/>
              </a:rPr>
              <a:t>5.</a:t>
            </a:r>
            <a:r>
              <a:rPr lang="zh-CN" altLang="zh-CN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2018</a:t>
            </a:r>
            <a:r>
              <a:rPr lang="zh-CN" altLang="en-US" sz="3200" b="1">
                <a:sym typeface="+mn-ea"/>
              </a:rPr>
              <a:t>年枣庄市）</a:t>
            </a:r>
            <a:endParaRPr lang="zh-CN" altLang="en-US" sz="3200" b="1">
              <a:sym typeface="+mn-ea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我和母亲相依相偎的身影被台阶斜折为三折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一句中的两个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折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词性不同，第一个是</a:t>
            </a:r>
            <a:r>
              <a:rPr lang="en-US" altLang="zh-CN" sz="3200" b="1">
                <a:sym typeface="+mn-ea"/>
              </a:rPr>
              <a:t>______</a:t>
            </a:r>
            <a:r>
              <a:rPr lang="zh-CN" altLang="en-US" sz="3200" b="1">
                <a:sym typeface="+mn-ea"/>
              </a:rPr>
              <a:t>词，第二个是</a:t>
            </a:r>
            <a:r>
              <a:rPr lang="en-US" altLang="zh-CN" sz="3200" b="1">
                <a:sym typeface="+mn-ea"/>
              </a:rPr>
              <a:t>______</a:t>
            </a:r>
            <a:r>
              <a:rPr lang="zh-CN" altLang="en-US" sz="3200" b="1">
                <a:sym typeface="+mn-ea"/>
              </a:rPr>
              <a:t>词。</a:t>
            </a:r>
            <a:endParaRPr lang="zh-CN" altLang="zh-CN" sz="3200" b="1"/>
          </a:p>
          <a:p>
            <a:pPr marL="0" indent="0">
              <a:lnSpc>
                <a:spcPct val="130000"/>
              </a:lnSpc>
              <a:buNone/>
            </a:pPr>
            <a:endParaRPr lang="en-US" altLang="zh-CN" sz="3200" b="1">
              <a:sym typeface="+mn-ea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200" b="1">
                <a:sym typeface="+mn-ea"/>
              </a:rPr>
              <a:t>6.</a:t>
            </a:r>
            <a:r>
              <a:rPr lang="zh-CN" altLang="en-US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2016</a:t>
            </a:r>
            <a:r>
              <a:rPr lang="zh-CN" altLang="zh-CN" sz="3200" b="1">
                <a:sym typeface="+mn-ea"/>
              </a:rPr>
              <a:t>年枣庄市）把下面的陈述句换成问句形式。</a:t>
            </a:r>
            <a:endParaRPr lang="zh-CN" altLang="zh-CN" sz="3200" b="1"/>
          </a:p>
          <a:p>
            <a:pPr marL="0" indent="0">
              <a:lnSpc>
                <a:spcPct val="130000"/>
              </a:lnSpc>
              <a:buNone/>
            </a:pPr>
            <a:r>
              <a:rPr lang="zh-CN" altLang="zh-CN" sz="3200" b="1">
                <a:solidFill>
                  <a:srgbClr val="002060"/>
                </a:solidFill>
                <a:sym typeface="+mn-ea"/>
              </a:rPr>
              <a:t>我从来没有听到过这样美的声音。</a:t>
            </a:r>
            <a:endParaRPr lang="zh-CN" altLang="zh-CN" sz="3200" b="1">
              <a:solidFill>
                <a:srgbClr val="002060"/>
              </a:solidFill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我怎么会听</a:t>
            </a:r>
            <a:r>
              <a:rPr lang="zh-CN" altLang="zh-CN" sz="3200" b="1">
                <a:solidFill>
                  <a:srgbClr val="FF0000"/>
                </a:solidFill>
                <a:sym typeface="+mn-ea"/>
              </a:rPr>
              <a:t>到过这样美的声音？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b="1">
                <a:solidFill>
                  <a:srgbClr val="FF0000"/>
                </a:solidFill>
              </a:rPr>
              <a:t>划分句子主干的步骤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en-US" altLang="zh-CN" sz="5400" b="1"/>
              <a:t>1.</a:t>
            </a:r>
            <a:r>
              <a:rPr lang="zh-CN" altLang="en-US" sz="5400" b="1"/>
              <a:t>划出一个句子的主谓部分。</a:t>
            </a:r>
            <a:endParaRPr lang="zh-CN" altLang="en-US" sz="5400" b="1"/>
          </a:p>
          <a:p>
            <a:r>
              <a:rPr lang="en-US" altLang="zh-CN" sz="5400" b="1"/>
              <a:t>2.</a:t>
            </a:r>
            <a:r>
              <a:rPr lang="zh-CN" altLang="en-US" sz="5400" b="1"/>
              <a:t>确定主谓宾中心语。</a:t>
            </a:r>
            <a:endParaRPr lang="zh-CN" altLang="en-US" sz="5400" b="1"/>
          </a:p>
          <a:p>
            <a:r>
              <a:rPr lang="en-US" altLang="zh-CN" sz="5400" b="1"/>
              <a:t>3.</a:t>
            </a:r>
            <a:r>
              <a:rPr lang="zh-CN" altLang="en-US" sz="5400" b="1"/>
              <a:t>检查是否符合句子原意。</a:t>
            </a:r>
            <a:endParaRPr lang="zh-CN" altLang="en-US" sz="5400" b="1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800" b="1">
                <a:solidFill>
                  <a:srgbClr val="FF0000"/>
                </a:solidFill>
              </a:rPr>
              <a:t>练习三、找出句子的主干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en-US" altLang="zh-CN" sz="4400" b="1"/>
              <a:t>1</a:t>
            </a:r>
            <a:r>
              <a:rPr lang="zh-CN" altLang="en-US" sz="4400" b="1"/>
              <a:t>远寺的钟声突然惊醒了海的酣梦。</a:t>
            </a:r>
            <a:endParaRPr lang="zh-CN" altLang="en-US" sz="4400" b="1"/>
          </a:p>
          <a:p>
            <a:r>
              <a:rPr lang="en-US" altLang="zh-CN" sz="4400" b="1"/>
              <a:t>2.</a:t>
            </a:r>
            <a:r>
              <a:rPr lang="zh-CN" altLang="en-US" sz="4400" b="1"/>
              <a:t>他的家乡是山东的青岛。</a:t>
            </a:r>
            <a:endParaRPr lang="zh-CN" altLang="en-US" sz="4400" b="1"/>
          </a:p>
          <a:p>
            <a:r>
              <a:rPr lang="en-US" altLang="zh-CN" sz="4400" b="1"/>
              <a:t>3.</a:t>
            </a:r>
            <a:r>
              <a:rPr lang="zh-CN" altLang="en-US" sz="4400" b="1"/>
              <a:t>西子湖畔的三月是春暖花开的季节。</a:t>
            </a:r>
            <a:endParaRPr lang="zh-CN" altLang="en-US" sz="4400" b="1"/>
          </a:p>
          <a:p>
            <a:r>
              <a:rPr lang="en-US" altLang="zh-CN" sz="4400" b="1"/>
              <a:t>4.</a:t>
            </a:r>
            <a:r>
              <a:rPr lang="zh-CN" altLang="en-US" sz="4400" b="1"/>
              <a:t>五班的刘明根本不是一位班干部。</a:t>
            </a:r>
            <a:endParaRPr lang="zh-CN" altLang="en-US" sz="4400" b="1"/>
          </a:p>
          <a:p>
            <a:r>
              <a:rPr lang="en-US" altLang="zh-CN" sz="4400" b="1"/>
              <a:t>5.</a:t>
            </a:r>
            <a:r>
              <a:rPr lang="zh-CN" altLang="en-US" sz="4400" b="1"/>
              <a:t>中华民族是一个历史悠久的国家。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60325" y="-9525"/>
            <a:ext cx="10972800" cy="1143000"/>
          </a:xfrm>
        </p:spPr>
        <p:txBody>
          <a:bodyPr anchor="ctr"/>
          <a:p>
            <a:r>
              <a:rPr lang="zh-CN" altLang="en-US" b="1">
                <a:solidFill>
                  <a:srgbClr val="FF0000"/>
                </a:solidFill>
              </a:rPr>
              <a:t>找句子主干要注意的问题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325" y="931863"/>
            <a:ext cx="12091988" cy="5808663"/>
          </a:xfrm>
        </p:spPr>
        <p:txBody>
          <a:bodyPr/>
          <a:p>
            <a:pPr fontAlgn="base"/>
            <a:r>
              <a:rPr lang="en-US" altLang="zh-CN" b="1" strike="noStrike" noProof="1"/>
              <a:t>1.</a:t>
            </a:r>
            <a:r>
              <a:rPr lang="zh-CN" altLang="en-US" b="1" strike="noStrike" noProof="1"/>
              <a:t>碰到否定词</a:t>
            </a:r>
            <a:r>
              <a:rPr lang="en-US" altLang="zh-CN" b="1" strike="noStrike" noProof="1"/>
              <a:t>“</a:t>
            </a:r>
            <a:r>
              <a:rPr lang="zh-CN" altLang="en-US" b="1" strike="noStrike" noProof="1"/>
              <a:t>不、没、没有</a:t>
            </a:r>
            <a:r>
              <a:rPr lang="en-US" altLang="zh-CN" b="1" strike="noStrike" noProof="1"/>
              <a:t>”</a:t>
            </a:r>
            <a:r>
              <a:rPr lang="zh-CN" altLang="en-US" b="1" strike="noStrike" noProof="1"/>
              <a:t>等的句子，要把否定词保留在句子中。</a:t>
            </a:r>
            <a:endParaRPr lang="zh-CN" altLang="en-US" b="1" strike="noStrike" noProof="1"/>
          </a:p>
          <a:p>
            <a:pPr marL="0" indent="0" fontAlgn="base">
              <a:buNone/>
            </a:pPr>
            <a:r>
              <a:rPr lang="zh-CN" altLang="en-US" b="1" strike="noStrike" noProof="1">
                <a:solidFill>
                  <a:schemeClr val="accent2"/>
                </a:solidFill>
              </a:rPr>
              <a:t>如：我不看武侠小说。   主干：</a:t>
            </a:r>
            <a:endParaRPr lang="zh-CN" altLang="en-US" b="1" strike="noStrike" noProof="1">
              <a:solidFill>
                <a:schemeClr val="accent2"/>
              </a:solidFill>
            </a:endParaRPr>
          </a:p>
          <a:p>
            <a:pPr fontAlgn="base"/>
            <a:r>
              <a:rPr lang="en-US" altLang="zh-CN" b="1" strike="noStrike" noProof="1"/>
              <a:t>2.</a:t>
            </a:r>
            <a:r>
              <a:rPr lang="zh-CN" altLang="en-US" b="1" strike="noStrike" noProof="1"/>
              <a:t>主语、谓语、宾语的中心词是并列结构的，要把整个并列结构找出。</a:t>
            </a:r>
            <a:endParaRPr lang="zh-CN" altLang="en-US" b="1" strike="noStrike" noProof="1"/>
          </a:p>
          <a:p>
            <a:pPr marL="0" indent="0" fontAlgn="base">
              <a:buNone/>
            </a:pPr>
            <a:r>
              <a:rPr lang="zh-CN" altLang="en-US" b="1" strike="noStrike" noProof="1">
                <a:solidFill>
                  <a:schemeClr val="accent2"/>
                </a:solidFill>
              </a:rPr>
              <a:t>如：赵州桥高度的技术水平和不朽的艺术价值，充分显示了我国劳动人民的智慧和力量。</a:t>
            </a:r>
            <a:endParaRPr lang="zh-CN" altLang="en-US" b="1" strike="noStrike" noProof="1">
              <a:solidFill>
                <a:schemeClr val="accent2"/>
              </a:solidFill>
            </a:endParaRPr>
          </a:p>
          <a:p>
            <a:pPr marL="0" indent="0" fontAlgn="base">
              <a:buNone/>
            </a:pPr>
            <a:r>
              <a:rPr lang="zh-CN" altLang="en-US" b="1" strike="noStrike" noProof="1">
                <a:solidFill>
                  <a:schemeClr val="accent2"/>
                </a:solidFill>
              </a:rPr>
              <a:t>主干：</a:t>
            </a:r>
            <a:endParaRPr lang="zh-CN" altLang="en-US" b="1" strike="noStrike" noProof="1">
              <a:solidFill>
                <a:schemeClr val="accent2"/>
              </a:solidFill>
            </a:endParaRPr>
          </a:p>
          <a:p>
            <a:pPr fontAlgn="base"/>
            <a:r>
              <a:rPr lang="en-US" altLang="zh-CN" b="1" strike="noStrike" noProof="1"/>
              <a:t>3.</a:t>
            </a:r>
            <a:r>
              <a:rPr lang="zh-CN" altLang="en-US" b="1" strike="noStrike" noProof="1"/>
              <a:t>主谓短语作宾语的句子，应把整个短语保留在主干里。</a:t>
            </a:r>
            <a:endParaRPr lang="zh-CN" altLang="en-US" b="1" strike="noStrike" noProof="1"/>
          </a:p>
          <a:p>
            <a:pPr marL="0" indent="0" fontAlgn="base">
              <a:buNone/>
            </a:pPr>
            <a:r>
              <a:rPr lang="zh-CN" altLang="en-US" b="1" strike="noStrike" noProof="1">
                <a:solidFill>
                  <a:schemeClr val="accent2"/>
                </a:solidFill>
              </a:rPr>
              <a:t>如：我清楚地看到他来了。  主干：</a:t>
            </a:r>
            <a:endParaRPr lang="zh-CN" altLang="en-US" b="1" strike="noStrike" noProof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22529" descr="海浪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矩形 22530"/>
          <p:cNvSpPr/>
          <p:nvPr/>
        </p:nvSpPr>
        <p:spPr>
          <a:xfrm>
            <a:off x="3863975" y="2420938"/>
            <a:ext cx="4327525" cy="19573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540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练习巩固</a:t>
            </a:r>
            <a:endParaRPr lang="zh-CN" altLang="en-US" sz="540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79999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28674"/>
          <p:cNvSpPr/>
          <p:nvPr/>
        </p:nvSpPr>
        <p:spPr>
          <a:xfrm>
            <a:off x="120650" y="66675"/>
            <a:ext cx="12006263" cy="556196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、选出对下面一句话分析正确的一项： 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(   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　 </a:t>
            </a: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b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en-US" altLang="zh-CN" sz="4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一轮鲜红的太阳从东方冉冉升起来了。</a:t>
            </a:r>
            <a:br>
              <a:rPr lang="zh-CN" altLang="en-US" sz="4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A 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句子的谓语中心语是“升起来”。 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B  “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从东方”在句中充当状语。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C  “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鲜红”是定语，“起来”是宾语。</a:t>
            </a:r>
            <a:b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D  "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一轮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"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"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冉冉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"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都是状语。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923925" y="661988"/>
            <a:ext cx="588963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1"/>
          <p:cNvSpPr>
            <a:spLocks noGrp="1"/>
          </p:cNvSpPr>
          <p:nvPr>
            <p:ph type="title"/>
          </p:nvPr>
        </p:nvSpPr>
        <p:spPr>
          <a:xfrm>
            <a:off x="17463" y="-31750"/>
            <a:ext cx="10972800" cy="1143000"/>
          </a:xfrm>
        </p:spPr>
        <p:txBody>
          <a:bodyPr anchor="ctr"/>
          <a:p>
            <a:r>
              <a:rPr lang="zh-CN" altLang="en-US" sz="6000" b="1">
                <a:solidFill>
                  <a:srgbClr val="FF0000"/>
                </a:solidFill>
              </a:rPr>
              <a:t>选择题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xfrm>
            <a:off x="127000" y="1111250"/>
            <a:ext cx="11526838" cy="5864225"/>
          </a:xfrm>
        </p:spPr>
        <p:txBody>
          <a:bodyPr anchor="t"/>
          <a:p>
            <a:pPr marL="0" indent="0">
              <a:buNone/>
            </a:pPr>
            <a:r>
              <a:rPr lang="en-US" altLang="zh-CN" b="1"/>
              <a:t>1.</a:t>
            </a:r>
            <a:r>
              <a:rPr lang="zh-CN" altLang="en-US" b="1"/>
              <a:t>下面提取的句子主干，正确的是：(         )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A．我不相信那些骗人的鬼话。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      主干：我相信鬼话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B．花香鸟语、草长莺飞都是大自然的语言。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      主干：花香鸟语是语言。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C． 我的思想感情的潮水，在放纵地奔流着。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       主干：潮水奔流。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D．远寺的钟声突然惊醒了海的酣梦。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       主干：钟声醒了。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7051675" y="920750"/>
            <a:ext cx="733425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6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36866" name="内容占位符 2"/>
          <p:cNvSpPr>
            <a:spLocks noGrp="1"/>
          </p:cNvSpPr>
          <p:nvPr>
            <p:ph idx="1"/>
          </p:nvPr>
        </p:nvSpPr>
        <p:spPr>
          <a:xfrm>
            <a:off x="316230" y="1295400"/>
            <a:ext cx="9228455" cy="5480050"/>
          </a:xfrm>
        </p:spPr>
        <p:txBody>
          <a:bodyPr anchor="t"/>
          <a:p>
            <a:pPr marL="0" indent="0">
              <a:lnSpc>
                <a:spcPct val="120000"/>
              </a:lnSpc>
              <a:buNone/>
            </a:pPr>
            <a:r>
              <a:rPr lang="en-US" altLang="zh-CN" sz="3200" b="1"/>
              <a:t>2</a:t>
            </a:r>
            <a:r>
              <a:rPr lang="zh-CN" altLang="en-US" sz="3200" b="1"/>
              <a:t>． “一个三角形的三条边的垂直平分线的交点是这个三角形的外心”，这个句子的主干是： (       )</a:t>
            </a:r>
            <a:endParaRPr lang="zh-CN" altLang="en-US" sz="3200" b="1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200" b="1"/>
              <a:t>A ．三角形是外心</a:t>
            </a:r>
            <a:endParaRPr lang="zh-CN" altLang="en-US" sz="3200" b="1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200" b="1"/>
              <a:t>B ．三条边垂直</a:t>
            </a:r>
            <a:endParaRPr lang="zh-CN" altLang="en-US" sz="3200" b="1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200" b="1"/>
              <a:t>C ．垂直平分线是三角形的外心</a:t>
            </a:r>
            <a:endParaRPr lang="zh-CN" altLang="en-US" sz="3200" b="1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200" b="1"/>
              <a:t>D．交点是外心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8313103" y="1690688"/>
            <a:ext cx="842962" cy="11985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7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7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xfrm>
            <a:off x="155575" y="1098550"/>
            <a:ext cx="8256905" cy="5567680"/>
          </a:xfrm>
        </p:spPr>
        <p:txBody>
          <a:bodyPr anchor="t"/>
          <a:p>
            <a:pPr marL="0" indent="0">
              <a:lnSpc>
                <a:spcPct val="100000"/>
              </a:lnSpc>
              <a:buNone/>
            </a:pPr>
            <a:r>
              <a:rPr lang="en-US" altLang="zh-CN" sz="3200" b="1"/>
              <a:t>3.</a:t>
            </a:r>
            <a:r>
              <a:rPr lang="zh-CN" altLang="en-US" sz="3200" b="1"/>
              <a:t>扩展句子，给“我走进了教室”再加上定语和状语，不合乎要求的一句是（ ）</a:t>
            </a:r>
            <a:endParaRPr lang="zh-CN" altLang="en-US" sz="32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/>
              <a:t>A．我慢慢地走进了新教室。</a:t>
            </a:r>
            <a:endParaRPr lang="zh-CN" altLang="en-US" sz="32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/>
              <a:t>B．迟到的我轻轻地走进了书声琅琅的教室。</a:t>
            </a:r>
            <a:endParaRPr lang="zh-CN" altLang="en-US" sz="32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/>
              <a:t>C．背着新书包的我走进了宽敞明亮的教室。</a:t>
            </a:r>
            <a:endParaRPr lang="zh-CN" altLang="en-US" sz="3200" b="1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/>
              <a:t>D．电铃响后，我走进了我们的教室。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5729288" y="1332230"/>
            <a:ext cx="733425" cy="1016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6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标题 1"/>
          <p:cNvSpPr>
            <a:spLocks noGrp="1"/>
          </p:cNvSpPr>
          <p:nvPr>
            <p:ph type="title"/>
          </p:nvPr>
        </p:nvSpPr>
        <p:spPr>
          <a:xfrm>
            <a:off x="257175" y="-14287"/>
            <a:ext cx="8801100" cy="1143000"/>
          </a:xfrm>
        </p:spPr>
        <p:txBody>
          <a:bodyPr anchor="ctr"/>
          <a:p>
            <a:r>
              <a:rPr lang="en-US" altLang="zh-CN" sz="4800"/>
              <a:t>4.</a:t>
            </a:r>
            <a:r>
              <a:rPr lang="zh-CN" altLang="en-US" sz="4800"/>
              <a:t>下列句子没有语病的是（   ）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00" y="1129030"/>
            <a:ext cx="8799830" cy="5173980"/>
          </a:xfrm>
        </p:spPr>
        <p:txBody>
          <a:bodyPr/>
          <a:p>
            <a:pPr fontAlgn="base">
              <a:lnSpc>
                <a:spcPct val="120000"/>
              </a:lnSpc>
            </a:pPr>
            <a:r>
              <a:rPr lang="en-US" altLang="zh-CN" b="1" strike="noStrike" noProof="1"/>
              <a:t> A.</a:t>
            </a:r>
            <a:r>
              <a:rPr lang="zh-CN" altLang="en-US" b="1" strike="noStrike" noProof="1"/>
              <a:t>通过汉字书写大赛，使人们重拾汉字之美，也越发珍惜纸质时代的美好。</a:t>
            </a:r>
            <a:endParaRPr lang="zh-CN" altLang="en-US" b="1" strike="noStrike" noProof="1"/>
          </a:p>
          <a:p>
            <a:pPr fontAlgn="base">
              <a:lnSpc>
                <a:spcPct val="120000"/>
              </a:lnSpc>
            </a:pPr>
            <a:r>
              <a:rPr lang="en-US" altLang="zh-CN" b="1" strike="noStrike" noProof="1"/>
              <a:t>B.</a:t>
            </a:r>
            <a:r>
              <a:rPr lang="zh-CN" altLang="en-US" sz="32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我们要深入贯彻落实中央决策精神，加快海峡西岸经济区。</a:t>
            </a:r>
            <a:endParaRPr lang="zh-CN" altLang="en-US" sz="3200" b="1" strike="noStrike" noProof="1" dirty="0">
              <a:effectLst>
                <a:outerShdw blurRad="38100" dist="38100" dir="2700000">
                  <a:srgbClr val="C0C0C0"/>
                </a:outerShdw>
              </a:effectLst>
              <a:sym typeface="+mn-ea"/>
            </a:endParaRPr>
          </a:p>
          <a:p>
            <a:pPr fontAlgn="base">
              <a:lnSpc>
                <a:spcPct val="120000"/>
              </a:lnSpc>
            </a:pPr>
            <a:r>
              <a:rPr lang="en-US" altLang="zh-CN" b="1" strike="noStrike" noProof="1"/>
              <a:t>C.</a:t>
            </a:r>
            <a:r>
              <a:rPr lang="zh-CN" altLang="en-US" b="1" strike="noStrike" noProof="1"/>
              <a:t>深受人们喜爱的中国京剧脸谱艺术，被公认是中华民族传统文化的标识。</a:t>
            </a:r>
            <a:endParaRPr lang="zh-CN" altLang="en-US" b="1" strike="noStrike" noProof="1"/>
          </a:p>
          <a:p>
            <a:pPr fontAlgn="base">
              <a:lnSpc>
                <a:spcPct val="120000"/>
              </a:lnSpc>
            </a:pPr>
            <a:r>
              <a:rPr lang="en-US" altLang="zh-CN" b="1" strike="noStrike" noProof="1"/>
              <a:t>D.</a:t>
            </a:r>
            <a:r>
              <a:rPr lang="zh-CN" altLang="en-US" b="1" strike="noStrike" noProof="1"/>
              <a:t>为了优化育人环境，提升办学水平，学校加快了校园环境改造的速度和规模。</a:t>
            </a:r>
            <a:endParaRPr lang="zh-CN" altLang="en-US" b="1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7324725" y="225425"/>
            <a:ext cx="733425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6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92035" y="627380"/>
            <a:ext cx="1958975" cy="1325880"/>
          </a:xfrm>
        </p:spPr>
        <p:txBody>
          <a:bodyPr/>
          <a:p>
            <a:r>
              <a:rPr lang="en-US" altLang="zh-CN" sz="6000" b="1">
                <a:solidFill>
                  <a:srgbClr val="FF0000"/>
                </a:solidFill>
              </a:rPr>
              <a:t>A</a:t>
            </a:r>
            <a:endParaRPr lang="en-US" altLang="zh-CN" sz="60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140" y="368935"/>
            <a:ext cx="9752965" cy="507809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中考实战演练：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、下列知识判断有误的一项是(　 　)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A.“月色便朦胧在这水气里了。”句中加点词的词性是形容词。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B.“亲情是人间真挚而美好的感情。”这个句子中“真挚而美好”是定语。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C.“理想既是一种获得，理想又是一种牺牲。”“这个女孩不是学生，而是老师。”这两个句子都是并列复句。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D.“立在城市的飞尘里，这一列树是忧愁而快乐的。”这个句子采用了拟人的修辞手法。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955" y="5347335"/>
            <a:ext cx="10263505" cy="1325880"/>
          </a:xfrm>
        </p:spPr>
        <p:txBody>
          <a:bodyPr>
            <a:normAutofit fontScale="90000"/>
          </a:bodyPr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【答案】D      D项这是一个表示并列关系的复句。（易错关联词：</a:t>
            </a:r>
            <a:br>
              <a:rPr lang="zh-CN" altLang="en-US" sz="2800" b="1">
                <a:solidFill>
                  <a:srgbClr val="FF0000"/>
                </a:solidFill>
                <a:sym typeface="+mn-ea"/>
              </a:rPr>
            </a:br>
            <a:r>
              <a:rPr lang="zh-CN" altLang="en-US" sz="2800" b="1">
                <a:solidFill>
                  <a:srgbClr val="0070C0"/>
                </a:solidFill>
                <a:sym typeface="+mn-ea"/>
              </a:rPr>
              <a:t>不是</a:t>
            </a: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而是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是并列，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不但</a:t>
            </a: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而且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是递进，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不是</a:t>
            </a: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就是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是选择，</a:t>
            </a:r>
            <a:br>
              <a:rPr lang="zh-CN" altLang="en-US" sz="2800" b="1">
                <a:solidFill>
                  <a:srgbClr val="FF0000"/>
                </a:solidFill>
                <a:sym typeface="+mn-ea"/>
              </a:rPr>
            </a:br>
            <a:r>
              <a:rPr lang="zh-CN" altLang="en-US" sz="2800" b="1">
                <a:solidFill>
                  <a:srgbClr val="0070C0"/>
                </a:solidFill>
                <a:sym typeface="+mn-ea"/>
              </a:rPr>
              <a:t>要是</a:t>
            </a: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就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是假设，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只要</a:t>
            </a: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就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是条件，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既然</a:t>
            </a: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就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是因果，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既</a:t>
            </a: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是并列。）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955" y="138430"/>
            <a:ext cx="9824085" cy="4851400"/>
          </a:xfrm>
        </p:spPr>
        <p:txBody>
          <a:bodyPr>
            <a:noAutofit/>
          </a:bodyPr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中考链接：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6. 下列句子所作的判断与分析，不正确的一项是（    ）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 “跑”“公里”“非常”“哪里”“关于”等词语的词性，依次是动词、量词、副词、代词、介词。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B. “道德高尚”“拨动心弦”“中国方案”“打扫干净”四个短语的结构完全不同。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C. “5月16日上午，伟大的医药学家李时珍诞辰500周年系列纪念活动在湖北省武汉市隆重举行。”这个句子的主干是：活动举行。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D. “他这样做，并不是为了得到老师的表扬，而是发自内心的自觉行为。”这是一个表示转折关系的复句。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23860" y="365125"/>
            <a:ext cx="3329940" cy="1325880"/>
          </a:xfrm>
        </p:spPr>
        <p:txBody>
          <a:bodyPr/>
          <a:p>
            <a:r>
              <a:rPr lang="en-US" altLang="zh-CN" sz="6600" b="1">
                <a:solidFill>
                  <a:srgbClr val="FF0000"/>
                </a:solidFill>
              </a:rPr>
              <a:t>C</a:t>
            </a:r>
            <a:endParaRPr lang="en-US" altLang="zh-CN" sz="66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255" y="586105"/>
            <a:ext cx="11111230" cy="4661535"/>
          </a:xfrm>
        </p:spPr>
        <p:txBody>
          <a:bodyPr>
            <a:noAutofit/>
          </a:bodyPr>
          <a:p>
            <a:pPr marL="0" indent="0">
              <a:lnSpc>
                <a:spcPct val="110000"/>
              </a:lnSpc>
              <a:buNone/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、下列汉语知识判断错误的一项是(　 　)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A.“愿望”“冷静”“浏览”分别是名词、形容词、动词。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B.“美丽的大自然，万物鼎盛。”这句话中的“美丽”和“鼎盛”是褒义词。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C.“喜悦”“直爽”“轻捷”是一组近义词，都是形容高兴、快乐的样子。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D.“《音乐之声》的女主角玛丽亚温柔得像绵羊一样。”这句话运用了比喻的修辞手法。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15755" y="365125"/>
            <a:ext cx="2138045" cy="1325880"/>
          </a:xfrm>
        </p:spPr>
        <p:txBody>
          <a:bodyPr/>
          <a:p>
            <a:r>
              <a:rPr lang="en-US" altLang="zh-CN" sz="5400" b="1">
                <a:solidFill>
                  <a:srgbClr val="FF0000"/>
                </a:solidFill>
              </a:rPr>
              <a:t>A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820" y="264795"/>
            <a:ext cx="10443845" cy="5912485"/>
          </a:xfrm>
        </p:spPr>
        <p:txBody>
          <a:bodyPr/>
          <a:p>
            <a:pPr marL="0" indent="0">
              <a:lnSpc>
                <a:spcPct val="120000"/>
              </a:lnSpc>
              <a:buNone/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下列语法知识判断错误的一顶是(         )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A.遮天蔽日 、袅袅烟云、隐姓埋名、蹑手蹑脚都是并列短语。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B.“大家都知道明朝的大哲学家王阳明”，这个句子的主干是：大家知道王阳明。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C.“只要你肯做下去，趣味就会发生”，这个句子是条件关系的复句。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D.“这是睿智的微笑”，句中的“微笑”是名词，在句中作宾语。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63380" y="365125"/>
            <a:ext cx="2090420" cy="1325880"/>
          </a:xfrm>
        </p:spPr>
        <p:txBody>
          <a:bodyPr/>
          <a:p>
            <a:r>
              <a:rPr lang="en-US" altLang="zh-CN" sz="6000" b="1">
                <a:solidFill>
                  <a:srgbClr val="FF0000"/>
                </a:solidFill>
              </a:rPr>
              <a:t>B</a:t>
            </a:r>
            <a:endParaRPr lang="en-US" altLang="zh-CN" sz="60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8750" y="240665"/>
            <a:ext cx="9526905" cy="5936615"/>
          </a:xfrm>
        </p:spPr>
        <p:txBody>
          <a:bodyPr/>
          <a:p>
            <a:pPr marL="0" indent="0">
              <a:lnSpc>
                <a:spcPct val="110000"/>
              </a:lnSpc>
              <a:buNone/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下列关于汉语知识的判断有误的一项是(       ) 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A.“青岩古镇入选‘中国古镇’特种邮票。”句中“入选”和“邮票”依次是动词、名词。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B.“贵州人文精神”“百鸟朝凤”“粽香浓郁”依次是并列短语、偏正短语、主谓短语。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C.“2016年5月25至29日，‘数博会’在贵阳举办。”句中“在贵阳”是状语。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D.“盲人女教师刘芳就像一朵开在大山深处的百合花。”这句话的修辞手法是比喻。、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00" y="365125"/>
            <a:ext cx="3352800" cy="1325880"/>
          </a:xfrm>
        </p:spPr>
        <p:txBody>
          <a:bodyPr/>
          <a:p>
            <a:r>
              <a:rPr lang="en-US" altLang="zh-CN" sz="6000" b="1">
                <a:solidFill>
                  <a:srgbClr val="FF0000"/>
                </a:solidFill>
              </a:rPr>
              <a:t>B</a:t>
            </a:r>
            <a:endParaRPr lang="en-US" altLang="zh-CN" sz="60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5120" y="848360"/>
            <a:ext cx="10515600" cy="4351338"/>
          </a:xfrm>
        </p:spPr>
        <p:txBody>
          <a:bodyPr>
            <a:noAutofit/>
          </a:bodyPr>
          <a:p>
            <a:pPr marL="0" indent="0">
              <a:lnSpc>
                <a:spcPct val="110000"/>
              </a:lnSpc>
              <a:buNone/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下列短语结构方式不相同的一组是(        ) 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A.性格和蔼   樱花烂漫   前程万里    舆论沸腾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B.精通时事   横渡长江   翻检一通    发表成绩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C.革命征途   热烈鼓掌   英勇善战    分外妖娆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D.宽厚仁慈   勤劳俭朴   德高望重    朝晖夕阴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815" y="4762500"/>
            <a:ext cx="9825355" cy="1325880"/>
          </a:xfrm>
        </p:spPr>
        <p:txBody>
          <a:bodyPr/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rgbClr val="FF0000"/>
                </a:solidFill>
                <a:sym typeface="+mn-ea"/>
              </a:rPr>
              <a:t>D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项成分残缺，应该为：也偷走了很多人对兴趣爱好发现和坚持的能力。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815" y="252730"/>
            <a:ext cx="9824720" cy="4351655"/>
          </a:xfrm>
        </p:spPr>
        <p:txBody>
          <a:bodyPr>
            <a:normAutofit lnSpcReduction="20000"/>
          </a:bodyPr>
          <a:p>
            <a:pPr marL="0" indent="0">
              <a:lnSpc>
                <a:spcPct val="11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 下列选项中，表述错误的一项是(    )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 诗句“黑云压城城欲摧，甲光向日金鳞开”运用了比喻的修辞手法。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B. “赴汤蹈火、抗击风浪、孜孜不倦、魅力四射”这四个短语的结构都不相同。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C. “其真无马邪?其真不知马也”这个句子运用了议论的表达方式。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D. “短视频不仅偷走了很多人的时间，也偷走了很多人对兴趣爱好发现和坚持”这个句子没有语病。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42405" y="93345"/>
            <a:ext cx="14668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solidFill>
                  <a:srgbClr val="FF0000"/>
                </a:solidFill>
              </a:rPr>
              <a:t>D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44033"/>
          <p:cNvSpPr txBox="1"/>
          <p:nvPr/>
        </p:nvSpPr>
        <p:spPr>
          <a:xfrm>
            <a:off x="930275" y="1557655"/>
            <a:ext cx="1055179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6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彩云" panose="02010800040101010101" pitchFamily="2" charset="-122"/>
              </a:rPr>
              <a:t>初中语文语法知识（一）</a:t>
            </a:r>
            <a:endParaRPr lang="en-US" altLang="zh-CN" sz="6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彩云" panose="02010800040101010101" pitchFamily="2" charset="-122"/>
            </a:endParaRPr>
          </a:p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6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彩云" panose="02010800040101010101" pitchFamily="2" charset="-122"/>
              </a:rPr>
              <a:t>短语类型</a:t>
            </a:r>
            <a:endParaRPr lang="zh-CN" altLang="en-US" sz="60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文本占位符 65537"/>
          <p:cNvSpPr>
            <a:spLocks noGrp="1"/>
          </p:cNvSpPr>
          <p:nvPr>
            <p:ph type="body" idx="1"/>
          </p:nvPr>
        </p:nvSpPr>
        <p:spPr>
          <a:xfrm>
            <a:off x="190500" y="476250"/>
            <a:ext cx="8926830" cy="5761355"/>
          </a:xfrm>
        </p:spPr>
        <p:txBody>
          <a:bodyPr>
            <a:normAutofit lnSpcReduction="10000"/>
          </a:bodyPr>
          <a:p>
            <a:pPr>
              <a:lnSpc>
                <a:spcPct val="100000"/>
              </a:lnSpc>
              <a:buNone/>
            </a:pPr>
            <a:r>
              <a:rPr lang="zh-CN" altLang="en-US" sz="5400" b="1" dirty="0">
                <a:solidFill>
                  <a:srgbClr val="CC0000"/>
                </a:solidFill>
              </a:rPr>
              <a:t>短语：</a:t>
            </a:r>
            <a:endParaRPr lang="zh-CN" altLang="en-US" sz="5400" b="1" dirty="0">
              <a:solidFill>
                <a:srgbClr val="CC0000"/>
              </a:solidFill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5400" b="1" dirty="0"/>
              <a:t>          </a:t>
            </a:r>
            <a:r>
              <a:rPr lang="zh-CN" altLang="en-US" sz="4400" b="1" dirty="0">
                <a:ea typeface="楷体" panose="02010609060101010101" pitchFamily="49" charset="-122"/>
              </a:rPr>
              <a:t>短语是两个或两个以上的词按照一定的语法规律构成的造句单位。</a:t>
            </a:r>
            <a:endParaRPr lang="zh-CN" altLang="en-US" sz="4400" b="1" dirty="0"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4400" b="1" dirty="0"/>
              <a:t>            基本结构类型：</a:t>
            </a:r>
            <a:endParaRPr lang="zh-CN" altLang="en-US" sz="4400" b="1" dirty="0"/>
          </a:p>
          <a:p>
            <a:pPr>
              <a:lnSpc>
                <a:spcPct val="100000"/>
              </a:lnSpc>
              <a:buNone/>
            </a:pPr>
            <a:r>
              <a:rPr lang="zh-CN" altLang="en-US" sz="4400" b="1" dirty="0"/>
              <a:t>  </a:t>
            </a:r>
            <a:r>
              <a:rPr lang="zh-CN" altLang="en-US" sz="4400" b="1" dirty="0">
                <a:solidFill>
                  <a:schemeClr val="accent2"/>
                </a:solidFill>
                <a:ea typeface="黑体" panose="02010609060101010101" pitchFamily="2" charset="-122"/>
              </a:rPr>
              <a:t>并列短语、偏正短语、动宾短语、后补短语、主谓短语、介宾短语、的字短语</a:t>
            </a:r>
            <a:endParaRPr lang="zh-CN" altLang="en-US" sz="4400" b="1" dirty="0">
              <a:solidFill>
                <a:schemeClr val="accent2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矩形 67585"/>
          <p:cNvSpPr/>
          <p:nvPr/>
        </p:nvSpPr>
        <p:spPr>
          <a:xfrm>
            <a:off x="2855913" y="188913"/>
            <a:ext cx="33115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偏正短语</a:t>
            </a:r>
            <a:endParaRPr lang="zh-CN" altLang="en-US" sz="3600" b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67587" name="矩形 67586"/>
          <p:cNvSpPr/>
          <p:nvPr/>
        </p:nvSpPr>
        <p:spPr>
          <a:xfrm>
            <a:off x="3648075" y="1989138"/>
            <a:ext cx="50419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名词、动词、形容词是中心语。</a:t>
            </a:r>
            <a:endParaRPr lang="zh-CN" altLang="en-US" sz="36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67588" name="组合 67587"/>
          <p:cNvGrpSpPr/>
          <p:nvPr/>
        </p:nvGrpSpPr>
        <p:grpSpPr>
          <a:xfrm>
            <a:off x="1919288" y="2997200"/>
            <a:ext cx="2447925" cy="792163"/>
            <a:chOff x="2789" y="1026"/>
            <a:chExt cx="1633" cy="363"/>
          </a:xfrm>
        </p:grpSpPr>
        <p:sp>
          <p:nvSpPr>
            <p:cNvPr id="67589" name="矩形 67588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7590" name="矩形 67589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小明的漫画书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7591" name="组合 67590"/>
          <p:cNvGrpSpPr/>
          <p:nvPr/>
        </p:nvGrpSpPr>
        <p:grpSpPr>
          <a:xfrm>
            <a:off x="5232400" y="3068638"/>
            <a:ext cx="2447925" cy="720725"/>
            <a:chOff x="2789" y="1026"/>
            <a:chExt cx="1633" cy="363"/>
          </a:xfrm>
        </p:grpSpPr>
        <p:sp>
          <p:nvSpPr>
            <p:cNvPr id="67592" name="矩形 67591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7593" name="矩形 67592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飞快地跑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7594" name="直接连接符 67593"/>
          <p:cNvSpPr/>
          <p:nvPr/>
        </p:nvSpPr>
        <p:spPr>
          <a:xfrm flipH="1">
            <a:off x="3719513" y="2565400"/>
            <a:ext cx="288925" cy="431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595" name="矩形 67594"/>
          <p:cNvSpPr/>
          <p:nvPr/>
        </p:nvSpPr>
        <p:spPr>
          <a:xfrm>
            <a:off x="1524000" y="5805488"/>
            <a:ext cx="43561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名词前头的修饰成份是定语</a:t>
            </a:r>
            <a:endParaRPr lang="zh-CN" altLang="en-US" sz="32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7596" name="矩形 67595"/>
          <p:cNvSpPr/>
          <p:nvPr/>
        </p:nvSpPr>
        <p:spPr>
          <a:xfrm>
            <a:off x="481330" y="907733"/>
            <a:ext cx="9144000" cy="936625"/>
          </a:xfrm>
          <a:prstGeom prst="rect">
            <a:avLst/>
          </a:prstGeom>
          <a:solidFill>
            <a:srgbClr val="00FF00">
              <a:alpha val="42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7597" name="矩形 67596"/>
          <p:cNvSpPr/>
          <p:nvPr/>
        </p:nvSpPr>
        <p:spPr>
          <a:xfrm>
            <a:off x="6240463" y="5805488"/>
            <a:ext cx="44275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动词、</a:t>
            </a:r>
            <a:r>
              <a:rPr lang="zh-CN" altLang="en-US" sz="32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形容词前头的修饰成份是状语</a:t>
            </a:r>
            <a:r>
              <a:rPr lang="zh-CN" altLang="en-US"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。</a:t>
            </a:r>
            <a:endParaRPr lang="zh-CN" altLang="en-US" sz="36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7598" name="矩形 67597"/>
          <p:cNvSpPr/>
          <p:nvPr/>
        </p:nvSpPr>
        <p:spPr>
          <a:xfrm>
            <a:off x="547688" y="1052513"/>
            <a:ext cx="84978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由名词、动词或形容词与它们前头起修饰作用的词组合而成</a:t>
            </a:r>
            <a:endParaRPr lang="zh-CN" altLang="en-US" sz="36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67599" name="组合 67598"/>
          <p:cNvGrpSpPr/>
          <p:nvPr/>
        </p:nvGrpSpPr>
        <p:grpSpPr>
          <a:xfrm>
            <a:off x="1847850" y="4365625"/>
            <a:ext cx="2592388" cy="863600"/>
            <a:chOff x="2789" y="1026"/>
            <a:chExt cx="1633" cy="363"/>
          </a:xfrm>
        </p:grpSpPr>
        <p:sp>
          <p:nvSpPr>
            <p:cNvPr id="67600" name="矩形 67599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7601" name="矩形 67600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明亮的课室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7602" name="组合 67601"/>
          <p:cNvGrpSpPr/>
          <p:nvPr/>
        </p:nvGrpSpPr>
        <p:grpSpPr>
          <a:xfrm>
            <a:off x="5232400" y="4437063"/>
            <a:ext cx="2376488" cy="720725"/>
            <a:chOff x="2789" y="1026"/>
            <a:chExt cx="1633" cy="363"/>
          </a:xfrm>
        </p:grpSpPr>
        <p:sp>
          <p:nvSpPr>
            <p:cNvPr id="67603" name="矩形 67602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7604" name="矩形 67603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热烈地讨论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7605" name="组合 67604"/>
          <p:cNvGrpSpPr/>
          <p:nvPr/>
        </p:nvGrpSpPr>
        <p:grpSpPr>
          <a:xfrm>
            <a:off x="8256588" y="3068638"/>
            <a:ext cx="2232025" cy="720725"/>
            <a:chOff x="2789" y="1026"/>
            <a:chExt cx="1633" cy="363"/>
          </a:xfrm>
        </p:grpSpPr>
        <p:sp>
          <p:nvSpPr>
            <p:cNvPr id="67606" name="矩形 67605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7607" name="矩形 67606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多么明亮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7608" name="组合 67607"/>
          <p:cNvGrpSpPr/>
          <p:nvPr/>
        </p:nvGrpSpPr>
        <p:grpSpPr>
          <a:xfrm>
            <a:off x="8328025" y="4437063"/>
            <a:ext cx="2089150" cy="720725"/>
            <a:chOff x="2789" y="1026"/>
            <a:chExt cx="1633" cy="363"/>
          </a:xfrm>
        </p:grpSpPr>
        <p:sp>
          <p:nvSpPr>
            <p:cNvPr id="67609" name="矩形 67608"/>
            <p:cNvSpPr/>
            <p:nvPr/>
          </p:nvSpPr>
          <p:spPr>
            <a:xfrm>
              <a:off x="2789" y="1026"/>
              <a:ext cx="1633" cy="363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7610" name="矩形 67609"/>
            <p:cNvSpPr/>
            <p:nvPr/>
          </p:nvSpPr>
          <p:spPr>
            <a:xfrm>
              <a:off x="2835" y="1026"/>
              <a:ext cx="1587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solidFill>
                    <a:srgbClr val="0000F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非常紧急</a:t>
              </a:r>
              <a:endParaRPr lang="zh-CN" altLang="en-US" sz="3600" b="1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7611" name="矩形 67610"/>
          <p:cNvSpPr/>
          <p:nvPr/>
        </p:nvSpPr>
        <p:spPr>
          <a:xfrm>
            <a:off x="1992313" y="3068638"/>
            <a:ext cx="1081087" cy="720725"/>
          </a:xfrm>
          <a:prstGeom prst="rect">
            <a:avLst/>
          </a:prstGeom>
          <a:noFill/>
          <a:ln w="317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612" name="矩形 67611"/>
          <p:cNvSpPr/>
          <p:nvPr/>
        </p:nvSpPr>
        <p:spPr>
          <a:xfrm>
            <a:off x="1919288" y="4437063"/>
            <a:ext cx="1439862" cy="720725"/>
          </a:xfrm>
          <a:prstGeom prst="rect">
            <a:avLst/>
          </a:prstGeom>
          <a:noFill/>
          <a:ln w="317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613" name="矩形 67612"/>
          <p:cNvSpPr/>
          <p:nvPr/>
        </p:nvSpPr>
        <p:spPr>
          <a:xfrm>
            <a:off x="5159375" y="3068638"/>
            <a:ext cx="1800225" cy="720725"/>
          </a:xfrm>
          <a:prstGeom prst="rect">
            <a:avLst/>
          </a:prstGeom>
          <a:noFill/>
          <a:ln w="317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614" name="矩形 67613"/>
          <p:cNvSpPr/>
          <p:nvPr/>
        </p:nvSpPr>
        <p:spPr>
          <a:xfrm>
            <a:off x="5232400" y="4437063"/>
            <a:ext cx="1439863" cy="720725"/>
          </a:xfrm>
          <a:prstGeom prst="rect">
            <a:avLst/>
          </a:prstGeom>
          <a:noFill/>
          <a:ln w="317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615" name="矩形 67614"/>
          <p:cNvSpPr/>
          <p:nvPr/>
        </p:nvSpPr>
        <p:spPr>
          <a:xfrm>
            <a:off x="8256588" y="3068638"/>
            <a:ext cx="1081087" cy="720725"/>
          </a:xfrm>
          <a:prstGeom prst="rect">
            <a:avLst/>
          </a:prstGeom>
          <a:noFill/>
          <a:ln w="317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616" name="矩形 67615"/>
          <p:cNvSpPr/>
          <p:nvPr/>
        </p:nvSpPr>
        <p:spPr>
          <a:xfrm>
            <a:off x="8328025" y="4437063"/>
            <a:ext cx="1081088" cy="720725"/>
          </a:xfrm>
          <a:prstGeom prst="rect">
            <a:avLst/>
          </a:prstGeom>
          <a:noFill/>
          <a:ln w="317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617" name="直接连接符 67616"/>
          <p:cNvSpPr/>
          <p:nvPr/>
        </p:nvSpPr>
        <p:spPr>
          <a:xfrm>
            <a:off x="3216275" y="3860800"/>
            <a:ext cx="1079500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7618" name="直接连接符 67617"/>
          <p:cNvSpPr/>
          <p:nvPr/>
        </p:nvSpPr>
        <p:spPr>
          <a:xfrm>
            <a:off x="7032625" y="3860800"/>
            <a:ext cx="719138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7619" name="直接连接符 67618"/>
          <p:cNvSpPr/>
          <p:nvPr/>
        </p:nvSpPr>
        <p:spPr>
          <a:xfrm>
            <a:off x="3432175" y="5229225"/>
            <a:ext cx="936625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7620" name="直接连接符 67619"/>
          <p:cNvSpPr/>
          <p:nvPr/>
        </p:nvSpPr>
        <p:spPr>
          <a:xfrm>
            <a:off x="6672263" y="5229225"/>
            <a:ext cx="936625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7621" name="直接连接符 67620"/>
          <p:cNvSpPr/>
          <p:nvPr/>
        </p:nvSpPr>
        <p:spPr>
          <a:xfrm>
            <a:off x="9409113" y="3860800"/>
            <a:ext cx="935037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7622" name="直接连接符 67621"/>
          <p:cNvSpPr/>
          <p:nvPr/>
        </p:nvSpPr>
        <p:spPr>
          <a:xfrm>
            <a:off x="9409113" y="5229225"/>
            <a:ext cx="1008062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7623" name="直接连接符 67622"/>
          <p:cNvSpPr/>
          <p:nvPr/>
        </p:nvSpPr>
        <p:spPr>
          <a:xfrm>
            <a:off x="4008438" y="2565400"/>
            <a:ext cx="71437" cy="18002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24" name="直接连接符 67623"/>
          <p:cNvSpPr/>
          <p:nvPr/>
        </p:nvSpPr>
        <p:spPr>
          <a:xfrm>
            <a:off x="5089525" y="2565400"/>
            <a:ext cx="2159000" cy="5032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25" name="直接连接符 67624"/>
          <p:cNvSpPr/>
          <p:nvPr/>
        </p:nvSpPr>
        <p:spPr>
          <a:xfrm>
            <a:off x="5087938" y="2565400"/>
            <a:ext cx="2014537" cy="18002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26" name="直接连接符 67625"/>
          <p:cNvSpPr/>
          <p:nvPr/>
        </p:nvSpPr>
        <p:spPr>
          <a:xfrm>
            <a:off x="6456363" y="2565400"/>
            <a:ext cx="3168650" cy="431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27" name="直接连接符 67626"/>
          <p:cNvSpPr/>
          <p:nvPr/>
        </p:nvSpPr>
        <p:spPr>
          <a:xfrm>
            <a:off x="6456363" y="2565400"/>
            <a:ext cx="3455987" cy="18002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28" name="直接连接符 67627"/>
          <p:cNvSpPr/>
          <p:nvPr/>
        </p:nvSpPr>
        <p:spPr>
          <a:xfrm flipH="1" flipV="1">
            <a:off x="6816725" y="3860800"/>
            <a:ext cx="2374900" cy="187325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29" name="直接连接符 67628"/>
          <p:cNvSpPr/>
          <p:nvPr/>
        </p:nvSpPr>
        <p:spPr>
          <a:xfrm flipH="1" flipV="1">
            <a:off x="2711450" y="5229225"/>
            <a:ext cx="2449513" cy="64770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30" name="直接连接符 67629"/>
          <p:cNvSpPr/>
          <p:nvPr/>
        </p:nvSpPr>
        <p:spPr>
          <a:xfrm flipH="1" flipV="1">
            <a:off x="2782888" y="3716338"/>
            <a:ext cx="2592387" cy="2303462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31" name="直接连接符 67630"/>
          <p:cNvSpPr/>
          <p:nvPr/>
        </p:nvSpPr>
        <p:spPr>
          <a:xfrm flipH="1" flipV="1">
            <a:off x="6167438" y="5229225"/>
            <a:ext cx="3024187" cy="576263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32" name="直接连接符 67631"/>
          <p:cNvSpPr/>
          <p:nvPr/>
        </p:nvSpPr>
        <p:spPr>
          <a:xfrm flipH="1" flipV="1">
            <a:off x="8616950" y="3789363"/>
            <a:ext cx="790575" cy="2160587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33" name="直接连接符 67632"/>
          <p:cNvSpPr/>
          <p:nvPr/>
        </p:nvSpPr>
        <p:spPr>
          <a:xfrm flipH="1" flipV="1">
            <a:off x="8975725" y="5229225"/>
            <a:ext cx="431800" cy="720725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1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1000"/>
                                        <p:tgtEl>
                                          <p:spTgt spid="6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1000"/>
                                        <p:tgtEl>
                                          <p:spTgt spid="67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7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7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7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7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7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7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7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7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7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67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7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67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7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7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7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7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7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7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7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7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67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67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67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67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7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7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7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7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7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7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7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7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800" decel="100000"/>
                                        <p:tgtEl>
                                          <p:spTgt spid="67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800" decel="100000" fill="hold"/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67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67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800" decel="100000"/>
                                        <p:tgtEl>
                                          <p:spTgt spid="67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676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67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67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800" decel="100000"/>
                                        <p:tgtEl>
                                          <p:spTgt spid="67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800" decel="100000" fill="hold"/>
                                        <p:tgtEl>
                                          <p:spTgt spid="676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800" decel="100000" fill="hold"/>
                                        <p:tgtEl>
                                          <p:spTgt spid="67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67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800" decel="100000"/>
                                        <p:tgtEl>
                                          <p:spTgt spid="67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676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67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67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800" decel="100000"/>
                                        <p:tgtEl>
                                          <p:spTgt spid="67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800" decel="100000" fill="hold"/>
                                        <p:tgtEl>
                                          <p:spTgt spid="676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800" decel="100000" fill="hold"/>
                                        <p:tgtEl>
                                          <p:spTgt spid="67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decel="100000" fill="hold"/>
                                        <p:tgtEl>
                                          <p:spTgt spid="67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800" decel="100000"/>
                                        <p:tgtEl>
                                          <p:spTgt spid="67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800" decel="100000" fill="hold"/>
                                        <p:tgtEl>
                                          <p:spTgt spid="676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800" decel="100000" fill="hold"/>
                                        <p:tgtEl>
                                          <p:spTgt spid="67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67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7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7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7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67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"/>
                            </p:stCondLst>
                            <p:childTnLst>
                              <p:par>
                                <p:cTn id="18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7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7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67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67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67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67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67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67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00"/>
                            </p:stCondLst>
                            <p:childTnLst>
                              <p:par>
                                <p:cTn id="204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7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7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67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67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67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67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"/>
                            </p:stCondLst>
                            <p:childTnLst>
                              <p:par>
                                <p:cTn id="21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67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67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67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67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6013</Words>
  <Application>WPS 演示</Application>
  <PresentationFormat>宽屏</PresentationFormat>
  <Paragraphs>650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71" baseType="lpstr">
      <vt:lpstr>Arial</vt:lpstr>
      <vt:lpstr>宋体</vt:lpstr>
      <vt:lpstr>Wingdings</vt:lpstr>
      <vt:lpstr>黑体</vt:lpstr>
      <vt:lpstr>Times New Roman</vt:lpstr>
      <vt:lpstr>华文彩云</vt:lpstr>
      <vt:lpstr>楷体</vt:lpstr>
      <vt:lpstr>华文琥珀</vt:lpstr>
      <vt:lpstr>华文新魏</vt:lpstr>
      <vt:lpstr>微软雅黑</vt:lpstr>
      <vt:lpstr>Calibri</vt:lpstr>
      <vt:lpstr>Arial Unicode MS</vt:lpstr>
      <vt:lpstr>华文行楷</vt:lpstr>
      <vt:lpstr>楷体_GB2312</vt:lpstr>
      <vt:lpstr>新宋体</vt:lpstr>
      <vt:lpstr>隶书</vt:lpstr>
      <vt:lpstr>楷体_GB2312</vt:lpstr>
      <vt:lpstr>Office 主题</vt:lpstr>
      <vt:lpstr>PowerPoint 演示文稿</vt:lpstr>
      <vt:lpstr>PowerPoint 演示文稿</vt:lpstr>
      <vt:lpstr>PowerPoint 演示文稿</vt:lpstr>
      <vt:lpstr>PowerPoint 演示文稿</vt:lpstr>
      <vt:lpstr>【答案】D      D项这是一个表示并列关系的复句。（易错关联词： 不是而是是并列，不但而且是递进，不是就是是选择， 要是就是假设，只要就是条件，既然就是因果。）</vt:lpstr>
      <vt:lpstr>D项成分残缺，应该为：也偷走了很多人对兴趣爱好发现和坚持的能力。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句子的成分及符号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划分句子的口诀</vt:lpstr>
      <vt:lpstr>PowerPoint 演示文稿</vt:lpstr>
      <vt:lpstr>PowerPoint 演示文稿</vt:lpstr>
      <vt:lpstr>PowerPoint 演示文稿</vt:lpstr>
      <vt:lpstr>句子主干</vt:lpstr>
      <vt:lpstr>划分句子主干的步骤</vt:lpstr>
      <vt:lpstr>练习三、找出句子的主干</vt:lpstr>
      <vt:lpstr>找句子主干要注意的问题</vt:lpstr>
      <vt:lpstr>PowerPoint 演示文稿</vt:lpstr>
      <vt:lpstr>PowerPoint 演示文稿</vt:lpstr>
      <vt:lpstr>选择题</vt:lpstr>
      <vt:lpstr>PowerPoint 演示文稿</vt:lpstr>
      <vt:lpstr>PowerPoint 演示文稿</vt:lpstr>
      <vt:lpstr>4.下列句子没有语病的是（   ）</vt:lpstr>
      <vt:lpstr>A</vt:lpstr>
      <vt:lpstr>C</vt:lpstr>
      <vt:lpstr>A</vt:lpstr>
      <vt:lpstr>B</vt:lpstr>
      <vt:lpstr>B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zhangli</dc:creator>
  <cp:lastModifiedBy>zhangli</cp:lastModifiedBy>
  <cp:revision>20</cp:revision>
  <dcterms:created xsi:type="dcterms:W3CDTF">2020-05-02T16:21:00Z</dcterms:created>
  <dcterms:modified xsi:type="dcterms:W3CDTF">2020-05-03T03:40:45Z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