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sldIdLst>
    <p:sldId id="1213" r:id="rId3"/>
    <p:sldId id="1233" r:id="rId4"/>
    <p:sldId id="1220" r:id="rId5"/>
    <p:sldId id="1231" r:id="rId6"/>
    <p:sldId id="1225" r:id="rId7"/>
    <p:sldId id="1232" r:id="rId8"/>
    <p:sldId id="1234" r:id="rId9"/>
    <p:sldId id="1224" r:id="rId10"/>
    <p:sldId id="1223" r:id="rId11"/>
    <p:sldId id="1226" r:id="rId12"/>
    <p:sldId id="1227" r:id="rId13"/>
    <p:sldId id="1212" r:id="rId14"/>
    <p:sldId id="1235" r:id="rId15"/>
    <p:sldId id="1236" r:id="rId16"/>
    <p:sldId id="1253" r:id="rId17"/>
    <p:sldId id="1254" r:id="rId18"/>
    <p:sldId id="1255" r:id="rId19"/>
    <p:sldId id="1257" r:id="rId20"/>
    <p:sldId id="1238" r:id="rId21"/>
    <p:sldId id="1237" r:id="rId22"/>
    <p:sldId id="1239" r:id="rId23"/>
    <p:sldId id="1240" r:id="rId24"/>
    <p:sldId id="1241" r:id="rId25"/>
    <p:sldId id="1242" r:id="rId26"/>
    <p:sldId id="1243" r:id="rId27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zhangyanping" initials="z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744" y="78"/>
      </p:cViewPr>
      <p:guideLst>
        <p:guide orient="horz" pos="219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1.xml" /><Relationship Id="rId29" Type="http://schemas.openxmlformats.org/officeDocument/2006/relationships/presProps" Target="presProps.xml" /><Relationship Id="rId3" Type="http://schemas.openxmlformats.org/officeDocument/2006/relationships/slide" Target="slides/slide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230000"/>
              </a:lnSpc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en-US" altLang="zh-CN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</a:t>
            </a:r>
            <a:r>
              <a:rPr lang="zh-CN" altLang="en-US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中考</a:t>
            </a:r>
            <a:r>
              <a:rPr lang="zh-CN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语文</a:t>
            </a:r>
          </a:p>
          <a:p>
            <a:pPr marL="0" indent="0" eaLnBrk="1" hangingPunct="1">
              <a:lnSpc>
                <a:spcPct val="230000"/>
              </a:lnSpc>
              <a:buNone/>
            </a:pPr>
            <a:r>
              <a:rPr lang="en-US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r>
              <a:rPr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修辞的作用表达效果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70000"/>
              </a:lnSpc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</a:t>
            </a:r>
            <a:r>
              <a:rPr 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反问作用</a:t>
            </a:r>
          </a:p>
          <a:p>
            <a:pPr marL="0" indent="0" eaLnBrk="1" hangingPunct="1">
              <a:lnSpc>
                <a:spcPct val="170000"/>
              </a:lnSpc>
              <a:buNone/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语气更加强烈，更能引起人们的深思与反思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</a:p>
          <a:p>
            <a:pPr marL="0" indent="0" eaLnBrk="1" hangingPunct="1">
              <a:lnSpc>
                <a:spcPct val="170000"/>
              </a:lnSpc>
              <a:buNone/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激发感情，增强文中的情感和说服力。</a:t>
            </a:r>
          </a:p>
          <a:p>
            <a:pPr marL="0" indent="0" eaLnBrk="1" hangingPunct="1">
              <a:lnSpc>
                <a:spcPct val="170000"/>
              </a:lnSpc>
              <a:buNone/>
            </a:pPr>
            <a:r>
              <a:rPr 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例：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你们怎么能不回家呢？</a:t>
            </a:r>
          </a:p>
          <a:p>
            <a:pPr marL="0" indent="0" eaLnBrk="1" hangingPunct="1">
              <a:lnSpc>
                <a:spcPct val="170000"/>
              </a:lnSpc>
              <a:buNone/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2.</a:t>
            </a:r>
            <a:r>
              <a:rPr 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同坏人待在一起怎么行！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排比作用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构成：三个或以上意义相关相近，结构相同相似，语气相同的句子组成。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作用：能使层次清楚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节奏和谐气势更强烈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加强表达效果。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例：思考是开向智慧的一扇明窗，思考是刺向未知迷障的一把利剑，思考是通向成功的一座伟大桥梁。人们因为思考而成就伟大的文明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       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设问作用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1.提出问题，明知故问，自问自答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表示强调作用。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启发读者思考，增强情感思想，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引出下文,承上启下。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例：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什么是路。就是从没有路的地方踏出来的，从有荆棘的地方开辟出来的。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2.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谁是最可爱的人呢。我们的战士，我觉得他们是最可爱的人。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  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夸张作用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夸张是运用丰富的想象力，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进行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放大或缩小事物的形象特征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b="1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1.突出事物的本质,加强感情力量,强调语气,增强表达效果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2.引起读者丰富的想象和强烈共鸣。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例：蜀道之难，难于上青天。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他种的瓜很甜，几十里外就闻到瓜香了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en-US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</a:t>
            </a: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对偶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构成及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作用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构成：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字数相等、结构相同、意义对称</a:t>
            </a: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表达相近相同的意思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作用：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1.增强节奏感，使语言形式工整匀称，富有节奏感与音乐美，便于记忆和传诵</a:t>
            </a: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endParaRPr b="1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2.语言凝炼，能增强语言的表现力</a:t>
            </a: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例：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青山有幸埋忠骨，白铁无辜铸佞臣 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2.六王毕，四海一。蜀山兀，阿房出。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en-US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</a:t>
            </a: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借代作用：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突出事物的本质特征,增强语言的形象性和幽默感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特点鲜明</a:t>
            </a: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语言凝练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以小见大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化繁为简。</a:t>
            </a:r>
            <a:endParaRPr b="1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endParaRPr lang="zh-CN" altLang="en-US" b="1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例：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南国烽烟正十年。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2.上面坐着两个老爷，东边的一个是马褂，西边的一个是西装。。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90000"/>
              </a:lnSpc>
              <a:buNone/>
            </a:pPr>
            <a:r>
              <a:rPr lang="en-US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   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通感作用</a:t>
            </a:r>
          </a:p>
          <a:p>
            <a:pPr marL="0" indent="0" eaLnBrk="1" hangingPunct="1">
              <a:lnSpc>
                <a:spcPct val="19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把不同感官的感觉沟通起来，丰富审美情趣，增强文采，增强艺术效果。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表达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活泼新奇</a:t>
            </a:r>
          </a:p>
          <a:p>
            <a:pPr marL="0" indent="0" eaLnBrk="1" hangingPunct="1">
              <a:lnSpc>
                <a:spcPct val="190000"/>
              </a:lnSpc>
              <a:buNone/>
            </a:pP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例：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善哉乎鼓琴，巍巍乎若太山</a:t>
            </a:r>
          </a:p>
          <a:p>
            <a:pPr marL="0" indent="0" eaLnBrk="1" hangingPunct="1">
              <a:lnSpc>
                <a:spcPct val="19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2.微风过处,送来缕缕清香,仿佛远处高楼上渺茫的歌声似的。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9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描写手法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的作用</a:t>
            </a:r>
          </a:p>
          <a:p>
            <a:pPr marL="0" indent="0" eaLnBrk="1" hangingPunct="1">
              <a:lnSpc>
                <a:spcPct val="190000"/>
              </a:lnSpc>
              <a:buNone/>
            </a:pP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常见描写手法：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正侧面描写  </a:t>
            </a: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侧面描写   </a:t>
            </a:r>
          </a:p>
          <a:p>
            <a:pPr marL="0" indent="0" eaLnBrk="1" hangingPunct="1">
              <a:lnSpc>
                <a:spcPct val="19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动静结合（以动衬静）   声色结合（声音色彩）   感觉描写（听觉嗅觉等）      </a:t>
            </a:r>
          </a:p>
          <a:p>
            <a:pPr marL="0" indent="0" eaLnBrk="1" hangingPunct="1">
              <a:lnSpc>
                <a:spcPct val="19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多视角（由远及近，由上到下等）</a:t>
            </a:r>
          </a:p>
          <a:p>
            <a:pPr marL="0" indent="0" eaLnBrk="1" hangingPunct="1">
              <a:lnSpc>
                <a:spcPct val="190000"/>
              </a:lnSpc>
              <a:buNone/>
            </a:pP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作用：表现出人物景物的某特点特征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9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   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抒情手法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的作用</a:t>
            </a:r>
          </a:p>
          <a:p>
            <a:pPr marL="0" indent="0" eaLnBrk="1" hangingPunct="1">
              <a:lnSpc>
                <a:spcPct val="190000"/>
              </a:lnSpc>
              <a:buNone/>
            </a:pP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常见抒情手法：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借景抒情    托物言志    </a:t>
            </a:r>
          </a:p>
          <a:p>
            <a:pPr marL="0" indent="0" eaLnBrk="1" hangingPunct="1">
              <a:lnSpc>
                <a:spcPct val="19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直抒胸臆   对比衬托   </a:t>
            </a: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渲染烘托  </a:t>
            </a: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运用典故   虚实结合   借古抒情    以景结情    卒章显志              </a:t>
            </a:r>
          </a:p>
          <a:p>
            <a:pPr marL="0" indent="0" eaLnBrk="1" hangingPunct="1">
              <a:lnSpc>
                <a:spcPct val="19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作用：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直接或间接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表达......的思想感情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230000"/>
              </a:lnSpc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en-US" altLang="zh-CN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</a:t>
            </a:r>
          </a:p>
          <a:p>
            <a:pPr marL="0" indent="0" eaLnBrk="1" hangingPunct="1">
              <a:lnSpc>
                <a:spcPct val="230000"/>
              </a:lnSpc>
              <a:buNone/>
            </a:pPr>
            <a:r>
              <a:rPr lang="en-US" altLang="zh-CN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</a:t>
            </a:r>
            <a:r>
              <a:rPr lang="zh-CN" altLang="zh-CN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</a:t>
            </a:r>
            <a:r>
              <a:rPr lang="en-US" altLang="zh-CN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zh-CN" altLang="en-US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习题训练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230000"/>
              </a:lnSpc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en-US" altLang="zh-CN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</a:t>
            </a:r>
          </a:p>
          <a:p>
            <a:pPr marL="0" indent="0" eaLnBrk="1" hangingPunct="1">
              <a:lnSpc>
                <a:spcPct val="230000"/>
              </a:lnSpc>
              <a:buNone/>
            </a:pPr>
            <a:r>
              <a:rPr lang="en-US" altLang="zh-CN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</a:t>
            </a:r>
            <a:r>
              <a:rPr lang="zh-CN" altLang="en-US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</a:t>
            </a:r>
            <a:r>
              <a:rPr lang="en-US" altLang="zh-CN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zh-CN" altLang="en-US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例题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野望</a:t>
            </a: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王绩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东皋薄暮望， 徙倚欲何依。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树树皆秋色， 山山唯落晖。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牧人驱犊返， 猎马带禽归。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相顾无相识， 长歌怀采薇。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颔联采用了什么修辞手法? 试简析其表达效果?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endParaRPr b="1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答案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颔联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采用了互文见义的手法。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表达效果：描写薄暮中的秋野静景，山山、树树，都是一片秋色，落满余晖。举目四望，到处是一片秋色，在夕阳的余晖中越发显得萧瑟。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3.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萧条静谧的景象，触发了诗人彷徨无依之感。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22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文中“起风的日子，海吹成了千亩蓝田，无数的百合此开彼落”一句运用了什么修辞手法？请分析其表达效果。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200000"/>
              </a:lnSpc>
              <a:buNone/>
            </a:pP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答案</a:t>
            </a:r>
          </a:p>
          <a:p>
            <a:pPr marL="0" indent="0" eaLnBrk="1" hangingPunct="1">
              <a:lnSpc>
                <a:spcPct val="20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这句话运用了比喻的修辞手法</a:t>
            </a: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将大海比喻成千亩蓝田，浪花比喻为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此开彼落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百合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b="1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eaLnBrk="1" hangingPunct="1">
              <a:lnSpc>
                <a:spcPct val="20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形象地表现出海风吹拂下的大海蔚蓝宽阔、浪花此起彼伏的壮观景象。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北 陂 杏 花</a:t>
            </a: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王安石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一陂春水绕花身，花影妖娆各占春。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纵被东风吹作雪，绝胜南陌碾成尘。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【注】①本诗写于王安石贬居江宁之后，此前诗人亲手创立的新法被一一废止。</a:t>
            </a: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陂：池塘。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3.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诗歌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前两句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精巧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别致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，请简要分析其表达效果。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答案</a:t>
            </a:r>
            <a:endParaRPr b="1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【1】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前两句运用拟人手法，形象生动写出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了陂水与杏花相依相亲的状态；使画面富有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情态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、充满生机。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【2】表达了诗人虽遭排挤却仍不失高远之志，宁愿为理想献身也不愿同流合污的品格。</a:t>
            </a:r>
          </a:p>
        </p:txBody>
      </p:sp>
      <p:pic>
        <p:nvPicPr>
          <p:cNvPr id="2969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103100" y="10236200"/>
            <a:ext cx="355600" cy="266700"/>
          </a:xfrm>
          <a:prstGeom prst="cube">
            <a:avLst/>
          </a:prstGeom>
        </p:spPr>
      </p:pic>
      <p:pic>
        <p:nvPicPr>
          <p:cNvPr id="2969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845800" y="124333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50000"/>
              </a:lnSpc>
              <a:buNone/>
            </a:pPr>
            <a:endParaRPr b="1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新疆属于绿洲农业区，干旱少雨，</a:t>
            </a:r>
            <a:r>
              <a:rPr b="1" u="sng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为了让棉花吃好喝好长得好，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就要进行科学的水肥管理。膜下滴灌、水肥一体化灌溉等栽培技术的应用，为新疆棉生产的提质增效奠定了坚实的基础。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文中画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横线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处使用了拟人的修辞手法，请简要分析其表达效果。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答案</a:t>
            </a:r>
          </a:p>
          <a:p>
            <a:pPr marL="0" indent="0" eaLnBrk="1" hangingPunct="1">
              <a:lnSpc>
                <a:spcPct val="170000"/>
              </a:lnSpc>
              <a:buNone/>
            </a:pPr>
            <a:r>
              <a:rPr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①文中把棉花吸收足重的水分和肥料才能长得好，比拟成人吃好饭喝好水才能健康成长，投射了作者对棉花的感情；</a:t>
            </a:r>
          </a:p>
          <a:p>
            <a:pPr marL="0" indent="0" eaLnBrk="1" hangingPunct="1">
              <a:lnSpc>
                <a:spcPct val="170000"/>
              </a:lnSpc>
              <a:buNone/>
            </a:pPr>
            <a:r>
              <a:rPr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②使表达比较活泼</a:t>
            </a:r>
            <a:r>
              <a:rPr 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，生动形象写出棉花的生长</a:t>
            </a:r>
            <a:r>
              <a:rPr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200000"/>
              </a:lnSpc>
              <a:buNone/>
            </a:pP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传统文化展现传统节日，传统节日传承传统文化。</a:t>
            </a:r>
            <a:r>
              <a:rPr lang="zh-CN" b="1" u="sng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剪纸灯谜，描绘城乡风物；秧歌花鼓，传播时代精神。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火树银花踏歌行，古风新韵颂文明。</a:t>
            </a:r>
          </a:p>
          <a:p>
            <a:pPr marL="0" indent="0" eaLnBrk="1" hangingPunct="1">
              <a:lnSpc>
                <a:spcPct val="200000"/>
              </a:lnSpc>
              <a:buNone/>
            </a:pP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文中画横线的句子使用了对偶的修辞手法，请简要分析其构成和表达效果。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7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【答案】</a:t>
            </a:r>
          </a:p>
          <a:p>
            <a:pPr marL="0" indent="0" eaLnBrk="1" hangingPunct="1">
              <a:lnSpc>
                <a:spcPct val="17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①对偶构成: 结构相同，字数相等，意义对称，尾字仄起平收。</a:t>
            </a:r>
          </a:p>
          <a:p>
            <a:pPr marL="0" indent="0" eaLnBrk="1" hangingPunct="1">
              <a:lnSpc>
                <a:spcPct val="17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②表达效果: 上下联对仗工整，语言更凝炼,句式更整齐,富有节奏感与音乐美，富有感染力，生动形象地描绘出新时代传统文化的新特色、新气象。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230000"/>
              </a:lnSpc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endParaRPr lang="zh-CN" sz="5400" b="1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eaLnBrk="1" hangingPunct="1">
              <a:lnSpc>
                <a:spcPct val="230000"/>
              </a:lnSpc>
              <a:buNone/>
            </a:pPr>
            <a:r>
              <a:rPr lang="en-US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</a:t>
            </a:r>
            <a:r>
              <a:rPr lang="zh-CN" altLang="en-US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二</a:t>
            </a:r>
            <a:r>
              <a:rPr lang="en-US" altLang="zh-CN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r>
              <a:rPr lang="zh-CN" altLang="en-US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常用</a:t>
            </a:r>
            <a:r>
              <a:rPr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修辞</a:t>
            </a:r>
          </a:p>
          <a:p>
            <a:pPr marL="0" indent="0" eaLnBrk="1" hangingPunct="1">
              <a:lnSpc>
                <a:spcPct val="230000"/>
              </a:lnSpc>
              <a:buNone/>
            </a:pPr>
            <a:r>
              <a:rPr lang="en-US"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</a:t>
            </a:r>
            <a:r>
              <a:rPr sz="54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作用表达效果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150000"/>
              </a:lnSpc>
              <a:buNone/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</a:t>
            </a:r>
            <a:r>
              <a:rPr 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拟人作用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1.使事物更生动形象或者生动形象写出某事物的某个特点。把事物人格化，具有情趣。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2.表意丰富，更利于表达作者鲜明的感情色彩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例：蜜蜂给我们引路。</a:t>
            </a:r>
          </a:p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鸟雀呼晴</a:t>
            </a:r>
            <a:endParaRPr lang="zh-CN" altLang="zh-CN" sz="3600" b="1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marL="0" indent="0" eaLnBrk="1" hangingPunct="1">
              <a:lnSpc>
                <a:spcPct val="170000"/>
              </a:lnSpc>
              <a:buNone/>
            </a:pPr>
            <a:endParaRPr lang="zh-CN" altLang="zh-CN" sz="3600" b="1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文本占位符 29698"/>
          <p:cNvSpPr>
            <a:spLocks noGrp="1"/>
          </p:cNvSpPr>
          <p:nvPr>
            <p:ph idx="1"/>
          </p:nvPr>
        </p:nvSpPr>
        <p:spPr>
          <a:xfrm>
            <a:off x="0" y="0"/>
            <a:ext cx="9144000" cy="677545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lnSpc>
                <a:spcPct val="200000"/>
              </a:lnSpc>
              <a:buNone/>
            </a:pP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 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比喻作用</a:t>
            </a:r>
          </a:p>
          <a:p>
            <a:pPr marL="0" indent="0" eaLnBrk="1" hangingPunct="1">
              <a:lnSpc>
                <a:spcPct val="20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1.使事物形象生动，突出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事物的形象或特征。</a:t>
            </a:r>
          </a:p>
          <a:p>
            <a:pPr marL="0" indent="0" eaLnBrk="1" hangingPunct="1">
              <a:lnSpc>
                <a:spcPct val="200000"/>
              </a:lnSpc>
              <a:buNone/>
            </a:pP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2.对难懂的的事物加以说明，</a:t>
            </a:r>
            <a:r>
              <a:rPr 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化抽象为具体，使事物更清楚明白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便于人们理解。</a:t>
            </a:r>
          </a:p>
          <a:p>
            <a:pPr marL="0" indent="0" eaLnBrk="1" hangingPunct="1">
              <a:lnSpc>
                <a:spcPct val="200000"/>
              </a:lnSpc>
              <a:buNone/>
            </a:pP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例：</a:t>
            </a: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1.</a:t>
            </a:r>
            <a:r>
              <a:rPr 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远远的街灯明了，好像是闪着无数的明星。</a:t>
            </a:r>
          </a:p>
          <a:p>
            <a:pPr marL="0" indent="0" eaLnBrk="1" hangingPunct="1">
              <a:lnSpc>
                <a:spcPct val="200000"/>
              </a:lnSpc>
              <a:buNone/>
            </a:pPr>
            <a:r>
              <a:rPr lang="en-US" altLang="zh-CN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2.</a:t>
            </a:r>
            <a:r>
              <a:rPr lang="zh-CN" altLang="en-US" b="1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忽如一夜春风来，千树万树梨花开。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4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97</Paragraphs>
  <Slides>25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29">
      <vt:lpstr>Arial</vt:lpstr>
      <vt:lpstr>宋体</vt:lpstr>
      <vt:lpstr>黑体</vt:lpstr>
      <vt:lpstr>4_默认设计模板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2021-11-16T18:26:52.906</cp:lastPrinted>
  <dcterms:created xsi:type="dcterms:W3CDTF">2021-11-16T18:26:52Z</dcterms:created>
  <dcterms:modified xsi:type="dcterms:W3CDTF">2021-11-16T10:26:52Z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