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85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80" r:id="rId24"/>
    <p:sldId id="281" r:id="rId25"/>
    <p:sldId id="283" r:id="rId26"/>
    <p:sldId id="284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/>
          <p:nvPr>
            <p:ph type="ctrTitle"/>
          </p:nvPr>
        </p:nvSpPr>
        <p:spPr>
          <a:xfrm>
            <a:off x="1800225" y="3134400"/>
            <a:ext cx="8829675" cy="1676996"/>
          </a:xfrm>
        </p:spPr>
        <p:txBody>
          <a:bodyPr anchor="ctr">
            <a:noAutofit/>
          </a:bodyPr>
          <a:p>
            <a:pPr defTabSz="914400" fontAlgn="base"/>
            <a:r>
              <a:rPr lang="zh-CN" altLang="en-US" sz="7200" b="1" strike="noStrike" kern="1200" baseline="0" noProof="1" dirty="0">
                <a:latin typeface="楷体" panose="02010609060101010101" charset="-122"/>
                <a:ea typeface="楷体" panose="02010609060101010101" charset="-122"/>
              </a:rPr>
              <a:t>散文阅读题型</a:t>
            </a:r>
            <a:br>
              <a:rPr lang="zh-CN" altLang="en-US" sz="7200" b="1" strike="noStrike" kern="1200" baseline="0" noProof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7200" b="1" strike="noStrike" kern="1200" baseline="0" noProof="1" dirty="0">
                <a:latin typeface="楷体" panose="02010609060101010101" charset="-122"/>
                <a:ea typeface="楷体" panose="02010609060101010101" charset="-122"/>
              </a:rPr>
              <a:t>        及答题技巧</a:t>
            </a:r>
            <a:endParaRPr lang="zh-CN" altLang="en-US" sz="7200" b="1" strike="noStrike" kern="1200" baseline="0" noProof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386" name="图片 6146" descr="毛笔2"/>
          <p:cNvPicPr>
            <a:picLocks noChangeAspect="1"/>
          </p:cNvPicPr>
          <p:nvPr/>
        </p:nvPicPr>
        <p:blipFill>
          <a:blip r:embed="rId1"/>
          <a:srcRect l="48750" t="22501" r="13750" b="42500"/>
          <a:stretch>
            <a:fillRect/>
          </a:stretch>
        </p:blipFill>
        <p:spPr>
          <a:xfrm>
            <a:off x="2152650" y="428625"/>
            <a:ext cx="3771900" cy="26396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灯片编号占位符 1"/>
          <p:cNvSpPr/>
          <p:nvPr>
            <p:ph type="sldNum" sz="quarter" idx="4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14337"/>
          <p:cNvSpPr txBox="1"/>
          <p:nvPr/>
        </p:nvSpPr>
        <p:spPr>
          <a:xfrm>
            <a:off x="1381125" y="1028700"/>
            <a:ext cx="9515475" cy="11887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just"/>
            <a:r>
              <a:rPr lang="en-US" altLang="zh-TW" sz="36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16</a:t>
            </a:r>
            <a:r>
              <a:rPr lang="zh-TW" altLang="en-US" sz="36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、文章在人称的使用上有什么特点？这样写有什么作用？（</a:t>
            </a:r>
            <a:r>
              <a:rPr lang="en-US" altLang="zh-TW" sz="36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TW" altLang="en-US" sz="36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分）</a:t>
            </a:r>
            <a:endParaRPr lang="zh-TW" altLang="en-US" sz="360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927100" y="2400300"/>
            <a:ext cx="9869805" cy="3383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1、文章以第一人称作为全文的基本视角；偶尔插入第二人称，构成两种人称的相互交叉。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2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不同的人称出现，丰富了文章的叙事手段，有助于作者思想感强的表达；营造了一种亲切的气氛，拉近了作者与读者的距离。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675" name="灯片编号占位符 1"/>
          <p:cNvSpPr/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1552575" y="600075"/>
            <a:ext cx="9172575" cy="5852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A.第一人称：</a:t>
            </a:r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亲切、自然、真实，适于心理描写以自己的经历和感受(小说除外——小说中“我”未必就是作者本人，一些散文也是如此)，加强见闻和感受的真实性。</a:t>
            </a:r>
            <a:endParaRPr lang="zh-CN" altLang="en-US" sz="315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endParaRPr lang="zh-CN" altLang="en-US" sz="315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B.第二人称：</a:t>
            </a:r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以对面交流的形式，加强了互动效果，亲切(有亲和力)，强化了抒情作用，还能起拟人化的作用；</a:t>
            </a:r>
            <a:endParaRPr lang="zh-CN" altLang="en-US" sz="315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endParaRPr lang="zh-CN" altLang="en-US" sz="315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C.第三人称：</a:t>
            </a:r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作者从旁叙述，增强了客观性，显得客观冷静，不受时空限制，便于叙事和议论。</a:t>
            </a:r>
            <a:endParaRPr lang="zh-CN" altLang="en-US" sz="315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315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698" name="灯片编号占位符 1"/>
          <p:cNvSpPr/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81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charRg st="81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138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362">
                                            <p:txEl>
                                              <p:charRg st="138" end="1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524635" y="1130300"/>
            <a:ext cx="8686165" cy="30784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p>
            <a:pPr lvl="0" eaLnBrk="1" hangingPunct="1"/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、本文采用了什么叙述方式？有何好处？（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分）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我们的答案：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时间顺序。按照时间顺序条理清晰层次分明地写出了这个古老村庄里人们从容、谨慎的生活节奏。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参考答案：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顺叙（以时间为线索）。与标题相呼应，使文章条理更加清晰（或“能更好地展现农村一天的生活场景”），暗示了千百年来农村的生活节奏。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43" name="Picture 4" descr="feelin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6321425"/>
            <a:ext cx="8893175" cy="53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4" name="TextBox 3"/>
          <p:cNvSpPr txBox="1"/>
          <p:nvPr/>
        </p:nvSpPr>
        <p:spPr>
          <a:xfrm>
            <a:off x="2286000" y="4800600"/>
            <a:ext cx="7696200" cy="11055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华文行楷" pitchFamily="2" charset="-122"/>
              </a:rPr>
              <a:t>我们的问题：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①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概念区分不清。不知道“叙述方式”是什么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②“好处”题的答题思路？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1725" y="329565"/>
            <a:ext cx="40309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/>
              <a:t>题型四：叙述方式</a:t>
            </a:r>
            <a:endParaRPr lang="zh-CN" altLang="zh-CN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44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44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77826" name="标题 7782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>
                <a:solidFill>
                  <a:srgbClr val="0000CC"/>
                </a:solidFill>
                <a:ea typeface="华文行楷" pitchFamily="2" charset="-122"/>
              </a:rPr>
              <a:t>拓展迁移：文章线索</a:t>
            </a:r>
            <a:endParaRPr lang="zh-CN" altLang="en-US" b="1" dirty="0">
              <a:solidFill>
                <a:srgbClr val="0000CC"/>
              </a:solidFill>
              <a:ea typeface="华文行楷" pitchFamily="2" charset="-122"/>
            </a:endParaRPr>
          </a:p>
        </p:txBody>
      </p:sp>
      <p:sp>
        <p:nvSpPr>
          <p:cNvPr id="77827" name="文本占位符 77826"/>
          <p:cNvSpPr>
            <a:spLocks noGrp="1"/>
          </p:cNvSpPr>
          <p:nvPr>
            <p:ph type="body" idx="1"/>
          </p:nvPr>
        </p:nvSpPr>
        <p:spPr>
          <a:xfrm>
            <a:off x="1433195" y="1295400"/>
            <a:ext cx="9006205" cy="5257800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b="1" dirty="0"/>
              <a:t>文章线索就是</a:t>
            </a:r>
            <a:r>
              <a:rPr lang="zh-CN" altLang="en-US" b="1" dirty="0">
                <a:solidFill>
                  <a:srgbClr val="0000CC"/>
                </a:solidFill>
              </a:rPr>
              <a:t>贯穿</a:t>
            </a:r>
            <a:r>
              <a:rPr lang="zh-CN" altLang="en-US" b="1" dirty="0"/>
              <a:t>一篇文章的，在文章的不同段落中都可见的词、句子或是情况等等。解读文章时可以依照用来</a:t>
            </a:r>
            <a:r>
              <a:rPr lang="zh-CN" altLang="en-US" b="1" dirty="0">
                <a:solidFill>
                  <a:srgbClr val="0000CC"/>
                </a:solidFill>
              </a:rPr>
              <a:t>解读文章含义，了解文章主旨。</a:t>
            </a:r>
            <a:endParaRPr lang="zh-CN" altLang="en-US" b="1" dirty="0">
              <a:solidFill>
                <a:srgbClr val="0000CC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dirty="0"/>
              <a:t>文章线索</a:t>
            </a:r>
            <a:r>
              <a:rPr lang="zh-CN" altLang="en-US" b="1" dirty="0">
                <a:solidFill>
                  <a:srgbClr val="0000CC"/>
                </a:solidFill>
                <a:ea typeface="黑体" panose="02010609060101010101" pitchFamily="2" charset="-122"/>
              </a:rPr>
              <a:t>分类</a:t>
            </a:r>
            <a:r>
              <a:rPr lang="zh-CN" altLang="en-US" b="1" dirty="0"/>
              <a:t>：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en-US" altLang="zh-CN" b="1"/>
              <a:t>1</a:t>
            </a:r>
            <a:r>
              <a:rPr lang="zh-CN" altLang="en-US" b="1" dirty="0"/>
              <a:t>、以</a:t>
            </a:r>
            <a:r>
              <a:rPr lang="zh-CN" altLang="en-US" b="1" dirty="0">
                <a:solidFill>
                  <a:srgbClr val="0000CC"/>
                </a:solidFill>
              </a:rPr>
              <a:t>人物</a:t>
            </a:r>
            <a:r>
              <a:rPr lang="zh-CN" altLang="en-US" b="1" dirty="0"/>
              <a:t>为线索 </a:t>
            </a:r>
            <a:r>
              <a:rPr lang="en-US" altLang="zh-CN" b="1"/>
              <a:t>2</a:t>
            </a:r>
            <a:r>
              <a:rPr lang="zh-CN" altLang="en-US" b="1" dirty="0"/>
              <a:t>、 以</a:t>
            </a:r>
            <a:r>
              <a:rPr lang="zh-CN" altLang="en-US" b="1" dirty="0">
                <a:solidFill>
                  <a:srgbClr val="0000CC"/>
                </a:solidFill>
              </a:rPr>
              <a:t>事情</a:t>
            </a:r>
            <a:r>
              <a:rPr lang="zh-CN" altLang="en-US" b="1" dirty="0"/>
              <a:t>为线索 </a:t>
            </a:r>
            <a:r>
              <a:rPr lang="en-US" altLang="zh-CN" b="1"/>
              <a:t>3</a:t>
            </a:r>
            <a:r>
              <a:rPr lang="zh-CN" altLang="en-US" b="1" dirty="0"/>
              <a:t>、以</a:t>
            </a:r>
            <a:r>
              <a:rPr lang="zh-CN" altLang="en-US" b="1" dirty="0">
                <a:solidFill>
                  <a:srgbClr val="0000CC"/>
                </a:solidFill>
              </a:rPr>
              <a:t>物品</a:t>
            </a:r>
            <a:r>
              <a:rPr lang="zh-CN" altLang="en-US" b="1" dirty="0"/>
              <a:t>为线索 </a:t>
            </a:r>
            <a:r>
              <a:rPr lang="en-US" altLang="zh-CN" b="1"/>
              <a:t>4</a:t>
            </a:r>
            <a:r>
              <a:rPr lang="zh-CN" altLang="en-US" b="1" dirty="0"/>
              <a:t>、以</a:t>
            </a:r>
            <a:r>
              <a:rPr lang="zh-CN" altLang="en-US" b="1" dirty="0">
                <a:solidFill>
                  <a:srgbClr val="0000CC"/>
                </a:solidFill>
              </a:rPr>
              <a:t>地点</a:t>
            </a:r>
            <a:r>
              <a:rPr lang="zh-CN" altLang="en-US" b="1" dirty="0"/>
              <a:t>为线索 </a:t>
            </a:r>
            <a:r>
              <a:rPr lang="en-US" altLang="zh-CN" b="1"/>
              <a:t>5</a:t>
            </a:r>
            <a:r>
              <a:rPr lang="zh-CN" altLang="en-US" b="1" dirty="0"/>
              <a:t>、以</a:t>
            </a:r>
            <a:r>
              <a:rPr lang="zh-CN" altLang="en-US" b="1" dirty="0">
                <a:solidFill>
                  <a:srgbClr val="0000CC"/>
                </a:solidFill>
              </a:rPr>
              <a:t>时间</a:t>
            </a:r>
            <a:r>
              <a:rPr lang="zh-CN" altLang="en-US" b="1" dirty="0"/>
              <a:t>为线索 </a:t>
            </a:r>
            <a:r>
              <a:rPr lang="en-US" altLang="zh-CN" b="1"/>
              <a:t>6</a:t>
            </a:r>
            <a:r>
              <a:rPr lang="zh-CN" altLang="en-US" b="1" dirty="0"/>
              <a:t>、以</a:t>
            </a:r>
            <a:r>
              <a:rPr lang="zh-CN" altLang="en-US" b="1" dirty="0">
                <a:solidFill>
                  <a:srgbClr val="0000CC"/>
                </a:solidFill>
              </a:rPr>
              <a:t>感情</a:t>
            </a:r>
            <a:r>
              <a:rPr lang="zh-CN" altLang="en-US" b="1" dirty="0"/>
              <a:t>为线索</a:t>
            </a:r>
            <a:r>
              <a:rPr lang="en-US" altLang="zh-CN" b="1"/>
              <a:t>7</a:t>
            </a:r>
            <a:r>
              <a:rPr lang="zh-CN" altLang="en-US" b="1" dirty="0"/>
              <a:t>、作者的</a:t>
            </a:r>
            <a:r>
              <a:rPr lang="zh-CN" altLang="en-US" b="1" dirty="0">
                <a:solidFill>
                  <a:srgbClr val="0000CC"/>
                </a:solidFill>
              </a:rPr>
              <a:t>行踪</a:t>
            </a:r>
            <a:endParaRPr lang="zh-CN" altLang="en-US" b="1" dirty="0">
              <a:solidFill>
                <a:srgbClr val="0000CC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 dirty="0"/>
              <a:t>文章线索的</a:t>
            </a:r>
            <a:r>
              <a:rPr lang="zh-CN" altLang="en-US" b="1" dirty="0">
                <a:solidFill>
                  <a:srgbClr val="0000CC"/>
                </a:solidFill>
                <a:ea typeface="黑体" panose="02010609060101010101" pitchFamily="2" charset="-122"/>
              </a:rPr>
              <a:t>作用</a:t>
            </a:r>
            <a:endParaRPr lang="zh-CN" altLang="en-US" b="1" dirty="0">
              <a:solidFill>
                <a:srgbClr val="0000CC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/>
              <a:t>贯穿全文</a:t>
            </a:r>
            <a:r>
              <a:rPr lang="en-US" altLang="zh-CN" b="1"/>
              <a:t>,</a:t>
            </a:r>
            <a:r>
              <a:rPr lang="zh-CN" altLang="en-US" b="1" dirty="0"/>
              <a:t>使文章浑然一体</a:t>
            </a:r>
            <a:r>
              <a:rPr lang="en-US" altLang="zh-CN" b="1"/>
              <a:t>,</a:t>
            </a:r>
            <a:r>
              <a:rPr lang="zh-CN" altLang="en-US" b="1" dirty="0"/>
              <a:t>使结构完整严谨。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7827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6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7827">
                                            <p:txEl>
                                              <p:charRg st="64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72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7827">
                                            <p:txEl>
                                              <p:charRg st="72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134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7827">
                                            <p:txEl>
                                              <p:charRg st="134" end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142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7827">
                                            <p:txEl>
                                              <p:charRg st="142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标题 79873"/>
          <p:cNvSpPr>
            <a:spLocks noGrp="1"/>
          </p:cNvSpPr>
          <p:nvPr>
            <p:ph type="title"/>
          </p:nvPr>
        </p:nvSpPr>
        <p:spPr>
          <a:xfrm>
            <a:off x="2057400" y="0"/>
            <a:ext cx="8229600" cy="1143000"/>
          </a:xfrm>
        </p:spPr>
        <p:txBody>
          <a:bodyPr anchor="ctr"/>
          <a:p>
            <a:r>
              <a:rPr lang="zh-CN" altLang="en-US" b="1" dirty="0">
                <a:solidFill>
                  <a:srgbClr val="0000CC"/>
                </a:solidFill>
                <a:ea typeface="华文行楷" pitchFamily="2" charset="-122"/>
              </a:rPr>
              <a:t>拓展迁移：叙述方式</a:t>
            </a:r>
            <a:endParaRPr lang="zh-CN" altLang="en-US" b="1" dirty="0">
              <a:solidFill>
                <a:srgbClr val="0000CC"/>
              </a:solidFill>
              <a:ea typeface="华文行楷" pitchFamily="2" charset="-122"/>
            </a:endParaRPr>
          </a:p>
        </p:txBody>
      </p:sp>
      <p:sp>
        <p:nvSpPr>
          <p:cNvPr id="79875" name="文本占位符 79874"/>
          <p:cNvSpPr>
            <a:spLocks noGrp="1"/>
          </p:cNvSpPr>
          <p:nvPr>
            <p:ph type="body" idx="1"/>
          </p:nvPr>
        </p:nvSpPr>
        <p:spPr>
          <a:xfrm>
            <a:off x="838835" y="838200"/>
            <a:ext cx="10761980" cy="5638800"/>
          </a:xfrm>
          <a:ln>
            <a:solidFill>
              <a:srgbClr val="FF0000"/>
            </a:solidFill>
            <a:miter/>
          </a:ln>
        </p:spPr>
        <p:txBody>
          <a:bodyPr/>
          <a:p>
            <a:pPr>
              <a:lnSpc>
                <a:spcPct val="90000"/>
              </a:lnSpc>
            </a:pPr>
            <a:r>
              <a:rPr lang="en-US" altLang="zh-CN" sz="3600" b="1"/>
              <a:t>1</a:t>
            </a:r>
            <a:r>
              <a:rPr lang="zh-CN" altLang="en-US" sz="3600" b="1" dirty="0"/>
              <a:t>顺叙：按时间空间顺序来写，情节发展</a:t>
            </a:r>
            <a:r>
              <a:rPr lang="zh-CN" altLang="en-US" sz="3600" b="1" u="sng" dirty="0">
                <a:solidFill>
                  <a:srgbClr val="0000CC"/>
                </a:solidFill>
                <a:ea typeface="黑体" panose="02010609060101010101" pitchFamily="2" charset="-122"/>
              </a:rPr>
              <a:t>脉络分明，条理层次清晰</a:t>
            </a:r>
            <a:r>
              <a:rPr lang="zh-CN" altLang="en-US" sz="3600" b="1" dirty="0">
                <a:solidFill>
                  <a:srgbClr val="0000CC"/>
                </a:solidFill>
              </a:rPr>
              <a:t>。</a:t>
            </a:r>
            <a:endParaRPr lang="zh-CN" altLang="en-US" sz="3600" b="1" dirty="0">
              <a:solidFill>
                <a:srgbClr val="0000CC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3600" b="1"/>
              <a:t>2</a:t>
            </a:r>
            <a:r>
              <a:rPr lang="zh-CN" altLang="en-US" sz="3600" b="1" dirty="0"/>
              <a:t>倒叙：不按时间先后顺序，而是把某些发生在后的情节或结局先行提出，然后再按顺叙叙述下去的一种方法。</a:t>
            </a:r>
            <a:r>
              <a:rPr lang="zh-CN" altLang="en-US" sz="3600" b="1" u="sng" dirty="0">
                <a:solidFill>
                  <a:srgbClr val="0000CC"/>
                </a:solidFill>
                <a:ea typeface="黑体" panose="02010609060101010101" pitchFamily="2" charset="-122"/>
              </a:rPr>
              <a:t>造成悬念，引人入胜。</a:t>
            </a:r>
            <a:endParaRPr lang="zh-CN" altLang="en-US" sz="3600" b="1" u="sng" dirty="0">
              <a:solidFill>
                <a:srgbClr val="0000CC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600" b="1"/>
              <a:t>3 </a:t>
            </a:r>
            <a:r>
              <a:rPr lang="zh-CN" altLang="en-US" sz="3600" b="1" dirty="0"/>
              <a:t>插叙：在叙述主要事件的过程中，插入另一与之有关的事件，然后再接上原来的事件写。</a:t>
            </a:r>
            <a:r>
              <a:rPr lang="zh-CN" altLang="en-US" sz="3600" b="1" u="sng" dirty="0">
                <a:solidFill>
                  <a:srgbClr val="0000CC"/>
                </a:solidFill>
                <a:ea typeface="黑体" panose="02010609060101010101" pitchFamily="2" charset="-122"/>
              </a:rPr>
              <a:t>对主要情节或中心事件作必要的补充说明，使情节更加完整，结构更加严密，内容更加充实丰满。</a:t>
            </a:r>
            <a:endParaRPr lang="zh-CN" altLang="en-US" sz="3600" b="1" u="sng" dirty="0">
              <a:solidFill>
                <a:srgbClr val="0000CC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3600" b="1" u="sng" dirty="0">
              <a:solidFill>
                <a:srgbClr val="0000CC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charRg st="31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875">
                                            <p:txEl>
                                              <p:charRg st="31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875">
                                            <p:txEl>
                                              <p:charRg st="31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charRg st="91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9875">
                                            <p:txEl>
                                              <p:charRg st="91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875">
                                            <p:txEl>
                                              <p:charRg st="91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30722" name="文本框 99"/>
          <p:cNvSpPr txBox="1"/>
          <p:nvPr/>
        </p:nvSpPr>
        <p:spPr>
          <a:xfrm>
            <a:off x="988219" y="1260872"/>
            <a:ext cx="10285215" cy="4480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TW" sz="36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TW" altLang="en-US" sz="36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微软雅黑" panose="020B0503020204020204" charset="-122"/>
              </a:rPr>
              <a:t>提问方式：</a:t>
            </a:r>
            <a:endParaRPr lang="zh-TW" altLang="en-US" sz="36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TW" altLang="en-US" sz="3600" b="1">
                <a:latin typeface="楷体" panose="02010609060101010101" charset="-122"/>
                <a:ea typeface="楷体" panose="02010609060101010101" charset="-122"/>
              </a:rPr>
              <a:t>  局部某句话、某处叙述句（段）在文中起什么作用？</a:t>
            </a:r>
            <a:endParaRPr lang="zh-TW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TW" altLang="en-US" sz="36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从全文看，×× 件事在内容和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结构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上起什么作用？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   分析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作品结构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，考查某句（段）话或某物在文中有什么作用？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TW" altLang="en-US" sz="3600" b="1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TW" altLang="en-US" sz="36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3" name="文本框 2"/>
          <p:cNvSpPr txBox="1"/>
          <p:nvPr/>
        </p:nvSpPr>
        <p:spPr>
          <a:xfrm>
            <a:off x="1411487" y="60722"/>
            <a:ext cx="6913364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题型五：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分析作品结构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3600" b="1">
                <a:latin typeface="Arial" panose="020B0604020202020204" pitchFamily="34" charset="0"/>
                <a:ea typeface="PMingLiU" panose="02020500000000000000" pitchFamily="18" charset="-120"/>
              </a:rPr>
              <a:t>某一句</a:t>
            </a:r>
            <a:r>
              <a:rPr lang="en-US" altLang="zh-CN" sz="3600" b="1">
                <a:latin typeface="Arial" panose="020B0604020202020204" pitchFamily="34" charset="0"/>
                <a:ea typeface="PMingLiU" panose="02020500000000000000" pitchFamily="18" charset="-120"/>
              </a:rPr>
              <a:t>/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段</a:t>
            </a:r>
            <a:r>
              <a:rPr lang="zh-CN" altLang="en-US" sz="3600" b="1">
                <a:latin typeface="Arial" panose="020B0604020202020204" pitchFamily="34" charset="0"/>
                <a:ea typeface="PMingLiU" panose="02020500000000000000" pitchFamily="18" charset="-120"/>
              </a:rPr>
              <a:t>话在文中的作用</a:t>
            </a:r>
            <a:endParaRPr lang="zh-CN" altLang="en-US" sz="3600" b="1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30724" name="文本框 3"/>
          <p:cNvSpPr txBox="1"/>
          <p:nvPr/>
        </p:nvSpPr>
        <p:spPr>
          <a:xfrm>
            <a:off x="2424113" y="4975622"/>
            <a:ext cx="3328988" cy="4006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endParaRPr lang="zh-CN" altLang="en-US" sz="2025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1"/>
          <p:cNvSpPr txBox="1"/>
          <p:nvPr/>
        </p:nvSpPr>
        <p:spPr>
          <a:xfrm>
            <a:off x="1468637" y="942975"/>
            <a:ext cx="9588698" cy="3143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TW" sz="36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TW" altLang="en-US" sz="3600" b="1">
                <a:latin typeface="楷体" panose="02010609060101010101" charset="-122"/>
                <a:ea typeface="楷体" panose="02010609060101010101" charset="-122"/>
              </a:rPr>
              <a:t>某一引文（诗句或典故等）在文章中有什么作用？表现了作者什么样的情感？</a:t>
            </a:r>
            <a:endParaRPr lang="zh-TW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TW" altLang="en-US" sz="3600" b="1">
                <a:latin typeface="楷体" panose="02010609060101010101" charset="-122"/>
                <a:ea typeface="楷体" panose="02010609060101010101" charset="-122"/>
              </a:rPr>
              <a:t>   某一处环境描写的作用或文中描述了某某景色，请加以简要概括，并说说这样写有什么作用</a:t>
            </a:r>
            <a:r>
              <a:rPr lang="zh-CN" altLang="zh-TW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TW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CN" altLang="en-US" sz="2025" b="1" dirty="0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   </a:t>
            </a:r>
            <a:endParaRPr lang="zh-CN" altLang="en-US" sz="2025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31106" y="151805"/>
            <a:ext cx="9645849" cy="6675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TW" sz="36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TW" altLang="en-US" sz="36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、解题思路：主要从</a:t>
            </a:r>
            <a:r>
              <a:rPr lang="zh-TW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内容和结构</a:t>
            </a:r>
            <a:r>
              <a:rPr lang="zh-TW" altLang="en-US" sz="36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上解答分析</a:t>
            </a:r>
            <a:r>
              <a:rPr lang="zh-CN" altLang="zh-TW" sz="36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，此外还有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读者感受</a:t>
            </a:r>
            <a:r>
              <a:rPr lang="zh-TW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TW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en-US" altLang="zh-TW" sz="36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TW" altLang="en-US" sz="36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、答题格式：</a:t>
            </a:r>
            <a:endParaRPr lang="zh-TW" altLang="en-US" sz="36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TW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某段或语句：</a:t>
            </a:r>
            <a:endParaRPr lang="zh-TW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zh-TW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内容：</a:t>
            </a:r>
            <a:r>
              <a:rPr lang="zh-TW" altLang="en-US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写了</a:t>
            </a:r>
            <a:r>
              <a:rPr lang="en-US" altLang="zh-TW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TW" altLang="en-US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内容（概括这句话或者段落的大致意思），运用</a:t>
            </a:r>
            <a:r>
              <a:rPr lang="en-US" altLang="zh-TW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TW" altLang="en-US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手法，起到了</a:t>
            </a:r>
            <a:r>
              <a:rPr lang="en-US" altLang="zh-TW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TW" altLang="en-US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作用或表达效果（联系中心）</a:t>
            </a:r>
            <a:r>
              <a:rPr lang="zh-CN" altLang="zh-TW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（一般交代写了什么和情感就行，常用手法：对比）</a:t>
            </a:r>
            <a:endParaRPr lang="zh-CN" altLang="zh-TW" sz="3600" b="1" u="sng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TW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引文的作用：</a:t>
            </a:r>
            <a:r>
              <a:rPr lang="zh-TW" altLang="en-US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表达了作者</a:t>
            </a:r>
            <a:r>
              <a:rPr lang="en-US" altLang="zh-TW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TW" altLang="en-US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的思想情感；丰富了文章内容，增强了文章的感染力；</a:t>
            </a:r>
            <a:endParaRPr lang="zh-TW" altLang="en-US" sz="3600" b="1" u="sng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endParaRPr lang="en-US" altLang="zh-CN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endParaRPr lang="zh-TW" altLang="en-US" sz="3600" b="1" u="sng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31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9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charRg st="39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6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charRg st="46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13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charRg st="113" end="1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1"/>
          <p:cNvSpPr txBox="1"/>
          <p:nvPr/>
        </p:nvSpPr>
        <p:spPr>
          <a:xfrm>
            <a:off x="1734741" y="1201937"/>
            <a:ext cx="8870752" cy="3383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TW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0"/>
              </a:rPr>
              <a:t>景物描写：</a:t>
            </a:r>
            <a:r>
              <a:rPr lang="zh-CN" altLang="zh-TW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（小说和散文）</a:t>
            </a:r>
            <a:endParaRPr lang="zh-CN" altLang="zh-TW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 lvl="0" indent="0"/>
            <a:r>
              <a:rPr lang="zh-TW" altLang="en-US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0"/>
              </a:rPr>
              <a:t>这一景物描写了</a:t>
            </a:r>
            <a:r>
              <a:rPr lang="en-US" altLang="zh-TW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0"/>
              </a:rPr>
              <a:t>……</a:t>
            </a:r>
            <a:r>
              <a:rPr lang="zh-TW" altLang="en-US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0"/>
              </a:rPr>
              <a:t>自然环境，渲染了的</a:t>
            </a:r>
            <a:r>
              <a:rPr lang="en-US" altLang="zh-TW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0"/>
              </a:rPr>
              <a:t>……</a:t>
            </a:r>
            <a:r>
              <a:rPr lang="zh-TW" altLang="en-US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0"/>
              </a:rPr>
              <a:t>气氛；</a:t>
            </a:r>
            <a:endParaRPr lang="zh-TW" altLang="en-US" sz="3600" b="1" u="sng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0"/>
            </a:endParaRPr>
          </a:p>
          <a:p>
            <a:pPr lvl="0" indent="0"/>
            <a:r>
              <a:rPr lang="zh-TW" altLang="en-US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0"/>
              </a:rPr>
              <a:t>烘托人物的</a:t>
            </a:r>
            <a:r>
              <a:rPr lang="en-US" altLang="zh-TW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0"/>
              </a:rPr>
              <a:t>……</a:t>
            </a:r>
            <a:r>
              <a:rPr lang="zh-TW" altLang="en-US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0"/>
              </a:rPr>
              <a:t>心境或性格；暗示</a:t>
            </a:r>
            <a:r>
              <a:rPr lang="en-US" altLang="zh-TW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0"/>
              </a:rPr>
              <a:t>……</a:t>
            </a:r>
            <a:r>
              <a:rPr lang="zh-TW" altLang="en-US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0"/>
              </a:rPr>
              <a:t>社会环境；</a:t>
            </a:r>
            <a:endParaRPr lang="zh-TW" altLang="en-US" sz="3600" b="1" u="sng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0"/>
            </a:endParaRPr>
          </a:p>
          <a:p>
            <a:pPr lvl="0" indent="0"/>
            <a:r>
              <a:rPr lang="zh-TW" altLang="en-US" sz="3600" b="1" u="sng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0"/>
              </a:rPr>
              <a:t>推动故事情节的发展。</a:t>
            </a:r>
            <a:endParaRPr lang="zh-CN" altLang="en-US" sz="360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1075730" y="428625"/>
            <a:ext cx="9649420" cy="5920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结构作用</a:t>
            </a:r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（专用术语）</a:t>
            </a:r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（1）文首：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①开篇点题、总领全文。   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②渲染气氛，营造氛围，烘托情感；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③设置悬念，为下文作铺垫。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(2)文中：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承上启下；总领下文；总结上文；呼应前文、照应后文。 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(3)文末：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①点明中心、升华感情；深化主题；                 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②收缩全文（总结全文）、照应开头，结构严谨；画龙点睛；言有尽而意无穷。 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18" name="灯片编号占位符 1"/>
          <p:cNvSpPr/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7519" y="6070402"/>
            <a:ext cx="310931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>
                <a:solidFill>
                  <a:srgbClr val="C00000"/>
                </a:solidFill>
                <a:latin typeface="Arial" panose="020B0604020202020204" pitchFamily="34" charset="0"/>
                <a:ea typeface="PMingLiU" panose="02020500000000000000" pitchFamily="18" charset="-120"/>
              </a:rPr>
              <a:t>照应标题</a:t>
            </a:r>
            <a:endParaRPr lang="zh-CN" altLang="en-US" sz="3600" b="1">
              <a:solidFill>
                <a:srgbClr val="C00000"/>
              </a:solidFill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8193"/>
          <p:cNvSpPr txBox="1"/>
          <p:nvPr/>
        </p:nvSpPr>
        <p:spPr>
          <a:xfrm>
            <a:off x="1381125" y="771525"/>
            <a:ext cx="9026128" cy="1325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50" b="1" dirty="0">
                <a:latin typeface="楷体_GB2312" pitchFamily="49" charset="-122"/>
                <a:ea typeface="楷体_GB2312" pitchFamily="49" charset="-122"/>
              </a:rPr>
              <a:t>题型一：“词语或句子的含意是什么？或有什么意蕴？</a:t>
            </a:r>
            <a:endParaRPr lang="zh-CN" altLang="en-US" sz="405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1466850" y="2143125"/>
            <a:ext cx="9601200" cy="3383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、理解句子</a:t>
            </a:r>
            <a:endParaRPr lang="zh-CN" altLang="zh-CN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15.解释下列两句话在文中的含意。（4分）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（1）那情景仿佛护着累世的家产。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（2）喃喃自语的我在无边的夜里迷失在灯与灯之间。</a:t>
            </a:r>
            <a:r>
              <a:rPr lang="zh-CN" altLang="en-US" sz="2025" b="1" dirty="0">
                <a:latin typeface="宋体" panose="02010600030101010101" pitchFamily="2" charset="-122"/>
                <a:ea typeface="宋体" panose="02010600030101010101" pitchFamily="2" charset="-122"/>
              </a:rPr>
              <a:t>（全国卷1 《灯火》）</a:t>
            </a:r>
            <a:endParaRPr lang="zh-CN" altLang="en-US" sz="2025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1" name="灯片编号占位符 1"/>
          <p:cNvSpPr/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9457"/>
          <p:cNvSpPr txBox="1"/>
          <p:nvPr/>
        </p:nvSpPr>
        <p:spPr>
          <a:xfrm>
            <a:off x="1194435" y="914400"/>
            <a:ext cx="9803130" cy="5029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16．文中说：“此地指行业为客。割麦人称麦客子，船把式称船客子，淘金人称金克子。”综观全篇，这两句话有哪些作用？（6分）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解析：要注意瞻前顾后，把握文段在全文中的作用。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故答案：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①上承前文作补充.指明了上一段中“船客子”的含义;②为后文作铺垫.解释下文“金客”、“麦客”等的含义;③使文章节奏有了变化。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14" name="灯片编号占位符 1"/>
          <p:cNvSpPr/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90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charRg st="90" end="1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21505"/>
          <p:cNvSpPr txBox="1"/>
          <p:nvPr/>
        </p:nvSpPr>
        <p:spPr>
          <a:xfrm>
            <a:off x="1295400" y="600075"/>
            <a:ext cx="9753005" cy="10515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14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．结合全文来看，开头三段在文章中有哪些作用？（</a:t>
            </a:r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分）</a:t>
            </a:r>
            <a:endParaRPr lang="zh-TW" altLang="en-US" sz="315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1595438" y="1800225"/>
            <a:ext cx="9301163" cy="1325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解析：</a:t>
            </a:r>
            <a:r>
              <a:rPr lang="zh-CN" altLang="en-US" sz="27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本题考查分析文章结构，把握文章思路。看段落的作用，要看本身的作用，与标题、开头、上文、下文、结尾的作用，看它在文章中的地位。</a:t>
            </a:r>
            <a:endParaRPr lang="zh-CN" altLang="en-US" sz="27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1531620" y="3436620"/>
            <a:ext cx="9429750" cy="2011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just"/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故答案：</a:t>
            </a:r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①开门见山，点出文章的主题;②挑明写作缘由，激发读者的阅读兴趣;③奠定文章的抒情基调，展现思想深沉、情感饱满的特点;④总领下文，预示行文的内在机构，当下的感念与往昔的情景相互交织。</a:t>
            </a:r>
            <a:endParaRPr lang="zh-CN" altLang="en-US" sz="315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64" name="灯片编号占位符 1"/>
          <p:cNvSpPr/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/>
      <p:bldP spid="21508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23553"/>
          <p:cNvSpPr txBox="1"/>
          <p:nvPr/>
        </p:nvSpPr>
        <p:spPr>
          <a:xfrm>
            <a:off x="1252538" y="357188"/>
            <a:ext cx="9685140" cy="3931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题型</a:t>
            </a:r>
            <a:r>
              <a:rPr lang="zh-CN" altLang="zh-TW" sz="3150" b="1">
                <a:latin typeface="楷体_GB2312" pitchFamily="49" charset="-122"/>
                <a:ea typeface="楷体_GB2312" pitchFamily="49" charset="-122"/>
              </a:rPr>
              <a:t>六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：鉴赏艺术手法类。</a:t>
            </a:r>
            <a:endParaRPr lang="zh-TW" altLang="en-US" sz="3150" b="1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    题型表述方式通常为：</a:t>
            </a:r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运用了什么样的艺术手法（艺术技巧、表达技巧等）？</a:t>
            </a:r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作者是如何写“</a:t>
            </a:r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……”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？</a:t>
            </a:r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3.“……”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这样写有什么作用（或好处、妙处）？</a:t>
            </a:r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赏析这段文字（这句话）的艺术手法和作用或表达效果。</a:t>
            </a:r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赏析这段文字（这句话）。</a:t>
            </a:r>
            <a:endParaRPr lang="zh-TW" altLang="en-US" sz="3150" b="1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答题模式：</a:t>
            </a:r>
            <a:r>
              <a:rPr lang="zh-TW" altLang="en-US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手法</a:t>
            </a:r>
            <a:r>
              <a:rPr lang="en-US" altLang="zh-TW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+</a:t>
            </a:r>
            <a:r>
              <a:rPr lang="zh-TW" altLang="en-US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分析</a:t>
            </a:r>
            <a:r>
              <a:rPr lang="en-US" altLang="zh-TW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+</a:t>
            </a:r>
            <a:r>
              <a:rPr lang="zh-TW" altLang="en-US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艺术效果（注意叠词：）</a:t>
            </a:r>
            <a:r>
              <a:rPr lang="en-US" altLang="zh-TW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+</a:t>
            </a:r>
            <a:r>
              <a:rPr lang="zh-TW" altLang="en-US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表达感情</a:t>
            </a:r>
            <a:endParaRPr lang="zh-TW" altLang="en-US" sz="315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1252538" y="4509493"/>
            <a:ext cx="9858375" cy="2011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16.文章的第②、③自然段中着重写到了关于鲜花和动物的细节。从本文的主旨来看，这些细节描写表现了雾的哪些主要特点？从艺术表达效果来看，这些细节描写又有什么作用？（4分）</a:t>
            </a:r>
            <a:r>
              <a:rPr lang="zh-CN" altLang="en-US" sz="2250" b="1" dirty="0">
                <a:latin typeface="楷体_GB2312" pitchFamily="49" charset="-122"/>
                <a:ea typeface="楷体_GB2312" pitchFamily="49" charset="-122"/>
              </a:rPr>
              <a:t>（湖北卷）</a:t>
            </a:r>
            <a:endParaRPr lang="zh-CN" altLang="en-US" sz="225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87" name="灯片编号占位符 1"/>
          <p:cNvSpPr/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6625"/>
          <p:cNvSpPr txBox="1"/>
          <p:nvPr/>
        </p:nvSpPr>
        <p:spPr>
          <a:xfrm>
            <a:off x="1134745" y="514350"/>
            <a:ext cx="9568815" cy="3383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700" b="1" dirty="0">
                <a:latin typeface="楷体_GB2312" pitchFamily="49" charset="-122"/>
                <a:ea typeface="宋体" panose="02010600030101010101" pitchFamily="2" charset="-122"/>
              </a:rPr>
              <a:t>「解题分析」：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要从三个角度切人加以思考：</a:t>
            </a:r>
            <a:r>
              <a:rPr lang="zh-CN" altLang="en-US" sz="27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一是运用了什么手法；二是这种手法是怎样运用的，要联系文章的具体内容作答；三是有什么表达效果或作用。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注意用自己的话评价鉴赏。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2700" b="1" dirty="0">
                <a:latin typeface="楷体_GB2312" pitchFamily="49" charset="-122"/>
                <a:ea typeface="宋体" panose="02010600030101010101" pitchFamily="2" charset="-122"/>
              </a:rPr>
              <a:t>「规范答题」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7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1.指认手法，就是说要说出这段话（文章）运用了什么艺术技巧。</a:t>
            </a:r>
            <a:r>
              <a:rPr lang="zh-CN" altLang="en-US" sz="27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2，具体解释，就是结合文章的中心及相关内容，阐述这一手法在文中是如何运用的。</a:t>
            </a:r>
            <a:r>
              <a:rPr lang="zh-CN" altLang="en-US" sz="27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3.简述好处，就是最后简单叙述一下这一手法运用的价值、意义或好处。</a:t>
            </a:r>
            <a:r>
              <a:rPr lang="zh-CN" altLang="en-US" sz="27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4.组织答案语言顺序。</a:t>
            </a:r>
            <a:endParaRPr lang="zh-CN" altLang="en-US" sz="27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627" name="文本框 26626"/>
          <p:cNvSpPr txBox="1"/>
          <p:nvPr/>
        </p:nvSpPr>
        <p:spPr>
          <a:xfrm>
            <a:off x="1134745" y="4371975"/>
            <a:ext cx="9652635" cy="20116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just"/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 「参考答案」</a:t>
            </a:r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1、雾的主要特点：模糊性和遮蔽性；2、细节描写的艺术表达作用：①为了突出雾的特点；②使文章的内容更加丰富；③行文生动活泼，增强文章的情趣和可读性。</a:t>
            </a:r>
            <a:endParaRPr lang="zh-CN" altLang="en-US" sz="315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59" name="灯片编号占位符 1"/>
          <p:cNvSpPr/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charRg st="0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82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6">
                                            <p:txEl>
                                              <p:charRg st="82" end="2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文本占位符 86017"/>
          <p:cNvSpPr>
            <a:spLocks noGrp="1"/>
          </p:cNvSpPr>
          <p:nvPr>
            <p:ph type="body" idx="1"/>
          </p:nvPr>
        </p:nvSpPr>
        <p:spPr>
          <a:xfrm>
            <a:off x="528955" y="990600"/>
            <a:ext cx="11095355" cy="5638800"/>
          </a:xfrm>
        </p:spPr>
        <p:txBody>
          <a:bodyPr>
            <a:normAutofit/>
          </a:bodyPr>
          <a:p>
            <a:pPr>
              <a:lnSpc>
                <a:spcPct val="90000"/>
              </a:lnSpc>
              <a:spcBef>
                <a:spcPct val="0"/>
              </a:spcBef>
              <a:buClrTx/>
              <a:buNone/>
            </a:pPr>
            <a:endParaRPr lang="zh-CN" altLang="en-US" b="1" dirty="0"/>
          </a:p>
          <a:p>
            <a:pPr fontAlgn="auto">
              <a:lnSpc>
                <a:spcPts val="3480"/>
              </a:lnSpc>
              <a:spcBef>
                <a:spcPct val="0"/>
              </a:spcBef>
              <a:buClrTx/>
              <a:buNone/>
            </a:pPr>
            <a:r>
              <a:rPr lang="en-US" altLang="zh-CN" sz="32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从修辞的角度鉴赏（巧用</a:t>
            </a:r>
            <a:r>
              <a:rPr lang="en-US" altLang="zh-CN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多用</a:t>
            </a:r>
            <a:r>
              <a:rPr lang="en-US" altLang="zh-CN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善用修辞</a:t>
            </a:r>
            <a:r>
              <a:rPr lang="en-US" altLang="zh-CN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生动形象）</a:t>
            </a:r>
            <a:b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如：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比喻、拟人、夸张、排比、引用、对偶、借代等，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这些修辞手法本身具有典型的作用。如比喻的作用是化此为彼，形象生动，想象力丰富；拟人的作用是化物为人，亲切自然，人格化等。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形象生动、亲切自然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ts val="3480"/>
              </a:lnSpc>
              <a:spcBef>
                <a:spcPct val="0"/>
              </a:spcBef>
              <a:buClrTx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语言典雅，诗化的语言（化用，引用诗句）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ts val="3480"/>
              </a:lnSpc>
              <a:spcBef>
                <a:spcPct val="0"/>
              </a:spcBef>
              <a:buClrTx/>
              <a:buNone/>
            </a:pPr>
            <a:r>
              <a:rPr lang="en-US" altLang="zh-CN" sz="32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遣词造句的角度去鉴赏，包括用词、句式</a:t>
            </a:r>
            <a:b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</a:b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如叠字叠词、动词形容词量词的选用、整句散句、长句短句、多用四字词语等（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音韵美 生动形象  简洁明快  句式活泼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None/>
            </a:pPr>
            <a:endParaRPr lang="en-US" altLang="zh-CN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None/>
            </a:pPr>
            <a:endParaRPr lang="en-US" altLang="zh-CN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None/>
            </a:pPr>
            <a:endParaRPr lang="en-US" altLang="zh-CN" sz="4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None/>
            </a:pPr>
            <a:endParaRPr lang="en-US" altLang="zh-CN" sz="4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4800" dirty="0"/>
          </a:p>
        </p:txBody>
      </p:sp>
      <p:sp>
        <p:nvSpPr>
          <p:cNvPr id="86019" name="文本框 86018"/>
          <p:cNvSpPr txBox="1"/>
          <p:nvPr/>
        </p:nvSpPr>
        <p:spPr>
          <a:xfrm>
            <a:off x="913765" y="311785"/>
            <a:ext cx="4766310" cy="6788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eaLnBrk="1" hangingPunct="1"/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题型七：鉴赏</a:t>
            </a:r>
            <a:r>
              <a:rPr lang="zh-CN" altLang="en-US" sz="3600" b="1" dirty="0">
                <a:latin typeface="Arial" panose="020B0604020202020204" pitchFamily="34" charset="0"/>
                <a:ea typeface="华文行楷" pitchFamily="2" charset="-122"/>
              </a:rPr>
              <a:t>语言特色</a:t>
            </a:r>
            <a:endParaRPr lang="zh-CN" altLang="en-US" sz="3600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文本框 88065"/>
          <p:cNvSpPr txBox="1"/>
          <p:nvPr/>
        </p:nvSpPr>
        <p:spPr>
          <a:xfrm>
            <a:off x="1089660" y="304800"/>
            <a:ext cx="9273540" cy="475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buClrTx/>
            </a:pPr>
            <a:r>
              <a:rPr lang="en-US" altLang="zh-CN" sz="40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40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从语言风格的角度鉴赏</a:t>
            </a:r>
            <a:br>
              <a:rPr lang="zh-CN" altLang="en-US" sz="4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</a:b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如：书面语与口语、普通用语与专业术语等（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典雅  含蓄蕴藉  富有文采  质朴平实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严谨  精确准确 ）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buClrTx/>
            </a:pP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清新，平淡，质朴，淡雅，明快，华丽，委婉，富有哲理，幽默诙谐，情韵悠长，引人回味等等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b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b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2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buClrTx/>
            </a:pP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文本框 46081"/>
          <p:cNvSpPr txBox="1"/>
          <p:nvPr/>
        </p:nvSpPr>
        <p:spPr>
          <a:xfrm>
            <a:off x="910590" y="514350"/>
            <a:ext cx="10558780" cy="5852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题型八：引文的作用</a:t>
            </a:r>
            <a:endParaRPr lang="zh-CN" altLang="en-US" sz="315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答题格式(要点)</a:t>
            </a:r>
            <a:endParaRPr lang="zh-CN" altLang="en-US" sz="315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①对当前语段的内容作用，②对全文的内容作用，③增加权威性、文学性、历史性、文化性等(视文体和功能而定，不要完全罗列)  </a:t>
            </a:r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15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endParaRPr lang="zh-CN" altLang="en-US" sz="315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引用：</a:t>
            </a:r>
            <a:endParaRPr lang="zh-CN" altLang="en-US" sz="315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①引用传说故事：增强文章的传奇性、事物的神秘性，丰富（充实）文章的内容；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②引用诗词：丰富（充实）文章内容，结合描写的景物，可增强文章的诗情画意，使文章具有意境美。 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③引用名言：使文章更具有说服力。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14" name="灯片编号占位符 1"/>
          <p:cNvSpPr/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文本框 47105"/>
          <p:cNvSpPr txBox="1"/>
          <p:nvPr/>
        </p:nvSpPr>
        <p:spPr>
          <a:xfrm>
            <a:off x="1402556" y="525066"/>
            <a:ext cx="9408319" cy="15316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17. 文中加点处是唐诗名句，请任选两处，简要分析其在文章结构中的作用。（4分）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                  </a:t>
            </a:r>
            <a:r>
              <a:rPr lang="zh-CN" altLang="en-US" sz="2025" b="1" dirty="0">
                <a:latin typeface="Arial" panose="020B0604020202020204" pitchFamily="34" charset="0"/>
                <a:ea typeface="PMingLiU" panose="02020500000000000000" pitchFamily="18" charset="-120"/>
              </a:rPr>
              <a:t>（湖北卷《烟花三月下扬州》）</a:t>
            </a:r>
            <a:endParaRPr lang="zh-CN" altLang="en-US" sz="2025" b="1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47107" name="文本框 47106"/>
          <p:cNvSpPr txBox="1"/>
          <p:nvPr/>
        </p:nvSpPr>
        <p:spPr>
          <a:xfrm>
            <a:off x="1416844" y="1991321"/>
            <a:ext cx="9651206" cy="34518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试题分析</a:t>
            </a:r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TW" altLang="en-US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考察名句的结构的作用。</a:t>
            </a:r>
            <a:endParaRPr lang="zh-TW" altLang="en-US" sz="315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高考考点</a:t>
            </a:r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TW" altLang="en-US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鉴赏文学作品的形象、语言和表达技巧</a:t>
            </a:r>
            <a:endParaRPr lang="zh-TW" altLang="en-US" sz="315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易错提醒</a:t>
            </a:r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TW" altLang="en-US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注意题目“结构”一词。。</a:t>
            </a:r>
            <a:endParaRPr lang="zh-TW" altLang="en-US" sz="315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备考提示</a:t>
            </a:r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TW" altLang="en-US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结构作用要注意本身在文中的位置，与题目、开头、上文、下文、结尾、主题的作用。注意回答结构时的术语：总结、起领、承上启下、揭示中心、照应、铺垫、伏笔、悬念、突转等。</a:t>
            </a:r>
            <a:endParaRPr lang="zh-TW" altLang="en-US" sz="2025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47108" name="文本框 47107"/>
          <p:cNvSpPr txBox="1"/>
          <p:nvPr/>
        </p:nvSpPr>
        <p:spPr>
          <a:xfrm>
            <a:off x="1381125" y="1971675"/>
            <a:ext cx="9772650" cy="39319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TW" sz="3150" b="1">
                <a:latin typeface="仿宋_GB2312" pitchFamily="49" charset="-122"/>
                <a:ea typeface="楷体_GB2312" pitchFamily="49" charset="-122"/>
              </a:rPr>
              <a:t>【</a:t>
            </a:r>
            <a:r>
              <a:rPr lang="zh-TW" altLang="en-US" sz="3150" b="1">
                <a:latin typeface="仿宋_GB2312" pitchFamily="49" charset="-122"/>
                <a:ea typeface="楷体_GB2312" pitchFamily="49" charset="-122"/>
              </a:rPr>
              <a:t>参考答案</a:t>
            </a:r>
            <a:r>
              <a:rPr lang="en-US" altLang="zh-TW" sz="3150" b="1">
                <a:latin typeface="仿宋_GB2312" pitchFamily="49" charset="-122"/>
                <a:ea typeface="楷体_GB2312" pitchFamily="49" charset="-122"/>
              </a:rPr>
              <a:t>】</a:t>
            </a:r>
            <a:r>
              <a:rPr lang="zh-TW" altLang="en-US" sz="3150" b="1">
                <a:solidFill>
                  <a:srgbClr val="008000"/>
                </a:solidFill>
                <a:latin typeface="仿宋_GB2312" pitchFamily="49" charset="-122"/>
                <a:ea typeface="楷体_GB2312" pitchFamily="49" charset="-122"/>
              </a:rPr>
              <a:t>二十四桥明月夜，玉人何处教吹箫</a:t>
            </a:r>
            <a:r>
              <a:rPr lang="zh-TW" altLang="en-US" sz="3150" b="1">
                <a:solidFill>
                  <a:srgbClr val="FF0000"/>
                </a:solidFill>
                <a:latin typeface="仿宋_GB2312" pitchFamily="49" charset="-122"/>
                <a:ea typeface="楷体_GB2312" pitchFamily="49" charset="-122"/>
              </a:rPr>
              <a:t>：在结构上总结第一段，意在和北地风光进行对比。</a:t>
            </a:r>
            <a:endParaRPr lang="zh-TW" altLang="en-US" sz="3150" b="1">
              <a:solidFill>
                <a:srgbClr val="FF0000"/>
              </a:solidFill>
              <a:latin typeface="仿宋_GB2312" pitchFamily="49" charset="-122"/>
              <a:ea typeface="楷体_GB2312" pitchFamily="49" charset="-122"/>
            </a:endParaRPr>
          </a:p>
          <a:p>
            <a:pPr lvl="0" indent="0"/>
            <a:r>
              <a:rPr lang="zh-TW" altLang="en-US" sz="3150" b="1">
                <a:solidFill>
                  <a:srgbClr val="008000"/>
                </a:solidFill>
                <a:latin typeface="仿宋_GB2312" pitchFamily="49" charset="-122"/>
                <a:ea typeface="楷体_GB2312" pitchFamily="49" charset="-122"/>
              </a:rPr>
              <a:t>烟花三月下扬州</a:t>
            </a:r>
            <a:r>
              <a:rPr lang="zh-TW" altLang="en-US" sz="3150" b="1">
                <a:solidFill>
                  <a:srgbClr val="FF0000"/>
                </a:solidFill>
                <a:latin typeface="仿宋_GB2312" pitchFamily="49" charset="-122"/>
                <a:ea typeface="楷体_GB2312" pitchFamily="49" charset="-122"/>
              </a:rPr>
              <a:t>：是作者谋篇布局的着眼点，在结构上收束全文，引起下文，有贯通全文的作用。</a:t>
            </a:r>
            <a:endParaRPr lang="zh-TW" altLang="en-US" sz="3150" b="1">
              <a:solidFill>
                <a:srgbClr val="FF0000"/>
              </a:solidFill>
              <a:latin typeface="仿宋_GB2312" pitchFamily="49" charset="-122"/>
              <a:ea typeface="楷体_GB2312" pitchFamily="49" charset="-122"/>
            </a:endParaRPr>
          </a:p>
          <a:p>
            <a:pPr lvl="0" indent="0"/>
            <a:r>
              <a:rPr lang="zh-TW" altLang="en-US" sz="3150" b="1">
                <a:solidFill>
                  <a:srgbClr val="008000"/>
                </a:solidFill>
                <a:latin typeface="仿宋_GB2312" pitchFamily="49" charset="-122"/>
                <a:ea typeface="楷体_GB2312" pitchFamily="49" charset="-122"/>
              </a:rPr>
              <a:t>秋尽江南草木凋</a:t>
            </a:r>
            <a:r>
              <a:rPr lang="zh-TW" altLang="en-US" sz="3150" b="1">
                <a:solidFill>
                  <a:srgbClr val="FF0000"/>
                </a:solidFill>
                <a:latin typeface="仿宋_GB2312" pitchFamily="49" charset="-122"/>
                <a:ea typeface="楷体_GB2312" pitchFamily="49" charset="-122"/>
              </a:rPr>
              <a:t>：在结构上承上启下，意在引出下文对扬州三月时节的景色描写。</a:t>
            </a:r>
            <a:endParaRPr lang="zh-TW" altLang="en-US" sz="3150" b="1">
              <a:solidFill>
                <a:srgbClr val="FF0000"/>
              </a:solidFill>
              <a:latin typeface="仿宋_GB2312" pitchFamily="49" charset="-122"/>
              <a:ea typeface="楷体_GB2312" pitchFamily="49" charset="-122"/>
            </a:endParaRPr>
          </a:p>
          <a:p>
            <a:pPr lvl="0" indent="0"/>
            <a:r>
              <a:rPr lang="zh-TW" altLang="en-US" sz="3150" b="1">
                <a:solidFill>
                  <a:srgbClr val="008000"/>
                </a:solidFill>
                <a:latin typeface="仿宋_GB2312" pitchFamily="49" charset="-122"/>
                <a:ea typeface="楷体_GB2312" pitchFamily="49" charset="-122"/>
              </a:rPr>
              <a:t>南朝四百八十寺，多少楼台烟雨中</a:t>
            </a:r>
            <a:r>
              <a:rPr lang="zh-TW" altLang="en-US" sz="3150" b="1">
                <a:solidFill>
                  <a:srgbClr val="FF0000"/>
                </a:solidFill>
                <a:latin typeface="仿宋_GB2312" pitchFamily="49" charset="-122"/>
                <a:ea typeface="楷体_GB2312" pitchFamily="49" charset="-122"/>
              </a:rPr>
              <a:t>：在结构上照应全文，意在凝聚全文的审美意趣，引出下文。</a:t>
            </a:r>
            <a:endParaRPr lang="zh-TW" altLang="en-US" sz="2025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65540" name="灯片编号占位符 1"/>
          <p:cNvSpPr/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ldLvl="0"/>
      <p:bldP spid="47107" grpId="1" bldLvl="0"/>
      <p:bldP spid="47108" grpId="0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文本框 51201"/>
          <p:cNvSpPr txBox="1"/>
          <p:nvPr/>
        </p:nvSpPr>
        <p:spPr>
          <a:xfrm>
            <a:off x="1231900" y="528955"/>
            <a:ext cx="9641205" cy="5577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题型九：关于文题的理解和作用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标题的含义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：一是具体的意思，二是与主题相关的意思。表层和深层。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标题的作用：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含义及作用：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提示(要点)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①概括内容作用 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②揭示主旨作用。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③线索作用  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④修辞作用（比喻、拟人、引用等)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634" name="灯片编号占位符 1"/>
          <p:cNvSpPr/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文本框 52225"/>
          <p:cNvSpPr txBox="1"/>
          <p:nvPr/>
        </p:nvSpPr>
        <p:spPr>
          <a:xfrm>
            <a:off x="1624013" y="746522"/>
            <a:ext cx="9358313" cy="10515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②简要分析“海棠花”在文中所起的作用。（4分）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                       </a:t>
            </a:r>
            <a:r>
              <a:rPr lang="zh-CN" altLang="en-US" sz="2025" b="1" dirty="0">
                <a:latin typeface="楷体_GB2312" pitchFamily="49" charset="-122"/>
                <a:ea typeface="楷体_GB2312" pitchFamily="49" charset="-122"/>
              </a:rPr>
              <a:t>（北京卷《海棠花》）</a:t>
            </a:r>
            <a:endParaRPr lang="zh-CN" altLang="en-US" sz="202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227" name="文本框 52226"/>
          <p:cNvSpPr txBox="1"/>
          <p:nvPr/>
        </p:nvSpPr>
        <p:spPr>
          <a:xfrm>
            <a:off x="1527572" y="2364581"/>
            <a:ext cx="9540478" cy="15316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答案：</a:t>
            </a:r>
            <a:endParaRPr lang="zh-CN" altLang="en-US" sz="315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海棠花构成了文章的行文线索。 </a:t>
            </a:r>
            <a:endParaRPr lang="zh-CN" altLang="en-US" sz="315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海棠花寄托了作者的乡思，升华了作者的爱国情感。</a:t>
            </a:r>
            <a:endParaRPr lang="zh-CN" altLang="en-US" sz="315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659" name="灯片编号占位符 1"/>
          <p:cNvSpPr/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11265"/>
          <p:cNvSpPr txBox="1"/>
          <p:nvPr/>
        </p:nvSpPr>
        <p:spPr>
          <a:xfrm>
            <a:off x="1521977" y="1514475"/>
            <a:ext cx="9256514" cy="571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（1）那情景仿佛护着累世的家产。</a:t>
            </a:r>
            <a:endParaRPr lang="zh-CN" altLang="en-US" sz="315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1357630" y="4533900"/>
            <a:ext cx="9476184" cy="15316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Wingdings" panose="05000000000000000000" charset="0"/>
              </a:rPr>
              <a:t></a:t>
            </a:r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、曾经拥有的灯下温馨已经逝去，"我"有一种不知身在何处的惆怅；</a:t>
            </a:r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Wingdings" panose="05000000000000000000" charset="0"/>
              </a:rPr>
              <a:t></a:t>
            </a:r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、社会进步的同时，也不免失去了一些美好的东西。</a:t>
            </a:r>
            <a:endParaRPr lang="zh-CN" altLang="en-US" sz="315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1357353" y="2143125"/>
            <a:ext cx="9492257" cy="15316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Wingdings" panose="05000000000000000000" charset="0"/>
              </a:rPr>
              <a:t></a:t>
            </a:r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、即使是普通的油灯，在贫困的年代里也是很宝贵的；</a:t>
            </a:r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Wingdings" panose="05000000000000000000" charset="0"/>
              </a:rPr>
              <a:t></a:t>
            </a:r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、灯下的温馨和苦读，是更值得珍惜的人生宝贵财富。</a:t>
            </a:r>
            <a:endParaRPr lang="zh-CN" altLang="en-US" sz="315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4" name="文本框 11268"/>
          <p:cNvSpPr txBox="1"/>
          <p:nvPr/>
        </p:nvSpPr>
        <p:spPr>
          <a:xfrm>
            <a:off x="1357630" y="3891558"/>
            <a:ext cx="9269016" cy="571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TW" altLang="en-US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TW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TW" altLang="en-US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）喃喃自语的我在无边的夜里迷失在灯与灯之间。</a:t>
            </a:r>
            <a:endParaRPr lang="zh-TW" altLang="en-US" sz="315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5" name="灯片编号占位符 1"/>
          <p:cNvSpPr/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5770" y="99695"/>
            <a:ext cx="1140968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结合上下文，尽可能的利用语境中的关键词，注意</a:t>
            </a:r>
            <a:r>
              <a:rPr lang="en-US" altLang="zh-CN" sz="3200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分可能有两个得分点。</a:t>
            </a:r>
            <a:endParaRPr lang="zh-CN" altLang="en-US" sz="3200" b="1" u="sng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/>
      <p:bldP spid="11268" grpId="0" bldLvl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1" name="文本框 53249"/>
          <p:cNvSpPr txBox="1"/>
          <p:nvPr/>
        </p:nvSpPr>
        <p:spPr>
          <a:xfrm>
            <a:off x="1259681" y="57150"/>
            <a:ext cx="9465469" cy="5852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探究类</a:t>
            </a:r>
            <a:endParaRPr lang="zh-CN" altLang="en-US" sz="315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探究性性试题特点：</a:t>
            </a:r>
            <a:endParaRPr lang="zh-CN" altLang="en-US" sz="315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TW" altLang="en-US" sz="315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探究性试题是具有一定开放性和独立思考性的试题，要求说出“</a:t>
            </a:r>
            <a:r>
              <a:rPr lang="zh-TW" altLang="en-US" sz="315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你的理解”、“你的看法</a:t>
            </a:r>
            <a:r>
              <a:rPr lang="zh-TW" altLang="en-US" sz="315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”而在文中找不到现成答案的试题。</a:t>
            </a:r>
            <a:endParaRPr lang="zh-TW" altLang="en-US" sz="315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①开放性</a:t>
            </a:r>
            <a:endParaRPr lang="zh-CN" altLang="en-US" sz="315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A、见解独到     B、观点深刻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②限制性</a:t>
            </a:r>
            <a:endParaRPr lang="zh-CN" altLang="en-US" sz="315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A、关注显性信息（题干中明确规定了的答题要求，如答题方向等。 ）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B、挖掘隐性信息（如：联系本文）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682" name="灯片编号占位符 1"/>
          <p:cNvSpPr/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5" name="文本框 1"/>
          <p:cNvSpPr txBox="1"/>
          <p:nvPr/>
        </p:nvSpPr>
        <p:spPr>
          <a:xfrm>
            <a:off x="1524000" y="778669"/>
            <a:ext cx="9504759" cy="2834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探究性性试题回答要注意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（1）有明确的观点。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（2）分点列出事实依据。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（3）结合文本或文本的具体事例作合理分析。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（4）语言通顺流畅，规范表述，书写工整。</a:t>
            </a:r>
            <a:endParaRPr lang="zh-CN" altLang="en-US" sz="360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73730" name="文本框 99"/>
          <p:cNvSpPr txBox="1"/>
          <p:nvPr/>
        </p:nvSpPr>
        <p:spPr>
          <a:xfrm>
            <a:off x="1068587" y="262533"/>
            <a:ext cx="9804797" cy="56464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TW" altLang="en-US" sz="405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二、</a:t>
            </a:r>
            <a:r>
              <a:rPr lang="zh-CN" altLang="zh-TW" sz="405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设题类型</a:t>
            </a:r>
            <a:r>
              <a:rPr lang="zh-TW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TW" altLang="en-US" sz="36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en-US" altLang="zh-TW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TW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、唯一型</a:t>
            </a:r>
            <a:r>
              <a:rPr lang="en-US" altLang="zh-TW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TW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有观点</a:t>
            </a:r>
            <a:r>
              <a:rPr lang="en-US" altLang="zh-TW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) </a:t>
            </a:r>
            <a:r>
              <a:rPr lang="en-US" altLang="zh-TW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TW" sz="36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TW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是表面上问题有两种或三种观点，但是只有一种观点是正确的，考生们只能选择这一观点来作答。</a:t>
            </a:r>
            <a:endParaRPr lang="zh-TW" altLang="en-US" sz="36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en-US" altLang="zh-TW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TW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、选一型</a:t>
            </a:r>
            <a:r>
              <a:rPr lang="en-US" altLang="zh-TW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TW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有观点</a:t>
            </a:r>
            <a:r>
              <a:rPr lang="en-US" altLang="zh-TW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) </a:t>
            </a:r>
            <a:r>
              <a:rPr lang="en-US" altLang="zh-TW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TW" sz="36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TW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是问题有两种或三种观点，而且每种观点都独自成立的命题，考生们可以任意选择其中一种观点来作答。</a:t>
            </a:r>
            <a:endParaRPr lang="zh-TW" altLang="en-US" sz="36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endParaRPr lang="zh-TW" altLang="en-US" sz="36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3" name="文本框 1"/>
          <p:cNvSpPr txBox="1"/>
          <p:nvPr/>
        </p:nvSpPr>
        <p:spPr>
          <a:xfrm>
            <a:off x="1679377" y="1014413"/>
            <a:ext cx="8961834" cy="3931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TW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TW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、融合型</a:t>
            </a:r>
            <a:r>
              <a:rPr lang="en-US" altLang="zh-TW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TW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有观点</a:t>
            </a:r>
            <a:r>
              <a:rPr lang="en-US" altLang="zh-TW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en-US" altLang="zh-TW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TW" sz="36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TW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    是问题有两种或三种观点，但是每种观点都不能偏废，考生们只能融合这些观点来作答。</a:t>
            </a:r>
            <a:endParaRPr lang="zh-TW" altLang="en-US" sz="36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en-US" altLang="zh-TW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TW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、自创型</a:t>
            </a:r>
            <a:r>
              <a:rPr lang="en-US" altLang="zh-TW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TW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有观点</a:t>
            </a:r>
            <a:r>
              <a:rPr lang="en-US" altLang="zh-TW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en-US" altLang="zh-TW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en-US" altLang="zh-TW" sz="36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TW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   是问题没有直接给出观点，要考生自己思考并形成观点作答。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7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75778" name="文本框 99"/>
          <p:cNvSpPr txBox="1"/>
          <p:nvPr/>
        </p:nvSpPr>
        <p:spPr>
          <a:xfrm>
            <a:off x="1332905" y="1185863"/>
            <a:ext cx="9761934" cy="2834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TW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三、答题格式</a:t>
            </a:r>
            <a:endParaRPr lang="zh-TW" altLang="en-US" sz="36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TW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面对探究题时</a:t>
            </a:r>
            <a:r>
              <a:rPr lang="en-US" altLang="zh-TW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TW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可以先判断它属于哪一类型</a:t>
            </a:r>
            <a:r>
              <a:rPr lang="en-US" altLang="zh-TW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TW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然后确立观点，观点必须明确</a:t>
            </a:r>
            <a:r>
              <a:rPr lang="en-US" altLang="zh-TW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TW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态度必须鲜明，观点的表述多用判断语气的句子</a:t>
            </a:r>
            <a:r>
              <a:rPr lang="en-US" altLang="zh-TW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TW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比如“我认为</a:t>
            </a:r>
            <a:r>
              <a:rPr lang="en-US" altLang="zh-TW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……”“</a:t>
            </a:r>
            <a:r>
              <a:rPr lang="zh-TW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我觉得</a:t>
            </a:r>
            <a:r>
              <a:rPr lang="en-US" altLang="zh-TW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……” “</a:t>
            </a:r>
            <a:r>
              <a:rPr lang="zh-TW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我赞成</a:t>
            </a:r>
            <a:r>
              <a:rPr lang="en-US" altLang="zh-TW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……”</a:t>
            </a:r>
            <a:r>
              <a:rPr lang="zh-TW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等</a:t>
            </a:r>
            <a:r>
              <a:rPr lang="zh-TW" altLang="en-US" sz="360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TW" altLang="en-US" sz="360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1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76802" name="文本框 99"/>
          <p:cNvSpPr txBox="1"/>
          <p:nvPr/>
        </p:nvSpPr>
        <p:spPr>
          <a:xfrm>
            <a:off x="1129308" y="171450"/>
            <a:ext cx="9933384" cy="72237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TW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分析过程归纳为四种类型：</a:t>
            </a:r>
            <a:endParaRPr lang="zh-TW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en-US" altLang="zh-TW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TW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、 观点</a:t>
            </a:r>
            <a:r>
              <a:rPr lang="en-US" altLang="zh-TW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TW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文本 </a:t>
            </a:r>
            <a:r>
              <a:rPr lang="zh-TW" altLang="en-US" sz="3600" b="1">
                <a:solidFill>
                  <a:srgbClr val="323232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TW" altLang="en-US" sz="3600" b="1">
              <a:solidFill>
                <a:srgbClr val="32323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TW" altLang="en-US" sz="3600" b="1">
                <a:solidFill>
                  <a:srgbClr val="323232"/>
                </a:solidFill>
                <a:latin typeface="楷体" panose="02010609060101010101" charset="-122"/>
                <a:ea typeface="楷体" panose="02010609060101010101" charset="-122"/>
              </a:rPr>
              <a:t>这种标志性语句是</a:t>
            </a:r>
            <a:r>
              <a:rPr lang="zh-TW" altLang="en-US" sz="36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“联系文本（文章内容）谈谈你的看法”“你同意作者的观点吗？说说你的理由”</a:t>
            </a:r>
            <a:r>
              <a:rPr lang="zh-TW" altLang="en-US" sz="3600" b="1">
                <a:solidFill>
                  <a:srgbClr val="323232"/>
                </a:solidFill>
                <a:latin typeface="楷体" panose="02010609060101010101" charset="-122"/>
                <a:ea typeface="楷体" panose="02010609060101010101" charset="-122"/>
              </a:rPr>
              <a:t>等。要筛选和运用好文本相关内容，注意摘录或者化用文本的相关字词句，整合成话，扣紧观点进行分析。</a:t>
            </a:r>
            <a:endParaRPr lang="zh-TW" altLang="en-US" sz="3600" b="1">
              <a:solidFill>
                <a:srgbClr val="32323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en-US" altLang="zh-TW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TW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、 观点</a:t>
            </a:r>
            <a:r>
              <a:rPr lang="en-US" altLang="zh-TW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TW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事例</a:t>
            </a:r>
            <a:r>
              <a:rPr lang="zh-TW" altLang="en-US" sz="3600" b="1">
                <a:solidFill>
                  <a:srgbClr val="323232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TW" altLang="en-US" sz="3600" b="1">
              <a:solidFill>
                <a:srgbClr val="32323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TW" altLang="en-US" sz="3600" b="1">
                <a:solidFill>
                  <a:srgbClr val="323232"/>
                </a:solidFill>
                <a:latin typeface="楷体" panose="02010609060101010101" charset="-122"/>
                <a:ea typeface="楷体" panose="02010609060101010101" charset="-122"/>
              </a:rPr>
              <a:t>这种探究题的标志性语句是</a:t>
            </a:r>
            <a:r>
              <a:rPr lang="zh-TW" altLang="en-US" sz="36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“联系生活实际，谈谈你的看法”“你是否同同意这一观点，请举例说明”等</a:t>
            </a:r>
            <a:r>
              <a:rPr lang="zh-TW" altLang="en-US" sz="3600" b="1">
                <a:solidFill>
                  <a:srgbClr val="323232"/>
                </a:solidFill>
                <a:latin typeface="楷体" panose="02010609060101010101" charset="-122"/>
                <a:ea typeface="楷体" panose="02010609060101010101" charset="-122"/>
              </a:rPr>
              <a:t>，分析过程要注意事例的叙述简洁，分析到位，材料与观点要相互融合。</a:t>
            </a:r>
            <a:endParaRPr lang="zh-TW" altLang="en-US" sz="3600" b="1">
              <a:solidFill>
                <a:srgbClr val="32323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endParaRPr lang="zh-CN" altLang="en-US" sz="360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5" name="文本框 1"/>
          <p:cNvSpPr txBox="1"/>
          <p:nvPr/>
        </p:nvSpPr>
        <p:spPr>
          <a:xfrm>
            <a:off x="1275755" y="703659"/>
            <a:ext cx="9615488" cy="4480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TW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TW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、 观点</a:t>
            </a:r>
            <a:r>
              <a:rPr lang="en-US" altLang="zh-TW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TW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理论</a:t>
            </a:r>
            <a:r>
              <a:rPr lang="zh-TW" altLang="en-US" sz="3600" b="1">
                <a:solidFill>
                  <a:srgbClr val="323232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TW" altLang="en-US" sz="3600" b="1">
              <a:solidFill>
                <a:srgbClr val="32323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TW" altLang="en-US" sz="3600" b="1">
                <a:solidFill>
                  <a:srgbClr val="323232"/>
                </a:solidFill>
                <a:latin typeface="楷体" panose="02010609060101010101" charset="-122"/>
                <a:ea typeface="楷体" panose="02010609060101010101" charset="-122"/>
              </a:rPr>
              <a:t>  答题中的理论常见的有生活理论、文艺理论、写作理论等，这种分析过程要注意理论精辟概括，理论与观点相互印证。</a:t>
            </a:r>
            <a:endParaRPr lang="zh-TW" altLang="en-US" sz="3600" b="1">
              <a:solidFill>
                <a:srgbClr val="32323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en-US" altLang="zh-TW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TW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、文本</a:t>
            </a:r>
            <a:r>
              <a:rPr lang="en-US" altLang="zh-TW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TW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现实</a:t>
            </a:r>
            <a:r>
              <a:rPr lang="en-US" altLang="zh-TW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TW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观点</a:t>
            </a:r>
            <a:r>
              <a:rPr lang="zh-TW" altLang="en-US" sz="3600" b="1">
                <a:solidFill>
                  <a:srgbClr val="323232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TW" altLang="en-US" sz="3600" b="1">
              <a:solidFill>
                <a:srgbClr val="32323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TW" altLang="en-US" sz="3600" b="1">
                <a:solidFill>
                  <a:srgbClr val="323232"/>
                </a:solidFill>
                <a:latin typeface="楷体" panose="02010609060101010101" charset="-122"/>
                <a:ea typeface="楷体" panose="02010609060101010101" charset="-122"/>
              </a:rPr>
              <a:t>   标志性语句是“</a:t>
            </a:r>
            <a:r>
              <a:rPr lang="zh-TW" altLang="en-US" sz="36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联系文本（文章内容）结合实际谈谈你的看法</a:t>
            </a:r>
            <a:r>
              <a:rPr lang="en-US" altLang="zh-TW" sz="36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TW" altLang="en-US" sz="36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理由</a:t>
            </a:r>
            <a:r>
              <a:rPr lang="en-US" altLang="zh-TW" sz="36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)”</a:t>
            </a:r>
            <a:r>
              <a:rPr lang="zh-TW" altLang="en-US" sz="3600" b="1">
                <a:solidFill>
                  <a:srgbClr val="323232"/>
                </a:solidFill>
                <a:latin typeface="楷体" panose="02010609060101010101" charset="-122"/>
                <a:ea typeface="楷体" panose="02010609060101010101" charset="-122"/>
              </a:rPr>
              <a:t>等。要筛选和运用好文本相关内容，还要结合现实进行分析</a:t>
            </a:r>
            <a:r>
              <a:rPr lang="en-US" altLang="zh-TW" sz="3600" b="1">
                <a:solidFill>
                  <a:srgbClr val="323232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文本框 48129"/>
          <p:cNvSpPr txBox="1"/>
          <p:nvPr/>
        </p:nvSpPr>
        <p:spPr>
          <a:xfrm>
            <a:off x="1429346" y="635794"/>
            <a:ext cx="9552979" cy="1360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15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19. 作者为什么说“扬州的繁华还在，但唐代的风流不再？”请联系全文作简要分析。（5分）</a:t>
            </a:r>
            <a:endParaRPr lang="zh-CN" altLang="en-US" sz="315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2025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</a:t>
            </a:r>
            <a:r>
              <a:rPr lang="zh-CN" altLang="en-US" sz="2025" b="1" dirty="0">
                <a:latin typeface="楷体_GB2312" pitchFamily="49" charset="-122"/>
                <a:ea typeface="楷体_GB2312" pitchFamily="49" charset="-122"/>
              </a:rPr>
              <a:t>（湖北卷《烟花三月下扬州》）</a:t>
            </a:r>
            <a:endParaRPr lang="zh-CN" altLang="en-US" sz="202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131" name="文本框 48130"/>
          <p:cNvSpPr txBox="1"/>
          <p:nvPr/>
        </p:nvSpPr>
        <p:spPr>
          <a:xfrm>
            <a:off x="1209675" y="2143125"/>
            <a:ext cx="9772650" cy="34518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试题分析</a:t>
            </a:r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TW" altLang="en-US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理解“繁华”、“唐代的风流”、“不再”的含义和句子表达的情感。</a:t>
            </a:r>
            <a:endParaRPr lang="zh-TW" altLang="en-US" sz="315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高考考点</a:t>
            </a:r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TW" altLang="en-US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理解文中重要句子的含意</a:t>
            </a:r>
            <a:endParaRPr lang="zh-TW" altLang="en-US" sz="315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易错提醒</a:t>
            </a:r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TW" altLang="en-US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笼统答题，如“唐代的风流”看不出借代，分析不具体。</a:t>
            </a:r>
            <a:endParaRPr lang="zh-TW" altLang="en-US" sz="315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备考提示</a:t>
            </a:r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TW" altLang="en-US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理解</a:t>
            </a:r>
            <a:r>
              <a:rPr lang="zh-CN" altLang="zh-TW" sz="315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分析</a:t>
            </a:r>
            <a:r>
              <a:rPr lang="zh-TW" altLang="en-US" sz="315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句子从本质上说是理解句子中形象、抽象的词，兼顾句子的情感、在文中的作用。</a:t>
            </a:r>
            <a:endParaRPr lang="zh-TW" altLang="en-US" sz="3150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132" name="文本框 48131"/>
          <p:cNvSpPr txBox="1"/>
          <p:nvPr/>
        </p:nvSpPr>
        <p:spPr>
          <a:xfrm>
            <a:off x="1318260" y="2372360"/>
            <a:ext cx="9774437" cy="24917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TW" altLang="en-US" sz="3150" b="1">
                <a:latin typeface="楷体_GB2312" pitchFamily="49" charset="-122"/>
                <a:ea typeface="楷体_GB2312" pitchFamily="49" charset="-122"/>
              </a:rPr>
              <a:t>参考答案</a:t>
            </a:r>
            <a:r>
              <a:rPr lang="en-US" altLang="zh-TW" sz="3150" b="1"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TW" altLang="en-US" sz="315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TW" sz="315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TW" altLang="en-US" sz="315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）今日的扬州依然繁华。（</a:t>
            </a:r>
            <a:r>
              <a:rPr lang="en-US" altLang="zh-TW" sz="315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TW" altLang="en-US" sz="315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）“唐代的风流”代表古时扬州的人文风气和山水风光，“不再”一词表明这种情境在今日的扬州已难觅踪迹。（</a:t>
            </a:r>
            <a:r>
              <a:rPr lang="en-US" altLang="zh-TW" sz="315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TW" altLang="en-US" sz="315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）它的消逝令人感怀和惋惜，表达了作者怅然若失的感受。</a:t>
            </a:r>
            <a:endParaRPr lang="zh-TW" altLang="en-US" sz="315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6564" name="灯片编号占位符 1"/>
          <p:cNvSpPr/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ldLvl="0"/>
      <p:bldP spid="48131" grpId="1" bldLvl="0"/>
      <p:bldP spid="48132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26626" name="文本框 2"/>
          <p:cNvSpPr txBox="1"/>
          <p:nvPr/>
        </p:nvSpPr>
        <p:spPr>
          <a:xfrm>
            <a:off x="1672669" y="631627"/>
            <a:ext cx="8572500" cy="2834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注意：过于抽象的句子不能用于答案中：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在那样的灯火下，一切都荡漾着温馨。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虽然，煤油灯有效的亮度不过是一两尺而已，那样的光晕却是不灭的永恒之火，一直亮在童年的心中。</a:t>
            </a:r>
            <a:endParaRPr lang="zh-CN" altLang="en-US" sz="360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24579" name="文本框 99"/>
          <p:cNvSpPr txBox="1"/>
          <p:nvPr/>
        </p:nvSpPr>
        <p:spPr>
          <a:xfrm>
            <a:off x="1981200" y="4605338"/>
            <a:ext cx="8413552" cy="571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TW" altLang="en-US" sz="315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深奥说浅显   抽象说具体  省略补完整</a:t>
            </a:r>
            <a:endParaRPr lang="zh-TW" altLang="en-US" sz="315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1805" y="3630216"/>
            <a:ext cx="8434983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他是黄河，他是泰山，是北斗。</a:t>
            </a:r>
            <a:endParaRPr lang="zh-CN" altLang="en-US" sz="36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5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23554" name="文本框 2"/>
          <p:cNvSpPr txBox="1"/>
          <p:nvPr/>
        </p:nvSpPr>
        <p:spPr>
          <a:xfrm>
            <a:off x="995045" y="294640"/>
            <a:ext cx="5380355" cy="777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题型二、</a:t>
            </a:r>
            <a:r>
              <a:rPr lang="zh-CN" altLang="zh-CN" sz="4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赏析句子</a:t>
            </a:r>
            <a:endParaRPr lang="zh-CN" altLang="en-US" sz="450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23555" name="文本框 3"/>
          <p:cNvSpPr txBox="1"/>
          <p:nvPr/>
        </p:nvSpPr>
        <p:spPr>
          <a:xfrm>
            <a:off x="722988" y="1544399"/>
            <a:ext cx="10053042" cy="3931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题目：</a:t>
            </a:r>
            <a:r>
              <a:rPr lang="zh-CN" altLang="en-US" sz="36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赏析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第⑤段中画双线的句子。（4分）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endParaRPr lang="zh-CN" altLang="en-US" sz="36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36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在十月朗阔的天空，果子们挤来嚷去，一个挨着一个，它们笑声嘎嘎，没有一丝掩饰或修饰地从枝叶间飞出，落在地上，飞向空中，四下到处是喜悦，到处是嘎嘎的笑声。</a:t>
            </a:r>
            <a:endParaRPr lang="zh-CN" altLang="en-US" sz="36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1"/>
          <p:cNvSpPr txBox="1"/>
          <p:nvPr/>
        </p:nvSpPr>
        <p:spPr>
          <a:xfrm>
            <a:off x="968574" y="175022"/>
            <a:ext cx="10156626" cy="5852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15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参考答案：</a:t>
            </a:r>
            <a:endParaRPr lang="zh-CN" altLang="en-US" sz="315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315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（1）运用</a:t>
            </a:r>
            <a:r>
              <a:rPr lang="zh-CN" altLang="en-US" sz="315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拟人</a:t>
            </a:r>
            <a:r>
              <a:rPr lang="zh-CN" altLang="en-US" sz="315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手法，</a:t>
            </a:r>
            <a:r>
              <a:rPr lang="zh-CN" altLang="en-US" sz="315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生动地</a:t>
            </a:r>
            <a:r>
              <a:rPr lang="zh-CN" altLang="en-US" sz="315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写出了山楂挤满枝头的美好景象，“挤来嚷去”“一个挨着一个”，写出了山楂树果实的稠密和作者的喜悦。</a:t>
            </a:r>
            <a:endParaRPr lang="zh-CN" altLang="en-US" sz="315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315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（2）运用</a:t>
            </a:r>
            <a:r>
              <a:rPr lang="zh-CN" altLang="en-US" sz="315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通感</a:t>
            </a:r>
            <a:r>
              <a:rPr lang="zh-CN" altLang="en-US" sz="315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手法，用听觉中的笑声表现视角中山楂的色彩、形态，</a:t>
            </a:r>
            <a:r>
              <a:rPr lang="zh-CN" altLang="en-US" sz="315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生动地</a:t>
            </a:r>
            <a:r>
              <a:rPr lang="zh-CN" altLang="en-US" sz="315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描写出山楂的鲜艳和稠密，流露出作者的喜悦之情。</a:t>
            </a:r>
            <a:endParaRPr lang="zh-CN" altLang="en-US" sz="315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315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（3）通过</a:t>
            </a:r>
            <a:r>
              <a:rPr lang="zh-CN" altLang="en-US" sz="315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想象</a:t>
            </a:r>
            <a:r>
              <a:rPr lang="zh-CN" altLang="en-US" sz="315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，写笑声“从枝叶间飞出”“落在地上，飞向空中”等，描写了一幅生机勃勃的美好场景。</a:t>
            </a:r>
            <a:endParaRPr lang="zh-CN" altLang="en-US" sz="315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315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（4）运用“挤”“挨”“笑”“飞”等</a:t>
            </a:r>
            <a:r>
              <a:rPr lang="zh-CN" altLang="en-US" sz="315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动词</a:t>
            </a:r>
            <a:r>
              <a:rPr lang="zh-CN" altLang="en-US" sz="315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，生动地写出山楂树果实累累、色彩鲜艳的美景，表达了作者的喜悦之情。</a:t>
            </a:r>
            <a:endParaRPr lang="zh-CN" altLang="en-US" sz="315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1466850" y="617934"/>
            <a:ext cx="9344025" cy="5372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150" b="1" dirty="0">
                <a:latin typeface="宋体" panose="02010600030101010101" pitchFamily="2" charset="-122"/>
                <a:ea typeface="宋体" panose="02010600030101010101" pitchFamily="2" charset="-122"/>
              </a:rPr>
              <a:t>考查词句含意的往往是：</a:t>
            </a:r>
            <a:endParaRPr lang="zh-CN" altLang="en-US" sz="315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315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15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1、生动、形象、含蓄的句子；</a:t>
            </a:r>
            <a:endParaRPr lang="zh-CN" altLang="en-US" sz="315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315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2、运用了修辞手法的句子；</a:t>
            </a:r>
            <a:endParaRPr lang="zh-CN" altLang="en-US" sz="315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315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3、在文中起关键作用的句子。</a:t>
            </a:r>
            <a:endParaRPr lang="zh-CN" altLang="en-US" sz="315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3150" b="1" dirty="0">
                <a:latin typeface="宋体" panose="02010600030101010101" pitchFamily="2" charset="-122"/>
                <a:ea typeface="宋体" panose="02010600030101010101" pitchFamily="2" charset="-122"/>
              </a:rPr>
              <a:t>    解题时要先从词句的表层含意理解，再联系前后文，看看段意，就可以得出答案。</a:t>
            </a:r>
            <a:endParaRPr lang="zh-CN" altLang="en-US" sz="315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endParaRPr lang="zh-CN" altLang="en-US" sz="315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3150" b="1" dirty="0">
                <a:latin typeface="宋体" panose="02010600030101010101" pitchFamily="2" charset="-122"/>
                <a:ea typeface="宋体" panose="02010600030101010101" pitchFamily="2" charset="-122"/>
              </a:rPr>
              <a:t>   「规范答题」</a:t>
            </a:r>
            <a:r>
              <a:rPr lang="zh-CN" altLang="en-US" sz="315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1.标明句子出处。2.找出比喻句中的本体和喻体。3.去掉喻体成分，概括为平实准确的语言即可。</a:t>
            </a:r>
            <a:endParaRPr lang="zh-CN" altLang="en-US" sz="315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sz="315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抓关键词+分解句子+整合答案（结合主旨）</a:t>
            </a:r>
            <a:endParaRPr lang="zh-CN" altLang="en-US" sz="315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2" name="灯片编号占位符 1"/>
          <p:cNvSpPr/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3313"/>
          <p:cNvSpPr txBox="1"/>
          <p:nvPr/>
        </p:nvSpPr>
        <p:spPr>
          <a:xfrm>
            <a:off x="1724025" y="600075"/>
            <a:ext cx="9401175" cy="2834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题型三：人称类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提问方式：使用这种人称写的好处是什么？或：为什么要改变人称？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——这篇散文中，作者主要用第二人称写……，这样写的好处是什么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1927622" y="4079081"/>
            <a:ext cx="8626078" cy="1737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16、文章在人称的使用上有什么特点？这样写有什么作用？（6分）</a:t>
            </a:r>
            <a:endParaRPr lang="zh-CN" altLang="en-US" sz="36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               </a:t>
            </a:r>
            <a:r>
              <a:rPr lang="zh-CN" altLang="en-US" sz="2025" b="1" dirty="0">
                <a:latin typeface="Arial" panose="020B0604020202020204" pitchFamily="34" charset="0"/>
                <a:ea typeface="PMingLiU" panose="02020500000000000000" pitchFamily="18" charset="-120"/>
              </a:rPr>
              <a:t>（全国卷1.15 《灯火》）</a:t>
            </a:r>
            <a:endParaRPr lang="zh-CN" altLang="en-US" sz="2025" b="1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27651" name="灯片编号占位符 1"/>
          <p:cNvSpPr/>
          <p:nvPr>
            <p:ph type="sldNum" sz="quarter" idx="12"/>
          </p:nvPr>
        </p:nvSpPr>
        <p:spPr/>
        <p:txBody>
          <a:bodyPr anchor="t"/>
          <a:p>
            <a:pPr indent="0"/>
            <a:fld id="{9A0DB2DC-4C9A-4742-B13C-FB6460FD3503}" type="slidenum">
              <a:rPr lang="zh-TW" altLang="en-US" sz="1350" dirty="0">
                <a:latin typeface="Arial" panose="020B0604020202020204" pitchFamily="34" charset="0"/>
                <a:ea typeface="PMingLiU" panose="02020500000000000000" pitchFamily="18" charset="-120"/>
              </a:rPr>
            </a:fld>
            <a:endParaRPr lang="zh-TW" altLang="en-US" sz="1350" dirty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5775</Words>
  <Application>WPS 演示</Application>
  <PresentationFormat>宽屏</PresentationFormat>
  <Paragraphs>308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4" baseType="lpstr">
      <vt:lpstr>Arial</vt:lpstr>
      <vt:lpstr>宋体</vt:lpstr>
      <vt:lpstr>Wingdings</vt:lpstr>
      <vt:lpstr>书体坊米芾体</vt:lpstr>
      <vt:lpstr>PMingLiU</vt:lpstr>
      <vt:lpstr>楷体_GB2312</vt:lpstr>
      <vt:lpstr>Wingdings</vt:lpstr>
      <vt:lpstr>楷体</vt:lpstr>
      <vt:lpstr>微软雅黑</vt:lpstr>
      <vt:lpstr>Calibri Light</vt:lpstr>
      <vt:lpstr>Calibri</vt:lpstr>
      <vt:lpstr>黑体</vt:lpstr>
      <vt:lpstr>华文行楷</vt:lpstr>
      <vt:lpstr>微软雅黑</vt:lpstr>
      <vt:lpstr>仿宋_GB2312</vt:lpstr>
      <vt:lpstr>新宋体</vt:lpstr>
      <vt:lpstr>仿宋</vt:lpstr>
      <vt:lpstr>Office 主题</vt:lpstr>
      <vt:lpstr>散文阅读题型及答题技巧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拓展迁移：文章线索</vt:lpstr>
      <vt:lpstr>拓展迁移：叙述方式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25</cp:revision>
  <dcterms:created xsi:type="dcterms:W3CDTF">2017-04-12T00:23:00Z</dcterms:created>
  <dcterms:modified xsi:type="dcterms:W3CDTF">2017-04-13T00:05:33Z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