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3" r:id="rId8"/>
    <p:sldId id="264" r:id="rId9"/>
    <p:sldId id="265" r:id="rId10"/>
    <p:sldId id="267" r:id="rId11"/>
    <p:sldId id="262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tags" Target="tags/tag75.xml" /><Relationship Id="rId14" Type="http://schemas.openxmlformats.org/officeDocument/2006/relationships/presProps" Target="presProps.xml" /><Relationship Id="rId15" Type="http://schemas.openxmlformats.org/officeDocument/2006/relationships/viewProps" Target="viewProps.xml" /><Relationship Id="rId16" Type="http://schemas.openxmlformats.org/officeDocument/2006/relationships/theme" Target="theme/theme1.xml" /><Relationship Id="rId17" Type="http://schemas.openxmlformats.org/officeDocument/2006/relationships/tableStyles" Target="tableStyles.xml" /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63.xml" /><Relationship Id="rId3" Type="http://schemas.openxmlformats.org/officeDocument/2006/relationships/image" Target="../media/image1.png" /><Relationship Id="rId4" Type="http://schemas.openxmlformats.org/officeDocument/2006/relationships/tags" Target="../tags/tag6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7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2.png" /><Relationship Id="rId4" Type="http://schemas.openxmlformats.org/officeDocument/2006/relationships/tags" Target="../tags/tag7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65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66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6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6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69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70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7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7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-95885" y="1296035"/>
            <a:ext cx="12287885" cy="2570480"/>
          </a:xfrm>
        </p:spPr>
        <p:txBody>
          <a:bodyPr>
            <a:normAutofit fontScale="90000"/>
          </a:bodyPr>
          <a:lstStyle/>
          <a:p>
            <a:br>
              <a:rPr lang="zh-CN" altLang="zh-CN">
                <a:solidFill>
                  <a:srgbClr val="FF0000"/>
                </a:solidFill>
              </a:rPr>
            </a:br>
            <a:r>
              <a:rPr lang="zh-CN" altLang="zh-CN">
                <a:solidFill>
                  <a:srgbClr val="FF0000"/>
                </a:solidFill>
              </a:rPr>
              <a:t>2022高考热点素材：</a:t>
            </a:r>
            <a:br>
              <a:rPr lang="zh-CN" altLang="zh-CN">
                <a:solidFill>
                  <a:srgbClr val="FF0000"/>
                </a:solidFill>
              </a:rPr>
            </a:br>
            <a:r>
              <a:rPr lang="zh-CN" altLang="zh-CN">
                <a:solidFill>
                  <a:srgbClr val="FF0000"/>
                </a:solidFill>
              </a:rPr>
              <a:t>人类命运共同体</a:t>
            </a:r>
            <a:br>
              <a:rPr lang="zh-CN" altLang="zh-CN">
                <a:solidFill>
                  <a:srgbClr val="FF0000"/>
                </a:solidFill>
              </a:rPr>
            </a:br>
            <a:br>
              <a:rPr lang="zh-CN" altLang="zh-CN">
                <a:solidFill>
                  <a:srgbClr val="FF0000"/>
                </a:solidFill>
              </a:rPr>
            </a:br>
            <a:r>
              <a:rPr lang="zh-CN" altLang="zh-CN">
                <a:solidFill>
                  <a:srgbClr val="FF0000"/>
                </a:solidFill>
              </a:rPr>
              <a:t>名言名句、素材、范文</a:t>
            </a:r>
            <a:endParaRPr lang="zh-CN" altLang="zh-CN">
              <a:solidFill>
                <a:srgbClr val="FF0000"/>
              </a:solidFill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zh-CN" altLang="en-US">
                <a:sym typeface="+mn-ea"/>
              </a:rPr>
            </a:br>
            <a:r>
              <a:rPr lang="zh-CN" altLang="en-US">
                <a:solidFill>
                  <a:srgbClr val="FF0000"/>
                </a:solidFill>
                <a:sym typeface="+mn-ea"/>
              </a:rPr>
              <a:t>范文佳作</a:t>
            </a:r>
            <a:br>
              <a:rPr lang="zh-CN" altLang="en-US">
                <a:solidFill>
                  <a:srgbClr val="FF0000"/>
                </a:solidFill>
              </a:rPr>
            </a:br>
            <a:br>
              <a:rPr lang="zh-CN" altLang="en-US">
                <a:solidFill>
                  <a:srgbClr val="FF0000"/>
                </a:solidFill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9100" y="1040130"/>
            <a:ext cx="11158220" cy="5939790"/>
          </a:xfrm>
        </p:spPr>
        <p:txBody>
          <a:bodyPr>
            <a:noAutofit/>
          </a:bodyPr>
          <a:lstStyle/>
          <a:p>
            <a:r>
              <a:rPr lang="en-US" altLang="zh-CN" sz="2000"/>
              <a:t>     人类命运共同体，是一种伟大的构想，是一种跨疆越界的大善，是一种理性智慧的远见，更是在历史大势所趋。任何一个高贵的民族，都应该低下头共同商讨这个巨大的事关全人类的命题，从而创造一个无比辉煌、无比光明的属于全人类的未来。</a:t>
            </a:r>
            <a:endParaRPr lang="en-US" altLang="zh-CN" sz="2000"/>
          </a:p>
          <a:p>
            <a:endParaRPr lang="en-US" altLang="zh-CN" sz="2000"/>
          </a:p>
          <a:p>
            <a:r>
              <a:rPr lang="en-US" altLang="zh-CN" sz="2000"/>
              <a:t>     曾经，我们以为人类进入新世纪第二个十年，历史早已教会人们珍惜和平与发展，但大变革大调整的时代版图，一直波谲云诡。有的国家将国门打开，有的却关门“退群”；有的经济体高歌猛进，有的增长缺乏后劲；有的可能遍地黄金，有的满目战乱贫病……</a:t>
            </a:r>
            <a:endParaRPr lang="en-US" altLang="zh-CN" sz="2000"/>
          </a:p>
          <a:p>
            <a:endParaRPr lang="en-US" altLang="zh-CN" sz="2000"/>
          </a:p>
          <a:p>
            <a:r>
              <a:rPr lang="en-US" altLang="zh-CN" sz="2000"/>
              <a:t>     世界不稳定性不确定性的警报一直在为你我鸣响。气候变化利剑高悬，核爆危机阴魂不散，霸权与恐怖主义的双头怪胎竞相疯长，基因技术与人工智能将给人类带来怎样的伦理与法律挑战? </a:t>
            </a:r>
            <a:endParaRPr lang="zh-CN" altLang="en-US" sz="2000"/>
          </a:p>
          <a:p>
            <a:pPr algn="l"/>
            <a:endParaRPr lang="en-US" altLang="zh-CN" sz="2000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zh-CN" altLang="en-US">
                <a:sym typeface="+mn-ea"/>
              </a:rPr>
            </a:br>
            <a:r>
              <a:rPr lang="zh-CN" altLang="en-US">
                <a:solidFill>
                  <a:srgbClr val="FF0000"/>
                </a:solidFill>
                <a:sym typeface="+mn-ea"/>
              </a:rPr>
              <a:t>范文佳作</a:t>
            </a:r>
            <a:br>
              <a:rPr lang="zh-CN" altLang="en-US">
                <a:solidFill>
                  <a:srgbClr val="FF0000"/>
                </a:solidFill>
              </a:rPr>
            </a:br>
            <a:br>
              <a:rPr lang="zh-CN" altLang="en-US">
                <a:solidFill>
                  <a:srgbClr val="FF0000"/>
                </a:solidFill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9100" y="1040130"/>
            <a:ext cx="11158220" cy="5939790"/>
          </a:xfrm>
        </p:spPr>
        <p:txBody>
          <a:bodyPr>
            <a:noAutofit/>
          </a:bodyPr>
          <a:lstStyle/>
          <a:p>
            <a:r>
              <a:rPr lang="en-US" altLang="zh-CN" sz="2000"/>
              <a:t>    事实早已证明，而且还将不断证明，很多邪恶行为往往躲在“民族”和“国家”的旗幡后面。我们应该撩开这些旗幡，把那些反人类、反社会、反生命、反秩序、反理智的庞大暗流暴露在光天化日之下，并合力予以战胜。否则，人类将面临一系列共同的灾难。</a:t>
            </a:r>
            <a:endParaRPr lang="en-US" altLang="zh-CN" sz="2000"/>
          </a:p>
          <a:p>
            <a:endParaRPr lang="en-US" altLang="zh-CN" sz="2000"/>
          </a:p>
          <a:p>
            <a:r>
              <a:rPr lang="en-US" altLang="zh-CN" sz="2000"/>
              <a:t>      大家已然看到，今天的绝大多数灾难，已经没有民族和国家的界限。无论是大疫当前抑或自然灾害，这些都不再是文明与文明的矛盾，而是文明与非文明的冲突，我们自然要共同守护人类共同的文明。</a:t>
            </a:r>
            <a:endParaRPr lang="en-US" altLang="zh-CN" sz="2000"/>
          </a:p>
          <a:p>
            <a:endParaRPr lang="en-US" altLang="zh-CN" sz="2000"/>
          </a:p>
          <a:p>
            <a:r>
              <a:rPr lang="en-US" altLang="zh-CN" sz="2000"/>
              <a:t>       没有一个国家能退回孤岛，自理人类的这些困难。只有深悟命运共同体的真义，穿过看似冰冷的商业与国家竞争，将一个个漂流的孤岛连成共享繁荣的大陆，我们才可能在“天下为公中牵手大同，这个日夜旋转的星球，才不会在浩渺宇宙中显得寒冷寂寥。</a:t>
            </a:r>
            <a:endParaRPr lang="en-US" altLang="zh-CN" sz="2000"/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176000" y="12687300"/>
            <a:ext cx="355600" cy="2667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zh-CN" altLang="en-US">
                <a:sym typeface="+mn-ea"/>
              </a:rPr>
            </a:br>
            <a:r>
              <a:rPr lang="zh-CN" altLang="en-US">
                <a:solidFill>
                  <a:srgbClr val="FF0000"/>
                </a:solidFill>
                <a:sym typeface="+mn-ea"/>
              </a:rPr>
              <a:t>名言名句</a:t>
            </a:r>
            <a:br>
              <a:rPr lang="zh-CN" altLang="en-US">
                <a:solidFill>
                  <a:srgbClr val="FF0000"/>
                </a:solidFill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/>
              <a:t>1.合则强，孤则弱。（《管子》）</a:t>
            </a:r>
            <a:endParaRPr lang="zh-CN" altLang="en-US" sz="2400"/>
          </a:p>
          <a:p>
            <a:r>
              <a:rPr lang="zh-CN" altLang="en-US" sz="2400"/>
              <a:t>2.美美与共，天下大同。（费孝通）</a:t>
            </a:r>
            <a:endParaRPr lang="zh-CN" altLang="en-US" sz="2400"/>
          </a:p>
          <a:p>
            <a:r>
              <a:rPr lang="zh-CN" altLang="en-US" sz="2400"/>
              <a:t>3. 独木不成林，单丝不成线。（汉·崔骃《达旨》）</a:t>
            </a:r>
            <a:endParaRPr lang="zh-CN" altLang="en-US" sz="2400"/>
          </a:p>
          <a:p>
            <a:r>
              <a:rPr lang="zh-CN" altLang="en-US" sz="2400"/>
              <a:t>4. 无穷的远方，无数的人们，都和我有关。（鲁迅《且介亭杂文末集》）</a:t>
            </a:r>
            <a:endParaRPr lang="zh-CN" altLang="en-US" sz="2400"/>
          </a:p>
          <a:p>
            <a:r>
              <a:rPr lang="zh-CN" altLang="en-US" sz="2400"/>
              <a:t>5. 在全球紧密相连的世界里，已是你中有我、我中有你，一荣俱荣、一衰俱衰，和合则两利、抗争则两败，和则兴、斗则亡，谁也不能独善其身，全球命运休戚相关，兴衰与共。</a:t>
            </a:r>
            <a:endParaRPr lang="zh-CN" altLang="en-US" sz="2400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zh-CN" altLang="en-US">
                <a:sym typeface="+mn-ea"/>
              </a:rPr>
            </a:br>
            <a:r>
              <a:rPr lang="zh-CN" altLang="en-US">
                <a:solidFill>
                  <a:srgbClr val="FF0000"/>
                </a:solidFill>
                <a:sym typeface="+mn-ea"/>
              </a:rPr>
              <a:t>名言名句</a:t>
            </a:r>
            <a:br>
              <a:rPr lang="zh-CN" altLang="en-US">
                <a:solidFill>
                  <a:srgbClr val="FF0000"/>
                </a:solidFill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/>
              <a:t>6. 找到同呼吸、共命运的朋友是人世间最大的幸福。（施皮特勒）</a:t>
            </a:r>
            <a:endParaRPr lang="zh-CN" altLang="en-US" sz="2400"/>
          </a:p>
          <a:p>
            <a:r>
              <a:rPr lang="zh-CN" altLang="en-US" sz="2400"/>
              <a:t>7. 全世界各种文明如果能相互尊重、和谐相处，那么人类社会就能和平有序、共同繁荣。</a:t>
            </a:r>
            <a:endParaRPr lang="zh-CN" altLang="en-US" sz="2400"/>
          </a:p>
          <a:p>
            <a:r>
              <a:rPr lang="zh-CN" altLang="en-US" sz="2400"/>
              <a:t>8. 汉字“人”就是一个相互支撑的形状，“世界大同，天下一家”的梦想，始终是中国人心中不灭的灯火。</a:t>
            </a:r>
            <a:endParaRPr lang="zh-CN" altLang="en-US" sz="2400"/>
          </a:p>
          <a:p>
            <a:r>
              <a:rPr lang="zh-CN" altLang="en-US" sz="2400"/>
              <a:t>9. 大道之行也，天下为公。（《礼记》）</a:t>
            </a:r>
            <a:endParaRPr lang="zh-CN" altLang="en-US" sz="2400"/>
          </a:p>
          <a:p>
            <a:r>
              <a:rPr lang="zh-CN" altLang="en-US" sz="2400"/>
              <a:t>大道施行的时候，天下是人们所共有的。</a:t>
            </a:r>
            <a:endParaRPr lang="zh-CN" altLang="en-US" sz="2400"/>
          </a:p>
          <a:p>
            <a:r>
              <a:rPr lang="en-US" altLang="zh-CN" sz="2400"/>
              <a:t>10</a:t>
            </a:r>
            <a:r>
              <a:rPr lang="zh-CN" altLang="en-US" sz="2400"/>
              <a:t>. 和平不是一个理想，一个梦，它是万人的愿望。（巴金《寒夜》）</a:t>
            </a:r>
            <a:endParaRPr lang="zh-CN" altLang="en-US" sz="2400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zh-CN" altLang="en-US">
                <a:sym typeface="+mn-ea"/>
              </a:rPr>
            </a:br>
            <a:r>
              <a:rPr lang="zh-CN" altLang="en-US">
                <a:solidFill>
                  <a:srgbClr val="FF0000"/>
                </a:solidFill>
                <a:sym typeface="+mn-ea"/>
              </a:rPr>
              <a:t>名言名句</a:t>
            </a:r>
            <a:br>
              <a:rPr lang="zh-CN" altLang="en-US">
                <a:solidFill>
                  <a:srgbClr val="FF0000"/>
                </a:solidFill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lstStyle/>
          <a:p>
            <a:r>
              <a:rPr lang="zh-CN" altLang="en-US" sz="2400"/>
              <a:t>10. 病毒没有国界，环球同此凉热。（央广网）</a:t>
            </a:r>
            <a:endParaRPr lang="zh-CN" altLang="en-US" sz="2400"/>
          </a:p>
          <a:p>
            <a:r>
              <a:rPr lang="zh-CN" altLang="en-US" sz="2400"/>
              <a:t>11. 国与国之间，唇齿相依，相互依存，一荣俱荣，一损俱损，没有人能独善其身，没有谁可以置身事外。（央广网）</a:t>
            </a:r>
            <a:endParaRPr lang="zh-CN" altLang="en-US" sz="2400"/>
          </a:p>
          <a:p>
            <a:r>
              <a:rPr lang="zh-CN" altLang="en-US" sz="2400"/>
              <a:t>12. 大雁之所以能够穿越风雨、行稳致远，关键在于其结伴成行，相互借力。（人民网）</a:t>
            </a:r>
            <a:endParaRPr lang="zh-CN" altLang="en-US" sz="2400"/>
          </a:p>
          <a:p>
            <a:r>
              <a:rPr lang="zh-CN" altLang="en-US" sz="2400"/>
              <a:t>13. 打造人类命运共同体，不是坐而论道，不是一纸宣言，而是行胜于言的中国行动，是兼济天下的中国担当，是中国梦与世界梦相融相通的时代进程。（人民网）</a:t>
            </a:r>
            <a:endParaRPr lang="zh-CN" altLang="en-US" sz="2400"/>
          </a:p>
          <a:p>
            <a:r>
              <a:rPr lang="zh-CN" altLang="en-US" sz="2400"/>
              <a:t>14. 在全球抗疫的历史时刻，以共生共荣理念替代“丛林法则”，守望相助，共克时艰，世界终将走出黑夜，迎来曙光。（新华社）</a:t>
            </a:r>
            <a:endParaRPr lang="zh-CN" altLang="en-US" sz="2400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zh-CN" altLang="en-US">
                <a:sym typeface="+mn-ea"/>
              </a:rPr>
            </a:br>
            <a:r>
              <a:rPr lang="zh-CN" altLang="en-US">
                <a:solidFill>
                  <a:srgbClr val="FF0000"/>
                </a:solidFill>
                <a:sym typeface="+mn-ea"/>
              </a:rPr>
              <a:t>事例素材</a:t>
            </a:r>
            <a:br>
              <a:rPr lang="zh-CN" altLang="en-US">
                <a:solidFill>
                  <a:srgbClr val="FF0000"/>
                </a:solidFill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400" y="1313870"/>
            <a:ext cx="10969200" cy="4759200"/>
          </a:xfrm>
        </p:spPr>
        <p:txBody>
          <a:bodyPr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</a:rPr>
              <a:t>1. 雁阵效应</a:t>
            </a:r>
            <a:endParaRPr lang="zh-CN" altLang="en-US" sz="2000">
              <a:solidFill>
                <a:srgbClr val="FF0000"/>
              </a:solidFill>
            </a:endParaRPr>
          </a:p>
          <a:p>
            <a:r>
              <a:rPr lang="zh-CN" altLang="en-US" sz="2000"/>
              <a:t>雁群在天空中飞翔，一般都是排成人字阵或一字斜阵，并定时交换左右位置。原来，这样飞行，后一只大雁的羽翼，能够借助于前一只大雁的羽翼所产生的空气动力，使飞行省力，一段时间后，它们交换左右位置，目的是使另一侧的羽翼也能借助于空气动力缓解疲劳。靠着这种团结协作精神，雁群才能凌空翱翔，完成长途迁徙。</a:t>
            </a:r>
            <a:endParaRPr lang="zh-CN" altLang="en-US" sz="2000"/>
          </a:p>
          <a:p>
            <a:endParaRPr lang="zh-CN" altLang="en-US" sz="2000"/>
          </a:p>
          <a:p>
            <a:r>
              <a:rPr lang="zh-CN" altLang="en-US" sz="2000">
                <a:solidFill>
                  <a:srgbClr val="FF0000"/>
                </a:solidFill>
              </a:rPr>
              <a:t>2. 道不远人，人无异国</a:t>
            </a:r>
            <a:endParaRPr lang="zh-CN" altLang="en-US" sz="2000">
              <a:solidFill>
                <a:srgbClr val="FF0000"/>
              </a:solidFill>
            </a:endParaRPr>
          </a:p>
          <a:p>
            <a:r>
              <a:rPr lang="zh-CN" altLang="en-US" sz="2000"/>
              <a:t>新罗旅唐学者崔致远在《双磎寺真鉴禅师碑铭》开篇中写道“夫道不远人，人无异国”，意为道义相通，不会因为国家不同而产生距离。2020年2月，中国紧急筹备一批医疗物资，送往新冠肺炎严重的韩国大邱市。送货车上印着的“道不远人，人无异国”这句话，引起了中韩两国人民的广泛关注。</a:t>
            </a:r>
            <a:endParaRPr lang="zh-CN" altLang="en-US" sz="2000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zh-CN" altLang="en-US">
                <a:sym typeface="+mn-ea"/>
              </a:rPr>
            </a:br>
            <a:r>
              <a:rPr lang="zh-CN" altLang="en-US">
                <a:solidFill>
                  <a:srgbClr val="FF0000"/>
                </a:solidFill>
                <a:sym typeface="+mn-ea"/>
              </a:rPr>
              <a:t>事例素材</a:t>
            </a:r>
            <a:br>
              <a:rPr lang="zh-CN" altLang="en-US">
                <a:solidFill>
                  <a:srgbClr val="FF0000"/>
                </a:solidFill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313815"/>
            <a:ext cx="10968990" cy="5544820"/>
          </a:xfrm>
        </p:spPr>
        <p:txBody>
          <a:bodyPr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</a:rPr>
              <a:t>3. 病毒星球需要人类携手前行</a:t>
            </a:r>
            <a:endParaRPr lang="zh-CN" altLang="en-US" sz="2000">
              <a:solidFill>
                <a:srgbClr val="FF0000"/>
              </a:solidFill>
            </a:endParaRPr>
          </a:p>
          <a:p>
            <a:r>
              <a:rPr lang="zh-CN" altLang="en-US" sz="2000"/>
              <a:t>美国科普作家卡尔·齐默的书《病毒星球》有一个新颖说法：早在人类出现之前，病毒就占领了这颗星球，历经高温、酷寒或干旱，到现在病毒仍然无处不在，人类生活在一个名副其实的“病毒星球”。但我们想说的是，这座星球，也是人类的星球，人类不会败给病毒。只要人类站在一起，与子同袍，与子偕行。</a:t>
            </a:r>
            <a:endParaRPr lang="zh-CN" altLang="en-US" sz="2000"/>
          </a:p>
          <a:p>
            <a:endParaRPr lang="zh-CN" altLang="en-US" sz="2000"/>
          </a:p>
          <a:p>
            <a:r>
              <a:rPr lang="zh-CN" altLang="en-US" sz="2000">
                <a:solidFill>
                  <a:srgbClr val="FF0000"/>
                </a:solidFill>
              </a:rPr>
              <a:t>4. 中国自贸区带动全球一体化</a:t>
            </a:r>
            <a:endParaRPr lang="zh-CN" altLang="en-US" sz="2000">
              <a:solidFill>
                <a:srgbClr val="FF0000"/>
              </a:solidFill>
            </a:endParaRPr>
          </a:p>
          <a:p>
            <a:r>
              <a:rPr lang="zh-CN" altLang="en-US" sz="2000"/>
              <a:t>中国自贸区的税收优惠政策，会让智利的车厘子和墨西哥的牛油果更有价格竞争力；疾驰在亚欧大陆上的列车，则让中亚的面粉、波兰的苹果、法国的红酒走上了沿线国家人民的餐桌……对此，一位外国元首直言，“从前，太平洋将我们分开；如今，太平洋将我们相连。”这样一席话，既道出了众多新兴市场国家和发展中国家参与“一带一路”建设的心声，也点出了当今世</a:t>
            </a:r>
            <a:endParaRPr lang="zh-CN" altLang="en-US" sz="2000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zh-CN" altLang="en-US">
                <a:sym typeface="+mn-ea"/>
              </a:rPr>
            </a:br>
            <a:r>
              <a:rPr lang="zh-CN" altLang="en-US">
                <a:solidFill>
                  <a:srgbClr val="FF0000"/>
                </a:solidFill>
                <a:sym typeface="+mn-ea"/>
              </a:rPr>
              <a:t>事例素材</a:t>
            </a:r>
            <a:br>
              <a:rPr lang="zh-CN" altLang="en-US">
                <a:solidFill>
                  <a:srgbClr val="FF0000"/>
                </a:solidFill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313815"/>
            <a:ext cx="10968990" cy="5544820"/>
          </a:xfrm>
        </p:spPr>
        <p:txBody>
          <a:bodyPr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</a:rPr>
              <a:t>5. 人类命运共同体话语</a:t>
            </a:r>
            <a:endParaRPr lang="zh-CN" altLang="en-US" sz="2000">
              <a:solidFill>
                <a:srgbClr val="FF0000"/>
              </a:solidFill>
            </a:endParaRPr>
          </a:p>
          <a:p>
            <a:r>
              <a:rPr lang="zh-CN" altLang="en-US" sz="2000"/>
              <a:t>“炎火成燎原之势，涓流兆江河之形”，星星之火可成燎原，涓涓细流可成大江。尚和合的人类命运共同体话语，将汇聚大众的意愿而成和平的潮流，将妙凝百姓的呼声而成合作的春雷。它唤醒了昏昏沉沉的天地万物，也敲响了人类命运共同体美美与共的钟声。</a:t>
            </a:r>
            <a:endParaRPr lang="zh-CN" altLang="en-US" sz="2000"/>
          </a:p>
          <a:p>
            <a:endParaRPr lang="zh-CN" altLang="en-US" sz="2000"/>
          </a:p>
          <a:p>
            <a:r>
              <a:rPr lang="zh-CN" altLang="en-US" sz="2000">
                <a:solidFill>
                  <a:srgbClr val="FF0000"/>
                </a:solidFill>
              </a:rPr>
              <a:t>6. 人类地球的船舱</a:t>
            </a:r>
            <a:endParaRPr lang="zh-CN" altLang="en-US" sz="2000">
              <a:solidFill>
                <a:srgbClr val="FF0000"/>
              </a:solidFill>
            </a:endParaRPr>
          </a:p>
          <a:p>
            <a:r>
              <a:rPr lang="zh-CN" altLang="en-US" sz="2000"/>
              <a:t>有人将地球比作一艘大船，１９０多个国家就是这艘大船的一个个船舱。世界各国只有相互尊重、平等相待，合作共赢、共同发展，实现共同、综合、合作、可持续的安全，坚持不同文明兼容并蓄、交流互鉴，承载着全人类共同命运的“地球号”才能乘风破浪，平稳前行。</a:t>
            </a:r>
            <a:endParaRPr lang="zh-CN" altLang="en-US" sz="2000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zh-CN" altLang="en-US">
                <a:sym typeface="+mn-ea"/>
              </a:rPr>
            </a:br>
            <a:r>
              <a:rPr lang="zh-CN" altLang="en-US">
                <a:solidFill>
                  <a:srgbClr val="FF0000"/>
                </a:solidFill>
                <a:sym typeface="+mn-ea"/>
              </a:rPr>
              <a:t>事例素材</a:t>
            </a:r>
            <a:br>
              <a:rPr lang="zh-CN" altLang="en-US">
                <a:solidFill>
                  <a:srgbClr val="FF0000"/>
                </a:solidFill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313815"/>
            <a:ext cx="10968990" cy="5544820"/>
          </a:xfrm>
        </p:spPr>
        <p:txBody>
          <a:bodyPr>
            <a:noAutofit/>
          </a:bodyPr>
          <a:lstStyle/>
          <a:p>
            <a:endParaRPr lang="zh-CN" altLang="en-US" sz="2000"/>
          </a:p>
          <a:p>
            <a:r>
              <a:rPr lang="zh-CN" altLang="en-US" sz="2000">
                <a:solidFill>
                  <a:srgbClr val="FF0000"/>
                </a:solidFill>
              </a:rPr>
              <a:t>7. 构建人类命运共同体方法</a:t>
            </a:r>
            <a:endParaRPr lang="zh-CN" altLang="en-US" sz="2000">
              <a:solidFill>
                <a:srgbClr val="FF0000"/>
              </a:solidFill>
            </a:endParaRPr>
          </a:p>
          <a:p>
            <a:r>
              <a:rPr lang="zh-CN" altLang="en-US" sz="2000"/>
              <a:t>当今世界，全球范围内的互动和融合越来越深化，世界越来越成为你中有我、我中有你的休戚相关的命运共同体。防疫，我们面临全球挑战；全球气候变化，我们面临全球挑战。需众人携手努力、同舟共济。牢固树立人类命运共同体意识，坚持协同联动，打造开放共赢的合作模式，迎接全球挑战，创建美好人类社会。构建人类命运共同体是一个美好的目标，也是一个需要一代又一代人接力跑才能实现的目标。</a:t>
            </a:r>
            <a:endParaRPr lang="zh-CN" altLang="en-US" sz="2000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zh-CN" altLang="en-US">
                <a:sym typeface="+mn-ea"/>
              </a:rPr>
            </a:br>
            <a:r>
              <a:rPr lang="zh-CN" altLang="en-US">
                <a:solidFill>
                  <a:srgbClr val="FF0000"/>
                </a:solidFill>
                <a:sym typeface="+mn-ea"/>
              </a:rPr>
              <a:t>范文佳作</a:t>
            </a:r>
            <a:br>
              <a:rPr lang="zh-CN" altLang="en-US">
                <a:solidFill>
                  <a:srgbClr val="FF0000"/>
                </a:solidFill>
              </a:rPr>
            </a:br>
            <a:br>
              <a:rPr lang="zh-CN" altLang="en-US">
                <a:solidFill>
                  <a:srgbClr val="FF0000"/>
                </a:solidFill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05" y="918210"/>
            <a:ext cx="10968990" cy="5939790"/>
          </a:xfrm>
        </p:spPr>
        <p:txBody>
          <a:bodyPr>
            <a:noAutofit/>
          </a:bodyPr>
          <a:lstStyle/>
          <a:p>
            <a:r>
              <a:rPr lang="en-US" altLang="zh-CN" sz="2000"/>
              <a:t> </a:t>
            </a:r>
            <a:endParaRPr lang="zh-CN" altLang="en-US" sz="2000"/>
          </a:p>
          <a:p>
            <a:pPr algn="ctr"/>
            <a:r>
              <a:rPr lang="zh-CN" altLang="en-US" sz="2000">
                <a:solidFill>
                  <a:srgbClr val="FF0000"/>
                </a:solidFill>
              </a:rPr>
              <a:t>把孤岛连成大陆</a:t>
            </a:r>
            <a:endParaRPr lang="zh-CN" altLang="en-US" sz="2000">
              <a:solidFill>
                <a:srgbClr val="FF0000"/>
              </a:solidFill>
            </a:endParaRPr>
          </a:p>
          <a:p>
            <a:r>
              <a:rPr lang="en-US" altLang="zh-CN" sz="2000"/>
              <a:t>   </a:t>
            </a:r>
            <a:r>
              <a:rPr lang="zh-CN" altLang="en-US" sz="2000"/>
              <a:t>“没有谁是一座孤岛，在大海里独踞。每个人都像一块小小的泥土，连接成整个陆地。”</a:t>
            </a:r>
            <a:endParaRPr lang="zh-CN" altLang="en-US" sz="2000"/>
          </a:p>
          <a:p>
            <a:r>
              <a:rPr lang="en-US" altLang="zh-CN" sz="2000"/>
              <a:t>     </a:t>
            </a:r>
            <a:r>
              <a:rPr lang="zh-CN" altLang="en-US" sz="2000"/>
              <a:t>几粒星子坠入深海，随之跃出一轮骄阳，历史的车轮滚滚向前，人类在不断创造历史的同时，又不得不被历史大势裹挟着不断向前。我们处于新时代的茫茫九流之中，高速运转的时代陀螺将社会划为一个个网格，把人们分成一个个原子。但我始终坚信，生命意志顽强向上生长，人们走出一个个网格，终让吾国斯民，遥相守望，才是当代大道。</a:t>
            </a:r>
            <a:endParaRPr lang="zh-CN" altLang="en-US" sz="2000"/>
          </a:p>
          <a:p>
            <a:r>
              <a:rPr lang="en-US" altLang="zh-CN" sz="2000"/>
              <a:t>    在布鲁塞尔的欧盟总部大堂门口，飘扬着一面蓝旗在风中迎风飞展，便是它改写了欧洲近代史的滑铁卢战场。不朽的伟业、成败的英雄，总是矗立在滑铁卢和其他许多战场上；永久的目光，总是注视着在炮火硝烟间最后升起的那面胜利者的旗帜。然而，欧洲告诉我们，最后升起的旗帜无关胜负，无关国家，无关民族，而是那面联合的旗，与蓝天同色。</a:t>
            </a:r>
            <a:endParaRPr lang="en-US" altLang="zh-CN" sz="2000"/>
          </a:p>
        </p:txBody>
      </p:sp>
    </p:spTree>
    <p:custDataLst>
      <p:tags r:id="rId3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64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52</Paragraphs>
  <Slides>11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baseType="lpstr" size="15">
      <vt:lpstr>Arial</vt:lpstr>
      <vt:lpstr>微软雅黑</vt:lpstr>
      <vt:lpstr>Wingdings</vt:lpstr>
      <vt:lpstr>Office 主题​​</vt:lpstr>
      <vt:lpstr>2022高考热点素材：人类命运共同体名言名句、素材、范文</vt:lpstr>
      <vt:lpstr>名言名句</vt:lpstr>
      <vt:lpstr>名言名句</vt:lpstr>
      <vt:lpstr>名言名句</vt:lpstr>
      <vt:lpstr>事例素材</vt:lpstr>
      <vt:lpstr>事例素材</vt:lpstr>
      <vt:lpstr>事例素材</vt:lpstr>
      <vt:lpstr>事例素材</vt:lpstr>
      <vt:lpstr>范文佳作</vt:lpstr>
      <vt:lpstr>范文佳作</vt:lpstr>
      <vt:lpstr>范文佳作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2021-11-08T17:35:25.127</cp:lastPrinted>
  <dcterms:created xsi:type="dcterms:W3CDTF">2021-11-08T17:35:25Z</dcterms:created>
  <dcterms:modified xsi:type="dcterms:W3CDTF">2021-11-08T09:35:25Z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