
<file path=[Content_Types].xml><?xml version="1.0" encoding="utf-8"?>
<Types xmlns="http://schemas.openxmlformats.org/package/2006/content-types">
  <Default Extension="rels" ContentType="application/vnd.openxmlformats-package.relationships+xml"/>
  <Default Extension="jpeg" ContentType="image/jpeg"/>
  <Default Extension="fntdata" ContentType="application/x-fontdata"/>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embedTrueTypeFonts="1" saveSubsetFonts="1">
  <p:sldMasterIdLst>
    <p:sldMasterId id="2147483648" r:id="rId1"/>
  </p:sldMasterIdLst>
  <p:notesMasterIdLst>
    <p:notesMasterId r:id="rId2"/>
  </p:notesMasterIdLst>
  <p:sldIdLst>
    <p:sldId id="262" r:id="rId3"/>
    <p:sldId id="283" r:id="rId4"/>
    <p:sldId id="282" r:id="rId5"/>
    <p:sldId id="280" r:id="rId6"/>
    <p:sldId id="279" r:id="rId7"/>
    <p:sldId id="278" r:id="rId8"/>
    <p:sldId id="277" r:id="rId9"/>
    <p:sldId id="293" r:id="rId10"/>
    <p:sldId id="285" r:id="rId11"/>
    <p:sldId id="286" r:id="rId12"/>
    <p:sldId id="287" r:id="rId13"/>
    <p:sldId id="378" r:id="rId14"/>
    <p:sldId id="379" r:id="rId15"/>
    <p:sldId id="288" r:id="rId16"/>
    <p:sldId id="289" r:id="rId17"/>
    <p:sldId id="325" r:id="rId18"/>
    <p:sldId id="326" r:id="rId19"/>
    <p:sldId id="290" r:id="rId20"/>
    <p:sldId id="345" r:id="rId21"/>
    <p:sldId id="296" r:id="rId22"/>
    <p:sldId id="312" r:id="rId23"/>
    <p:sldId id="364" r:id="rId24"/>
    <p:sldId id="363" r:id="rId25"/>
    <p:sldId id="361" r:id="rId26"/>
    <p:sldId id="297" r:id="rId27"/>
    <p:sldId id="299" r:id="rId28"/>
    <p:sldId id="304" r:id="rId29"/>
    <p:sldId id="316" r:id="rId30"/>
    <p:sldId id="321" r:id="rId31"/>
    <p:sldId id="320" r:id="rId32"/>
    <p:sldId id="319" r:id="rId33"/>
    <p:sldId id="322" r:id="rId34"/>
    <p:sldId id="301" r:id="rId35"/>
    <p:sldId id="302" r:id="rId36"/>
    <p:sldId id="317" r:id="rId37"/>
  </p:sldIdLst>
  <p:sldSz cx="12192000" cy="6858000"/>
  <p:notesSz cx="6858000" cy="9144000"/>
  <p:embeddedFontLst>
    <p:embeddedFont>
      <p:font typeface="黑体" panose="02010609060101010101" charset="-122"/>
      <p:regular r:id="rId39"/>
    </p:embeddedFont>
    <p:embeddedFont>
      <p:font typeface="楷体" panose="02010609060101010101" charset="-122"/>
      <p:regular r:id="rId40"/>
    </p:embeddedFont>
    <p:embeddedFont>
      <p:font typeface="Calibri" panose="020F0502020204030204" charset="0"/>
      <p:regular r:id="rId41"/>
      <p:bold r:id="rId42"/>
      <p:italic r:id="rId43"/>
      <p:boldItalic r:id="rId44"/>
    </p:embeddedFont>
    <p:embeddedFont>
      <p:font typeface="微软雅黑" panose="020B0503020204020204" charset="-122"/>
      <p:regular r:id="rId45"/>
    </p:embeddedFont>
    <p:embeddedFont>
      <p:font typeface="Calibri Light" panose="020F0302020204030204" charset="0"/>
      <p:regular r:id="rId46"/>
      <p:italic r:id="rId47"/>
    </p:embeddedFont>
  </p:embeddedFontLst>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B7FF9"/>
    <a:srgbClr val="102135"/>
    <a:srgbClr val="E9D18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showGuides="1">
      <p:cViewPr varScale="1">
        <p:scale>
          <a:sx n="78" d="100"/>
          <a:sy n="78" d="100"/>
        </p:scale>
        <p:origin x="126" y="444"/>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tags" Target="tags/tag34.xml" /><Relationship Id="rId39" Type="http://schemas.openxmlformats.org/officeDocument/2006/relationships/font" Target="fonts/font1.fntdata" /><Relationship Id="rId4" Type="http://schemas.openxmlformats.org/officeDocument/2006/relationships/slide" Target="slides/slide2.xml" /><Relationship Id="rId40" Type="http://schemas.openxmlformats.org/officeDocument/2006/relationships/font" Target="fonts/font2.fntdata" /><Relationship Id="rId41" Type="http://schemas.openxmlformats.org/officeDocument/2006/relationships/font" Target="fonts/font3.fntdata" /><Relationship Id="rId42" Type="http://schemas.openxmlformats.org/officeDocument/2006/relationships/font" Target="fonts/font4.fntdata" /><Relationship Id="rId43" Type="http://schemas.openxmlformats.org/officeDocument/2006/relationships/font" Target="fonts/font5.fntdata" /><Relationship Id="rId44" Type="http://schemas.openxmlformats.org/officeDocument/2006/relationships/font" Target="fonts/font6.fntdata" /><Relationship Id="rId45" Type="http://schemas.openxmlformats.org/officeDocument/2006/relationships/font" Target="fonts/font7.fntdata" /><Relationship Id="rId46" Type="http://schemas.openxmlformats.org/officeDocument/2006/relationships/font" Target="fonts/font8.fntdata" /><Relationship Id="rId47" Type="http://schemas.openxmlformats.org/officeDocument/2006/relationships/font" Target="fonts/font9.fntdata" /><Relationship Id="rId48" Type="http://schemas.openxmlformats.org/officeDocument/2006/relationships/presProps" Target="presProps.xml" /><Relationship Id="rId49" Type="http://schemas.openxmlformats.org/officeDocument/2006/relationships/viewProps" Target="viewProps.xml" /><Relationship Id="rId5" Type="http://schemas.openxmlformats.org/officeDocument/2006/relationships/slide" Target="slides/slide3.xml" /><Relationship Id="rId50" Type="http://schemas.openxmlformats.org/officeDocument/2006/relationships/theme" Target="theme/theme1.xml" /><Relationship Id="rId51"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495BF1-A13A-46B1-AC3F-C5B9778205E0}"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C63690A-EF16-4E9D-A665-C29F35793451}"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29.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0.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31.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32.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_rels/notesSlide33.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34.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35.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63690A-EF16-4E9D-A665-C29F35793451}"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63690A-EF16-4E9D-A665-C29F35793451}"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63690A-EF16-4E9D-A665-C29F35793451}"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63690A-EF16-4E9D-A665-C29F35793451}"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63690A-EF16-4E9D-A665-C29F35793451}"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63690A-EF16-4E9D-A665-C29F35793451}"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63690A-EF16-4E9D-A665-C29F35793451}"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63690A-EF16-4E9D-A665-C29F35793451}"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63690A-EF16-4E9D-A665-C29F35793451}"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63690A-EF16-4E9D-A665-C29F35793451}"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63690A-EF16-4E9D-A665-C29F35793451}"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63690A-EF16-4E9D-A665-C29F35793451}"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63690A-EF16-4E9D-A665-C29F35793451}"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63690A-EF16-4E9D-A665-C29F35793451}"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63690A-EF16-4E9D-A665-C29F35793451}"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63690A-EF16-4E9D-A665-C29F35793451}"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63690A-EF16-4E9D-A665-C29F35793451}"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63690A-EF16-4E9D-A665-C29F35793451}"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63690A-EF16-4E9D-A665-C29F35793451}"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63690A-EF16-4E9D-A665-C29F35793451}"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63690A-EF16-4E9D-A665-C29F35793451}"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63690A-EF16-4E9D-A665-C29F35793451}"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63690A-EF16-4E9D-A665-C29F35793451}"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63690A-EF16-4E9D-A665-C29F35793451}"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63690A-EF16-4E9D-A665-C29F35793451}"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63690A-EF16-4E9D-A665-C29F35793451}"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63690A-EF16-4E9D-A665-C29F35793451}"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63690A-EF16-4E9D-A665-C29F35793451}"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63690A-EF16-4E9D-A665-C29F35793451}" type="slidenum">
              <a:rPr lang="zh-CN" altLang="en-US" smtClean="0"/>
              <a:t>35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63690A-EF16-4E9D-A665-C29F35793451}"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63690A-EF16-4E9D-A665-C29F35793451}"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63690A-EF16-4E9D-A665-C29F35793451}"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63690A-EF16-4E9D-A665-C29F35793451}"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63690A-EF16-4E9D-A665-C29F35793451}"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63690A-EF16-4E9D-A665-C29F35793451}" type="slidenum">
              <a:rPr lang="zh-CN" altLang="en-US" smtClean="0"/>
              <a:t>9</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3CD52F-372C-4D58-9450-0604ADF8CDBC}"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9B490-249F-4911-99C4-06AC667FC071}"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C3CD52F-372C-4D58-9450-0604ADF8CDBC}"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9B490-249F-4911-99C4-06AC667FC071}"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C3CD52F-372C-4D58-9450-0604ADF8CDBC}"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9B490-249F-4911-99C4-06AC667FC071}"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x">
  <p:cSld>
    <p:spTree>
      <p:nvGrpSpPr>
        <p:cNvPr id="1" name=""/>
        <p:cNvGrpSpPr/>
        <p:nvPr/>
      </p:nvGrpSpPr>
      <p:grpSpPr>
        <a:xfrm>
          <a:off x="0" y="0"/>
          <a:ext cx="0" cy="0"/>
        </a:xfrm>
      </p:grpSpPr>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C3CD52F-372C-4D58-9450-0604ADF8CDBC}"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9B490-249F-4911-99C4-06AC667FC071}"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AC3CD52F-372C-4D58-9450-0604ADF8CDBC}"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9B490-249F-4911-99C4-06AC667FC071}"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C3CD52F-372C-4D58-9450-0604ADF8CDBC}"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9B490-249F-4911-99C4-06AC667FC071}"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C3CD52F-372C-4D58-9450-0604ADF8CDBC}"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9B490-249F-4911-99C4-06AC667FC071}"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C3CD52F-372C-4D58-9450-0604ADF8CDBC}"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9B490-249F-4911-99C4-06AC667FC071}"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AC3CD52F-372C-4D58-9450-0604ADF8CDBC}"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9B490-249F-4911-99C4-06AC667FC071}"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C3CD52F-372C-4D58-9450-0604ADF8CDBC}"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9B490-249F-4911-99C4-06AC667FC071}"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C3CD52F-372C-4D58-9450-0604ADF8CDBC}"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9B490-249F-4911-99C4-06AC667FC071}"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3CD52F-372C-4D58-9450-0604ADF8CDBC}"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9B490-249F-4911-99C4-06AC667FC071}"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6.png" /><Relationship Id="rId11" Type="http://schemas.openxmlformats.org/officeDocument/2006/relationships/image" Target="../media/image7.jpeg" /><Relationship Id="rId2" Type="http://schemas.openxmlformats.org/officeDocument/2006/relationships/notesSlide" Target="../notesSlides/notesSlide1.xml" /><Relationship Id="rId3" Type="http://schemas.openxmlformats.org/officeDocument/2006/relationships/image" Target="../media/image1.png" /><Relationship Id="rId4" Type="http://schemas.openxmlformats.org/officeDocument/2006/relationships/tags" Target="../tags/tag1.xml" /><Relationship Id="rId5" Type="http://schemas.openxmlformats.org/officeDocument/2006/relationships/image" Target="../media/image2.png" /><Relationship Id="rId6" Type="http://schemas.openxmlformats.org/officeDocument/2006/relationships/tags" Target="../tags/tag2.xml" /><Relationship Id="rId7" Type="http://schemas.openxmlformats.org/officeDocument/2006/relationships/image" Target="../media/image3.png" /><Relationship Id="rId8" Type="http://schemas.openxmlformats.org/officeDocument/2006/relationships/image" Target="../media/image4.png" /><Relationship Id="rId9" Type="http://schemas.openxmlformats.org/officeDocument/2006/relationships/image" Target="../media/image5.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0.xml" /><Relationship Id="rId3" Type="http://schemas.openxmlformats.org/officeDocument/2006/relationships/image" Target="../media/image1.png" /><Relationship Id="rId4" Type="http://schemas.openxmlformats.org/officeDocument/2006/relationships/tags" Target="../tags/tag11.xml" /><Relationship Id="rId5" Type="http://schemas.openxmlformats.org/officeDocument/2006/relationships/image" Target="../media/image17.png" /><Relationship Id="rId6" Type="http://schemas.openxmlformats.org/officeDocument/2006/relationships/image" Target="../media/image18.png" /><Relationship Id="rId7" Type="http://schemas.openxmlformats.org/officeDocument/2006/relationships/image" Target="../media/image19.png" /><Relationship Id="rId8" Type="http://schemas.openxmlformats.org/officeDocument/2006/relationships/image" Target="../media/image20.png" /><Relationship Id="rId9" Type="http://schemas.openxmlformats.org/officeDocument/2006/relationships/image" Target="../media/image7.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1.xml" /><Relationship Id="rId3" Type="http://schemas.openxmlformats.org/officeDocument/2006/relationships/slide" Target="slide7.xml" TargetMode="Internal" /><Relationship Id="rId4" Type="http://schemas.openxmlformats.org/officeDocument/2006/relationships/image" Target="../media/image21.png" /><Relationship Id="rId5" Type="http://schemas.openxmlformats.org/officeDocument/2006/relationships/image" Target="../media/image7.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2.xml" /><Relationship Id="rId3" Type="http://schemas.openxmlformats.org/officeDocument/2006/relationships/image" Target="../media/image1.png" /><Relationship Id="rId4" Type="http://schemas.openxmlformats.org/officeDocument/2006/relationships/tags" Target="../tags/tag12.xml" /><Relationship Id="rId5" Type="http://schemas.openxmlformats.org/officeDocument/2006/relationships/image" Target="../media/image7.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3.xml" /><Relationship Id="rId3" Type="http://schemas.openxmlformats.org/officeDocument/2006/relationships/image" Target="../media/image1.png" /><Relationship Id="rId4" Type="http://schemas.openxmlformats.org/officeDocument/2006/relationships/tags" Target="../tags/tag13.xml" /><Relationship Id="rId5" Type="http://schemas.openxmlformats.org/officeDocument/2006/relationships/image" Target="../media/image22.png" /><Relationship Id="rId6" Type="http://schemas.openxmlformats.org/officeDocument/2006/relationships/image" Target="../media/image7.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4.xml" /><Relationship Id="rId3" Type="http://schemas.openxmlformats.org/officeDocument/2006/relationships/image" Target="../media/image1.png" /><Relationship Id="rId4" Type="http://schemas.openxmlformats.org/officeDocument/2006/relationships/tags" Target="../tags/tag14.xml" /><Relationship Id="rId5" Type="http://schemas.openxmlformats.org/officeDocument/2006/relationships/image" Target="../media/image23.png" /><Relationship Id="rId6" Type="http://schemas.openxmlformats.org/officeDocument/2006/relationships/image" Target="../media/image24.png" /><Relationship Id="rId7" Type="http://schemas.openxmlformats.org/officeDocument/2006/relationships/slide" Target="slide7.xml" TargetMode="Internal" /><Relationship Id="rId8" Type="http://schemas.openxmlformats.org/officeDocument/2006/relationships/image" Target="../media/image7.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5.xml" /><Relationship Id="rId3" Type="http://schemas.openxmlformats.org/officeDocument/2006/relationships/image" Target="../media/image1.png" /><Relationship Id="rId4" Type="http://schemas.openxmlformats.org/officeDocument/2006/relationships/tags" Target="../tags/tag15.xml" /><Relationship Id="rId5" Type="http://schemas.openxmlformats.org/officeDocument/2006/relationships/image" Target="../media/image25.png" /><Relationship Id="rId6" Type="http://schemas.openxmlformats.org/officeDocument/2006/relationships/image" Target="../media/image7.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6.xml" /><Relationship Id="rId3" Type="http://schemas.openxmlformats.org/officeDocument/2006/relationships/image" Target="../media/image1.png" /><Relationship Id="rId4" Type="http://schemas.openxmlformats.org/officeDocument/2006/relationships/tags" Target="../tags/tag16.xml" /><Relationship Id="rId5" Type="http://schemas.openxmlformats.org/officeDocument/2006/relationships/image" Target="../media/image7.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7.xml" /><Relationship Id="rId3" Type="http://schemas.openxmlformats.org/officeDocument/2006/relationships/image" Target="../media/image7.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8.xml" /><Relationship Id="rId3" Type="http://schemas.openxmlformats.org/officeDocument/2006/relationships/image" Target="../media/image1.png" /><Relationship Id="rId4" Type="http://schemas.openxmlformats.org/officeDocument/2006/relationships/tags" Target="../tags/tag17.xml" /><Relationship Id="rId5" Type="http://schemas.openxmlformats.org/officeDocument/2006/relationships/image" Target="../media/image26.jpeg" /><Relationship Id="rId6" Type="http://schemas.openxmlformats.org/officeDocument/2006/relationships/image" Target="../media/image27.jpeg" /><Relationship Id="rId7" Type="http://schemas.openxmlformats.org/officeDocument/2006/relationships/image" Target="../media/image28.jpeg" /><Relationship Id="rId8" Type="http://schemas.openxmlformats.org/officeDocument/2006/relationships/image" Target="../media/image7.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9.xml" /><Relationship Id="rId3" Type="http://schemas.openxmlformats.org/officeDocument/2006/relationships/image" Target="../media/image1.png" /><Relationship Id="rId4" Type="http://schemas.openxmlformats.org/officeDocument/2006/relationships/tags" Target="../tags/tag18.xml" /><Relationship Id="rId5" Type="http://schemas.openxmlformats.org/officeDocument/2006/relationships/image" Target="../media/image29.png" /><Relationship Id="rId6" Type="http://schemas.openxmlformats.org/officeDocument/2006/relationships/tags" Target="../tags/tag19.xml" /><Relationship Id="rId7" Type="http://schemas.openxmlformats.org/officeDocument/2006/relationships/image" Target="../media/image7.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 Id="rId3" Type="http://schemas.openxmlformats.org/officeDocument/2006/relationships/image" Target="../media/image1.png" /><Relationship Id="rId4" Type="http://schemas.openxmlformats.org/officeDocument/2006/relationships/tags" Target="../tags/tag3.xml" /><Relationship Id="rId5" Type="http://schemas.openxmlformats.org/officeDocument/2006/relationships/image" Target="../media/image8.png" /><Relationship Id="rId6" Type="http://schemas.openxmlformats.org/officeDocument/2006/relationships/tags" Target="../tags/tag4.xml" /><Relationship Id="rId7" Type="http://schemas.openxmlformats.org/officeDocument/2006/relationships/image" Target="../media/image7.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0.xml" /><Relationship Id="rId3" Type="http://schemas.openxmlformats.org/officeDocument/2006/relationships/image" Target="../media/image1.png" /><Relationship Id="rId4" Type="http://schemas.openxmlformats.org/officeDocument/2006/relationships/tags" Target="../tags/tag20.xml" /><Relationship Id="rId5" Type="http://schemas.openxmlformats.org/officeDocument/2006/relationships/image" Target="../media/image7.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1.xml" /><Relationship Id="rId3" Type="http://schemas.openxmlformats.org/officeDocument/2006/relationships/image" Target="../media/image1.png" /><Relationship Id="rId4" Type="http://schemas.openxmlformats.org/officeDocument/2006/relationships/tags" Target="../tags/tag21.xml" /><Relationship Id="rId5" Type="http://schemas.openxmlformats.org/officeDocument/2006/relationships/image" Target="../media/image7.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2.xml" /><Relationship Id="rId3" Type="http://schemas.openxmlformats.org/officeDocument/2006/relationships/image" Target="../media/image1.png" /><Relationship Id="rId4" Type="http://schemas.openxmlformats.org/officeDocument/2006/relationships/tags" Target="../tags/tag22.xml" /><Relationship Id="rId5" Type="http://schemas.openxmlformats.org/officeDocument/2006/relationships/image" Target="../media/image30.png" /><Relationship Id="rId6" Type="http://schemas.openxmlformats.org/officeDocument/2006/relationships/image" Target="../media/image7.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3.xml" /><Relationship Id="rId3" Type="http://schemas.openxmlformats.org/officeDocument/2006/relationships/image" Target="../media/image1.png" /><Relationship Id="rId4" Type="http://schemas.openxmlformats.org/officeDocument/2006/relationships/tags" Target="../tags/tag23.xml" /><Relationship Id="rId5" Type="http://schemas.openxmlformats.org/officeDocument/2006/relationships/image" Target="../media/image31.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4.xml" /><Relationship Id="rId3" Type="http://schemas.openxmlformats.org/officeDocument/2006/relationships/slide" Target="slide7.xml" TargetMode="Internal" /><Relationship Id="rId4" Type="http://schemas.openxmlformats.org/officeDocument/2006/relationships/image" Target="../media/image7.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5.xml" /><Relationship Id="rId3" Type="http://schemas.openxmlformats.org/officeDocument/2006/relationships/image" Target="../media/image1.png" /><Relationship Id="rId4" Type="http://schemas.openxmlformats.org/officeDocument/2006/relationships/tags" Target="../tags/tag24.xml" /><Relationship Id="rId5" Type="http://schemas.openxmlformats.org/officeDocument/2006/relationships/image" Target="../media/image32.png" /><Relationship Id="rId6" Type="http://schemas.openxmlformats.org/officeDocument/2006/relationships/image" Target="../media/image7.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6.xml" /><Relationship Id="rId3" Type="http://schemas.openxmlformats.org/officeDocument/2006/relationships/image" Target="../media/image1.png" /><Relationship Id="rId4" Type="http://schemas.openxmlformats.org/officeDocument/2006/relationships/tags" Target="../tags/tag25.xml" /><Relationship Id="rId5" Type="http://schemas.openxmlformats.org/officeDocument/2006/relationships/image" Target="../media/image33.jpeg" /><Relationship Id="rId6" Type="http://schemas.openxmlformats.org/officeDocument/2006/relationships/image" Target="../media/image7.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7.xml" /><Relationship Id="rId3" Type="http://schemas.openxmlformats.org/officeDocument/2006/relationships/image" Target="../media/image1.png" /><Relationship Id="rId4" Type="http://schemas.openxmlformats.org/officeDocument/2006/relationships/tags" Target="../tags/tag26.xml" /><Relationship Id="rId5" Type="http://schemas.openxmlformats.org/officeDocument/2006/relationships/image" Target="../media/image34.jpeg" /><Relationship Id="rId6" Type="http://schemas.openxmlformats.org/officeDocument/2006/relationships/image" Target="../media/image7.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8.xml" /><Relationship Id="rId3" Type="http://schemas.openxmlformats.org/officeDocument/2006/relationships/image" Target="../media/image1.png" /><Relationship Id="rId4" Type="http://schemas.openxmlformats.org/officeDocument/2006/relationships/tags" Target="../tags/tag27.xml" /><Relationship Id="rId5" Type="http://schemas.openxmlformats.org/officeDocument/2006/relationships/slide" Target="slide6.xml" TargetMode="Internal" /><Relationship Id="rId6" Type="http://schemas.openxmlformats.org/officeDocument/2006/relationships/image" Target="../media/image7.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9.xml" /><Relationship Id="rId3" Type="http://schemas.openxmlformats.org/officeDocument/2006/relationships/image" Target="../media/image1.png" /><Relationship Id="rId4" Type="http://schemas.openxmlformats.org/officeDocument/2006/relationships/tags" Target="../tags/tag28.xml" /><Relationship Id="rId5" Type="http://schemas.openxmlformats.org/officeDocument/2006/relationships/image" Target="../media/image7.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xml" /><Relationship Id="rId3" Type="http://schemas.openxmlformats.org/officeDocument/2006/relationships/image" Target="../media/image1.png" /><Relationship Id="rId4" Type="http://schemas.openxmlformats.org/officeDocument/2006/relationships/tags" Target="../tags/tag5.xml" /><Relationship Id="rId5" Type="http://schemas.openxmlformats.org/officeDocument/2006/relationships/image" Target="../media/image9.png" /><Relationship Id="rId6" Type="http://schemas.openxmlformats.org/officeDocument/2006/relationships/image" Target="../media/image7.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0.xml" /><Relationship Id="rId3" Type="http://schemas.openxmlformats.org/officeDocument/2006/relationships/image" Target="../media/image1.png" /><Relationship Id="rId4" Type="http://schemas.openxmlformats.org/officeDocument/2006/relationships/tags" Target="../tags/tag29.xml" /><Relationship Id="rId5" Type="http://schemas.openxmlformats.org/officeDocument/2006/relationships/image" Target="../media/image26.jpeg" /><Relationship Id="rId6" Type="http://schemas.openxmlformats.org/officeDocument/2006/relationships/image" Target="../media/image27.jpeg" /><Relationship Id="rId7" Type="http://schemas.openxmlformats.org/officeDocument/2006/relationships/image" Target="../media/image28.jpeg" /><Relationship Id="rId8" Type="http://schemas.openxmlformats.org/officeDocument/2006/relationships/image" Target="../media/image7.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1.xml" /><Relationship Id="rId3" Type="http://schemas.openxmlformats.org/officeDocument/2006/relationships/image" Target="../media/image1.png" /><Relationship Id="rId4" Type="http://schemas.openxmlformats.org/officeDocument/2006/relationships/tags" Target="../tags/tag30.xml" /><Relationship Id="rId5" Type="http://schemas.openxmlformats.org/officeDocument/2006/relationships/image" Target="../media/image35.png" /><Relationship Id="rId6" Type="http://schemas.openxmlformats.org/officeDocument/2006/relationships/image" Target="../media/image7.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2.xml" /><Relationship Id="rId3" Type="http://schemas.openxmlformats.org/officeDocument/2006/relationships/image" Target="../media/image1.png" /><Relationship Id="rId4" Type="http://schemas.openxmlformats.org/officeDocument/2006/relationships/tags" Target="../tags/tag31.xml" /><Relationship Id="rId5" Type="http://schemas.openxmlformats.org/officeDocument/2006/relationships/image" Target="../media/image36.png" /><Relationship Id="rId6" Type="http://schemas.openxmlformats.org/officeDocument/2006/relationships/image" Target="../media/image37.jpeg" /><Relationship Id="rId7" Type="http://schemas.openxmlformats.org/officeDocument/2006/relationships/image" Target="../media/image38.jpeg" /><Relationship Id="rId8" Type="http://schemas.openxmlformats.org/officeDocument/2006/relationships/image" Target="../media/image7.jpe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3.xml" /><Relationship Id="rId3" Type="http://schemas.openxmlformats.org/officeDocument/2006/relationships/image" Target="../media/image1.png" /><Relationship Id="rId4" Type="http://schemas.openxmlformats.org/officeDocument/2006/relationships/tags" Target="../tags/tag32.xml" /><Relationship Id="rId5" Type="http://schemas.openxmlformats.org/officeDocument/2006/relationships/image" Target="../media/image39.png" /><Relationship Id="rId6" Type="http://schemas.openxmlformats.org/officeDocument/2006/relationships/image" Target="../media/image7.jpe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4.xml" /><Relationship Id="rId3" Type="http://schemas.openxmlformats.org/officeDocument/2006/relationships/image" Target="../media/image1.png" /><Relationship Id="rId4" Type="http://schemas.openxmlformats.org/officeDocument/2006/relationships/tags" Target="../tags/tag33.xml" /><Relationship Id="rId5" Type="http://schemas.openxmlformats.org/officeDocument/2006/relationships/image" Target="../media/image40.png" /><Relationship Id="rId6" Type="http://schemas.openxmlformats.org/officeDocument/2006/relationships/image" Target="../media/image7.jpe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5.xml" /><Relationship Id="rId3" Type="http://schemas.openxmlformats.org/officeDocument/2006/relationships/image" Target="../media/image41.png" /><Relationship Id="rId4" Type="http://schemas.openxmlformats.org/officeDocument/2006/relationships/image" Target="../media/image42.png" /><Relationship Id="rId5" Type="http://schemas.openxmlformats.org/officeDocument/2006/relationships/image" Target="../media/image7.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 Id="rId3" Type="http://schemas.openxmlformats.org/officeDocument/2006/relationships/image" Target="../media/image1.png" /><Relationship Id="rId4" Type="http://schemas.openxmlformats.org/officeDocument/2006/relationships/tags" Target="../tags/tag6.xml" /><Relationship Id="rId5" Type="http://schemas.openxmlformats.org/officeDocument/2006/relationships/image" Target="../media/image10.png" /><Relationship Id="rId6" Type="http://schemas.openxmlformats.org/officeDocument/2006/relationships/image" Target="../media/image7.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xml" /><Relationship Id="rId3" Type="http://schemas.openxmlformats.org/officeDocument/2006/relationships/image" Target="../media/image1.png" /><Relationship Id="rId4" Type="http://schemas.openxmlformats.org/officeDocument/2006/relationships/tags" Target="../tags/tag7.xml" /><Relationship Id="rId5" Type="http://schemas.openxmlformats.org/officeDocument/2006/relationships/image" Target="../media/image11.png" /><Relationship Id="rId6" Type="http://schemas.openxmlformats.org/officeDocument/2006/relationships/image" Target="../media/image7.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6.xml" /><Relationship Id="rId3" Type="http://schemas.openxmlformats.org/officeDocument/2006/relationships/image" Target="../media/image1.png" /><Relationship Id="rId4" Type="http://schemas.openxmlformats.org/officeDocument/2006/relationships/tags" Target="../tags/tag8.xml" /><Relationship Id="rId5" Type="http://schemas.openxmlformats.org/officeDocument/2006/relationships/image" Target="../media/image12.png" /><Relationship Id="rId6" Type="http://schemas.openxmlformats.org/officeDocument/2006/relationships/image" Target="../media/image7.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7.xml" /><Relationship Id="rId3" Type="http://schemas.openxmlformats.org/officeDocument/2006/relationships/image" Target="../media/image1.png" /><Relationship Id="rId4" Type="http://schemas.openxmlformats.org/officeDocument/2006/relationships/tags" Target="../tags/tag9.xml" /><Relationship Id="rId5" Type="http://schemas.openxmlformats.org/officeDocument/2006/relationships/slide" Target="slide14.xml" TargetMode="Internal" /><Relationship Id="rId6" Type="http://schemas.openxmlformats.org/officeDocument/2006/relationships/slide" Target="slide15.xml" TargetMode="Internal" /><Relationship Id="rId7" Type="http://schemas.openxmlformats.org/officeDocument/2006/relationships/slide" Target="slide25.xml" TargetMode="Internal" /><Relationship Id="rId8" Type="http://schemas.openxmlformats.org/officeDocument/2006/relationships/image" Target="../media/image13.png" /><Relationship Id="rId9" Type="http://schemas.openxmlformats.org/officeDocument/2006/relationships/image" Target="../media/image7.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8.xml" /><Relationship Id="rId3" Type="http://schemas.openxmlformats.org/officeDocument/2006/relationships/image" Target="../media/image14.png" /><Relationship Id="rId4" Type="http://schemas.openxmlformats.org/officeDocument/2006/relationships/image" Target="../media/image7.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9.xml" /><Relationship Id="rId3" Type="http://schemas.openxmlformats.org/officeDocument/2006/relationships/image" Target="../media/image1.png" /><Relationship Id="rId4" Type="http://schemas.openxmlformats.org/officeDocument/2006/relationships/tags" Target="../tags/tag10.xml" /><Relationship Id="rId5" Type="http://schemas.openxmlformats.org/officeDocument/2006/relationships/image" Target="../media/image15.jpeg" /><Relationship Id="rId6" Type="http://schemas.openxmlformats.org/officeDocument/2006/relationships/image" Target="../media/image16.png" /><Relationship Id="rId7" Type="http://schemas.openxmlformats.org/officeDocument/2006/relationships/image" Target="../media/image7.jpeg"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11">
            <a:lum/>
          </a:blip>
          <a:stretch>
            <a:fillRect l="-17000" r="-17000"/>
          </a:stretch>
        </a:blipFill>
        <a:effectLst/>
      </p:bgPr>
    </p:bg>
    <p:spTree>
      <p:nvGrpSpPr>
        <p:cNvPr id="1" name=""/>
        <p:cNvGrpSpPr/>
        <p:nvPr/>
      </p:nvGrpSpPr>
      <p:grpSpPr>
        <a:xfrm>
          <a:off x="0" y="0"/>
          <a:ext cx="0" cy="0"/>
        </a:xfrm>
      </p:grpSpPr>
      <p:sp>
        <p:nvSpPr>
          <p:cNvPr id="17" name="矩形 16"/>
          <p:cNvSpPr/>
          <p:nvPr/>
        </p:nvSpPr>
        <p:spPr>
          <a:xfrm>
            <a:off x="281354" y="270997"/>
            <a:ext cx="11629551" cy="631639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9693370" y="5160066"/>
            <a:ext cx="1139926" cy="1139926"/>
          </a:xfrm>
          <a:prstGeom prst="rect">
            <a:avLst/>
          </a:prstGeom>
        </p:spPr>
      </p:pic>
      <p:sp>
        <p:nvSpPr>
          <p:cNvPr id="100" name="文本框 99"/>
          <p:cNvSpPr txBox="1"/>
          <p:nvPr/>
        </p:nvSpPr>
        <p:spPr>
          <a:xfrm>
            <a:off x="862330" y="741045"/>
            <a:ext cx="11048365" cy="1322070"/>
          </a:xfrm>
          <a:prstGeom prst="rect">
            <a:avLst/>
          </a:prstGeom>
          <a:noFill/>
          <a:ln w="9525">
            <a:noFill/>
          </a:ln>
        </p:spPr>
        <p:txBody>
          <a:bodyPr wrap="square">
            <a:spAutoFit/>
          </a:bodyPr>
          <a:lstStyle/>
          <a:p>
            <a:pPr indent="0"/>
            <a:r>
              <a:rPr lang="en-US" altLang="zh-CN" sz="4000" b="0">
                <a:solidFill>
                  <a:srgbClr val="111111"/>
                </a:solidFill>
                <a:latin typeface="黑体" panose="02010609060101010101" charset="-122"/>
                <a:ea typeface="黑体" panose="02010609060101010101" charset="-122"/>
                <a:cs typeface="黑体" panose="02010609060101010101" charset="-122"/>
              </a:rPr>
              <a:t>   </a:t>
            </a:r>
            <a:r>
              <a:rPr lang="zh-CN" sz="4000" b="0">
                <a:solidFill>
                  <a:srgbClr val="111111"/>
                </a:solidFill>
                <a:latin typeface="黑体" panose="02010609060101010101" charset="-122"/>
                <a:ea typeface="黑体" panose="02010609060101010101" charset="-122"/>
                <a:cs typeface="黑体" panose="02010609060101010101" charset="-122"/>
              </a:rPr>
              <a:t>在这里，读懂中国</a:t>
            </a:r>
          </a:p>
          <a:p>
            <a:pPr indent="0"/>
            <a:r>
              <a:rPr lang="en-US" altLang="zh-CN" sz="4000">
                <a:latin typeface="黑体" panose="02010609060101010101" charset="-122"/>
                <a:ea typeface="黑体" panose="02010609060101010101" charset="-122"/>
                <a:cs typeface="黑体" panose="02010609060101010101" charset="-122"/>
              </a:rPr>
              <a:t>       </a:t>
            </a:r>
            <a:r>
              <a:rPr lang="en-US" altLang="zh-CN" sz="3200">
                <a:latin typeface="黑体" panose="02010609060101010101" charset="-122"/>
                <a:ea typeface="黑体" panose="02010609060101010101" charset="-122"/>
                <a:cs typeface="黑体" panose="02010609060101010101" charset="-122"/>
              </a:rPr>
              <a:t>——</a:t>
            </a:r>
            <a:r>
              <a:rPr lang="zh-CN" altLang="en-US" sz="3200">
                <a:latin typeface="黑体" panose="02010609060101010101" charset="-122"/>
                <a:ea typeface="黑体" panose="02010609060101010101" charset="-122"/>
                <a:cs typeface="黑体" panose="02010609060101010101" charset="-122"/>
              </a:rPr>
              <a:t>《乡土中国》整本书阅读</a:t>
            </a:r>
          </a:p>
        </p:txBody>
      </p:sp>
      <p:pic>
        <p:nvPicPr>
          <p:cNvPr id="7" name="图片 6"/>
          <p:cNvPicPr>
            <a:picLocks noChangeAspect="1"/>
          </p:cNvPicPr>
          <p:nvPr>
            <p:custDataLst>
              <p:tags r:id="rId6"/>
            </p:custDataLst>
          </p:nvPr>
        </p:nvPicPr>
        <p:blipFill>
          <a:blip r:embed="rId5"/>
          <a:stretch>
            <a:fillRect/>
          </a:stretch>
        </p:blipFill>
        <p:spPr>
          <a:xfrm>
            <a:off x="1162050" y="3233420"/>
            <a:ext cx="1816100" cy="2774315"/>
          </a:xfrm>
          <a:prstGeom prst="rect">
            <a:avLst/>
          </a:prstGeom>
        </p:spPr>
      </p:pic>
      <p:pic>
        <p:nvPicPr>
          <p:cNvPr id="11" name="图片 10"/>
          <p:cNvPicPr>
            <a:picLocks noChangeAspect="1"/>
          </p:cNvPicPr>
          <p:nvPr/>
        </p:nvPicPr>
        <p:blipFill>
          <a:blip r:embed="rId7"/>
          <a:srcRect l="16253" r="16253"/>
          <a:stretch>
            <a:fillRect/>
          </a:stretch>
        </p:blipFill>
        <p:spPr>
          <a:xfrm>
            <a:off x="3746500" y="2965450"/>
            <a:ext cx="1707515" cy="2532380"/>
          </a:xfrm>
          <a:prstGeom prst="rect">
            <a:avLst/>
          </a:prstGeom>
        </p:spPr>
      </p:pic>
      <p:pic>
        <p:nvPicPr>
          <p:cNvPr id="9" name="图片 8"/>
          <p:cNvPicPr>
            <a:picLocks noChangeAspect="1"/>
          </p:cNvPicPr>
          <p:nvPr/>
        </p:nvPicPr>
        <p:blipFill>
          <a:blip r:embed="rId8"/>
          <a:stretch>
            <a:fillRect/>
          </a:stretch>
        </p:blipFill>
        <p:spPr>
          <a:xfrm>
            <a:off x="5908040" y="2627630"/>
            <a:ext cx="1728470" cy="2532380"/>
          </a:xfrm>
          <a:prstGeom prst="rect">
            <a:avLst/>
          </a:prstGeom>
        </p:spPr>
      </p:pic>
      <p:pic>
        <p:nvPicPr>
          <p:cNvPr id="3" name="图片 2"/>
          <p:cNvPicPr>
            <a:picLocks noChangeAspect="1"/>
          </p:cNvPicPr>
          <p:nvPr/>
        </p:nvPicPr>
        <p:blipFill>
          <a:blip r:embed="rId9">
            <a:extLst>
              <a:ext uri="{28A0092B-C50C-407E-A947-70E740481C1C}">
                <a14:useLocalDpi xmlns:a14="http://schemas.microsoft.com/office/drawing/2010/main" val="0"/>
              </a:ext>
            </a:extLst>
          </a:blip>
          <a:srcRect l="2642" r="825" b="50769"/>
          <a:stretch>
            <a:fillRect/>
          </a:stretch>
        </p:blipFill>
        <p:spPr>
          <a:xfrm flipH="1">
            <a:off x="7531735" y="271145"/>
            <a:ext cx="4378960" cy="3126105"/>
          </a:xfrm>
          <a:prstGeom prst="rect">
            <a:avLst/>
          </a:prstGeom>
        </p:spPr>
      </p:pic>
      <p:pic>
        <p:nvPicPr>
          <p:cNvPr id="2" name="图片 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1919837">
            <a:off x="7585075" y="471170"/>
            <a:ext cx="894080" cy="1118235"/>
          </a:xfrm>
          <a:prstGeom prst="rect">
            <a:avLst/>
          </a:prstGeom>
        </p:spPr>
      </p:pic>
      <p:sp>
        <p:nvSpPr>
          <p:cNvPr id="5" name="文本框 4"/>
          <p:cNvSpPr txBox="1"/>
          <p:nvPr/>
        </p:nvSpPr>
        <p:spPr>
          <a:xfrm>
            <a:off x="1570567" y="5818082"/>
            <a:ext cx="9380220" cy="583565"/>
          </a:xfrm>
          <a:prstGeom prst="rect">
            <a:avLst/>
          </a:prstGeom>
          <a:noFill/>
          <a:ln w="9525">
            <a:noFill/>
          </a:ln>
        </p:spPr>
        <p:txBody>
          <a:bodyPr wrap="square">
            <a:spAutoFit/>
          </a:bodyPr>
          <a:lstStyle/>
          <a:p>
            <a:pPr indent="101600" algn="ctr"/>
            <a:endParaRPr lang="zh-CN" altLang="en-US" sz="3200" b="1"/>
          </a:p>
        </p:txBody>
      </p:sp>
    </p:spTree>
  </p:cSld>
  <p:clrMapOvr>
    <a:masterClrMapping/>
  </p:clrMapOvr>
  <p:transition spd="slow">
    <p:wipe/>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9">
            <a:lum/>
          </a:blip>
          <a:stretch>
            <a:fillRect l="-17000" r="-17000"/>
          </a:stretch>
        </a:blipFill>
        <a:effectLst/>
      </p:bgPr>
    </p:bg>
    <p:spTree>
      <p:nvGrpSpPr>
        <p:cNvPr id="1" name=""/>
        <p:cNvGrpSpPr/>
        <p:nvPr/>
      </p:nvGrpSpPr>
      <p:grpSpPr>
        <a:xfrm>
          <a:off x="0" y="0"/>
          <a:ext cx="0" cy="0"/>
        </a:xfrm>
      </p:grpSpPr>
      <p:sp>
        <p:nvSpPr>
          <p:cNvPr id="17" name="矩形 16"/>
          <p:cNvSpPr/>
          <p:nvPr/>
        </p:nvSpPr>
        <p:spPr>
          <a:xfrm>
            <a:off x="281354" y="270997"/>
            <a:ext cx="11629551" cy="631639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9693370" y="5160066"/>
            <a:ext cx="1139926" cy="1139926"/>
          </a:xfrm>
          <a:prstGeom prst="rect">
            <a:avLst/>
          </a:prstGeom>
        </p:spPr>
      </p:pic>
      <p:sp>
        <p:nvSpPr>
          <p:cNvPr id="4" name="内容占位符 2"/>
          <p:cNvSpPr>
            <a:spLocks noGrp="1"/>
          </p:cNvSpPr>
          <p:nvPr/>
        </p:nvSpPr>
        <p:spPr>
          <a:xfrm>
            <a:off x="521335" y="478155"/>
            <a:ext cx="10852150" cy="2465705"/>
          </a:xfrm>
          <a:prstGeom prst="rect">
            <a:avLst/>
          </a:prstGeom>
        </p:spPr>
        <p:txBody>
          <a:bodyPr vert="horz" lIns="135466" tIns="0" rIns="110066"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ct val="100000"/>
              </a:lnSpc>
              <a:spcAft>
                <a:spcPct val="0"/>
              </a:spcAft>
              <a:buNone/>
            </a:pPr>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费孝通先后对中国黄河三角洲、长江三角洲、珠江三角洲等进行实地调查，提出既符合当地实际，又具有全局意义的重要发展思路与具体策略。同时，开始进行一生学术工作的总结，提出并阐述了“文化自觉”的重大命题，并出版有《行行重行行》《学术自述与反思》《从实求知录》等著作。</a:t>
            </a:r>
          </a:p>
        </p:txBody>
      </p:sp>
      <p:pic>
        <p:nvPicPr>
          <p:cNvPr id="2" name="图片 1"/>
          <p:cNvPicPr>
            <a:picLocks noChangeAspect="1"/>
          </p:cNvPicPr>
          <p:nvPr/>
        </p:nvPicPr>
        <p:blipFill>
          <a:blip r:embed="rId5"/>
          <a:stretch>
            <a:fillRect/>
          </a:stretch>
        </p:blipFill>
        <p:spPr>
          <a:xfrm>
            <a:off x="281305" y="2823845"/>
            <a:ext cx="2700655" cy="1902460"/>
          </a:xfrm>
          <a:prstGeom prst="rect">
            <a:avLst/>
          </a:prstGeom>
        </p:spPr>
      </p:pic>
      <p:pic>
        <p:nvPicPr>
          <p:cNvPr id="5" name="内容占位符 4"/>
          <p:cNvPicPr>
            <a:picLocks noChangeAspect="1"/>
          </p:cNvPicPr>
          <p:nvPr>
            <p:ph idx="1"/>
          </p:nvPr>
        </p:nvPicPr>
        <p:blipFill>
          <a:blip r:embed="rId6"/>
          <a:stretch>
            <a:fillRect/>
          </a:stretch>
        </p:blipFill>
        <p:spPr>
          <a:xfrm>
            <a:off x="3081655" y="4426585"/>
            <a:ext cx="2653665" cy="2122170"/>
          </a:xfrm>
          <a:prstGeom prst="rect">
            <a:avLst/>
          </a:prstGeom>
        </p:spPr>
      </p:pic>
      <p:pic>
        <p:nvPicPr>
          <p:cNvPr id="3" name="图片 2"/>
          <p:cNvPicPr>
            <a:picLocks noChangeAspect="1"/>
          </p:cNvPicPr>
          <p:nvPr/>
        </p:nvPicPr>
        <p:blipFill>
          <a:blip r:embed="rId7"/>
          <a:stretch>
            <a:fillRect/>
          </a:stretch>
        </p:blipFill>
        <p:spPr>
          <a:xfrm>
            <a:off x="5854700" y="2943860"/>
            <a:ext cx="2990850" cy="2053590"/>
          </a:xfrm>
          <a:prstGeom prst="rect">
            <a:avLst/>
          </a:prstGeom>
        </p:spPr>
      </p:pic>
      <p:pic>
        <p:nvPicPr>
          <p:cNvPr id="6" name="图片 5"/>
          <p:cNvPicPr>
            <a:picLocks noChangeAspect="1"/>
          </p:cNvPicPr>
          <p:nvPr/>
        </p:nvPicPr>
        <p:blipFill>
          <a:blip r:embed="rId8"/>
          <a:stretch>
            <a:fillRect/>
          </a:stretch>
        </p:blipFill>
        <p:spPr>
          <a:xfrm>
            <a:off x="8845550" y="4504690"/>
            <a:ext cx="2933700" cy="2044065"/>
          </a:xfrm>
          <a:prstGeom prst="rect">
            <a:avLst/>
          </a:prstGeom>
        </p:spPr>
      </p:pic>
    </p:spTree>
  </p:cSld>
  <p:clrMapOvr>
    <a:masterClrMapping/>
  </p:clrMapOvr>
  <p:transition spd="slow">
    <p:wipe/>
  </p:transition>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5">
            <a:lum/>
          </a:blip>
          <a:stretch>
            <a:fillRect l="-17000" r="-17000"/>
          </a:stretch>
        </a:blipFill>
        <a:effectLst/>
      </p:bgPr>
    </p:bg>
    <p:spTree>
      <p:nvGrpSpPr>
        <p:cNvPr id="1" name=""/>
        <p:cNvGrpSpPr/>
        <p:nvPr/>
      </p:nvGrpSpPr>
      <p:grpSpPr>
        <a:xfrm>
          <a:off x="0" y="0"/>
          <a:ext cx="0" cy="0"/>
        </a:xfrm>
      </p:grpSpPr>
      <p:sp>
        <p:nvSpPr>
          <p:cNvPr id="17" name="矩形 16"/>
          <p:cNvSpPr/>
          <p:nvPr/>
        </p:nvSpPr>
        <p:spPr>
          <a:xfrm>
            <a:off x="281354" y="270362"/>
            <a:ext cx="11629551" cy="631639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311362" y="471382"/>
            <a:ext cx="11599333" cy="3169285"/>
          </a:xfrm>
          <a:prstGeom prst="rect">
            <a:avLst/>
          </a:prstGeom>
          <a:noFill/>
          <a:ln w="9525">
            <a:noFill/>
          </a:ln>
        </p:spPr>
        <p:txBody>
          <a:bodyPr wrap="square">
            <a:spAutoFit/>
          </a:bodyPr>
          <a:lstStyle/>
          <a:p>
            <a:pPr indent="0"/>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sz="2800" b="1">
                <a:solidFill>
                  <a:schemeClr val="tx1"/>
                </a:solidFill>
                <a:latin typeface="宋体" panose="02010600030101010101" pitchFamily="2" charset="-122"/>
                <a:ea typeface="宋体" panose="02010600030101010101" pitchFamily="2" charset="-122"/>
                <a:cs typeface="宋体" panose="02010600030101010101" pitchFamily="2" charset="-122"/>
              </a:rPr>
              <a:t>1935年的秋天，广西大瑶山的瑶民发现有两个汉人经常出现在村寨之间的羊肠小道上，他们是一对夫妻，男的叫费孝通，女的叫王同惠。王同惠被称为“现在中国做民族考察研究的第一个女子”，她与费孝通在广西大瑶山调查的那段日子，是费孝通怀念一生的短暂岁月。 1935年12月16日，费孝通和王同惠在两个向导的带领下，赶往下一个目的地罗运村，迷了路。王同惠遇难的时候，他们刚刚结婚</a:t>
            </a:r>
            <a:r>
              <a:rPr lang="en-US" sz="2800" b="1">
                <a:solidFill>
                  <a:schemeClr val="tx1"/>
                </a:solidFill>
                <a:latin typeface="宋体" panose="02010600030101010101" pitchFamily="2" charset="-122"/>
                <a:ea typeface="宋体" panose="02010600030101010101" pitchFamily="2" charset="-122"/>
                <a:cs typeface="宋体" panose="02010600030101010101" pitchFamily="2" charset="-122"/>
              </a:rPr>
              <a:t>108</a:t>
            </a:r>
            <a:r>
              <a:rPr lang="zh-CN" sz="2800" b="1">
                <a:solidFill>
                  <a:schemeClr val="tx1"/>
                </a:solidFill>
                <a:latin typeface="宋体" panose="02010600030101010101" pitchFamily="2" charset="-122"/>
                <a:ea typeface="宋体" panose="02010600030101010101" pitchFamily="2" charset="-122"/>
                <a:cs typeface="宋体" panose="02010600030101010101" pitchFamily="2" charset="-122"/>
              </a:rPr>
              <a:t>天。</a:t>
            </a:r>
          </a:p>
          <a:p>
            <a:pPr indent="0"/>
            <a:r>
              <a:rPr lang="zh-CN" sz="2800" b="1">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lang="zh-CN" altLang="en-US" sz="2800" b="1">
              <a:solidFill>
                <a:schemeClr val="tx1"/>
              </a:solidFill>
              <a:latin typeface="楷体" panose="02010609060101010101" charset="-122"/>
              <a:ea typeface="楷体" panose="02010609060101010101" charset="-122"/>
              <a:cs typeface="楷体" panose="02010609060101010101" charset="-122"/>
            </a:endParaRPr>
          </a:p>
        </p:txBody>
      </p:sp>
      <p:sp>
        <p:nvSpPr>
          <p:cNvPr id="5" name="文本框 4"/>
          <p:cNvSpPr txBox="1"/>
          <p:nvPr/>
        </p:nvSpPr>
        <p:spPr>
          <a:xfrm>
            <a:off x="472440" y="3258185"/>
            <a:ext cx="6995160" cy="3599815"/>
          </a:xfrm>
          <a:prstGeom prst="rect">
            <a:avLst/>
          </a:prstGeom>
          <a:noFill/>
          <a:ln w="9525">
            <a:noFill/>
          </a:ln>
        </p:spPr>
        <p:txBody>
          <a:bodyPr wrap="square">
            <a:spAutoFit/>
          </a:bodyPr>
          <a:lstStyle/>
          <a:p>
            <a:pPr indent="0"/>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sz="2800" b="1">
                <a:solidFill>
                  <a:schemeClr val="tx1"/>
                </a:solidFill>
                <a:latin typeface="楷体" panose="02010609060101010101" charset="-122"/>
                <a:ea typeface="楷体" panose="02010609060101010101" charset="-122"/>
                <a:cs typeface="楷体" panose="02010609060101010101" charset="-122"/>
              </a:rPr>
              <a:t>这就是同惠在天之灵不让我死，要让我以一人之力做两人之功，所以当我想到这个思路，我就不求死而求生了。同惠死后，我曾打定主意把我们两人一同埋葬在瑶山里，但是不知老天存什么心，屡次把我从死中拖出来，一直到现在，正似一个自己打不醒的噩梦！    </a:t>
            </a:r>
            <a:r>
              <a:rPr lang="en-US" sz="2800" b="1">
                <a:latin typeface="楷体" panose="02010609060101010101" charset="-122"/>
                <a:ea typeface="楷体" panose="02010609060101010101" charset="-122"/>
                <a:cs typeface="楷体" panose="02010609060101010101" charset="-122"/>
                <a:sym typeface="+mn-ea"/>
              </a:rPr>
              <a:t>——</a:t>
            </a:r>
            <a:r>
              <a:rPr lang="zh-CN" sz="2800" b="1">
                <a:latin typeface="楷体" panose="02010609060101010101" charset="-122"/>
                <a:ea typeface="楷体" panose="02010609060101010101" charset="-122"/>
                <a:cs typeface="楷体" panose="02010609060101010101" charset="-122"/>
                <a:sym typeface="+mn-ea"/>
              </a:rPr>
              <a:t>费孝通《花篮瑶社会</a:t>
            </a:r>
            <a:r>
              <a:rPr lang="zh-CN" sz="2800" b="1">
                <a:latin typeface="楷体" panose="02010609060101010101" charset="-122"/>
                <a:ea typeface="楷体" panose="02010609060101010101" charset="-122"/>
                <a:cs typeface="楷体" panose="02010609060101010101" charset="-122"/>
                <a:sym typeface="+mn-ea"/>
                <a:hlinkClick r:id="rId3" action="ppaction://hlinksldjump"/>
              </a:rPr>
              <a:t>组织》</a:t>
            </a:r>
            <a:endParaRPr lang="zh-CN" sz="2800" b="1">
              <a:solidFill>
                <a:schemeClr val="tx1"/>
              </a:solidFill>
              <a:latin typeface="楷体" panose="02010609060101010101" charset="-122"/>
              <a:ea typeface="楷体" panose="02010609060101010101" charset="-122"/>
              <a:cs typeface="楷体" panose="02010609060101010101" charset="-122"/>
            </a:endParaRPr>
          </a:p>
          <a:p>
            <a:pPr indent="0"/>
            <a:r>
              <a:rPr lang="zh-CN" sz="2800" b="1">
                <a:solidFill>
                  <a:schemeClr val="tx1"/>
                </a:solidFill>
                <a:latin typeface="楷体" panose="02010609060101010101" charset="-122"/>
                <a:ea typeface="楷体" panose="02010609060101010101" charset="-122"/>
                <a:cs typeface="楷体" panose="02010609060101010101" charset="-122"/>
              </a:rPr>
              <a:t>         </a:t>
            </a:r>
            <a:endParaRPr lang="zh-CN" altLang="en-US" sz="2800" b="1">
              <a:solidFill>
                <a:schemeClr val="tx1"/>
              </a:solidFill>
              <a:latin typeface="楷体" panose="02010609060101010101" charset="-122"/>
              <a:ea typeface="楷体" panose="02010609060101010101" charset="-122"/>
              <a:cs typeface="楷体" panose="02010609060101010101" charset="-122"/>
            </a:endParaRPr>
          </a:p>
        </p:txBody>
      </p:sp>
      <p:pic>
        <p:nvPicPr>
          <p:cNvPr id="4" name="内容占位符 3"/>
          <p:cNvPicPr>
            <a:picLocks noChangeAspect="1"/>
          </p:cNvPicPr>
          <p:nvPr>
            <p:ph idx="1"/>
          </p:nvPr>
        </p:nvPicPr>
        <p:blipFill>
          <a:blip r:embed="rId4"/>
          <a:stretch>
            <a:fillRect/>
          </a:stretch>
        </p:blipFill>
        <p:spPr>
          <a:xfrm>
            <a:off x="7616190" y="3452495"/>
            <a:ext cx="4055745" cy="2684145"/>
          </a:xfrm>
          <a:prstGeom prst="rect">
            <a:avLst/>
          </a:prstGeom>
        </p:spPr>
      </p:pic>
    </p:spTree>
  </p:cSld>
  <p:clrMapOvr>
    <a:masterClrMapping/>
  </p:clrMapOvr>
  <p:transition spd="slow">
    <p:wipe/>
  </p:transition>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5">
            <a:lum/>
          </a:blip>
          <a:stretch>
            <a:fillRect l="-17000" r="-17000"/>
          </a:stretch>
        </a:blipFill>
        <a:effectLst/>
      </p:bgPr>
    </p:bg>
    <p:spTree>
      <p:nvGrpSpPr>
        <p:cNvPr id="1" name=""/>
        <p:cNvGrpSpPr/>
        <p:nvPr/>
      </p:nvGrpSpPr>
      <p:grpSpPr>
        <a:xfrm>
          <a:off x="0" y="0"/>
          <a:ext cx="0" cy="0"/>
        </a:xfrm>
      </p:grpSpPr>
      <p:sp>
        <p:nvSpPr>
          <p:cNvPr id="17" name="矩形 16"/>
          <p:cNvSpPr/>
          <p:nvPr/>
        </p:nvSpPr>
        <p:spPr>
          <a:xfrm>
            <a:off x="281354" y="270997"/>
            <a:ext cx="11629551" cy="631639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键词： 社会学  </a:t>
            </a:r>
          </a:p>
          <a:p>
            <a:pPr algn="ctr"/>
            <a:r>
              <a:rPr lang="zh-CN" altLang="en-US"/>
              <a:t> 社会学是系统地研究社会行为与人类群体的学科，起源于19世纪三四十年代，是从社会哲学演化出来的一门现代学科。社会学的研究范围广泛，包括了由微观层级的社会行动或人际互动，至宏观层级的社会系统或结构，它在研究题材上或研究法则上均有相当的广泛性，其传统研究对象包括了社会分层、社会阶级、社会流动、社会宗教、社会法律等。社会学通常跟经济学、政治学、人类学、心理学、历史学等学科并列于社会科学领域之下。</a:t>
            </a:r>
          </a:p>
        </p:txBody>
      </p:sp>
      <p:pic>
        <p:nvPicPr>
          <p:cNvPr id="8" name="图片 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9693370" y="5160066"/>
            <a:ext cx="1139926" cy="1139926"/>
          </a:xfrm>
          <a:prstGeom prst="rect">
            <a:avLst/>
          </a:prstGeom>
        </p:spPr>
      </p:pic>
      <p:sp>
        <p:nvSpPr>
          <p:cNvPr id="100" name="文本框 99"/>
          <p:cNvSpPr txBox="1"/>
          <p:nvPr/>
        </p:nvSpPr>
        <p:spPr>
          <a:xfrm>
            <a:off x="615950" y="1045845"/>
            <a:ext cx="10768965" cy="3599815"/>
          </a:xfrm>
          <a:prstGeom prst="rect">
            <a:avLst/>
          </a:prstGeom>
          <a:noFill/>
          <a:ln w="9525">
            <a:noFill/>
          </a:ln>
        </p:spPr>
        <p:txBody>
          <a:bodyPr wrap="square">
            <a:spAutoFit/>
          </a:bodyPr>
          <a:lstStyle/>
          <a:p>
            <a:pPr indent="0"/>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r>
              <a:rPr lang="zh-CN" sz="2800" b="1">
                <a:solidFill>
                  <a:schemeClr val="tx1"/>
                </a:solidFill>
                <a:latin typeface="宋体" panose="02010600030101010101" pitchFamily="2" charset="-122"/>
                <a:ea typeface="宋体" panose="02010600030101010101" pitchFamily="2" charset="-122"/>
                <a:cs typeface="宋体" panose="02010600030101010101" pitchFamily="2" charset="-122"/>
              </a:rPr>
              <a:t>     社会学是系统地研究社会行为与人类群体的学科，起源于19世纪三四十年代，是从社会哲学演化出来的一门现代学科。社会学的研究范围广泛，包括了由微观层级的社会行动或人际互动，至宏观层级的社会系统或结构，它在研究题材上或研究法则上均有相当的广泛性，其传统研究对象包括了社会分层、社会阶级、社会流动、社会宗教、社会法律等。社会学通常跟经济学、政治学、人类学、心理学、历史学等学科并列于社会科学领域之下。</a:t>
            </a:r>
            <a:endParaRPr lang="zh-CN" altLang="en-US" sz="2800" b="1">
              <a:solidFill>
                <a:schemeClr val="tx1"/>
              </a:solidFill>
              <a:latin typeface="楷体" panose="02010609060101010101" charset="-122"/>
              <a:ea typeface="楷体" panose="02010609060101010101" charset="-122"/>
              <a:cs typeface="楷体" panose="02010609060101010101" charset="-122"/>
            </a:endParaRPr>
          </a:p>
        </p:txBody>
      </p:sp>
      <p:sp>
        <p:nvSpPr>
          <p:cNvPr id="4" name="文本框 3"/>
          <p:cNvSpPr txBox="1"/>
          <p:nvPr/>
        </p:nvSpPr>
        <p:spPr>
          <a:xfrm>
            <a:off x="1148715" y="619125"/>
            <a:ext cx="1983105" cy="1137285"/>
          </a:xfrm>
          <a:prstGeom prst="rect">
            <a:avLst/>
          </a:prstGeom>
          <a:noFill/>
          <a:ln w="9525">
            <a:noFill/>
          </a:ln>
        </p:spPr>
        <p:txBody>
          <a:bodyPr wrap="square">
            <a:spAutoFit/>
          </a:bodyPr>
          <a:lstStyle/>
          <a:p>
            <a:pPr indent="0"/>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4000" b="1">
                <a:solidFill>
                  <a:schemeClr val="tx1"/>
                </a:solidFill>
                <a:latin typeface="宋体" panose="02010600030101010101" pitchFamily="2" charset="-122"/>
                <a:ea typeface="宋体" panose="02010600030101010101" pitchFamily="2" charset="-122"/>
                <a:cs typeface="宋体" panose="02010600030101010101" pitchFamily="2" charset="-122"/>
              </a:rPr>
              <a:t>社会学 </a:t>
            </a:r>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r>
              <a:rPr lang="zh-CN" sz="2800" b="1">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lang="zh-CN" altLang="en-US" sz="2800" b="1">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slow">
    <p:wipe/>
  </p:transition>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6">
            <a:lum/>
          </a:blip>
          <a:stretch>
            <a:fillRect l="-17000" r="-17000"/>
          </a:stretch>
        </a:blipFill>
        <a:effectLst/>
      </p:bgPr>
    </p:bg>
    <p:spTree>
      <p:nvGrpSpPr>
        <p:cNvPr id="1" name=""/>
        <p:cNvGrpSpPr/>
        <p:nvPr/>
      </p:nvGrpSpPr>
      <p:grpSpPr>
        <a:xfrm>
          <a:off x="0" y="0"/>
          <a:ext cx="0" cy="0"/>
        </a:xfrm>
      </p:grpSpPr>
      <p:sp>
        <p:nvSpPr>
          <p:cNvPr id="17" name="矩形 16"/>
          <p:cNvSpPr/>
          <p:nvPr/>
        </p:nvSpPr>
        <p:spPr>
          <a:xfrm>
            <a:off x="281354" y="270997"/>
            <a:ext cx="11629551" cy="631639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学术专著是指作者针对某一学科领域内的问题进行详细、系统考察并取得一定科学研究成果而撰写成的理论著作。通常是作者阐述其“一家之言”，提出自己的观点和认识，而较少单纯陈述众家之说。学术专著因篇幅较长，具有内容广博、论述系统、观点成熟等特点，一般是重要科学研究成果的体现，对学科的发展或建设有重大贡献和推动作用。</a:t>
            </a:r>
          </a:p>
        </p:txBody>
      </p:sp>
      <p:pic>
        <p:nvPicPr>
          <p:cNvPr id="8" name="图片 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9693370" y="5160066"/>
            <a:ext cx="1139926" cy="1139926"/>
          </a:xfrm>
          <a:prstGeom prst="rect">
            <a:avLst/>
          </a:prstGeom>
        </p:spPr>
      </p:pic>
      <p:sp>
        <p:nvSpPr>
          <p:cNvPr id="100" name="文本框 99"/>
          <p:cNvSpPr txBox="1"/>
          <p:nvPr/>
        </p:nvSpPr>
        <p:spPr>
          <a:xfrm>
            <a:off x="615950" y="1045845"/>
            <a:ext cx="10768965" cy="3169285"/>
          </a:xfrm>
          <a:prstGeom prst="rect">
            <a:avLst/>
          </a:prstGeom>
          <a:noFill/>
          <a:ln w="9525">
            <a:noFill/>
          </a:ln>
        </p:spPr>
        <p:txBody>
          <a:bodyPr wrap="square">
            <a:spAutoFit/>
          </a:bodyPr>
          <a:lstStyle/>
          <a:p>
            <a:pPr indent="0"/>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r>
              <a:rPr lang="zh-CN" sz="2800" b="1">
                <a:solidFill>
                  <a:schemeClr val="tx1"/>
                </a:solidFill>
                <a:latin typeface="宋体" panose="02010600030101010101" pitchFamily="2" charset="-122"/>
                <a:ea typeface="宋体" panose="02010600030101010101" pitchFamily="2" charset="-122"/>
                <a:cs typeface="宋体" panose="02010600030101010101" pitchFamily="2" charset="-122"/>
              </a:rPr>
              <a:t>     学术专著是指作者针对某一学科领域内的问题进行详细、系统考察并取得一定科学研究成果而撰写成的理论著作。通常是作者阐述其“一家之言”，提出自己的观点和认识，而较少单纯陈述众家之说。学术专著因篇幅较长，具有内容广博、论述系统、观点成熟等特点，一般是重要科学研究成果的体现，对学科的发展或建设有重大贡献和推动作用。</a:t>
            </a:r>
            <a:endParaRPr lang="zh-CN" altLang="en-US" sz="2800" b="1">
              <a:solidFill>
                <a:schemeClr val="tx1"/>
              </a:solidFill>
              <a:latin typeface="楷体" panose="02010609060101010101" charset="-122"/>
              <a:ea typeface="楷体" panose="02010609060101010101" charset="-122"/>
              <a:cs typeface="楷体" panose="02010609060101010101" charset="-122"/>
            </a:endParaRPr>
          </a:p>
        </p:txBody>
      </p:sp>
      <p:sp>
        <p:nvSpPr>
          <p:cNvPr id="4" name="文本框 3"/>
          <p:cNvSpPr txBox="1"/>
          <p:nvPr/>
        </p:nvSpPr>
        <p:spPr>
          <a:xfrm>
            <a:off x="1250315" y="675640"/>
            <a:ext cx="3032125" cy="1076325"/>
          </a:xfrm>
          <a:prstGeom prst="rect">
            <a:avLst/>
          </a:prstGeom>
          <a:noFill/>
          <a:ln w="9525">
            <a:noFill/>
          </a:ln>
        </p:spPr>
        <p:txBody>
          <a:bodyPr wrap="square">
            <a:spAutoFit/>
          </a:bodyPr>
          <a:lstStyle/>
          <a:p>
            <a:pPr indent="0"/>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rPr>
              <a:t>学术专著</a:t>
            </a:r>
            <a:r>
              <a:rPr lang="en-US" altLang="zh-CN" sz="3600" b="1">
                <a:solidFill>
                  <a:schemeClr val="tx1"/>
                </a:solidFill>
                <a:latin typeface="宋体" panose="02010600030101010101" pitchFamily="2" charset="-122"/>
                <a:ea typeface="宋体" panose="02010600030101010101" pitchFamily="2" charset="-122"/>
                <a:cs typeface="宋体" panose="02010600030101010101" pitchFamily="2" charset="-122"/>
              </a:rPr>
              <a:t>  </a:t>
            </a:r>
          </a:p>
          <a:p>
            <a:pPr indent="0"/>
            <a:r>
              <a:rPr lang="zh-CN" sz="2800" b="1">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lang="zh-CN" altLang="en-US" sz="2800" b="1">
              <a:solidFill>
                <a:schemeClr val="tx1"/>
              </a:solidFill>
              <a:latin typeface="楷体" panose="02010609060101010101" charset="-122"/>
              <a:ea typeface="楷体" panose="02010609060101010101" charset="-122"/>
              <a:cs typeface="楷体" panose="02010609060101010101" charset="-122"/>
            </a:endParaRPr>
          </a:p>
        </p:txBody>
      </p:sp>
      <p:pic>
        <p:nvPicPr>
          <p:cNvPr id="13313" name="图片 1"/>
          <p:cNvPicPr>
            <a:picLocks noChangeAspect="1"/>
          </p:cNvPicPr>
          <p:nvPr/>
        </p:nvPicPr>
        <p:blipFill>
          <a:blip r:embed="rId5"/>
          <a:stretch>
            <a:fillRect/>
          </a:stretch>
        </p:blipFill>
        <p:spPr>
          <a:xfrm>
            <a:off x="6680835" y="3920490"/>
            <a:ext cx="2667000" cy="2667000"/>
          </a:xfrm>
          <a:prstGeom prst="rect">
            <a:avLst/>
          </a:prstGeom>
          <a:noFill/>
          <a:ln w="9525">
            <a:noFill/>
          </a:ln>
        </p:spPr>
      </p:pic>
    </p:spTree>
  </p:cSld>
  <p:clrMapOvr>
    <a:masterClrMapping/>
  </p:clrMapOvr>
  <p:transition spd="slow">
    <p:wipe/>
  </p:transition>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8">
            <a:lum/>
          </a:blip>
          <a:stretch>
            <a:fillRect l="-17000" r="-17000"/>
          </a:stretch>
        </a:blipFill>
        <a:effectLst/>
      </p:bgPr>
    </p:bg>
    <p:spTree>
      <p:nvGrpSpPr>
        <p:cNvPr id="1" name=""/>
        <p:cNvGrpSpPr/>
        <p:nvPr/>
      </p:nvGrpSpPr>
      <p:grpSpPr>
        <a:xfrm>
          <a:off x="0" y="0"/>
          <a:ext cx="0" cy="0"/>
        </a:xfrm>
      </p:grpSpPr>
      <p:sp>
        <p:nvSpPr>
          <p:cNvPr id="17" name="矩形 16"/>
          <p:cNvSpPr/>
          <p:nvPr/>
        </p:nvSpPr>
        <p:spPr>
          <a:xfrm>
            <a:off x="281354" y="270997"/>
            <a:ext cx="11629551" cy="631639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9693370" y="5160066"/>
            <a:ext cx="1139926" cy="1139926"/>
          </a:xfrm>
          <a:prstGeom prst="rect">
            <a:avLst/>
          </a:prstGeom>
        </p:spPr>
      </p:pic>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89960" y="271145"/>
            <a:ext cx="8420735" cy="6316345"/>
          </a:xfrm>
          <a:prstGeom prst="rect">
            <a:avLst/>
          </a:prstGeom>
        </p:spPr>
      </p:pic>
      <p:pic>
        <p:nvPicPr>
          <p:cNvPr id="2" name="图片 1" descr="QQ截图20191227144754"/>
          <p:cNvPicPr>
            <a:picLocks noChangeAspect="1"/>
          </p:cNvPicPr>
          <p:nvPr/>
        </p:nvPicPr>
        <p:blipFill>
          <a:blip r:embed="rId6"/>
          <a:stretch>
            <a:fillRect/>
          </a:stretch>
        </p:blipFill>
        <p:spPr>
          <a:xfrm>
            <a:off x="281305" y="438785"/>
            <a:ext cx="8330565" cy="6149340"/>
          </a:xfrm>
          <a:prstGeom prst="rect">
            <a:avLst/>
          </a:prstGeom>
        </p:spPr>
      </p:pic>
      <p:sp>
        <p:nvSpPr>
          <p:cNvPr id="6" name="文本框 5"/>
          <p:cNvSpPr txBox="1"/>
          <p:nvPr/>
        </p:nvSpPr>
        <p:spPr>
          <a:xfrm>
            <a:off x="1795145" y="735118"/>
            <a:ext cx="6713855" cy="583565"/>
          </a:xfrm>
          <a:prstGeom prst="rect">
            <a:avLst/>
          </a:prstGeom>
          <a:noFill/>
        </p:spPr>
        <p:txBody>
          <a:bodyPr wrap="square" rtlCol="0">
            <a:spAutoFit/>
          </a:bodyPr>
          <a:lstStyle/>
          <a:p>
            <a:pPr algn="l"/>
            <a:r>
              <a:rPr lang="zh-CN" sz="3200" b="1">
                <a:latin typeface="宋体" panose="02010600030101010101" pitchFamily="2" charset="-122"/>
                <a:ea typeface="宋体" panose="02010600030101010101" pitchFamily="2" charset="-122"/>
                <a:cs typeface="宋体" panose="02010600030101010101" pitchFamily="2" charset="-122"/>
                <a:sym typeface="+mn-ea"/>
              </a:rPr>
              <a:t>阅读</a:t>
            </a:r>
            <a:r>
              <a:rPr sz="3200">
                <a:latin typeface="宋体" panose="02010600030101010101" pitchFamily="2" charset="-122"/>
                <a:ea typeface="宋体" panose="02010600030101010101" pitchFamily="2" charset="-122"/>
                <a:cs typeface="宋体" panose="02010600030101010101" pitchFamily="2" charset="-122"/>
                <a:sym typeface="+mn-ea"/>
              </a:rPr>
              <a:t>《</a:t>
            </a:r>
            <a:r>
              <a:rPr sz="3200" b="1">
                <a:latin typeface="宋体" panose="02010600030101010101" pitchFamily="2" charset="-122"/>
                <a:ea typeface="宋体" panose="02010600030101010101" pitchFamily="2" charset="-122"/>
                <a:cs typeface="宋体" panose="02010600030101010101" pitchFamily="2" charset="-122"/>
                <a:sym typeface="+mn-ea"/>
              </a:rPr>
              <a:t>重刊序言》《后记》</a:t>
            </a:r>
            <a:r>
              <a:rPr sz="3200" b="1">
                <a:latin typeface="宋体" panose="02010600030101010101" pitchFamily="2" charset="-122"/>
                <a:ea typeface="宋体" panose="02010600030101010101" pitchFamily="2" charset="-122"/>
                <a:cs typeface="宋体" panose="02010600030101010101" pitchFamily="2" charset="-122"/>
                <a:sym typeface="+mn-ea"/>
                <a:hlinkClick r:id="rId7" action="ppaction://hlinksldjump"/>
              </a:rPr>
              <a:t>《目录》</a:t>
            </a:r>
            <a:endParaRPr lang="zh-CN" altLang="en-US" sz="3200"/>
          </a:p>
        </p:txBody>
      </p:sp>
    </p:spTree>
  </p:cSld>
  <p:clrMapOvr>
    <a:masterClrMapping/>
  </p:clrMapOvr>
  <p:transition spd="slow">
    <p:wipe/>
  </p:transition>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6">
            <a:lum/>
          </a:blip>
          <a:stretch>
            <a:fillRect l="-17000" r="-17000"/>
          </a:stretch>
        </a:blipFill>
        <a:effectLst/>
      </p:bgPr>
    </p:bg>
    <p:spTree>
      <p:nvGrpSpPr>
        <p:cNvPr id="1" name=""/>
        <p:cNvGrpSpPr/>
        <p:nvPr/>
      </p:nvGrpSpPr>
      <p:grpSpPr>
        <a:xfrm>
          <a:off x="0" y="0"/>
          <a:ext cx="0" cy="0"/>
        </a:xfrm>
      </p:grpSpPr>
      <p:sp>
        <p:nvSpPr>
          <p:cNvPr id="17" name="矩形 16"/>
          <p:cNvSpPr/>
          <p:nvPr/>
        </p:nvSpPr>
        <p:spPr>
          <a:xfrm>
            <a:off x="281354" y="270362"/>
            <a:ext cx="11629551" cy="631639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9693370" y="5160066"/>
            <a:ext cx="1139926" cy="1139926"/>
          </a:xfrm>
          <a:prstGeom prst="rect">
            <a:avLst/>
          </a:prstGeom>
        </p:spPr>
      </p:pic>
      <p:sp>
        <p:nvSpPr>
          <p:cNvPr id="3" name="内容占位符 2"/>
          <p:cNvSpPr>
            <a:spLocks noGrp="1"/>
          </p:cNvSpPr>
          <p:nvPr>
            <p:ph idx="1"/>
          </p:nvPr>
        </p:nvSpPr>
        <p:spPr>
          <a:xfrm>
            <a:off x="597958" y="425238"/>
            <a:ext cx="10995660" cy="6721687"/>
          </a:xfrm>
        </p:spPr>
        <p:txBody>
          <a:bodyPr/>
          <a:lstStyle/>
          <a:p>
            <a:pPr marL="0" indent="0" algn="l">
              <a:lnSpc>
                <a:spcPct val="100000"/>
              </a:lnSpc>
              <a:spcAft>
                <a:spcPct val="0"/>
              </a:spcAft>
              <a:buNone/>
            </a:pPr>
            <a:r>
              <a:rPr sz="3600" b="1">
                <a:latin typeface="宋体" panose="02010600030101010101" pitchFamily="2" charset="-122"/>
                <a:ea typeface="宋体" panose="02010600030101010101" pitchFamily="2" charset="-122"/>
                <a:cs typeface="宋体" panose="02010600030101010101" pitchFamily="2" charset="-122"/>
                <a:sym typeface="+mn-ea"/>
              </a:rPr>
              <a:t>【阅读技能链接</a:t>
            </a:r>
            <a:r>
              <a:rPr lang="en-US" altLang="zh-CN" sz="3600" b="1">
                <a:latin typeface="宋体" panose="02010600030101010101" pitchFamily="2" charset="-122"/>
                <a:ea typeface="宋体" panose="02010600030101010101" pitchFamily="2" charset="-122"/>
                <a:cs typeface="宋体" panose="02010600030101010101" pitchFamily="2" charset="-122"/>
                <a:sym typeface="+mn-ea"/>
              </a:rPr>
              <a:t>1</a:t>
            </a:r>
            <a:r>
              <a:rPr sz="3600" b="1">
                <a:latin typeface="宋体" panose="02010600030101010101" pitchFamily="2" charset="-122"/>
                <a:ea typeface="宋体" panose="02010600030101010101" pitchFamily="2" charset="-122"/>
                <a:cs typeface="宋体" panose="02010600030101010101" pitchFamily="2" charset="-122"/>
                <a:sym typeface="+mn-ea"/>
              </a:rPr>
              <a:t>】</a:t>
            </a:r>
          </a:p>
          <a:p>
            <a:pPr marL="0" indent="0" algn="l">
              <a:lnSpc>
                <a:spcPct val="100000"/>
              </a:lnSpc>
              <a:spcAft>
                <a:spcPct val="0"/>
              </a:spcAft>
              <a:buNone/>
            </a:pPr>
            <a:r>
              <a:rPr lang="zh-CN" altLang="en-US" sz="3200" b="1">
                <a:latin typeface="宋体" panose="02010600030101010101" pitchFamily="2" charset="-122"/>
                <a:ea typeface="宋体" panose="02010600030101010101" pitchFamily="2" charset="-122"/>
                <a:cs typeface="宋体" panose="02010600030101010101" pitchFamily="2" charset="-122"/>
              </a:rPr>
              <a:t>（一）圈点勾画</a:t>
            </a:r>
          </a:p>
          <a:p>
            <a:pPr marL="0" indent="0" algn="l">
              <a:lnSpc>
                <a:spcPct val="100000"/>
              </a:lnSpc>
              <a:spcAft>
                <a:spcPct val="0"/>
              </a:spcAft>
              <a:buNone/>
            </a:pPr>
            <a:r>
              <a:rPr lang="zh-CN" altLang="en-US" sz="32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 观点句（论点、次论点）、主干句、关键句。一般在段首、句末，有些在段中。</a:t>
            </a:r>
            <a:r>
              <a:rPr sz="2800" b="1">
                <a:latin typeface="宋体" panose="02010600030101010101" pitchFamily="2" charset="-122"/>
                <a:ea typeface="宋体" panose="02010600030101010101" pitchFamily="2" charset="-122"/>
                <a:cs typeface="宋体" panose="02010600030101010101" pitchFamily="2" charset="-122"/>
                <a:sym typeface="+mn-ea"/>
              </a:rPr>
              <a:t>有助于掌握文章的脉络，理解文章内容。</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marL="0" indent="0" algn="l">
              <a:lnSpc>
                <a:spcPct val="100000"/>
              </a:lnSpc>
              <a:buNone/>
            </a:pPr>
            <a:endParaRPr lang="zh-CN" altLang="en-US" sz="3200">
              <a:latin typeface="宋体" panose="02010600030101010101" pitchFamily="2" charset="-122"/>
              <a:ea typeface="宋体" panose="02010600030101010101" pitchFamily="2" charset="-122"/>
              <a:cs typeface="宋体" panose="02010600030101010101" pitchFamily="2" charset="-122"/>
            </a:endParaRPr>
          </a:p>
          <a:p>
            <a:pPr marL="0" indent="0" algn="l">
              <a:lnSpc>
                <a:spcPct val="100000"/>
              </a:lnSpc>
              <a:buNone/>
            </a:pP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pic>
        <p:nvPicPr>
          <p:cNvPr id="5" name="图片 4"/>
          <p:cNvPicPr>
            <a:picLocks noChangeAspect="1"/>
          </p:cNvPicPr>
          <p:nvPr/>
        </p:nvPicPr>
        <p:blipFill>
          <a:blip r:embed="rId5"/>
          <a:stretch>
            <a:fillRect/>
          </a:stretch>
        </p:blipFill>
        <p:spPr>
          <a:xfrm>
            <a:off x="2075815" y="2812415"/>
            <a:ext cx="4882515" cy="3580765"/>
          </a:xfrm>
          <a:prstGeom prst="rect">
            <a:avLst/>
          </a:prstGeom>
        </p:spPr>
      </p:pic>
      <p:sp>
        <p:nvSpPr>
          <p:cNvPr id="6" name="文本框 5"/>
          <p:cNvSpPr txBox="1"/>
          <p:nvPr/>
        </p:nvSpPr>
        <p:spPr>
          <a:xfrm>
            <a:off x="7684770" y="3693795"/>
            <a:ext cx="4043045" cy="1241425"/>
          </a:xfrm>
          <a:prstGeom prst="rect">
            <a:avLst/>
          </a:prstGeom>
          <a:noFill/>
        </p:spPr>
        <p:txBody>
          <a:bodyPr wrap="square" rtlCol="0" anchor="t">
            <a:spAutoFit/>
          </a:bodyPr>
          <a:lstStyle/>
          <a:p>
            <a:r>
              <a:rPr lang="zh-CN" altLang="en-US" sz="3735" b="1">
                <a:latin typeface="楷体" panose="02010609060101010101" charset="-122"/>
                <a:ea typeface="楷体" panose="02010609060101010101" charset="-122"/>
              </a:rPr>
              <a:t>毛泽东批注的李达著《社会学大纲》</a:t>
            </a:r>
          </a:p>
        </p:txBody>
      </p:sp>
    </p:spTree>
  </p:cSld>
  <p:clrMapOvr>
    <a:masterClrMapping/>
  </p:clrMapOvr>
  <p:transition spd="slow">
    <p:wipe/>
  </p:transition>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5">
            <a:lum/>
          </a:blip>
          <a:stretch>
            <a:fillRect l="-17000" r="-17000"/>
          </a:stretch>
        </a:blipFill>
        <a:effectLst/>
      </p:bgPr>
    </p:bg>
    <p:spTree>
      <p:nvGrpSpPr>
        <p:cNvPr id="1" name=""/>
        <p:cNvGrpSpPr/>
        <p:nvPr/>
      </p:nvGrpSpPr>
      <p:grpSpPr>
        <a:xfrm>
          <a:off x="0" y="0"/>
          <a:ext cx="0" cy="0"/>
        </a:xfrm>
      </p:grpSpPr>
      <p:sp>
        <p:nvSpPr>
          <p:cNvPr id="17" name="矩形 16"/>
          <p:cNvSpPr/>
          <p:nvPr/>
        </p:nvSpPr>
        <p:spPr>
          <a:xfrm>
            <a:off x="281354" y="270997"/>
            <a:ext cx="11629551" cy="631639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9693370" y="5160066"/>
            <a:ext cx="1139926" cy="1139926"/>
          </a:xfrm>
          <a:prstGeom prst="rect">
            <a:avLst/>
          </a:prstGeom>
        </p:spPr>
      </p:pic>
      <p:sp>
        <p:nvSpPr>
          <p:cNvPr id="3" name="内容占位符 2"/>
          <p:cNvSpPr>
            <a:spLocks noGrp="1"/>
          </p:cNvSpPr>
          <p:nvPr>
            <p:ph idx="1"/>
          </p:nvPr>
        </p:nvSpPr>
        <p:spPr>
          <a:xfrm>
            <a:off x="581025" y="449580"/>
            <a:ext cx="10842625" cy="7134860"/>
          </a:xfrm>
        </p:spPr>
        <p:txBody>
          <a:bodyPr>
            <a:normAutofit/>
          </a:bodyPr>
          <a:lstStyle/>
          <a:p>
            <a:pPr marL="0" indent="0" algn="l" fontAlgn="auto">
              <a:lnSpc>
                <a:spcPct val="100000"/>
              </a:lnSpc>
              <a:spcBef>
                <a:spcPct val="0"/>
              </a:spcBef>
              <a:spcAft>
                <a:spcPct val="0"/>
              </a:spcAft>
              <a:buNone/>
            </a:pPr>
            <a:r>
              <a:rPr lang="en-US" altLang="zh-CN"/>
              <a:t>    </a:t>
            </a:r>
            <a:r>
              <a:rPr lang="en-US" altLang="zh-CN" sz="3200" b="1">
                <a:latin typeface="宋体" panose="02010600030101010101" pitchFamily="2" charset="-122"/>
                <a:ea typeface="宋体" panose="02010600030101010101" pitchFamily="2" charset="-122"/>
                <a:cs typeface="宋体" panose="02010600030101010101" pitchFamily="2" charset="-122"/>
              </a:rPr>
              <a:t> </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我们说乡下人土气，虽则似乎带着几分藐视的意味，但这个土字却用得很好。土字的基本意义是指泥土。乡下人离不了泥土，因为在乡下住，种地是最普通的谋生办法。在我们这片远东大陆上，可能在很古的时候住过些还不知道种地的原始人，那些人的生活怎样，对于我们至多只有一些好奇的兴趣罢了。以现在的情形来说，这片大陆上最大多数的人是拖泥带水下田讨生活的了。我们不妨缩小一些范围来看，三条大河的流域已经全是农业区。而且，据说凡是从这个农业老家里迁移到四围边地上去的子弟，也都是很忠实地守着这直接向土里去讨生活的传统。最近我遇着一位到内蒙旅行回来的美国朋友，他很奇怪地问我：你们中原去的人，到了这最适宜于放牧的草原上，依旧锄地播种，一家家划着小小的一方地，种植起来；真像是向土里一钻，看不到其他利用这片地的方法了。我记得我的老师史禄国先生也告诉过我，远在西伯利亚，中国人住下了，不管天气如何，还是要下些种子，试试看能不能种地——这样说来，我们的民族确是和泥土分不开的了。从土里长出过光荣的历史，自然也会受到土的束缚，现在很有些飞不上天的样子。</a:t>
            </a:r>
          </a:p>
          <a:p>
            <a:pPr marL="0" indent="0" algn="l" fontAlgn="auto">
              <a:lnSpc>
                <a:spcPct val="100000"/>
              </a:lnSpc>
              <a:spcBef>
                <a:spcPct val="0"/>
              </a:spcBef>
              <a:spcAft>
                <a:spcPct val="0"/>
              </a:spcAft>
              <a:buNone/>
            </a:pP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b="1">
                <a:latin typeface="宋体" panose="02010600030101010101" pitchFamily="2" charset="-122"/>
                <a:ea typeface="宋体" panose="02010600030101010101" pitchFamily="2" charset="-122"/>
                <a:cs typeface="宋体" panose="02010600030101010101" pitchFamily="2" charset="-122"/>
                <a:sym typeface="+mn-ea"/>
              </a:rPr>
              <a:t>——</a:t>
            </a:r>
            <a:r>
              <a:rPr lang="zh-CN" altLang="en-US" b="1">
                <a:latin typeface="宋体" panose="02010600030101010101" pitchFamily="2" charset="-122"/>
                <a:ea typeface="宋体" panose="02010600030101010101" pitchFamily="2" charset="-122"/>
                <a:cs typeface="宋体" panose="02010600030101010101" pitchFamily="2" charset="-122"/>
                <a:sym typeface="+mn-ea"/>
              </a:rPr>
              <a:t>《乡土本色》</a:t>
            </a:r>
            <a:endPar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lgn="l" fontAlgn="auto">
              <a:lnSpc>
                <a:spcPct val="100000"/>
              </a:lnSpc>
              <a:spcBef>
                <a:spcPct val="0"/>
              </a:spcBef>
              <a:spcAft>
                <a:spcPct val="0"/>
              </a:spcAft>
              <a:buNone/>
            </a:pP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 name="文本框 1"/>
          <p:cNvSpPr txBox="1"/>
          <p:nvPr/>
        </p:nvSpPr>
        <p:spPr>
          <a:xfrm>
            <a:off x="2888192" y="5759027"/>
            <a:ext cx="4773930" cy="645160"/>
          </a:xfrm>
          <a:prstGeom prst="rect">
            <a:avLst/>
          </a:prstGeom>
          <a:noFill/>
        </p:spPr>
        <p:txBody>
          <a:bodyPr wrap="none" rtlCol="0" anchor="t">
            <a:spAutoFit/>
          </a:bodyPr>
          <a:lstStyle/>
          <a:p>
            <a:pPr marL="0" indent="0">
              <a:lnSpc>
                <a:spcPct val="100000"/>
              </a:lnSpc>
              <a:spcAft>
                <a:spcPct val="0"/>
              </a:spcAft>
              <a:buNone/>
            </a:pPr>
            <a:r>
              <a:rPr lang="zh-CN" altLang="zh-CN" sz="3600" b="1" i="1">
                <a:solidFill>
                  <a:srgbClr val="002060"/>
                </a:solidFill>
                <a:effectLst>
                  <a:outerShdw blurRad="38100" dist="38100" dir="2700000" algn="tl">
                    <a:srgbClr val="000000">
                      <a:alpha val="43137"/>
                    </a:srgbClr>
                  </a:outerShdw>
                </a:effectLst>
              </a:rPr>
              <a:t>请找出文中的关键句。</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linds(horizontal)">
                                      <p:cBhvr>
                                        <p:cTn id="13" dur="500"/>
                                        <p:tgtEl>
                                          <p:spTgt spid="3">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1"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blinds(horizontal)">
                                      <p:cBhvr>
                                        <p:cTn id="19"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1" uiExpand="1" build="p"/>
    </p:bldLst>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3">
            <a:lum/>
          </a:blip>
          <a:stretch>
            <a:fillRect l="-17000" r="-17000"/>
          </a:stretch>
        </a:blipFill>
        <a:effectLst/>
      </p:bgPr>
    </p:bg>
    <p:spTree>
      <p:nvGrpSpPr>
        <p:cNvPr id="1" name=""/>
        <p:cNvGrpSpPr/>
        <p:nvPr/>
      </p:nvGrpSpPr>
      <p:grpSpPr>
        <a:xfrm>
          <a:off x="0" y="0"/>
          <a:ext cx="0" cy="0"/>
        </a:xfrm>
      </p:grpSpPr>
      <p:sp>
        <p:nvSpPr>
          <p:cNvPr id="17" name="矩形 16"/>
          <p:cNvSpPr/>
          <p:nvPr/>
        </p:nvSpPr>
        <p:spPr>
          <a:xfrm>
            <a:off x="281354" y="270997"/>
            <a:ext cx="11629551" cy="631639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idx="1"/>
          </p:nvPr>
        </p:nvSpPr>
        <p:spPr>
          <a:xfrm>
            <a:off x="392430" y="523875"/>
            <a:ext cx="11213465" cy="5288915"/>
          </a:xfrm>
          <a:solidFill>
            <a:schemeClr val="bg1"/>
          </a:solidFill>
        </p:spPr>
        <p:txBody>
          <a:bodyPr>
            <a:normAutofit lnSpcReduction="10000"/>
          </a:bodyPr>
          <a:lstStyle/>
          <a:p>
            <a:pPr marL="0" indent="0" algn="l" fontAlgn="auto">
              <a:lnSpc>
                <a:spcPct val="100000"/>
              </a:lnSpc>
              <a:spcBef>
                <a:spcPct val="0"/>
              </a:spcBef>
              <a:spcAft>
                <a:spcPct val="0"/>
              </a:spcAft>
              <a:buNone/>
            </a:pPr>
            <a:r>
              <a:rPr lang="en-US" altLang="zh-CN"/>
              <a:t>    </a:t>
            </a:r>
            <a:r>
              <a:rPr lang="en-US" altLang="zh-CN" sz="3200" b="1">
                <a:latin typeface="宋体" panose="02010600030101010101" pitchFamily="2" charset="-122"/>
                <a:ea typeface="宋体" panose="02010600030101010101" pitchFamily="2" charset="-122"/>
                <a:cs typeface="宋体" panose="02010600030101010101" pitchFamily="2" charset="-122"/>
              </a:rPr>
              <a:t> </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我们说乡下人土气，虽则似乎带着几分藐视的意味，但这个土字却用得很好。土字的基本意义是指泥土。</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rPr>
              <a:t>乡下人离不了泥土，因为在乡下住，种地是最普通的谋生办法。</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在我们这片远东大陆上，可能在很古的时候住过些还不知道种地的原始人，那些人的生活怎样，对于我们至多只有一些好奇的兴趣罢了。以现在的情形来说，这片大陆上最大多数的人是拖泥带水下田讨生活的了。我们不妨缩小一些范围来看，三条大河的流域已经全是农业区。而且，据说凡是从这个农业老家里迁移到四围边地上去的子弟，也都是很忠实地守着这直接向土里去讨生活的传统。最近我遇着一位到内蒙旅行回来的美国朋友，他很奇怪地问我：你们中原去的人，到了这最适宜于放牧的草原上，依旧锄地播种，一家家划着小小的一方地，种植起来；真像是向土里一钻，看不到其他利用这片地的方法了。我记得我的老师史禄国先生也告诉过我，远在西伯利亚，中国人住下了，不管天气如何，还是要下些种子，试试看能不能种地——</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rPr>
              <a:t>这样说来，我们的民族确是和泥土分不开的了。</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从土里长出过光荣的历史，自然也会受到土的束缚，现在很有些飞不上天的样子。</a:t>
            </a:r>
          </a:p>
          <a:p>
            <a:pPr marL="0" indent="0" algn="l" fontAlgn="auto">
              <a:lnSpc>
                <a:spcPct val="100000"/>
              </a:lnSpc>
              <a:spcBef>
                <a:spcPct val="0"/>
              </a:spcBef>
              <a:spcAft>
                <a:spcPct val="0"/>
              </a:spcAft>
              <a:buNone/>
            </a:pP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《乡土本色》</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 name="文本框 1"/>
          <p:cNvSpPr txBox="1"/>
          <p:nvPr/>
        </p:nvSpPr>
        <p:spPr>
          <a:xfrm>
            <a:off x="2903432" y="5654887"/>
            <a:ext cx="4773930" cy="645160"/>
          </a:xfrm>
          <a:prstGeom prst="rect">
            <a:avLst/>
          </a:prstGeom>
          <a:noFill/>
        </p:spPr>
        <p:txBody>
          <a:bodyPr wrap="none" rtlCol="0" anchor="t">
            <a:spAutoFit/>
          </a:bodyPr>
          <a:lstStyle/>
          <a:p>
            <a:pPr marL="0" indent="0">
              <a:lnSpc>
                <a:spcPct val="100000"/>
              </a:lnSpc>
              <a:spcAft>
                <a:spcPct val="0"/>
              </a:spcAft>
              <a:buNone/>
            </a:pPr>
            <a:r>
              <a:rPr lang="zh-CN" altLang="zh-CN" sz="3600" b="1" i="1">
                <a:solidFill>
                  <a:srgbClr val="002060"/>
                </a:solidFill>
                <a:effectLst>
                  <a:outerShdw blurRad="38100" dist="38100" dir="2700000" algn="tl">
                    <a:srgbClr val="000000">
                      <a:alpha val="43137"/>
                    </a:srgbClr>
                  </a:outerShdw>
                </a:effectLst>
              </a:rPr>
              <a:t>请找出文中的关键句。</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3">
                                            <p:bg/>
                                          </p:spTgt>
                                        </p:tgtEl>
                                        <p:attrNameLst>
                                          <p:attrName>style.visibility</p:attrName>
                                        </p:attrNameLst>
                                      </p:cBhvr>
                                      <p:to>
                                        <p:strVal val="visible"/>
                                      </p:to>
                                    </p:set>
                                    <p:animEffect transition="in" filter="blinds(horizontal)">
                                      <p:cBhvr>
                                        <p:cTn id="13" dur="500"/>
                                        <p:tgtEl>
                                          <p:spTgt spid="3">
                                            <p:bg/>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1"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blinds(horizontal)">
                                      <p:cBhvr>
                                        <p:cTn id="19" dur="500"/>
                                        <p:tgtEl>
                                          <p:spTgt spid="3">
                                            <p:txEl>
                                              <p:pRg st="0" end="0"/>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1"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blinds(horizontal)">
                                      <p:cBhvr>
                                        <p:cTn id="2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1" uiExpand="1" build="p" animBg="1"/>
    </p:bldLst>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8">
            <a:lum/>
          </a:blip>
          <a:stretch>
            <a:fillRect l="-17000" r="-17000"/>
          </a:stretch>
        </a:blipFill>
        <a:effectLst/>
      </p:bgPr>
    </p:bg>
    <p:spTree>
      <p:nvGrpSpPr>
        <p:cNvPr id="1" name=""/>
        <p:cNvGrpSpPr/>
        <p:nvPr/>
      </p:nvGrpSpPr>
      <p:grpSpPr>
        <a:xfrm>
          <a:off x="0" y="0"/>
          <a:ext cx="0" cy="0"/>
        </a:xfrm>
      </p:grpSpPr>
      <p:sp>
        <p:nvSpPr>
          <p:cNvPr id="17" name="矩形 16"/>
          <p:cNvSpPr/>
          <p:nvPr/>
        </p:nvSpPr>
        <p:spPr>
          <a:xfrm>
            <a:off x="281354" y="270997"/>
            <a:ext cx="11629551" cy="631639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9693370" y="5160066"/>
            <a:ext cx="1139926" cy="1139926"/>
          </a:xfrm>
          <a:prstGeom prst="rect">
            <a:avLst/>
          </a:prstGeom>
        </p:spPr>
      </p:pic>
      <p:pic>
        <p:nvPicPr>
          <p:cNvPr id="4" name="图片 3" descr="IMG_9122"/>
          <p:cNvPicPr>
            <a:picLocks noChangeAspect="1"/>
          </p:cNvPicPr>
          <p:nvPr/>
        </p:nvPicPr>
        <p:blipFill>
          <a:blip r:embed="rId5"/>
          <a:stretch>
            <a:fillRect/>
          </a:stretch>
        </p:blipFill>
        <p:spPr>
          <a:xfrm>
            <a:off x="281305" y="452755"/>
            <a:ext cx="4185285" cy="5953125"/>
          </a:xfrm>
          <a:prstGeom prst="rect">
            <a:avLst/>
          </a:prstGeom>
        </p:spPr>
      </p:pic>
      <p:pic>
        <p:nvPicPr>
          <p:cNvPr id="5" name="图片 4" descr="IMG_9103"/>
          <p:cNvPicPr>
            <a:picLocks noChangeAspect="1"/>
          </p:cNvPicPr>
          <p:nvPr/>
        </p:nvPicPr>
        <p:blipFill>
          <a:blip r:embed="rId6"/>
          <a:stretch>
            <a:fillRect/>
          </a:stretch>
        </p:blipFill>
        <p:spPr>
          <a:xfrm>
            <a:off x="3888740" y="572135"/>
            <a:ext cx="4057015" cy="5833745"/>
          </a:xfrm>
          <a:prstGeom prst="rect">
            <a:avLst/>
          </a:prstGeom>
        </p:spPr>
      </p:pic>
      <p:pic>
        <p:nvPicPr>
          <p:cNvPr id="6" name="图片 5" descr="IMG_9105"/>
          <p:cNvPicPr>
            <a:picLocks noChangeAspect="1"/>
          </p:cNvPicPr>
          <p:nvPr/>
        </p:nvPicPr>
        <p:blipFill>
          <a:blip r:embed="rId7"/>
          <a:stretch>
            <a:fillRect/>
          </a:stretch>
        </p:blipFill>
        <p:spPr>
          <a:xfrm>
            <a:off x="7222490" y="589915"/>
            <a:ext cx="4057650" cy="5798185"/>
          </a:xfrm>
          <a:prstGeom prst="rect">
            <a:avLst/>
          </a:prstGeom>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linds(horizontal)">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7">
            <a:lum/>
          </a:blip>
          <a:stretch>
            <a:fillRect l="-17000" r="-17000"/>
          </a:stretch>
        </a:blipFill>
        <a:effectLst/>
      </p:bgPr>
    </p:bg>
    <p:spTree>
      <p:nvGrpSpPr>
        <p:cNvPr id="1" name=""/>
        <p:cNvGrpSpPr/>
        <p:nvPr/>
      </p:nvGrpSpPr>
      <p:grpSpPr>
        <a:xfrm>
          <a:off x="0" y="0"/>
          <a:ext cx="0" cy="0"/>
        </a:xfrm>
      </p:grpSpPr>
      <p:sp>
        <p:nvSpPr>
          <p:cNvPr id="17" name="矩形 16"/>
          <p:cNvSpPr/>
          <p:nvPr/>
        </p:nvSpPr>
        <p:spPr>
          <a:xfrm>
            <a:off x="281354" y="270997"/>
            <a:ext cx="11629551" cy="631639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9693370" y="5160066"/>
            <a:ext cx="1139926" cy="1139926"/>
          </a:xfrm>
          <a:prstGeom prst="rect">
            <a:avLst/>
          </a:prstGeom>
        </p:spPr>
      </p:pic>
      <p:sp>
        <p:nvSpPr>
          <p:cNvPr id="2" name="矩形 1"/>
          <p:cNvSpPr/>
          <p:nvPr/>
        </p:nvSpPr>
        <p:spPr>
          <a:xfrm>
            <a:off x="393114" y="270362"/>
            <a:ext cx="11629551" cy="631639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idx="1"/>
          </p:nvPr>
        </p:nvSpPr>
        <p:spPr>
          <a:xfrm>
            <a:off x="281305" y="271145"/>
            <a:ext cx="11741150" cy="1120140"/>
          </a:xfrm>
        </p:spPr>
        <p:txBody>
          <a:bodyPr>
            <a:noAutofit/>
          </a:bodyPr>
          <a:lstStyle/>
          <a:p>
            <a:pPr marL="0" indent="0" algn="l">
              <a:lnSpc>
                <a:spcPct val="100000"/>
              </a:lnSpc>
              <a:spcAft>
                <a:spcPct val="0"/>
              </a:spcAft>
              <a:buNone/>
            </a:pP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rPr>
              <a:t>【阅读技能链接2】  </a:t>
            </a:r>
          </a:p>
          <a:p>
            <a:pPr marL="0" indent="0" algn="l">
              <a:lnSpc>
                <a:spcPct val="100000"/>
              </a:lnSpc>
              <a:spcAft>
                <a:spcPct val="0"/>
              </a:spcAft>
              <a:buNone/>
            </a:pP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    </a:t>
            </a:r>
          </a:p>
          <a:p>
            <a:pPr marL="0" indent="0" algn="l">
              <a:lnSpc>
                <a:spcPct val="100000"/>
              </a:lnSpc>
              <a:spcAft>
                <a:spcPct val="0"/>
              </a:spcAft>
              <a:buNone/>
            </a:pP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p:cNvPicPr>
            <a:picLocks noChangeAspect="1"/>
          </p:cNvPicPr>
          <p:nvPr>
            <p:custDataLst>
              <p:tags r:id="rId6"/>
            </p:custDataLst>
          </p:nvPr>
        </p:nvPicPr>
        <p:blipFill>
          <a:blip r:embed="rId5"/>
          <a:srcRect l="3807" t="4145" r="21568" b="18217"/>
          <a:stretch>
            <a:fillRect/>
          </a:stretch>
        </p:blipFill>
        <p:spPr>
          <a:xfrm>
            <a:off x="10197465" y="4747260"/>
            <a:ext cx="1285240" cy="1839595"/>
          </a:xfrm>
          <a:prstGeom prst="rect">
            <a:avLst/>
          </a:prstGeom>
        </p:spPr>
      </p:pic>
      <p:sp>
        <p:nvSpPr>
          <p:cNvPr id="5" name="文本框 4"/>
          <p:cNvSpPr txBox="1"/>
          <p:nvPr/>
        </p:nvSpPr>
        <p:spPr>
          <a:xfrm>
            <a:off x="4389120" y="650240"/>
            <a:ext cx="7108190" cy="583565"/>
          </a:xfrm>
          <a:prstGeom prst="rect">
            <a:avLst/>
          </a:prstGeom>
          <a:noFill/>
        </p:spPr>
        <p:txBody>
          <a:bodyPr wrap="square" rtlCol="0" anchor="t">
            <a:spAutoFit/>
          </a:bodyPr>
          <a:lstStyle/>
          <a:p>
            <a:pPr marL="0" indent="0">
              <a:lnSpc>
                <a:spcPct val="100000"/>
              </a:lnSpc>
              <a:spcAft>
                <a:spcPct val="0"/>
              </a:spcAft>
              <a:buNone/>
            </a:pPr>
            <a:r>
              <a:rPr lang="zh-CN" sz="3200" b="1" i="1" u="sng">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信号词、</a:t>
            </a:r>
            <a:r>
              <a:rPr sz="3200" b="1" i="1" u="sng">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限制词</a:t>
            </a:r>
            <a:r>
              <a:rPr lang="zh-CN" sz="3200" b="1" i="1" u="sng">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t>
            </a:r>
            <a:r>
              <a:rPr sz="3200" b="1" i="1" u="sng">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关联词</a:t>
            </a:r>
            <a:r>
              <a:rPr lang="zh-CN" sz="3200" b="1" i="1" u="sng">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t>
            </a:r>
            <a:r>
              <a:rPr sz="3200" b="1" i="1" u="sng">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重</a:t>
            </a:r>
            <a:r>
              <a:rPr lang="zh-CN" sz="3200" b="1" i="1" u="sng">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要</a:t>
            </a:r>
            <a:r>
              <a:rPr sz="3200" b="1" i="1" u="sng">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概念</a:t>
            </a:r>
            <a:endParaRPr lang="zh-CN" altLang="en-US" sz="3200" b="1" i="1" u="sng">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内容占位符 2"/>
          <p:cNvSpPr>
            <a:spLocks noGrp="1"/>
          </p:cNvSpPr>
          <p:nvPr/>
        </p:nvSpPr>
        <p:spPr>
          <a:xfrm>
            <a:off x="225425" y="1110615"/>
            <a:ext cx="11741150" cy="518922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lgn="l">
              <a:lnSpc>
                <a:spcPct val="100000"/>
              </a:lnSpc>
              <a:spcAft>
                <a:spcPct val="0"/>
              </a:spcAft>
              <a:buNone/>
            </a:pP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帮助你认知文章的一个方法就是认识信号词。这些词能给你信号，告诉你作者将要改变概念或者改变讲述内容。</a:t>
            </a:r>
            <a:r>
              <a:rPr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熟悉了信号词，下次见到信号词就能知道后续的内容说的是哪方面内容。此方法特别适合于阅读难度较高的抽象类书籍。</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  </a:t>
            </a:r>
          </a:p>
          <a:p>
            <a:pPr marL="0" indent="0" algn="l">
              <a:lnSpc>
                <a:spcPct val="100000"/>
              </a:lnSpc>
              <a:spcAft>
                <a:spcPct val="0"/>
              </a:spcAft>
              <a:buNone/>
            </a:pP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   不同种类的信号词：  </a:t>
            </a:r>
          </a:p>
          <a:p>
            <a:pPr marL="0" indent="0" algn="l">
              <a:lnSpc>
                <a:spcPct val="100000"/>
              </a:lnSpc>
              <a:spcAft>
                <a:spcPct val="0"/>
              </a:spcAft>
              <a:buNone/>
            </a:pP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   表示时间的信号词：当……时，之后，之前，事先，接下来，此刻等 </a:t>
            </a:r>
          </a:p>
          <a:p>
            <a:pPr marL="0" indent="0" algn="l">
              <a:lnSpc>
                <a:spcPct val="100000"/>
              </a:lnSpc>
              <a:spcAft>
                <a:spcPct val="0"/>
              </a:spcAft>
              <a:buNone/>
            </a:pP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   表示考虑事情两面性时的信号词：然而，另一方面，但同时，此外等 </a:t>
            </a:r>
          </a:p>
          <a:p>
            <a:pPr marL="0" indent="0" algn="l">
              <a:lnSpc>
                <a:spcPct val="100000"/>
              </a:lnSpc>
              <a:spcAft>
                <a:spcPct val="0"/>
              </a:spcAft>
              <a:buNone/>
            </a:pP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   表示顺序的信号词：首先，其次，最后等 </a:t>
            </a:r>
          </a:p>
          <a:p>
            <a:pPr marL="0" indent="0" algn="l">
              <a:lnSpc>
                <a:spcPct val="100000"/>
              </a:lnSpc>
              <a:spcAft>
                <a:spcPct val="0"/>
              </a:spcAft>
              <a:buNone/>
            </a:pP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   表示总结性的信号词：总之，因此，总而言之等 </a:t>
            </a:r>
          </a:p>
          <a:p>
            <a:pPr marL="0" indent="0" algn="l">
              <a:lnSpc>
                <a:spcPct val="100000"/>
              </a:lnSpc>
              <a:spcAft>
                <a:spcPct val="0"/>
              </a:spcAft>
              <a:buNone/>
            </a:pP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 ——《如何高效阅读》[美]彼得</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孔普</a:t>
            </a:r>
            <a:r>
              <a:rPr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blinds(horizontal)">
                                      <p:cBhvr>
                                        <p:cTn id="13" dur="500"/>
                                        <p:tgtEl>
                                          <p:spTgt spid="3">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1"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blinds(horizontal)">
                                      <p:cBhvr>
                                        <p:cTn id="19" dur="500"/>
                                        <p:tgtEl>
                                          <p:spTgt spid="3">
                                            <p:txEl>
                                              <p:pRg st="2" end="2"/>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linds(horizontal)">
                                      <p:cBhvr>
                                        <p:cTn id="25" dur="500"/>
                                        <p:tgtEl>
                                          <p:spTgt spid="5"/>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grpId="2"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blinds(horizontal)">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1" uiExpand="1" build="p"/>
      <p:bldP spid="6" grpId="2"/>
    </p:bldLst>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7">
            <a:lum/>
          </a:blip>
          <a:stretch>
            <a:fillRect l="-17000" r="-17000"/>
          </a:stretch>
        </a:blipFill>
        <a:effectLst/>
      </p:bgPr>
    </p:bg>
    <p:spTree>
      <p:nvGrpSpPr>
        <p:cNvPr id="1" name=""/>
        <p:cNvGrpSpPr/>
        <p:nvPr/>
      </p:nvGrpSpPr>
      <p:grpSpPr>
        <a:xfrm>
          <a:off x="0" y="0"/>
          <a:ext cx="0" cy="0"/>
        </a:xfrm>
      </p:grpSpPr>
      <p:sp>
        <p:nvSpPr>
          <p:cNvPr id="17" name="矩形 16"/>
          <p:cNvSpPr/>
          <p:nvPr/>
        </p:nvSpPr>
        <p:spPr>
          <a:xfrm>
            <a:off x="281354" y="270997"/>
            <a:ext cx="11629551" cy="631639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9693370" y="5160066"/>
            <a:ext cx="1139926" cy="1139926"/>
          </a:xfrm>
          <a:prstGeom prst="rect">
            <a:avLst/>
          </a:prstGeom>
        </p:spPr>
      </p:pic>
      <p:sp>
        <p:nvSpPr>
          <p:cNvPr id="100" name="文本框 99"/>
          <p:cNvSpPr txBox="1"/>
          <p:nvPr/>
        </p:nvSpPr>
        <p:spPr>
          <a:xfrm>
            <a:off x="1453092" y="658072"/>
            <a:ext cx="9380220" cy="666115"/>
          </a:xfrm>
          <a:prstGeom prst="rect">
            <a:avLst/>
          </a:prstGeom>
          <a:noFill/>
          <a:ln w="9525">
            <a:noFill/>
          </a:ln>
        </p:spPr>
        <p:txBody>
          <a:bodyPr wrap="square">
            <a:spAutoFit/>
          </a:bodyPr>
          <a:lstStyle/>
          <a:p>
            <a:pPr indent="101600" algn="ctr"/>
            <a:r>
              <a:rPr lang="zh-CN" sz="3735" b="1">
                <a:cs typeface="Times New Roman" panose="02020603050405020304" charset="0"/>
              </a:rPr>
              <a:t>在校高中生课外阅读情况调查问卷</a:t>
            </a:r>
            <a:endParaRPr lang="zh-CN" altLang="en-US" sz="3735"/>
          </a:p>
        </p:txBody>
      </p:sp>
      <p:pic>
        <p:nvPicPr>
          <p:cNvPr id="4" name="图片 3" descr="QQ截图20190916182659"/>
          <p:cNvPicPr>
            <a:picLocks noChangeAspect="1"/>
          </p:cNvPicPr>
          <p:nvPr>
            <p:custDataLst>
              <p:tags r:id="rId6"/>
            </p:custDataLst>
          </p:nvPr>
        </p:nvPicPr>
        <p:blipFill>
          <a:blip r:embed="rId5"/>
          <a:stretch>
            <a:fillRect/>
          </a:stretch>
        </p:blipFill>
        <p:spPr>
          <a:xfrm>
            <a:off x="1077595" y="1323975"/>
            <a:ext cx="10036810" cy="5183505"/>
          </a:xfrm>
          <a:prstGeom prst="rect">
            <a:avLst/>
          </a:prstGeom>
        </p:spPr>
      </p:pic>
    </p:spTree>
  </p:cSld>
  <p:clrMapOvr>
    <a:masterClrMapping/>
  </p:clrMapOvr>
  <p:transition spd="slow">
    <p:wipe/>
  </p:transition>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5">
            <a:lum/>
          </a:blip>
          <a:stretch>
            <a:fillRect l="-17000" r="-17000"/>
          </a:stretch>
        </a:blipFill>
        <a:effectLst/>
      </p:bgPr>
    </p:bg>
    <p:spTree>
      <p:nvGrpSpPr>
        <p:cNvPr id="1" name=""/>
        <p:cNvGrpSpPr/>
        <p:nvPr/>
      </p:nvGrpSpPr>
      <p:grpSpPr>
        <a:xfrm>
          <a:off x="0" y="0"/>
          <a:ext cx="0" cy="0"/>
        </a:xfrm>
      </p:grpSpPr>
      <p:sp>
        <p:nvSpPr>
          <p:cNvPr id="17" name="矩形 16"/>
          <p:cNvSpPr/>
          <p:nvPr/>
        </p:nvSpPr>
        <p:spPr>
          <a:xfrm>
            <a:off x="281354" y="270997"/>
            <a:ext cx="11629551" cy="631639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9693370" y="5160066"/>
            <a:ext cx="1139926" cy="1139926"/>
          </a:xfrm>
          <a:prstGeom prst="rect">
            <a:avLst/>
          </a:prstGeom>
        </p:spPr>
      </p:pic>
      <p:sp>
        <p:nvSpPr>
          <p:cNvPr id="3" name="内容占位符 2"/>
          <p:cNvSpPr>
            <a:spLocks noGrp="1"/>
          </p:cNvSpPr>
          <p:nvPr>
            <p:ph idx="1"/>
          </p:nvPr>
        </p:nvSpPr>
        <p:spPr>
          <a:xfrm>
            <a:off x="392430" y="271145"/>
            <a:ext cx="11213465" cy="7134860"/>
          </a:xfrm>
        </p:spPr>
        <p:txBody>
          <a:bodyPr>
            <a:normAutofit/>
          </a:bodyPr>
          <a:lstStyle/>
          <a:p>
            <a:pPr marL="0" indent="0" algn="l" fontAlgn="auto">
              <a:lnSpc>
                <a:spcPct val="100000"/>
              </a:lnSpc>
              <a:spcBef>
                <a:spcPct val="0"/>
              </a:spcBef>
              <a:spcAft>
                <a:spcPct val="0"/>
              </a:spcAft>
              <a:buNone/>
            </a:pPr>
            <a:r>
              <a:rPr lang="en-US" altLang="zh-CN"/>
              <a:t>    </a:t>
            </a:r>
            <a:r>
              <a:rPr lang="en-US" altLang="zh-CN" sz="3200" b="1">
                <a:latin typeface="宋体" panose="02010600030101010101" pitchFamily="2" charset="-122"/>
                <a:ea typeface="宋体" panose="02010600030101010101" pitchFamily="2" charset="-122"/>
                <a:cs typeface="宋体" panose="02010600030101010101" pitchFamily="2" charset="-122"/>
              </a:rPr>
              <a:t> </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我们说乡下人土气，虽则似乎带着几分藐视的意味，但这个土字却用得很好。土字的基本意义是指泥土。乡下人离不了泥土，因为在乡下住，种地是最普通的谋生办法。在我们这片远东大陆上，可能在很古的时候住过些还不知道种地的原始人，那些人的生活怎样，对于我们至多只有一些好奇的兴趣罢了。以现在的情形来说，这片大陆上最大多数的人是拖泥带水下田讨生活的了。我们不妨缩小一些范围来看，三条大河的流域已经全是农业区。而且，据说凡是从这个农业老家里迁移到四围边地上去的子弟，也都是很忠实地守着这直接向土里去讨生活的传统。最近我遇着一位到内蒙旅行回来的美国朋友，他很奇怪地问我：你们中原去的人，到了这最适宜于放牧的草原上，依旧锄地播种，一家家划着小小的一方地，种植起来；真像是向土里一钻，看不到其他利用这片地的方法了。我记得我的老师史禄国先生也告诉过我，远在西伯利亚，中国人住下了，不管天气如何，还是要下些种子，试试看能不能种地——这样说来，我们的民族确是和泥土分不开的了。从土里长出过光荣的历史，自然也会受到土的束缚，现在很有些飞不上天的样子。</a:t>
            </a:r>
          </a:p>
          <a:p>
            <a:pPr marL="0" indent="0" algn="l" fontAlgn="auto">
              <a:lnSpc>
                <a:spcPct val="100000"/>
              </a:lnSpc>
              <a:spcBef>
                <a:spcPct val="0"/>
              </a:spcBef>
              <a:spcAft>
                <a:spcPct val="0"/>
              </a:spcAft>
              <a:buNone/>
            </a:pP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《乡土本色》</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 name="文本框 1"/>
          <p:cNvSpPr txBox="1"/>
          <p:nvPr/>
        </p:nvSpPr>
        <p:spPr>
          <a:xfrm>
            <a:off x="2903432" y="5654887"/>
            <a:ext cx="4773930" cy="645160"/>
          </a:xfrm>
          <a:prstGeom prst="rect">
            <a:avLst/>
          </a:prstGeom>
          <a:noFill/>
        </p:spPr>
        <p:txBody>
          <a:bodyPr wrap="none" rtlCol="0" anchor="t">
            <a:spAutoFit/>
          </a:bodyPr>
          <a:lstStyle/>
          <a:p>
            <a:pPr marL="0" indent="0">
              <a:lnSpc>
                <a:spcPct val="100000"/>
              </a:lnSpc>
              <a:spcAft>
                <a:spcPct val="0"/>
              </a:spcAft>
              <a:buNone/>
            </a:pPr>
            <a:r>
              <a:rPr lang="zh-CN" altLang="zh-CN" sz="3600" b="1" i="1">
                <a:solidFill>
                  <a:srgbClr val="002060"/>
                </a:solidFill>
                <a:effectLst>
                  <a:outerShdw blurRad="38100" dist="38100" dir="2700000" algn="tl">
                    <a:srgbClr val="000000">
                      <a:alpha val="43137"/>
                    </a:srgbClr>
                  </a:outerShdw>
                </a:effectLst>
              </a:rPr>
              <a:t>请找出文中的信号词。</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linds(horizontal)">
                                      <p:cBhvr>
                                        <p:cTn id="13" dur="500"/>
                                        <p:tgtEl>
                                          <p:spTgt spid="3">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1"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blinds(horizontal)">
                                      <p:cBhvr>
                                        <p:cTn id="19"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1" uiExpand="1" build="p"/>
    </p:bldLst>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5">
            <a:lum/>
          </a:blip>
          <a:stretch>
            <a:fillRect l="-17000" r="-17000"/>
          </a:stretch>
        </a:blipFill>
        <a:effectLst/>
      </p:bgPr>
    </p:bg>
    <p:spTree>
      <p:nvGrpSpPr>
        <p:cNvPr id="1" name=""/>
        <p:cNvGrpSpPr/>
        <p:nvPr/>
      </p:nvGrpSpPr>
      <p:grpSpPr>
        <a:xfrm>
          <a:off x="0" y="0"/>
          <a:ext cx="0" cy="0"/>
        </a:xfrm>
      </p:grpSpPr>
      <p:sp>
        <p:nvSpPr>
          <p:cNvPr id="17" name="矩形 16"/>
          <p:cNvSpPr/>
          <p:nvPr/>
        </p:nvSpPr>
        <p:spPr>
          <a:xfrm>
            <a:off x="281354" y="270997"/>
            <a:ext cx="11629551" cy="631639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9693370" y="5160066"/>
            <a:ext cx="1139926" cy="1139926"/>
          </a:xfrm>
          <a:prstGeom prst="rect">
            <a:avLst/>
          </a:prstGeom>
        </p:spPr>
      </p:pic>
      <p:sp>
        <p:nvSpPr>
          <p:cNvPr id="3" name="内容占位符 2"/>
          <p:cNvSpPr>
            <a:spLocks noGrp="1"/>
          </p:cNvSpPr>
          <p:nvPr>
            <p:ph idx="1"/>
          </p:nvPr>
        </p:nvSpPr>
        <p:spPr>
          <a:xfrm>
            <a:off x="490220" y="271145"/>
            <a:ext cx="11420475" cy="7134860"/>
          </a:xfrm>
        </p:spPr>
        <p:txBody>
          <a:bodyPr>
            <a:normAutofit/>
          </a:bodyPr>
          <a:lstStyle/>
          <a:p>
            <a:pPr marL="0" indent="0" algn="l" fontAlgn="auto">
              <a:lnSpc>
                <a:spcPct val="100000"/>
              </a:lnSpc>
              <a:spcBef>
                <a:spcPct val="0"/>
              </a:spcBef>
              <a:spcAft>
                <a:spcPct val="0"/>
              </a:spcAft>
              <a:buNone/>
            </a:pPr>
            <a:r>
              <a:rPr lang="en-US" altLang="zh-CN"/>
              <a:t>    </a:t>
            </a:r>
            <a:r>
              <a:rPr lang="en-US" altLang="zh-CN" sz="3200" b="1">
                <a:latin typeface="宋体" panose="02010600030101010101" pitchFamily="2" charset="-122"/>
                <a:ea typeface="宋体" panose="02010600030101010101" pitchFamily="2" charset="-122"/>
                <a:cs typeface="宋体" panose="02010600030101010101" pitchFamily="2" charset="-122"/>
              </a:rPr>
              <a:t>  </a:t>
            </a:r>
            <a:r>
              <a:rPr lang="zh-CN" altLang="en-US" sz="2665" b="1">
                <a:solidFill>
                  <a:schemeClr val="tx1"/>
                </a:solidFill>
                <a:latin typeface="宋体" panose="02010600030101010101" pitchFamily="2" charset="-122"/>
                <a:ea typeface="宋体" panose="02010600030101010101" pitchFamily="2" charset="-122"/>
                <a:cs typeface="宋体" panose="02010600030101010101" pitchFamily="2" charset="-122"/>
              </a:rPr>
              <a:t>我们说乡下人土气，虽则似乎带着几分藐视的意味，但这个土字却用得很好。土字的基本意义是指泥土。乡下人离不了泥土，因为在乡下住，种地是最普通的谋生办法。在我们这片远东大陆上，</a:t>
            </a:r>
            <a:r>
              <a:rPr lang="zh-CN" altLang="en-US" sz="2665" b="1">
                <a:solidFill>
                  <a:srgbClr val="FF0000"/>
                </a:solidFill>
                <a:latin typeface="宋体" panose="02010600030101010101" pitchFamily="2" charset="-122"/>
                <a:ea typeface="宋体" panose="02010600030101010101" pitchFamily="2" charset="-122"/>
                <a:cs typeface="宋体" panose="02010600030101010101" pitchFamily="2" charset="-122"/>
              </a:rPr>
              <a:t>可能在很古的时候</a:t>
            </a:r>
            <a:r>
              <a:rPr lang="zh-CN" altLang="en-US" sz="2665" b="1">
                <a:solidFill>
                  <a:schemeClr val="tx1"/>
                </a:solidFill>
                <a:latin typeface="宋体" panose="02010600030101010101" pitchFamily="2" charset="-122"/>
                <a:ea typeface="宋体" panose="02010600030101010101" pitchFamily="2" charset="-122"/>
                <a:cs typeface="宋体" panose="02010600030101010101" pitchFamily="2" charset="-122"/>
              </a:rPr>
              <a:t>住过些还不知道种地的原始人，那些人的生活怎样，对于我们至多只有一些好奇的兴趣罢了。</a:t>
            </a:r>
            <a:r>
              <a:rPr lang="zh-CN" altLang="en-US" sz="2665" b="1">
                <a:solidFill>
                  <a:srgbClr val="FF0000"/>
                </a:solidFill>
                <a:latin typeface="宋体" panose="02010600030101010101" pitchFamily="2" charset="-122"/>
                <a:ea typeface="宋体" panose="02010600030101010101" pitchFamily="2" charset="-122"/>
                <a:cs typeface="宋体" panose="02010600030101010101" pitchFamily="2" charset="-122"/>
              </a:rPr>
              <a:t>以现在的情形来说</a:t>
            </a:r>
            <a:r>
              <a:rPr lang="zh-CN" altLang="en-US" sz="2665" b="1">
                <a:solidFill>
                  <a:schemeClr val="tx1"/>
                </a:solidFill>
                <a:latin typeface="宋体" panose="02010600030101010101" pitchFamily="2" charset="-122"/>
                <a:ea typeface="宋体" panose="02010600030101010101" pitchFamily="2" charset="-122"/>
                <a:cs typeface="宋体" panose="02010600030101010101" pitchFamily="2" charset="-122"/>
              </a:rPr>
              <a:t>，这片大陆上最大多数的人是拖泥带水下田讨生活的了。我们不妨缩小一些范围来看，三条大河的流域已经全是农业区。而且，据说凡是从这个农业老家里迁移到四围边地上去的子弟，也都是很忠实地守着这直接向土里去讨生活的传统。</a:t>
            </a:r>
            <a:r>
              <a:rPr lang="zh-CN" altLang="en-US" sz="2665" b="1">
                <a:solidFill>
                  <a:srgbClr val="FF0000"/>
                </a:solidFill>
                <a:latin typeface="宋体" panose="02010600030101010101" pitchFamily="2" charset="-122"/>
                <a:ea typeface="宋体" panose="02010600030101010101" pitchFamily="2" charset="-122"/>
                <a:cs typeface="宋体" panose="02010600030101010101" pitchFamily="2" charset="-122"/>
              </a:rPr>
              <a:t>最近</a:t>
            </a:r>
            <a:r>
              <a:rPr lang="zh-CN" altLang="en-US" sz="2665" b="1">
                <a:solidFill>
                  <a:schemeClr val="tx1"/>
                </a:solidFill>
                <a:latin typeface="宋体" panose="02010600030101010101" pitchFamily="2" charset="-122"/>
                <a:ea typeface="宋体" panose="02010600030101010101" pitchFamily="2" charset="-122"/>
                <a:cs typeface="宋体" panose="02010600030101010101" pitchFamily="2" charset="-122"/>
              </a:rPr>
              <a:t>我遇着一位到内蒙旅行回来的美国朋友，他很奇怪地问我：你们中原去的人，到了这最适宜于放牧的草原上，依旧锄地播种，一家家划着小小的一方地，种植起来；真像是向土里一钻，看不到其他利用这片地的方法了。</a:t>
            </a:r>
            <a:r>
              <a:rPr lang="zh-CN" altLang="en-US" sz="2665" b="1">
                <a:solidFill>
                  <a:srgbClr val="FF0000"/>
                </a:solidFill>
                <a:latin typeface="宋体" panose="02010600030101010101" pitchFamily="2" charset="-122"/>
                <a:ea typeface="宋体" panose="02010600030101010101" pitchFamily="2" charset="-122"/>
                <a:cs typeface="宋体" panose="02010600030101010101" pitchFamily="2" charset="-122"/>
              </a:rPr>
              <a:t>我记得</a:t>
            </a:r>
            <a:r>
              <a:rPr lang="zh-CN" altLang="en-US" sz="2665" b="1">
                <a:solidFill>
                  <a:schemeClr val="tx1"/>
                </a:solidFill>
                <a:latin typeface="宋体" panose="02010600030101010101" pitchFamily="2" charset="-122"/>
                <a:ea typeface="宋体" panose="02010600030101010101" pitchFamily="2" charset="-122"/>
                <a:cs typeface="宋体" panose="02010600030101010101" pitchFamily="2" charset="-122"/>
              </a:rPr>
              <a:t>我的老师史禄国先生也告诉过我，远在西伯利亚，中国人住下了，不管天气如何，还是要下些种子，试试看能不能种地——</a:t>
            </a:r>
            <a:r>
              <a:rPr lang="zh-CN" altLang="en-US" sz="2665" b="1">
                <a:solidFill>
                  <a:srgbClr val="FF0000"/>
                </a:solidFill>
                <a:latin typeface="宋体" panose="02010600030101010101" pitchFamily="2" charset="-122"/>
                <a:ea typeface="宋体" panose="02010600030101010101" pitchFamily="2" charset="-122"/>
                <a:cs typeface="宋体" panose="02010600030101010101" pitchFamily="2" charset="-122"/>
              </a:rPr>
              <a:t>这样说来</a:t>
            </a:r>
            <a:r>
              <a:rPr lang="zh-CN" altLang="en-US" sz="2665" b="1">
                <a:solidFill>
                  <a:schemeClr val="tx1"/>
                </a:solidFill>
                <a:latin typeface="宋体" panose="02010600030101010101" pitchFamily="2" charset="-122"/>
                <a:ea typeface="宋体" panose="02010600030101010101" pitchFamily="2" charset="-122"/>
                <a:cs typeface="宋体" panose="02010600030101010101" pitchFamily="2" charset="-122"/>
              </a:rPr>
              <a:t>，我们的民族确是和泥土分不开的了。从土里长出过光荣的历史，自然也会受到土的束缚，现在很有些飞不上天的样子。</a:t>
            </a:r>
          </a:p>
        </p:txBody>
      </p:sp>
    </p:spTree>
  </p:cSld>
  <p:clrMapOvr>
    <a:masterClrMapping/>
  </p:clrMapOvr>
  <p:transition spd="slow">
    <p:wipe/>
  </p:transition>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6">
            <a:lum/>
          </a:blip>
          <a:stretch>
            <a:fillRect l="-17000" r="-17000"/>
          </a:stretch>
        </a:blipFill>
        <a:effectLst/>
      </p:bgPr>
    </p:bg>
    <p:spTree>
      <p:nvGrpSpPr>
        <p:cNvPr id="1" name=""/>
        <p:cNvGrpSpPr/>
        <p:nvPr/>
      </p:nvGrpSpPr>
      <p:grpSpPr>
        <a:xfrm>
          <a:off x="0" y="0"/>
          <a:ext cx="0" cy="0"/>
        </a:xfrm>
      </p:grpSpPr>
      <p:sp>
        <p:nvSpPr>
          <p:cNvPr id="17" name="矩形 16"/>
          <p:cNvSpPr/>
          <p:nvPr/>
        </p:nvSpPr>
        <p:spPr>
          <a:xfrm>
            <a:off x="281354" y="270997"/>
            <a:ext cx="11629551" cy="631639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9693370" y="5160066"/>
            <a:ext cx="1139926" cy="1139926"/>
          </a:xfrm>
          <a:prstGeom prst="rect">
            <a:avLst/>
          </a:prstGeom>
        </p:spPr>
      </p:pic>
      <p:sp>
        <p:nvSpPr>
          <p:cNvPr id="3" name="内容占位符 2"/>
          <p:cNvSpPr>
            <a:spLocks noGrp="1"/>
          </p:cNvSpPr>
          <p:nvPr>
            <p:ph idx="1"/>
          </p:nvPr>
        </p:nvSpPr>
        <p:spPr>
          <a:xfrm>
            <a:off x="656124" y="1565863"/>
            <a:ext cx="10852237" cy="6721807"/>
          </a:xfrm>
        </p:spPr>
        <p:txBody>
          <a:bodyPr/>
          <a:lstStyle/>
          <a:p>
            <a:pPr marL="0" indent="0" algn="l">
              <a:lnSpc>
                <a:spcPct val="100000"/>
              </a:lnSpc>
              <a:spcAft>
                <a:spcPct val="0"/>
              </a:spcAft>
              <a:buNone/>
            </a:pPr>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限定时间：目前、迄今为止、不久的将来、已经、一向、渐渐</a:t>
            </a:r>
          </a:p>
          <a:p>
            <a:pPr marL="0" indent="0" algn="l">
              <a:lnSpc>
                <a:spcPct val="100000"/>
              </a:lnSpc>
              <a:spcAft>
                <a:spcPct val="0"/>
              </a:spcAft>
              <a:buNone/>
            </a:pP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 2</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限定程度；最、比较、几乎、相当、稍微、更加</a:t>
            </a:r>
          </a:p>
          <a:p>
            <a:pPr marL="0" indent="0" algn="l">
              <a:lnSpc>
                <a:spcPct val="100000"/>
              </a:lnSpc>
              <a:spcAft>
                <a:spcPct val="0"/>
              </a:spcAft>
              <a:buNone/>
            </a:pP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 3</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表示估计或推测：大约、可能、左右</a:t>
            </a:r>
          </a:p>
          <a:p>
            <a:pPr marL="0" indent="0" algn="l">
              <a:lnSpc>
                <a:spcPct val="100000"/>
              </a:lnSpc>
              <a:spcAft>
                <a:spcPct val="0"/>
              </a:spcAft>
              <a:buNone/>
            </a:pP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 4</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限定数量：之一、多、有余、很少</a:t>
            </a:r>
          </a:p>
          <a:p>
            <a:pPr marL="0" indent="0" algn="l">
              <a:lnSpc>
                <a:spcPct val="100000"/>
              </a:lnSpc>
              <a:spcAft>
                <a:spcPct val="0"/>
              </a:spcAft>
              <a:buNone/>
            </a:pP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 5</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限定范围；全、都、大部分、大面积、</a:t>
            </a:r>
          </a:p>
          <a:p>
            <a:pPr marL="0" indent="0" algn="l">
              <a:lnSpc>
                <a:spcPct val="100000"/>
              </a:lnSpc>
              <a:spcAft>
                <a:spcPct val="0"/>
              </a:spcAft>
              <a:buNone/>
            </a:pP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总共、少数</a:t>
            </a:r>
          </a:p>
          <a:p>
            <a:pPr marL="0" indent="0" algn="l">
              <a:lnSpc>
                <a:spcPct val="100000"/>
              </a:lnSpc>
              <a:spcAft>
                <a:spcPct val="0"/>
              </a:spcAft>
              <a:buNone/>
            </a:pP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 6</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表频率的词语：一般、往往、常常、</a:t>
            </a:r>
          </a:p>
          <a:p>
            <a:pPr marL="0" indent="0" algn="l">
              <a:lnSpc>
                <a:spcPct val="100000"/>
              </a:lnSpc>
              <a:spcAft>
                <a:spcPct val="0"/>
              </a:spcAft>
              <a:buNone/>
            </a:pP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经常、通常、总是、有时</a:t>
            </a:r>
          </a:p>
        </p:txBody>
      </p:sp>
      <p:pic>
        <p:nvPicPr>
          <p:cNvPr id="2" name="图片 1"/>
          <p:cNvPicPr>
            <a:picLocks noChangeAspect="1"/>
          </p:cNvPicPr>
          <p:nvPr/>
        </p:nvPicPr>
        <p:blipFill>
          <a:blip r:embed="rId5"/>
          <a:stretch>
            <a:fillRect/>
          </a:stretch>
        </p:blipFill>
        <p:spPr>
          <a:xfrm>
            <a:off x="7421245" y="3379470"/>
            <a:ext cx="4086860" cy="2727325"/>
          </a:xfrm>
          <a:prstGeom prst="rect">
            <a:avLst/>
          </a:prstGeom>
        </p:spPr>
      </p:pic>
      <p:sp>
        <p:nvSpPr>
          <p:cNvPr id="4" name="内容占位符 2"/>
          <p:cNvSpPr>
            <a:spLocks noGrp="1"/>
          </p:cNvSpPr>
          <p:nvPr/>
        </p:nvSpPr>
        <p:spPr>
          <a:xfrm>
            <a:off x="3134995" y="575945"/>
            <a:ext cx="8208645" cy="98996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lgn="l">
              <a:lnSpc>
                <a:spcPct val="100000"/>
              </a:lnSpc>
              <a:spcAft>
                <a:spcPct val="0"/>
              </a:spcAft>
              <a:buNone/>
            </a:pPr>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rPr>
              <a:t>  体现学术类著作语言的严谨</a:t>
            </a:r>
          </a:p>
          <a:p>
            <a:pPr marL="0" indent="0" algn="l">
              <a:lnSpc>
                <a:spcPct val="100000"/>
              </a:lnSpc>
              <a:spcAft>
                <a:spcPct val="0"/>
              </a:spcAft>
              <a:buNone/>
            </a:pP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lgn="l">
              <a:lnSpc>
                <a:spcPct val="100000"/>
              </a:lnSpc>
              <a:spcAft>
                <a:spcPct val="0"/>
              </a:spcAft>
              <a:buNone/>
            </a:pP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5" name="内容占位符 2"/>
          <p:cNvSpPr>
            <a:spLocks noGrp="1"/>
          </p:cNvSpPr>
          <p:nvPr/>
        </p:nvSpPr>
        <p:spPr>
          <a:xfrm>
            <a:off x="991870" y="575945"/>
            <a:ext cx="1905635" cy="752475"/>
          </a:xfrm>
          <a:prstGeom prst="rect">
            <a:avLst/>
          </a:prstGeom>
          <a:ln w="28575">
            <a:solidFill>
              <a:srgbClr val="002060"/>
            </a:solidFill>
          </a:ln>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lgn="l">
              <a:lnSpc>
                <a:spcPct val="100000"/>
              </a:lnSpc>
              <a:spcAft>
                <a:spcPct val="0"/>
              </a:spcAft>
              <a:buNone/>
            </a:pPr>
            <a:r>
              <a:rPr lang="zh-CN" altLang="en-US" sz="4000" b="1">
                <a:solidFill>
                  <a:schemeClr val="tx1"/>
                </a:solidFill>
                <a:latin typeface="宋体" panose="02010600030101010101" pitchFamily="2" charset="-122"/>
                <a:ea typeface="宋体" panose="02010600030101010101" pitchFamily="2" charset="-122"/>
                <a:cs typeface="宋体" panose="02010600030101010101" pitchFamily="2" charset="-122"/>
              </a:rPr>
              <a:t>限制词  </a:t>
            </a:r>
          </a:p>
          <a:p>
            <a:pPr marL="0" indent="0" algn="l">
              <a:lnSpc>
                <a:spcPct val="100000"/>
              </a:lnSpc>
              <a:spcAft>
                <a:spcPct val="0"/>
              </a:spcAft>
              <a:buNone/>
            </a:pPr>
            <a:endParaRPr lang="zh-CN" altLang="en-US" sz="4000" b="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p:wipe/>
  </p:transition>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7" name="矩形 16"/>
          <p:cNvSpPr/>
          <p:nvPr/>
        </p:nvSpPr>
        <p:spPr>
          <a:xfrm>
            <a:off x="281354" y="270362"/>
            <a:ext cx="11629551" cy="631639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9693370" y="5160066"/>
            <a:ext cx="1139926" cy="1139926"/>
          </a:xfrm>
          <a:prstGeom prst="rect">
            <a:avLst/>
          </a:prstGeom>
        </p:spPr>
      </p:pic>
      <p:sp>
        <p:nvSpPr>
          <p:cNvPr id="2" name="文本框 1"/>
          <p:cNvSpPr txBox="1"/>
          <p:nvPr/>
        </p:nvSpPr>
        <p:spPr>
          <a:xfrm>
            <a:off x="700617" y="437727"/>
            <a:ext cx="1714500" cy="706755"/>
          </a:xfrm>
          <a:prstGeom prst="rect">
            <a:avLst/>
          </a:prstGeom>
          <a:noFill/>
          <a:ln w="28575">
            <a:solidFill>
              <a:srgbClr val="002060"/>
            </a:solidFill>
          </a:ln>
        </p:spPr>
        <p:txBody>
          <a:bodyPr wrap="none" rtlCol="0" anchor="t">
            <a:spAutoFit/>
          </a:bodyPr>
          <a:lstStyle/>
          <a:p>
            <a:pPr marL="0" indent="0">
              <a:lnSpc>
                <a:spcPct val="100000"/>
              </a:lnSpc>
              <a:spcAft>
                <a:spcPct val="0"/>
              </a:spcAft>
              <a:buNone/>
            </a:pPr>
            <a:r>
              <a:rPr sz="4000" b="1">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关联词</a:t>
            </a:r>
            <a:endParaRPr lang="zh-CN" altLang="en-US" sz="4000">
              <a:effectLst>
                <a:outerShdw blurRad="38100" dist="38100" dir="2700000" algn="tl">
                  <a:srgbClr val="000000">
                    <a:alpha val="43137"/>
                  </a:srgbClr>
                </a:outerShdw>
              </a:effectLst>
            </a:endParaRPr>
          </a:p>
        </p:txBody>
      </p:sp>
      <p:pic>
        <p:nvPicPr>
          <p:cNvPr id="3" name="图片 2"/>
          <p:cNvPicPr>
            <a:picLocks noChangeAspect="1"/>
          </p:cNvPicPr>
          <p:nvPr/>
        </p:nvPicPr>
        <p:blipFill>
          <a:blip r:embed="rId5"/>
          <a:stretch>
            <a:fillRect/>
          </a:stretch>
        </p:blipFill>
        <p:spPr>
          <a:xfrm>
            <a:off x="8856345" y="894715"/>
            <a:ext cx="2813685" cy="2808605"/>
          </a:xfrm>
          <a:prstGeom prst="rect">
            <a:avLst/>
          </a:prstGeom>
        </p:spPr>
      </p:pic>
      <p:sp>
        <p:nvSpPr>
          <p:cNvPr id="7" name="内容占位符 6"/>
          <p:cNvSpPr>
            <a:spLocks noGrp="1"/>
          </p:cNvSpPr>
          <p:nvPr>
            <p:ph idx="1"/>
          </p:nvPr>
        </p:nvSpPr>
        <p:spPr>
          <a:xfrm>
            <a:off x="700617" y="1638512"/>
            <a:ext cx="11730567" cy="6721687"/>
          </a:xfrm>
        </p:spPr>
        <p:txBody>
          <a:bodyPr/>
          <a:lstStyle/>
          <a:p>
            <a:pPr marL="0" indent="0" algn="l">
              <a:lnSpc>
                <a:spcPct val="100000"/>
              </a:lnSpc>
              <a:spcAft>
                <a:spcPct val="0"/>
              </a:spcAft>
              <a:buNone/>
            </a:pP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转折关系 尽管…可是 虽然…但是</a:t>
            </a:r>
          </a:p>
          <a:p>
            <a:pPr marL="0" indent="0" algn="l">
              <a:lnSpc>
                <a:spcPct val="100000"/>
              </a:lnSpc>
              <a:spcAft>
                <a:spcPct val="0"/>
              </a:spcAft>
              <a:buNone/>
            </a:pP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假设关系 如果…就   假使…就  要是…那么 </a:t>
            </a:r>
          </a:p>
          <a:p>
            <a:pPr marL="0" indent="0" algn="l">
              <a:lnSpc>
                <a:spcPct val="100000"/>
              </a:lnSpc>
              <a:spcAft>
                <a:spcPct val="0"/>
              </a:spcAft>
              <a:buNone/>
            </a:pP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条件关系 只要…就   只有…才  无论…都    </a:t>
            </a:r>
          </a:p>
          <a:p>
            <a:pPr marL="0" indent="0" algn="l">
              <a:lnSpc>
                <a:spcPct val="100000"/>
              </a:lnSpc>
              <a:spcAft>
                <a:spcPct val="0"/>
              </a:spcAft>
              <a:buNone/>
            </a:pP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4</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因果关系 因为…所以 由于…因此 既然…就</a:t>
            </a:r>
          </a:p>
          <a:p>
            <a:pPr marL="0" indent="0" algn="l">
              <a:lnSpc>
                <a:spcPct val="100000"/>
              </a:lnSpc>
              <a:spcAft>
                <a:spcPct val="0"/>
              </a:spcAft>
              <a:buNone/>
            </a:pP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5</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并列关系 不是…而是 既…又</a:t>
            </a:r>
          </a:p>
          <a:p>
            <a:pPr marL="0" indent="0" algn="l">
              <a:lnSpc>
                <a:spcPct val="100000"/>
              </a:lnSpc>
              <a:spcAft>
                <a:spcPct val="0"/>
              </a:spcAft>
              <a:buNone/>
            </a:pP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6</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承接关系 一…就</a:t>
            </a:r>
          </a:p>
          <a:p>
            <a:pPr marL="0" indent="0" algn="l">
              <a:lnSpc>
                <a:spcPct val="100000"/>
              </a:lnSpc>
              <a:spcAft>
                <a:spcPct val="0"/>
              </a:spcAft>
              <a:buNone/>
            </a:pP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7</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递进关系 不但…而且 不光…也   不仅…还</a:t>
            </a:r>
          </a:p>
          <a:p>
            <a:pPr marL="0" indent="0" algn="l">
              <a:lnSpc>
                <a:spcPct val="100000"/>
              </a:lnSpc>
              <a:spcAft>
                <a:spcPct val="0"/>
              </a:spcAft>
              <a:buNone/>
            </a:pP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8</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选择关系 不是…就是 与其…不如 宁可…也不 </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Effect transition="in" filter="blinds(horizontal)">
                                      <p:cBhvr>
                                        <p:cTn id="13" dur="500"/>
                                        <p:tgtEl>
                                          <p:spTgt spid="7">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1"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Effect transition="in" filter="blinds(horizontal)">
                                      <p:cBhvr>
                                        <p:cTn id="19" dur="500"/>
                                        <p:tgtEl>
                                          <p:spTgt spid="7">
                                            <p:txEl>
                                              <p:pRg st="1" end="1"/>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1"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Effect transition="in" filter="blinds(horizontal)">
                                      <p:cBhvr>
                                        <p:cTn id="25" dur="500"/>
                                        <p:tgtEl>
                                          <p:spTgt spid="7">
                                            <p:txEl>
                                              <p:pRg st="2" end="2"/>
                                            </p:txEl>
                                          </p:spTgt>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grpId="1" nodeType="clickEffect">
                                  <p:stCondLst>
                                    <p:cond delay="0"/>
                                  </p:stCondLst>
                                  <p:childTnLst>
                                    <p:set>
                                      <p:cBhvr>
                                        <p:cTn id="30" dur="1" fill="hold">
                                          <p:stCondLst>
                                            <p:cond delay="0"/>
                                          </p:stCondLst>
                                        </p:cTn>
                                        <p:tgtEl>
                                          <p:spTgt spid="7">
                                            <p:txEl>
                                              <p:pRg st="3" end="3"/>
                                            </p:txEl>
                                          </p:spTgt>
                                        </p:tgtEl>
                                        <p:attrNameLst>
                                          <p:attrName>style.visibility</p:attrName>
                                        </p:attrNameLst>
                                      </p:cBhvr>
                                      <p:to>
                                        <p:strVal val="visible"/>
                                      </p:to>
                                    </p:set>
                                    <p:animEffect transition="in" filter="blinds(horizontal)">
                                      <p:cBhvr>
                                        <p:cTn id="31" dur="500"/>
                                        <p:tgtEl>
                                          <p:spTgt spid="7">
                                            <p:txEl>
                                              <p:pRg st="3" end="3"/>
                                            </p:txEl>
                                          </p:spTgt>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3" presetClass="entr" presetSubtype="10" fill="hold" grpId="1" nodeType="clickEffect">
                                  <p:stCondLst>
                                    <p:cond delay="0"/>
                                  </p:stCondLst>
                                  <p:childTnLst>
                                    <p:set>
                                      <p:cBhvr>
                                        <p:cTn id="36" dur="1" fill="hold">
                                          <p:stCondLst>
                                            <p:cond delay="0"/>
                                          </p:stCondLst>
                                        </p:cTn>
                                        <p:tgtEl>
                                          <p:spTgt spid="7">
                                            <p:txEl>
                                              <p:pRg st="4" end="4"/>
                                            </p:txEl>
                                          </p:spTgt>
                                        </p:tgtEl>
                                        <p:attrNameLst>
                                          <p:attrName>style.visibility</p:attrName>
                                        </p:attrNameLst>
                                      </p:cBhvr>
                                      <p:to>
                                        <p:strVal val="visible"/>
                                      </p:to>
                                    </p:set>
                                    <p:animEffect transition="in" filter="blinds(horizontal)">
                                      <p:cBhvr>
                                        <p:cTn id="37" dur="500"/>
                                        <p:tgtEl>
                                          <p:spTgt spid="7">
                                            <p:txEl>
                                              <p:pRg st="4" end="4"/>
                                            </p:txEl>
                                          </p:spTgt>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3" presetClass="entr" presetSubtype="10" fill="hold" grpId="1" nodeType="clickEffect">
                                  <p:stCondLst>
                                    <p:cond delay="0"/>
                                  </p:stCondLst>
                                  <p:childTnLst>
                                    <p:set>
                                      <p:cBhvr>
                                        <p:cTn id="42" dur="1" fill="hold">
                                          <p:stCondLst>
                                            <p:cond delay="0"/>
                                          </p:stCondLst>
                                        </p:cTn>
                                        <p:tgtEl>
                                          <p:spTgt spid="7">
                                            <p:txEl>
                                              <p:pRg st="5" end="5"/>
                                            </p:txEl>
                                          </p:spTgt>
                                        </p:tgtEl>
                                        <p:attrNameLst>
                                          <p:attrName>style.visibility</p:attrName>
                                        </p:attrNameLst>
                                      </p:cBhvr>
                                      <p:to>
                                        <p:strVal val="visible"/>
                                      </p:to>
                                    </p:set>
                                    <p:animEffect transition="in" filter="blinds(horizontal)">
                                      <p:cBhvr>
                                        <p:cTn id="43" dur="500"/>
                                        <p:tgtEl>
                                          <p:spTgt spid="7">
                                            <p:txEl>
                                              <p:pRg st="5" end="5"/>
                                            </p:txEl>
                                          </p:spTgt>
                                        </p:tgtEl>
                                      </p:cBhvr>
                                    </p:animEffect>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3" presetClass="entr" presetSubtype="10" fill="hold" grpId="1" nodeType="clickEffect">
                                  <p:stCondLst>
                                    <p:cond delay="0"/>
                                  </p:stCondLst>
                                  <p:childTnLst>
                                    <p:set>
                                      <p:cBhvr>
                                        <p:cTn id="48" dur="1" fill="hold">
                                          <p:stCondLst>
                                            <p:cond delay="0"/>
                                          </p:stCondLst>
                                        </p:cTn>
                                        <p:tgtEl>
                                          <p:spTgt spid="7">
                                            <p:txEl>
                                              <p:pRg st="6" end="6"/>
                                            </p:txEl>
                                          </p:spTgt>
                                        </p:tgtEl>
                                        <p:attrNameLst>
                                          <p:attrName>style.visibility</p:attrName>
                                        </p:attrNameLst>
                                      </p:cBhvr>
                                      <p:to>
                                        <p:strVal val="visible"/>
                                      </p:to>
                                    </p:set>
                                    <p:animEffect transition="in" filter="blinds(horizontal)">
                                      <p:cBhvr>
                                        <p:cTn id="49" dur="500"/>
                                        <p:tgtEl>
                                          <p:spTgt spid="7">
                                            <p:txEl>
                                              <p:pRg st="6" end="6"/>
                                            </p:txEl>
                                          </p:spTgt>
                                        </p:tgtEl>
                                      </p:cBhvr>
                                    </p:animEffect>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3" presetClass="entr" presetSubtype="10" fill="hold" grpId="1" nodeType="clickEffect">
                                  <p:stCondLst>
                                    <p:cond delay="0"/>
                                  </p:stCondLst>
                                  <p:childTnLst>
                                    <p:set>
                                      <p:cBhvr>
                                        <p:cTn id="54" dur="1" fill="hold">
                                          <p:stCondLst>
                                            <p:cond delay="0"/>
                                          </p:stCondLst>
                                        </p:cTn>
                                        <p:tgtEl>
                                          <p:spTgt spid="7">
                                            <p:txEl>
                                              <p:pRg st="7" end="7"/>
                                            </p:txEl>
                                          </p:spTgt>
                                        </p:tgtEl>
                                        <p:attrNameLst>
                                          <p:attrName>style.visibility</p:attrName>
                                        </p:attrNameLst>
                                      </p:cBhvr>
                                      <p:to>
                                        <p:strVal val="visible"/>
                                      </p:to>
                                    </p:set>
                                    <p:animEffect transition="in" filter="blinds(horizontal)">
                                      <p:cBhvr>
                                        <p:cTn id="55" dur="500"/>
                                        <p:tgtEl>
                                          <p:spTgt spid="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1" uiExpand="1" build="p"/>
    </p:bldLst>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4">
            <a:lum/>
          </a:blip>
          <a:stretch>
            <a:fillRect l="-17000" r="-17000"/>
          </a:stretch>
        </a:blipFill>
        <a:effectLst/>
      </p:bgPr>
    </p:bg>
    <p:spTree>
      <p:nvGrpSpPr>
        <p:cNvPr id="1" name=""/>
        <p:cNvGrpSpPr/>
        <p:nvPr/>
      </p:nvGrpSpPr>
      <p:grpSpPr>
        <a:xfrm>
          <a:off x="0" y="0"/>
          <a:ext cx="0" cy="0"/>
        </a:xfrm>
      </p:grpSpPr>
      <p:sp>
        <p:nvSpPr>
          <p:cNvPr id="17" name="矩形 16"/>
          <p:cNvSpPr/>
          <p:nvPr/>
        </p:nvSpPr>
        <p:spPr>
          <a:xfrm>
            <a:off x="281354" y="270362"/>
            <a:ext cx="11629551" cy="631639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书中的概念主要分为三类，一类是作者原创的概念，如差序格局、团体格局、礼治秩序、长老统治等；第二类是作者从其他学术著作引用的概念，如阿波罗式、浮士德式、社会冲突、社会合作等；第三类是作者将普通词语临时用作社会学术语，如血缘、需要、欲望、功能等。</a:t>
            </a:r>
            <a:endParaRPr lang="zh-CN" altLang="en-US" sz="2400"/>
          </a:p>
        </p:txBody>
      </p:sp>
      <p:sp>
        <p:nvSpPr>
          <p:cNvPr id="2" name="文本框 1"/>
          <p:cNvSpPr txBox="1"/>
          <p:nvPr/>
        </p:nvSpPr>
        <p:spPr>
          <a:xfrm>
            <a:off x="416137" y="412962"/>
            <a:ext cx="2225040" cy="706755"/>
          </a:xfrm>
          <a:prstGeom prst="rect">
            <a:avLst/>
          </a:prstGeom>
          <a:noFill/>
          <a:ln w="28575">
            <a:solidFill>
              <a:schemeClr val="accent5">
                <a:lumMod val="50000"/>
              </a:schemeClr>
            </a:solidFill>
          </a:ln>
        </p:spPr>
        <p:txBody>
          <a:bodyPr wrap="none" rtlCol="0" anchor="t">
            <a:spAutoFit/>
          </a:bodyPr>
          <a:lstStyle/>
          <a:p>
            <a:pPr indent="0">
              <a:lnSpc>
                <a:spcPct val="100000"/>
              </a:lnSpc>
              <a:spcAft>
                <a:spcPct val="0"/>
              </a:spcAft>
              <a:buNone/>
            </a:pPr>
            <a:r>
              <a:rPr sz="4000" b="1">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重</a:t>
            </a:r>
            <a:r>
              <a:rPr lang="zh-CN" sz="4000" b="1">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要</a:t>
            </a:r>
            <a:r>
              <a:rPr sz="4000" b="1">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概念</a:t>
            </a:r>
            <a:endParaRPr lang="zh-CN" altLang="en-US" sz="4000">
              <a:effectLst>
                <a:outerShdw blurRad="38100" dist="38100" dir="2700000" algn="tl">
                  <a:srgbClr val="000000">
                    <a:alpha val="43137"/>
                  </a:srgbClr>
                </a:outerShdw>
              </a:effectLst>
            </a:endParaRPr>
          </a:p>
        </p:txBody>
      </p:sp>
      <p:sp>
        <p:nvSpPr>
          <p:cNvPr id="3" name="文本框 2"/>
          <p:cNvSpPr txBox="1"/>
          <p:nvPr/>
        </p:nvSpPr>
        <p:spPr>
          <a:xfrm>
            <a:off x="543560" y="1265555"/>
            <a:ext cx="11104880" cy="2245360"/>
          </a:xfrm>
          <a:prstGeom prst="rect">
            <a:avLst/>
          </a:prstGeom>
          <a:noFill/>
        </p:spPr>
        <p:txBody>
          <a:bodyPr wrap="square" rtlCol="0" anchor="t">
            <a:spAutoFit/>
          </a:bodyPr>
          <a:lstStyle/>
          <a:p>
            <a:r>
              <a:rPr lang="en-US" altLang="zh-CN" sz="2800" b="1">
                <a:sym typeface="+mn-ea"/>
              </a:rPr>
              <a:t>        </a:t>
            </a:r>
            <a:r>
              <a:rPr lang="en-US" altLang="zh-CN" sz="2800" b="1">
                <a:latin typeface="楷体" panose="02010609060101010101" charset="-122"/>
                <a:ea typeface="楷体" panose="02010609060101010101" charset="-122"/>
                <a:cs typeface="楷体" panose="02010609060101010101" charset="-122"/>
                <a:sym typeface="+mn-ea"/>
              </a:rPr>
              <a:t> </a:t>
            </a:r>
            <a:r>
              <a:rPr lang="zh-CN" altLang="en-US" sz="2800" b="1">
                <a:latin typeface="楷体" panose="02010609060101010101" charset="-122"/>
                <a:ea typeface="楷体" panose="02010609060101010101" charset="-122"/>
                <a:cs typeface="楷体" panose="02010609060101010101" charset="-122"/>
                <a:sym typeface="+mn-ea"/>
              </a:rPr>
              <a:t>这本小册子和我所写的《江村经济》、《禄村农田》等调查报告性质不同。它不是一个具体社会的描写，而是从具体社会里提炼出的一些概念。 …… 搞清楚我所谓乡土社会这个概念，就可以帮助我们去理解具体的中国社会。概念在这个意义上，是我们认识事物的工具。 </a:t>
            </a:r>
          </a:p>
          <a:p>
            <a:r>
              <a:rPr lang="zh-CN" altLang="en-US" sz="2800" b="1">
                <a:latin typeface="楷体" panose="02010609060101010101" charset="-122"/>
                <a:ea typeface="楷体" panose="02010609060101010101" charset="-122"/>
                <a:cs typeface="楷体" panose="02010609060101010101" charset="-122"/>
                <a:sym typeface="+mn-ea"/>
              </a:rPr>
              <a:t>                                               </a:t>
            </a:r>
            <a:r>
              <a:rPr lang="en-US" altLang="zh-CN" sz="2800" b="1">
                <a:latin typeface="楷体" panose="02010609060101010101" charset="-122"/>
                <a:ea typeface="楷体" panose="02010609060101010101" charset="-122"/>
                <a:cs typeface="楷体" panose="02010609060101010101" charset="-122"/>
                <a:sym typeface="+mn-ea"/>
              </a:rPr>
              <a:t>——</a:t>
            </a:r>
            <a:r>
              <a:rPr lang="zh-CN" altLang="en-US" sz="2800" b="1">
                <a:latin typeface="楷体" panose="02010609060101010101" charset="-122"/>
                <a:ea typeface="楷体" panose="02010609060101010101" charset="-122"/>
                <a:cs typeface="楷体" panose="02010609060101010101" charset="-122"/>
                <a:sym typeface="+mn-ea"/>
              </a:rPr>
              <a:t>重刊序言                                                                               </a:t>
            </a:r>
            <a:endParaRPr lang="zh-CN" altLang="en-US" sz="2800">
              <a:latin typeface="楷体" panose="02010609060101010101" charset="-122"/>
              <a:ea typeface="楷体" panose="02010609060101010101" charset="-122"/>
              <a:cs typeface="楷体" panose="02010609060101010101" charset="-122"/>
            </a:endParaRPr>
          </a:p>
        </p:txBody>
      </p:sp>
      <p:sp>
        <p:nvSpPr>
          <p:cNvPr id="100" name="文本框 99"/>
          <p:cNvSpPr txBox="1"/>
          <p:nvPr/>
        </p:nvSpPr>
        <p:spPr>
          <a:xfrm>
            <a:off x="543560" y="3479165"/>
            <a:ext cx="10941685" cy="3107690"/>
          </a:xfrm>
          <a:prstGeom prst="rect">
            <a:avLst/>
          </a:prstGeom>
          <a:noFill/>
          <a:ln w="9525">
            <a:noFill/>
          </a:ln>
        </p:spPr>
        <p:txBody>
          <a:bodyPr wrap="square">
            <a:spAutoFit/>
          </a:bodyPr>
          <a:lstStyle/>
          <a:p>
            <a:pPr indent="304800"/>
            <a:r>
              <a:rPr lang="zh-CN" sz="2800" b="1">
                <a:solidFill>
                  <a:schemeClr val="tx1"/>
                </a:solidFill>
                <a:ea typeface="宋体" panose="02010600030101010101" pitchFamily="2" charset="-122"/>
              </a:rPr>
              <a:t>《乡土中国》的概念主要分为三类，</a:t>
            </a:r>
          </a:p>
          <a:p>
            <a:pPr indent="304800"/>
            <a:r>
              <a:rPr lang="zh-CN" sz="2800" b="1">
                <a:solidFill>
                  <a:schemeClr val="tx1"/>
                </a:solidFill>
                <a:ea typeface="宋体" panose="02010600030101010101" pitchFamily="2" charset="-122"/>
              </a:rPr>
              <a:t>      作者原创的概念：差序格局、团体格局、礼治秩序、长老统治等；</a:t>
            </a:r>
          </a:p>
          <a:p>
            <a:pPr indent="304800"/>
            <a:r>
              <a:rPr lang="zh-CN" sz="2800" b="1">
                <a:solidFill>
                  <a:schemeClr val="tx1"/>
                </a:solidFill>
                <a:ea typeface="宋体" panose="02010600030101010101" pitchFamily="2" charset="-122"/>
              </a:rPr>
              <a:t>     作者从其他学术著作引用的概念：如阿波罗式、浮士德式、社会冲突、社会合作等；</a:t>
            </a:r>
          </a:p>
          <a:p>
            <a:pPr indent="304800"/>
            <a:r>
              <a:rPr lang="zh-CN" sz="2800" b="1">
                <a:solidFill>
                  <a:schemeClr val="tx1"/>
                </a:solidFill>
                <a:ea typeface="宋体" panose="02010600030101010101" pitchFamily="2" charset="-122"/>
              </a:rPr>
              <a:t>      作者将普通词语临时用作社会学术语：血缘、需要、欲望、功</a:t>
            </a:r>
            <a:r>
              <a:rPr lang="zh-CN" sz="2800" b="1">
                <a:solidFill>
                  <a:schemeClr val="tx1"/>
                </a:solidFill>
                <a:ea typeface="宋体" panose="02010600030101010101" pitchFamily="2" charset="-122"/>
                <a:hlinkClick r:id="rId3" action="ppaction://hlinksldjump"/>
              </a:rPr>
              <a:t>能等</a:t>
            </a:r>
            <a:r>
              <a:rPr lang="zh-CN" sz="2800" b="1">
                <a:solidFill>
                  <a:schemeClr val="tx1"/>
                </a:solidFill>
                <a:ea typeface="宋体" panose="02010600030101010101" pitchFamily="2" charset="-122"/>
              </a:rPr>
              <a:t>。</a:t>
            </a:r>
            <a:endParaRPr lang="zh-CN" altLang="en-US" sz="2800" b="1">
              <a:solidFill>
                <a:schemeClr val="tx1"/>
              </a:solidFill>
              <a:ea typeface="宋体" panose="0201060003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linds(horizontal)">
                                      <p:cBhvr>
                                        <p:cTn id="13" dur="500"/>
                                        <p:tgtEl>
                                          <p:spTgt spid="3"/>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2" nodeType="clickEffect">
                                  <p:stCondLst>
                                    <p:cond delay="0"/>
                                  </p:stCondLst>
                                  <p:childTnLst>
                                    <p:set>
                                      <p:cBhvr>
                                        <p:cTn id="18" dur="1" fill="hold">
                                          <p:stCondLst>
                                            <p:cond delay="0"/>
                                          </p:stCondLst>
                                        </p:cTn>
                                        <p:tgtEl>
                                          <p:spTgt spid="100"/>
                                        </p:tgtEl>
                                        <p:attrNameLst>
                                          <p:attrName>style.visibility</p:attrName>
                                        </p:attrNameLst>
                                      </p:cBhvr>
                                      <p:to>
                                        <p:strVal val="visible"/>
                                      </p:to>
                                    </p:set>
                                    <p:animEffect transition="in" filter="blinds(horizontal)">
                                      <p:cBhvr>
                                        <p:cTn id="19"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1"/>
      <p:bldP spid="100" grpId="2"/>
    </p:bldLst>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6">
            <a:lum/>
          </a:blip>
          <a:stretch>
            <a:fillRect l="-17000" r="-17000"/>
          </a:stretch>
        </a:blipFill>
        <a:effectLst/>
      </p:bgPr>
    </p:bg>
    <p:spTree>
      <p:nvGrpSpPr>
        <p:cNvPr id="1" name=""/>
        <p:cNvGrpSpPr/>
        <p:nvPr/>
      </p:nvGrpSpPr>
      <p:grpSpPr>
        <a:xfrm>
          <a:off x="0" y="0"/>
          <a:ext cx="0" cy="0"/>
        </a:xfrm>
      </p:grpSpPr>
      <p:sp>
        <p:nvSpPr>
          <p:cNvPr id="17" name="矩形 16"/>
          <p:cNvSpPr/>
          <p:nvPr/>
        </p:nvSpPr>
        <p:spPr>
          <a:xfrm>
            <a:off x="281354" y="270997"/>
            <a:ext cx="11629551" cy="631639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9693370" y="5160066"/>
            <a:ext cx="1139926" cy="1139926"/>
          </a:xfrm>
          <a:prstGeom prst="rect">
            <a:avLst/>
          </a:prstGeom>
        </p:spPr>
      </p:pic>
      <p:pic>
        <p:nvPicPr>
          <p:cNvPr id="4" name="图片 3" descr="rhjdsyswdt"/>
          <p:cNvPicPr>
            <a:picLocks noChangeAspect="1"/>
          </p:cNvPicPr>
          <p:nvPr/>
        </p:nvPicPr>
        <p:blipFill>
          <a:blip r:embed="rId5"/>
          <a:stretch>
            <a:fillRect/>
          </a:stretch>
        </p:blipFill>
        <p:spPr>
          <a:xfrm>
            <a:off x="397510" y="342900"/>
            <a:ext cx="11396345" cy="6172835"/>
          </a:xfrm>
          <a:prstGeom prst="rect">
            <a:avLst/>
          </a:prstGeom>
        </p:spPr>
      </p:pic>
    </p:spTree>
  </p:cSld>
  <p:clrMapOvr>
    <a:masterClrMapping/>
  </p:clrMapOvr>
  <p:transition spd="slow">
    <p:wipe/>
  </p:transition>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6">
            <a:lum/>
          </a:blip>
          <a:stretch>
            <a:fillRect l="-17000" r="-17000"/>
          </a:stretch>
        </a:blipFill>
        <a:effectLst/>
      </p:bgPr>
    </p:bg>
    <p:spTree>
      <p:nvGrpSpPr>
        <p:cNvPr id="1" name=""/>
        <p:cNvGrpSpPr/>
        <p:nvPr/>
      </p:nvGrpSpPr>
      <p:grpSpPr>
        <a:xfrm>
          <a:off x="0" y="0"/>
          <a:ext cx="0" cy="0"/>
        </a:xfrm>
      </p:grpSpPr>
      <p:sp>
        <p:nvSpPr>
          <p:cNvPr id="17" name="矩形 16"/>
          <p:cNvSpPr/>
          <p:nvPr/>
        </p:nvSpPr>
        <p:spPr>
          <a:xfrm>
            <a:off x="281354" y="270997"/>
            <a:ext cx="11629551" cy="631639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9693370" y="5160066"/>
            <a:ext cx="1139926" cy="1139926"/>
          </a:xfrm>
          <a:prstGeom prst="rect">
            <a:avLst/>
          </a:prstGeom>
        </p:spPr>
      </p:pic>
      <p:pic>
        <p:nvPicPr>
          <p:cNvPr id="4" name="图片 3" descr="timg (4)"/>
          <p:cNvPicPr>
            <a:picLocks noChangeAspect="1"/>
          </p:cNvPicPr>
          <p:nvPr/>
        </p:nvPicPr>
        <p:blipFill>
          <a:blip r:embed="rId5"/>
          <a:srcRect t="13226"/>
          <a:stretch>
            <a:fillRect/>
          </a:stretch>
        </p:blipFill>
        <p:spPr>
          <a:xfrm>
            <a:off x="774700" y="421640"/>
            <a:ext cx="8768715" cy="6015355"/>
          </a:xfrm>
          <a:prstGeom prst="rect">
            <a:avLst/>
          </a:prstGeom>
        </p:spPr>
      </p:pic>
    </p:spTree>
  </p:cSld>
  <p:clrMapOvr>
    <a:masterClrMapping/>
  </p:clrMapOvr>
  <p:transition spd="slow">
    <p:wipe/>
  </p:transition>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6">
            <a:lum/>
          </a:blip>
          <a:stretch>
            <a:fillRect l="-17000" r="-17000"/>
          </a:stretch>
        </a:blipFill>
        <a:effectLst/>
      </p:bgPr>
    </p:bg>
    <p:spTree>
      <p:nvGrpSpPr>
        <p:cNvPr id="1" name=""/>
        <p:cNvGrpSpPr/>
        <p:nvPr/>
      </p:nvGrpSpPr>
      <p:grpSpPr>
        <a:xfrm>
          <a:off x="0" y="0"/>
          <a:ext cx="0" cy="0"/>
        </a:xfrm>
      </p:grpSpPr>
      <p:sp>
        <p:nvSpPr>
          <p:cNvPr id="17" name="矩形 16"/>
          <p:cNvSpPr/>
          <p:nvPr/>
        </p:nvSpPr>
        <p:spPr>
          <a:xfrm>
            <a:off x="281354" y="270362"/>
            <a:ext cx="11629551" cy="631639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9693370" y="5160066"/>
            <a:ext cx="1139926" cy="1139926"/>
          </a:xfrm>
          <a:prstGeom prst="rect">
            <a:avLst/>
          </a:prstGeom>
        </p:spPr>
      </p:pic>
      <p:pic>
        <p:nvPicPr>
          <p:cNvPr id="4" name="图片 3" descr="阅读重刊、目录、后序的理解"/>
          <p:cNvPicPr>
            <a:picLocks noChangeAspect="1"/>
          </p:cNvPicPr>
          <p:nvPr/>
        </p:nvPicPr>
        <p:blipFill>
          <a:blip r:embed="rId5"/>
          <a:srcRect l="4981" t="34853" r="5806" b="14747"/>
          <a:stretch>
            <a:fillRect/>
          </a:stretch>
        </p:blipFill>
        <p:spPr>
          <a:xfrm>
            <a:off x="281305" y="270510"/>
            <a:ext cx="11629390" cy="6343015"/>
          </a:xfrm>
          <a:prstGeom prst="rect">
            <a:avLst/>
          </a:prstGeom>
        </p:spPr>
      </p:pic>
    </p:spTree>
  </p:cSld>
  <p:clrMapOvr>
    <a:masterClrMapping/>
  </p:clrMapOvr>
  <p:transition spd="slow">
    <p:wipe/>
  </p:transition>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6">
            <a:lum/>
          </a:blip>
          <a:stretch>
            <a:fillRect l="-17000" r="-17000"/>
          </a:stretch>
        </a:blipFill>
        <a:effectLst/>
      </p:bgPr>
    </p:bg>
    <p:spTree>
      <p:nvGrpSpPr>
        <p:cNvPr id="1" name=""/>
        <p:cNvGrpSpPr/>
        <p:nvPr/>
      </p:nvGrpSpPr>
      <p:grpSpPr>
        <a:xfrm>
          <a:off x="0" y="0"/>
          <a:ext cx="0" cy="0"/>
        </a:xfrm>
      </p:grpSpPr>
      <p:sp>
        <p:nvSpPr>
          <p:cNvPr id="17" name="矩形 16"/>
          <p:cNvSpPr/>
          <p:nvPr/>
        </p:nvSpPr>
        <p:spPr>
          <a:xfrm>
            <a:off x="281354" y="270997"/>
            <a:ext cx="11629551" cy="631639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9693370" y="5160066"/>
            <a:ext cx="1139926" cy="1139926"/>
          </a:xfrm>
          <a:prstGeom prst="rect">
            <a:avLst/>
          </a:prstGeom>
        </p:spPr>
      </p:pic>
      <p:sp>
        <p:nvSpPr>
          <p:cNvPr id="3" name="内容占位符 2"/>
          <p:cNvSpPr>
            <a:spLocks noGrp="1"/>
          </p:cNvSpPr>
          <p:nvPr>
            <p:ph idx="1"/>
          </p:nvPr>
        </p:nvSpPr>
        <p:spPr>
          <a:xfrm>
            <a:off x="490220" y="271145"/>
            <a:ext cx="11420475" cy="7134860"/>
          </a:xfrm>
        </p:spPr>
        <p:txBody>
          <a:bodyPr>
            <a:normAutofit/>
          </a:bodyPr>
          <a:lstStyle/>
          <a:p>
            <a:pPr marL="0" indent="0" algn="l" fontAlgn="auto">
              <a:lnSpc>
                <a:spcPct val="100000"/>
              </a:lnSpc>
              <a:spcBef>
                <a:spcPct val="0"/>
              </a:spcBef>
              <a:spcAft>
                <a:spcPct val="0"/>
              </a:spcAft>
              <a:buNone/>
            </a:pPr>
            <a:r>
              <a:rPr lang="en-US" altLang="zh-CN"/>
              <a:t>    </a:t>
            </a:r>
            <a:r>
              <a:rPr lang="en-US" altLang="zh-CN" sz="3200" b="1">
                <a:latin typeface="宋体" panose="02010600030101010101" pitchFamily="2" charset="-122"/>
                <a:ea typeface="宋体" panose="02010600030101010101" pitchFamily="2" charset="-122"/>
                <a:cs typeface="宋体" panose="02010600030101010101" pitchFamily="2" charset="-122"/>
              </a:rPr>
              <a:t> </a:t>
            </a:r>
            <a:r>
              <a:rPr lang="en-US" altLang="zh-CN" b="1">
                <a:latin typeface="宋体" panose="02010600030101010101" pitchFamily="2" charset="-122"/>
                <a:ea typeface="宋体" panose="02010600030101010101" pitchFamily="2" charset="-122"/>
                <a:cs typeface="宋体" panose="02010600030101010101" pitchFamily="2" charset="-122"/>
              </a:rPr>
              <a:t> </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我们说乡下人土气，虽则似乎带着几分藐视的意味，但这个土字却用得很好。土字的基本意义是指泥土。</a:t>
            </a:r>
            <a:r>
              <a:rPr lang="zh-CN" altLang="en-US" b="1" u="sng">
                <a:solidFill>
                  <a:srgbClr val="FF0000"/>
                </a:solidFill>
                <a:latin typeface="宋体" panose="02010600030101010101" pitchFamily="2" charset="-122"/>
                <a:ea typeface="宋体" panose="02010600030101010101" pitchFamily="2" charset="-122"/>
                <a:cs typeface="宋体" panose="02010600030101010101" pitchFamily="2" charset="-122"/>
              </a:rPr>
              <a:t>乡下人离不了泥土，因为在乡下住，种地是最普通的谋生办法。</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在我们这片远东大陆上，</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rPr>
              <a:t>可能在很古的时候</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住过些还不知道种地的原始人，那些人的生活怎样，对于我们至多只有一些好奇的兴趣罢了。</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rPr>
              <a:t>以现在的情形来说</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b="1">
                <a:solidFill>
                  <a:srgbClr val="00B050"/>
                </a:solidFill>
                <a:latin typeface="宋体" panose="02010600030101010101" pitchFamily="2" charset="-122"/>
                <a:ea typeface="宋体" panose="02010600030101010101" pitchFamily="2" charset="-122"/>
                <a:cs typeface="宋体" panose="02010600030101010101" pitchFamily="2" charset="-122"/>
              </a:rPr>
              <a:t>这片大陆上</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最大多数的人是拖泥带水下田讨生活的了。我们不妨缩小一些范围来看，</a:t>
            </a:r>
            <a:r>
              <a:rPr lang="zh-CN" altLang="en-US" b="1">
                <a:solidFill>
                  <a:srgbClr val="00B050"/>
                </a:solidFill>
                <a:latin typeface="宋体" panose="02010600030101010101" pitchFamily="2" charset="-122"/>
                <a:ea typeface="宋体" panose="02010600030101010101" pitchFamily="2" charset="-122"/>
                <a:cs typeface="宋体" panose="02010600030101010101" pitchFamily="2" charset="-122"/>
              </a:rPr>
              <a:t>三条大河的流域</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已经全是农业区。而且，据说凡是从这个农业老家里</a:t>
            </a:r>
            <a:r>
              <a:rPr lang="zh-CN" altLang="en-US" b="1">
                <a:solidFill>
                  <a:srgbClr val="00B050"/>
                </a:solidFill>
                <a:latin typeface="宋体" panose="02010600030101010101" pitchFamily="2" charset="-122"/>
                <a:ea typeface="宋体" panose="02010600030101010101" pitchFamily="2" charset="-122"/>
                <a:cs typeface="宋体" panose="02010600030101010101" pitchFamily="2" charset="-122"/>
              </a:rPr>
              <a:t>迁移到四围边地上去</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的子弟，也都是很忠实地守着这直接向土里去讨生活的传统。</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rPr>
              <a:t>最近</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我遇着一位到内蒙旅行回来的美国朋友，他很奇怪地问我：你们中原去的人，到了这最适宜于放牧的草原上，依旧锄地播种，一家家划着小小的一方地，种植起来；真像是向土里一钻，看不到其他利用这片地的方法了。</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rPr>
              <a:t>我记得</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我的老师史禄国先生也告诉过我，远在西伯利亚，中国人住下了，不管天气如何，还是要下些种子，试试看能不能种地——</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rPr>
              <a:t>这样说来</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b="1" u="sng">
                <a:solidFill>
                  <a:srgbClr val="FF0000"/>
                </a:solidFill>
                <a:latin typeface="宋体" panose="02010600030101010101" pitchFamily="2" charset="-122"/>
                <a:ea typeface="宋体" panose="02010600030101010101" pitchFamily="2" charset="-122"/>
                <a:cs typeface="宋体" panose="02010600030101010101" pitchFamily="2" charset="-122"/>
              </a:rPr>
              <a:t>我们的民族确是和泥土分不开的了。</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从土里长出过光荣的历史，自然也会受到土的束缚，现在很有些飞不上天的</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hlinkClick r:id="rId5" action="ppaction://hlinksldjump"/>
              </a:rPr>
              <a:t>样子。</a:t>
            </a:r>
            <a:endPar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1087967" y="5535507"/>
            <a:ext cx="9009380" cy="645160"/>
          </a:xfrm>
          <a:prstGeom prst="rect">
            <a:avLst/>
          </a:prstGeom>
          <a:noFill/>
        </p:spPr>
        <p:txBody>
          <a:bodyPr wrap="none" rtlCol="0" anchor="t">
            <a:spAutoFit/>
          </a:bodyPr>
          <a:lstStyle/>
          <a:p>
            <a:pPr marL="0" indent="0">
              <a:lnSpc>
                <a:spcPct val="100000"/>
              </a:lnSpc>
              <a:spcAft>
                <a:spcPct val="0"/>
              </a:spcAft>
              <a:buNone/>
            </a:pPr>
            <a:r>
              <a:rPr lang="zh-CN" altLang="zh-CN" sz="3600" b="1" i="1">
                <a:solidFill>
                  <a:srgbClr val="002060"/>
                </a:solidFill>
                <a:effectLst>
                  <a:outerShdw blurRad="38100" dist="38100" dir="2700000" algn="tl">
                    <a:srgbClr val="000000">
                      <a:alpha val="43137"/>
                    </a:srgbClr>
                  </a:outerShdw>
                </a:effectLst>
              </a:rPr>
              <a:t>请为《乡土本色》的第二段 绘制思维导图。</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5">
            <a:lum/>
          </a:blip>
          <a:stretch>
            <a:fillRect l="-17000" r="-17000"/>
          </a:stretch>
        </a:blipFill>
        <a:effectLst/>
      </p:bgPr>
    </p:bg>
    <p:spTree>
      <p:nvGrpSpPr>
        <p:cNvPr id="1" name=""/>
        <p:cNvGrpSpPr/>
        <p:nvPr/>
      </p:nvGrpSpPr>
      <p:grpSpPr>
        <a:xfrm>
          <a:off x="0" y="0"/>
          <a:ext cx="0" cy="0"/>
        </a:xfrm>
      </p:grpSpPr>
      <p:sp>
        <p:nvSpPr>
          <p:cNvPr id="17" name="矩形 16"/>
          <p:cNvSpPr/>
          <p:nvPr/>
        </p:nvSpPr>
        <p:spPr>
          <a:xfrm>
            <a:off x="281940" y="300355"/>
            <a:ext cx="11562080" cy="625729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9693370" y="5160066"/>
            <a:ext cx="1139926" cy="1139926"/>
          </a:xfrm>
          <a:prstGeom prst="rect">
            <a:avLst/>
          </a:prstGeom>
        </p:spPr>
      </p:pic>
      <p:grpSp>
        <p:nvGrpSpPr>
          <p:cNvPr id="158" name="Group158"/>
          <p:cNvGrpSpPr/>
          <p:nvPr/>
        </p:nvGrpSpPr>
        <p:grpSpPr>
          <a:xfrm>
            <a:off x="347999" y="754799"/>
            <a:ext cx="11495793" cy="5544729"/>
            <a:chOff x="383162" y="1771615"/>
            <a:chExt cx="8423735" cy="3574200"/>
          </a:xfrm>
        </p:grpSpPr>
        <p:sp>
          <p:nvSpPr>
            <p:cNvPr id="152" name="Summary"/>
            <p:cNvSpPr/>
            <p:nvPr/>
          </p:nvSpPr>
          <p:spPr>
            <a:xfrm>
              <a:off x="6237025" y="1771615"/>
              <a:ext cx="133200" cy="3324450"/>
            </a:xfrm>
            <a:custGeom>
              <a:rect l="0" t="0" r="0" b="0"/>
              <a:pathLst>
                <a:path w="133200" h="3324450" fill="none">
                  <a:moveTo>
                    <a:pt x="939" y="0"/>
                  </a:moveTo>
                  <a:cubicBezTo>
                    <a:pt x="66235" y="0"/>
                    <a:pt x="65219" y="209990"/>
                    <a:pt x="65219" y="209990"/>
                  </a:cubicBezTo>
                  <a:lnTo>
                    <a:pt x="65219" y="1482671"/>
                  </a:lnTo>
                  <a:cubicBezTo>
                    <a:pt x="65219" y="1482671"/>
                    <a:pt x="76139" y="1662225"/>
                    <a:pt x="133200" y="1662225"/>
                  </a:cubicBezTo>
                  <a:cubicBezTo>
                    <a:pt x="76139" y="1669971"/>
                    <a:pt x="65219" y="1841779"/>
                    <a:pt x="65219" y="1841779"/>
                  </a:cubicBezTo>
                  <a:lnTo>
                    <a:pt x="65219" y="3114448"/>
                  </a:lnTo>
                  <a:cubicBezTo>
                    <a:pt x="65219" y="3114448"/>
                    <a:pt x="63957" y="3324450"/>
                    <a:pt x="0" y="3324450"/>
                  </a:cubicBezTo>
                </a:path>
              </a:pathLst>
            </a:custGeom>
            <a:solidFill>
              <a:srgbClr val="C593BA"/>
            </a:solidFill>
            <a:ln w="11100" cap="flat">
              <a:solidFill>
                <a:srgbClr val="C593BA"/>
              </a:solidFill>
              <a:round/>
            </a:ln>
          </p:spPr>
          <p:txBody>
            <a:bodyPr/>
            <a:lstStyle/>
            <a:p/>
          </p:txBody>
        </p:sp>
        <p:sp>
          <p:nvSpPr>
            <p:cNvPr id="103" name="MMConnector"/>
            <p:cNvSpPr/>
            <p:nvPr/>
          </p:nvSpPr>
          <p:spPr>
            <a:xfrm>
              <a:off x="2668375" y="3397765"/>
              <a:ext cx="299700" cy="999000"/>
            </a:xfrm>
            <a:custGeom>
              <a:rect l="0" t="0" r="0" b="0"/>
              <a:pathLst>
                <a:path w="299700" h="999000" fill="none">
                  <a:moveTo>
                    <a:pt x="-149850" y="499500"/>
                  </a:moveTo>
                  <a:cubicBezTo>
                    <a:pt x="56876" y="499500"/>
                    <a:pt x="-142702" y="-499500"/>
                    <a:pt x="149850" y="-499500"/>
                  </a:cubicBezTo>
                </a:path>
              </a:pathLst>
            </a:custGeom>
            <a:noFill/>
            <a:ln w="11100" cap="rnd">
              <a:solidFill>
                <a:srgbClr val="E0A7D3"/>
              </a:solidFill>
              <a:round/>
            </a:ln>
          </p:spPr>
          <p:txBody>
            <a:bodyPr/>
            <a:lstStyle/>
            <a:p/>
          </p:txBody>
        </p:sp>
        <p:sp>
          <p:nvSpPr>
            <p:cNvPr id="105" name="MMConnector"/>
            <p:cNvSpPr/>
            <p:nvPr/>
          </p:nvSpPr>
          <p:spPr>
            <a:xfrm>
              <a:off x="2668375" y="4246915"/>
              <a:ext cx="299700" cy="699300"/>
            </a:xfrm>
            <a:custGeom>
              <a:rect l="0" t="0" r="0" b="0"/>
              <a:pathLst>
                <a:path w="299700" h="699300" fill="none">
                  <a:moveTo>
                    <a:pt x="-149850" y="-349650"/>
                  </a:moveTo>
                  <a:cubicBezTo>
                    <a:pt x="41360" y="-349650"/>
                    <a:pt x="-106497" y="349650"/>
                    <a:pt x="149850" y="349650"/>
                  </a:cubicBezTo>
                </a:path>
              </a:pathLst>
            </a:custGeom>
            <a:noFill/>
            <a:ln w="11100" cap="rnd">
              <a:solidFill>
                <a:srgbClr val="E0A7D3"/>
              </a:solidFill>
              <a:round/>
            </a:ln>
          </p:spPr>
          <p:txBody>
            <a:bodyPr/>
            <a:lstStyle/>
            <a:p/>
          </p:txBody>
        </p:sp>
        <p:sp>
          <p:nvSpPr>
            <p:cNvPr id="109" name="MMConnector"/>
            <p:cNvSpPr/>
            <p:nvPr/>
          </p:nvSpPr>
          <p:spPr>
            <a:xfrm>
              <a:off x="3589675" y="2654065"/>
              <a:ext cx="299700" cy="488400"/>
            </a:xfrm>
            <a:custGeom>
              <a:rect l="0" t="0" r="0" b="0"/>
              <a:pathLst>
                <a:path w="299700" h="488400" fill="none">
                  <a:moveTo>
                    <a:pt x="-149850" y="244200"/>
                  </a:moveTo>
                  <a:cubicBezTo>
                    <a:pt x="23720" y="244200"/>
                    <a:pt x="-65338" y="-244200"/>
                    <a:pt x="149850" y="-244200"/>
                  </a:cubicBezTo>
                </a:path>
              </a:pathLst>
            </a:custGeom>
            <a:noFill/>
            <a:ln w="11100" cap="rnd">
              <a:solidFill>
                <a:srgbClr val="E0A7D3"/>
              </a:solidFill>
              <a:round/>
            </a:ln>
          </p:spPr>
          <p:txBody>
            <a:bodyPr/>
            <a:lstStyle/>
            <a:p/>
          </p:txBody>
        </p:sp>
        <p:sp>
          <p:nvSpPr>
            <p:cNvPr id="117" name="MMConnector"/>
            <p:cNvSpPr/>
            <p:nvPr/>
          </p:nvSpPr>
          <p:spPr>
            <a:xfrm>
              <a:off x="3589675" y="3148015"/>
              <a:ext cx="299700" cy="499500"/>
            </a:xfrm>
            <a:custGeom>
              <a:rect l="0" t="0" r="0" b="0"/>
              <a:pathLst>
                <a:path w="299700" h="499500" fill="none">
                  <a:moveTo>
                    <a:pt x="-149850" y="-249750"/>
                  </a:moveTo>
                  <a:cubicBezTo>
                    <a:pt x="24764" y="-249750"/>
                    <a:pt x="-67772" y="249750"/>
                    <a:pt x="149850" y="249750"/>
                  </a:cubicBezTo>
                </a:path>
              </a:pathLst>
            </a:custGeom>
            <a:noFill/>
            <a:ln w="11100" cap="rnd">
              <a:solidFill>
                <a:srgbClr val="E0A7D3"/>
              </a:solidFill>
              <a:round/>
            </a:ln>
          </p:spPr>
          <p:txBody>
            <a:bodyPr/>
            <a:lstStyle/>
            <a:p/>
          </p:txBody>
        </p:sp>
        <p:sp>
          <p:nvSpPr>
            <p:cNvPr id="125" name="MMConnector"/>
            <p:cNvSpPr/>
            <p:nvPr/>
          </p:nvSpPr>
          <p:spPr>
            <a:xfrm>
              <a:off x="4566475" y="3114715"/>
              <a:ext cx="299700" cy="566100"/>
            </a:xfrm>
            <a:custGeom>
              <a:rect l="0" t="0" r="0" b="0"/>
              <a:pathLst>
                <a:path w="299700" h="566100" fill="none">
                  <a:moveTo>
                    <a:pt x="-149850" y="283050"/>
                  </a:moveTo>
                  <a:cubicBezTo>
                    <a:pt x="30772" y="283050"/>
                    <a:pt x="-81792" y="-283050"/>
                    <a:pt x="149850" y="-283050"/>
                  </a:cubicBezTo>
                </a:path>
              </a:pathLst>
            </a:custGeom>
            <a:noFill/>
            <a:ln w="11100" cap="rnd">
              <a:solidFill>
                <a:srgbClr val="E0A7D3"/>
              </a:solidFill>
              <a:round/>
            </a:ln>
          </p:spPr>
          <p:txBody>
            <a:bodyPr/>
            <a:lstStyle/>
            <a:p/>
          </p:txBody>
        </p:sp>
        <p:sp>
          <p:nvSpPr>
            <p:cNvPr id="129" name="MMConnector"/>
            <p:cNvSpPr/>
            <p:nvPr/>
          </p:nvSpPr>
          <p:spPr>
            <a:xfrm>
              <a:off x="4566475" y="3325615"/>
              <a:ext cx="299700" cy="144300"/>
            </a:xfrm>
            <a:custGeom>
              <a:rect l="0" t="0" r="0" b="0"/>
              <a:pathLst>
                <a:path w="299700" h="144300" fill="none">
                  <a:moveTo>
                    <a:pt x="-149850" y="72150"/>
                  </a:moveTo>
                  <a:cubicBezTo>
                    <a:pt x="-13071" y="72150"/>
                    <a:pt x="20509" y="-72150"/>
                    <a:pt x="149850" y="-72150"/>
                  </a:cubicBezTo>
                </a:path>
              </a:pathLst>
            </a:custGeom>
            <a:noFill/>
            <a:ln w="11100" cap="rnd">
              <a:solidFill>
                <a:srgbClr val="E0A7D3"/>
              </a:solidFill>
              <a:round/>
            </a:ln>
          </p:spPr>
          <p:txBody>
            <a:bodyPr/>
            <a:lstStyle/>
            <a:p/>
          </p:txBody>
        </p:sp>
        <p:sp>
          <p:nvSpPr>
            <p:cNvPr id="131" name="MMConnector"/>
            <p:cNvSpPr/>
            <p:nvPr/>
          </p:nvSpPr>
          <p:spPr>
            <a:xfrm>
              <a:off x="4566475" y="3536515"/>
              <a:ext cx="299700" cy="277500"/>
            </a:xfrm>
            <a:custGeom>
              <a:rect l="0" t="0" r="0" b="0"/>
              <a:pathLst>
                <a:path w="299700" h="277500" fill="none">
                  <a:moveTo>
                    <a:pt x="-149850" y="-138750"/>
                  </a:moveTo>
                  <a:cubicBezTo>
                    <a:pt x="2007" y="-138750"/>
                    <a:pt x="-14672" y="138750"/>
                    <a:pt x="149850" y="138750"/>
                  </a:cubicBezTo>
                </a:path>
              </a:pathLst>
            </a:custGeom>
            <a:noFill/>
            <a:ln w="11100" cap="rnd">
              <a:solidFill>
                <a:srgbClr val="E0A7D3"/>
              </a:solidFill>
              <a:round/>
            </a:ln>
          </p:spPr>
          <p:txBody>
            <a:bodyPr/>
            <a:lstStyle/>
            <a:p/>
          </p:txBody>
        </p:sp>
        <p:sp>
          <p:nvSpPr>
            <p:cNvPr id="135" name="MMConnector"/>
            <p:cNvSpPr/>
            <p:nvPr/>
          </p:nvSpPr>
          <p:spPr>
            <a:xfrm>
              <a:off x="3589675" y="4491115"/>
              <a:ext cx="299700" cy="210900"/>
            </a:xfrm>
            <a:custGeom>
              <a:rect l="0" t="0" r="0" b="0"/>
              <a:pathLst>
                <a:path w="299700" h="210900" fill="none">
                  <a:moveTo>
                    <a:pt x="-149850" y="105450"/>
                  </a:moveTo>
                  <a:cubicBezTo>
                    <a:pt x="-5439" y="105450"/>
                    <a:pt x="2701" y="-105450"/>
                    <a:pt x="149850" y="-105450"/>
                  </a:cubicBezTo>
                </a:path>
              </a:pathLst>
            </a:custGeom>
            <a:noFill/>
            <a:ln w="11100" cap="rnd">
              <a:solidFill>
                <a:srgbClr val="E0A7D3"/>
              </a:solidFill>
              <a:round/>
            </a:ln>
          </p:spPr>
          <p:txBody>
            <a:bodyPr/>
            <a:lstStyle/>
            <a:p/>
          </p:txBody>
        </p:sp>
        <p:sp>
          <p:nvSpPr>
            <p:cNvPr id="139" name="MMConnector"/>
            <p:cNvSpPr/>
            <p:nvPr/>
          </p:nvSpPr>
          <p:spPr>
            <a:xfrm>
              <a:off x="4633075" y="4385665"/>
              <a:ext cx="299700" cy="11100"/>
            </a:xfrm>
            <a:custGeom>
              <a:rect l="0" t="0" r="0" b="0"/>
              <a:pathLst>
                <a:path w="299700" h="11100" fill="none">
                  <a:moveTo>
                    <a:pt x="-149850" y="0"/>
                  </a:moveTo>
                  <a:cubicBezTo>
                    <a:pt x="-29970" y="0"/>
                    <a:pt x="59940" y="0"/>
                    <a:pt x="149850" y="0"/>
                  </a:cubicBezTo>
                </a:path>
              </a:pathLst>
            </a:custGeom>
            <a:noFill/>
            <a:ln w="11100" cap="rnd">
              <a:solidFill>
                <a:srgbClr val="E0A7D3"/>
              </a:solidFill>
              <a:round/>
            </a:ln>
          </p:spPr>
          <p:txBody>
            <a:bodyPr/>
            <a:lstStyle/>
            <a:p/>
          </p:txBody>
        </p:sp>
        <p:sp>
          <p:nvSpPr>
            <p:cNvPr id="145" name="MMConnector"/>
            <p:cNvSpPr/>
            <p:nvPr/>
          </p:nvSpPr>
          <p:spPr>
            <a:xfrm>
              <a:off x="3589675" y="4846315"/>
              <a:ext cx="299700" cy="499500"/>
            </a:xfrm>
            <a:custGeom>
              <a:rect l="0" t="0" r="0" b="0"/>
              <a:pathLst>
                <a:path w="299700" h="499500" fill="none">
                  <a:moveTo>
                    <a:pt x="-149850" y="-249750"/>
                  </a:moveTo>
                  <a:cubicBezTo>
                    <a:pt x="24764" y="-249750"/>
                    <a:pt x="-67772" y="249750"/>
                    <a:pt x="149850" y="249750"/>
                  </a:cubicBezTo>
                </a:path>
              </a:pathLst>
            </a:custGeom>
            <a:noFill/>
            <a:ln w="11100" cap="rnd">
              <a:solidFill>
                <a:srgbClr val="E0A7D3"/>
              </a:solidFill>
              <a:round/>
            </a:ln>
          </p:spPr>
          <p:txBody>
            <a:bodyPr/>
            <a:lstStyle/>
            <a:p/>
          </p:txBody>
        </p:sp>
        <p:sp>
          <p:nvSpPr>
            <p:cNvPr id="151" name="MMConnector"/>
            <p:cNvSpPr/>
            <p:nvPr/>
          </p:nvSpPr>
          <p:spPr>
            <a:xfrm>
              <a:off x="4621975" y="5096065"/>
              <a:ext cx="299700" cy="11100"/>
            </a:xfrm>
            <a:custGeom>
              <a:rect l="0" t="0" r="0" b="0"/>
              <a:pathLst>
                <a:path w="299700" h="11100" fill="none">
                  <a:moveTo>
                    <a:pt x="-149850" y="0"/>
                  </a:moveTo>
                  <a:cubicBezTo>
                    <a:pt x="-29970" y="0"/>
                    <a:pt x="59940" y="0"/>
                    <a:pt x="149850" y="0"/>
                  </a:cubicBezTo>
                </a:path>
              </a:pathLst>
            </a:custGeom>
            <a:noFill/>
            <a:ln w="11100" cap="rnd">
              <a:solidFill>
                <a:srgbClr val="E0A7D3"/>
              </a:solidFill>
              <a:round/>
            </a:ln>
          </p:spPr>
          <p:txBody>
            <a:bodyPr/>
            <a:lstStyle/>
            <a:p/>
          </p:txBody>
        </p:sp>
        <p:sp>
          <p:nvSpPr>
            <p:cNvPr id="155" name="MMConnector"/>
            <p:cNvSpPr/>
            <p:nvPr/>
          </p:nvSpPr>
          <p:spPr>
            <a:xfrm>
              <a:off x="8035447" y="3665553"/>
              <a:ext cx="299700" cy="463425"/>
            </a:xfrm>
            <a:custGeom>
              <a:rect l="0" t="0" r="0" b="0"/>
              <a:pathLst>
                <a:path w="299700" h="463425" fill="none">
                  <a:moveTo>
                    <a:pt x="-149850" y="-231712"/>
                  </a:moveTo>
                  <a:cubicBezTo>
                    <a:pt x="21332" y="-231712"/>
                    <a:pt x="-59765" y="231713"/>
                    <a:pt x="149850" y="231713"/>
                  </a:cubicBezTo>
                </a:path>
              </a:pathLst>
            </a:custGeom>
            <a:noFill/>
            <a:ln w="11100" cap="rnd">
              <a:solidFill>
                <a:srgbClr val="E0A7D3"/>
              </a:solidFill>
              <a:round/>
            </a:ln>
          </p:spPr>
          <p:txBody>
            <a:bodyPr/>
            <a:lstStyle/>
            <a:p/>
          </p:txBody>
        </p:sp>
        <p:sp>
          <p:nvSpPr>
            <p:cNvPr id="2" name="MMConnector"/>
            <p:cNvSpPr/>
            <p:nvPr/>
          </p:nvSpPr>
          <p:spPr>
            <a:xfrm>
              <a:off x="1384244" y="3918078"/>
              <a:ext cx="299700" cy="41625"/>
            </a:xfrm>
            <a:custGeom>
              <a:rect l="0" t="0" r="0" b="0"/>
              <a:pathLst>
                <a:path w="299700" h="41625" fill="none">
                  <a:moveTo>
                    <a:pt x="-149850" y="20813"/>
                  </a:moveTo>
                  <a:cubicBezTo>
                    <a:pt x="-25069" y="20813"/>
                    <a:pt x="48503" y="-20812"/>
                    <a:pt x="149850" y="-20812"/>
                  </a:cubicBezTo>
                </a:path>
              </a:pathLst>
            </a:custGeom>
            <a:noFill/>
            <a:ln w="11100" cap="rnd">
              <a:solidFill>
                <a:srgbClr val="E0A7D3"/>
              </a:solidFill>
              <a:round/>
            </a:ln>
          </p:spPr>
          <p:txBody>
            <a:bodyPr/>
            <a:lstStyle/>
            <a:p/>
          </p:txBody>
        </p:sp>
        <p:sp>
          <p:nvSpPr>
            <p:cNvPr id="102" name="SubTopic"/>
            <p:cNvSpPr/>
            <p:nvPr/>
          </p:nvSpPr>
          <p:spPr>
            <a:xfrm>
              <a:off x="2818225" y="2548615"/>
              <a:ext cx="621600" cy="349650"/>
            </a:xfrm>
            <a:custGeom>
              <a:gdLst>
                <a:gd name="rtl" fmla="*/ 77700 w 621600"/>
                <a:gd name="rtt" fmla="*/ 23310 h 349650"/>
                <a:gd name="rtr" fmla="*/ 543900 w 621600"/>
                <a:gd name="rtb" fmla="*/ 311910 h 349650"/>
              </a:gdLst>
              <a:rect l="rtl" t="rtt" r="rtr" b="rtb"/>
              <a:pathLst>
                <a:path w="621600" h="349650" stroke="0">
                  <a:moveTo>
                    <a:pt x="0" y="0"/>
                  </a:moveTo>
                  <a:lnTo>
                    <a:pt x="621600" y="0"/>
                  </a:lnTo>
                  <a:lnTo>
                    <a:pt x="621600" y="349650"/>
                  </a:lnTo>
                  <a:lnTo>
                    <a:pt x="0" y="349650"/>
                  </a:lnTo>
                  <a:lnTo>
                    <a:pt x="0" y="0"/>
                  </a:lnTo>
                  <a:close/>
                </a:path>
                <a:path w="621600" h="349650" fill="none">
                  <a:moveTo>
                    <a:pt x="0" y="349650"/>
                  </a:moveTo>
                  <a:lnTo>
                    <a:pt x="621600" y="349650"/>
                  </a:lnTo>
                </a:path>
              </a:pathLst>
            </a:custGeom>
            <a:noFill/>
            <a:ln w="11100" cap="flat">
              <a:solidFill>
                <a:srgbClr val="E0A7D3"/>
              </a:solidFill>
              <a:round/>
            </a:ln>
          </p:spPr>
          <p:txBody>
            <a:bodyPr wrap="none" lIns="0" tIns="0" rIns="0" bIns="30000" rtlCol="0" anchor="ctr"/>
            <a:lstStyle/>
            <a:p>
              <a:pPr>
                <a:lnSpc>
                  <a:spcPct val="100000"/>
                </a:lnSpc>
              </a:pPr>
              <a:r>
                <a:rPr sz="2075" b="1">
                  <a:solidFill>
                    <a:srgbClr val="454545"/>
                  </a:solidFill>
                  <a:latin typeface="微软雅黑" panose="020b0503020204020204" charset="-122"/>
                </a:rPr>
                <a:t>事实</a:t>
              </a:r>
            </a:p>
          </p:txBody>
        </p:sp>
        <p:sp>
          <p:nvSpPr>
            <p:cNvPr id="104" name="SubTopic"/>
            <p:cNvSpPr/>
            <p:nvPr/>
          </p:nvSpPr>
          <p:spPr>
            <a:xfrm>
              <a:off x="2818225" y="4246915"/>
              <a:ext cx="621600" cy="349650"/>
            </a:xfrm>
            <a:custGeom>
              <a:gdLst>
                <a:gd name="rtl" fmla="*/ 77700 w 621600"/>
                <a:gd name="rtt" fmla="*/ 23310 h 349650"/>
                <a:gd name="rtr" fmla="*/ 543900 w 621600"/>
                <a:gd name="rtb" fmla="*/ 311910 h 349650"/>
              </a:gdLst>
              <a:rect l="rtl" t="rtt" r="rtr" b="rtb"/>
              <a:pathLst>
                <a:path w="621600" h="349650" stroke="0">
                  <a:moveTo>
                    <a:pt x="0" y="0"/>
                  </a:moveTo>
                  <a:lnTo>
                    <a:pt x="621600" y="0"/>
                  </a:lnTo>
                  <a:lnTo>
                    <a:pt x="621600" y="349650"/>
                  </a:lnTo>
                  <a:lnTo>
                    <a:pt x="0" y="349650"/>
                  </a:lnTo>
                  <a:lnTo>
                    <a:pt x="0" y="0"/>
                  </a:lnTo>
                  <a:close/>
                </a:path>
                <a:path w="621600" h="349650" fill="none">
                  <a:moveTo>
                    <a:pt x="0" y="349650"/>
                  </a:moveTo>
                  <a:lnTo>
                    <a:pt x="621600" y="349650"/>
                  </a:lnTo>
                </a:path>
              </a:pathLst>
            </a:custGeom>
            <a:noFill/>
            <a:ln w="11100" cap="flat">
              <a:solidFill>
                <a:srgbClr val="E0A7D3"/>
              </a:solidFill>
              <a:round/>
            </a:ln>
          </p:spPr>
          <p:txBody>
            <a:bodyPr wrap="none" lIns="0" tIns="0" rIns="0" bIns="30000" rtlCol="0" anchor="ctr"/>
            <a:lstStyle/>
            <a:p>
              <a:pPr>
                <a:lnSpc>
                  <a:spcPct val="100000"/>
                </a:lnSpc>
              </a:pPr>
              <a:r>
                <a:rPr sz="2075" b="1">
                  <a:solidFill>
                    <a:srgbClr val="454545"/>
                  </a:solidFill>
                  <a:latin typeface="微软雅黑" panose="020b0503020204020204" charset="-122"/>
                </a:rPr>
                <a:t>对话</a:t>
              </a:r>
            </a:p>
          </p:txBody>
        </p:sp>
        <p:sp>
          <p:nvSpPr>
            <p:cNvPr id="108" name="SubTopic"/>
            <p:cNvSpPr/>
            <p:nvPr/>
          </p:nvSpPr>
          <p:spPr>
            <a:xfrm>
              <a:off x="3739526" y="1771615"/>
              <a:ext cx="677100" cy="638250"/>
            </a:xfrm>
            <a:custGeom>
              <a:gdLst>
                <a:gd name="rtl" fmla="*/ 77700 w 810300"/>
                <a:gd name="rtt" fmla="*/ 23310 h 638250"/>
                <a:gd name="rtr" fmla="*/ 732600 w 810300"/>
                <a:gd name="rtb" fmla="*/ 600510 h 638250"/>
              </a:gdLst>
              <a:rect l="rtl" t="rtt" r="rtr" b="rtb"/>
              <a:pathLst>
                <a:path w="810300" h="638250" stroke="0">
                  <a:moveTo>
                    <a:pt x="0" y="0"/>
                  </a:moveTo>
                  <a:lnTo>
                    <a:pt x="810300" y="0"/>
                  </a:lnTo>
                  <a:lnTo>
                    <a:pt x="810300" y="638250"/>
                  </a:lnTo>
                  <a:lnTo>
                    <a:pt x="0" y="638250"/>
                  </a:lnTo>
                  <a:lnTo>
                    <a:pt x="0" y="0"/>
                  </a:lnTo>
                  <a:close/>
                </a:path>
                <a:path w="810300" h="638250" fill="none">
                  <a:moveTo>
                    <a:pt x="0" y="638250"/>
                  </a:moveTo>
                  <a:lnTo>
                    <a:pt x="810300" y="638250"/>
                  </a:lnTo>
                </a:path>
              </a:pathLst>
            </a:custGeom>
            <a:noFill/>
            <a:ln w="11100" cap="flat">
              <a:solidFill>
                <a:srgbClr val="E0A7D3"/>
              </a:solidFill>
              <a:round/>
            </a:ln>
          </p:spPr>
          <p:txBody>
            <a:bodyPr wrap="square" lIns="0" tIns="0" rIns="0" bIns="30000" rtlCol="0" anchor="ctr"/>
            <a:lstStyle/>
            <a:p>
              <a:pPr>
                <a:lnSpc>
                  <a:spcPct val="100000"/>
                </a:lnSpc>
              </a:pPr>
              <a:r>
                <a:rPr sz="2075" b="1" err="1">
                  <a:solidFill>
                    <a:srgbClr val="454545"/>
                  </a:solidFill>
                  <a:latin typeface="微软雅黑" panose="020b0503020204020204" charset="-122"/>
                </a:rPr>
                <a:t>远古未知</a:t>
              </a:r>
            </a:p>
          </p:txBody>
        </p:sp>
        <p:sp>
          <p:nvSpPr>
            <p:cNvPr id="116" name="SubTopic"/>
            <p:cNvSpPr/>
            <p:nvPr/>
          </p:nvSpPr>
          <p:spPr>
            <a:xfrm>
              <a:off x="3739525" y="2759515"/>
              <a:ext cx="677100" cy="638250"/>
            </a:xfrm>
            <a:custGeom>
              <a:gdLst>
                <a:gd name="rtl" fmla="*/ 77700 w 677100"/>
                <a:gd name="rtt" fmla="*/ 23310 h 638250"/>
                <a:gd name="rtr" fmla="*/ 599400 w 677100"/>
                <a:gd name="rtb" fmla="*/ 600510 h 638250"/>
              </a:gdLst>
              <a:rect l="rtl" t="rtt" r="rtr" b="rtb"/>
              <a:pathLst>
                <a:path w="677100" h="638250" stroke="0">
                  <a:moveTo>
                    <a:pt x="0" y="0"/>
                  </a:moveTo>
                  <a:lnTo>
                    <a:pt x="677100" y="0"/>
                  </a:lnTo>
                  <a:lnTo>
                    <a:pt x="677100" y="638250"/>
                  </a:lnTo>
                  <a:lnTo>
                    <a:pt x="0" y="638250"/>
                  </a:lnTo>
                  <a:lnTo>
                    <a:pt x="0" y="0"/>
                  </a:lnTo>
                  <a:close/>
                </a:path>
                <a:path w="677100" h="638250" fill="none">
                  <a:moveTo>
                    <a:pt x="0" y="638250"/>
                  </a:moveTo>
                  <a:lnTo>
                    <a:pt x="677100" y="638250"/>
                  </a:lnTo>
                </a:path>
              </a:pathLst>
            </a:custGeom>
            <a:noFill/>
            <a:ln w="11100" cap="flat">
              <a:solidFill>
                <a:srgbClr val="E0A7D3"/>
              </a:solidFill>
              <a:round/>
            </a:ln>
          </p:spPr>
          <p:txBody>
            <a:bodyPr wrap="square" lIns="0" tIns="0" rIns="0" bIns="30000" rtlCol="0" anchor="ctr"/>
            <a:lstStyle/>
            <a:p>
              <a:pPr>
                <a:lnSpc>
                  <a:spcPct val="100000"/>
                </a:lnSpc>
              </a:pPr>
              <a:r>
                <a:rPr sz="2075" b="1">
                  <a:solidFill>
                    <a:srgbClr val="454545"/>
                  </a:solidFill>
                  <a:latin typeface="微软雅黑" panose="020b0503020204020204" charset="-122"/>
                </a:rPr>
                <a:t>现在下田</a:t>
              </a:r>
            </a:p>
          </p:txBody>
        </p:sp>
        <p:sp>
          <p:nvSpPr>
            <p:cNvPr id="124" name="SubTopic"/>
            <p:cNvSpPr/>
            <p:nvPr/>
          </p:nvSpPr>
          <p:spPr>
            <a:xfrm>
              <a:off x="4716325" y="2482015"/>
              <a:ext cx="1043400" cy="349650"/>
            </a:xfrm>
            <a:custGeom>
              <a:gdLst>
                <a:gd name="rtl" fmla="*/ 77700 w 1043400"/>
                <a:gd name="rtt" fmla="*/ 23310 h 349650"/>
                <a:gd name="rtr" fmla="*/ 965700 w 1043400"/>
                <a:gd name="rtb" fmla="*/ 311910 h 349650"/>
              </a:gdLst>
              <a:rect l="rtl" t="rtt" r="rtr" b="rtb"/>
              <a:pathLst>
                <a:path w="1043400" h="349650" stroke="0">
                  <a:moveTo>
                    <a:pt x="0" y="0"/>
                  </a:moveTo>
                  <a:lnTo>
                    <a:pt x="1043400" y="0"/>
                  </a:lnTo>
                  <a:lnTo>
                    <a:pt x="1043400" y="349650"/>
                  </a:lnTo>
                  <a:lnTo>
                    <a:pt x="0" y="349650"/>
                  </a:lnTo>
                  <a:lnTo>
                    <a:pt x="0" y="0"/>
                  </a:lnTo>
                  <a:close/>
                </a:path>
                <a:path w="1043400" h="349650" fill="none">
                  <a:moveTo>
                    <a:pt x="0" y="349650"/>
                  </a:moveTo>
                  <a:lnTo>
                    <a:pt x="1043400" y="349650"/>
                  </a:lnTo>
                </a:path>
              </a:pathLst>
            </a:custGeom>
            <a:noFill/>
            <a:ln w="11100" cap="flat">
              <a:solidFill>
                <a:srgbClr val="E0A7D3"/>
              </a:solidFill>
              <a:round/>
            </a:ln>
          </p:spPr>
          <p:txBody>
            <a:bodyPr wrap="none" lIns="0" tIns="0" rIns="0" bIns="30000" rtlCol="0" anchor="ctr"/>
            <a:lstStyle/>
            <a:p>
              <a:pPr>
                <a:lnSpc>
                  <a:spcPct val="100000"/>
                </a:lnSpc>
              </a:pPr>
              <a:r>
                <a:rPr sz="2075" b="1">
                  <a:solidFill>
                    <a:srgbClr val="454545"/>
                  </a:solidFill>
                  <a:latin typeface="微软雅黑" panose="020b0503020204020204" charset="-122"/>
                </a:rPr>
                <a:t>这片大陆</a:t>
              </a:r>
            </a:p>
          </p:txBody>
        </p:sp>
        <p:sp>
          <p:nvSpPr>
            <p:cNvPr id="128" name="SubTopic"/>
            <p:cNvSpPr/>
            <p:nvPr/>
          </p:nvSpPr>
          <p:spPr>
            <a:xfrm>
              <a:off x="4716325" y="2903815"/>
              <a:ext cx="1465200" cy="349650"/>
            </a:xfrm>
            <a:custGeom>
              <a:gdLst>
                <a:gd name="rtl" fmla="*/ 77700 w 1465200"/>
                <a:gd name="rtt" fmla="*/ 23310 h 349650"/>
                <a:gd name="rtr" fmla="*/ 1387500 w 1465200"/>
                <a:gd name="rtb" fmla="*/ 311910 h 349650"/>
              </a:gdLst>
              <a:rect l="rtl" t="rtt" r="rtr" b="rtb"/>
              <a:pathLst>
                <a:path w="1465200" h="349650" stroke="0">
                  <a:moveTo>
                    <a:pt x="0" y="0"/>
                  </a:moveTo>
                  <a:lnTo>
                    <a:pt x="1465200" y="0"/>
                  </a:lnTo>
                  <a:lnTo>
                    <a:pt x="1465200" y="349650"/>
                  </a:lnTo>
                  <a:lnTo>
                    <a:pt x="0" y="349650"/>
                  </a:lnTo>
                  <a:lnTo>
                    <a:pt x="0" y="0"/>
                  </a:lnTo>
                  <a:close/>
                </a:path>
                <a:path w="1465200" h="349650" fill="none">
                  <a:moveTo>
                    <a:pt x="0" y="349650"/>
                  </a:moveTo>
                  <a:lnTo>
                    <a:pt x="1465200" y="349650"/>
                  </a:lnTo>
                </a:path>
              </a:pathLst>
            </a:custGeom>
            <a:noFill/>
            <a:ln w="11100" cap="flat">
              <a:solidFill>
                <a:srgbClr val="E0A7D3"/>
              </a:solidFill>
              <a:round/>
            </a:ln>
          </p:spPr>
          <p:txBody>
            <a:bodyPr wrap="none" lIns="0" tIns="0" rIns="0" bIns="30000" rtlCol="0" anchor="ctr"/>
            <a:lstStyle/>
            <a:p>
              <a:pPr>
                <a:lnSpc>
                  <a:spcPct val="100000"/>
                </a:lnSpc>
              </a:pPr>
              <a:r>
                <a:rPr sz="2075" b="1">
                  <a:solidFill>
                    <a:srgbClr val="454545"/>
                  </a:solidFill>
                  <a:latin typeface="微软雅黑" panose="020b0503020204020204" charset="-122"/>
                </a:rPr>
                <a:t>三条大河流域</a:t>
              </a:r>
            </a:p>
          </p:txBody>
        </p:sp>
        <p:sp>
          <p:nvSpPr>
            <p:cNvPr id="130" name="SubTopic"/>
            <p:cNvSpPr/>
            <p:nvPr/>
          </p:nvSpPr>
          <p:spPr>
            <a:xfrm>
              <a:off x="4716325" y="3325615"/>
              <a:ext cx="1043400" cy="349650"/>
            </a:xfrm>
            <a:custGeom>
              <a:gdLst>
                <a:gd name="rtl" fmla="*/ 77700 w 1043400"/>
                <a:gd name="rtt" fmla="*/ 23310 h 349650"/>
                <a:gd name="rtr" fmla="*/ 965700 w 1043400"/>
                <a:gd name="rtb" fmla="*/ 311910 h 349650"/>
              </a:gdLst>
              <a:rect l="rtl" t="rtt" r="rtr" b="rtb"/>
              <a:pathLst>
                <a:path w="1043400" h="349650" stroke="0">
                  <a:moveTo>
                    <a:pt x="0" y="0"/>
                  </a:moveTo>
                  <a:lnTo>
                    <a:pt x="1043400" y="0"/>
                  </a:lnTo>
                  <a:lnTo>
                    <a:pt x="1043400" y="349650"/>
                  </a:lnTo>
                  <a:lnTo>
                    <a:pt x="0" y="349650"/>
                  </a:lnTo>
                  <a:lnTo>
                    <a:pt x="0" y="0"/>
                  </a:lnTo>
                  <a:close/>
                </a:path>
                <a:path w="1043400" h="349650" fill="none">
                  <a:moveTo>
                    <a:pt x="0" y="349650"/>
                  </a:moveTo>
                  <a:lnTo>
                    <a:pt x="1043400" y="349650"/>
                  </a:lnTo>
                </a:path>
              </a:pathLst>
            </a:custGeom>
            <a:noFill/>
            <a:ln w="11100" cap="flat">
              <a:solidFill>
                <a:srgbClr val="E0A7D3"/>
              </a:solidFill>
              <a:round/>
            </a:ln>
          </p:spPr>
          <p:txBody>
            <a:bodyPr wrap="none" lIns="0" tIns="0" rIns="0" bIns="30000" rtlCol="0" anchor="ctr"/>
            <a:lstStyle/>
            <a:p>
              <a:pPr>
                <a:lnSpc>
                  <a:spcPct val="100000"/>
                </a:lnSpc>
              </a:pPr>
              <a:r>
                <a:rPr sz="2075" b="1">
                  <a:solidFill>
                    <a:srgbClr val="454545"/>
                  </a:solidFill>
                  <a:latin typeface="微软雅黑" panose="020b0503020204020204" charset="-122"/>
                </a:rPr>
                <a:t>四周边地</a:t>
              </a:r>
            </a:p>
          </p:txBody>
        </p:sp>
        <p:sp>
          <p:nvSpPr>
            <p:cNvPr id="134" name="SubTopic"/>
            <p:cNvSpPr/>
            <p:nvPr/>
          </p:nvSpPr>
          <p:spPr>
            <a:xfrm>
              <a:off x="3739525" y="3747415"/>
              <a:ext cx="743700" cy="638250"/>
            </a:xfrm>
            <a:custGeom>
              <a:gdLst>
                <a:gd name="rtl" fmla="*/ 77700 w 743700"/>
                <a:gd name="rtt" fmla="*/ 23310 h 638250"/>
                <a:gd name="rtr" fmla="*/ 666000 w 743700"/>
                <a:gd name="rtb" fmla="*/ 600510 h 638250"/>
              </a:gdLst>
              <a:rect l="rtl" t="rtt" r="rtr" b="rtb"/>
              <a:pathLst>
                <a:path w="743700" h="638250" stroke="0">
                  <a:moveTo>
                    <a:pt x="0" y="0"/>
                  </a:moveTo>
                  <a:lnTo>
                    <a:pt x="743700" y="0"/>
                  </a:lnTo>
                  <a:lnTo>
                    <a:pt x="743700" y="638250"/>
                  </a:lnTo>
                  <a:lnTo>
                    <a:pt x="0" y="638250"/>
                  </a:lnTo>
                  <a:lnTo>
                    <a:pt x="0" y="0"/>
                  </a:lnTo>
                  <a:close/>
                </a:path>
                <a:path w="743700" h="638250" fill="none">
                  <a:moveTo>
                    <a:pt x="0" y="638250"/>
                  </a:moveTo>
                  <a:lnTo>
                    <a:pt x="743700" y="638250"/>
                  </a:lnTo>
                </a:path>
              </a:pathLst>
            </a:custGeom>
            <a:noFill/>
            <a:ln w="11100" cap="flat">
              <a:solidFill>
                <a:srgbClr val="E0A7D3"/>
              </a:solidFill>
              <a:round/>
            </a:ln>
          </p:spPr>
          <p:txBody>
            <a:bodyPr wrap="square" lIns="0" tIns="0" rIns="0" bIns="30000" rtlCol="0" anchor="ctr"/>
            <a:lstStyle/>
            <a:p>
              <a:pPr>
                <a:lnSpc>
                  <a:spcPct val="100000"/>
                </a:lnSpc>
              </a:pPr>
              <a:r>
                <a:rPr sz="2075" b="1" err="1">
                  <a:solidFill>
                    <a:srgbClr val="454545"/>
                  </a:solidFill>
                  <a:latin typeface="微软雅黑" panose="020b0503020204020204" charset="-122"/>
                </a:rPr>
                <a:t>美国</a:t>
              </a:r>
              <a:endParaRPr lang="en-US" altLang="zh-CN" sz="2075" b="1">
                <a:solidFill>
                  <a:srgbClr val="454545"/>
                </a:solidFill>
                <a:latin typeface="微软雅黑" panose="020b0503020204020204" charset="-122"/>
              </a:endParaRPr>
            </a:p>
            <a:p>
              <a:pPr>
                <a:lnSpc>
                  <a:spcPct val="100000"/>
                </a:lnSpc>
              </a:pPr>
              <a:r>
                <a:rPr sz="2075" b="1" err="1">
                  <a:solidFill>
                    <a:srgbClr val="454545"/>
                  </a:solidFill>
                  <a:latin typeface="微软雅黑" panose="020b0503020204020204" charset="-122"/>
                </a:rPr>
                <a:t>朋友</a:t>
              </a:r>
            </a:p>
          </p:txBody>
        </p:sp>
        <p:sp>
          <p:nvSpPr>
            <p:cNvPr id="138" name="SubTopic"/>
            <p:cNvSpPr/>
            <p:nvPr/>
          </p:nvSpPr>
          <p:spPr>
            <a:xfrm>
              <a:off x="4782925" y="3747415"/>
              <a:ext cx="1354200" cy="638250"/>
            </a:xfrm>
            <a:custGeom>
              <a:gdLst>
                <a:gd name="rtl" fmla="*/ 77700 w 1354200"/>
                <a:gd name="rtt" fmla="*/ 23310 h 638250"/>
                <a:gd name="rtr" fmla="*/ 1276500 w 1354200"/>
                <a:gd name="rtb" fmla="*/ 600510 h 638250"/>
              </a:gdLst>
              <a:rect l="rtl" t="rtt" r="rtr" b="rtb"/>
              <a:pathLst>
                <a:path w="1354200" h="638250" stroke="0">
                  <a:moveTo>
                    <a:pt x="0" y="0"/>
                  </a:moveTo>
                  <a:lnTo>
                    <a:pt x="1354200" y="0"/>
                  </a:lnTo>
                  <a:lnTo>
                    <a:pt x="1354200" y="638250"/>
                  </a:lnTo>
                  <a:lnTo>
                    <a:pt x="0" y="638250"/>
                  </a:lnTo>
                  <a:lnTo>
                    <a:pt x="0" y="0"/>
                  </a:lnTo>
                  <a:close/>
                </a:path>
                <a:path w="1354200" h="638250" fill="none">
                  <a:moveTo>
                    <a:pt x="0" y="638250"/>
                  </a:moveTo>
                  <a:lnTo>
                    <a:pt x="1354200" y="638250"/>
                  </a:lnTo>
                </a:path>
              </a:pathLst>
            </a:custGeom>
            <a:noFill/>
            <a:ln w="11100" cap="flat">
              <a:solidFill>
                <a:srgbClr val="E0A7D3"/>
              </a:solidFill>
              <a:round/>
            </a:ln>
          </p:spPr>
          <p:txBody>
            <a:bodyPr wrap="square" lIns="0" tIns="0" rIns="0" bIns="30000" rtlCol="0" anchor="ctr"/>
            <a:lstStyle/>
            <a:p>
              <a:pPr>
                <a:lnSpc>
                  <a:spcPct val="100000"/>
                </a:lnSpc>
              </a:pPr>
              <a:r>
                <a:rPr sz="2075" b="1" err="1">
                  <a:solidFill>
                    <a:srgbClr val="454545"/>
                  </a:solidFill>
                  <a:latin typeface="微软雅黑" panose="020b0503020204020204" charset="-122"/>
                </a:rPr>
                <a:t>中原人到草原种地</a:t>
              </a:r>
            </a:p>
          </p:txBody>
        </p:sp>
        <p:sp>
          <p:nvSpPr>
            <p:cNvPr id="144" name="SubTopic"/>
            <p:cNvSpPr/>
            <p:nvPr/>
          </p:nvSpPr>
          <p:spPr>
            <a:xfrm>
              <a:off x="3739525" y="4457815"/>
              <a:ext cx="732600" cy="638250"/>
            </a:xfrm>
            <a:custGeom>
              <a:gdLst>
                <a:gd name="rtl" fmla="*/ 77700 w 732600"/>
                <a:gd name="rtt" fmla="*/ 23310 h 638250"/>
                <a:gd name="rtr" fmla="*/ 654900 w 732600"/>
                <a:gd name="rtb" fmla="*/ 600510 h 638250"/>
              </a:gdLst>
              <a:rect l="rtl" t="rtt" r="rtr" b="rtb"/>
              <a:pathLst>
                <a:path w="732600" h="638250" stroke="0">
                  <a:moveTo>
                    <a:pt x="0" y="0"/>
                  </a:moveTo>
                  <a:lnTo>
                    <a:pt x="732600" y="0"/>
                  </a:lnTo>
                  <a:lnTo>
                    <a:pt x="732600" y="638250"/>
                  </a:lnTo>
                  <a:lnTo>
                    <a:pt x="0" y="638250"/>
                  </a:lnTo>
                  <a:lnTo>
                    <a:pt x="0" y="0"/>
                  </a:lnTo>
                  <a:close/>
                </a:path>
                <a:path w="732600" h="638250" fill="none">
                  <a:moveTo>
                    <a:pt x="0" y="638250"/>
                  </a:moveTo>
                  <a:lnTo>
                    <a:pt x="732600" y="638250"/>
                  </a:lnTo>
                </a:path>
              </a:pathLst>
            </a:custGeom>
            <a:noFill/>
            <a:ln w="11100" cap="flat">
              <a:solidFill>
                <a:srgbClr val="E0A7D3"/>
              </a:solidFill>
              <a:round/>
            </a:ln>
          </p:spPr>
          <p:txBody>
            <a:bodyPr wrap="square" lIns="0" tIns="0" rIns="0" bIns="30000" rtlCol="0" anchor="ctr"/>
            <a:lstStyle/>
            <a:p>
              <a:pPr>
                <a:lnSpc>
                  <a:spcPct val="100000"/>
                </a:lnSpc>
              </a:pPr>
              <a:r>
                <a:rPr sz="2075" b="1" err="1">
                  <a:solidFill>
                    <a:srgbClr val="454545"/>
                  </a:solidFill>
                  <a:latin typeface="微软雅黑" panose="020b0503020204020204" charset="-122"/>
                </a:rPr>
                <a:t>我的</a:t>
              </a:r>
              <a:endParaRPr lang="en-US" altLang="zh-CN" sz="2075" b="1">
                <a:solidFill>
                  <a:srgbClr val="454545"/>
                </a:solidFill>
                <a:latin typeface="微软雅黑" panose="020b0503020204020204" charset="-122"/>
              </a:endParaRPr>
            </a:p>
            <a:p>
              <a:pPr>
                <a:lnSpc>
                  <a:spcPct val="100000"/>
                </a:lnSpc>
              </a:pPr>
              <a:r>
                <a:rPr sz="2075" b="1" err="1">
                  <a:solidFill>
                    <a:srgbClr val="454545"/>
                  </a:solidFill>
                  <a:latin typeface="微软雅黑" panose="020b0503020204020204" charset="-122"/>
                </a:rPr>
                <a:t>老师</a:t>
              </a:r>
            </a:p>
          </p:txBody>
        </p:sp>
        <p:sp>
          <p:nvSpPr>
            <p:cNvPr id="150" name="SubTopic"/>
            <p:cNvSpPr/>
            <p:nvPr/>
          </p:nvSpPr>
          <p:spPr>
            <a:xfrm>
              <a:off x="4771825" y="4457815"/>
              <a:ext cx="1354200" cy="638250"/>
            </a:xfrm>
            <a:custGeom>
              <a:gdLst>
                <a:gd name="rtl" fmla="*/ 77700 w 1354200"/>
                <a:gd name="rtt" fmla="*/ 23310 h 638250"/>
                <a:gd name="rtr" fmla="*/ 1276500 w 1354200"/>
                <a:gd name="rtb" fmla="*/ 600510 h 638250"/>
              </a:gdLst>
              <a:rect l="rtl" t="rtt" r="rtr" b="rtb"/>
              <a:pathLst>
                <a:path w="1354200" h="638250" stroke="0">
                  <a:moveTo>
                    <a:pt x="0" y="0"/>
                  </a:moveTo>
                  <a:lnTo>
                    <a:pt x="1354200" y="0"/>
                  </a:lnTo>
                  <a:lnTo>
                    <a:pt x="1354200" y="638250"/>
                  </a:lnTo>
                  <a:lnTo>
                    <a:pt x="0" y="638250"/>
                  </a:lnTo>
                  <a:lnTo>
                    <a:pt x="0" y="0"/>
                  </a:lnTo>
                  <a:close/>
                </a:path>
                <a:path w="1354200" h="638250" fill="none">
                  <a:moveTo>
                    <a:pt x="0" y="638250"/>
                  </a:moveTo>
                  <a:lnTo>
                    <a:pt x="1354200" y="638250"/>
                  </a:lnTo>
                </a:path>
              </a:pathLst>
            </a:custGeom>
            <a:noFill/>
            <a:ln w="11100" cap="flat">
              <a:solidFill>
                <a:srgbClr val="E0A7D3"/>
              </a:solidFill>
              <a:round/>
            </a:ln>
          </p:spPr>
          <p:txBody>
            <a:bodyPr wrap="square" lIns="0" tIns="0" rIns="0" bIns="30000" rtlCol="0" anchor="ctr"/>
            <a:lstStyle/>
            <a:p>
              <a:pPr>
                <a:lnSpc>
                  <a:spcPct val="100000"/>
                </a:lnSpc>
              </a:pPr>
              <a:r>
                <a:rPr sz="2075" b="1" err="1">
                  <a:solidFill>
                    <a:srgbClr val="454545"/>
                  </a:solidFill>
                  <a:latin typeface="微软雅黑" panose="020b0503020204020204" charset="-122"/>
                </a:rPr>
                <a:t>中国人到西伯利亚种地</a:t>
              </a:r>
            </a:p>
          </p:txBody>
        </p:sp>
        <p:sp>
          <p:nvSpPr>
            <p:cNvPr id="153" name="SummaryTopic"/>
            <p:cNvSpPr/>
            <p:nvPr/>
          </p:nvSpPr>
          <p:spPr>
            <a:xfrm>
              <a:off x="6470125" y="2945440"/>
              <a:ext cx="1415472" cy="976800"/>
            </a:xfrm>
            <a:custGeom>
              <a:gdLst>
                <a:gd name="rtl" fmla="*/ 366966 w 1415472"/>
                <a:gd name="rtt" fmla="*/ 49395 h 976800"/>
                <a:gd name="rtr" fmla="*/ 1044066 w 1415472"/>
                <a:gd name="rtb" fmla="*/ 915195 h 976800"/>
              </a:gdLst>
              <a:rect l="rtl" t="rtt" r="rtr" b="rtb"/>
              <a:pathLst>
                <a:path w="1415472" h="976800">
                  <a:moveTo>
                    <a:pt x="244200" y="0"/>
                  </a:moveTo>
                  <a:lnTo>
                    <a:pt x="1171272" y="0"/>
                  </a:lnTo>
                  <a:lnTo>
                    <a:pt x="1415472" y="244200"/>
                  </a:lnTo>
                  <a:lnTo>
                    <a:pt x="1415472" y="732600"/>
                  </a:lnTo>
                  <a:lnTo>
                    <a:pt x="1171272" y="976800"/>
                  </a:lnTo>
                  <a:lnTo>
                    <a:pt x="244200" y="976800"/>
                  </a:lnTo>
                  <a:lnTo>
                    <a:pt x="0" y="732600"/>
                  </a:lnTo>
                  <a:lnTo>
                    <a:pt x="0" y="244200"/>
                  </a:lnTo>
                  <a:lnTo>
                    <a:pt x="244200" y="0"/>
                  </a:lnTo>
                  <a:close/>
                </a:path>
              </a:pathLst>
            </a:custGeom>
            <a:solidFill>
              <a:srgbClr val="F3E1EF"/>
            </a:solidFill>
            <a:ln w="11100" cap="flat">
              <a:solidFill>
                <a:srgbClr val="C593BA"/>
              </a:solidFill>
              <a:round/>
            </a:ln>
          </p:spPr>
          <p:txBody>
            <a:bodyPr wrap="square" lIns="0" tIns="0" rIns="0" bIns="30000" rtlCol="0" anchor="ctr"/>
            <a:lstStyle/>
            <a:p>
              <a:pPr>
                <a:lnSpc>
                  <a:spcPct val="100000"/>
                </a:lnSpc>
              </a:pPr>
              <a:r>
                <a:rPr sz="2075" b="1">
                  <a:solidFill>
                    <a:srgbClr val="303030"/>
                  </a:solidFill>
                  <a:latin typeface="微软雅黑" panose="020b0503020204020204" charset="-122"/>
                </a:rPr>
                <a:t>民族与</a:t>
              </a:r>
            </a:p>
            <a:p>
              <a:pPr>
                <a:lnSpc>
                  <a:spcPct val="100000"/>
                </a:lnSpc>
              </a:pPr>
              <a:r>
                <a:rPr sz="2075" b="1">
                  <a:solidFill>
                    <a:srgbClr val="303030"/>
                  </a:solidFill>
                  <a:latin typeface="微软雅黑" panose="020b0503020204020204" charset="-122"/>
                </a:rPr>
                <a:t>土地</a:t>
              </a:r>
            </a:p>
            <a:p>
              <a:pPr>
                <a:lnSpc>
                  <a:spcPct val="100000"/>
                </a:lnSpc>
              </a:pPr>
              <a:r>
                <a:rPr sz="2075" b="1">
                  <a:solidFill>
                    <a:srgbClr val="303030"/>
                  </a:solidFill>
                  <a:latin typeface="微软雅黑" panose="020b0503020204020204" charset="-122"/>
                </a:rPr>
                <a:t>分不开</a:t>
              </a:r>
            </a:p>
          </p:txBody>
        </p:sp>
        <p:sp>
          <p:nvSpPr>
            <p:cNvPr id="154" name="SubTopic"/>
            <p:cNvSpPr/>
            <p:nvPr/>
          </p:nvSpPr>
          <p:spPr>
            <a:xfrm>
              <a:off x="8185297" y="2970415"/>
              <a:ext cx="621600" cy="926850"/>
            </a:xfrm>
            <a:custGeom>
              <a:gdLst>
                <a:gd name="rtl" fmla="*/ 77700 w 621600"/>
                <a:gd name="rtt" fmla="*/ 23310 h 926850"/>
                <a:gd name="rtr" fmla="*/ 543900 w 621600"/>
                <a:gd name="rtb" fmla="*/ 889110 h 926850"/>
              </a:gdLst>
              <a:rect l="rtl" t="rtt" r="rtr" b="rtb"/>
              <a:pathLst>
                <a:path w="621600" h="926850" stroke="0">
                  <a:moveTo>
                    <a:pt x="0" y="0"/>
                  </a:moveTo>
                  <a:lnTo>
                    <a:pt x="621600" y="0"/>
                  </a:lnTo>
                  <a:lnTo>
                    <a:pt x="621600" y="926850"/>
                  </a:lnTo>
                  <a:lnTo>
                    <a:pt x="0" y="926850"/>
                  </a:lnTo>
                  <a:lnTo>
                    <a:pt x="0" y="0"/>
                  </a:lnTo>
                  <a:close/>
                </a:path>
                <a:path w="621600" h="926850" fill="none">
                  <a:moveTo>
                    <a:pt x="0" y="926850"/>
                  </a:moveTo>
                  <a:lnTo>
                    <a:pt x="621600" y="926850"/>
                  </a:lnTo>
                </a:path>
              </a:pathLst>
            </a:custGeom>
            <a:noFill/>
            <a:ln w="11100" cap="flat">
              <a:solidFill>
                <a:srgbClr val="E0A7D3"/>
              </a:solidFill>
              <a:round/>
            </a:ln>
          </p:spPr>
          <p:txBody>
            <a:bodyPr wrap="square" lIns="0" tIns="0" rIns="0" bIns="30000" rtlCol="0" anchor="ctr"/>
            <a:lstStyle/>
            <a:p>
              <a:pPr>
                <a:lnSpc>
                  <a:spcPct val="100000"/>
                </a:lnSpc>
              </a:pPr>
              <a:r>
                <a:rPr sz="2075" b="1">
                  <a:solidFill>
                    <a:srgbClr val="454545"/>
                  </a:solidFill>
                  <a:latin typeface="微软雅黑" panose="020b0503020204020204" charset="-122"/>
                </a:rPr>
                <a:t>现在</a:t>
              </a:r>
            </a:p>
            <a:p>
              <a:pPr>
                <a:lnSpc>
                  <a:spcPct val="100000"/>
                </a:lnSpc>
              </a:pPr>
              <a:r>
                <a:rPr sz="2075" b="1">
                  <a:solidFill>
                    <a:srgbClr val="454545"/>
                  </a:solidFill>
                  <a:latin typeface="微软雅黑" panose="020b0503020204020204" charset="-122"/>
                </a:rPr>
                <a:t>飞不</a:t>
              </a:r>
            </a:p>
            <a:p>
              <a:pPr>
                <a:lnSpc>
                  <a:spcPct val="100000"/>
                </a:lnSpc>
              </a:pPr>
              <a:r>
                <a:rPr sz="2075" b="1">
                  <a:solidFill>
                    <a:srgbClr val="454545"/>
                  </a:solidFill>
                  <a:latin typeface="微软雅黑" panose="020b0503020204020204" charset="-122"/>
                </a:rPr>
                <a:t>上天</a:t>
              </a:r>
            </a:p>
          </p:txBody>
        </p:sp>
        <p:sp>
          <p:nvSpPr>
            <p:cNvPr id="3" name="SubTopic"/>
            <p:cNvSpPr/>
            <p:nvPr/>
          </p:nvSpPr>
          <p:spPr>
            <a:xfrm>
              <a:off x="1534094" y="2970415"/>
              <a:ext cx="984431" cy="926850"/>
            </a:xfrm>
            <a:custGeom>
              <a:gdLst>
                <a:gd name="rtl" fmla="*/ 77700 w 984431"/>
                <a:gd name="rtt" fmla="*/ 23310 h 926850"/>
                <a:gd name="rtr" fmla="*/ 906731 w 984431"/>
                <a:gd name="rtb" fmla="*/ 889110 h 926850"/>
              </a:gdLst>
              <a:rect l="rtl" t="rtt" r="rtr" b="rtb"/>
              <a:pathLst>
                <a:path w="984431" h="926850" stroke="0">
                  <a:moveTo>
                    <a:pt x="0" y="0"/>
                  </a:moveTo>
                  <a:lnTo>
                    <a:pt x="984431" y="0"/>
                  </a:lnTo>
                  <a:lnTo>
                    <a:pt x="984431" y="926850"/>
                  </a:lnTo>
                  <a:lnTo>
                    <a:pt x="0" y="926850"/>
                  </a:lnTo>
                  <a:lnTo>
                    <a:pt x="0" y="0"/>
                  </a:lnTo>
                  <a:close/>
                </a:path>
                <a:path w="984431" h="926850" fill="none">
                  <a:moveTo>
                    <a:pt x="0" y="926850"/>
                  </a:moveTo>
                  <a:lnTo>
                    <a:pt x="984431" y="926850"/>
                  </a:lnTo>
                </a:path>
              </a:pathLst>
            </a:custGeom>
            <a:noFill/>
            <a:ln w="11100" cap="flat">
              <a:solidFill>
                <a:srgbClr val="E0A7D3"/>
              </a:solidFill>
              <a:round/>
            </a:ln>
          </p:spPr>
          <p:txBody>
            <a:bodyPr wrap="square" lIns="0" tIns="0" rIns="0" bIns="30000" rtlCol="0" anchor="ctr"/>
            <a:lstStyle/>
            <a:p>
              <a:pPr>
                <a:lnSpc>
                  <a:spcPct val="100000"/>
                </a:lnSpc>
              </a:pPr>
              <a:r>
                <a:rPr sz="2075" b="1">
                  <a:solidFill>
                    <a:srgbClr val="454545"/>
                  </a:solidFill>
                  <a:latin typeface="微软雅黑" panose="020b0503020204020204" charset="-122"/>
                </a:rPr>
                <a:t>乡下人种地谋生</a:t>
              </a:r>
            </a:p>
          </p:txBody>
        </p:sp>
        <p:sp>
          <p:nvSpPr>
            <p:cNvPr id="147" name="MainTopic"/>
            <p:cNvSpPr/>
            <p:nvPr/>
          </p:nvSpPr>
          <p:spPr>
            <a:xfrm>
              <a:off x="383162" y="2928790"/>
              <a:ext cx="851231" cy="1010100"/>
            </a:xfrm>
            <a:custGeom>
              <a:gdLst>
                <a:gd name="rtl" fmla="*/ 180375 w 851231"/>
                <a:gd name="rtt" fmla="*/ 59385 h 1010100"/>
                <a:gd name="rtr" fmla="*/ 676406 w 851231"/>
                <a:gd name="rtb" fmla="*/ 925185 h 1010100"/>
              </a:gdLst>
              <a:rect l="rtl" t="rtt" r="rtr" b="rtb"/>
              <a:pathLst>
                <a:path w="851231" h="1010100" stroke="0">
                  <a:moveTo>
                    <a:pt x="0" y="0"/>
                  </a:moveTo>
                  <a:lnTo>
                    <a:pt x="851231" y="0"/>
                  </a:lnTo>
                  <a:lnTo>
                    <a:pt x="851231" y="1010100"/>
                  </a:lnTo>
                  <a:lnTo>
                    <a:pt x="0" y="1010100"/>
                  </a:lnTo>
                  <a:lnTo>
                    <a:pt x="0" y="0"/>
                  </a:lnTo>
                  <a:close/>
                </a:path>
                <a:path w="851231" h="1010100" fill="none">
                  <a:moveTo>
                    <a:pt x="0" y="1010100"/>
                  </a:moveTo>
                  <a:lnTo>
                    <a:pt x="851231" y="1010100"/>
                  </a:lnTo>
                </a:path>
              </a:pathLst>
            </a:custGeom>
            <a:solidFill>
              <a:srgbClr val="F3E1EF"/>
            </a:solidFill>
            <a:ln w="33300" cap="flat">
              <a:solidFill>
                <a:srgbClr val="E0A7D3"/>
              </a:solidFill>
              <a:round/>
            </a:ln>
          </p:spPr>
          <p:txBody>
            <a:bodyPr wrap="square" lIns="0" tIns="0" rIns="0" bIns="30000" rtlCol="0" anchor="ctr"/>
            <a:lstStyle/>
            <a:p>
              <a:r>
                <a:rPr sz="2075" b="1">
                  <a:solidFill>
                    <a:srgbClr val="454545"/>
                  </a:solidFill>
                  <a:latin typeface="微软雅黑" panose="020b0503020204020204" charset="-122"/>
                </a:rPr>
                <a:t>乡下人土气</a:t>
              </a:r>
            </a:p>
          </p:txBody>
        </p:sp>
      </p:grpSp>
    </p:spTree>
  </p:cSld>
  <p:clrMapOvr>
    <a:masterClrMapping/>
  </p:clrMapOvr>
  <p:transition spd="slow">
    <p:wipe/>
  </p:transition>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6">
            <a:lum/>
          </a:blip>
          <a:stretch>
            <a:fillRect l="-17000" r="-17000"/>
          </a:stretch>
        </a:blipFill>
        <a:effectLst/>
      </p:bgPr>
    </p:bg>
    <p:spTree>
      <p:nvGrpSpPr>
        <p:cNvPr id="1" name=""/>
        <p:cNvGrpSpPr/>
        <p:nvPr/>
      </p:nvGrpSpPr>
      <p:grpSpPr>
        <a:xfrm>
          <a:off x="0" y="0"/>
          <a:ext cx="0" cy="0"/>
        </a:xfrm>
      </p:grpSpPr>
      <p:sp>
        <p:nvSpPr>
          <p:cNvPr id="17" name="矩形 16"/>
          <p:cNvSpPr/>
          <p:nvPr/>
        </p:nvSpPr>
        <p:spPr>
          <a:xfrm>
            <a:off x="281354" y="270997"/>
            <a:ext cx="11629551" cy="631639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9693370" y="5160066"/>
            <a:ext cx="1139926" cy="1139926"/>
          </a:xfrm>
          <a:prstGeom prst="rect">
            <a:avLst/>
          </a:prstGeom>
        </p:spPr>
      </p:pic>
      <p:sp>
        <p:nvSpPr>
          <p:cNvPr id="2" name="文本框 1"/>
          <p:cNvSpPr txBox="1"/>
          <p:nvPr/>
        </p:nvSpPr>
        <p:spPr>
          <a:xfrm>
            <a:off x="1405678" y="431588"/>
            <a:ext cx="9380220" cy="666115"/>
          </a:xfrm>
          <a:prstGeom prst="rect">
            <a:avLst/>
          </a:prstGeom>
          <a:noFill/>
          <a:ln w="9525">
            <a:noFill/>
          </a:ln>
        </p:spPr>
        <p:txBody>
          <a:bodyPr wrap="square">
            <a:spAutoFit/>
          </a:bodyPr>
          <a:lstStyle/>
          <a:p>
            <a:pPr indent="101600" algn="ctr"/>
            <a:r>
              <a:rPr lang="zh-CN" sz="3735" b="1">
                <a:cs typeface="Times New Roman" panose="02020603050405020304" charset="0"/>
              </a:rPr>
              <a:t>在校高中生课外阅读情况调查问卷</a:t>
            </a:r>
            <a:endParaRPr lang="zh-CN" altLang="en-US" sz="3735"/>
          </a:p>
        </p:txBody>
      </p:sp>
      <p:pic>
        <p:nvPicPr>
          <p:cNvPr id="14" name="图片 13" descr="QQ截图20190916182413"/>
          <p:cNvPicPr>
            <a:picLocks noChangeAspect="1"/>
          </p:cNvPicPr>
          <p:nvPr/>
        </p:nvPicPr>
        <p:blipFill>
          <a:blip r:embed="rId5"/>
          <a:stretch>
            <a:fillRect/>
          </a:stretch>
        </p:blipFill>
        <p:spPr>
          <a:xfrm>
            <a:off x="726440" y="1267460"/>
            <a:ext cx="10546080" cy="5202555"/>
          </a:xfrm>
          <a:prstGeom prst="rect">
            <a:avLst/>
          </a:prstGeom>
        </p:spPr>
      </p:pic>
    </p:spTree>
  </p:cSld>
  <p:clrMapOvr>
    <a:masterClrMapping/>
  </p:clrMapOvr>
  <p:transition spd="slow">
    <p:wipe/>
  </p:transition>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8">
            <a:lum/>
          </a:blip>
          <a:stretch>
            <a:fillRect l="-17000" r="-17000"/>
          </a:stretch>
        </a:blipFill>
        <a:effectLst/>
      </p:bgPr>
    </p:bg>
    <p:spTree>
      <p:nvGrpSpPr>
        <p:cNvPr id="1" name=""/>
        <p:cNvGrpSpPr/>
        <p:nvPr/>
      </p:nvGrpSpPr>
      <p:grpSpPr>
        <a:xfrm>
          <a:off x="0" y="0"/>
          <a:ext cx="0" cy="0"/>
        </a:xfrm>
      </p:grpSpPr>
      <p:sp>
        <p:nvSpPr>
          <p:cNvPr id="17" name="矩形 16"/>
          <p:cNvSpPr/>
          <p:nvPr/>
        </p:nvSpPr>
        <p:spPr>
          <a:xfrm>
            <a:off x="281354" y="270997"/>
            <a:ext cx="11629551" cy="631639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9693370" y="5160066"/>
            <a:ext cx="1139926" cy="1139926"/>
          </a:xfrm>
          <a:prstGeom prst="rect">
            <a:avLst/>
          </a:prstGeom>
        </p:spPr>
      </p:pic>
      <p:pic>
        <p:nvPicPr>
          <p:cNvPr id="4" name="图片 3" descr="IMG_9122"/>
          <p:cNvPicPr>
            <a:picLocks noChangeAspect="1"/>
          </p:cNvPicPr>
          <p:nvPr/>
        </p:nvPicPr>
        <p:blipFill>
          <a:blip r:embed="rId5"/>
          <a:stretch>
            <a:fillRect/>
          </a:stretch>
        </p:blipFill>
        <p:spPr>
          <a:xfrm>
            <a:off x="281305" y="1464310"/>
            <a:ext cx="3474085" cy="4941570"/>
          </a:xfrm>
          <a:prstGeom prst="rect">
            <a:avLst/>
          </a:prstGeom>
        </p:spPr>
      </p:pic>
      <p:pic>
        <p:nvPicPr>
          <p:cNvPr id="5" name="图片 4" descr="IMG_9103"/>
          <p:cNvPicPr>
            <a:picLocks noChangeAspect="1"/>
          </p:cNvPicPr>
          <p:nvPr/>
        </p:nvPicPr>
        <p:blipFill>
          <a:blip r:embed="rId6"/>
          <a:stretch>
            <a:fillRect/>
          </a:stretch>
        </p:blipFill>
        <p:spPr>
          <a:xfrm>
            <a:off x="3888740" y="1464945"/>
            <a:ext cx="3435985" cy="4940935"/>
          </a:xfrm>
          <a:prstGeom prst="rect">
            <a:avLst/>
          </a:prstGeom>
        </p:spPr>
      </p:pic>
      <p:pic>
        <p:nvPicPr>
          <p:cNvPr id="6" name="图片 5" descr="IMG_9105"/>
          <p:cNvPicPr>
            <a:picLocks noChangeAspect="1"/>
          </p:cNvPicPr>
          <p:nvPr/>
        </p:nvPicPr>
        <p:blipFill>
          <a:blip r:embed="rId7"/>
          <a:stretch>
            <a:fillRect/>
          </a:stretch>
        </p:blipFill>
        <p:spPr>
          <a:xfrm>
            <a:off x="7324725" y="1574800"/>
            <a:ext cx="3507740" cy="5012690"/>
          </a:xfrm>
          <a:prstGeom prst="rect">
            <a:avLst/>
          </a:prstGeom>
        </p:spPr>
      </p:pic>
      <p:sp>
        <p:nvSpPr>
          <p:cNvPr id="2" name="文本框 1"/>
          <p:cNvSpPr txBox="1"/>
          <p:nvPr/>
        </p:nvSpPr>
        <p:spPr>
          <a:xfrm>
            <a:off x="908897" y="534882"/>
            <a:ext cx="8550275" cy="645160"/>
          </a:xfrm>
          <a:prstGeom prst="rect">
            <a:avLst/>
          </a:prstGeom>
          <a:noFill/>
        </p:spPr>
        <p:txBody>
          <a:bodyPr wrap="none" rtlCol="0" anchor="t">
            <a:spAutoFit/>
          </a:bodyPr>
          <a:lstStyle/>
          <a:p>
            <a:pPr marL="0" indent="0" algn="l">
              <a:lnSpc>
                <a:spcPct val="100000"/>
              </a:lnSpc>
              <a:spcAft>
                <a:spcPct val="0"/>
              </a:spcAft>
              <a:buNone/>
            </a:pPr>
            <a:r>
              <a:rPr lang="zh-CN" altLang="zh-CN" sz="3600" b="1" i="1">
                <a:solidFill>
                  <a:srgbClr val="002060"/>
                </a:solidFill>
                <a:effectLst>
                  <a:outerShdw blurRad="38100" dist="38100" dir="2700000" algn="tl">
                    <a:srgbClr val="000000">
                      <a:alpha val="43137"/>
                    </a:srgbClr>
                  </a:outerShdw>
                </a:effectLst>
              </a:rPr>
              <a:t>请</a:t>
            </a:r>
            <a:r>
              <a:rPr lang="zh-CN" altLang="zh-CN" sz="3600" b="1" i="1">
                <a:solidFill>
                  <a:srgbClr val="002060"/>
                </a:solidFill>
                <a:effectLst>
                  <a:outerShdw blurRad="38100" dist="38100" dir="2700000" algn="tl">
                    <a:srgbClr val="000000">
                      <a:alpha val="43137"/>
                    </a:srgbClr>
                  </a:outerShdw>
                </a:effectLst>
                <a:sym typeface="+mn-ea"/>
              </a:rPr>
              <a:t>绘制出</a:t>
            </a:r>
            <a:r>
              <a:rPr lang="zh-CN" altLang="zh-CN" sz="3600" b="1" i="1">
                <a:solidFill>
                  <a:srgbClr val="002060"/>
                </a:solidFill>
                <a:effectLst>
                  <a:outerShdw blurRad="38100" dist="38100" dir="2700000" algn="tl">
                    <a:srgbClr val="000000">
                      <a:alpha val="43137"/>
                    </a:srgbClr>
                  </a:outerShdw>
                </a:effectLst>
              </a:rPr>
              <a:t>《乡土本色》全篇 的思维导图。</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linds(horizontal)">
                                      <p:cBhvr>
                                        <p:cTn id="19" dur="500"/>
                                        <p:tgtEl>
                                          <p:spTgt spid="5"/>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linds(horizontal)">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6">
            <a:lum/>
          </a:blip>
          <a:stretch>
            <a:fillRect l="-17000" r="-17000"/>
          </a:stretch>
        </a:blipFill>
        <a:effectLst/>
      </p:bgPr>
    </p:bg>
    <p:spTree>
      <p:nvGrpSpPr>
        <p:cNvPr id="1" name=""/>
        <p:cNvGrpSpPr/>
        <p:nvPr/>
      </p:nvGrpSpPr>
      <p:grpSpPr>
        <a:xfrm>
          <a:off x="0" y="0"/>
          <a:ext cx="0" cy="0"/>
        </a:xfrm>
      </p:grpSpPr>
      <p:sp>
        <p:nvSpPr>
          <p:cNvPr id="17" name="矩形 16"/>
          <p:cNvSpPr/>
          <p:nvPr/>
        </p:nvSpPr>
        <p:spPr>
          <a:xfrm>
            <a:off x="281354" y="270997"/>
            <a:ext cx="11629551" cy="631639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9693370" y="5160066"/>
            <a:ext cx="1139926" cy="1139926"/>
          </a:xfrm>
          <a:prstGeom prst="rect">
            <a:avLst/>
          </a:prstGeom>
        </p:spPr>
      </p:pic>
      <p:sp>
        <p:nvSpPr>
          <p:cNvPr id="2" name="文本框 1"/>
          <p:cNvSpPr txBox="1"/>
          <p:nvPr/>
        </p:nvSpPr>
        <p:spPr>
          <a:xfrm>
            <a:off x="1370542" y="430742"/>
            <a:ext cx="8550275" cy="645160"/>
          </a:xfrm>
          <a:prstGeom prst="rect">
            <a:avLst/>
          </a:prstGeom>
          <a:noFill/>
        </p:spPr>
        <p:txBody>
          <a:bodyPr wrap="none" rtlCol="0" anchor="t">
            <a:spAutoFit/>
          </a:bodyPr>
          <a:lstStyle/>
          <a:p>
            <a:pPr marL="0" indent="0" algn="l">
              <a:lnSpc>
                <a:spcPct val="100000"/>
              </a:lnSpc>
              <a:spcAft>
                <a:spcPct val="0"/>
              </a:spcAft>
              <a:buNone/>
            </a:pPr>
            <a:r>
              <a:rPr lang="zh-CN" altLang="zh-CN" sz="3600" b="1" i="1">
                <a:solidFill>
                  <a:srgbClr val="002060"/>
                </a:solidFill>
                <a:effectLst>
                  <a:outerShdw blurRad="38100" dist="38100" dir="2700000" algn="tl">
                    <a:srgbClr val="000000">
                      <a:alpha val="43137"/>
                    </a:srgbClr>
                  </a:outerShdw>
                </a:effectLst>
              </a:rPr>
              <a:t>请</a:t>
            </a:r>
            <a:r>
              <a:rPr lang="zh-CN" altLang="zh-CN" sz="3600" b="1" i="1">
                <a:solidFill>
                  <a:srgbClr val="002060"/>
                </a:solidFill>
                <a:effectLst>
                  <a:outerShdw blurRad="38100" dist="38100" dir="2700000" algn="tl">
                    <a:srgbClr val="000000">
                      <a:alpha val="43137"/>
                    </a:srgbClr>
                  </a:outerShdw>
                </a:effectLst>
                <a:sym typeface="+mn-ea"/>
              </a:rPr>
              <a:t>绘制出</a:t>
            </a:r>
            <a:r>
              <a:rPr lang="zh-CN" altLang="zh-CN" sz="3600" b="1" i="1">
                <a:solidFill>
                  <a:srgbClr val="002060"/>
                </a:solidFill>
                <a:effectLst>
                  <a:outerShdw blurRad="38100" dist="38100" dir="2700000" algn="tl">
                    <a:srgbClr val="000000">
                      <a:alpha val="43137"/>
                    </a:srgbClr>
                  </a:outerShdw>
                </a:effectLst>
              </a:rPr>
              <a:t>《乡土本色》全篇 的思维导图。</a:t>
            </a:r>
          </a:p>
        </p:txBody>
      </p:sp>
      <p:sp>
        <p:nvSpPr>
          <p:cNvPr id="4" name="内容占位符 3"/>
          <p:cNvSpPr/>
          <p:nvPr>
            <p:ph idx="1"/>
          </p:nvPr>
        </p:nvSpPr>
        <p:spPr/>
        <p:txBody>
          <a:bodyPr/>
          <a:lstStyle/>
          <a:p>
            <a:endParaRPr lang="zh-CN" altLang="en-US"/>
          </a:p>
        </p:txBody>
      </p:sp>
      <p:pic>
        <p:nvPicPr>
          <p:cNvPr id="89" name="图片 88" descr="QQ截图20200416221240"/>
          <p:cNvPicPr>
            <a:picLocks noChangeAspect="1"/>
          </p:cNvPicPr>
          <p:nvPr/>
        </p:nvPicPr>
        <p:blipFill>
          <a:blip r:embed="rId5"/>
          <a:stretch>
            <a:fillRect/>
          </a:stretch>
        </p:blipFill>
        <p:spPr>
          <a:xfrm>
            <a:off x="399415" y="1075690"/>
            <a:ext cx="11392535" cy="5387975"/>
          </a:xfrm>
          <a:prstGeom prst="rect">
            <a:avLst/>
          </a:prstGeom>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89"/>
                                        </p:tgtEl>
                                        <p:attrNameLst>
                                          <p:attrName>style.visibility</p:attrName>
                                        </p:attrNameLst>
                                      </p:cBhvr>
                                      <p:to>
                                        <p:strVal val="visible"/>
                                      </p:to>
                                    </p:set>
                                    <p:animEffect transition="in" filter="blinds(horizontal)">
                                      <p:cBhvr>
                                        <p:cTn id="13"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8">
            <a:lum/>
          </a:blip>
          <a:stretch>
            <a:fillRect l="-17000" r="-17000"/>
          </a:stretch>
        </a:blipFill>
        <a:effectLst/>
      </p:bgPr>
    </p:bg>
    <p:spTree>
      <p:nvGrpSpPr>
        <p:cNvPr id="1" name=""/>
        <p:cNvGrpSpPr/>
        <p:nvPr/>
      </p:nvGrpSpPr>
      <p:grpSpPr>
        <a:xfrm>
          <a:off x="0" y="0"/>
          <a:ext cx="0" cy="0"/>
        </a:xfrm>
      </p:grpSpPr>
      <p:sp>
        <p:nvSpPr>
          <p:cNvPr id="17" name="矩形 16"/>
          <p:cNvSpPr/>
          <p:nvPr/>
        </p:nvSpPr>
        <p:spPr>
          <a:xfrm>
            <a:off x="281354" y="270362"/>
            <a:ext cx="11629551" cy="631639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9693370" y="5160066"/>
            <a:ext cx="1139926" cy="1139926"/>
          </a:xfrm>
          <a:prstGeom prst="rect">
            <a:avLst/>
          </a:prstGeom>
        </p:spPr>
      </p:pic>
      <p:pic>
        <p:nvPicPr>
          <p:cNvPr id="4" name="内容占位符 3"/>
          <p:cNvPicPr>
            <a:picLocks noChangeAspect="1"/>
          </p:cNvPicPr>
          <p:nvPr>
            <p:ph idx="1"/>
          </p:nvPr>
        </p:nvPicPr>
        <p:blipFill>
          <a:blip r:embed="rId5"/>
          <a:stretch>
            <a:fillRect/>
          </a:stretch>
        </p:blipFill>
        <p:spPr>
          <a:xfrm>
            <a:off x="502285" y="530225"/>
            <a:ext cx="3801745" cy="6020435"/>
          </a:xfrm>
          <a:prstGeom prst="rect">
            <a:avLst/>
          </a:prstGeom>
        </p:spPr>
      </p:pic>
      <p:pic>
        <p:nvPicPr>
          <p:cNvPr id="6" name="图片 5" descr="25D92754C7837B9C879D511A26F38E6B"/>
          <p:cNvPicPr>
            <a:picLocks noChangeAspect="1"/>
          </p:cNvPicPr>
          <p:nvPr/>
        </p:nvPicPr>
        <p:blipFill>
          <a:blip r:embed="rId6"/>
          <a:stretch>
            <a:fillRect/>
          </a:stretch>
        </p:blipFill>
        <p:spPr>
          <a:xfrm>
            <a:off x="4304030" y="770255"/>
            <a:ext cx="3865880" cy="5316220"/>
          </a:xfrm>
          <a:prstGeom prst="rect">
            <a:avLst/>
          </a:prstGeom>
        </p:spPr>
      </p:pic>
      <p:pic>
        <p:nvPicPr>
          <p:cNvPr id="2" name="图片 1" descr="IMG_9339"/>
          <p:cNvPicPr>
            <a:picLocks noChangeAspect="1"/>
          </p:cNvPicPr>
          <p:nvPr/>
        </p:nvPicPr>
        <p:blipFill>
          <a:blip r:embed="rId7"/>
          <a:stretch>
            <a:fillRect/>
          </a:stretch>
        </p:blipFill>
        <p:spPr>
          <a:xfrm>
            <a:off x="8169910" y="920750"/>
            <a:ext cx="3606165" cy="5240020"/>
          </a:xfrm>
          <a:prstGeom prst="rect">
            <a:avLst/>
          </a:prstGeom>
        </p:spPr>
      </p:pic>
    </p:spTree>
  </p:cSld>
  <p:clrMapOvr>
    <a:masterClrMapping/>
  </p:clrMapOvr>
  <p:transition spd="slow">
    <p:wipe/>
  </p:transition>
  <p:timing/>
</p:sld>
</file>

<file path=ppt/slides/slide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6">
            <a:lum/>
          </a:blip>
          <a:stretch>
            <a:fillRect l="-17000" r="-17000"/>
          </a:stretch>
        </a:blipFill>
        <a:effectLst/>
      </p:bgPr>
    </p:bg>
    <p:spTree>
      <p:nvGrpSpPr>
        <p:cNvPr id="1" name=""/>
        <p:cNvGrpSpPr/>
        <p:nvPr/>
      </p:nvGrpSpPr>
      <p:grpSpPr>
        <a:xfrm>
          <a:off x="0" y="0"/>
          <a:ext cx="0" cy="0"/>
        </a:xfrm>
      </p:grpSpPr>
      <p:sp>
        <p:nvSpPr>
          <p:cNvPr id="17" name="矩形 16"/>
          <p:cNvSpPr/>
          <p:nvPr/>
        </p:nvSpPr>
        <p:spPr>
          <a:xfrm>
            <a:off x="281354" y="270362"/>
            <a:ext cx="11629551" cy="631639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9693370" y="5160066"/>
            <a:ext cx="1139926" cy="1139926"/>
          </a:xfrm>
          <a:prstGeom prst="rect">
            <a:avLst/>
          </a:prstGeom>
        </p:spPr>
      </p:pic>
      <p:pic>
        <p:nvPicPr>
          <p:cNvPr id="3075" name="图片 1" descr="[`Y[2Y%P[91Z%%E63R5QBYS"/>
          <p:cNvPicPr>
            <a:picLocks noChangeAspect="1"/>
          </p:cNvPicPr>
          <p:nvPr/>
        </p:nvPicPr>
        <p:blipFill>
          <a:blip r:embed="rId5"/>
          <a:stretch>
            <a:fillRect/>
          </a:stretch>
        </p:blipFill>
        <p:spPr>
          <a:xfrm>
            <a:off x="281305" y="269875"/>
            <a:ext cx="11630025" cy="6316980"/>
          </a:xfrm>
          <a:prstGeom prst="rect">
            <a:avLst/>
          </a:prstGeom>
          <a:noFill/>
          <a:ln w="9525">
            <a:noFill/>
          </a:ln>
        </p:spPr>
      </p:pic>
    </p:spTree>
  </p:cSld>
  <p:clrMapOvr>
    <a:masterClrMapping/>
  </p:clrMapOvr>
  <p:transition spd="slow">
    <p:wipe/>
  </p:transition>
  <p:timing/>
</p:sld>
</file>

<file path=ppt/slides/slide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6">
            <a:lum/>
          </a:blip>
          <a:stretch>
            <a:fillRect l="-17000" r="-17000"/>
          </a:stretch>
        </a:blipFill>
        <a:effectLst/>
      </p:bgPr>
    </p:bg>
    <p:spTree>
      <p:nvGrpSpPr>
        <p:cNvPr id="1" name=""/>
        <p:cNvGrpSpPr/>
        <p:nvPr/>
      </p:nvGrpSpPr>
      <p:grpSpPr>
        <a:xfrm>
          <a:off x="0" y="0"/>
          <a:ext cx="0" cy="0"/>
        </a:xfrm>
      </p:grpSpPr>
      <p:sp>
        <p:nvSpPr>
          <p:cNvPr id="17" name="矩形 16"/>
          <p:cNvSpPr/>
          <p:nvPr/>
        </p:nvSpPr>
        <p:spPr>
          <a:xfrm>
            <a:off x="281354" y="270997"/>
            <a:ext cx="11629551" cy="631639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9693370" y="5160066"/>
            <a:ext cx="1139926" cy="1139926"/>
          </a:xfrm>
          <a:prstGeom prst="rect">
            <a:avLst/>
          </a:prstGeom>
        </p:spPr>
      </p:pic>
      <p:pic>
        <p:nvPicPr>
          <p:cNvPr id="5" name="内容占位符 4" descr="微信图片_20191201134024"/>
          <p:cNvPicPr>
            <a:picLocks noChangeAspect="1"/>
          </p:cNvPicPr>
          <p:nvPr>
            <p:ph idx="1"/>
          </p:nvPr>
        </p:nvPicPr>
        <p:blipFill>
          <a:blip r:embed="rId5"/>
          <a:stretch>
            <a:fillRect/>
          </a:stretch>
        </p:blipFill>
        <p:spPr>
          <a:xfrm>
            <a:off x="281305" y="271145"/>
            <a:ext cx="11628755" cy="6159500"/>
          </a:xfrm>
          <a:prstGeom prst="rect">
            <a:avLst/>
          </a:prstGeom>
        </p:spPr>
      </p:pic>
    </p:spTree>
  </p:cSld>
  <p:clrMapOvr>
    <a:masterClrMapping/>
  </p:clrMapOvr>
  <p:transition spd="slow">
    <p:wipe/>
  </p:transition>
  <p:timing/>
</p:sld>
</file>

<file path=ppt/slides/slide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5">
            <a:lum/>
          </a:blip>
          <a:stretch>
            <a:fillRect l="-17000" r="-17000"/>
          </a:stretch>
        </a:blipFill>
        <a:effectLst/>
      </p:bgPr>
    </p:bg>
    <p:spTree>
      <p:nvGrpSpPr>
        <p:cNvPr id="1" name=""/>
        <p:cNvGrpSpPr/>
        <p:nvPr/>
      </p:nvGrpSpPr>
      <p:grpSpPr>
        <a:xfrm>
          <a:off x="0" y="0"/>
          <a:ext cx="0" cy="0"/>
        </a:xfrm>
      </p:grpSpPr>
      <p:sp>
        <p:nvSpPr>
          <p:cNvPr id="17" name="矩形 16"/>
          <p:cNvSpPr/>
          <p:nvPr/>
        </p:nvSpPr>
        <p:spPr>
          <a:xfrm>
            <a:off x="281354" y="270362"/>
            <a:ext cx="11629551" cy="631639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05472" y="253217"/>
            <a:ext cx="4705433" cy="6403380"/>
          </a:xfrm>
          <a:prstGeom prst="rect">
            <a:avLst/>
          </a:prstGeom>
        </p:spPr>
      </p:pic>
      <p:sp>
        <p:nvSpPr>
          <p:cNvPr id="4" name="文本框 3"/>
          <p:cNvSpPr txBox="1"/>
          <p:nvPr/>
        </p:nvSpPr>
        <p:spPr>
          <a:xfrm>
            <a:off x="1459442" y="2454487"/>
            <a:ext cx="6304280" cy="1568450"/>
          </a:xfrm>
          <a:prstGeom prst="rect">
            <a:avLst/>
          </a:prstGeom>
          <a:noFill/>
        </p:spPr>
        <p:txBody>
          <a:bodyPr wrap="none" rtlCol="0" anchor="t">
            <a:spAutoFit/>
          </a:bodyPr>
          <a:lstStyle/>
          <a:p>
            <a:pPr marL="0" indent="0">
              <a:lnSpc>
                <a:spcPct val="100000"/>
              </a:lnSpc>
              <a:spcAft>
                <a:spcPct val="0"/>
              </a:spcAft>
              <a:buNone/>
            </a:pPr>
            <a:r>
              <a:rPr lang="zh-CN" altLang="zh-CN" sz="9600" b="1" i="1">
                <a:solidFill>
                  <a:schemeClr val="accent2">
                    <a:lumMod val="50000"/>
                  </a:schemeClr>
                </a:solidFill>
                <a:effectLst>
                  <a:outerShdw blurRad="38100" dist="38100" dir="2700000" algn="tl">
                    <a:srgbClr val="000000">
                      <a:alpha val="43137"/>
                    </a:srgbClr>
                  </a:outerShdw>
                </a:effectLst>
              </a:rPr>
              <a:t>谢谢大家！</a:t>
            </a:r>
          </a:p>
        </p:txBody>
      </p:sp>
      <p:pic>
        <p:nvPicPr>
          <p:cNvPr id="18" name="New picture"/>
          <p:cNvPicPr/>
          <p:nvPr/>
        </p:nvPicPr>
        <p:blipFill>
          <a:blip r:embed="rId4"/>
          <a:stretch>
            <a:fillRect/>
          </a:stretch>
        </p:blipFill>
        <p:spPr>
          <a:xfrm>
            <a:off x="11455400" y="10490200"/>
            <a:ext cx="330200" cy="241300"/>
          </a:xfrm>
          <a:prstGeom prst="cube">
            <a:avLst/>
          </a:prstGeom>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6">
            <a:lum/>
          </a:blip>
          <a:stretch>
            <a:fillRect l="-17000" r="-17000"/>
          </a:stretch>
        </a:blipFill>
        <a:effectLst/>
      </p:bgPr>
    </p:bg>
    <p:spTree>
      <p:nvGrpSpPr>
        <p:cNvPr id="1" name=""/>
        <p:cNvGrpSpPr/>
        <p:nvPr/>
      </p:nvGrpSpPr>
      <p:grpSpPr>
        <a:xfrm>
          <a:off x="0" y="0"/>
          <a:ext cx="0" cy="0"/>
        </a:xfrm>
      </p:grpSpPr>
      <p:sp>
        <p:nvSpPr>
          <p:cNvPr id="17" name="矩形 16"/>
          <p:cNvSpPr/>
          <p:nvPr/>
        </p:nvSpPr>
        <p:spPr>
          <a:xfrm>
            <a:off x="281354" y="270362"/>
            <a:ext cx="11629551" cy="631639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9693370" y="5160066"/>
            <a:ext cx="1139926" cy="1139926"/>
          </a:xfrm>
          <a:prstGeom prst="rect">
            <a:avLst/>
          </a:prstGeom>
        </p:spPr>
      </p:pic>
      <p:sp>
        <p:nvSpPr>
          <p:cNvPr id="100" name="文本框 99"/>
          <p:cNvSpPr txBox="1"/>
          <p:nvPr/>
        </p:nvSpPr>
        <p:spPr>
          <a:xfrm>
            <a:off x="797983" y="623147"/>
            <a:ext cx="9380220" cy="666115"/>
          </a:xfrm>
          <a:prstGeom prst="rect">
            <a:avLst/>
          </a:prstGeom>
          <a:noFill/>
          <a:ln w="9525">
            <a:noFill/>
          </a:ln>
        </p:spPr>
        <p:txBody>
          <a:bodyPr wrap="square">
            <a:spAutoFit/>
          </a:bodyPr>
          <a:lstStyle/>
          <a:p>
            <a:pPr indent="101600" algn="ctr"/>
            <a:r>
              <a:rPr lang="zh-CN" sz="3735" b="1">
                <a:cs typeface="Times New Roman" panose="02020603050405020304" charset="0"/>
              </a:rPr>
              <a:t>在校高中生课外阅读情况调查问卷</a:t>
            </a:r>
            <a:endParaRPr lang="zh-CN" altLang="en-US" sz="3735"/>
          </a:p>
        </p:txBody>
      </p:sp>
      <p:pic>
        <p:nvPicPr>
          <p:cNvPr id="4" name="图片 3" descr="QQ截图20190916182805"/>
          <p:cNvPicPr>
            <a:picLocks noChangeAspect="1"/>
          </p:cNvPicPr>
          <p:nvPr/>
        </p:nvPicPr>
        <p:blipFill>
          <a:blip r:embed="rId5"/>
          <a:srcRect l="9778"/>
          <a:stretch>
            <a:fillRect/>
          </a:stretch>
        </p:blipFill>
        <p:spPr>
          <a:xfrm>
            <a:off x="2108200" y="1429385"/>
            <a:ext cx="8500745" cy="4972050"/>
          </a:xfrm>
          <a:prstGeom prst="rect">
            <a:avLst/>
          </a:prstGeom>
        </p:spPr>
      </p:pic>
    </p:spTree>
  </p:cSld>
  <p:clrMapOvr>
    <a:masterClrMapping/>
  </p:clrMapOvr>
  <p:transition spd="slow">
    <p:wipe/>
  </p:transition>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6">
            <a:lum/>
          </a:blip>
          <a:stretch>
            <a:fillRect l="-17000" r="-17000"/>
          </a:stretch>
        </a:blipFill>
        <a:effectLst/>
      </p:bgPr>
    </p:bg>
    <p:spTree>
      <p:nvGrpSpPr>
        <p:cNvPr id="1" name=""/>
        <p:cNvGrpSpPr/>
        <p:nvPr/>
      </p:nvGrpSpPr>
      <p:grpSpPr>
        <a:xfrm>
          <a:off x="0" y="0"/>
          <a:ext cx="0" cy="0"/>
        </a:xfrm>
      </p:grpSpPr>
      <p:sp>
        <p:nvSpPr>
          <p:cNvPr id="17" name="矩形 16"/>
          <p:cNvSpPr/>
          <p:nvPr/>
        </p:nvSpPr>
        <p:spPr>
          <a:xfrm>
            <a:off x="281354" y="270997"/>
            <a:ext cx="11629551" cy="631639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9693370" y="5160066"/>
            <a:ext cx="1139926" cy="1139926"/>
          </a:xfrm>
          <a:prstGeom prst="rect">
            <a:avLst/>
          </a:prstGeom>
        </p:spPr>
      </p:pic>
      <p:sp>
        <p:nvSpPr>
          <p:cNvPr id="100" name="文本框 99"/>
          <p:cNvSpPr txBox="1"/>
          <p:nvPr/>
        </p:nvSpPr>
        <p:spPr>
          <a:xfrm>
            <a:off x="1452668" y="672253"/>
            <a:ext cx="9380220" cy="666115"/>
          </a:xfrm>
          <a:prstGeom prst="rect">
            <a:avLst/>
          </a:prstGeom>
          <a:noFill/>
          <a:ln w="9525">
            <a:noFill/>
          </a:ln>
        </p:spPr>
        <p:txBody>
          <a:bodyPr wrap="square">
            <a:spAutoFit/>
          </a:bodyPr>
          <a:lstStyle/>
          <a:p>
            <a:pPr indent="101600" algn="ctr"/>
            <a:r>
              <a:rPr lang="zh-CN" sz="3735" b="1">
                <a:cs typeface="Times New Roman" panose="02020603050405020304" charset="0"/>
              </a:rPr>
              <a:t>在校高中生课外阅读情况调查问卷</a:t>
            </a:r>
            <a:endParaRPr lang="zh-CN" altLang="en-US" sz="3735"/>
          </a:p>
        </p:txBody>
      </p:sp>
      <p:pic>
        <p:nvPicPr>
          <p:cNvPr id="4" name="图片 3" descr="QQ截图20190916182755"/>
          <p:cNvPicPr>
            <a:picLocks noChangeAspect="1"/>
          </p:cNvPicPr>
          <p:nvPr/>
        </p:nvPicPr>
        <p:blipFill>
          <a:blip r:embed="rId5"/>
          <a:srcRect l="9197" r="2297"/>
          <a:stretch>
            <a:fillRect/>
          </a:stretch>
        </p:blipFill>
        <p:spPr>
          <a:xfrm>
            <a:off x="2199640" y="1445260"/>
            <a:ext cx="8470265" cy="4984115"/>
          </a:xfrm>
          <a:prstGeom prst="rect">
            <a:avLst/>
          </a:prstGeom>
        </p:spPr>
      </p:pic>
    </p:spTree>
  </p:cSld>
  <p:clrMapOvr>
    <a:masterClrMapping/>
  </p:clrMapOvr>
  <p:transition spd="slow">
    <p:wipe/>
  </p:transition>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6">
            <a:lum/>
          </a:blip>
          <a:stretch>
            <a:fillRect l="-17000" r="-17000"/>
          </a:stretch>
        </a:blipFill>
        <a:effectLst/>
      </p:bgPr>
    </p:bg>
    <p:spTree>
      <p:nvGrpSpPr>
        <p:cNvPr id="1" name=""/>
        <p:cNvGrpSpPr/>
        <p:nvPr/>
      </p:nvGrpSpPr>
      <p:grpSpPr>
        <a:xfrm>
          <a:off x="0" y="0"/>
          <a:ext cx="0" cy="0"/>
        </a:xfrm>
      </p:grpSpPr>
      <p:sp>
        <p:nvSpPr>
          <p:cNvPr id="17" name="矩形 16"/>
          <p:cNvSpPr/>
          <p:nvPr/>
        </p:nvSpPr>
        <p:spPr>
          <a:xfrm>
            <a:off x="281354" y="270362"/>
            <a:ext cx="11629551" cy="631639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9693370" y="5160066"/>
            <a:ext cx="1139926" cy="1139926"/>
          </a:xfrm>
          <a:prstGeom prst="rect">
            <a:avLst/>
          </a:prstGeom>
        </p:spPr>
      </p:pic>
      <p:sp>
        <p:nvSpPr>
          <p:cNvPr id="3" name="内容占位符 2"/>
          <p:cNvSpPr/>
          <p:nvPr>
            <p:ph idx="1"/>
          </p:nvPr>
        </p:nvSpPr>
        <p:spPr>
          <a:xfrm>
            <a:off x="462915" y="433705"/>
            <a:ext cx="11265535" cy="6721475"/>
          </a:xfrm>
        </p:spPr>
        <p:txBody>
          <a:bodyPr>
            <a:normAutofit lnSpcReduction="10000"/>
          </a:bodyPr>
          <a:lstStyle/>
          <a:p>
            <a:pPr marL="0" indent="0" algn="l">
              <a:lnSpc>
                <a:spcPct val="100000"/>
              </a:lnSpc>
              <a:spcAft>
                <a:spcPct val="0"/>
              </a:spcAft>
              <a:buNone/>
            </a:pPr>
            <a:r>
              <a:rPr lang="en-US" altLang="zh-CN"/>
              <a:t>     </a:t>
            </a:r>
            <a:r>
              <a:rPr lang="en-US" altLang="zh-CN" sz="3200" b="1">
                <a:latin typeface="宋体" panose="02010600030101010101" pitchFamily="2" charset="-122"/>
                <a:ea typeface="宋体" panose="02010600030101010101" pitchFamily="2" charset="-122"/>
                <a:cs typeface="宋体" panose="02010600030101010101" pitchFamily="2" charset="-122"/>
              </a:rPr>
              <a:t> </a:t>
            </a:r>
            <a:r>
              <a:rPr lang="en-US" altLang="zh-CN" b="1">
                <a:latin typeface="宋体" panose="02010600030101010101" pitchFamily="2" charset="-122"/>
                <a:ea typeface="宋体" panose="02010600030101010101" pitchFamily="2" charset="-122"/>
                <a:cs typeface="宋体" panose="02010600030101010101" pitchFamily="2" charset="-122"/>
              </a:rPr>
              <a:t> </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这才叫最激动人心的学术啊啊！它提供的不是知识，而是解释知识的全新的体系和视角！！好！牛！逼！！</a:t>
            </a:r>
          </a:p>
          <a:p>
            <a:pPr marL="0" indent="0" algn="l">
              <a:lnSpc>
                <a:spcPct val="100000"/>
              </a:lnSpc>
              <a:spcAft>
                <a:spcPct val="0"/>
              </a:spcAft>
              <a:buNone/>
            </a:pP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    若干年前买的就是这个版本，当年读不进去，所以如今休谈相见恨。</a:t>
            </a:r>
          </a:p>
          <a:p>
            <a:pPr marL="0" indent="0" algn="l">
              <a:lnSpc>
                <a:spcPct val="100000"/>
              </a:lnSpc>
              <a:spcAft>
                <a:spcPct val="0"/>
              </a:spcAft>
              <a:buNone/>
            </a:pP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    对中国社会结构及现状的诠释，七十年前的声音今天听来依旧具有十分的借鉴价值。 </a:t>
            </a:r>
          </a:p>
          <a:p>
            <a:pPr marL="0" indent="0" algn="l">
              <a:lnSpc>
                <a:spcPct val="100000"/>
              </a:lnSpc>
              <a:spcAft>
                <a:spcPct val="0"/>
              </a:spcAft>
              <a:buNone/>
            </a:pP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    费先生见识卓绝，从后记可见一斑。行文流畅，逻辑清晰连贯，对乡土社会的分析在七十年后还有相当的现实意义。</a:t>
            </a:r>
          </a:p>
          <a:p>
            <a:pPr marL="0" indent="0" algn="l">
              <a:lnSpc>
                <a:spcPct val="100000"/>
              </a:lnSpc>
              <a:spcAft>
                <a:spcPct val="0"/>
              </a:spcAft>
              <a:buNone/>
            </a:pP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    讨论简单又不失深刻，尤其是对一字一词一个概念的阐释，看似理所当然，却说出了想说而说不出的内容。</a:t>
            </a:r>
          </a:p>
          <a:p>
            <a:pPr marL="0" indent="0" algn="l">
              <a:lnSpc>
                <a:spcPct val="100000"/>
              </a:lnSpc>
              <a:spcAft>
                <a:spcPct val="0"/>
              </a:spcAft>
              <a:buNone/>
            </a:pP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    初读便有厚重之感。句句浓缩的都是精华，</a:t>
            </a:r>
          </a:p>
          <a:p>
            <a:pPr marL="0" indent="0" algn="l">
              <a:lnSpc>
                <a:spcPct val="100000"/>
              </a:lnSpc>
              <a:spcAft>
                <a:spcPct val="0"/>
              </a:spcAft>
              <a:buNone/>
            </a:pP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值得回味。</a:t>
            </a:r>
          </a:p>
          <a:p>
            <a:pPr marL="0" indent="0" algn="l">
              <a:lnSpc>
                <a:spcPct val="100000"/>
              </a:lnSpc>
              <a:spcAft>
                <a:spcPct val="0"/>
              </a:spcAft>
              <a:buNone/>
            </a:pPr>
            <a:r>
              <a:rPr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有大启发的小书。</a:t>
            </a:r>
          </a:p>
          <a:p>
            <a:pPr marL="0" indent="0">
              <a:lnSpc>
                <a:spcPct val="100000"/>
              </a:lnSpc>
              <a:spcAft>
                <a:spcPct val="0"/>
              </a:spcAft>
              <a:buNone/>
            </a:pPr>
            <a:endPar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5"/>
          <a:stretch>
            <a:fillRect/>
          </a:stretch>
        </p:blipFill>
        <p:spPr>
          <a:xfrm>
            <a:off x="7614920" y="4046855"/>
            <a:ext cx="3782695" cy="2371090"/>
          </a:xfrm>
          <a:prstGeom prst="rect">
            <a:avLst/>
          </a:prstGeom>
        </p:spPr>
      </p:pic>
      <p:sp>
        <p:nvSpPr>
          <p:cNvPr id="100" name="文本框 99"/>
          <p:cNvSpPr txBox="1"/>
          <p:nvPr/>
        </p:nvSpPr>
        <p:spPr>
          <a:xfrm>
            <a:off x="1047115" y="5593080"/>
            <a:ext cx="5613400" cy="706755"/>
          </a:xfrm>
          <a:prstGeom prst="rect">
            <a:avLst/>
          </a:prstGeom>
          <a:noFill/>
          <a:ln w="9525">
            <a:noFill/>
          </a:ln>
        </p:spPr>
        <p:txBody>
          <a:bodyPr wrap="square">
            <a:spAutoFit/>
          </a:bodyPr>
          <a:lstStyle/>
          <a:p>
            <a:pPr indent="101600" algn="ctr"/>
            <a:r>
              <a:rPr lang="zh-CN" altLang="en-US" sz="4000" b="1" i="1">
                <a:effectLst>
                  <a:outerShdw blurRad="38100" dist="38100" dir="2700000" algn="tl">
                    <a:srgbClr val="000000">
                      <a:alpha val="43137"/>
                    </a:srgbClr>
                  </a:outerShdw>
                </a:effectLst>
                <a:latin typeface="楷体" panose="02010609060101010101" charset="-122"/>
                <a:ea typeface="楷体" panose="02010609060101010101" charset="-122"/>
              </a:rPr>
              <a:t>读《乡土中国》感言</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1"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blinds(horizontal)">
                                      <p:cBhvr>
                                        <p:cTn id="19" dur="500"/>
                                        <p:tgtEl>
                                          <p:spTgt spid="3">
                                            <p:txEl>
                                              <p:pRg st="0" end="0"/>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1"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blinds(horizontal)">
                                      <p:cBhvr>
                                        <p:cTn id="25" dur="500"/>
                                        <p:tgtEl>
                                          <p:spTgt spid="3">
                                            <p:txEl>
                                              <p:pRg st="1" end="1"/>
                                            </p:txEl>
                                          </p:spTgt>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grpId="1"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Effect transition="in" filter="blinds(horizontal)">
                                      <p:cBhvr>
                                        <p:cTn id="31" dur="500"/>
                                        <p:tgtEl>
                                          <p:spTgt spid="3">
                                            <p:txEl>
                                              <p:pRg st="2" end="2"/>
                                            </p:txEl>
                                          </p:spTgt>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3" presetClass="entr" presetSubtype="10" fill="hold" grpId="1" nodeType="clickEffect">
                                  <p:stCondLst>
                                    <p:cond delay="0"/>
                                  </p:stCondLst>
                                  <p:childTnLst>
                                    <p:set>
                                      <p:cBhvr>
                                        <p:cTn id="36" dur="1" fill="hold">
                                          <p:stCondLst>
                                            <p:cond delay="0"/>
                                          </p:stCondLst>
                                        </p:cTn>
                                        <p:tgtEl>
                                          <p:spTgt spid="3">
                                            <p:txEl>
                                              <p:pRg st="3" end="3"/>
                                            </p:txEl>
                                          </p:spTgt>
                                        </p:tgtEl>
                                        <p:attrNameLst>
                                          <p:attrName>style.visibility</p:attrName>
                                        </p:attrNameLst>
                                      </p:cBhvr>
                                      <p:to>
                                        <p:strVal val="visible"/>
                                      </p:to>
                                    </p:set>
                                    <p:animEffect transition="in" filter="blinds(horizontal)">
                                      <p:cBhvr>
                                        <p:cTn id="37" dur="500"/>
                                        <p:tgtEl>
                                          <p:spTgt spid="3">
                                            <p:txEl>
                                              <p:pRg st="3" end="3"/>
                                            </p:txEl>
                                          </p:spTgt>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3" presetClass="entr" presetSubtype="10" fill="hold" grpId="1" nodeType="clickEffect">
                                  <p:stCondLst>
                                    <p:cond delay="0"/>
                                  </p:stCondLst>
                                  <p:childTnLst>
                                    <p:set>
                                      <p:cBhvr>
                                        <p:cTn id="42" dur="1" fill="hold">
                                          <p:stCondLst>
                                            <p:cond delay="0"/>
                                          </p:stCondLst>
                                        </p:cTn>
                                        <p:tgtEl>
                                          <p:spTgt spid="3">
                                            <p:txEl>
                                              <p:pRg st="4" end="4"/>
                                            </p:txEl>
                                          </p:spTgt>
                                        </p:tgtEl>
                                        <p:attrNameLst>
                                          <p:attrName>style.visibility</p:attrName>
                                        </p:attrNameLst>
                                      </p:cBhvr>
                                      <p:to>
                                        <p:strVal val="visible"/>
                                      </p:to>
                                    </p:set>
                                    <p:animEffect transition="in" filter="blinds(horizontal)">
                                      <p:cBhvr>
                                        <p:cTn id="43" dur="500"/>
                                        <p:tgtEl>
                                          <p:spTgt spid="3">
                                            <p:txEl>
                                              <p:pRg st="4" end="4"/>
                                            </p:txEl>
                                          </p:spTgt>
                                        </p:tgtEl>
                                      </p:cBhvr>
                                    </p:animEffect>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3" presetClass="entr" presetSubtype="10" fill="hold" grpId="1" nodeType="clickEffect">
                                  <p:stCondLst>
                                    <p:cond delay="0"/>
                                  </p:stCondLst>
                                  <p:childTnLst>
                                    <p:set>
                                      <p:cBhvr>
                                        <p:cTn id="48" dur="1" fill="hold">
                                          <p:stCondLst>
                                            <p:cond delay="0"/>
                                          </p:stCondLst>
                                        </p:cTn>
                                        <p:tgtEl>
                                          <p:spTgt spid="3">
                                            <p:txEl>
                                              <p:pRg st="5" end="5"/>
                                            </p:txEl>
                                          </p:spTgt>
                                        </p:tgtEl>
                                        <p:attrNameLst>
                                          <p:attrName>style.visibility</p:attrName>
                                        </p:attrNameLst>
                                      </p:cBhvr>
                                      <p:to>
                                        <p:strVal val="visible"/>
                                      </p:to>
                                    </p:set>
                                    <p:animEffect transition="in" filter="blinds(horizontal)">
                                      <p:cBhvr>
                                        <p:cTn id="49" dur="500"/>
                                        <p:tgtEl>
                                          <p:spTgt spid="3">
                                            <p:txEl>
                                              <p:pRg st="5" end="5"/>
                                            </p:txEl>
                                          </p:spTgt>
                                        </p:tgtEl>
                                      </p:cBhvr>
                                    </p:animEffect>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3" presetClass="entr" presetSubtype="10" fill="hold" grpId="1" nodeType="clickEffect">
                                  <p:stCondLst>
                                    <p:cond delay="0"/>
                                  </p:stCondLst>
                                  <p:childTnLst>
                                    <p:set>
                                      <p:cBhvr>
                                        <p:cTn id="54" dur="1" fill="hold">
                                          <p:stCondLst>
                                            <p:cond delay="0"/>
                                          </p:stCondLst>
                                        </p:cTn>
                                        <p:tgtEl>
                                          <p:spTgt spid="3">
                                            <p:txEl>
                                              <p:pRg st="6" end="6"/>
                                            </p:txEl>
                                          </p:spTgt>
                                        </p:tgtEl>
                                        <p:attrNameLst>
                                          <p:attrName>style.visibility</p:attrName>
                                        </p:attrNameLst>
                                      </p:cBhvr>
                                      <p:to>
                                        <p:strVal val="visible"/>
                                      </p:to>
                                    </p:set>
                                    <p:animEffect transition="in" filter="blinds(horizontal)">
                                      <p:cBhvr>
                                        <p:cTn id="55" dur="500"/>
                                        <p:tgtEl>
                                          <p:spTgt spid="3">
                                            <p:txEl>
                                              <p:pRg st="6" end="6"/>
                                            </p:txEl>
                                          </p:spTgt>
                                        </p:tgtEl>
                                      </p:cBhvr>
                                    </p:animEffect>
                                  </p:childTnLst>
                                </p:cTn>
                              </p:par>
                            </p:childTnLst>
                          </p:cTn>
                        </p:par>
                      </p:childTnLst>
                    </p:cTn>
                  </p:par>
                  <p:par>
                    <p:cTn id="56" fill="hold" nodeType="clickPar">
                      <p:stCondLst>
                        <p:cond delay="indefinite"/>
                      </p:stCondLst>
                      <p:childTnLst>
                        <p:par>
                          <p:cTn id="57" fill="hold" nodeType="withGroup">
                            <p:stCondLst>
                              <p:cond delay="indefinite"/>
                            </p:stCondLst>
                          </p:cTn>
                        </p:par>
                        <p:par>
                          <p:cTn id="58" fill="hold" nodeType="afterGroup">
                            <p:stCondLst>
                              <p:cond delay="0"/>
                            </p:stCondLst>
                            <p:childTnLst>
                              <p:par>
                                <p:cTn id="59" presetID="3" presetClass="entr" presetSubtype="10" fill="hold" grpId="1" nodeType="clickEffect">
                                  <p:stCondLst>
                                    <p:cond delay="0"/>
                                  </p:stCondLst>
                                  <p:childTnLst>
                                    <p:set>
                                      <p:cBhvr>
                                        <p:cTn id="60" dur="1" fill="hold">
                                          <p:stCondLst>
                                            <p:cond delay="0"/>
                                          </p:stCondLst>
                                        </p:cTn>
                                        <p:tgtEl>
                                          <p:spTgt spid="3">
                                            <p:txEl>
                                              <p:pRg st="7" end="7"/>
                                            </p:txEl>
                                          </p:spTgt>
                                        </p:tgtEl>
                                        <p:attrNameLst>
                                          <p:attrName>style.visibility</p:attrName>
                                        </p:attrNameLst>
                                      </p:cBhvr>
                                      <p:to>
                                        <p:strVal val="visible"/>
                                      </p:to>
                                    </p:set>
                                    <p:animEffect transition="in" filter="blinds(horizontal)">
                                      <p:cBhvr>
                                        <p:cTn id="61"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1" uiExpand="1" build="p"/>
    </p:bldLst>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9">
            <a:lum/>
          </a:blip>
          <a:stretch>
            <a:fillRect l="-17000" r="-17000"/>
          </a:stretch>
        </a:blipFill>
        <a:effectLst/>
      </p:bgPr>
    </p:bg>
    <p:spTree>
      <p:nvGrpSpPr>
        <p:cNvPr id="1" name=""/>
        <p:cNvGrpSpPr/>
        <p:nvPr/>
      </p:nvGrpSpPr>
      <p:grpSpPr>
        <a:xfrm>
          <a:off x="0" y="0"/>
          <a:ext cx="0" cy="0"/>
        </a:xfrm>
      </p:grpSpPr>
      <p:sp>
        <p:nvSpPr>
          <p:cNvPr id="17" name="矩形 16"/>
          <p:cNvSpPr/>
          <p:nvPr/>
        </p:nvSpPr>
        <p:spPr>
          <a:xfrm>
            <a:off x="281354" y="270997"/>
            <a:ext cx="11629551" cy="631639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9693370" y="5160066"/>
            <a:ext cx="1139926" cy="1139926"/>
          </a:xfrm>
          <a:prstGeom prst="rect">
            <a:avLst/>
          </a:prstGeom>
        </p:spPr>
      </p:pic>
      <p:sp>
        <p:nvSpPr>
          <p:cNvPr id="4" name="文本框 3"/>
          <p:cNvSpPr txBox="1"/>
          <p:nvPr/>
        </p:nvSpPr>
        <p:spPr>
          <a:xfrm>
            <a:off x="1781175" y="625263"/>
            <a:ext cx="6565900" cy="706755"/>
          </a:xfrm>
          <a:prstGeom prst="rect">
            <a:avLst/>
          </a:prstGeom>
          <a:noFill/>
        </p:spPr>
        <p:txBody>
          <a:bodyPr wrap="none" rtlCol="0">
            <a:spAutoFit/>
          </a:bodyPr>
          <a:lstStyle/>
          <a:p>
            <a:pPr marL="0" indent="0" algn="l">
              <a:buNone/>
            </a:pPr>
            <a:r>
              <a:rPr lang="zh-CN" altLang="en-US" sz="4000" b="1">
                <a:latin typeface="宋体" panose="02010600030101010101" pitchFamily="2" charset="-122"/>
                <a:ea typeface="宋体" panose="02010600030101010101" pitchFamily="2" charset="-122"/>
                <a:cs typeface="宋体" panose="02010600030101010101" pitchFamily="2" charset="-122"/>
                <a:sym typeface="+mn-ea"/>
              </a:rPr>
              <a:t>《乡土中国》的</a:t>
            </a:r>
            <a:r>
              <a:rPr lang="en-US" altLang="zh-CN" sz="4000" b="1">
                <a:latin typeface="宋体" panose="02010600030101010101" pitchFamily="2" charset="-122"/>
                <a:ea typeface="宋体" panose="02010600030101010101" pitchFamily="2" charset="-122"/>
                <a:cs typeface="宋体" panose="02010600030101010101" pitchFamily="2" charset="-122"/>
                <a:sym typeface="+mn-ea"/>
              </a:rPr>
              <a:t>N</a:t>
            </a:r>
            <a:r>
              <a:rPr sz="4000" b="1">
                <a:latin typeface="宋体" panose="02010600030101010101" pitchFamily="2" charset="-122"/>
                <a:ea typeface="宋体" panose="02010600030101010101" pitchFamily="2" charset="-122"/>
                <a:cs typeface="宋体" panose="02010600030101010101" pitchFamily="2" charset="-122"/>
                <a:sym typeface="+mn-ea"/>
              </a:rPr>
              <a:t>种</a:t>
            </a:r>
            <a:r>
              <a:rPr lang="zh-CN" altLang="en-US" sz="4000" b="1">
                <a:latin typeface="宋体" panose="02010600030101010101" pitchFamily="2" charset="-122"/>
                <a:ea typeface="宋体" panose="02010600030101010101" pitchFamily="2" charset="-122"/>
                <a:cs typeface="宋体" panose="02010600030101010101" pitchFamily="2" charset="-122"/>
                <a:sym typeface="+mn-ea"/>
              </a:rPr>
              <a:t>打开</a:t>
            </a:r>
            <a:r>
              <a:rPr sz="4000" b="1">
                <a:latin typeface="宋体" panose="02010600030101010101" pitchFamily="2" charset="-122"/>
                <a:ea typeface="宋体" panose="02010600030101010101" pitchFamily="2" charset="-122"/>
                <a:cs typeface="宋体" panose="02010600030101010101" pitchFamily="2" charset="-122"/>
                <a:sym typeface="+mn-ea"/>
              </a:rPr>
              <a:t>方式</a:t>
            </a:r>
            <a:endParaRPr lang="zh-CN" altLang="en-US" sz="4000" b="1">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1186180" y="1453727"/>
            <a:ext cx="2632710" cy="583565"/>
          </a:xfrm>
          <a:prstGeom prst="rect">
            <a:avLst/>
          </a:prstGeom>
          <a:noFill/>
        </p:spPr>
        <p:txBody>
          <a:bodyPr wrap="none" rtlCol="0">
            <a:spAutoFit/>
          </a:bodyPr>
          <a:lstStyle/>
          <a:p>
            <a:pPr marL="0" indent="0" algn="l">
              <a:buNone/>
            </a:pPr>
            <a:r>
              <a:rPr sz="3200" b="1">
                <a:latin typeface="宋体" panose="02010600030101010101" pitchFamily="2" charset="-122"/>
                <a:ea typeface="宋体" panose="02010600030101010101" pitchFamily="2" charset="-122"/>
                <a:cs typeface="宋体" panose="02010600030101010101" pitchFamily="2" charset="-122"/>
                <a:sym typeface="+mn-ea"/>
              </a:rPr>
              <a:t>一、知人论世</a:t>
            </a:r>
            <a:endParaRPr lang="zh-CN" altLang="en-US" sz="32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nvSpPr>
        <p:spPr>
          <a:xfrm>
            <a:off x="1186180" y="2187363"/>
            <a:ext cx="7532370" cy="583565"/>
          </a:xfrm>
          <a:prstGeom prst="rect">
            <a:avLst/>
          </a:prstGeom>
          <a:noFill/>
        </p:spPr>
        <p:txBody>
          <a:bodyPr wrap="none" rtlCol="0">
            <a:spAutoFit/>
          </a:bodyPr>
          <a:lstStyle/>
          <a:p>
            <a:pPr marL="0" indent="0" algn="l">
              <a:buNone/>
            </a:pPr>
            <a:r>
              <a:rPr sz="3200" b="1">
                <a:latin typeface="宋体" panose="02010600030101010101" pitchFamily="2" charset="-122"/>
                <a:ea typeface="宋体" panose="02010600030101010101" pitchFamily="2" charset="-122"/>
                <a:cs typeface="宋体" panose="02010600030101010101" pitchFamily="2" charset="-122"/>
                <a:sym typeface="+mn-ea"/>
              </a:rPr>
              <a:t>二、阅读《重刊序言》《后记》</a:t>
            </a:r>
            <a:r>
              <a:rPr sz="3200" b="1">
                <a:latin typeface="宋体" panose="02010600030101010101" pitchFamily="2" charset="-122"/>
                <a:ea typeface="宋体" panose="02010600030101010101" pitchFamily="2" charset="-122"/>
                <a:cs typeface="宋体" panose="02010600030101010101" pitchFamily="2" charset="-122"/>
                <a:sym typeface="+mn-ea"/>
                <a:hlinkClick r:id="rId5" action="ppaction://hlinksldjump"/>
              </a:rPr>
              <a:t>《目录》</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sp>
        <p:nvSpPr>
          <p:cNvPr id="7" name="文本框 6"/>
          <p:cNvSpPr txBox="1"/>
          <p:nvPr/>
        </p:nvSpPr>
        <p:spPr>
          <a:xfrm>
            <a:off x="1186180" y="2885440"/>
            <a:ext cx="5082540" cy="583565"/>
          </a:xfrm>
          <a:prstGeom prst="rect">
            <a:avLst/>
          </a:prstGeom>
          <a:noFill/>
        </p:spPr>
        <p:txBody>
          <a:bodyPr wrap="none" rtlCol="0">
            <a:spAutoFit/>
          </a:bodyPr>
          <a:lstStyle/>
          <a:p>
            <a:pPr marL="0" indent="0" algn="l">
              <a:buNone/>
            </a:pPr>
            <a:r>
              <a:rPr sz="3200" b="1">
                <a:latin typeface="宋体" panose="02010600030101010101" pitchFamily="2" charset="-122"/>
                <a:ea typeface="宋体" panose="02010600030101010101" pitchFamily="2" charset="-122"/>
                <a:cs typeface="宋体" panose="02010600030101010101" pitchFamily="2" charset="-122"/>
                <a:sym typeface="+mn-ea"/>
              </a:rPr>
              <a:t>三、阅读技巧（一）</a:t>
            </a:r>
            <a:r>
              <a:rPr sz="3200" b="1">
                <a:latin typeface="宋体" panose="02010600030101010101" pitchFamily="2" charset="-122"/>
                <a:ea typeface="宋体" panose="02010600030101010101" pitchFamily="2" charset="-122"/>
                <a:cs typeface="宋体" panose="02010600030101010101" pitchFamily="2" charset="-122"/>
                <a:sym typeface="+mn-ea"/>
                <a:hlinkClick r:id="rId6" action="ppaction://hlinksldjump"/>
              </a:rPr>
              <a:t>（二）</a:t>
            </a:r>
            <a:endParaRPr lang="zh-CN" altLang="en-US" sz="32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内容占位符 2"/>
          <p:cNvSpPr>
            <a:spLocks noGrp="1"/>
          </p:cNvSpPr>
          <p:nvPr>
            <p:ph idx="1"/>
          </p:nvPr>
        </p:nvSpPr>
        <p:spPr>
          <a:xfrm>
            <a:off x="1186349" y="3687187"/>
            <a:ext cx="10852237" cy="6721807"/>
          </a:xfrm>
        </p:spPr>
        <p:txBody>
          <a:bodyPr/>
          <a:lstStyle/>
          <a:p>
            <a:pPr marL="0" indent="0" algn="l">
              <a:buNone/>
            </a:pPr>
            <a:r>
              <a:rPr sz="3200" b="1">
                <a:latin typeface="宋体" panose="02010600030101010101" pitchFamily="2" charset="-122"/>
                <a:ea typeface="宋体" panose="02010600030101010101" pitchFamily="2" charset="-122"/>
                <a:cs typeface="宋体" panose="02010600030101010101" pitchFamily="2" charset="-122"/>
                <a:sym typeface="+mn-ea"/>
              </a:rPr>
              <a:t>四、思维导</a:t>
            </a:r>
            <a:r>
              <a:rPr sz="3200" b="1">
                <a:latin typeface="宋体" panose="02010600030101010101" pitchFamily="2" charset="-122"/>
                <a:ea typeface="宋体" panose="02010600030101010101" pitchFamily="2" charset="-122"/>
                <a:cs typeface="宋体" panose="02010600030101010101" pitchFamily="2" charset="-122"/>
                <a:sym typeface="+mn-ea"/>
                <a:hlinkClick r:id="rId7" action="ppaction://hlinksldjump"/>
              </a:rPr>
              <a:t>图</a:t>
            </a:r>
            <a:endParaRPr sz="3200" b="1">
              <a:latin typeface="宋体" panose="02010600030101010101" pitchFamily="2" charset="-122"/>
              <a:ea typeface="宋体" panose="02010600030101010101" pitchFamily="2" charset="-122"/>
              <a:cs typeface="宋体" panose="02010600030101010101" pitchFamily="2" charset="-122"/>
            </a:endParaRPr>
          </a:p>
          <a:p>
            <a:pPr marL="0" indent="0" algn="l">
              <a:buNone/>
            </a:pPr>
            <a:endParaRPr lang="en-US" altLang="zh-CN" sz="3200" b="1">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8"/>
          <a:srcRect b="1631"/>
          <a:stretch>
            <a:fillRect/>
          </a:stretch>
        </p:blipFill>
        <p:spPr>
          <a:xfrm>
            <a:off x="8119110" y="2771140"/>
            <a:ext cx="2926715" cy="3816350"/>
          </a:xfrm>
          <a:prstGeom prst="rect">
            <a:avLst/>
          </a:prstGeom>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2"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linds(horizontal)">
                                      <p:cBhvr>
                                        <p:cTn id="19" dur="500"/>
                                        <p:tgtEl>
                                          <p:spTgt spid="6"/>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3"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linds(horizontal)">
                                      <p:cBhvr>
                                        <p:cTn id="25" dur="500"/>
                                        <p:tgtEl>
                                          <p:spTgt spid="7"/>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grpId="4" nodeType="clickEffect">
                                  <p:stCondLst>
                                    <p:cond delay="0"/>
                                  </p:stCondLst>
                                  <p:childTnLst>
                                    <p:set>
                                      <p:cBhvr>
                                        <p:cTn id="30" dur="1" fill="hold">
                                          <p:stCondLst>
                                            <p:cond delay="0"/>
                                          </p:stCondLst>
                                        </p:cTn>
                                        <p:tgtEl>
                                          <p:spTgt spid="3">
                                            <p:txEl>
                                              <p:pRg st="0" end="0"/>
                                            </p:txEl>
                                          </p:spTgt>
                                        </p:tgtEl>
                                        <p:attrNameLst>
                                          <p:attrName>style.visibility</p:attrName>
                                        </p:attrNameLst>
                                      </p:cBhvr>
                                      <p:to>
                                        <p:strVal val="visible"/>
                                      </p:to>
                                    </p:set>
                                    <p:animEffect transition="in" filter="blinds(horizontal)">
                                      <p:cBhvr>
                                        <p:cTn id="3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P spid="6" grpId="2"/>
      <p:bldP spid="7" grpId="3"/>
      <p:bldP spid="3" grpId="4" build="p"/>
    </p:bldLst>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4">
            <a:lum/>
          </a:blip>
          <a:stretch>
            <a:fillRect l="-17000" r="-17000"/>
          </a:stretch>
        </a:blipFill>
        <a:effectLst/>
      </p:bgPr>
    </p:bg>
    <p:spTree>
      <p:nvGrpSpPr>
        <p:cNvPr id="1" name=""/>
        <p:cNvGrpSpPr/>
        <p:nvPr/>
      </p:nvGrpSpPr>
      <p:grpSpPr>
        <a:xfrm>
          <a:off x="0" y="0"/>
          <a:ext cx="0" cy="0"/>
        </a:xfrm>
      </p:grpSpPr>
      <p:sp>
        <p:nvSpPr>
          <p:cNvPr id="17" name="矩形 16"/>
          <p:cNvSpPr/>
          <p:nvPr/>
        </p:nvSpPr>
        <p:spPr>
          <a:xfrm>
            <a:off x="281354" y="270362"/>
            <a:ext cx="11629551" cy="631639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idx="1"/>
          </p:nvPr>
        </p:nvSpPr>
        <p:spPr>
          <a:xfrm>
            <a:off x="1057275" y="1189990"/>
            <a:ext cx="5975985" cy="6721475"/>
          </a:xfrm>
        </p:spPr>
        <p:txBody>
          <a:bodyPr>
            <a:normAutofit lnSpcReduction="10000"/>
          </a:bodyPr>
          <a:lstStyle/>
          <a:p>
            <a:pPr indent="0" algn="l">
              <a:lnSpc>
                <a:spcPct val="100000"/>
              </a:lnSpc>
              <a:spcAft>
                <a:spcPct val="0"/>
              </a:spcAft>
              <a:buNone/>
            </a:pPr>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费孝通（1910.11.2-2005.4.24），江苏吴江（今苏州市吴江区）人，著名社会学家、人类学家、民族学家、社会活动家，中国社会学和人类学的奠基人之一。      </a:t>
            </a:r>
          </a:p>
          <a:p>
            <a:pPr indent="0" algn="l">
              <a:lnSpc>
                <a:spcPct val="100000"/>
              </a:lnSpc>
              <a:spcAft>
                <a:spcPct val="0"/>
              </a:spcAft>
              <a:buNone/>
            </a:pP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    费孝通从事社会学、人类学研究，写下了数百万字的著作。费孝通在其导师马林诺夫斯基指导下完成了博士论文《江村经济》，该书被誉为“人类学实地调查和理论工作发展中的一个里程碑”，成为国际人类学界的经典之作。</a:t>
            </a:r>
          </a:p>
        </p:txBody>
      </p:sp>
      <p:pic>
        <p:nvPicPr>
          <p:cNvPr id="6" name="图片 5"/>
          <p:cNvPicPr>
            <a:picLocks noChangeAspect="1"/>
          </p:cNvPicPr>
          <p:nvPr/>
        </p:nvPicPr>
        <p:blipFill>
          <a:blip r:embed="rId3"/>
          <a:stretch>
            <a:fillRect/>
          </a:stretch>
        </p:blipFill>
        <p:spPr>
          <a:xfrm>
            <a:off x="7232650" y="1189990"/>
            <a:ext cx="4030980" cy="4864100"/>
          </a:xfrm>
          <a:prstGeom prst="rect">
            <a:avLst/>
          </a:prstGeom>
        </p:spPr>
      </p:pic>
    </p:spTree>
  </p:cSld>
  <p:clrMapOvr>
    <a:masterClrMapping/>
  </p:clrMapOvr>
  <p:transition spd="slow">
    <p:wipe/>
  </p:transition>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7">
            <a:lum/>
          </a:blip>
          <a:stretch>
            <a:fillRect l="-17000" r="-17000"/>
          </a:stretch>
        </a:blipFill>
        <a:effectLst/>
      </p:bgPr>
    </p:bg>
    <p:spTree>
      <p:nvGrpSpPr>
        <p:cNvPr id="1" name=""/>
        <p:cNvGrpSpPr/>
        <p:nvPr/>
      </p:nvGrpSpPr>
      <p:grpSpPr>
        <a:xfrm>
          <a:off x="0" y="0"/>
          <a:ext cx="0" cy="0"/>
        </a:xfrm>
      </p:grpSpPr>
      <p:sp>
        <p:nvSpPr>
          <p:cNvPr id="17" name="矩形 16"/>
          <p:cNvSpPr/>
          <p:nvPr/>
        </p:nvSpPr>
        <p:spPr>
          <a:xfrm>
            <a:off x="281354" y="270362"/>
            <a:ext cx="11629551" cy="631639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9693370" y="5160066"/>
            <a:ext cx="1139926" cy="1139926"/>
          </a:xfrm>
          <a:prstGeom prst="rect">
            <a:avLst/>
          </a:prstGeom>
        </p:spPr>
      </p:pic>
      <p:sp>
        <p:nvSpPr>
          <p:cNvPr id="2" name="文本框 1"/>
          <p:cNvSpPr txBox="1"/>
          <p:nvPr/>
        </p:nvSpPr>
        <p:spPr>
          <a:xfrm>
            <a:off x="848572" y="559647"/>
            <a:ext cx="10495280" cy="2306955"/>
          </a:xfrm>
          <a:prstGeom prst="rect">
            <a:avLst/>
          </a:prstGeom>
          <a:noFill/>
          <a:ln w="9525">
            <a:noFill/>
          </a:ln>
        </p:spPr>
        <p:txBody>
          <a:bodyPr wrap="square">
            <a:spAutoFit/>
          </a:bodyPr>
          <a:lstStyle/>
          <a:p>
            <a:pPr indent="0"/>
            <a:r>
              <a:rPr lang="en-US" altLang="zh-CN" sz="3200" b="1">
                <a:solidFill>
                  <a:srgbClr val="191919"/>
                </a:solidFill>
                <a:ea typeface="宋体" panose="02010600030101010101" pitchFamily="2" charset="-122"/>
              </a:rPr>
              <a:t>      </a:t>
            </a:r>
            <a:r>
              <a:rPr lang="en-US" altLang="zh-CN" sz="2800" b="1">
                <a:solidFill>
                  <a:srgbClr val="191919"/>
                </a:solidFill>
                <a:ea typeface="宋体" panose="02010600030101010101" pitchFamily="2" charset="-122"/>
              </a:rPr>
              <a:t> </a:t>
            </a:r>
            <a:r>
              <a:rPr lang="zh-CN" sz="2800" b="1">
                <a:solidFill>
                  <a:srgbClr val="191919"/>
                </a:solidFill>
                <a:ea typeface="宋体" panose="02010600030101010101" pitchFamily="2" charset="-122"/>
              </a:rPr>
              <a:t>30年代我大学毕业的时候，提出了要了解中国，了解中国社会这样一个题目。……我想，要了解中国必须从基本入手，那就是从人口最多的农民入手。1936年我就开始在农村调查，这就是我走出的第一步。</a:t>
            </a:r>
            <a:r>
              <a:rPr lang="zh-CN" sz="2800" b="1">
                <a:solidFill>
                  <a:srgbClr val="191919"/>
                </a:solidFill>
                <a:ea typeface="宋体" panose="02010600030101010101" pitchFamily="2" charset="-122"/>
              </a:rPr>
              <a:t>                                                                                                      ——费孝通</a:t>
            </a:r>
            <a:r>
              <a:rPr lang="zh-CN" altLang="en-US" sz="2800" b="1"/>
              <a:t>
</a:t>
            </a:r>
          </a:p>
        </p:txBody>
      </p:sp>
      <p:pic>
        <p:nvPicPr>
          <p:cNvPr id="10" name="图片 10" descr="IMG_256"/>
          <p:cNvPicPr>
            <a:picLocks noChangeAspect="1"/>
          </p:cNvPicPr>
          <p:nvPr/>
        </p:nvPicPr>
        <p:blipFill>
          <a:blip r:embed="rId5"/>
          <a:stretch>
            <a:fillRect/>
          </a:stretch>
        </p:blipFill>
        <p:spPr>
          <a:xfrm>
            <a:off x="1123950" y="2967990"/>
            <a:ext cx="4861560" cy="3331845"/>
          </a:xfrm>
          <a:prstGeom prst="rect">
            <a:avLst/>
          </a:prstGeom>
          <a:noFill/>
          <a:ln w="9525">
            <a:noFill/>
          </a:ln>
        </p:spPr>
      </p:pic>
      <p:pic>
        <p:nvPicPr>
          <p:cNvPr id="3" name="图片 2"/>
          <p:cNvPicPr>
            <a:picLocks noChangeAspect="1"/>
          </p:cNvPicPr>
          <p:nvPr/>
        </p:nvPicPr>
        <p:blipFill>
          <a:blip r:embed="rId6"/>
          <a:stretch>
            <a:fillRect/>
          </a:stretch>
        </p:blipFill>
        <p:spPr>
          <a:xfrm>
            <a:off x="6555740" y="2992755"/>
            <a:ext cx="4787900" cy="3282315"/>
          </a:xfrm>
          <a:prstGeom prst="rect">
            <a:avLst/>
          </a:prstGeom>
        </p:spPr>
      </p:pic>
    </p:spTree>
  </p:cSld>
  <p:clrMapOvr>
    <a:masterClrMapping/>
  </p:clrMapOvr>
  <p:transition spd="slow">
    <p:wipe/>
  </p:transition>
  <p:timing/>
</p:sld>
</file>

<file path=ppt/tags/tag1.xml><?xml version="1.0" encoding="utf-8"?>
<p:tagLst xmlns:p="http://schemas.openxmlformats.org/presentationml/2006/main">
  <p:tag name="KSO_WM_UNIT_PLACING_PICTURE_USER_VIEWPORT" val="{&quot;height&quot;:1795.1590551181102,&quot;width&quot;:1795.1590551181102}"/>
</p:tagLst>
</file>

<file path=ppt/tags/tag10.xml><?xml version="1.0" encoding="utf-8"?>
<p:tagLst xmlns:p="http://schemas.openxmlformats.org/presentationml/2006/main">
  <p:tag name="KSO_WM_UNIT_PLACING_PICTURE_USER_VIEWPORT" val="{&quot;height&quot;:1795.1590551181102,&quot;width&quot;:1795.1590551181102}"/>
</p:tagLst>
</file>

<file path=ppt/tags/tag11.xml><?xml version="1.0" encoding="utf-8"?>
<p:tagLst xmlns:p="http://schemas.openxmlformats.org/presentationml/2006/main">
  <p:tag name="KSO_WM_UNIT_PLACING_PICTURE_USER_VIEWPORT" val="{&quot;height&quot;:1795.1590551181102,&quot;width&quot;:1795.1590551181102}"/>
</p:tagLst>
</file>

<file path=ppt/tags/tag12.xml><?xml version="1.0" encoding="utf-8"?>
<p:tagLst xmlns:p="http://schemas.openxmlformats.org/presentationml/2006/main">
  <p:tag name="KSO_WM_UNIT_PLACING_PICTURE_USER_VIEWPORT" val="{&quot;height&quot;:1795.1590551181102,&quot;width&quot;:1795.1590551181102}"/>
</p:tagLst>
</file>

<file path=ppt/tags/tag13.xml><?xml version="1.0" encoding="utf-8"?>
<p:tagLst xmlns:p="http://schemas.openxmlformats.org/presentationml/2006/main">
  <p:tag name="KSO_WM_UNIT_PLACING_PICTURE_USER_VIEWPORT" val="{&quot;height&quot;:1795.1590551181102,&quot;width&quot;:1795.1590551181102}"/>
</p:tagLst>
</file>

<file path=ppt/tags/tag14.xml><?xml version="1.0" encoding="utf-8"?>
<p:tagLst xmlns:p="http://schemas.openxmlformats.org/presentationml/2006/main">
  <p:tag name="KSO_WM_UNIT_PLACING_PICTURE_USER_VIEWPORT" val="{&quot;height&quot;:1795.1590551181102,&quot;width&quot;:1795.1590551181102}"/>
</p:tagLst>
</file>

<file path=ppt/tags/tag15.xml><?xml version="1.0" encoding="utf-8"?>
<p:tagLst xmlns:p="http://schemas.openxmlformats.org/presentationml/2006/main">
  <p:tag name="KSO_WM_UNIT_PLACING_PICTURE_USER_VIEWPORT" val="{&quot;height&quot;:1795.1590551181102,&quot;width&quot;:1795.1590551181102}"/>
</p:tagLst>
</file>

<file path=ppt/tags/tag16.xml><?xml version="1.0" encoding="utf-8"?>
<p:tagLst xmlns:p="http://schemas.openxmlformats.org/presentationml/2006/main">
  <p:tag name="KSO_WM_UNIT_PLACING_PICTURE_USER_VIEWPORT" val="{&quot;height&quot;:1795.1590551181102,&quot;width&quot;:1795.1590551181102}"/>
</p:tagLst>
</file>

<file path=ppt/tags/tag17.xml><?xml version="1.0" encoding="utf-8"?>
<p:tagLst xmlns:p="http://schemas.openxmlformats.org/presentationml/2006/main">
  <p:tag name="KSO_WM_UNIT_PLACING_PICTURE_USER_VIEWPORT" val="{&quot;height&quot;:1795.1590551181102,&quot;width&quot;:1795.1590551181102}"/>
</p:tagLst>
</file>

<file path=ppt/tags/tag18.xml><?xml version="1.0" encoding="utf-8"?>
<p:tagLst xmlns:p="http://schemas.openxmlformats.org/presentationml/2006/main">
  <p:tag name="KSO_WM_UNIT_PLACING_PICTURE_USER_VIEWPORT" val="{&quot;height&quot;:1795.1590551181102,&quot;width&quot;:1795.1590551181102}"/>
</p:tagLst>
</file>

<file path=ppt/tags/tag19.xml><?xml version="1.0" encoding="utf-8"?>
<p:tagLst xmlns:p="http://schemas.openxmlformats.org/presentationml/2006/main">
  <p:tag name="KSO_WM_UNIT_PLACING_PICTURE_USER_VIEWPORT" val="{&quot;height&quot;:3382,&quot;width&quot;:2363}"/>
</p:tagLst>
</file>

<file path=ppt/tags/tag2.xml><?xml version="1.0" encoding="utf-8"?>
<p:tagLst xmlns:p="http://schemas.openxmlformats.org/presentationml/2006/main">
  <p:tag name="KSO_WM_UNIT_PLACING_PICTURE_USER_VIEWPORT" val="{&quot;height&quot;:5296,&quot;width&quot;:3467}"/>
  <p:tag name="REFSHAPE" val="549820692"/>
</p:tagLst>
</file>

<file path=ppt/tags/tag20.xml><?xml version="1.0" encoding="utf-8"?>
<p:tagLst xmlns:p="http://schemas.openxmlformats.org/presentationml/2006/main">
  <p:tag name="KSO_WM_UNIT_PLACING_PICTURE_USER_VIEWPORT" val="{&quot;height&quot;:1795.1590551181102,&quot;width&quot;:1795.1590551181102}"/>
</p:tagLst>
</file>

<file path=ppt/tags/tag21.xml><?xml version="1.0" encoding="utf-8"?>
<p:tagLst xmlns:p="http://schemas.openxmlformats.org/presentationml/2006/main">
  <p:tag name="KSO_WM_UNIT_PLACING_PICTURE_USER_VIEWPORT" val="{&quot;height&quot;:1795.1590551181102,&quot;width&quot;:1795.1590551181102}"/>
</p:tagLst>
</file>

<file path=ppt/tags/tag22.xml><?xml version="1.0" encoding="utf-8"?>
<p:tagLst xmlns:p="http://schemas.openxmlformats.org/presentationml/2006/main">
  <p:tag name="KSO_WM_UNIT_PLACING_PICTURE_USER_VIEWPORT" val="{&quot;height&quot;:1795.1590551181102,&quot;width&quot;:1795.1590551181102}"/>
</p:tagLst>
</file>

<file path=ppt/tags/tag23.xml><?xml version="1.0" encoding="utf-8"?>
<p:tagLst xmlns:p="http://schemas.openxmlformats.org/presentationml/2006/main">
  <p:tag name="KSO_WM_UNIT_PLACING_PICTURE_USER_VIEWPORT" val="{&quot;height&quot;:1795.1590551181102,&quot;width&quot;:1795.1590551181102}"/>
</p:tagLst>
</file>

<file path=ppt/tags/tag24.xml><?xml version="1.0" encoding="utf-8"?>
<p:tagLst xmlns:p="http://schemas.openxmlformats.org/presentationml/2006/main">
  <p:tag name="KSO_WM_UNIT_PLACING_PICTURE_USER_VIEWPORT" val="{&quot;height&quot;:1795.1590551181102,&quot;width&quot;:1795.1590551181102}"/>
</p:tagLst>
</file>

<file path=ppt/tags/tag25.xml><?xml version="1.0" encoding="utf-8"?>
<p:tagLst xmlns:p="http://schemas.openxmlformats.org/presentationml/2006/main">
  <p:tag name="KSO_WM_UNIT_PLACING_PICTURE_USER_VIEWPORT" val="{&quot;height&quot;:1795.1590551181102,&quot;width&quot;:1795.1590551181102}"/>
</p:tagLst>
</file>

<file path=ppt/tags/tag26.xml><?xml version="1.0" encoding="utf-8"?>
<p:tagLst xmlns:p="http://schemas.openxmlformats.org/presentationml/2006/main">
  <p:tag name="KSO_WM_UNIT_PLACING_PICTURE_USER_VIEWPORT" val="{&quot;height&quot;:1795.1590551181102,&quot;width&quot;:1795.1590551181102}"/>
</p:tagLst>
</file>

<file path=ppt/tags/tag27.xml><?xml version="1.0" encoding="utf-8"?>
<p:tagLst xmlns:p="http://schemas.openxmlformats.org/presentationml/2006/main">
  <p:tag name="KSO_WM_UNIT_PLACING_PICTURE_USER_VIEWPORT" val="{&quot;height&quot;:1795.1590551181102,&quot;width&quot;:1795.1590551181102}"/>
</p:tagLst>
</file>

<file path=ppt/tags/tag28.xml><?xml version="1.0" encoding="utf-8"?>
<p:tagLst xmlns:p="http://schemas.openxmlformats.org/presentationml/2006/main">
  <p:tag name="KSO_WM_UNIT_PLACING_PICTURE_USER_VIEWPORT" val="{&quot;height&quot;:1795.1590551181102,&quot;width&quot;:1795.1590551181102}"/>
</p:tagLst>
</file>

<file path=ppt/tags/tag29.xml><?xml version="1.0" encoding="utf-8"?>
<p:tagLst xmlns:p="http://schemas.openxmlformats.org/presentationml/2006/main">
  <p:tag name="KSO_WM_UNIT_PLACING_PICTURE_USER_VIEWPORT" val="{&quot;height&quot;:1795.1590551181102,&quot;width&quot;:1795.1590551181102}"/>
</p:tagLst>
</file>

<file path=ppt/tags/tag3.xml><?xml version="1.0" encoding="utf-8"?>
<p:tagLst xmlns:p="http://schemas.openxmlformats.org/presentationml/2006/main">
  <p:tag name="KSO_WM_UNIT_PLACING_PICTURE_USER_VIEWPORT" val="{&quot;height&quot;:1795.1590551181102,&quot;width&quot;:1795.1590551181102}"/>
</p:tagLst>
</file>

<file path=ppt/tags/tag30.xml><?xml version="1.0" encoding="utf-8"?>
<p:tagLst xmlns:p="http://schemas.openxmlformats.org/presentationml/2006/main">
  <p:tag name="KSO_WM_UNIT_PLACING_PICTURE_USER_VIEWPORT" val="{&quot;height&quot;:1795.1590551181102,&quot;width&quot;:1795.1590551181102}"/>
</p:tagLst>
</file>

<file path=ppt/tags/tag31.xml><?xml version="1.0" encoding="utf-8"?>
<p:tagLst xmlns:p="http://schemas.openxmlformats.org/presentationml/2006/main">
  <p:tag name="KSO_WM_UNIT_PLACING_PICTURE_USER_VIEWPORT" val="{&quot;height&quot;:1795.1590551181102,&quot;width&quot;:1795.1590551181102}"/>
</p:tagLst>
</file>

<file path=ppt/tags/tag32.xml><?xml version="1.0" encoding="utf-8"?>
<p:tagLst xmlns:p="http://schemas.openxmlformats.org/presentationml/2006/main">
  <p:tag name="KSO_WM_UNIT_PLACING_PICTURE_USER_VIEWPORT" val="{&quot;height&quot;:1795.1590551181102,&quot;width&quot;:1795.1590551181102}"/>
</p:tagLst>
</file>

<file path=ppt/tags/tag33.xml><?xml version="1.0" encoding="utf-8"?>
<p:tagLst xmlns:p="http://schemas.openxmlformats.org/presentationml/2006/main">
  <p:tag name="KSO_WM_UNIT_PLACING_PICTURE_USER_VIEWPORT" val="{&quot;height&quot;:1795.1590551181102,&quot;width&quot;:1795.1590551181102}"/>
</p:tagLst>
</file>

<file path=ppt/tags/tag34.xml><?xml version="1.0" encoding="utf-8"?>
<p:tagLst xmlns:p="http://schemas.openxmlformats.org/presentationml/2006/main">
  <p:tag name="AS_OS" val="Unix 3.10 unknown"/>
  <p:tag name="AS_RELEASE_DATE" val="2017.06.20"/>
  <p:tag name="AS_TITLE" val="Aspose.Slides for Java"/>
  <p:tag name="AS_VERSION" val="17.6"/>
</p:tagLst>
</file>

<file path=ppt/tags/tag4.xml><?xml version="1.0" encoding="utf-8"?>
<p:tagLst xmlns:p="http://schemas.openxmlformats.org/presentationml/2006/main">
  <p:tag name="KSO_WM_UNIT_PLACING_PICTURE_USER_VIEWPORT" val="{&quot;height&quot;:8380,&quot;width&quot;:16227}"/>
  <p:tag name="REFSHAPE" val="348030076"/>
</p:tagLst>
</file>

<file path=ppt/tags/tag5.xml><?xml version="1.0" encoding="utf-8"?>
<p:tagLst xmlns:p="http://schemas.openxmlformats.org/presentationml/2006/main">
  <p:tag name="KSO_WM_UNIT_PLACING_PICTURE_USER_VIEWPORT" val="{&quot;height&quot;:1795.1590551181102,&quot;width&quot;:1795.1590551181102}"/>
</p:tagLst>
</file>

<file path=ppt/tags/tag6.xml><?xml version="1.0" encoding="utf-8"?>
<p:tagLst xmlns:p="http://schemas.openxmlformats.org/presentationml/2006/main">
  <p:tag name="KSO_WM_UNIT_PLACING_PICTURE_USER_VIEWPORT" val="{&quot;height&quot;:1795.1590551181102,&quot;width&quot;:1795.1590551181102}"/>
</p:tagLst>
</file>

<file path=ppt/tags/tag7.xml><?xml version="1.0" encoding="utf-8"?>
<p:tagLst xmlns:p="http://schemas.openxmlformats.org/presentationml/2006/main">
  <p:tag name="KSO_WM_UNIT_PLACING_PICTURE_USER_VIEWPORT" val="{&quot;height&quot;:1795.1590551181102,&quot;width&quot;:1795.1590551181102}"/>
</p:tagLst>
</file>

<file path=ppt/tags/tag8.xml><?xml version="1.0" encoding="utf-8"?>
<p:tagLst xmlns:p="http://schemas.openxmlformats.org/presentationml/2006/main">
  <p:tag name="KSO_WM_UNIT_PLACING_PICTURE_USER_VIEWPORT" val="{&quot;height&quot;:1795.1590551181102,&quot;width&quot;:1795.1590551181102}"/>
</p:tagLst>
</file>

<file path=ppt/tags/tag9.xml><?xml version="1.0" encoding="utf-8"?>
<p:tagLst xmlns:p="http://schemas.openxmlformats.org/presentationml/2006/main">
  <p:tag name="KSO_WM_UNIT_PLACING_PICTURE_USER_VIEWPORT" val="{&quot;height&quot;:1795.1590551181102,&quot;width&quot;:1795.1590551181102}"/>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119</Paragraphs>
  <Slides>35</Slides>
  <Notes>35</Notes>
  <TotalTime>0</TotalTime>
  <HiddenSlides>0</HiddenSlides>
  <MMClips>0</MMClips>
  <ScaleCrop>0</ScaleCrop>
  <HeadingPairs>
    <vt:vector baseType="variant" size="4">
      <vt:variant>
        <vt:lpstr>Theme</vt:lpstr>
      </vt:variant>
      <vt:variant>
        <vt:i4>1</vt:i4>
      </vt:variant>
      <vt:variant>
        <vt:lpstr>Slide Titles</vt:lpstr>
      </vt:variant>
      <vt:variant>
        <vt:i4>35</vt:i4>
      </vt:variant>
    </vt:vector>
  </HeadingPairs>
  <TitlesOfParts>
    <vt:vector baseType="lpstr" size="36">
      <vt:lpstr>Office 主题</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2020-10-14T08:45:56.168</cp:lastPrinted>
  <dcterms:created xsi:type="dcterms:W3CDTF">2020-10-14T08:45:56Z</dcterms:created>
  <dcterms:modified xsi:type="dcterms:W3CDTF">2020-10-14T00:46:04Z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