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79" r:id="rId2"/>
    <p:sldId id="259" r:id="rId3"/>
    <p:sldId id="260" r:id="rId4"/>
    <p:sldId id="302" r:id="rId5"/>
    <p:sldId id="269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1" r:id="rId14"/>
    <p:sldId id="310" r:id="rId15"/>
    <p:sldId id="312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3" r:id="rId24"/>
    <p:sldId id="321" r:id="rId25"/>
    <p:sldId id="322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4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04181-E0CD-411A-844E-91C9150C31A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C7A6A-8CBE-4021-849C-13DBE0CD0C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0" cy="1219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2" cy="12192002"/>
          </a:xfrm>
          <a:custGeom>
            <a:gdLst>
              <a:gd name="connsiteX0" fmla="*/ 3543244 w 5146073"/>
              <a:gd name="connsiteY0" fmla="*/ 430495 h 6858000"/>
              <a:gd name="connsiteX1" fmla="*/ 3543244 w 5146073"/>
              <a:gd name="connsiteY1" fmla="*/ 632201 h 6858000"/>
              <a:gd name="connsiteX2" fmla="*/ 530851 w 5146073"/>
              <a:gd name="connsiteY2" fmla="*/ 632201 h 6858000"/>
              <a:gd name="connsiteX3" fmla="*/ 530851 w 5146073"/>
              <a:gd name="connsiteY3" fmla="*/ 6145495 h 6858000"/>
              <a:gd name="connsiteX4" fmla="*/ 4618757 w 5146073"/>
              <a:gd name="connsiteY4" fmla="*/ 6145495 h 6858000"/>
              <a:gd name="connsiteX5" fmla="*/ 4618757 w 5146073"/>
              <a:gd name="connsiteY5" fmla="*/ 3160250 h 6858000"/>
              <a:gd name="connsiteX6" fmla="*/ 4618757 w 5146073"/>
              <a:gd name="connsiteY6" fmla="*/ 632201 h 6858000"/>
              <a:gd name="connsiteX7" fmla="*/ 4618757 w 5146073"/>
              <a:gd name="connsiteY7" fmla="*/ 430495 h 6858000"/>
              <a:gd name="connsiteX8" fmla="*/ 0 w 5146073"/>
              <a:gd name="connsiteY8" fmla="*/ 0 h 6858000"/>
              <a:gd name="connsiteX9" fmla="*/ 5146073 w 5146073"/>
              <a:gd name="connsiteY9" fmla="*/ 0 h 6858000"/>
              <a:gd name="connsiteX10" fmla="*/ 5146073 w 5146073"/>
              <a:gd name="connsiteY10" fmla="*/ 6858000 h 6858000"/>
              <a:gd name="connsiteX11" fmla="*/ 0 w 5146073"/>
              <a:gd name="connsiteY11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6073" h="6858000">
                <a:moveTo>
                  <a:pt x="3543244" y="430495"/>
                </a:moveTo>
                <a:lnTo>
                  <a:pt x="3543244" y="632201"/>
                </a:lnTo>
                <a:lnTo>
                  <a:pt x="530851" y="632201"/>
                </a:lnTo>
                <a:lnTo>
                  <a:pt x="530851" y="6145495"/>
                </a:lnTo>
                <a:lnTo>
                  <a:pt x="4618757" y="6145495"/>
                </a:lnTo>
                <a:lnTo>
                  <a:pt x="4618757" y="3160250"/>
                </a:lnTo>
                <a:lnTo>
                  <a:pt x="4618757" y="632201"/>
                </a:lnTo>
                <a:lnTo>
                  <a:pt x="4618757" y="430495"/>
                </a:lnTo>
                <a:close/>
                <a:moveTo>
                  <a:pt x="0" y="0"/>
                </a:moveTo>
                <a:lnTo>
                  <a:pt x="5146073" y="0"/>
                </a:lnTo>
                <a:lnTo>
                  <a:pt x="5146073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tags" Target="../tags/tag1.xml" /><Relationship Id="rId6" Type="http://schemas.openxmlformats.org/officeDocument/2006/relationships/tags" Target="../tags/tag2.xml" /><Relationship Id="rId7" Type="http://schemas.openxmlformats.org/officeDocument/2006/relationships/tags" Target="../tags/tag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0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9"/>
          <a:stretch>
            <a:fillRect/>
          </a:stretch>
        </p:blipFill>
        <p:spPr>
          <a:xfrm>
            <a:off x="-635" y="67310"/>
            <a:ext cx="11946255" cy="67900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7636"/>
            <a:ext cx="6858002" cy="12192004"/>
          </a:xfrm>
          <a:custGeom>
            <a:gdLst>
              <a:gd name="connsiteX0" fmla="*/ 3543244 w 5146073"/>
              <a:gd name="connsiteY0" fmla="*/ 430495 h 6858000"/>
              <a:gd name="connsiteX1" fmla="*/ 3543244 w 5146073"/>
              <a:gd name="connsiteY1" fmla="*/ 632201 h 6858000"/>
              <a:gd name="connsiteX2" fmla="*/ 530851 w 5146073"/>
              <a:gd name="connsiteY2" fmla="*/ 632201 h 6858000"/>
              <a:gd name="connsiteX3" fmla="*/ 530851 w 5146073"/>
              <a:gd name="connsiteY3" fmla="*/ 6145495 h 6858000"/>
              <a:gd name="connsiteX4" fmla="*/ 4618757 w 5146073"/>
              <a:gd name="connsiteY4" fmla="*/ 6145495 h 6858000"/>
              <a:gd name="connsiteX5" fmla="*/ 4618757 w 5146073"/>
              <a:gd name="connsiteY5" fmla="*/ 3160250 h 6858000"/>
              <a:gd name="connsiteX6" fmla="*/ 4618757 w 5146073"/>
              <a:gd name="connsiteY6" fmla="*/ 632201 h 6858000"/>
              <a:gd name="connsiteX7" fmla="*/ 4618757 w 5146073"/>
              <a:gd name="connsiteY7" fmla="*/ 430495 h 6858000"/>
              <a:gd name="connsiteX8" fmla="*/ 0 w 5146073"/>
              <a:gd name="connsiteY8" fmla="*/ 0 h 6858000"/>
              <a:gd name="connsiteX9" fmla="*/ 5146073 w 5146073"/>
              <a:gd name="connsiteY9" fmla="*/ 0 h 6858000"/>
              <a:gd name="connsiteX10" fmla="*/ 5146073 w 5146073"/>
              <a:gd name="connsiteY10" fmla="*/ 6858000 h 6858000"/>
              <a:gd name="connsiteX11" fmla="*/ 0 w 5146073"/>
              <a:gd name="connsiteY11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6073" h="6858000">
                <a:moveTo>
                  <a:pt x="3543244" y="430495"/>
                </a:moveTo>
                <a:lnTo>
                  <a:pt x="3543244" y="632201"/>
                </a:lnTo>
                <a:lnTo>
                  <a:pt x="530851" y="632201"/>
                </a:lnTo>
                <a:lnTo>
                  <a:pt x="530851" y="6145495"/>
                </a:lnTo>
                <a:lnTo>
                  <a:pt x="4618757" y="6145495"/>
                </a:lnTo>
                <a:lnTo>
                  <a:pt x="4618757" y="3160250"/>
                </a:lnTo>
                <a:lnTo>
                  <a:pt x="4618757" y="632201"/>
                </a:lnTo>
                <a:lnTo>
                  <a:pt x="4618757" y="430495"/>
                </a:lnTo>
                <a:close/>
                <a:moveTo>
                  <a:pt x="0" y="0"/>
                </a:moveTo>
                <a:lnTo>
                  <a:pt x="5146073" y="0"/>
                </a:lnTo>
                <a:lnTo>
                  <a:pt x="514607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806352" y="1902387"/>
            <a:ext cx="3985360" cy="4462405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4" t="59676" r="12599" b="13919"/>
          <a:stretch>
            <a:fillRect/>
          </a:stretch>
        </p:blipFill>
        <p:spPr>
          <a:xfrm>
            <a:off x="6069330" y="3073400"/>
            <a:ext cx="4513580" cy="975360"/>
          </a:xfrm>
          <a:custGeom>
            <a:gdLst>
              <a:gd name="connsiteX0" fmla="*/ 0 w 3734348"/>
              <a:gd name="connsiteY0" fmla="*/ 0 h 1810870"/>
              <a:gd name="connsiteX1" fmla="*/ 3734348 w 3734348"/>
              <a:gd name="connsiteY1" fmla="*/ 0 h 1810870"/>
              <a:gd name="connsiteX2" fmla="*/ 3734348 w 3734348"/>
              <a:gd name="connsiteY2" fmla="*/ 1810870 h 1810870"/>
              <a:gd name="connsiteX3" fmla="*/ 0 w 3734348"/>
              <a:gd name="connsiteY3" fmla="*/ 1810870 h 18108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348" h="1810870">
                <a:moveTo>
                  <a:pt x="0" y="0"/>
                </a:moveTo>
                <a:lnTo>
                  <a:pt x="3734348" y="0"/>
                </a:lnTo>
                <a:lnTo>
                  <a:pt x="3734348" y="1810870"/>
                </a:lnTo>
                <a:lnTo>
                  <a:pt x="0" y="181087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7" t="6277" r="10247" b="73331"/>
          <a:stretch>
            <a:fillRect/>
          </a:stretch>
        </p:blipFill>
        <p:spPr>
          <a:xfrm>
            <a:off x="9438682" y="3073094"/>
            <a:ext cx="1144154" cy="1594044"/>
          </a:xfrm>
          <a:custGeom>
            <a:gdLst>
              <a:gd name="connsiteX0" fmla="*/ 0 w 1003795"/>
              <a:gd name="connsiteY0" fmla="*/ 0 h 1398495"/>
              <a:gd name="connsiteX1" fmla="*/ 1003795 w 1003795"/>
              <a:gd name="connsiteY1" fmla="*/ 0 h 1398495"/>
              <a:gd name="connsiteX2" fmla="*/ 1003795 w 1003795"/>
              <a:gd name="connsiteY2" fmla="*/ 1398495 h 1398495"/>
              <a:gd name="connsiteX3" fmla="*/ 0 w 1003795"/>
              <a:gd name="connsiteY3" fmla="*/ 1398495 h 13984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794" h="1398495">
                <a:moveTo>
                  <a:pt x="0" y="0"/>
                </a:moveTo>
                <a:lnTo>
                  <a:pt x="1003795" y="0"/>
                </a:lnTo>
                <a:lnTo>
                  <a:pt x="1003795" y="1398495"/>
                </a:lnTo>
                <a:lnTo>
                  <a:pt x="0" y="1398495"/>
                </a:lnTo>
                <a:close/>
              </a:path>
            </a:pathLst>
          </a:custGeom>
        </p:spPr>
      </p:pic>
      <p:sp>
        <p:nvSpPr>
          <p:cNvPr id="12" name="PA_矩形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4050" y="180340"/>
            <a:ext cx="11042015" cy="254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5400" smtClean="0">
                <a:solidFill>
                  <a:srgbClr val="3D71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如何运用素材，突破作文45分“坎”</a:t>
            </a:r>
          </a:p>
        </p:txBody>
      </p:sp>
      <p:sp>
        <p:nvSpPr>
          <p:cNvPr id="3" name="PA_矩形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10360" y="3073400"/>
            <a:ext cx="2541905" cy="226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sz="8000" smtClean="0">
                <a:solidFill>
                  <a:srgbClr val="3D7100"/>
                </a:solidFill>
                <a:latin typeface="Arial Black" panose="020b0a04020102020204" charset="0"/>
                <a:ea typeface="隶书" panose="02010509060101010101" pitchFamily="49" charset="-122"/>
              </a:rPr>
              <a:t>素材</a:t>
            </a:r>
          </a:p>
        </p:txBody>
      </p:sp>
      <p:sp>
        <p:nvSpPr>
          <p:cNvPr id="4" name="PA_矩形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34990" y="2028825"/>
            <a:ext cx="538226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5400" smtClean="0">
                <a:solidFill>
                  <a:srgbClr val="3D71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2022作文备考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59485" y="1216660"/>
            <a:ext cx="1010983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4000" b="1">
                <a:solidFill>
                  <a:srgbClr val="FF0000"/>
                </a:solidFill>
              </a:rPr>
              <a:t>点评</a:t>
            </a:r>
            <a:r>
              <a:rPr sz="4000" b="1"/>
              <a:t>：为了论述“文如其人”的重要性，文章列举了多则素材，即李白的酒后赋诗、李后主的感时伤人、马尔克斯的孤独哲思，这些经典素材都从“文如其人”的方面进行论证，使得观点具有较强的说服力。</a:t>
            </a:r>
          </a:p>
        </p:txBody>
      </p:sp>
      <p:sp>
        <p:nvSpPr>
          <p:cNvPr id="10" name="矩形 9"/>
          <p:cNvSpPr/>
          <p:nvPr/>
        </p:nvSpPr>
        <p:spPr>
          <a:xfrm>
            <a:off x="8429625" y="4385945"/>
            <a:ext cx="3130550" cy="21177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03正反对比，对比映衬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090" y="2074111"/>
            <a:ext cx="9984740" cy="4099983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2710" y="2076045"/>
            <a:ext cx="97155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一些人物素材中，有正面人物，也有反面人物。写作时，我们可以将有关联的正反两面的人物进行对比，在对比映衬中表明自己的主张。运用此法关键在于精选素材，不能强作对照，要有可比性，要确立对照点。“异质对照”所选人物务必是性质截然相反或有明显差异的；对比映衬应该有主有次，一般以正面人物为主，反面人物为辅。如下面的文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82213" y="726836"/>
            <a:ext cx="6509187" cy="5386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sz="2800"/>
              <a:t>回溯古代，杜甫能体验到“会当凌绝顶，一览众山小”的气概；李白能感受到“黄鹤之飞尚不得过，猿猱欲度愁攀援”的蜀山之险要；苏轼有对长江“哀吾生之须臾，羡长江之无穷”的赞叹，有“莫听穿林打叶声，何妨吟啸且徐行”的淋雨漫步之悠闲，古人对自然有着无比丰富的体验与感受，毕竟他们与天地伴，与日月行。然而，却缺乏对自然的深刻认识，不能把握天地之属性，世界之本原，树木之纲属，因而不能利用自然规律，以造福于人类，以改造自然</a:t>
            </a:r>
            <a:r>
              <a:rPr sz="2800" smtClean="0"/>
              <a:t>……</a:t>
            </a:r>
            <a:endParaRPr sz="280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885170"/>
            <a:ext cx="3733801" cy="253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1" y="3419881"/>
            <a:ext cx="3733800" cy="286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89965" y="1348105"/>
            <a:ext cx="984567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sz="2800"/>
              <a:t>再看现代，不少人仅仅满足于“数字自然”，缺少对大自然“身临其境”的感受，难道“百度网上动物园”能体现鹰翔狼啸的气势么？难道一张张图片能尽显花木之美？难道那一段段生硬的文字能描述出长江之如虹气势？珠峰之直入云霄？现代人也许能说出很多关于自然的，然而当被问及草木之气味，花鸟之姿态时，却哑口无言。那么，让我们放下手机，离开电脑，走进大自然，去亲自体验“漠漠水田飞白鹭，阴阴夏木啭黄鹂”的恬适，去感受“行到水穷处，坐看云起时”的淡然……</a:t>
            </a:r>
            <a:r>
              <a:rPr lang="en-US" sz="2800"/>
              <a:t>                                 </a:t>
            </a:r>
            <a:r>
              <a:rPr sz="2800"/>
              <a:t>（高考佳作《远近结合,感受自然》）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59486" y="788035"/>
            <a:ext cx="5965189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3600" b="1">
                <a:solidFill>
                  <a:srgbClr val="FF0000"/>
                </a:solidFill>
              </a:rPr>
              <a:t>点评</a:t>
            </a:r>
            <a:r>
              <a:rPr sz="3600" b="1"/>
              <a:t>：在以上文段中，作者将古代人感受自然和现代人感受自然进行了鲜明的对比，从而得出结论,我们创造科技，可以利用其了解、改造自然，但也不要忘了初始的方式，最原真的体验，将二者相结合，我们才能真正感知自然，享受自然之美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4676" y="788035"/>
            <a:ext cx="4248150" cy="544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04片段组装，剪辑组合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090" y="1463675"/>
            <a:ext cx="9984740" cy="5232400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2710" y="1494790"/>
            <a:ext cx="9715500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sz="2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种技法又叫“镜头组合”法，即全文由若干个片段组装而成，一个片段相当于一个镜头，使文章结构呈现“块状叠加”的特点。素材的剪辑组合主要体现的是一种强化功能，具体类别可分为以下三类：一是同向强化组合，取相似素材组合，使论述说明的对象更具广度和力度。二是异向强化组合，异中求同，异中求新，取相反或相对素材组合，形成前后对比，呈现两种价值取向，突出强调其中一种，给读者以极强的震撼力。三是延伸强化组合，取呈递进关系的素材加以组合，将情与理一步步引向深入。如有一篇高考满分佳作《英雄兴亡论顾虑》的主体部分就由三个片段组装而成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39165" y="628015"/>
            <a:ext cx="984567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lang="en-US" alt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</a:t>
            </a:r>
            <a:r>
              <a:rPr sz="2400" smtClean="0"/>
              <a:t>巨</a:t>
            </a:r>
            <a:r>
              <a:rPr lang="en-US" sz="2400" smtClean="0"/>
              <a:t>  </a:t>
            </a:r>
            <a:r>
              <a:rPr sz="2400" smtClean="0"/>
              <a:t>鹿</a:t>
            </a:r>
            <a:endParaRPr sz="2400"/>
          </a:p>
          <a:p>
            <a:pPr indent="266700"/>
            <a:r>
              <a:rPr sz="2400"/>
              <a:t>……</a:t>
            </a:r>
          </a:p>
          <a:p>
            <a:pPr indent="266700"/>
            <a:r>
              <a:rPr lang="en-US" sz="2400"/>
              <a:t>     </a:t>
            </a:r>
            <a:r>
              <a:rPr sz="2400"/>
              <a:t>“杀！”一声令下，江东儿郎们如滚滚江水，杀向对面的秦军！项羽一马当先，斩将夺旗，士气大振！他几进几出，如入无人之境！终于，威风八面的秦军土崩瓦解！</a:t>
            </a:r>
          </a:p>
          <a:p>
            <a:pPr indent="266700"/>
            <a:r>
              <a:rPr lang="en-US" sz="2400"/>
              <a:t>    </a:t>
            </a:r>
            <a:r>
              <a:rPr sz="2400" err="1"/>
              <a:t>残阳如血，战马哀鸣。流血漂橹，伏尸无数。项羽威风凛凛，环视战场，得意之形，溢于言表。</a:t>
            </a:r>
          </a:p>
          <a:p>
            <a:pPr indent="266700" algn="ctr"/>
            <a:r>
              <a:rPr sz="2400" smtClean="0"/>
              <a:t>乌</a:t>
            </a:r>
            <a:r>
              <a:rPr lang="en-US" sz="2400" smtClean="0"/>
              <a:t>  </a:t>
            </a:r>
            <a:r>
              <a:rPr sz="2400" smtClean="0"/>
              <a:t>江</a:t>
            </a:r>
            <a:endParaRPr sz="2400"/>
          </a:p>
          <a:p>
            <a:pPr indent="266700"/>
            <a:r>
              <a:rPr lang="en-US" sz="2400"/>
              <a:t>      </a:t>
            </a:r>
            <a:r>
              <a:rPr sz="2400" err="1"/>
              <a:t>匹夫自有得意日，英雄终有落魄时。</a:t>
            </a:r>
          </a:p>
          <a:p>
            <a:pPr indent="266700"/>
            <a:r>
              <a:rPr lang="en-US" sz="2400"/>
              <a:t>     </a:t>
            </a:r>
            <a:r>
              <a:rPr sz="2400" err="1"/>
              <a:t>残破的战袍，疲惫的身躯，迟钝的乌骓，乌江畔，昔日叱咤风云的英雄项羽，孑然一身。面对冰冷的江水，他神情凝重。</a:t>
            </a:r>
          </a:p>
          <a:p>
            <a:pPr indent="266700"/>
            <a:r>
              <a:rPr sz="2400"/>
              <a:t>……</a:t>
            </a:r>
          </a:p>
          <a:p>
            <a:pPr indent="266700"/>
            <a:r>
              <a:rPr lang="en-US" sz="2400"/>
              <a:t>     </a:t>
            </a:r>
            <a:r>
              <a:rPr sz="2400" err="1"/>
              <a:t>残阳如血，乌骓长嘶。岸边，汉军在疯狂瓜分他的身躯。</a:t>
            </a:r>
          </a:p>
          <a:p>
            <a:pPr indent="266700"/>
            <a:endParaRPr sz="24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89330" y="1155065"/>
            <a:ext cx="9845675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lang="en-US" alt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</a:t>
            </a:r>
            <a:r>
              <a:rPr sz="3200" smtClean="0"/>
              <a:t>咸</a:t>
            </a:r>
            <a:r>
              <a:rPr lang="en-US" sz="3200" smtClean="0"/>
              <a:t>  </a:t>
            </a:r>
            <a:r>
              <a:rPr sz="3200" smtClean="0"/>
              <a:t>阳</a:t>
            </a:r>
            <a:endParaRPr sz="3200"/>
          </a:p>
          <a:p>
            <a:pPr indent="266700"/>
            <a:endParaRPr sz="3200"/>
          </a:p>
          <a:p>
            <a:pPr indent="266700"/>
            <a:r>
              <a:rPr lang="en-US" sz="3200"/>
              <a:t>      </a:t>
            </a:r>
            <a:r>
              <a:rPr sz="3200"/>
              <a:t>咸阳城里，刘邦频频举杯，踌躇满志：“项羽为我所败，是因为我疑人不用，用人不疑。韩信、英布纷纷倒戈，项羽有一范增却不用，焉能不败？”座下文武百官，无不连连称是。</a:t>
            </a:r>
          </a:p>
          <a:p>
            <a:pPr indent="266700"/>
            <a:r>
              <a:rPr lang="en-US" sz="3200"/>
              <a:t>      </a:t>
            </a:r>
            <a:r>
              <a:rPr sz="3200" err="1"/>
              <a:t>韩信垂首不语，心中暗忖：“假如项羽能勇敢地渡过乌江，昔日落魄的汉王，又能在此意气风发到几时呢？”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23595" y="544830"/>
            <a:ext cx="1034923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3600" b="1">
                <a:solidFill>
                  <a:srgbClr val="FF0000"/>
                </a:solidFill>
              </a:rPr>
              <a:t>点评</a:t>
            </a:r>
            <a:r>
              <a:rPr sz="3600" b="1"/>
              <a:t>：</a:t>
            </a:r>
            <a:r>
              <a:rPr sz="2400" b="1"/>
              <a:t>这篇文章很好地运用了“镜头组合”法。第一组镜头由“巨鹿之战”的画面演绎；第二组镜头由“项羽乌江自刎”的画面剪辑；第三组镜头由“咸阳城庆功”的画面组成。三组镜头，集合了项羽的主要人生经历和刘邦、韩信对他的评论，共同演绎了项羽的英雄悲剧，实现了时间和空间的大跨越，使文章具有一种历史厚重感。同时，三个片段的话题全都指向“顾虑”，分别从“没有顾虑”和“顾虑重重”两个角度来论证。这种结构的好处是，上下文无须过渡，且一目了然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7825" y="3407151"/>
            <a:ext cx="9067800" cy="292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05点面结合，拓宽深度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090" y="1463675"/>
            <a:ext cx="9984740" cy="5232400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2710" y="1494790"/>
            <a:ext cx="971550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sz="2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面结合，就是对一些经典的素材，有的在“点”上铺开进行重点叙述，有的则在“面”上进行一般性概述。这种方法就是通常所说的以一二例为主，余例为辅，以点带面，点面结合的写法。此法适用于考试时见到话题或题目后，一时想不到那么多可用的事例，这时，可从想到的那些与论点相切近或相一致的有限的事例论据中，选择自己认为较典型、较全面的事例论据稍作详细叙述，并加以挖掘，与之相关的其他事例论据则可简笔带过作次要叙述，从厚度与深度方面加强文章的力量。如下面的文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0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9"/>
          <a:stretch>
            <a:fillRect/>
          </a:stretch>
        </p:blipFill>
        <p:spPr>
          <a:xfrm>
            <a:off x="-122555" y="67310"/>
            <a:ext cx="12088495" cy="65805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9"/>
            <a:ext cx="6858000" cy="12192002"/>
          </a:xfrm>
          <a:custGeom>
            <a:gdLst>
              <a:gd name="connsiteX0" fmla="*/ 3543244 w 5146073"/>
              <a:gd name="connsiteY0" fmla="*/ 430495 h 6858000"/>
              <a:gd name="connsiteX1" fmla="*/ 3543244 w 5146073"/>
              <a:gd name="connsiteY1" fmla="*/ 632201 h 6858000"/>
              <a:gd name="connsiteX2" fmla="*/ 530851 w 5146073"/>
              <a:gd name="connsiteY2" fmla="*/ 632201 h 6858000"/>
              <a:gd name="connsiteX3" fmla="*/ 530851 w 5146073"/>
              <a:gd name="connsiteY3" fmla="*/ 6145495 h 6858000"/>
              <a:gd name="connsiteX4" fmla="*/ 4618757 w 5146073"/>
              <a:gd name="connsiteY4" fmla="*/ 6145495 h 6858000"/>
              <a:gd name="connsiteX5" fmla="*/ 4618757 w 5146073"/>
              <a:gd name="connsiteY5" fmla="*/ 3160250 h 6858000"/>
              <a:gd name="connsiteX6" fmla="*/ 4618757 w 5146073"/>
              <a:gd name="connsiteY6" fmla="*/ 632201 h 6858000"/>
              <a:gd name="connsiteX7" fmla="*/ 4618757 w 5146073"/>
              <a:gd name="connsiteY7" fmla="*/ 430495 h 6858000"/>
              <a:gd name="connsiteX8" fmla="*/ 0 w 5146073"/>
              <a:gd name="connsiteY8" fmla="*/ 0 h 6858000"/>
              <a:gd name="connsiteX9" fmla="*/ 5146073 w 5146073"/>
              <a:gd name="connsiteY9" fmla="*/ 0 h 6858000"/>
              <a:gd name="connsiteX10" fmla="*/ 5146073 w 5146073"/>
              <a:gd name="connsiteY10" fmla="*/ 6858000 h 6858000"/>
              <a:gd name="connsiteX11" fmla="*/ 0 w 5146073"/>
              <a:gd name="connsiteY11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6073" h="6858000">
                <a:moveTo>
                  <a:pt x="3543244" y="430495"/>
                </a:moveTo>
                <a:lnTo>
                  <a:pt x="3543244" y="632201"/>
                </a:lnTo>
                <a:lnTo>
                  <a:pt x="530851" y="632201"/>
                </a:lnTo>
                <a:lnTo>
                  <a:pt x="530851" y="6145495"/>
                </a:lnTo>
                <a:lnTo>
                  <a:pt x="4618757" y="6145495"/>
                </a:lnTo>
                <a:lnTo>
                  <a:pt x="4618757" y="3160250"/>
                </a:lnTo>
                <a:lnTo>
                  <a:pt x="4618757" y="632201"/>
                </a:lnTo>
                <a:lnTo>
                  <a:pt x="4618757" y="430495"/>
                </a:lnTo>
                <a:close/>
                <a:moveTo>
                  <a:pt x="0" y="0"/>
                </a:moveTo>
                <a:lnTo>
                  <a:pt x="5146073" y="0"/>
                </a:lnTo>
                <a:lnTo>
                  <a:pt x="514607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272442" y="1198807"/>
            <a:ext cx="3985360" cy="4462405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2142018" y="2835559"/>
            <a:ext cx="2591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smtClean="0">
                <a:solidFill>
                  <a:srgbClr val="3D71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  <a:endParaRPr lang="zh-CN" altLang="en-US" sz="7200" b="1">
              <a:solidFill>
                <a:srgbClr val="3D71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7128" y="909856"/>
            <a:ext cx="37998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01凝缩素材，取其一点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881" y="1414849"/>
            <a:ext cx="3276146" cy="132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97763" y="1736829"/>
            <a:ext cx="37998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02同类叠加，多人组合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81" y="2448832"/>
            <a:ext cx="3276146" cy="1321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7128" y="2770812"/>
            <a:ext cx="37998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03正反对比，对比映衬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81" y="3382485"/>
            <a:ext cx="3276146" cy="13210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68883" y="3489200"/>
            <a:ext cx="37998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2800" smtClean="0">
              <a:solidFill>
                <a:srgbClr val="3D71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04片段组装，剪辑组合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246" y="4806358"/>
            <a:ext cx="3276146" cy="13210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68883" y="4462655"/>
            <a:ext cx="37998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2800" smtClean="0">
              <a:solidFill>
                <a:srgbClr val="3D71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05点面结合，拓宽深度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68883" y="5351020"/>
            <a:ext cx="37998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2800" smtClean="0">
              <a:solidFill>
                <a:srgbClr val="3D71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06妙引名句，画龙点睛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39165" y="628015"/>
            <a:ext cx="984567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</a:p>
          <a:p>
            <a:pPr indent="266700" algn="l"/>
            <a:r>
              <a:rPr lang="en-US" sz="2800"/>
              <a:t>    </a:t>
            </a:r>
            <a:r>
              <a:rPr sz="2800"/>
              <a:t> 渴求物质的价值观念让人们深陷物欲横流的漩涡。当人们被物质生活所绑架的时候，人们也就束缚了生活的快乐，每天愁苦于难以满足的无尽物欲，逼迫人们选择生命的弯路，如陈希同、刘志军、周永康等，走向毁灭的结局也正是因为人生价值不同选择就不同。</a:t>
            </a:r>
          </a:p>
          <a:p>
            <a:pPr indent="266700" algn="l"/>
            <a:r>
              <a:rPr lang="en-US" sz="2800"/>
              <a:t>     </a:t>
            </a:r>
            <a:r>
              <a:rPr sz="2800"/>
              <a:t>于贪官如此，于社会生活亦是如此。当今社会，众多本应该踏踏实实做学问的大学教授和科研人员深陷论文抄袭、学术剽窃的泥潭，在物质利益的价值观念里，舍弃了精神的追求与渴望，既失去了学术的灵感，也丧失了生活的快乐，为了快速地获得所谓的成功和名利，他们放弃了自己本应该坚持的学术道路……（高考佳作《价值观念决定选择》）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09320" y="821055"/>
            <a:ext cx="1010983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4400" b="1">
                <a:solidFill>
                  <a:srgbClr val="FF0000"/>
                </a:solidFill>
              </a:rPr>
              <a:t>点评</a:t>
            </a:r>
            <a:r>
              <a:rPr sz="4400" b="1"/>
              <a:t>：</a:t>
            </a:r>
            <a:r>
              <a:rPr sz="3200" b="1"/>
              <a:t>文章通过“点”例——陈希同、刘志军、周永康，“面”例——众多本应该踏踏实实做学问的大学教授和科研人员深陷论文抄袭、学术剽窃的泥潭，采用“点面结合”的方法，比较全面而深入地论证了价值观念在选择中的重要性。</a:t>
            </a:r>
          </a:p>
        </p:txBody>
      </p:sp>
      <p:sp>
        <p:nvSpPr>
          <p:cNvPr id="10" name="矩形 9"/>
          <p:cNvSpPr/>
          <p:nvPr/>
        </p:nvSpPr>
        <p:spPr>
          <a:xfrm>
            <a:off x="7888605" y="3804920"/>
            <a:ext cx="3130550" cy="21177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06妙引名句，画龙点睛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090" y="1463675"/>
            <a:ext cx="9984740" cy="5232400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2710" y="1494790"/>
            <a:ext cx="971550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sz="2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妙引名句，就是围绕写作话题或中心题旨，利用比较多的名言名句，去组织文章结构。搜索一下记忆，我们会发现，诗文、名句、歌词、俗语、民谚，多么丰富的语汇，又是多么的富于文学魅力。名言精练，歌词新鲜，俗语流行，以这些作为写作素材，在文章中巧妙引用古今中外哲人、名家箴言、警语或古代诗人的佳词丽句作为内容，必能使文章意境深邃，回味无穷。写作时可以直接引用，也可以间接引用；可以全部引用，也可以局部引用；可以浓缩引用，也可以扩充引用；可以点化引用，也可以组合引用。如下面的文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89000" y="1013460"/>
            <a:ext cx="98456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</a:p>
          <a:p>
            <a:pPr indent="266700" algn="l"/>
            <a:r>
              <a:rPr lang="en-US" sz="2800"/>
              <a:t>    </a:t>
            </a:r>
            <a:r>
              <a:rPr sz="2800"/>
              <a:t> </a:t>
            </a:r>
            <a:r>
              <a:rPr lang="en-US" sz="2800"/>
              <a:t> </a:t>
            </a:r>
            <a:r>
              <a:rPr sz="3200"/>
              <a:t>由此观之，过分的强硬与柔软都会导致人格缺憾的产生。真正和谐的自我，应当如稼轩一样，有“金戈铁马，气吞万里如虎”的铁血豪情，亦有“看美人头上，袅袅春幡”的刻骨柔情；应当有与儿女互通书信的慈母情怀，又有愤而质疑“中国人，你为什么不生气”的浩然正气。生而为人，我们既要有对大是大非的恪守，又应有对小情小爱的珍视；既要坚守住自己的人生准则与态度，又应葆有对风花雪月作出灵敏感知的能力。</a:t>
            </a:r>
          </a:p>
          <a:p>
            <a:pPr indent="266700" algn="l"/>
            <a:endParaRPr sz="32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39165" y="628015"/>
            <a:ext cx="98456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</a:p>
          <a:p>
            <a:pPr indent="266700" algn="l"/>
            <a:r>
              <a:rPr lang="en-US" sz="2800"/>
              <a:t>    </a:t>
            </a:r>
            <a:r>
              <a:rPr sz="2800"/>
              <a:t> </a:t>
            </a:r>
          </a:p>
          <a:p>
            <a:pPr indent="266700" algn="l"/>
            <a:r>
              <a:rPr lang="en-US" sz="2800"/>
              <a:t>    </a:t>
            </a:r>
            <a:r>
              <a:rPr lang="en-US" sz="3200"/>
              <a:t> </a:t>
            </a:r>
            <a:r>
              <a:rPr sz="3200"/>
              <a:t>梁晓声有言：“以敢憎而与可憎较量，以敢爱而捍卫可爱。以与可憎之较量而镇压可憎之现象，以爱可爱而捍卫可爱在我们生活中的发扬光大。”善哉斯言!必要的强硬，才可守住所真爱的柔软;适当的柔软，方可凸显出真正的强硬。柔软与强硬虽泾渭分明，但并非南辕北辙，事实上，他们相傍相依。（高考佳作《刚柔相济》）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41400" y="1236980"/>
            <a:ext cx="1010983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4400" b="1">
                <a:solidFill>
                  <a:srgbClr val="FF0000"/>
                </a:solidFill>
              </a:rPr>
              <a:t>点评</a:t>
            </a:r>
            <a:r>
              <a:rPr sz="4400" b="1"/>
              <a:t>：</a:t>
            </a:r>
            <a:r>
              <a:rPr sz="3200" b="1"/>
              <a:t>在上述片段中，考生引用了辛稼轩的诗句，也引用了梁晓声的名言，一齐来论证“追求刚柔相济的健全人格，收获自我的和谐统一”的重要性和必要性，同时，这些名言的引用让文章语言熠熠生辉，充满浓厚的文化底蕴，令阅卷老师拍案叫绝。</a:t>
            </a:r>
          </a:p>
        </p:txBody>
      </p:sp>
      <p:sp>
        <p:nvSpPr>
          <p:cNvPr id="10" name="矩形 9"/>
          <p:cNvSpPr/>
          <p:nvPr/>
        </p:nvSpPr>
        <p:spPr>
          <a:xfrm>
            <a:off x="7591425" y="3975100"/>
            <a:ext cx="3130550" cy="21177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84000" y="10350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0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9"/>
          <a:stretch>
            <a:fillRect/>
          </a:stretch>
        </p:blipFill>
        <p:spPr>
          <a:xfrm>
            <a:off x="2473713" y="67236"/>
            <a:ext cx="7696794" cy="6083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7511" y="-2660277"/>
            <a:ext cx="6736976" cy="12192002"/>
          </a:xfrm>
          <a:custGeom>
            <a:gdLst>
              <a:gd name="connsiteX0" fmla="*/ 3543244 w 5146073"/>
              <a:gd name="connsiteY0" fmla="*/ 430495 h 6858000"/>
              <a:gd name="connsiteX1" fmla="*/ 3543244 w 5146073"/>
              <a:gd name="connsiteY1" fmla="*/ 632201 h 6858000"/>
              <a:gd name="connsiteX2" fmla="*/ 530851 w 5146073"/>
              <a:gd name="connsiteY2" fmla="*/ 632201 h 6858000"/>
              <a:gd name="connsiteX3" fmla="*/ 530851 w 5146073"/>
              <a:gd name="connsiteY3" fmla="*/ 6145495 h 6858000"/>
              <a:gd name="connsiteX4" fmla="*/ 4618757 w 5146073"/>
              <a:gd name="connsiteY4" fmla="*/ 6145495 h 6858000"/>
              <a:gd name="connsiteX5" fmla="*/ 4618757 w 5146073"/>
              <a:gd name="connsiteY5" fmla="*/ 3160250 h 6858000"/>
              <a:gd name="connsiteX6" fmla="*/ 4618757 w 5146073"/>
              <a:gd name="connsiteY6" fmla="*/ 632201 h 6858000"/>
              <a:gd name="connsiteX7" fmla="*/ 4618757 w 5146073"/>
              <a:gd name="connsiteY7" fmla="*/ 430495 h 6858000"/>
              <a:gd name="connsiteX8" fmla="*/ 0 w 5146073"/>
              <a:gd name="connsiteY8" fmla="*/ 0 h 6858000"/>
              <a:gd name="connsiteX9" fmla="*/ 5146073 w 5146073"/>
              <a:gd name="connsiteY9" fmla="*/ 0 h 6858000"/>
              <a:gd name="connsiteX10" fmla="*/ 5146073 w 5146073"/>
              <a:gd name="connsiteY10" fmla="*/ 6858000 h 6858000"/>
              <a:gd name="connsiteX11" fmla="*/ 0 w 5146073"/>
              <a:gd name="connsiteY11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6073" h="6858000">
                <a:moveTo>
                  <a:pt x="3543244" y="430495"/>
                </a:moveTo>
                <a:lnTo>
                  <a:pt x="3543244" y="632201"/>
                </a:lnTo>
                <a:lnTo>
                  <a:pt x="530851" y="632201"/>
                </a:lnTo>
                <a:lnTo>
                  <a:pt x="530851" y="6145495"/>
                </a:lnTo>
                <a:lnTo>
                  <a:pt x="4618757" y="6145495"/>
                </a:lnTo>
                <a:lnTo>
                  <a:pt x="4618757" y="3160250"/>
                </a:lnTo>
                <a:lnTo>
                  <a:pt x="4618757" y="632201"/>
                </a:lnTo>
                <a:lnTo>
                  <a:pt x="4618757" y="430495"/>
                </a:lnTo>
                <a:close/>
                <a:moveTo>
                  <a:pt x="0" y="0"/>
                </a:moveTo>
                <a:lnTo>
                  <a:pt x="5146073" y="0"/>
                </a:lnTo>
                <a:lnTo>
                  <a:pt x="514607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5406260" y="564274"/>
            <a:ext cx="2591346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smtClean="0">
                <a:solidFill>
                  <a:srgbClr val="3D71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  <a:endParaRPr lang="zh-CN" altLang="en-US" sz="11500">
              <a:solidFill>
                <a:srgbClr val="3D71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0730" y="2661920"/>
            <a:ext cx="104902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lang="zh-CN" altLang="en-US" sz="36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为什么你的作文永远45分？为什么明明背了很多素材，但是一到考场就</a:t>
            </a:r>
            <a:r>
              <a:rPr lang="zh-CN" altLang="en-US" sz="36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头脑空空</a:t>
            </a:r>
            <a:r>
              <a:rPr lang="zh-CN" altLang="en-US" sz="36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，不知道该怎么运用，最后还是不会写作文？</a:t>
            </a:r>
            <a:r>
              <a:rPr lang="zh-CN" altLang="en-US" sz="36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被判为内容空洞</a:t>
            </a:r>
            <a:r>
              <a:rPr lang="zh-CN" altLang="en-US" sz="36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，那是因为你不会</a:t>
            </a:r>
            <a:r>
              <a:rPr lang="zh-CN" altLang="en-US" sz="36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剪辑素材</a:t>
            </a:r>
            <a:r>
              <a:rPr lang="zh-CN" altLang="en-US" sz="36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36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运用素材</a:t>
            </a:r>
            <a:r>
              <a:rPr lang="zh-CN" altLang="en-US" sz="36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为写作服务。本课就为大家整理作文素材的运用方法，希望能对同学们有所帮助。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559" y="5892720"/>
            <a:ext cx="4573404" cy="184412"/>
          </a:xfrm>
          <a:prstGeom prst="rect">
            <a:avLst/>
          </a:prstGeom>
        </p:spPr>
      </p:pic>
      <p:pic>
        <p:nvPicPr>
          <p:cNvPr id="7912" name="图片 79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0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99"/>
          <a:stretch>
            <a:fillRect/>
          </a:stretch>
        </p:blipFill>
        <p:spPr>
          <a:xfrm>
            <a:off x="2473713" y="67236"/>
            <a:ext cx="7696794" cy="6083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6721" y="-2660277"/>
            <a:ext cx="6736976" cy="12192002"/>
          </a:xfrm>
          <a:custGeom>
            <a:gdLst>
              <a:gd name="connsiteX0" fmla="*/ 3543244 w 5146073"/>
              <a:gd name="connsiteY0" fmla="*/ 430495 h 6858000"/>
              <a:gd name="connsiteX1" fmla="*/ 3543244 w 5146073"/>
              <a:gd name="connsiteY1" fmla="*/ 632201 h 6858000"/>
              <a:gd name="connsiteX2" fmla="*/ 530851 w 5146073"/>
              <a:gd name="connsiteY2" fmla="*/ 632201 h 6858000"/>
              <a:gd name="connsiteX3" fmla="*/ 530851 w 5146073"/>
              <a:gd name="connsiteY3" fmla="*/ 6145495 h 6858000"/>
              <a:gd name="connsiteX4" fmla="*/ 4618757 w 5146073"/>
              <a:gd name="connsiteY4" fmla="*/ 6145495 h 6858000"/>
              <a:gd name="connsiteX5" fmla="*/ 4618757 w 5146073"/>
              <a:gd name="connsiteY5" fmla="*/ 3160250 h 6858000"/>
              <a:gd name="connsiteX6" fmla="*/ 4618757 w 5146073"/>
              <a:gd name="connsiteY6" fmla="*/ 632201 h 6858000"/>
              <a:gd name="connsiteX7" fmla="*/ 4618757 w 5146073"/>
              <a:gd name="connsiteY7" fmla="*/ 430495 h 6858000"/>
              <a:gd name="connsiteX8" fmla="*/ 0 w 5146073"/>
              <a:gd name="connsiteY8" fmla="*/ 0 h 6858000"/>
              <a:gd name="connsiteX9" fmla="*/ 5146073 w 5146073"/>
              <a:gd name="connsiteY9" fmla="*/ 0 h 6858000"/>
              <a:gd name="connsiteX10" fmla="*/ 5146073 w 5146073"/>
              <a:gd name="connsiteY10" fmla="*/ 6858000 h 6858000"/>
              <a:gd name="connsiteX11" fmla="*/ 0 w 5146073"/>
              <a:gd name="connsiteY11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6073" h="6858000">
                <a:moveTo>
                  <a:pt x="3543244" y="430495"/>
                </a:moveTo>
                <a:lnTo>
                  <a:pt x="3543244" y="632201"/>
                </a:lnTo>
                <a:lnTo>
                  <a:pt x="530851" y="632201"/>
                </a:lnTo>
                <a:lnTo>
                  <a:pt x="530851" y="6145495"/>
                </a:lnTo>
                <a:lnTo>
                  <a:pt x="4618757" y="6145495"/>
                </a:lnTo>
                <a:lnTo>
                  <a:pt x="4618757" y="3160250"/>
                </a:lnTo>
                <a:lnTo>
                  <a:pt x="4618757" y="632201"/>
                </a:lnTo>
                <a:lnTo>
                  <a:pt x="4618757" y="430495"/>
                </a:lnTo>
                <a:close/>
                <a:moveTo>
                  <a:pt x="0" y="0"/>
                </a:moveTo>
                <a:lnTo>
                  <a:pt x="5146073" y="0"/>
                </a:lnTo>
                <a:lnTo>
                  <a:pt x="514607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1461652" y="2385639"/>
            <a:ext cx="9326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作文素材运用六大技法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559" y="5892720"/>
            <a:ext cx="4573404" cy="184412"/>
          </a:xfrm>
          <a:prstGeom prst="rect">
            <a:avLst/>
          </a:prstGeom>
        </p:spPr>
      </p:pic>
      <p:pic>
        <p:nvPicPr>
          <p:cNvPr id="7912" name="图片 79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926706" y="6828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01凝缩素材，取其一点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440" y="1891030"/>
            <a:ext cx="10625455" cy="4796790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705" y="2073910"/>
            <a:ext cx="1030795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800" b="1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凝缩，就是“挤干”素材中与主题无关或关系不大的“水分”，或舍去细节而概述总体，或舍去总体而取一细节。往往只</a:t>
            </a:r>
            <a:r>
              <a:rPr lang="zh-CN" altLang="en-US" sz="28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攻其一，不及其余</a:t>
            </a:r>
            <a:r>
              <a:rPr lang="zh-CN" altLang="en-US" sz="2800" b="1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。写作时要根据文章的需要，对有关素材进行</a:t>
            </a:r>
            <a:r>
              <a:rPr lang="zh-CN" altLang="en-US" sz="28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剪裁、加工，选取主干，去粗存精</a:t>
            </a:r>
            <a:r>
              <a:rPr lang="zh-CN" altLang="en-US" sz="2800" b="1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，进行定向叙述，并且要深入挖掘。其余部分，即使很精彩，也应“忍痛割爱”，绝不手软。请看下面的文章片段：明分项内容</a:t>
            </a:r>
            <a:r>
              <a:rPr lang="zh-CN" altLang="en-US" sz="2800" b="1" smtClean="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71245" y="1064260"/>
            <a:ext cx="10109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lang="zh-CN" sz="3200" b="0">
                <a:ea typeface="宋体" panose="02010600030101010101" pitchFamily="2" charset="-122"/>
              </a:rPr>
              <a:t>汉有昭君，不赂画工，寂寂深宫</a:t>
            </a:r>
            <a:r>
              <a:rPr lang="zh-CN" sz="3200" b="0" smtClean="0">
                <a:ea typeface="宋体" panose="02010600030101010101" pitchFamily="2" charset="-122"/>
              </a:rPr>
              <a:t>她</a:t>
            </a:r>
            <a:r>
              <a:rPr lang="zh-CN" altLang="en-US" sz="3200" b="0" smtClean="0">
                <a:ea typeface="宋体" panose="02010600030101010101" pitchFamily="2" charset="-122"/>
              </a:rPr>
              <a:t>沉默</a:t>
            </a:r>
            <a:r>
              <a:rPr lang="zh-CN" sz="3200" b="0" smtClean="0">
                <a:ea typeface="宋体" panose="02010600030101010101" pitchFamily="2" charset="-122"/>
              </a:rPr>
              <a:t>若</a:t>
            </a:r>
            <a:r>
              <a:rPr lang="zh-CN" sz="3200" b="0">
                <a:ea typeface="宋体" panose="02010600030101010101" pitchFamily="2" charset="-122"/>
              </a:rPr>
              <a:t>水。修心如莲，终得一日，天理昭昭。她的倾城姿容醉了天子，醉了使臣，以公主之位和亲匈奴。识大体的智慧，济苍生的胸怀，沉着大气的风范，令她成为一首绝唱。直至百千年后，人们仍可从杜甫的吟诵中瞥见那一抹惊鸿的倩影，惊艳了岁月。是什么让一位红颜以扶柳之态名留青史？是其内在的德。修心如莲，凭自我价值在历史长河中熠熠生辉。（高考佳作《修心如莲》）</a:t>
            </a:r>
            <a:endParaRPr lang="en-US" sz="3200" b="1">
              <a:latin typeface="宋体" panose="02010600030101010101" pitchFamily="2" charset="-122"/>
            </a:endParaRPr>
          </a:p>
          <a:p>
            <a:pPr indent="266700"/>
            <a:r>
              <a:rPr lang="en-US" sz="3200" b="1">
                <a:latin typeface="宋体" panose="02010600030101010101" pitchFamily="2" charset="-122"/>
              </a:rPr>
              <a:t> </a:t>
            </a:r>
            <a:endParaRPr lang="en-US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59486" y="1216660"/>
            <a:ext cx="7278504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4000" b="1">
                <a:solidFill>
                  <a:srgbClr val="FF0000"/>
                </a:solidFill>
              </a:rPr>
              <a:t>点评</a:t>
            </a:r>
            <a:r>
              <a:rPr sz="4000" b="1"/>
              <a:t>：作者引用了王昭君的例子，却只选取了人物“自我修行，成就道德”的一面，从而论证“人，只有自我修行，提升道德，才能彰显价值”的观点。素材指向集中，能起到以一当十的作用。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35571" y="822119"/>
            <a:ext cx="2628840" cy="542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12" name="图片 79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14120" r="28185" b="46860"/>
          <a:stretch>
            <a:fillRect/>
          </a:stretch>
        </p:blipFill>
        <p:spPr>
          <a:xfrm>
            <a:off x="1068946" y="632064"/>
            <a:ext cx="1287888" cy="1442047"/>
          </a:xfrm>
          <a:custGeom>
            <a:gdLst>
              <a:gd name="connsiteX0" fmla="*/ 0 w 2389894"/>
              <a:gd name="connsiteY0" fmla="*/ 0 h 2675963"/>
              <a:gd name="connsiteX1" fmla="*/ 2389894 w 2389894"/>
              <a:gd name="connsiteY1" fmla="*/ 0 h 2675963"/>
              <a:gd name="connsiteX2" fmla="*/ 2389894 w 2389894"/>
              <a:gd name="connsiteY2" fmla="*/ 2675963 h 2675963"/>
              <a:gd name="connsiteX3" fmla="*/ 0 w 2389894"/>
              <a:gd name="connsiteY3" fmla="*/ 2675963 h 26759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894" h="2675963">
                <a:moveTo>
                  <a:pt x="0" y="0"/>
                </a:moveTo>
                <a:lnTo>
                  <a:pt x="2389894" y="0"/>
                </a:lnTo>
                <a:lnTo>
                  <a:pt x="2389894" y="2675963"/>
                </a:lnTo>
                <a:lnTo>
                  <a:pt x="0" y="2675963"/>
                </a:lnTo>
                <a:close/>
              </a:path>
            </a:pathLst>
          </a:custGeom>
        </p:spPr>
      </p:pic>
      <p:sp>
        <p:nvSpPr>
          <p:cNvPr id="7914" name="文本框 7913"/>
          <p:cNvSpPr txBox="1"/>
          <p:nvPr/>
        </p:nvSpPr>
        <p:spPr>
          <a:xfrm>
            <a:off x="2604947" y="695316"/>
            <a:ext cx="58674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3D71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02同类叠加，多人组合</a:t>
            </a:r>
          </a:p>
        </p:txBody>
      </p:sp>
      <p:sp>
        <p:nvSpPr>
          <p:cNvPr id="4" name="矩形 3"/>
          <p:cNvSpPr/>
          <p:nvPr/>
        </p:nvSpPr>
        <p:spPr>
          <a:xfrm>
            <a:off x="-927279" y="1788623"/>
            <a:ext cx="553792" cy="1212154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5" name="矩形 7914"/>
          <p:cNvSpPr/>
          <p:nvPr/>
        </p:nvSpPr>
        <p:spPr>
          <a:xfrm>
            <a:off x="-940159" y="3000777"/>
            <a:ext cx="553792" cy="1212154"/>
          </a:xfrm>
          <a:prstGeom prst="rect">
            <a:avLst/>
          </a:prstGeom>
          <a:solidFill>
            <a:srgbClr val="3D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440" y="1891030"/>
            <a:ext cx="10625455" cy="4796790"/>
          </a:xfrm>
          <a:prstGeom prst="rect">
            <a:avLst/>
          </a:prstGeom>
          <a:solidFill>
            <a:srgbClr val="84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705" y="2073910"/>
            <a:ext cx="10307955" cy="40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EAF5D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面对作文题，如果觉得使用单一素材不能有效论证中心，那么可以将同类的素材有机地罗列在一起，同类互补，形成集团效应。如果能够做到点面结合，构成有力的群例证明，则会使论证更有说服力。同类叠加的素材要有共同之处，风马牛不相及的材料不能放在一起使用；应做到异质叠加，避免重复列举；要有共同的指向性，都指向并服务于中心；句式尽可能一致，力求营造铺陈之美。防止杂乱堆砌，“摆事实”的同时还需“讲道理”，要进行深入剖析。请看下面的文章片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89965" y="1348105"/>
            <a:ext cx="98456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【例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sz="3600"/>
              <a:t>于是心诚者文如其人，由笔尖到人心，一脉相承，原汁原味。“夜台无李白，沽酒与何人”，如诗仙者三分诗七分酒；“林花谢了春红，太匆匆”，如后主者，感时伤人。“安然度过生命的秘诀就是与孤独签订体面的协议”，如马尔克斯，孤独哲思。（高考佳作《文字之上》）</a:t>
            </a:r>
            <a:r>
              <a:rPr lang="en-US" sz="3600" b="1">
                <a:latin typeface="宋体" panose="02010600030101010101" pitchFamily="2" charset="-122"/>
              </a:rPr>
              <a:t> </a:t>
            </a:r>
            <a:endParaRPr lang="en-US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56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5">
      <vt:lpstr>Arial</vt:lpstr>
      <vt:lpstr>等线 Light</vt:lpstr>
      <vt:lpstr>等线</vt:lpstr>
      <vt:lpstr>微软雅黑</vt:lpstr>
      <vt:lpstr>隶书</vt:lpstr>
      <vt:lpstr>Arial Black</vt:lpstr>
      <vt:lpstr>华文隶书</vt:lpstr>
      <vt:lpstr>微软雅黑 Light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2021-11-17T18:23:26.984</cp:lastPrinted>
  <dcterms:created xsi:type="dcterms:W3CDTF">2021-11-17T18:23:26Z</dcterms:created>
  <dcterms:modified xsi:type="dcterms:W3CDTF">2021-11-17T10:23:32Z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