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7" r:id="rId3"/>
    <p:sldId id="256" r:id="rId4"/>
    <p:sldId id="258" r:id="rId5"/>
    <p:sldId id="260" r:id="rId6"/>
    <p:sldId id="259" r:id="rId7"/>
    <p:sldId id="266" r:id="rId8"/>
    <p:sldId id="263" r:id="rId9"/>
    <p:sldId id="261" r:id="rId11"/>
    <p:sldId id="273" r:id="rId12"/>
    <p:sldId id="274" r:id="rId13"/>
    <p:sldId id="275" r:id="rId14"/>
    <p:sldId id="280" r:id="rId15"/>
    <p:sldId id="281" r:id="rId16"/>
    <p:sldId id="282" r:id="rId17"/>
    <p:sldId id="279" r:id="rId18"/>
    <p:sldId id="288" r:id="rId19"/>
    <p:sldId id="289" r:id="rId20"/>
    <p:sldId id="290" r:id="rId21"/>
    <p:sldId id="272" r:id="rId22"/>
    <p:sldId id="269" r:id="rId23"/>
    <p:sldId id="268" r:id="rId24"/>
    <p:sldId id="262" r:id="rId2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IMG_20160723_191639"/>
          <p:cNvPicPr>
            <a:picLocks noChangeAspect="1"/>
          </p:cNvPicPr>
          <p:nvPr/>
        </p:nvPicPr>
        <p:blipFill>
          <a:blip r:embed="rId1"/>
          <a:stretch>
            <a:fillRect/>
          </a:stretch>
        </p:blipFill>
        <p:spPr>
          <a:xfrm>
            <a:off x="-27940" y="6350"/>
            <a:ext cx="12247880" cy="6845300"/>
          </a:xfrm>
          <a:prstGeom prst="rect">
            <a:avLst/>
          </a:prstGeom>
        </p:spPr>
      </p:pic>
      <p:sp>
        <p:nvSpPr>
          <p:cNvPr id="2" name="标题 1"/>
          <p:cNvSpPr>
            <a:spLocks noGrp="1"/>
          </p:cNvSpPr>
          <p:nvPr>
            <p:ph type="title"/>
          </p:nvPr>
        </p:nvSpPr>
        <p:spPr>
          <a:xfrm>
            <a:off x="747395" y="1108075"/>
            <a:ext cx="10384790" cy="2428875"/>
          </a:xfrm>
          <a:gradFill>
            <a:gsLst>
              <a:gs pos="0">
                <a:srgbClr val="FBFB11"/>
              </a:gs>
              <a:gs pos="100000">
                <a:srgbClr val="838309"/>
              </a:gs>
            </a:gsLst>
            <a:lin ang="5400000" scaled="0"/>
          </a:gradFill>
        </p:spPr>
        <p:txBody>
          <a:bodyPr/>
          <a:p>
            <a:pPr algn="ctr"/>
            <a:r>
              <a:rPr lang="zh-CN" altLang="en-US" sz="7200" b="1">
                <a:solidFill>
                  <a:srgbClr val="FF0000"/>
                </a:solidFill>
                <a:latin typeface="微软雅黑" panose="020B0503020204020204" charset="-122"/>
                <a:ea typeface="微软雅黑" panose="020B0503020204020204" charset="-122"/>
              </a:rPr>
              <a:t>辩论赛一辩陈词的写作</a:t>
            </a:r>
            <a:endParaRPr lang="zh-CN" altLang="en-US" sz="7200" b="1">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4824095" y="5462905"/>
            <a:ext cx="7395845" cy="706755"/>
          </a:xfrm>
          <a:prstGeom prst="rect">
            <a:avLst/>
          </a:prstGeom>
          <a:noFill/>
        </p:spPr>
        <p:txBody>
          <a:bodyPr wrap="square" rtlCol="0">
            <a:spAutoFit/>
          </a:bodyPr>
          <a:p>
            <a:r>
              <a:rPr lang="zh-CN" altLang="en-US" sz="4000" b="1">
                <a:solidFill>
                  <a:srgbClr val="FFFF00"/>
                </a:solidFill>
                <a:latin typeface="微软雅黑" panose="020B0503020204020204" charset="-122"/>
                <a:ea typeface="微软雅黑" panose="020B0503020204020204" charset="-122"/>
                <a:cs typeface="微软雅黑" panose="020B0503020204020204" charset="-122"/>
              </a:rPr>
              <a:t>制作：</a:t>
            </a:r>
            <a:r>
              <a:rPr lang="zh-CN" altLang="en-US" sz="4000" b="1">
                <a:solidFill>
                  <a:srgbClr val="FFFF00"/>
                </a:solidFill>
                <a:latin typeface="楷体" panose="02010609060101010101" charset="-122"/>
                <a:ea typeface="楷体" panose="02010609060101010101" charset="-122"/>
                <a:cs typeface="楷体" panose="02010609060101010101" charset="-122"/>
              </a:rPr>
              <a:t>射洪中学</a:t>
            </a:r>
            <a:r>
              <a:rPr lang="en-US" sz="4000" b="1">
                <a:solidFill>
                  <a:srgbClr val="FFFF00"/>
                </a:solidFill>
                <a:latin typeface="楷体" panose="02010609060101010101" charset="-122"/>
                <a:ea typeface="楷体" panose="02010609060101010101" charset="-122"/>
                <a:cs typeface="楷体" panose="02010609060101010101" charset="-122"/>
              </a:rPr>
              <a:t>HCXXS3391</a:t>
            </a:r>
            <a:endParaRPr lang="en-US" sz="4000" b="1">
              <a:solidFill>
                <a:srgbClr val="FFFF00"/>
              </a:solidFill>
              <a:latin typeface="楷体" panose="02010609060101010101" charset="-122"/>
              <a:ea typeface="楷体" panose="02010609060101010101" charset="-122"/>
              <a:cs typeface="楷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8135" y="654685"/>
            <a:ext cx="11615420" cy="5827395"/>
          </a:xfrm>
        </p:spPr>
        <p:txBody>
          <a:bodyPr/>
          <a:p>
            <a:r>
              <a:rPr lang="zh-CN" altLang="en-US" sz="3200" b="1" u="sng">
                <a:solidFill>
                  <a:srgbClr val="FF0000"/>
                </a:solidFill>
                <a:latin typeface="微软雅黑" panose="020B0503020204020204" charset="-122"/>
                <a:ea typeface="微软雅黑" panose="020B0503020204020204" charset="-122"/>
                <a:cs typeface="微软雅黑" panose="020B0503020204020204" charset="-122"/>
              </a:rPr>
              <a:t>从个人的角度来说</a:t>
            </a:r>
            <a:r>
              <a:rPr lang="zh-CN" altLang="en-US" sz="3200" b="1">
                <a:latin typeface="微软雅黑" panose="020B0503020204020204" charset="-122"/>
                <a:ea typeface="微软雅黑" panose="020B0503020204020204" charset="-122"/>
                <a:cs typeface="微软雅黑" panose="020B0503020204020204" charset="-122"/>
              </a:rPr>
              <a:t>：生逢乱世，血雨腥风，我们不一定能完全掌握自己的生杀大权，并且极易面临生与死的抉择。气节与屈辱，我们的选择非常明显。坚决捍卫自己的尊严，这是一个人真正价值的体现。再来，一个连死都不怕的人怎么会不拼尽全力完成最后一击呢？相比之下，有心苟且也就是给了自己心里上的退路，难以放手一搏。可见“宁为玉碎不为瓦全”的精神在乱世中是十分必要的。</a:t>
            </a:r>
            <a:endParaRPr lang="zh-CN" altLang="en-US" sz="3200" b="1">
              <a:latin typeface="微软雅黑" panose="020B0503020204020204" charset="-122"/>
              <a:ea typeface="微软雅黑" panose="020B0503020204020204" charset="-122"/>
              <a:cs typeface="微软雅黑" panose="020B0503020204020204" charset="-122"/>
            </a:endParaRPr>
          </a:p>
          <a:p>
            <a:r>
              <a:rPr lang="zh-CN" altLang="en-US" sz="3200" b="1" u="sng">
                <a:solidFill>
                  <a:srgbClr val="FF0000"/>
                </a:solidFill>
                <a:latin typeface="微软雅黑" panose="020B0503020204020204" charset="-122"/>
                <a:ea typeface="微软雅黑" panose="020B0503020204020204" charset="-122"/>
                <a:cs typeface="微软雅黑" panose="020B0503020204020204" charset="-122"/>
              </a:rPr>
              <a:t>从集体的角度出发</a:t>
            </a:r>
            <a:r>
              <a:rPr lang="zh-CN" altLang="en-US" sz="3200" b="1">
                <a:latin typeface="微软雅黑" panose="020B0503020204020204" charset="-122"/>
                <a:ea typeface="微软雅黑" panose="020B0503020204020204" charset="-122"/>
                <a:cs typeface="微软雅黑" panose="020B0503020204020204" charset="-122"/>
              </a:rPr>
              <a:t>：我们就以军队为例，当个个士兵都抱着“士可杀不可辱”的精神走向战场杀敌，他们在精神上已经取得了胜利。在兵荒马乱的年代里，不计后路，只为正义了理想而战，这样有凛然正气的军队在气势上已令敌人闻风丧胆，取胜是必然的。</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1310" y="173355"/>
            <a:ext cx="11572875" cy="5975350"/>
          </a:xfrm>
        </p:spPr>
        <p:txBody>
          <a:bodyPr>
            <a:noAutofit/>
          </a:bodyPr>
          <a:p>
            <a:r>
              <a:rPr lang="zh-CN" altLang="en-US" sz="3200" b="1" u="sng">
                <a:solidFill>
                  <a:srgbClr val="FF0000"/>
                </a:solidFill>
                <a:latin typeface="微软雅黑" panose="020B0503020204020204" charset="-122"/>
                <a:ea typeface="微软雅黑" panose="020B0503020204020204" charset="-122"/>
                <a:cs typeface="微软雅黑" panose="020B0503020204020204" charset="-122"/>
              </a:rPr>
              <a:t>从民族的角度出发</a:t>
            </a:r>
            <a:r>
              <a:rPr lang="zh-CN" altLang="en-US" sz="3200" b="1">
                <a:latin typeface="微软雅黑" panose="020B0503020204020204" charset="-122"/>
                <a:ea typeface="微软雅黑" panose="020B0503020204020204" charset="-122"/>
                <a:cs typeface="微软雅黑" panose="020B0503020204020204" charset="-122"/>
              </a:rPr>
              <a:t>：乱世中的“宁为玉碎不为瓦全”是一个民族高尚气节的体现。课本上的例子就有很多，像文天祥杀身以成仁，其浩然正气流芳百世； 屈原看着自己一度兴旺的国家已经没有了希望，面对楚王的误解和小人的诬陷，最终于悲愤交加中投入汨罗江；西方的布鲁诺也坚持捍卫真理，不惜被活烧死；近代有狼牙山五壮士，八女投江将中华民族最伟大的民族精神发挥的淋漓尽致。当然，我们所倡导的“宁为玉碎不为瓦全”并不是绝对的指献身而结束生命，而是坚持自己的信仰，不向屈辱低头。像“不为五斗米折腰”、“宁死不吃嗟来之食”这样优秀的英雄气概至今仍是我们学习的榜样。因此在乱世中，我们更有必要来发扬这样的精神，传承坚决守卫贞洁的民族精神！</a:t>
            </a:r>
            <a:endParaRPr lang="zh-CN" altLang="en-US" sz="3200" b="1">
              <a:latin typeface="微软雅黑" panose="020B0503020204020204" charset="-122"/>
              <a:ea typeface="微软雅黑" panose="020B0503020204020204" charset="-122"/>
              <a:cs typeface="微软雅黑" panose="020B0503020204020204" charset="-122"/>
            </a:endParaRPr>
          </a:p>
          <a:p>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综上所述，我方坚定地认为</a:t>
            </a:r>
            <a:r>
              <a:rPr lang="zh-CN" altLang="en-US" sz="3200" b="1">
                <a:latin typeface="微软雅黑" panose="020B0503020204020204" charset="-122"/>
                <a:ea typeface="微软雅黑" panose="020B0503020204020204" charset="-122"/>
                <a:cs typeface="微软雅黑" panose="020B0503020204020204" charset="-122"/>
              </a:rPr>
              <a:t>：在乱世中，我们应发扬宁为玉碎不为瓦全的精神。</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3255" y="218440"/>
            <a:ext cx="10977880" cy="5958840"/>
          </a:xfrm>
        </p:spPr>
        <p:txBody>
          <a:bodyPr/>
          <a:p>
            <a:pPr marL="0" indent="0">
              <a:buNone/>
            </a:pPr>
            <a:r>
              <a:rPr lang="zh-CN" altLang="en-US" sz="3600">
                <a:solidFill>
                  <a:srgbClr val="FF0000"/>
                </a:solidFill>
                <a:latin typeface="华文琥珀" panose="02010800040101010101" charset="-122"/>
                <a:ea typeface="华文琥珀" panose="02010800040101010101" charset="-122"/>
                <a:cs typeface="+mj-cs"/>
                <a:sym typeface="+mn-ea"/>
              </a:rPr>
              <a:t>示例</a:t>
            </a:r>
            <a:r>
              <a:rPr lang="en-US" altLang="zh-CN" sz="3600">
                <a:solidFill>
                  <a:srgbClr val="FF0000"/>
                </a:solidFill>
                <a:latin typeface="华文琥珀" panose="02010800040101010101" charset="-122"/>
                <a:ea typeface="华文琥珀" panose="02010800040101010101" charset="-122"/>
                <a:cs typeface="+mj-cs"/>
                <a:sym typeface="+mn-ea"/>
              </a:rPr>
              <a:t>3</a:t>
            </a:r>
            <a:r>
              <a:rPr lang="zh-CN" altLang="en-US" sz="3600">
                <a:solidFill>
                  <a:srgbClr val="FF0000"/>
                </a:solidFill>
                <a:latin typeface="华文琥珀" panose="02010800040101010101" charset="-122"/>
                <a:ea typeface="华文琥珀" panose="02010800040101010101" charset="-122"/>
                <a:cs typeface="+mj-cs"/>
                <a:sym typeface="+mn-ea"/>
              </a:rPr>
              <a:t>：</a:t>
            </a:r>
            <a:r>
              <a:rPr lang="en-US" altLang="zh-CN" sz="3600" b="1">
                <a:solidFill>
                  <a:srgbClr val="FF0000"/>
                </a:solidFill>
              </a:rPr>
              <a:t>  </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反方一辩陈词</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3200" b="1">
                <a:latin typeface="微软雅黑" panose="020B0503020204020204" charset="-122"/>
                <a:ea typeface="微软雅黑" panose="020B0503020204020204" charset="-122"/>
                <a:cs typeface="微软雅黑" panose="020B0503020204020204" charset="-122"/>
              </a:rPr>
              <a:t>    </a:t>
            </a:r>
            <a:endParaRPr lang="zh-CN" altLang="en-US" sz="3200" b="1">
              <a:latin typeface="微软雅黑" panose="020B0503020204020204" charset="-122"/>
              <a:ea typeface="微软雅黑" panose="020B0503020204020204" charset="-122"/>
              <a:cs typeface="微软雅黑" panose="020B0503020204020204" charset="-122"/>
            </a:endParaRPr>
          </a:p>
          <a:p>
            <a:pPr marL="0" indent="0">
              <a:buNone/>
            </a:pPr>
            <a:r>
              <a:rPr lang="zh-CN" altLang="en-US" sz="3200" b="1">
                <a:latin typeface="微软雅黑" panose="020B0503020204020204" charset="-122"/>
                <a:ea typeface="微软雅黑" panose="020B0503020204020204" charset="-122"/>
                <a:cs typeface="微软雅黑" panose="020B0503020204020204" charset="-122"/>
              </a:rPr>
              <a:t>    谢谢主席，尊敬的评委老师，可爱的对方辩友，在座的同学们：大家好！</a:t>
            </a:r>
            <a:endParaRPr lang="zh-CN" altLang="en-US" sz="3200" b="1">
              <a:latin typeface="微软雅黑" panose="020B0503020204020204" charset="-122"/>
              <a:ea typeface="微软雅黑" panose="020B0503020204020204" charset="-122"/>
              <a:cs typeface="微软雅黑" panose="020B0503020204020204" charset="-122"/>
            </a:endParaRPr>
          </a:p>
          <a:p>
            <a:pPr marL="0" indent="0">
              <a:buNone/>
            </a:pP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    对方辩友的发言可谓是滔滔不绝，但我方并不能苟同。我方认为：拥有美貌弊大于利。</a:t>
            </a:r>
            <a:r>
              <a:rPr lang="zh-CN" altLang="en-US" sz="3200" b="1">
                <a:latin typeface="微软雅黑" panose="020B0503020204020204" charset="-122"/>
                <a:ea typeface="微软雅黑" panose="020B0503020204020204" charset="-122"/>
                <a:cs typeface="微软雅黑" panose="020B0503020204020204" charset="-122"/>
              </a:rPr>
              <a:t>美貌，也就是指人美丽的容颜。在这里我方要强调的是：拥有美貌，不等于拥有了美。我方并不否认美貌所给我们带来的像在求职、交际等方面的好处，但我们今天讨论的标准，是以人为中心，以人的得失来讨论的。遍观现实，我们发现过度追求美貌于自身存在很大的弊端，具体理由如下：</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465" y="-86995"/>
            <a:ext cx="12189460" cy="6931025"/>
          </a:xfrm>
        </p:spPr>
        <p:txBody>
          <a:bodyPr>
            <a:noAutofit/>
          </a:bodyPr>
          <a:p>
            <a:pPr marL="0" indent="0" fontAlgn="auto">
              <a:lnSpc>
                <a:spcPct val="150000"/>
              </a:lnSpc>
              <a:buNone/>
            </a:pPr>
            <a:r>
              <a:rPr lang="zh-CN" altLang="en-US" sz="2500" b="1">
                <a:solidFill>
                  <a:srgbClr val="FF0000"/>
                </a:solidFill>
                <a:latin typeface="微软雅黑" panose="020B0503020204020204" charset="-122"/>
                <a:ea typeface="微软雅黑" panose="020B0503020204020204" charset="-122"/>
              </a:rPr>
              <a:t>第一：过度追求美貌易导致很多人在人生追求上本末倒置，忽视能力和内在美的培养</a:t>
            </a:r>
            <a:r>
              <a:rPr lang="zh-CN" altLang="en-US" sz="2500" b="1">
                <a:latin typeface="微软雅黑" panose="020B0503020204020204" charset="-122"/>
                <a:ea typeface="微软雅黑" panose="020B0503020204020204" charset="-122"/>
              </a:rPr>
              <a:t>。当太多人为了追求美貌而花费大量精力时间而忽视内涵的提升的时候，这是一种可怕的本末倒置。姣好的容颜如果没有内涵没有气质作为源泉，再美的容颜也是一副空皮囊。现实中，我们看到多少模特花了大量时间追求天使面庞魔鬼身材，却连基本文化素质都保证不了。对于一个女人来说，这不是真的美，当有一天岁月流逝青春不再，我们终究会后悔当年对于美貌的过分的爱。</a:t>
            </a:r>
            <a:endParaRPr lang="zh-CN" altLang="en-US" sz="2500" b="1">
              <a:latin typeface="微软雅黑" panose="020B0503020204020204" charset="-122"/>
              <a:ea typeface="微软雅黑" panose="020B0503020204020204" charset="-122"/>
            </a:endParaRPr>
          </a:p>
          <a:p>
            <a:pPr marL="0" indent="0" fontAlgn="auto">
              <a:lnSpc>
                <a:spcPct val="150000"/>
              </a:lnSpc>
              <a:buNone/>
            </a:pPr>
            <a:r>
              <a:rPr lang="zh-CN" altLang="en-US" sz="2500" b="1">
                <a:solidFill>
                  <a:srgbClr val="FF0000"/>
                </a:solidFill>
                <a:latin typeface="微软雅黑" panose="020B0503020204020204" charset="-122"/>
                <a:ea typeface="微软雅黑" panose="020B0503020204020204" charset="-122"/>
              </a:rPr>
              <a:t>第二：拥有美貌给我们带来了太多不必要的痛苦和烦恼</a:t>
            </a:r>
            <a:r>
              <a:rPr lang="zh-CN" altLang="en-US" sz="2500" b="1">
                <a:latin typeface="微软雅黑" panose="020B0503020204020204" charset="-122"/>
                <a:ea typeface="微软雅黑" panose="020B0503020204020204" charset="-122"/>
              </a:rPr>
              <a:t>。古时女子因美貌选入后宫，以为就此荣华富贵可大多却寂寞一生，是美貌让她们寂寞了一世。而今日呢，多少人为了拥有美貌去做整容而发生不可逆转的恶果，多少明星因为拥有美貌而遭遇到潜规则，多少女性因为自己拥有了美貌而对自身定位过高，在婚姻爱情上不肯妥协最终成为剩女，甚至于那些既有美貌又有能力的女人也无法幸免，当你凭自身实力攀登的时候却被人误认为是靠容貌不是实力，你甘心吗？</a:t>
            </a:r>
            <a:endParaRPr lang="zh-CN" altLang="en-US" sz="2500" b="1">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6045" y="162560"/>
            <a:ext cx="12193905" cy="6995795"/>
          </a:xfrm>
        </p:spPr>
        <p:txBody>
          <a:bodyPr>
            <a:normAutofit fontScale="80000"/>
          </a:bodyPr>
          <a:p>
            <a:pPr marL="0" indent="0" fontAlgn="auto">
              <a:lnSpc>
                <a:spcPct val="150000"/>
              </a:lnSpc>
              <a:buNone/>
            </a:pPr>
            <a:r>
              <a:rPr lang="en-US" altLang="zh-CN"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第三：当今社会对于美貌的追捧带来了也带来了很多弊端。</a:t>
            </a:r>
            <a:r>
              <a:rPr lang="zh-CN" altLang="en-US" sz="3200" b="1">
                <a:latin typeface="微软雅黑" panose="020B0503020204020204" charset="-122"/>
                <a:ea typeface="微软雅黑" panose="020B0503020204020204" charset="-122"/>
                <a:cs typeface="微软雅黑" panose="020B0503020204020204" charset="-122"/>
              </a:rPr>
              <a:t>韩国小姐选举，把各个佳丽的照片摆在一起，哇塞，真的好像是一个人在选举哎~社会大众对美貌的普遍追捧整容成风，可只有瓜子脸大眼睛高鼻梁大众长一张脸才算美貌吗？再者，社会对美貌的追捧兴起了很多美丽产业，带来了很大的经济效益，但这种经济效益的背后是引起人们价值观念的错漏，使得吃青春饭的女孩子越来越多。可是江山代有才人出啊，纵然拥有像“甘露露”那样的美貌出的了像她一样大的名，又能有多长久呢？再弱弱的问一句，美貌所带来这种名声这种行业，真的干净吗？</a:t>
            </a:r>
            <a:endParaRPr lang="zh-CN" altLang="en-US" sz="3200" b="1">
              <a:latin typeface="微软雅黑" panose="020B0503020204020204" charset="-122"/>
              <a:ea typeface="微软雅黑" panose="020B0503020204020204" charset="-122"/>
              <a:cs typeface="微软雅黑" panose="020B0503020204020204" charset="-122"/>
            </a:endParaRPr>
          </a:p>
          <a:p>
            <a:pPr marL="0" indent="0" fontAlgn="auto">
              <a:lnSpc>
                <a:spcPct val="150000"/>
              </a:lnSpc>
              <a:buNone/>
            </a:pPr>
            <a:r>
              <a:rPr lang="zh-CN" altLang="en-US" sz="3200" b="1">
                <a:latin typeface="微软雅黑" panose="020B0503020204020204" charset="-122"/>
                <a:ea typeface="微软雅黑" panose="020B0503020204020204" charset="-122"/>
                <a:cs typeface="微软雅黑" panose="020B0503020204020204" charset="-122"/>
              </a:rPr>
              <a:t>     今天虽然讨论拥有美丽弊大于利，但我方并不是排斥美貌，大家可以看到我方除了一辩同学之外都很漂亮，我们是想提醒大家在美丽面前要保持清醒的头脑，不必刻意追求，保持自己的风格，不被盲目的追求冲昏头脑。因为，你本来就很美。</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综上所述，我方坚持认为：拥有美貌弊大于利。</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latin typeface="微软雅黑" panose="020B0503020204020204" charset="-122"/>
                <a:ea typeface="微软雅黑" panose="020B0503020204020204" charset="-122"/>
              </a:rPr>
              <a:t>练习题目：</a:t>
            </a:r>
            <a:endParaRPr lang="zh-CN" altLang="en-US" b="1">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p>
            <a:pPr marL="0" indent="0">
              <a:buNone/>
            </a:pPr>
            <a:r>
              <a:rPr lang="en-US" altLang="zh-CN" b="1">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、中学封闭式管理是否有利于学生成才。</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en-US" altLang="zh-CN" b="1">
                <a:latin typeface="微软雅黑" panose="020B0503020204020204" charset="-122"/>
                <a:ea typeface="微软雅黑" panose="020B0503020204020204" charset="-122"/>
                <a:cs typeface="微软雅黑" panose="020B0503020204020204" charset="-122"/>
              </a:rPr>
              <a:t>2</a:t>
            </a:r>
            <a:r>
              <a:rPr lang="zh-CN" altLang="en-US" b="1">
                <a:latin typeface="微软雅黑" panose="020B0503020204020204" charset="-122"/>
                <a:ea typeface="微软雅黑" panose="020B0503020204020204" charset="-122"/>
                <a:cs typeface="微软雅黑" panose="020B0503020204020204" charset="-122"/>
              </a:rPr>
              <a:t>、高调行善利大于弊还是弊大于利？</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en-US" altLang="zh-CN" b="1">
                <a:latin typeface="微软雅黑" panose="020B0503020204020204" charset="-122"/>
                <a:ea typeface="微软雅黑" panose="020B0503020204020204" charset="-122"/>
                <a:cs typeface="微软雅黑" panose="020B0503020204020204" charset="-122"/>
              </a:rPr>
              <a:t>3</a:t>
            </a:r>
            <a:r>
              <a:rPr lang="zh-CN" altLang="en-US" b="1">
                <a:latin typeface="微软雅黑" panose="020B0503020204020204" charset="-122"/>
                <a:ea typeface="微软雅黑" panose="020B0503020204020204" charset="-122"/>
                <a:cs typeface="微软雅黑" panose="020B0503020204020204" charset="-122"/>
              </a:rPr>
              <a:t>、全面开放二胎政策弊大于利还是利大于弊？</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en-US" altLang="zh-CN" b="1">
                <a:latin typeface="微软雅黑" panose="020B0503020204020204" charset="-122"/>
                <a:ea typeface="微软雅黑" panose="020B0503020204020204" charset="-122"/>
                <a:cs typeface="微软雅黑" panose="020B0503020204020204" charset="-122"/>
              </a:rPr>
              <a:t>4</a:t>
            </a:r>
            <a:r>
              <a:rPr lang="zh-CN" altLang="en-US" b="1">
                <a:latin typeface="微软雅黑" panose="020B0503020204020204" charset="-122"/>
                <a:ea typeface="微软雅黑" panose="020B0503020204020204" charset="-122"/>
                <a:cs typeface="微软雅黑" panose="020B0503020204020204" charset="-122"/>
              </a:rPr>
              <a:t>、民族主义情绪高涨,对当今中国是弊大于利</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en-US" altLang="zh-CN" b="1">
                <a:latin typeface="微软雅黑" panose="020B0503020204020204" charset="-122"/>
                <a:ea typeface="微软雅黑" panose="020B0503020204020204" charset="-122"/>
                <a:cs typeface="微软雅黑" panose="020B0503020204020204" charset="-122"/>
              </a:rPr>
              <a:t>5</a:t>
            </a:r>
            <a:r>
              <a:rPr lang="zh-CN" altLang="en-US" b="1">
                <a:latin typeface="微软雅黑" panose="020B0503020204020204" charset="-122"/>
                <a:ea typeface="微软雅黑" panose="020B0503020204020204" charset="-122"/>
                <a:cs typeface="微软雅黑" panose="020B0503020204020204" charset="-122"/>
              </a:rPr>
              <a:t>、中国和平崛起硬实力（软实力）更重要</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en-US" altLang="zh-CN" b="1">
                <a:latin typeface="微软雅黑" panose="020B0503020204020204" charset="-122"/>
                <a:ea typeface="微软雅黑" panose="020B0503020204020204" charset="-122"/>
                <a:cs typeface="微软雅黑" panose="020B0503020204020204" charset="-122"/>
              </a:rPr>
              <a:t>6</a:t>
            </a:r>
            <a:r>
              <a:rPr lang="zh-CN" altLang="en-US" b="1">
                <a:latin typeface="微软雅黑" panose="020B0503020204020204" charset="-122"/>
                <a:ea typeface="微软雅黑" panose="020B0503020204020204" charset="-122"/>
                <a:cs typeface="微软雅黑" panose="020B0503020204020204" charset="-122"/>
              </a:rPr>
              <a:t>、开卷是否有益</a:t>
            </a:r>
            <a:endParaRPr lang="zh-CN" altLang="en-US"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4160" y="169545"/>
            <a:ext cx="11089640" cy="6007735"/>
          </a:xfrm>
        </p:spPr>
        <p:txBody>
          <a:bodyPr>
            <a:normAutofit fontScale="90000"/>
          </a:bodyPr>
          <a:p>
            <a:pPr marL="0" indent="0">
              <a:buNone/>
            </a:pPr>
            <a:r>
              <a:rPr lang="zh-CN" altLang="en-US" sz="3600">
                <a:solidFill>
                  <a:srgbClr val="FF0000"/>
                </a:solidFill>
                <a:latin typeface="华文琥珀" panose="02010800040101010101" charset="-122"/>
                <a:ea typeface="华文琥珀" panose="02010800040101010101" charset="-122"/>
                <a:cs typeface="+mj-cs"/>
                <a:sym typeface="+mn-ea"/>
              </a:rPr>
              <a:t>参考示例</a:t>
            </a:r>
            <a:r>
              <a:rPr lang="en-US" altLang="zh-CN" sz="3600">
                <a:solidFill>
                  <a:srgbClr val="FF0000"/>
                </a:solidFill>
                <a:latin typeface="华文琥珀" panose="02010800040101010101" charset="-122"/>
                <a:ea typeface="华文琥珀" panose="02010800040101010101" charset="-122"/>
                <a:cs typeface="+mj-cs"/>
                <a:sym typeface="+mn-ea"/>
              </a:rPr>
              <a:t>1</a:t>
            </a:r>
            <a:r>
              <a:rPr lang="zh-CN" altLang="en-US" sz="3600">
                <a:solidFill>
                  <a:srgbClr val="FF0000"/>
                </a:solidFill>
                <a:latin typeface="华文琥珀" panose="02010800040101010101" charset="-122"/>
                <a:ea typeface="华文琥珀" panose="02010800040101010101" charset="-122"/>
                <a:cs typeface="+mj-cs"/>
                <a:sym typeface="+mn-ea"/>
              </a:rPr>
              <a:t>：</a:t>
            </a:r>
            <a:r>
              <a:rPr lang="zh-CN" altLang="en-US" sz="3600" b="1">
                <a:latin typeface="微软雅黑" panose="020B0503020204020204" charset="-122"/>
                <a:ea typeface="微软雅黑" panose="020B0503020204020204" charset="-122"/>
                <a:cs typeface="微软雅黑" panose="020B0503020204020204" charset="-122"/>
                <a:sym typeface="+mn-ea"/>
              </a:rPr>
              <a:t>一辩稿《</a:t>
            </a:r>
            <a:r>
              <a:rPr lang="zh-CN" altLang="en-US" sz="3600" b="1">
                <a:latin typeface="微软雅黑" panose="020B0503020204020204" charset="-122"/>
                <a:ea typeface="微软雅黑" panose="020B0503020204020204" charset="-122"/>
                <a:cs typeface="微软雅黑" panose="020B0503020204020204" charset="-122"/>
              </a:rPr>
              <a:t>人懂得坚持更伟大》</a:t>
            </a:r>
            <a:endParaRPr lang="zh-CN" altLang="en-US" sz="3600" b="1">
              <a:latin typeface="微软雅黑" panose="020B0503020204020204" charset="-122"/>
              <a:ea typeface="微软雅黑" panose="020B0503020204020204" charset="-122"/>
              <a:cs typeface="微软雅黑" panose="020B0503020204020204" charset="-122"/>
            </a:endParaRPr>
          </a:p>
          <a:p>
            <a:pPr marL="0" indent="0" algn="l">
              <a:buNone/>
            </a:pPr>
            <a:endParaRPr lang="zh-CN" altLang="en-US" sz="3600" b="1">
              <a:latin typeface="微软雅黑" panose="020B0503020204020204" charset="-122"/>
              <a:ea typeface="微软雅黑" panose="020B0503020204020204" charset="-122"/>
              <a:cs typeface="微软雅黑" panose="020B0503020204020204" charset="-122"/>
            </a:endParaRPr>
          </a:p>
          <a:p>
            <a:pPr marL="0" indent="0" algn="l">
              <a:buNone/>
            </a:pPr>
            <a:r>
              <a:rPr lang="zh-CN" altLang="en-US" sz="3600" b="1">
                <a:latin typeface="微软雅黑" panose="020B0503020204020204" charset="-122"/>
                <a:ea typeface="微软雅黑" panose="020B0503020204020204" charset="-122"/>
                <a:cs typeface="微软雅黑" panose="020B0503020204020204" charset="-122"/>
              </a:rPr>
              <a:t>谢谢主席，尊敬的评委：</a:t>
            </a:r>
            <a:endParaRPr lang="zh-CN" altLang="en-US" sz="3600" b="1">
              <a:latin typeface="微软雅黑" panose="020B0503020204020204" charset="-122"/>
              <a:ea typeface="微软雅黑" panose="020B0503020204020204" charset="-122"/>
              <a:cs typeface="微软雅黑" panose="020B0503020204020204" charset="-122"/>
            </a:endParaRPr>
          </a:p>
          <a:p>
            <a:pPr marL="0" indent="0">
              <a:buNone/>
            </a:pPr>
            <a:r>
              <a:rPr lang="zh-CN" altLang="en-US" sz="3600" b="1">
                <a:latin typeface="微软雅黑" panose="020B0503020204020204" charset="-122"/>
                <a:ea typeface="微软雅黑" panose="020B0503020204020204" charset="-122"/>
                <a:cs typeface="微软雅黑" panose="020B0503020204020204" charset="-122"/>
              </a:rPr>
              <a:t>     大家好！</a:t>
            </a:r>
            <a:endParaRPr lang="zh-CN" altLang="en-US" sz="3600" b="1">
              <a:latin typeface="微软雅黑" panose="020B0503020204020204" charset="-122"/>
              <a:ea typeface="微软雅黑" panose="020B0503020204020204" charset="-122"/>
              <a:cs typeface="微软雅黑" panose="020B0503020204020204" charset="-122"/>
            </a:endParaRPr>
          </a:p>
          <a:p>
            <a:pPr marL="0" indent="0">
              <a:buNone/>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FF0000"/>
                </a:solidFill>
                <a:latin typeface="华文行楷" panose="02010800040101010101" charset="-122"/>
                <a:ea typeface="华文行楷" panose="02010800040101010101" charset="-122"/>
                <a:cs typeface="华文行楷" panose="02010800040101010101" charset="-122"/>
              </a:rPr>
              <a:t> 我方的观点是人懂得坚持更伟大</a:t>
            </a:r>
            <a:r>
              <a:rPr lang="zh-CN" altLang="en-US" sz="3600" b="1">
                <a:latin typeface="华文行楷" panose="02010800040101010101" charset="-122"/>
                <a:ea typeface="华文行楷" panose="02010800040101010101" charset="-122"/>
                <a:cs typeface="华文行楷" panose="02010800040101010101" charset="-122"/>
              </a:rPr>
              <a:t>。</a:t>
            </a:r>
            <a:r>
              <a:rPr lang="zh-CN" altLang="en-US" sz="3600" b="1">
                <a:solidFill>
                  <a:srgbClr val="FF0000"/>
                </a:solidFill>
                <a:latin typeface="华文行楷" panose="02010800040101010101" charset="-122"/>
                <a:ea typeface="华文行楷" panose="02010800040101010101" charset="-122"/>
                <a:cs typeface="华文行楷" panose="02010800040101010101" charset="-122"/>
              </a:rPr>
              <a:t>首先需要明确的是“坚持”是把自己最初的本心贯彻下去；</a:t>
            </a:r>
            <a:r>
              <a:rPr lang="zh-CN" altLang="en-US" sz="3600" b="1">
                <a:latin typeface="微软雅黑" panose="020B0503020204020204" charset="-122"/>
                <a:ea typeface="微软雅黑" panose="020B0503020204020204" charset="-122"/>
                <a:cs typeface="微软雅黑" panose="020B0503020204020204" charset="-122"/>
              </a:rPr>
              <a:t>而“懂得坚持”是能够清楚地选择坚持的时机，并且能够认识到选择坚持之后需要面对的挑战；对于“伟大”，我方认为可以是一种付出，一种贡献。所以我方的标准有两个，第一个是何者的付出与贡献更多；第二个是何者更有利于创造社会价值。</a:t>
            </a:r>
            <a:endParaRPr lang="zh-CN" altLang="en-US" sz="3600" b="1">
              <a:latin typeface="微软雅黑" panose="020B0503020204020204" charset="-122"/>
              <a:ea typeface="微软雅黑" panose="020B0503020204020204" charset="-122"/>
              <a:cs typeface="微软雅黑" panose="020B0503020204020204" charset="-122"/>
            </a:endParaRPr>
          </a:p>
          <a:p>
            <a:pPr marL="0" indent="0">
              <a:buNone/>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FF0000"/>
                </a:solidFill>
                <a:latin typeface="华文行楷" panose="02010800040101010101" charset="-122"/>
                <a:ea typeface="华文行楷" panose="02010800040101010101" charset="-122"/>
                <a:cs typeface="华文行楷" panose="02010800040101010101" charset="-122"/>
              </a:rPr>
              <a:t>下面我方将从以下几个方面论述我方观点：</a:t>
            </a:r>
            <a:endParaRPr lang="zh-CN" altLang="en-US" sz="3600" b="1">
              <a:solidFill>
                <a:srgbClr val="FF0000"/>
              </a:solidFill>
              <a:latin typeface="华文行楷" panose="02010800040101010101" charset="-122"/>
              <a:ea typeface="华文行楷" panose="02010800040101010101" charset="-122"/>
              <a:cs typeface="华文行楷" panose="020108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1915" y="53975"/>
            <a:ext cx="12018645" cy="4498975"/>
          </a:xfrm>
        </p:spPr>
        <p:txBody>
          <a:bodyPr>
            <a:noAutofit/>
          </a:bodyPr>
          <a:p>
            <a:pPr marL="0" indent="0">
              <a:buNone/>
            </a:pPr>
            <a:r>
              <a:rPr lang="zh-CN" altLang="en-US" sz="3200" b="1">
                <a:latin typeface="微软雅黑" panose="020B0503020204020204" charset="-122"/>
                <a:ea typeface="微软雅黑" panose="020B0503020204020204" charset="-122"/>
                <a:cs typeface="微软雅黑" panose="020B0503020204020204" charset="-122"/>
              </a:rPr>
              <a:t>一、</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选择坚持之后需要面对更多的挑战</a:t>
            </a:r>
            <a:r>
              <a:rPr lang="zh-CN" altLang="en-US" sz="3200" b="1">
                <a:latin typeface="微软雅黑" panose="020B0503020204020204" charset="-122"/>
                <a:ea typeface="微软雅黑" panose="020B0503020204020204" charset="-122"/>
                <a:cs typeface="微软雅黑" panose="020B0503020204020204" charset="-122"/>
              </a:rPr>
              <a:t>。</a:t>
            </a:r>
            <a:endParaRPr lang="zh-CN" altLang="en-US" sz="3200" b="1">
              <a:latin typeface="微软雅黑" panose="020B0503020204020204" charset="-122"/>
              <a:ea typeface="微软雅黑" panose="020B0503020204020204" charset="-122"/>
              <a:cs typeface="微软雅黑" panose="020B0503020204020204" charset="-122"/>
            </a:endParaRPr>
          </a:p>
          <a:p>
            <a:pPr marL="0" indent="0">
              <a:buNone/>
            </a:pPr>
            <a:r>
              <a:rPr lang="zh-CN" altLang="en-US" sz="2400" b="1">
                <a:latin typeface="微软雅黑" panose="020B0503020204020204" charset="-122"/>
                <a:ea typeface="微软雅黑" panose="020B0503020204020204" charset="-122"/>
                <a:cs typeface="微软雅黑" panose="020B0503020204020204" charset="-122"/>
              </a:rPr>
              <a:t>     </a:t>
            </a:r>
            <a:r>
              <a:rPr lang="zh-CN" altLang="en-US" b="1">
                <a:latin typeface="微软雅黑" panose="020B0503020204020204" charset="-122"/>
                <a:ea typeface="微软雅黑" panose="020B0503020204020204" charset="-122"/>
                <a:cs typeface="微软雅黑" panose="020B0503020204020204" charset="-122"/>
              </a:rPr>
              <a:t>没有谁可以预知未来，当我们面对选择时，不管是选择坚持还是退让，都需要克服外界带来的各种各样的压力，不管最后选择了什么，都经过了一个认真、谨慎的思考过程。而选择了坚持就意味着在此之后持续不断地拼搏。这条路很长，我们不知道我们即将遇到的是什么，不知道先来临的是希望还是一个新的阻碍，我们需要面对一切未知的挑战，但是我们选择了坚持就要沿着这条路一直走下去。而这样，就极有可能付出我们的毕生。能够为一件事付出毕生的精力，难道还不足以彰显它的伟大吗？</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zh-CN" altLang="en-US" sz="3600" b="1">
                <a:latin typeface="微软雅黑" panose="020B0503020204020204" charset="-122"/>
                <a:ea typeface="微软雅黑" panose="020B0503020204020204" charset="-122"/>
                <a:cs typeface="微软雅黑" panose="020B0503020204020204" charset="-122"/>
              </a:rPr>
              <a:t>二、</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坚持需要付出更多努力。</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2400" b="1">
                <a:latin typeface="微软雅黑" panose="020B0503020204020204" charset="-122"/>
                <a:ea typeface="微软雅黑" panose="020B0503020204020204" charset="-122"/>
                <a:cs typeface="微软雅黑" panose="020B0503020204020204" charset="-122"/>
              </a:rPr>
              <a:t>     有句西方谚语说：“能爬上金字塔顶的，要么是雄鹰，要么是蜗牛。”老鹰飞上金字塔，算不上多么伟大，因为它有雄健的翅膀，而蜗牛能爬上金字塔顶，却实在令人佩服，因为他靠的是坚韧不拔的毅力，是永无止境的坚持。而在这个世界上，最震撼人心的，就是弱小者创造的奇迹，是普通人做出的突破。我们不是每个人都是矫健的雄鹰，甚至仅仅是一只蜗牛，但又有什么关系，只要不断地坚持，把简单的事千百万次的做好，即使是金字塔，我们同样可以踩在脚下。如果是通过以退为进获得了成功，在他人看来，你的成功未免来得太轻松，人们只会赞扬你的智慧，而无法承认你的伟大。</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04825" y="646430"/>
            <a:ext cx="11108055" cy="4582160"/>
          </a:xfrm>
        </p:spPr>
        <p:txBody>
          <a:bodyPr>
            <a:noAutofit/>
          </a:bodyPr>
          <a:p>
            <a:pPr marL="0" indent="0">
              <a:buNone/>
            </a:pPr>
            <a:r>
              <a:rPr lang="zh-CN" altLang="en-US" b="1">
                <a:latin typeface="微软雅黑" panose="020B0503020204020204" charset="-122"/>
                <a:ea typeface="微软雅黑" panose="020B0503020204020204" charset="-122"/>
              </a:rPr>
              <a:t>三、</a:t>
            </a:r>
            <a:r>
              <a:rPr lang="zh-CN" altLang="en-US" b="1">
                <a:solidFill>
                  <a:srgbClr val="FF0000"/>
                </a:solidFill>
                <a:latin typeface="微软雅黑" panose="020B0503020204020204" charset="-122"/>
                <a:ea typeface="微软雅黑" panose="020B0503020204020204" charset="-122"/>
              </a:rPr>
              <a:t>懂得坚持更有利于创造社会价值，促进社会的进步</a:t>
            </a:r>
            <a:r>
              <a:rPr lang="zh-CN" altLang="en-US" b="1">
                <a:latin typeface="微软雅黑" panose="020B0503020204020204" charset="-122"/>
                <a:ea typeface="微软雅黑" panose="020B0503020204020204" charset="-122"/>
              </a:rPr>
              <a:t>。</a:t>
            </a:r>
            <a:endParaRPr lang="zh-CN" altLang="en-US" b="1">
              <a:latin typeface="微软雅黑" panose="020B0503020204020204" charset="-122"/>
              <a:ea typeface="微软雅黑" panose="020B0503020204020204" charset="-122"/>
            </a:endParaRPr>
          </a:p>
          <a:p>
            <a:pPr marL="0" indent="0">
              <a:buNone/>
            </a:pPr>
            <a:r>
              <a:rPr lang="zh-CN" altLang="en-US" b="1">
                <a:latin typeface="微软雅黑" panose="020B0503020204020204" charset="-122"/>
                <a:ea typeface="微软雅黑" panose="020B0503020204020204" charset="-122"/>
              </a:rPr>
              <a:t>      从古到今有多少科学家选择了坚持，才有了后来的成就，当他们提出自己的猜想时，众人都在质疑，甚至有的人觉得他们有些不可理喻，但是他们仍然没有动摇，而是选择了坚持自己的想法，并且为此付出了无限的精力，以至于受到了后代千千万万人的敬仰。如果他们选择了退让，他们的思想就得不到证明，他们也不会对社会的进步作出任何贡献。是他们的坚持创造了社会价值，促进了社会的进步。所以人懂得坚持更伟大。</a:t>
            </a:r>
            <a:endParaRPr lang="zh-CN" altLang="en-US" b="1">
              <a:latin typeface="微软雅黑" panose="020B0503020204020204" charset="-122"/>
              <a:ea typeface="微软雅黑" panose="020B0503020204020204" charset="-122"/>
            </a:endParaRPr>
          </a:p>
          <a:p>
            <a:pPr marL="0" indent="0">
              <a:buNone/>
            </a:pPr>
            <a:r>
              <a:rPr lang="zh-CN" altLang="en-US" b="1">
                <a:latin typeface="微软雅黑" panose="020B0503020204020204" charset="-122"/>
                <a:ea typeface="微软雅黑" panose="020B0503020204020204" charset="-122"/>
              </a:rPr>
              <a:t>      其实我方从未否定退让，但是退让放弃了面对未知的决心，是人们衡量各种因素之后所作的判断，体现得更多的是一种智慧。而坚持是一种敢为人先的勇气，一种持续不断地作为，体现得更多的是伟大。</a:t>
            </a:r>
            <a:endParaRPr lang="zh-CN" altLang="en-US" b="1">
              <a:latin typeface="微软雅黑" panose="020B0503020204020204" charset="-122"/>
              <a:ea typeface="微软雅黑" panose="020B0503020204020204" charset="-122"/>
            </a:endParaRPr>
          </a:p>
          <a:p>
            <a:pPr marL="0" indent="0">
              <a:buNone/>
            </a:pPr>
            <a:r>
              <a:rPr lang="zh-CN" altLang="en-US" b="1">
                <a:solidFill>
                  <a:srgbClr val="FF0000"/>
                </a:solidFill>
                <a:latin typeface="微软雅黑" panose="020B0503020204020204" charset="-122"/>
                <a:ea typeface="微软雅黑" panose="020B0503020204020204" charset="-122"/>
              </a:rPr>
              <a:t>      所以我方坚持认为人懂得坚持更伟大。</a:t>
            </a:r>
            <a:endParaRPr lang="zh-CN" altLang="en-US" b="1">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p:nvPr>
            <p:ph idx="1"/>
          </p:nvPr>
        </p:nvSpPr>
        <p:spPr>
          <a:xfrm>
            <a:off x="221615" y="169545"/>
            <a:ext cx="11754485" cy="6657975"/>
          </a:xfrm>
        </p:spPr>
        <p:txBody>
          <a:bodyPr>
            <a:normAutofit/>
          </a:bodyPr>
          <a:p>
            <a:pPr marL="0" indent="0">
              <a:buNone/>
            </a:pPr>
            <a:r>
              <a:rPr lang="zh-CN" altLang="en-US">
                <a:solidFill>
                  <a:srgbClr val="FF0000"/>
                </a:solidFill>
                <a:latin typeface="华文琥珀" panose="02010800040101010101" charset="-122"/>
                <a:ea typeface="华文琥珀" panose="02010800040101010101" charset="-122"/>
                <a:cs typeface="+mj-cs"/>
                <a:sym typeface="+mn-ea"/>
              </a:rPr>
              <a:t>参考示例</a:t>
            </a:r>
            <a:r>
              <a:rPr lang="en-US" altLang="zh-CN">
                <a:solidFill>
                  <a:srgbClr val="FF0000"/>
                </a:solidFill>
                <a:latin typeface="华文琥珀" panose="02010800040101010101" charset="-122"/>
                <a:ea typeface="华文琥珀" panose="02010800040101010101" charset="-122"/>
                <a:cs typeface="+mj-cs"/>
                <a:sym typeface="+mn-ea"/>
              </a:rPr>
              <a:t>2</a:t>
            </a:r>
            <a:r>
              <a:rPr lang="zh-CN" altLang="en-US">
                <a:solidFill>
                  <a:srgbClr val="FF0000"/>
                </a:solidFill>
                <a:latin typeface="华文琥珀" panose="02010800040101010101" charset="-122"/>
                <a:ea typeface="华文琥珀" panose="02010800040101010101" charset="-122"/>
                <a:cs typeface="+mj-cs"/>
                <a:sym typeface="+mn-ea"/>
              </a:rPr>
              <a:t>：</a:t>
            </a:r>
            <a:r>
              <a:rPr lang="zh-CN" altLang="en-US" b="1">
                <a:latin typeface="微软雅黑" panose="020B0503020204020204" charset="-122"/>
                <a:ea typeface="微软雅黑" panose="020B0503020204020204" charset="-122"/>
                <a:cs typeface="微软雅黑" panose="020B0503020204020204" charset="-122"/>
                <a:sym typeface="+mn-ea"/>
              </a:rPr>
              <a:t>《</a:t>
            </a:r>
            <a:r>
              <a:rPr lang="zh-CN" altLang="en-US" b="1">
                <a:latin typeface="微软雅黑" panose="020B0503020204020204" charset="-122"/>
                <a:ea typeface="微软雅黑" panose="020B0503020204020204" charset="-122"/>
                <a:cs typeface="微软雅黑" panose="020B0503020204020204" charset="-122"/>
                <a:sym typeface="+mn-ea"/>
              </a:rPr>
              <a:t>应该提倡陈光标式的高调慈善》</a:t>
            </a:r>
            <a:endParaRPr lang="zh-CN" altLang="en-US" b="1">
              <a:latin typeface="微软雅黑" panose="020B0503020204020204" charset="-122"/>
              <a:ea typeface="微软雅黑" panose="020B0503020204020204" charset="-122"/>
              <a:cs typeface="微软雅黑" panose="020B0503020204020204" charset="-122"/>
              <a:sym typeface="+mn-ea"/>
            </a:endParaRPr>
          </a:p>
          <a:p>
            <a:pPr marL="0" indent="0" fontAlgn="auto">
              <a:lnSpc>
                <a:spcPts val="3000"/>
              </a:lnSpc>
              <a:buNone/>
            </a:pPr>
            <a:r>
              <a:rPr lang="zh-CN" altLang="en-US" b="1">
                <a:latin typeface="+mn-ea"/>
                <a:cs typeface="+mn-ea"/>
              </a:rPr>
              <a:t>谢谢主席：</a:t>
            </a:r>
            <a:endParaRPr lang="zh-CN" altLang="en-US" b="1">
              <a:latin typeface="+mn-ea"/>
              <a:cs typeface="+mn-ea"/>
            </a:endParaRPr>
          </a:p>
          <a:p>
            <a:pPr marL="0" indent="0" fontAlgn="auto">
              <a:lnSpc>
                <a:spcPts val="3000"/>
              </a:lnSpc>
              <a:buNone/>
            </a:pPr>
            <a:r>
              <a:rPr lang="zh-CN" altLang="en-US" b="1">
                <a:latin typeface="+mn-ea"/>
                <a:cs typeface="+mn-ea"/>
              </a:rPr>
              <a:t>     大家好。</a:t>
            </a:r>
            <a:endParaRPr lang="zh-CN" altLang="en-US" b="1">
              <a:latin typeface="+mn-ea"/>
              <a:cs typeface="+mn-ea"/>
            </a:endParaRPr>
          </a:p>
          <a:p>
            <a:pPr marL="0" indent="0" fontAlgn="auto">
              <a:lnSpc>
                <a:spcPts val="3000"/>
              </a:lnSpc>
              <a:buNone/>
            </a:pPr>
            <a:r>
              <a:rPr lang="zh-CN" altLang="en-US" b="1">
                <a:latin typeface="+mn-ea"/>
                <a:cs typeface="+mn-ea"/>
              </a:rPr>
              <a:t>     </a:t>
            </a:r>
            <a:r>
              <a:rPr lang="zh-CN" altLang="en-US" b="1">
                <a:solidFill>
                  <a:srgbClr val="C00000"/>
                </a:solidFill>
                <a:latin typeface="+mn-ea"/>
                <a:cs typeface="+mn-ea"/>
              </a:rPr>
              <a:t>今天我方的观点是，应该提倡陈光标式的高调慈善</a:t>
            </a:r>
            <a:r>
              <a:rPr lang="zh-CN" altLang="en-US" b="1">
                <a:latin typeface="+mn-ea"/>
                <a:cs typeface="+mn-ea"/>
              </a:rPr>
              <a:t>。陈光标式即公开、透明、并且捐助方与受助方面对面的慈善方式。下面我方将从企业家、公众及社会三方面来论证其应该性：</a:t>
            </a:r>
            <a:endParaRPr lang="zh-CN" altLang="en-US" b="1">
              <a:latin typeface="+mn-ea"/>
              <a:cs typeface="+mn-ea"/>
            </a:endParaRPr>
          </a:p>
          <a:p>
            <a:pPr marL="0" indent="0" fontAlgn="auto">
              <a:lnSpc>
                <a:spcPts val="3000"/>
              </a:lnSpc>
              <a:buNone/>
            </a:pPr>
            <a:r>
              <a:rPr lang="zh-CN" altLang="en-US" b="1">
                <a:latin typeface="+mn-ea"/>
                <a:cs typeface="+mn-ea"/>
              </a:rPr>
              <a:t>     </a:t>
            </a:r>
            <a:r>
              <a:rPr lang="zh-CN" altLang="en-US" b="1">
                <a:solidFill>
                  <a:srgbClr val="C00000"/>
                </a:solidFill>
                <a:latin typeface="+mn-ea"/>
                <a:cs typeface="+mn-ea"/>
              </a:rPr>
              <a:t>第一，从企业家个人来说</a:t>
            </a:r>
            <a:r>
              <a:rPr lang="zh-CN" altLang="en-US" b="1">
                <a:latin typeface="+mn-ea"/>
                <a:cs typeface="+mn-ea"/>
              </a:rPr>
              <a:t>，陈光标式的高调行善有助于企业家为慈善事业做出贡献，同时又避免非议，减少诈捐，虚假捐款的出现。中国从来就不缺少身家显赫的企业家，也不缺少好善乐施的好人，缺的是恰恰是既有钱又懂善之士。从规定员工“捐款以10元为限”，到频频曝出的“诈捐门”，再到担心“劝捐”而拒绝参加慈善晚宴，富人们的“伪慈善”与“假爱心”面目一次次被戳穿，留下的是“吝啬鬼”和“守财奴”的负面性公共形象。即使有些企业家真的想捐，但又怕高调亮相要遭受各种评说。陈光标的出现，有着标本意义，至少让社会大众感觉到，比尔·盖茨与巴菲特不仅仅存在于外国，中国也有乐于慈善事业的富豪。</a:t>
            </a:r>
            <a:endParaRPr lang="zh-CN" altLang="en-US" b="1">
              <a:latin typeface="+mn-ea"/>
              <a:cs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图片3"/>
          <p:cNvPicPr>
            <a:picLocks noChangeAspect="1"/>
          </p:cNvPicPr>
          <p:nvPr/>
        </p:nvPicPr>
        <p:blipFill>
          <a:blip r:embed="rId1"/>
          <a:stretch>
            <a:fillRect/>
          </a:stretch>
        </p:blipFill>
        <p:spPr>
          <a:xfrm>
            <a:off x="-18415" y="0"/>
            <a:ext cx="12229465" cy="6857365"/>
          </a:xfrm>
          <a:prstGeom prst="rect">
            <a:avLst/>
          </a:prstGeom>
        </p:spPr>
      </p:pic>
      <p:sp>
        <p:nvSpPr>
          <p:cNvPr id="4" name="标题 3"/>
          <p:cNvSpPr>
            <a:spLocks noGrp="1"/>
          </p:cNvSpPr>
          <p:nvPr>
            <p:ph type="title"/>
          </p:nvPr>
        </p:nvSpPr>
        <p:spPr>
          <a:xfrm>
            <a:off x="3015615" y="365125"/>
            <a:ext cx="3072765" cy="1325880"/>
          </a:xfrm>
        </p:spPr>
        <p:txBody>
          <a:bodyPr>
            <a:scene3d>
              <a:camera prst="orthographicFront"/>
              <a:lightRig rig="threePt" dir="t"/>
            </a:scene3d>
          </a:bodyPr>
          <a:p>
            <a:r>
              <a:rPr lang="zh-CN" altLang="en-US" sz="6000" b="1">
                <a:solidFill>
                  <a:srgbClr val="FF0000"/>
                </a:solidFill>
                <a:effectLst>
                  <a:reflection blurRad="6350" stA="53000" endA="300" endPos="35500" dir="5400000" sy="-90000" algn="bl" rotWithShape="0"/>
                </a:effectLst>
                <a:latin typeface="华文中宋" panose="02010600040101010101" charset="-122"/>
                <a:ea typeface="华文中宋" panose="02010600040101010101" charset="-122"/>
              </a:rPr>
              <a:t>格式：</a:t>
            </a:r>
            <a:endParaRPr lang="zh-CN" altLang="en-US" sz="6000" b="1">
              <a:solidFill>
                <a:srgbClr val="FF0000"/>
              </a:solidFill>
              <a:effectLst>
                <a:reflection blurRad="6350" stA="53000" endA="300" endPos="35500" dir="5400000" sy="-90000" algn="bl" rotWithShape="0"/>
              </a:effectLst>
              <a:latin typeface="华文中宋" panose="02010600040101010101" charset="-122"/>
              <a:ea typeface="华文中宋" panose="02010600040101010101" charset="-122"/>
            </a:endParaRPr>
          </a:p>
        </p:txBody>
      </p:sp>
      <p:sp>
        <p:nvSpPr>
          <p:cNvPr id="5" name="内容占位符 4"/>
          <p:cNvSpPr>
            <a:spLocks noGrp="1"/>
          </p:cNvSpPr>
          <p:nvPr>
            <p:ph idx="1"/>
          </p:nvPr>
        </p:nvSpPr>
        <p:spPr>
          <a:xfrm>
            <a:off x="661035" y="1691005"/>
            <a:ext cx="10869295" cy="4621530"/>
          </a:xfrm>
        </p:spPr>
        <p:txBody>
          <a:bodyPr>
            <a:normAutofit fontScale="70000"/>
          </a:bodyPr>
          <a:p>
            <a:pPr marL="0" indent="0">
              <a:lnSpc>
                <a:spcPct val="150000"/>
              </a:lnSpc>
              <a:buNone/>
            </a:pPr>
            <a:r>
              <a:rPr lang="zh-CN" altLang="en-US" sz="3600" b="1">
                <a:latin typeface="微软雅黑" panose="020B0503020204020204" charset="-122"/>
                <a:ea typeface="微软雅黑" panose="020B0503020204020204" charset="-122"/>
                <a:cs typeface="微软雅黑" panose="020B0503020204020204" charset="-122"/>
              </a:rPr>
              <a:t>1、</a:t>
            </a:r>
            <a:r>
              <a:rPr lang="zh-CN" altLang="en-US" sz="3600" b="1">
                <a:solidFill>
                  <a:srgbClr val="7030A0"/>
                </a:solidFill>
                <a:latin typeface="微软雅黑" panose="020B0503020204020204" charset="-122"/>
                <a:ea typeface="微软雅黑" panose="020B0503020204020204" charset="-122"/>
                <a:cs typeface="微软雅黑" panose="020B0503020204020204" charset="-122"/>
              </a:rPr>
              <a:t>称呼</a:t>
            </a:r>
            <a:r>
              <a:rPr lang="zh-CN" altLang="en-US" sz="3600" b="1">
                <a:latin typeface="微软雅黑" panose="020B0503020204020204" charset="-122"/>
                <a:ea typeface="微软雅黑" panose="020B0503020204020204" charset="-122"/>
                <a:cs typeface="微软雅黑" panose="020B0503020204020204" charset="-122"/>
              </a:rPr>
              <a:t>问好：</a:t>
            </a:r>
            <a:r>
              <a:rPr lang="en-US" altLang="zh-CN" sz="3600" b="1">
                <a:solidFill>
                  <a:srgbClr val="C00000"/>
                </a:solidFill>
                <a:latin typeface="华文行楷" panose="02010800040101010101" charset="-122"/>
                <a:ea typeface="华文行楷" panose="02010800040101010101" charset="-122"/>
                <a:cs typeface="华文行楷" panose="02010800040101010101" charset="-122"/>
              </a:rPr>
              <a:t>“</a:t>
            </a:r>
            <a:r>
              <a:rPr lang="zh-CN" altLang="en-US" sz="3600" b="1">
                <a:solidFill>
                  <a:srgbClr val="C00000"/>
                </a:solidFill>
                <a:latin typeface="华文行楷" panose="02010800040101010101" charset="-122"/>
                <a:ea typeface="华文行楷" panose="02010800040101010101" charset="-122"/>
                <a:cs typeface="华文行楷" panose="02010800040101010101" charset="-122"/>
              </a:rPr>
              <a:t>主席、各位评委、对方辩友：大家好！</a:t>
            </a:r>
            <a:r>
              <a:rPr lang="en-US" altLang="zh-CN" sz="3600" b="1">
                <a:solidFill>
                  <a:srgbClr val="C00000"/>
                </a:solidFill>
                <a:latin typeface="华文行楷" panose="02010800040101010101" charset="-122"/>
                <a:ea typeface="华文行楷" panose="02010800040101010101" charset="-122"/>
                <a:cs typeface="华文行楷" panose="02010800040101010101" charset="-122"/>
              </a:rPr>
              <a:t>”</a:t>
            </a:r>
            <a:endParaRPr lang="zh-CN" altLang="en-US" sz="3600" b="1">
              <a:solidFill>
                <a:srgbClr val="C00000"/>
              </a:solidFill>
              <a:latin typeface="华文行楷" panose="02010800040101010101" charset="-122"/>
              <a:ea typeface="华文行楷" panose="02010800040101010101" charset="-122"/>
              <a:cs typeface="华文行楷" panose="02010800040101010101" charset="-122"/>
            </a:endParaRPr>
          </a:p>
          <a:p>
            <a:pPr marL="0" algn="l">
              <a:lnSpc>
                <a:spcPct val="150000"/>
              </a:lnSpc>
              <a:buNone/>
            </a:pPr>
            <a:r>
              <a:rPr lang="zh-CN" altLang="en-US" sz="3600" b="1">
                <a:latin typeface="微软雅黑" panose="020B0503020204020204" charset="-122"/>
                <a:ea typeface="微软雅黑" panose="020B0503020204020204" charset="-122"/>
                <a:cs typeface="微软雅黑" panose="020B0503020204020204" charset="-122"/>
              </a:rPr>
              <a:t>2、陈述自己一方的观点：</a:t>
            </a:r>
            <a:r>
              <a:rPr lang="en-US" altLang="zh-CN" sz="3600" b="1">
                <a:latin typeface="微软雅黑" panose="020B0503020204020204" charset="-122"/>
                <a:ea typeface="微软雅黑" panose="020B0503020204020204" charset="-122"/>
                <a:cs typeface="微软雅黑" panose="020B0503020204020204" charset="-122"/>
              </a:rPr>
              <a:t>“</a:t>
            </a:r>
            <a:r>
              <a:rPr lang="en-US" altLang="zh-CN" sz="3600" b="1">
                <a:solidFill>
                  <a:srgbClr val="C00000"/>
                </a:solidFill>
                <a:latin typeface="华文行楷" panose="02010800040101010101" charset="-122"/>
                <a:ea typeface="华文行楷" panose="02010800040101010101" charset="-122"/>
                <a:cs typeface="华文行楷" panose="02010800040101010101" charset="-122"/>
              </a:rPr>
              <a:t>我方认为……（正方是正方、反方就陈述反方）”</a:t>
            </a:r>
            <a:endParaRPr lang="en-US" altLang="zh-CN" sz="3600" b="1">
              <a:solidFill>
                <a:srgbClr val="C00000"/>
              </a:solidFill>
              <a:latin typeface="华文行楷" panose="02010800040101010101" charset="-122"/>
              <a:ea typeface="华文行楷" panose="02010800040101010101" charset="-122"/>
              <a:cs typeface="华文行楷" panose="02010800040101010101" charset="-122"/>
            </a:endParaRPr>
          </a:p>
          <a:p>
            <a:pPr marL="0" indent="0">
              <a:lnSpc>
                <a:spcPct val="150000"/>
              </a:lnSpc>
              <a:buNone/>
            </a:pPr>
            <a:r>
              <a:rPr lang="zh-CN" altLang="en-US" sz="3600" b="1">
                <a:latin typeface="微软雅黑" panose="020B0503020204020204" charset="-122"/>
                <a:ea typeface="微软雅黑" panose="020B0503020204020204" charset="-122"/>
                <a:cs typeface="微软雅黑" panose="020B0503020204020204" charset="-122"/>
              </a:rPr>
              <a:t>3、阐述支持己方的理由、依据、事例，一般一辩比较全面</a:t>
            </a:r>
            <a:endParaRPr lang="zh-CN" altLang="en-US" sz="3600" b="1">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3600" b="1">
                <a:latin typeface="微软雅黑" panose="020B0503020204020204" charset="-122"/>
                <a:ea typeface="微软雅黑" panose="020B0503020204020204" charset="-122"/>
                <a:cs typeface="微软雅黑" panose="020B0503020204020204" charset="-122"/>
              </a:rPr>
              <a:t>4、小结自己陈述，再次指明自己的观点。【</a:t>
            </a:r>
            <a:r>
              <a:rPr lang="en-US" altLang="zh-CN" sz="3600" b="1">
                <a:solidFill>
                  <a:srgbClr val="002060"/>
                </a:solidFill>
                <a:latin typeface="华文琥珀" panose="02010800040101010101" charset="-122"/>
                <a:ea typeface="华文琥珀" panose="02010800040101010101" charset="-122"/>
                <a:cs typeface="华文琥珀" panose="02010800040101010101" charset="-122"/>
              </a:rPr>
              <a:t>2、3、4类似一篇常规议论文的结构条理</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zh-CN" altLang="en-US" sz="3600" b="1">
                <a:latin typeface="微软雅黑" panose="020B0503020204020204" charset="-122"/>
                <a:ea typeface="微软雅黑" panose="020B0503020204020204" charset="-122"/>
                <a:cs typeface="微软雅黑" panose="020B0503020204020204" charset="-122"/>
              </a:rPr>
              <a:t>5、</a:t>
            </a:r>
            <a:r>
              <a:rPr lang="zh-CN" altLang="en-US" sz="3600" b="1">
                <a:solidFill>
                  <a:srgbClr val="7030A0"/>
                </a:solidFill>
                <a:latin typeface="微软雅黑" panose="020B0503020204020204" charset="-122"/>
                <a:ea typeface="微软雅黑" panose="020B0503020204020204" charset="-122"/>
                <a:cs typeface="微软雅黑" panose="020B0503020204020204" charset="-122"/>
              </a:rPr>
              <a:t>结束</a:t>
            </a:r>
            <a:r>
              <a:rPr lang="zh-CN" altLang="en-US" sz="3600" b="1">
                <a:latin typeface="微软雅黑" panose="020B0503020204020204" charset="-122"/>
                <a:ea typeface="微软雅黑" panose="020B0503020204020204" charset="-122"/>
                <a:cs typeface="微软雅黑" panose="020B0503020204020204" charset="-122"/>
              </a:rPr>
              <a:t>：</a:t>
            </a:r>
            <a:r>
              <a:rPr lang="en-US" altLang="zh-CN" sz="3600" b="1">
                <a:solidFill>
                  <a:srgbClr val="C00000"/>
                </a:solidFill>
                <a:latin typeface="华文行楷" panose="02010800040101010101" charset="-122"/>
                <a:ea typeface="华文行楷" panose="02010800040101010101" charset="-122"/>
                <a:cs typeface="华文行楷" panose="02010800040101010101" charset="-122"/>
              </a:rPr>
              <a:t>“我的陈述完毕，谢谢大家！”</a:t>
            </a:r>
            <a:endParaRPr lang="zh-CN" altLang="en-US" sz="3600" b="1">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p:nvPr>
            <p:ph idx="1"/>
          </p:nvPr>
        </p:nvSpPr>
        <p:spPr>
          <a:xfrm>
            <a:off x="552450" y="522605"/>
            <a:ext cx="11031220" cy="5490210"/>
          </a:xfrm>
        </p:spPr>
        <p:txBody>
          <a:bodyPr>
            <a:noAutofit/>
          </a:bodyPr>
          <a:p>
            <a:pPr marL="0" algn="l">
              <a:lnSpc>
                <a:spcPts val="3000"/>
              </a:lnSpc>
            </a:pPr>
            <a:r>
              <a:rPr lang="zh-CN" altLang="en-US" b="1">
                <a:solidFill>
                  <a:srgbClr val="C00000"/>
                </a:solidFill>
                <a:latin typeface="+mn-ea"/>
                <a:cs typeface="+mn-ea"/>
              </a:rPr>
              <a:t>第二，从公众来看</a:t>
            </a:r>
            <a:r>
              <a:rPr lang="zh-CN" altLang="en-US" b="1">
                <a:latin typeface="+mn-ea"/>
                <a:cs typeface="+mn-ea"/>
              </a:rPr>
              <a:t>，公众最在意的往往不是捐助形式，而是捐助物款是否真正到了弱势群体手中，是否真正缓解了困难。据民政部的调查，大陆75%的慈善组织存在不透明，善款流向总成未知数，很多慈善款沿途大量蒸发。陈光标式的高调行善使公众明白白的可以看到有多少捐款，流向了何处，便于对善款的监督，同时又保证了受助者可以实实在在拿到捐款，也避免了第三方从中抽取一部分款项，使受助者可以拿到更多捐款。</a:t>
            </a:r>
            <a:endParaRPr lang="zh-CN" altLang="en-US" b="1">
              <a:latin typeface="+mn-ea"/>
              <a:cs typeface="+mn-ea"/>
            </a:endParaRPr>
          </a:p>
          <a:p>
            <a:pPr marL="0" algn="l">
              <a:lnSpc>
                <a:spcPts val="3000"/>
              </a:lnSpc>
            </a:pPr>
            <a:r>
              <a:rPr lang="zh-CN" altLang="en-US" b="1">
                <a:solidFill>
                  <a:srgbClr val="C00000"/>
                </a:solidFill>
                <a:latin typeface="+mn-ea"/>
                <a:cs typeface="+mn-ea"/>
                <a:sym typeface="+mn-ea"/>
              </a:rPr>
              <a:t>第三，从社会来看</a:t>
            </a:r>
            <a:r>
              <a:rPr lang="zh-CN" altLang="en-US" b="1">
                <a:latin typeface="+mn-ea"/>
                <a:cs typeface="+mn-ea"/>
                <a:sym typeface="+mn-ea"/>
              </a:rPr>
              <a:t>，陈光标式的高调行善对于整个社会的慈善事业都有着强大的号召力及导向作用。从五百多名企业家纷纷相应其号召为西部贫困地区捐款四千多万，到飞往玉树的一架飞机上，普通民众短短半小时内就捐款56400元，再到福建、浙江、江苏、广东、内蒙古等一百多名企业家纷纷表示愿意捐献一部分或全部的财产。陈光标的号召力及影响力显而易见。陈光标式的高调行善恰似一剂清醒药，注射在患有“慈善变异症”的社会肌体上，时刻给公众以启迪。</a:t>
            </a:r>
            <a:endParaRPr lang="zh-CN" altLang="en-US" b="1">
              <a:latin typeface="+mn-ea"/>
              <a:cs typeface="+mn-ea"/>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p:nvPr>
            <p:ph idx="1"/>
          </p:nvPr>
        </p:nvSpPr>
        <p:spPr>
          <a:xfrm>
            <a:off x="567055" y="786130"/>
            <a:ext cx="11066145" cy="5391150"/>
          </a:xfrm>
        </p:spPr>
        <p:txBody>
          <a:bodyPr>
            <a:noAutofit/>
          </a:bodyPr>
          <a:p>
            <a:pPr marL="0" indent="0" algn="l">
              <a:lnSpc>
                <a:spcPts val="3000"/>
              </a:lnSpc>
              <a:buNone/>
            </a:pPr>
            <a:r>
              <a:rPr lang="zh-CN" altLang="en-US" b="1">
                <a:latin typeface="+mn-ea"/>
                <a:cs typeface="+mn-ea"/>
                <a:sym typeface="+mn-ea"/>
              </a:rPr>
              <a:t>企业家不应只是冷漠的赚钱机器，富豪也不能止于炫耀式烧钱游戏，其真正价值不仅体现在能够为社会创造多少GDP，更体现在能够承担多少公民责任、履行多少社会义务。</a:t>
            </a:r>
            <a:endParaRPr lang="zh-CN" altLang="en-US" b="1">
              <a:latin typeface="+mn-ea"/>
              <a:cs typeface="+mn-ea"/>
              <a:sym typeface="+mn-ea"/>
            </a:endParaRPr>
          </a:p>
          <a:p>
            <a:pPr marL="0" indent="0" algn="l">
              <a:lnSpc>
                <a:spcPts val="3000"/>
              </a:lnSpc>
              <a:buNone/>
            </a:pPr>
            <a:r>
              <a:rPr lang="zh-CN" altLang="en-US" b="1">
                <a:latin typeface="+mn-ea"/>
                <a:cs typeface="+mn-ea"/>
              </a:rPr>
              <a:t>   应该说，慈善与爱心，不是出于勉强和敷衍，而是一种发诸内心、见之行动的全民性自知自觉，无论是坐拥亿万财产的富翁，还是日子过得平平的普通人，都概莫能外。</a:t>
            </a:r>
            <a:endParaRPr lang="zh-CN" altLang="en-US" b="1">
              <a:latin typeface="+mn-ea"/>
              <a:cs typeface="+mn-ea"/>
            </a:endParaRPr>
          </a:p>
          <a:p>
            <a:pPr marL="0" indent="0" algn="l">
              <a:lnSpc>
                <a:spcPts val="3000"/>
              </a:lnSpc>
              <a:buNone/>
            </a:pPr>
            <a:r>
              <a:rPr lang="zh-CN" altLang="en-US" b="1">
                <a:latin typeface="+mn-ea"/>
                <a:cs typeface="+mn-ea"/>
              </a:rPr>
              <a:t>   回顾陈光标的慈善历程，虽然赞誉之中不乏争议之声，但并不影响他成为公众心目中的“中国首善”。 慈善事业不是“一个人的战役”，虽然“中国首善”陈光标只有一个，但社会需要更多自愿投身于慈善的王光标、刘光标、李光标……</a:t>
            </a:r>
            <a:endParaRPr lang="zh-CN" altLang="en-US" b="1">
              <a:latin typeface="+mn-ea"/>
              <a:cs typeface="+mn-ea"/>
            </a:endParaRPr>
          </a:p>
          <a:p>
            <a:pPr marL="0" indent="0" algn="l">
              <a:lnSpc>
                <a:spcPts val="3000"/>
              </a:lnSpc>
              <a:buNone/>
            </a:pPr>
            <a:r>
              <a:rPr lang="zh-CN" altLang="en-US" b="1">
                <a:latin typeface="+mn-ea"/>
                <a:cs typeface="+mn-ea"/>
              </a:rPr>
              <a:t> </a:t>
            </a:r>
            <a:endParaRPr lang="zh-CN" altLang="en-US" b="1">
              <a:latin typeface="+mn-ea"/>
              <a:cs typeface="+mn-ea"/>
            </a:endParaRPr>
          </a:p>
          <a:p>
            <a:pPr marL="0" indent="0" algn="l">
              <a:lnSpc>
                <a:spcPts val="3000"/>
              </a:lnSpc>
              <a:buNone/>
            </a:pPr>
            <a:r>
              <a:rPr lang="zh-CN" altLang="en-US" b="1">
                <a:solidFill>
                  <a:srgbClr val="C00000"/>
                </a:solidFill>
                <a:latin typeface="+mn-ea"/>
                <a:cs typeface="+mn-ea"/>
                <a:sym typeface="+mn-ea"/>
              </a:rPr>
              <a:t>   综上所述，我方坚持认为：应该提倡陈光标式的高调慈善！</a:t>
            </a:r>
            <a:endParaRPr lang="zh-CN" altLang="en-US" b="1">
              <a:solidFill>
                <a:srgbClr val="C00000"/>
              </a:solidFill>
              <a:latin typeface="+mn-ea"/>
              <a:cs typeface="+mn-ea"/>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5aca263f5c7f41ec55e72359"/>
          <p:cNvPicPr>
            <a:picLocks noChangeAspect="1"/>
          </p:cNvPicPr>
          <p:nvPr/>
        </p:nvPicPr>
        <p:blipFill>
          <a:blip r:embed="rId1"/>
          <a:stretch>
            <a:fillRect/>
          </a:stretch>
        </p:blipFill>
        <p:spPr>
          <a:xfrm>
            <a:off x="987425" y="574675"/>
            <a:ext cx="9185910" cy="5166995"/>
          </a:xfrm>
          <a:prstGeom prst="rect">
            <a:avLst/>
          </a:prstGeom>
        </p:spPr>
      </p:pic>
      <p:sp>
        <p:nvSpPr>
          <p:cNvPr id="3" name="内容占位符 2"/>
          <p:cNvSpPr>
            <a:spLocks noGrp="1"/>
          </p:cNvSpPr>
          <p:nvPr>
            <p:ph idx="1"/>
          </p:nvPr>
        </p:nvSpPr>
        <p:spPr>
          <a:xfrm>
            <a:off x="4226560" y="1900555"/>
            <a:ext cx="4542155" cy="2514600"/>
          </a:xfrm>
        </p:spPr>
        <p:txBody>
          <a:bodyPr/>
          <a:p>
            <a:pPr marL="0" indent="0" algn="ctr">
              <a:buNone/>
            </a:pPr>
            <a:r>
              <a:rPr lang="zh-CN" altLang="en-US" sz="11900" b="1">
                <a:solidFill>
                  <a:srgbClr val="FF0000"/>
                </a:solidFill>
                <a:effectLst>
                  <a:reflection blurRad="6350" stA="53000" endA="300" endPos="35500" dir="5400000" sy="-90000" algn="bl" rotWithShape="0"/>
                </a:effectLst>
                <a:latin typeface="微软雅黑" panose="020B0503020204020204" charset="-122"/>
                <a:ea typeface="微软雅黑" panose="020B0503020204020204" charset="-122"/>
              </a:rPr>
              <a:t>再见！</a:t>
            </a:r>
            <a:endParaRPr lang="zh-CN" altLang="en-US" sz="11900" b="1">
              <a:solidFill>
                <a:srgbClr val="FF0000"/>
              </a:solidFill>
              <a:effectLst>
                <a:reflection blurRad="6350" stA="53000" endA="300" endPos="35500" dir="5400000" sy="-90000" algn="bl" rotWithShape="0"/>
              </a:effectLst>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3"/>
          <p:cNvPicPr>
            <a:picLocks noChangeAspect="1"/>
          </p:cNvPicPr>
          <p:nvPr/>
        </p:nvPicPr>
        <p:blipFill>
          <a:blip r:embed="rId1"/>
          <a:stretch>
            <a:fillRect/>
          </a:stretch>
        </p:blipFill>
        <p:spPr>
          <a:xfrm>
            <a:off x="-12065" y="0"/>
            <a:ext cx="12190095" cy="6857365"/>
          </a:xfrm>
          <a:prstGeom prst="rect">
            <a:avLst/>
          </a:prstGeom>
        </p:spPr>
      </p:pic>
      <p:sp>
        <p:nvSpPr>
          <p:cNvPr id="2" name="标题 1"/>
          <p:cNvSpPr>
            <a:spLocks noGrp="1"/>
          </p:cNvSpPr>
          <p:nvPr>
            <p:ph type="title"/>
          </p:nvPr>
        </p:nvSpPr>
        <p:spPr>
          <a:xfrm>
            <a:off x="3260725" y="379095"/>
            <a:ext cx="5249545" cy="1325880"/>
          </a:xfrm>
        </p:spPr>
        <p:txBody>
          <a:bodyPr>
            <a:normAutofit fontScale="90000"/>
          </a:bodyPr>
          <a:p>
            <a:r>
              <a:rPr lang="zh-CN" altLang="en-US" sz="5400" b="1">
                <a:solidFill>
                  <a:srgbClr val="FF0000"/>
                </a:solidFill>
                <a:latin typeface="微软雅黑" panose="020B0503020204020204" charset="-122"/>
                <a:ea typeface="微软雅黑" panose="020B0503020204020204" charset="-122"/>
              </a:rPr>
              <a:t>一辩陈词的特点</a:t>
            </a:r>
            <a:r>
              <a:rPr lang="en-US" altLang="zh-CN" sz="5400" b="1">
                <a:solidFill>
                  <a:srgbClr val="FF0000"/>
                </a:solidFill>
                <a:latin typeface="微软雅黑" panose="020B0503020204020204" charset="-122"/>
                <a:ea typeface="微软雅黑" panose="020B0503020204020204" charset="-122"/>
              </a:rPr>
              <a:t>1</a:t>
            </a:r>
            <a:endParaRPr lang="en-US" altLang="zh-CN" sz="5400" b="1">
              <a:solidFill>
                <a:srgbClr val="FF0000"/>
              </a:solidFill>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p>
            <a:r>
              <a:rPr lang="en-US" altLang="zh-CN" sz="3200" b="1"/>
              <a:t>       </a:t>
            </a:r>
            <a:r>
              <a:rPr lang="zh-CN" altLang="en-US" sz="3600" b="1">
                <a:latin typeface="微软雅黑" panose="020B0503020204020204" charset="-122"/>
                <a:ea typeface="微软雅黑" panose="020B0503020204020204" charset="-122"/>
                <a:cs typeface="微软雅黑" panose="020B0503020204020204" charset="-122"/>
              </a:rPr>
              <a:t>为己方第一辩手写陈词，</a:t>
            </a:r>
            <a:r>
              <a:rPr lang="zh-CN" altLang="en-US" sz="3600" b="1">
                <a:solidFill>
                  <a:srgbClr val="C00000"/>
                </a:solidFill>
                <a:latin typeface="华文行楷" panose="02010800040101010101" charset="-122"/>
                <a:ea typeface="华文行楷" panose="02010800040101010101" charset="-122"/>
                <a:cs typeface="微软雅黑" panose="020B0503020204020204" charset="-122"/>
              </a:rPr>
              <a:t>陈词就是陈述、阐明己方的观点和态度</a:t>
            </a:r>
            <a:r>
              <a:rPr lang="zh-CN" altLang="en-US" sz="3600" b="1">
                <a:latin typeface="微软雅黑" panose="020B0503020204020204" charset="-122"/>
                <a:ea typeface="微软雅黑" panose="020B0503020204020204" charset="-122"/>
                <a:cs typeface="微软雅黑" panose="020B0503020204020204" charset="-122"/>
              </a:rPr>
              <a:t>。其内在要求</a:t>
            </a:r>
            <a:r>
              <a:rPr lang="zh-CN" altLang="en-US" sz="3600" b="1">
                <a:solidFill>
                  <a:srgbClr val="C00000"/>
                </a:solidFill>
                <a:latin typeface="华文行楷" panose="02010800040101010101" charset="-122"/>
                <a:ea typeface="华文行楷" panose="02010800040101010101" charset="-122"/>
                <a:cs typeface="微软雅黑" panose="020B0503020204020204" charset="-122"/>
              </a:rPr>
              <a:t>以立论为主</a:t>
            </a:r>
            <a:r>
              <a:rPr lang="zh-CN" altLang="en-US" sz="3600" b="1">
                <a:latin typeface="微软雅黑" panose="020B0503020204020204" charset="-122"/>
                <a:ea typeface="微软雅黑" panose="020B0503020204020204" charset="-122"/>
                <a:cs typeface="微软雅黑" panose="020B0503020204020204" charset="-122"/>
              </a:rPr>
              <a:t>，不可对对方观点进行驳斥。</a:t>
            </a:r>
            <a:endParaRPr lang="zh-CN" altLang="en-US"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    己方</a:t>
            </a:r>
            <a:r>
              <a:rPr lang="zh-CN" altLang="en-US" sz="3600" b="1">
                <a:solidFill>
                  <a:srgbClr val="C00000"/>
                </a:solidFill>
                <a:latin typeface="华文行楷" panose="02010800040101010101" charset="-122"/>
                <a:ea typeface="华文行楷" panose="02010800040101010101" charset="-122"/>
                <a:cs typeface="微软雅黑" panose="020B0503020204020204" charset="-122"/>
              </a:rPr>
              <a:t>观点要明确，且必须在开篇时提出</a:t>
            </a:r>
            <a:r>
              <a:rPr lang="zh-CN" altLang="en-US" sz="3600" b="1">
                <a:latin typeface="微软雅黑" panose="020B0503020204020204" charset="-122"/>
                <a:ea typeface="微软雅黑" panose="020B0503020204020204" charset="-122"/>
                <a:cs typeface="微软雅黑" panose="020B0503020204020204" charset="-122"/>
              </a:rPr>
              <a:t>，文章</a:t>
            </a:r>
            <a:r>
              <a:rPr lang="zh-CN" altLang="en-US" sz="3600" b="1">
                <a:solidFill>
                  <a:srgbClr val="C00000"/>
                </a:solidFill>
                <a:latin typeface="华文行楷" panose="02010800040101010101" charset="-122"/>
                <a:ea typeface="华文行楷" panose="02010800040101010101" charset="-122"/>
                <a:cs typeface="微软雅黑" panose="020B0503020204020204" charset="-122"/>
              </a:rPr>
              <a:t>最后要对观点进行强调</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a:p>
            <a:r>
              <a:rPr lang="zh-CN" altLang="en-US" sz="3600" b="1">
                <a:latin typeface="微软雅黑" panose="020B0503020204020204" charset="-122"/>
                <a:ea typeface="微软雅黑" panose="020B0503020204020204" charset="-122"/>
                <a:cs typeface="微软雅黑" panose="020B0503020204020204" charset="-122"/>
              </a:rPr>
              <a:t>     必须有身份意识，这里又包括自我身份确认（我是谁）和对方身份确认（给谁听）。</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3"/>
          <p:cNvPicPr>
            <a:picLocks noChangeAspect="1"/>
          </p:cNvPicPr>
          <p:nvPr/>
        </p:nvPicPr>
        <p:blipFill>
          <a:blip r:embed="rId1"/>
          <a:stretch>
            <a:fillRect/>
          </a:stretch>
        </p:blipFill>
        <p:spPr>
          <a:xfrm>
            <a:off x="-38735" y="0"/>
            <a:ext cx="12229465" cy="6857365"/>
          </a:xfrm>
          <a:prstGeom prst="rect">
            <a:avLst/>
          </a:prstGeom>
        </p:spPr>
      </p:pic>
      <p:sp>
        <p:nvSpPr>
          <p:cNvPr id="2" name="标题 1"/>
          <p:cNvSpPr>
            <a:spLocks noGrp="1"/>
          </p:cNvSpPr>
          <p:nvPr>
            <p:ph type="title"/>
          </p:nvPr>
        </p:nvSpPr>
        <p:spPr>
          <a:xfrm>
            <a:off x="3369310" y="365125"/>
            <a:ext cx="6514465" cy="1325880"/>
          </a:xfrm>
        </p:spPr>
        <p:txBody>
          <a:bodyPr/>
          <a:p>
            <a:r>
              <a:rPr lang="zh-CN" altLang="en-US" sz="4800" b="1">
                <a:solidFill>
                  <a:srgbClr val="FF0000"/>
                </a:solidFill>
                <a:latin typeface="微软雅黑" panose="020B0503020204020204" charset="-122"/>
                <a:ea typeface="微软雅黑" panose="020B0503020204020204" charset="-122"/>
                <a:sym typeface="+mn-ea"/>
              </a:rPr>
              <a:t>一辩陈词的特点</a:t>
            </a:r>
            <a:r>
              <a:rPr lang="en-US" altLang="zh-CN" sz="4800" b="1">
                <a:solidFill>
                  <a:srgbClr val="FF0000"/>
                </a:solidFill>
                <a:latin typeface="微软雅黑" panose="020B0503020204020204" charset="-122"/>
                <a:ea typeface="微软雅黑" panose="020B0503020204020204" charset="-122"/>
                <a:sym typeface="+mn-ea"/>
              </a:rPr>
              <a:t>2</a:t>
            </a:r>
            <a:endParaRPr lang="en-US" altLang="zh-CN" sz="4800" b="1">
              <a:solidFill>
                <a:srgbClr val="FF0000"/>
              </a:solidFill>
              <a:latin typeface="微软雅黑" panose="020B0503020204020204" charset="-122"/>
              <a:ea typeface="微软雅黑" panose="020B0503020204020204" charset="-122"/>
              <a:sym typeface="+mn-ea"/>
            </a:endParaRPr>
          </a:p>
        </p:txBody>
      </p:sp>
      <p:sp>
        <p:nvSpPr>
          <p:cNvPr id="3" name="内容占位符 2"/>
          <p:cNvSpPr>
            <a:spLocks noGrp="1"/>
          </p:cNvSpPr>
          <p:nvPr>
            <p:ph idx="1"/>
          </p:nvPr>
        </p:nvSpPr>
        <p:spPr>
          <a:xfrm>
            <a:off x="617220" y="1691005"/>
            <a:ext cx="10958195" cy="4351655"/>
          </a:xfrm>
        </p:spPr>
        <p:txBody>
          <a:bodyPr>
            <a:noAutofit/>
          </a:bodyPr>
          <a:p>
            <a:pPr>
              <a:lnSpc>
                <a:spcPct val="120000"/>
              </a:lnSpc>
              <a:spcAft>
                <a:spcPts val="0"/>
              </a:spcAft>
            </a:pPr>
            <a:r>
              <a:rPr lang="en-US" altLang="zh-CN" b="1"/>
              <a:t>       </a:t>
            </a:r>
            <a:r>
              <a:rPr lang="en-US" altLang="zh-CN" b="1">
                <a:latin typeface="微软雅黑" panose="020B0503020204020204" charset="-122"/>
                <a:ea typeface="微软雅黑" panose="020B0503020204020204" charset="-122"/>
                <a:cs typeface="微软雅黑" panose="020B0503020204020204" charset="-122"/>
              </a:rPr>
              <a:t> </a:t>
            </a:r>
            <a:r>
              <a:rPr lang="zh-CN" altLang="en-US" b="1">
                <a:latin typeface="微软雅黑" panose="020B0503020204020204" charset="-122"/>
                <a:ea typeface="微软雅黑" panose="020B0503020204020204" charset="-122"/>
                <a:cs typeface="微软雅黑" panose="020B0503020204020204" charset="-122"/>
              </a:rPr>
              <a:t>“立论陈词”的作用：开篇立论，奠定整场辩论赛的基础，思路，逻辑，方向。因此“立论”是每位辩手都应信手拈来的东西。</a:t>
            </a:r>
            <a:endParaRPr lang="zh-CN" altLang="en-US" b="1">
              <a:latin typeface="微软雅黑" panose="020B0503020204020204" charset="-122"/>
              <a:ea typeface="微软雅黑" panose="020B0503020204020204" charset="-122"/>
              <a:cs typeface="微软雅黑" panose="020B0503020204020204" charset="-122"/>
            </a:endParaRPr>
          </a:p>
          <a:p>
            <a:pPr>
              <a:lnSpc>
                <a:spcPct val="120000"/>
              </a:lnSpc>
              <a:spcAft>
                <a:spcPts val="0"/>
              </a:spcAft>
            </a:pPr>
            <a:r>
              <a:rPr lang="zh-CN" altLang="en-US" b="1">
                <a:latin typeface="微软雅黑" panose="020B0503020204020204" charset="-122"/>
                <a:ea typeface="微软雅黑" panose="020B0503020204020204" charset="-122"/>
                <a:cs typeface="微软雅黑" panose="020B0503020204020204" charset="-122"/>
              </a:rPr>
              <a:t>        “立论”，是建立在对辩题深刻理解之上的，一个星期，甚至半个月的辛苦结果都在一篇“陈词”中，当是精华中的精华。</a:t>
            </a:r>
            <a:endParaRPr lang="zh-CN" altLang="en-US" b="1">
              <a:latin typeface="微软雅黑" panose="020B0503020204020204" charset="-122"/>
              <a:ea typeface="微软雅黑" panose="020B0503020204020204" charset="-122"/>
              <a:cs typeface="微软雅黑" panose="020B0503020204020204" charset="-122"/>
            </a:endParaRPr>
          </a:p>
          <a:p>
            <a:pPr>
              <a:lnSpc>
                <a:spcPct val="120000"/>
              </a:lnSpc>
              <a:spcAft>
                <a:spcPts val="0"/>
              </a:spcAft>
            </a:pPr>
            <a:r>
              <a:rPr lang="zh-CN" altLang="en-US" b="1">
                <a:latin typeface="微软雅黑" panose="020B0503020204020204" charset="-122"/>
                <a:ea typeface="微软雅黑" panose="020B0503020204020204" charset="-122"/>
                <a:cs typeface="微软雅黑" panose="020B0503020204020204" charset="-122"/>
              </a:rPr>
              <a:t>        “立论”是整场辩论赛的理论核心，自然需要有很强的逻辑性;“立论”用事例一定要简短精炼，有典型性，广泛性;“立论”中每个论点都必须为标准服务，用标准衡量，更加有说服力。“立论”不得驳斥他方观点。</a:t>
            </a:r>
            <a:endParaRPr lang="zh-CN" altLang="en-US"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3"/>
          <p:cNvPicPr>
            <a:picLocks noChangeAspect="1"/>
          </p:cNvPicPr>
          <p:nvPr/>
        </p:nvPicPr>
        <p:blipFill>
          <a:blip r:embed="rId1"/>
          <a:stretch>
            <a:fillRect/>
          </a:stretch>
        </p:blipFill>
        <p:spPr>
          <a:xfrm>
            <a:off x="21590" y="635"/>
            <a:ext cx="12149455" cy="6857365"/>
          </a:xfrm>
          <a:prstGeom prst="rect">
            <a:avLst/>
          </a:prstGeom>
        </p:spPr>
      </p:pic>
      <p:sp>
        <p:nvSpPr>
          <p:cNvPr id="2" name="标题 1"/>
          <p:cNvSpPr>
            <a:spLocks noGrp="1"/>
          </p:cNvSpPr>
          <p:nvPr>
            <p:ph type="title"/>
          </p:nvPr>
        </p:nvSpPr>
        <p:spPr>
          <a:xfrm>
            <a:off x="4361180" y="106045"/>
            <a:ext cx="6884035" cy="1325880"/>
          </a:xfrm>
        </p:spPr>
        <p:txBody>
          <a:bodyPr/>
          <a:p>
            <a:r>
              <a:rPr lang="zh-CN" altLang="en-US" sz="4800" b="1">
                <a:solidFill>
                  <a:srgbClr val="FF0000"/>
                </a:solidFill>
                <a:latin typeface="华文中宋" panose="02010600040101010101" charset="-122"/>
                <a:ea typeface="华文中宋" panose="02010600040101010101" charset="-122"/>
                <a:sym typeface="+mn-ea"/>
              </a:rPr>
              <a:t>一辩陈词的特点</a:t>
            </a:r>
            <a:r>
              <a:rPr lang="en-US" altLang="zh-CN" sz="4800" b="1">
                <a:solidFill>
                  <a:srgbClr val="FF0000"/>
                </a:solidFill>
                <a:latin typeface="华文中宋" panose="02010600040101010101" charset="-122"/>
                <a:ea typeface="华文中宋" panose="02010600040101010101" charset="-122"/>
                <a:sym typeface="+mn-ea"/>
              </a:rPr>
              <a:t>3</a:t>
            </a:r>
            <a:endParaRPr lang="en-US" altLang="zh-CN" sz="4800" b="1">
              <a:solidFill>
                <a:srgbClr val="FF0000"/>
              </a:solidFill>
              <a:latin typeface="华文中宋" panose="02010600040101010101" charset="-122"/>
              <a:ea typeface="华文中宋" panose="02010600040101010101" charset="-122"/>
              <a:sym typeface="+mn-ea"/>
            </a:endParaRPr>
          </a:p>
        </p:txBody>
      </p:sp>
      <p:sp>
        <p:nvSpPr>
          <p:cNvPr id="3" name="内容占位符 2"/>
          <p:cNvSpPr>
            <a:spLocks noGrp="1"/>
          </p:cNvSpPr>
          <p:nvPr>
            <p:ph idx="1"/>
          </p:nvPr>
        </p:nvSpPr>
        <p:spPr>
          <a:xfrm>
            <a:off x="205740" y="1253490"/>
            <a:ext cx="11849100" cy="5385435"/>
          </a:xfrm>
        </p:spPr>
        <p:txBody>
          <a:bodyPr>
            <a:noAutofit/>
          </a:bodyPr>
          <a:p>
            <a:pPr>
              <a:lnSpc>
                <a:spcPct val="100000"/>
              </a:lnSpc>
            </a:pPr>
            <a:r>
              <a:rPr lang="zh-CN" altLang="en-US" sz="2400" b="1">
                <a:latin typeface="微软雅黑" panose="020B0503020204020204" charset="-122"/>
                <a:ea typeface="微软雅黑" panose="020B0503020204020204" charset="-122"/>
                <a:cs typeface="微软雅黑" panose="020B0503020204020204" charset="-122"/>
              </a:rPr>
              <a:t>一辩稿从三个层面上进行准备</a:t>
            </a:r>
            <a:endParaRPr lang="zh-CN" altLang="en-US" sz="2400" b="1">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400" b="1">
                <a:latin typeface="微软雅黑" panose="020B0503020204020204" charset="-122"/>
                <a:ea typeface="微软雅黑" panose="020B0503020204020204" charset="-122"/>
                <a:cs typeface="微软雅黑" panose="020B0503020204020204" charset="-122"/>
              </a:rPr>
              <a:t>　　一是</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现象层面的问题，</a:t>
            </a:r>
            <a:r>
              <a:rPr lang="zh-CN" altLang="en-US" sz="2400" b="1">
                <a:latin typeface="微软雅黑" panose="020B0503020204020204" charset="-122"/>
                <a:ea typeface="微软雅黑" panose="020B0503020204020204" charset="-122"/>
                <a:cs typeface="微软雅黑" panose="020B0503020204020204" charset="-122"/>
              </a:rPr>
              <a:t>又称</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事实层面问题。</a:t>
            </a:r>
            <a:r>
              <a:rPr lang="zh-CN" altLang="en-US" sz="2400" b="1">
                <a:latin typeface="微软雅黑" panose="020B0503020204020204" charset="-122"/>
                <a:ea typeface="微软雅黑" panose="020B0503020204020204" charset="-122"/>
                <a:cs typeface="微软雅黑" panose="020B0503020204020204" charset="-122"/>
              </a:rPr>
              <a:t>这类问题极易引起听众的共鸣，提的好则很容易出彩、出效果。但是需要注意的是，不可故做新奇而偏离辩题，那是会产生负效果的。事实层面的问题可包括历史事件、现实事实、国别事实、数字事实等等</a:t>
            </a:r>
            <a:r>
              <a:rPr lang="en-US" altLang="zh-CN" sz="2400" b="1">
                <a:latin typeface="微软雅黑" panose="020B0503020204020204" charset="-122"/>
                <a:ea typeface="微软雅黑" panose="020B0503020204020204" charset="-122"/>
                <a:cs typeface="微软雅黑" panose="020B0503020204020204" charset="-122"/>
              </a:rPr>
              <a:t>.</a:t>
            </a:r>
            <a:endParaRPr lang="zh-CN" altLang="en-US" sz="2400" b="1">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400" b="1">
                <a:latin typeface="微软雅黑" panose="020B0503020204020204" charset="-122"/>
                <a:ea typeface="微软雅黑" panose="020B0503020204020204" charset="-122"/>
                <a:cs typeface="微软雅黑" panose="020B0503020204020204" charset="-122"/>
              </a:rPr>
              <a:t>　　二是</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理论层面的问题，</a:t>
            </a:r>
            <a:r>
              <a:rPr lang="zh-CN" altLang="en-US" sz="2400" b="1">
                <a:latin typeface="微软雅黑" panose="020B0503020204020204" charset="-122"/>
                <a:ea typeface="微软雅黑" panose="020B0503020204020204" charset="-122"/>
                <a:cs typeface="微软雅黑" panose="020B0503020204020204" charset="-122"/>
              </a:rPr>
              <a:t>又称</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论据层面问题</a:t>
            </a:r>
            <a:r>
              <a:rPr lang="zh-CN" altLang="en-US" sz="2400" b="1">
                <a:latin typeface="微软雅黑" panose="020B0503020204020204" charset="-122"/>
                <a:ea typeface="微软雅黑" panose="020B0503020204020204" charset="-122"/>
                <a:cs typeface="微软雅黑" panose="020B0503020204020204" charset="-122"/>
              </a:rPr>
              <a:t>。即对本方论点给予引申，对对方的论据予以驳击的问题。这类问题，直问要提的尖锐，曲问要问得巧妙，反问要提的适时，逼问要问的机智，其效果就是让对方不好回答又无法回避。理论层面的问题周围除了立场中的论据，也可以延伸达到公理、哲学的层面。</a:t>
            </a:r>
            <a:endParaRPr lang="zh-CN" altLang="en-US" sz="2400" b="1">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400" b="1">
                <a:latin typeface="微软雅黑" panose="020B0503020204020204" charset="-122"/>
                <a:ea typeface="微软雅黑" panose="020B0503020204020204" charset="-122"/>
                <a:cs typeface="微软雅黑" panose="020B0503020204020204" charset="-122"/>
              </a:rPr>
              <a:t>　　三是</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价值层面的问题，</a:t>
            </a:r>
            <a:r>
              <a:rPr lang="zh-CN" altLang="en-US" sz="2400" b="1">
                <a:latin typeface="微软雅黑" panose="020B0503020204020204" charset="-122"/>
                <a:ea typeface="微软雅黑" panose="020B0503020204020204" charset="-122"/>
                <a:cs typeface="微软雅黑" panose="020B0503020204020204" charset="-122"/>
              </a:rPr>
              <a:t>又称</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社会效应层面问题</a:t>
            </a:r>
            <a:r>
              <a:rPr lang="zh-CN" altLang="en-US" sz="2400" b="1">
                <a:latin typeface="微软雅黑" panose="020B0503020204020204" charset="-122"/>
                <a:ea typeface="微软雅黑" panose="020B0503020204020204" charset="-122"/>
                <a:cs typeface="微软雅黑" panose="020B0503020204020204" charset="-122"/>
              </a:rPr>
              <a:t>。即把对方论点、立场引申，从价值层面、社会效应层面去延伸它的效应看其是否具备说服力，能否站得住。这类问题，一是能够扩大辩论的战场，给对方造成被动，同时也是争取听众、评委认同的重要侧面。当然，如果辩题立场对本方不利，就应该慎重使用，以免搬起石头却砸了自己的脚。</a:t>
            </a:r>
            <a:endParaRPr lang="zh-CN" altLang="en-US" sz="2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descr="596a9194cc22bcd126ff0c9e"/>
          <p:cNvPicPr>
            <a:picLocks noChangeAspect="1"/>
          </p:cNvPicPr>
          <p:nvPr>
            <p:ph idx="1"/>
          </p:nvPr>
        </p:nvPicPr>
        <p:blipFill>
          <a:blip r:embed="rId1"/>
          <a:stretch>
            <a:fillRect/>
          </a:stretch>
        </p:blipFill>
        <p:spPr>
          <a:xfrm>
            <a:off x="-235585" y="-12700"/>
            <a:ext cx="12151360" cy="6883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620" y="192405"/>
            <a:ext cx="11006455" cy="687070"/>
          </a:xfrm>
        </p:spPr>
        <p:txBody>
          <a:bodyPr>
            <a:normAutofit fontScale="90000"/>
          </a:bodyPr>
          <a:p>
            <a:r>
              <a:rPr lang="zh-CN" altLang="en-US">
                <a:solidFill>
                  <a:srgbClr val="FF0000"/>
                </a:solidFill>
                <a:latin typeface="华文琥珀" panose="02010800040101010101" charset="-122"/>
                <a:ea typeface="华文琥珀" panose="02010800040101010101" charset="-122"/>
                <a:sym typeface="+mn-ea"/>
              </a:rPr>
              <a:t>示例</a:t>
            </a:r>
            <a:r>
              <a:rPr lang="en-US" altLang="zh-CN">
                <a:solidFill>
                  <a:srgbClr val="FF0000"/>
                </a:solidFill>
                <a:latin typeface="华文琥珀" panose="02010800040101010101" charset="-122"/>
                <a:ea typeface="华文琥珀" panose="02010800040101010101" charset="-122"/>
                <a:sym typeface="+mn-ea"/>
              </a:rPr>
              <a:t>1</a:t>
            </a:r>
            <a:r>
              <a:rPr lang="zh-CN" altLang="en-US">
                <a:solidFill>
                  <a:srgbClr val="FF0000"/>
                </a:solidFill>
                <a:latin typeface="华文琥珀" panose="02010800040101010101" charset="-122"/>
                <a:ea typeface="华文琥珀" panose="02010800040101010101" charset="-122"/>
                <a:sym typeface="+mn-ea"/>
              </a:rPr>
              <a:t>：</a:t>
            </a:r>
            <a:endParaRPr lang="zh-CN" altLang="en-US">
              <a:solidFill>
                <a:srgbClr val="FF0000"/>
              </a:solidFill>
              <a:latin typeface="华文琥珀" panose="02010800040101010101" charset="-122"/>
              <a:ea typeface="华文琥珀" panose="02010800040101010101" charset="-122"/>
              <a:sym typeface="+mn-ea"/>
            </a:endParaRPr>
          </a:p>
        </p:txBody>
      </p:sp>
      <p:sp>
        <p:nvSpPr>
          <p:cNvPr id="3" name="内容占位符 2"/>
          <p:cNvSpPr>
            <a:spLocks noGrp="1"/>
          </p:cNvSpPr>
          <p:nvPr>
            <p:ph idx="1"/>
          </p:nvPr>
        </p:nvSpPr>
        <p:spPr>
          <a:xfrm>
            <a:off x="342265" y="1110615"/>
            <a:ext cx="11507470" cy="5776595"/>
          </a:xfrm>
        </p:spPr>
        <p:txBody>
          <a:bodyPr>
            <a:noAutofit/>
          </a:bodyPr>
          <a:p>
            <a:pPr marL="0" indent="0">
              <a:buNone/>
            </a:pPr>
            <a:r>
              <a:rPr lang="zh-CN" altLang="en-US" b="1">
                <a:latin typeface="微软雅黑" panose="020B0503020204020204" charset="-122"/>
                <a:ea typeface="微软雅黑" panose="020B0503020204020204" charset="-122"/>
                <a:cs typeface="微软雅黑" panose="020B0503020204020204" charset="-122"/>
              </a:rPr>
              <a:t>主席、评委、大家晚上好：</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zh-CN" altLang="en-US" b="1">
                <a:latin typeface="微软雅黑" panose="020B0503020204020204" charset="-122"/>
                <a:ea typeface="微软雅黑" panose="020B0503020204020204" charset="-122"/>
                <a:cs typeface="微软雅黑" panose="020B0503020204020204" charset="-122"/>
              </a:rPr>
              <a:t>　　今天，我们讨论的辩题为“在校大学生创业是利大于弊还是弊大于利”。首先，我们要明确两个概念，在校大学生，我国教育部规定：在校大学生即在高等学院存在学籍的学生，而创业，创业是指合理运用资源，以一定方式转化、创造更多财富的过程。</a:t>
            </a:r>
            <a:r>
              <a:rPr lang="zh-CN" altLang="en-US" b="1">
                <a:solidFill>
                  <a:srgbClr val="FF0000"/>
                </a:solidFill>
                <a:latin typeface="华文行楷" panose="02010800040101010101" charset="-122"/>
                <a:ea typeface="华文行楷" panose="02010800040101010101" charset="-122"/>
                <a:cs typeface="微软雅黑" panose="020B0503020204020204" charset="-122"/>
              </a:rPr>
              <a:t>我方认为在校大学生创业是利大于弊，理由有三</a:t>
            </a:r>
            <a:r>
              <a:rPr lang="zh-CN" altLang="en-US" b="1">
                <a:latin typeface="微软雅黑" panose="020B0503020204020204" charset="-122"/>
                <a:ea typeface="微软雅黑" panose="020B0503020204020204" charset="-122"/>
                <a:cs typeface="微软雅黑" panose="020B0503020204020204" charset="-122"/>
              </a:rPr>
              <a:t>：</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zh-CN" altLang="en-US" b="1">
                <a:latin typeface="微软雅黑" panose="020B0503020204020204" charset="-122"/>
                <a:ea typeface="微软雅黑" panose="020B0503020204020204" charset="-122"/>
                <a:cs typeface="微软雅黑" panose="020B0503020204020204" charset="-122"/>
              </a:rPr>
              <a:t>　　第一，在校大学生主体属性，在校大学生具有比一般人更多的优势。首先，大学生具有年轻的血液，蓬勃的朝气，思想活跃，精力旺盛。同时，在校大学生有比较高的文化水平，较强的领悟力，自主能力强的特点。其次，在校大学生有充分利用大学校园资源整合的优势。俗话说：“三个臭皮匠，顶个诸葛亮。”校园里有各门专业的人才，有知识渊博的教授，为大学生创业提供人力资源，因此，从大学生主体属性中看，在校大学生优势有利于创业。</a:t>
            </a:r>
            <a:endParaRPr lang="zh-CN" altLang="en-US"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4185" y="560705"/>
            <a:ext cx="11074400" cy="6487160"/>
          </a:xfrm>
        </p:spPr>
        <p:txBody>
          <a:bodyPr>
            <a:noAutofit/>
          </a:bodyPr>
          <a:p>
            <a:pPr marL="0" indent="0">
              <a:buNone/>
            </a:pPr>
            <a:r>
              <a:rPr lang="en-US" altLang="zh-CN" sz="3200" b="1"/>
              <a:t>        </a:t>
            </a:r>
            <a:r>
              <a:rPr lang="zh-CN" altLang="en-US" b="1">
                <a:latin typeface="微软雅黑" panose="020B0503020204020204" charset="-122"/>
                <a:ea typeface="微软雅黑" panose="020B0503020204020204" charset="-122"/>
                <a:cs typeface="微软雅黑" panose="020B0503020204020204" charset="-122"/>
              </a:rPr>
              <a:t>第二，创业的自我属性，创业是一个过程，对于在校大学生而言，创业是理论和实践的统一体，是知识转化为财富的过程，从马克思主义认识论告诉我们：认识来源于实践，实践检验认识，创业有助于大学生对书本知识的消化吸收，累积工作经验。而大学生从创业中获得最大好处在于提高自己的能力。增长经验，以及有利于在校大学生的发展，是利大于弊。</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zh-CN" altLang="en-US" b="1">
                <a:latin typeface="微软雅黑" panose="020B0503020204020204" charset="-122"/>
                <a:ea typeface="微软雅黑" panose="020B0503020204020204" charset="-122"/>
                <a:cs typeface="微软雅黑" panose="020B0503020204020204" charset="-122"/>
              </a:rPr>
              <a:t>　　第三，从政策方面分析，在金融风暴席卷全球后，往往需要更多的创新产业来支助经济回暖。对于作为创新主体的大学生而言，一方面，在校大学生创业不仅有助于缓解就业压力，更有利于减轻国家负担。另一方面，国家政府对于大学生创业给予很高的宽容和政策，为在校大学生提供良好的创业环境。</a:t>
            </a:r>
            <a:endParaRPr lang="zh-CN" altLang="en-US" b="1">
              <a:latin typeface="微软雅黑" panose="020B0503020204020204" charset="-122"/>
              <a:ea typeface="微软雅黑" panose="020B0503020204020204" charset="-122"/>
              <a:cs typeface="微软雅黑" panose="020B0503020204020204" charset="-122"/>
            </a:endParaRPr>
          </a:p>
          <a:p>
            <a:pPr marL="0" indent="0">
              <a:buNone/>
            </a:pPr>
            <a:r>
              <a:rPr lang="zh-CN" altLang="en-US" b="1">
                <a:latin typeface="微软雅黑" panose="020B0503020204020204" charset="-122"/>
                <a:ea typeface="微软雅黑" panose="020B0503020204020204" charset="-122"/>
                <a:cs typeface="微软雅黑" panose="020B0503020204020204" charset="-122"/>
              </a:rPr>
              <a:t>　　综上所述，从大学生主体属性着眼，研究创业的自我属性，再配合现阶段的政策。我方重申，在校大学生创业利大于弊。谢谢!</a:t>
            </a:r>
            <a:endParaRPr lang="zh-CN" altLang="en-US"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85800" y="1038225"/>
            <a:ext cx="10721975" cy="4351655"/>
          </a:xfrm>
        </p:spPr>
        <p:txBody>
          <a:bodyPr>
            <a:normAutofit fontScale="90000" lnSpcReduction="20000"/>
          </a:bodyPr>
          <a:p>
            <a:pPr marL="0" indent="0">
              <a:buNone/>
            </a:pPr>
            <a:r>
              <a:rPr lang="zh-CN" altLang="en-US" sz="4400">
                <a:solidFill>
                  <a:srgbClr val="FF0000"/>
                </a:solidFill>
                <a:latin typeface="华文琥珀" panose="02010800040101010101" charset="-122"/>
                <a:ea typeface="华文琥珀" panose="02010800040101010101" charset="-122"/>
                <a:cs typeface="+mj-cs"/>
              </a:rPr>
              <a:t>示例2：</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3600" b="1">
                <a:latin typeface="微软雅黑" panose="020B0503020204020204" charset="-122"/>
                <a:ea typeface="微软雅黑" panose="020B0503020204020204" charset="-122"/>
                <a:cs typeface="微软雅黑" panose="020B0503020204020204" charset="-122"/>
                <a:sym typeface="+mn-ea"/>
              </a:rPr>
              <a:t>主席、评委、对方辩友，大家晚上好：</a:t>
            </a:r>
            <a:endParaRPr lang="zh-CN" altLang="en-US" sz="3600" b="1">
              <a:latin typeface="微软雅黑" panose="020B0503020204020204" charset="-122"/>
              <a:ea typeface="微软雅黑" panose="020B0503020204020204" charset="-122"/>
              <a:cs typeface="微软雅黑" panose="020B0503020204020204" charset="-122"/>
              <a:sym typeface="+mn-ea"/>
            </a:endParaRPr>
          </a:p>
          <a:p>
            <a:pPr marL="0" indent="0">
              <a:buNone/>
            </a:pP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marL="0" indent="0" fontAlgn="auto">
              <a:lnSpc>
                <a:spcPct val="150000"/>
              </a:lnSpc>
              <a:buNone/>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FF0000"/>
                </a:solidFill>
                <a:latin typeface="华文行楷" panose="02010800040101010101" charset="-122"/>
                <a:ea typeface="华文行楷" panose="02010800040101010101" charset="-122"/>
                <a:cs typeface="微软雅黑" panose="020B0503020204020204" charset="-122"/>
              </a:rPr>
              <a:t>今日我方观点是</a:t>
            </a:r>
            <a:r>
              <a:rPr lang="zh-CN" altLang="en-US" sz="3600" b="1">
                <a:latin typeface="华文行楷" panose="02010800040101010101" charset="-122"/>
                <a:ea typeface="华文行楷" panose="02010800040101010101" charset="-122"/>
                <a:cs typeface="微软雅黑" panose="020B0503020204020204" charset="-122"/>
              </a:rPr>
              <a:t>：</a:t>
            </a:r>
            <a:r>
              <a:rPr lang="zh-CN" altLang="en-US" sz="3600" b="1">
                <a:solidFill>
                  <a:srgbClr val="FF0000"/>
                </a:solidFill>
                <a:latin typeface="华文行楷" panose="02010800040101010101" charset="-122"/>
                <a:ea typeface="华文行楷" panose="02010800040101010101" charset="-122"/>
                <a:cs typeface="微软雅黑" panose="020B0503020204020204" charset="-122"/>
              </a:rPr>
              <a:t>在乱世中应发扬宁为玉碎不为瓦全的精神</a:t>
            </a:r>
            <a:r>
              <a:rPr lang="zh-CN" altLang="en-US" sz="3600" b="1">
                <a:latin typeface="微软雅黑" panose="020B0503020204020204" charset="-122"/>
                <a:ea typeface="微软雅黑" panose="020B0503020204020204" charset="-122"/>
                <a:cs typeface="微软雅黑" panose="020B0503020204020204" charset="-122"/>
              </a:rPr>
              <a:t>。在现代汉语词典中，</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玉碎</a:t>
            </a:r>
            <a:r>
              <a:rPr lang="zh-CN" altLang="en-US" sz="3600" b="1">
                <a:latin typeface="微软雅黑" panose="020B0503020204020204" charset="-122"/>
                <a:ea typeface="微软雅黑" panose="020B0503020204020204" charset="-122"/>
                <a:cs typeface="微软雅黑" panose="020B0503020204020204" charset="-122"/>
              </a:rPr>
              <a:t>比喻为理想、正义而死，瓦全则比喻苟且偷生。而在乱世中，这种精神是必要的。</a:t>
            </a:r>
            <a:r>
              <a:rPr lang="zh-CN" altLang="en-US" sz="3600" b="1">
                <a:solidFill>
                  <a:srgbClr val="FF0000"/>
                </a:solidFill>
                <a:latin typeface="华文行楷" panose="02010800040101010101" charset="-122"/>
                <a:ea typeface="华文行楷" panose="02010800040101010101" charset="-122"/>
                <a:cs typeface="微软雅黑" panose="020B0503020204020204" charset="-122"/>
              </a:rPr>
              <a:t>下面我将从三个方面来论述本方观点：</a:t>
            </a:r>
            <a:endParaRPr lang="zh-CN" altLang="en-US" sz="3600" b="1">
              <a:solidFill>
                <a:srgbClr val="FF0000"/>
              </a:solidFill>
              <a:latin typeface="华文行楷" panose="02010800040101010101" charset="-122"/>
              <a:ea typeface="华文行楷" panose="02010800040101010101" charset="-122"/>
              <a:cs typeface="微软雅黑" panose="020B050302020402020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5724</Words>
  <Application>WPS 演示</Application>
  <PresentationFormat>宽屏</PresentationFormat>
  <Paragraphs>107</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微软雅黑</vt:lpstr>
      <vt:lpstr>华文中宋</vt:lpstr>
      <vt:lpstr>华文行楷</vt:lpstr>
      <vt:lpstr>华文琥珀</vt:lpstr>
      <vt:lpstr>Arial Unicode MS</vt:lpstr>
      <vt:lpstr>Calibri Light</vt:lpstr>
      <vt:lpstr>Calibri</vt:lpstr>
      <vt:lpstr>楷体</vt:lpstr>
      <vt:lpstr>Office 主题</vt:lpstr>
      <vt:lpstr>辩论赛一辩陈词的写作</vt:lpstr>
      <vt:lpstr>格式：</vt:lpstr>
      <vt:lpstr>一辩陈词的特点1</vt:lpstr>
      <vt:lpstr>一辩陈词的特点2</vt:lpstr>
      <vt:lpstr>一辩陈词的特点3</vt:lpstr>
      <vt:lpstr>PowerPoint 演示文稿</vt:lpstr>
      <vt:lpstr>示例1：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练习题目：</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cp:lastModifiedBy>
  <cp:revision>18</cp:revision>
  <dcterms:created xsi:type="dcterms:W3CDTF">2018-12-01T02:16:00Z</dcterms:created>
  <dcterms:modified xsi:type="dcterms:W3CDTF">2020-01-23T04:07:18Z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y fmtid="{D5CDD505-2E9C-101B-9397-08002B2CF9AE}" pid="3" name="KSORubyTemplateID">
    <vt:lpwstr>13</vt:lpwstr>
  </property>
</Properties>
</file>