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61" r:id="rId3"/>
    <p:sldId id="272" r:id="rId4"/>
    <p:sldId id="262" r:id="rId5"/>
    <p:sldId id="273" r:id="rId6"/>
    <p:sldId id="274" r:id="rId7"/>
    <p:sldId id="275" r:id="rId8"/>
    <p:sldId id="276" r:id="rId9"/>
    <p:sldId id="263" r:id="rId10"/>
    <p:sldId id="264" r:id="rId11"/>
    <p:sldId id="277" r:id="rId12"/>
    <p:sldId id="26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-78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tags" Target="tags/tag1.xml" /><Relationship Id="rId15" Type="http://schemas.openxmlformats.org/officeDocument/2006/relationships/presProps" Target="presProps.xml" /><Relationship Id="rId16" Type="http://schemas.openxmlformats.org/officeDocument/2006/relationships/viewProps" Target="viewProps.xml" /><Relationship Id="rId17" Type="http://schemas.openxmlformats.org/officeDocument/2006/relationships/theme" Target="theme/theme1.xml" /><Relationship Id="rId18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3528392" y="2865866"/>
            <a:ext cx="8292548" cy="887095"/>
          </a:xfrm>
        </p:spPr>
        <p:txBody>
          <a:bodyPr>
            <a:normAutofit fontScale="90000"/>
          </a:bodyPr>
          <a:lstStyle/>
          <a:p>
            <a:r>
              <a:rPr lang="en-US" altLang="zh-CN" smtClean="0"/>
              <a:t>《</a:t>
            </a:r>
            <a:r>
              <a:rPr lang="zh-CN" altLang="en-US" smtClean="0"/>
              <a:t>乡土中国</a:t>
            </a:r>
            <a:r>
              <a:rPr lang="en-US" altLang="zh-CN" smtClean="0"/>
              <a:t>》</a:t>
            </a:r>
            <a:r>
              <a:rPr lang="zh-CN" altLang="en-US" smtClean="0"/>
              <a:t>教学设计（二）第</a:t>
            </a:r>
            <a:r>
              <a:rPr lang="en-US" altLang="zh-CN" smtClean="0"/>
              <a:t>2</a:t>
            </a:r>
            <a:r>
              <a:rPr lang="zh-CN" altLang="en-US" smtClean="0"/>
              <a:t>课时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活动任务二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69472" y="1125615"/>
            <a:ext cx="10646227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400" b="1" smtClean="0">
                <a:latin typeface="宋体" pitchFamily="2" charset="-122"/>
                <a:ea typeface="宋体" pitchFamily="2" charset="-122"/>
              </a:rPr>
              <a:t>3. </a:t>
            </a:r>
            <a:r>
              <a:rPr lang="zh-CN" altLang="zh-CN" sz="2400" b="1" smtClean="0">
                <a:latin typeface="宋体" pitchFamily="2" charset="-122"/>
                <a:ea typeface="宋体" pitchFamily="2" charset="-122"/>
              </a:rPr>
              <a:t>小组讨论：在最后一章《从欲望到需要》中，作者认为“欲望并非生物事实，而是文化事实”，还举了北方人爱吃大蒜为例，这不是遗传的，而是从小养成的。文化对欲望有着筛选的作用，“自觉的欲望是文化的命令”。对此，你怎么看？</a:t>
            </a:r>
            <a:endParaRPr lang="zh-CN" altLang="zh-CN" sz="24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87829" y="3102544"/>
            <a:ext cx="11266714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从某个角度来看，人的欲望的确是受一定文化习惯的影响，即有一定的“文化事实”。“生于斯，长于斯”，生活环境对人的影响无疑是巨大的。这种观点在乡土社会中有一定的合理性，因为，在那种社会形态下，相对固定的生活环境和文化背景会沿袭传统的生活和思维方式。但在当今“地球村”的大背景下，人的欲望有很多的共性，这些共性的欲望与文化的关联性要弱很多。例如，“发展、合作、共赢”这个主题，是全世界的共同欲望，即使是不同的文化背景也不例外。所以说，文中的观点要在特定的时代背景中去辩证看待。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6185" y="784325"/>
            <a:ext cx="410178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小结</a:t>
            </a:r>
            <a:r>
              <a:rPr kumimoji="0" lang="zh-CN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763486" y="1583871"/>
            <a:ext cx="8373926" cy="369241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122714" y="5424494"/>
            <a:ext cx="625384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乡土中国</a:t>
            </a:r>
            <a:r>
              <a:rPr kumimoji="0" lang="zh-CN" alt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的逻辑框架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图</a:t>
            </a:r>
            <a:endParaRPr kumimoji="0" lang="zh-CN" sz="6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6185" y="784325"/>
            <a:ext cx="4101784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作业布置</a:t>
            </a:r>
            <a:r>
              <a:rPr kumimoji="0" lang="zh-CN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979713" y="2295630"/>
            <a:ext cx="10036629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      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联系现实，以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《“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乡土中国”的今天</a:t>
            </a:r>
            <a:r>
              <a:rPr kumimoji="0" lang="zh-CN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为题，分析“乡土中国”一词的变迁，写一篇</a:t>
            </a:r>
            <a:r>
              <a:rPr kumimoji="0" lang="en-US" alt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1000</a:t>
            </a: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字左右的文章，然后以演讲的形式分享自己的文章或心得。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pic>
        <p:nvPicPr>
          <p:cNvPr id="921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569700" y="10820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情境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导入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476" y="1137948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smtClean="0">
                <a:latin typeface="宋体" pitchFamily="2" charset="-122"/>
                <a:ea typeface="宋体" pitchFamily="2" charset="-122"/>
              </a:rPr>
              <a:t>中国为什么会出现“春节回乡潮”现象？</a:t>
            </a:r>
            <a:endParaRPr lang="zh-CN" altLang="zh-CN" sz="36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39542" y="1784980"/>
            <a:ext cx="5617030" cy="4395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smtClean="0">
                <a:latin typeface="宋体" pitchFamily="2" charset="-122"/>
                <a:ea typeface="宋体" pitchFamily="2" charset="-122"/>
              </a:rPr>
              <a:t>春节返乡热是工业化、城镇化进程中传统文化在心灵上的呼唤。因为乡情是中华民族的一个永恒主题，也是中华民族所独具的传统文化。不管是帝王将相还是庶民百姓，都无法摆脱衣锦还乡、荣归故里和饮水思源、叶落归根的传统观念。每到春节、清明、端午、中秋等传统的节日，国内就会出现大规模的返乡潮。不管是穷乡僻壤还是天涯海角，都要回归故土。</a:t>
            </a:r>
            <a:endParaRPr lang="zh-CN" altLang="zh-CN" sz="240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36096" y="2017938"/>
            <a:ext cx="5543550" cy="392566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2586152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情境</a:t>
            </a:r>
            <a:r>
              <a:rPr kumimoji="0" 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导入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476" y="1137948"/>
            <a:ext cx="6439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宋体" pitchFamily="2" charset="-122"/>
                <a:ea typeface="宋体" pitchFamily="2" charset="-122"/>
              </a:rPr>
              <a:t>请同学讨论什么是“北漂” ？</a:t>
            </a:r>
            <a:endParaRPr lang="zh-CN" altLang="zh-CN" sz="36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39542" y="1784980"/>
            <a:ext cx="5617030" cy="4395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smtClean="0">
                <a:latin typeface="宋体" pitchFamily="2" charset="-122"/>
                <a:ea typeface="宋体" pitchFamily="2" charset="-122"/>
              </a:rPr>
              <a:t>    北漂，也称北漂一族，特指来自非北京地区的非北京户口（即传统上的北京人）的、在北京生活和工作的人们（包括外国人，外地人）。因为这部分人大多是怀揣梦想离开故土，在底层辛苦劳作，户口解决不了，住房只能租住，不能最终成为北京普通市民，绝大多数人不能在北京扎根，只能漂着。其自身也因诸多原因而不能对北京有更多的认同感，故此得名。</a:t>
            </a:r>
            <a:endParaRPr lang="zh-CN" altLang="zh-CN" sz="240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867" y="2220686"/>
            <a:ext cx="5667375" cy="3657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活动任务一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240972" y="1177186"/>
            <a:ext cx="910537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阅读</a:t>
            </a:r>
            <a:r>
              <a:rPr kumimoji="0" lang="en-US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1-3</a:t>
            </a:r>
            <a:r>
              <a:rPr kumimoji="0" lang="zh-CN" altLang="en-US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章，如何理解“乡土社会”这一概念？</a:t>
            </a:r>
            <a:endParaRPr kumimoji="0" lang="zh-CN" altLang="en-US" sz="6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40869" y="2025321"/>
            <a:ext cx="11250388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①“从基层上看去，中国社会是乡土性的。”（论点句） </a:t>
            </a:r>
            <a:endParaRPr kumimoji="0" 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“乡土社会”不仅包括农村。 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②他接着说：“村子里几百年来老是这几个姓，我从墓碑上去重构每家的家谱，清清楚楚的，一直到现在还是那些人。乡村里的人口似乎是附着在土上的，一代一代的下去，不太有变动。”</a:t>
            </a:r>
            <a:r>
              <a:rPr kumimoji="0" lang="en-US" altLang="zh-CN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这结论自然应当加以条件的，但是大体上说，这是乡土社会的特征之一。（引用材料） 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“乡土社会”的不流动性。 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③“在我们社会的急速变化中，从乡土社会进入现代社会的过程中，我们在乡土社会所养成的生活方式处处产生了流弊。”（对比概念） 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与“乡土社会”相对应的应该是“现代社会”。 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④概念具有两个基本特征，即概念的内涵和外延。概念的内涵就是指这个概念的含义，即该概念所反映的事物对象所特有的属性。概念的外延就是指这个概念所反映的事物对象的范围。（演绎佐证） 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　　所以“乡土社会”这一概念的内涵应该包括其经济、政治、文化、伦理等方面特征。</a:t>
            </a:r>
            <a:endParaRPr kumimoji="0" lang="zh-CN" alt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活动任务一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81744" y="1306521"/>
            <a:ext cx="10646227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作者把中国社会的基层定义为乡土性的，请圈出“乡土性”特点的语句，概括其特色。</a:t>
            </a:r>
            <a:endParaRPr kumimoji="0" lang="zh-CN" altLang="en-US" sz="6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87826" y="2867009"/>
            <a:ext cx="11250388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     “乡土性”有三方面特点：其一，“乡下人离不了泥土”。乡下人以种地为最普通的谋生方法，因而也最明白泥土的可贵。其二，不流动性。其三，熟人社会。乡土社会的这种人口流动性缓慢的特点使乡村生活很富于“地方性”特点，聚村而居，终老是乡。所以，乡土社会是个熟人之间的社会，这才有了“从心所欲不逾矩”的自由。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活动任务一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81744" y="1306521"/>
            <a:ext cx="10646227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/>
              <a:t>3. </a:t>
            </a:r>
            <a:r>
              <a:rPr lang="zh-CN" altLang="zh-CN" sz="3200" smtClean="0"/>
              <a:t>小组讨论：中国人为什么那么喜欢种菜？作者借这个社会现象中，论证分析了什么概念？</a:t>
            </a:r>
            <a:endParaRPr lang="zh-CN" altLang="zh-CN" sz="320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87826" y="3082452"/>
            <a:ext cx="1125038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800" smtClean="0">
                <a:latin typeface="宋体" pitchFamily="2" charset="-122"/>
                <a:ea typeface="宋体" pitchFamily="2" charset="-122"/>
              </a:rPr>
              <a:t>这是中国人对“乡土社会”的一种潜移默化的具体的认知与理解。乡土社会的本色是土气，产生了生于斯、死于斯的熟悉的社会模式。有“菜”，就有“土”；有了“土”，就有了“根”。作者经过分析了这一中国社会现象，揭示出中国社会的“乡土性”。</a:t>
            </a:r>
            <a:endParaRPr lang="zh-CN" altLang="zh-CN" sz="280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活动任务二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49087" y="1193515"/>
            <a:ext cx="1064622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/>
              <a:t>1.</a:t>
            </a:r>
            <a:r>
              <a:rPr lang="zh-CN" altLang="zh-CN" sz="3200" smtClean="0"/>
              <a:t>阅读</a:t>
            </a:r>
            <a:r>
              <a:rPr lang="en-US" altLang="zh-CN" sz="3200" smtClean="0"/>
              <a:t>8-14</a:t>
            </a:r>
            <a:r>
              <a:rPr lang="zh-CN" altLang="zh-CN" sz="3200" smtClean="0"/>
              <a:t>章，完成“对比概念表格”的填写</a:t>
            </a:r>
            <a:r>
              <a:rPr lang="zh-CN" altLang="en-US" sz="3200" smtClean="0"/>
              <a:t>。</a:t>
            </a:r>
            <a:endParaRPr lang="zh-CN" altLang="zh-CN" sz="320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75657" y="2024742"/>
          <a:ext cx="9960428" cy="4040777"/>
        </p:xfrm>
        <a:graphic>
          <a:graphicData uri="http://schemas.openxmlformats.org/drawingml/2006/table">
            <a:tbl>
              <a:tblPr/>
              <a:tblGrid>
                <a:gridCol w="1991618"/>
                <a:gridCol w="1991618"/>
                <a:gridCol w="1991618"/>
                <a:gridCol w="1992787"/>
                <a:gridCol w="1992787"/>
              </a:tblGrid>
              <a:tr h="627017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辨识概念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横暴权力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同意权力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长老权力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时势权力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权力双方关系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权力产生的基础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维持权利的手段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017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权利实施的目的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endParaRPr lang="en-US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活动任务二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49087" y="1193515"/>
            <a:ext cx="10646227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200" smtClean="0"/>
              <a:t>1.</a:t>
            </a:r>
            <a:r>
              <a:rPr lang="zh-CN" altLang="zh-CN" sz="3200" smtClean="0"/>
              <a:t>阅读</a:t>
            </a:r>
            <a:r>
              <a:rPr lang="en-US" altLang="zh-CN" sz="3200" smtClean="0"/>
              <a:t>8-14</a:t>
            </a:r>
            <a:r>
              <a:rPr lang="zh-CN" altLang="zh-CN" sz="3200" smtClean="0"/>
              <a:t>章，完成“对比概念表格”的填写</a:t>
            </a:r>
            <a:r>
              <a:rPr lang="zh-CN" altLang="en-US" sz="3200" smtClean="0"/>
              <a:t>。</a:t>
            </a:r>
            <a:endParaRPr lang="zh-CN" altLang="zh-CN" sz="320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1289957" y="1747158"/>
            <a:ext cx="9421586" cy="458832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5287" y="519308"/>
            <a:ext cx="410178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3200" smtClean="0"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活动任务二</a:t>
            </a:r>
            <a:r>
              <a:rPr kumimoji="0" lang="zh-CN" altLang="zh-CN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898073" y="1217948"/>
            <a:ext cx="10646227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smtClean="0"/>
              <a:t>2. </a:t>
            </a:r>
            <a:r>
              <a:rPr lang="zh-CN" altLang="zh-CN" sz="2800" smtClean="0"/>
              <a:t>《礼治秩序》中提到很多美国人认为“无政府”是社会理想的状态。这里“无政府”的含义是什么？你觉得“无政府”状态会不会引发社会混乱？</a:t>
            </a:r>
            <a:endParaRPr lang="zh-CN" altLang="zh-CN" sz="280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67444" y="2655328"/>
            <a:ext cx="10793184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     </a:t>
            </a:r>
            <a:r>
              <a:rPr kumimoji="0" lang="zh-CN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anose="02020603050405020304" pitchFamily="18" charset="0"/>
              </a:rPr>
              <a:t>“无政府”状态是国际政治的主要特征，也就是没有凌驾于民族国家之上的超国家权威，所以国家主要依靠自己的力量维持独立和生存，美国人崇尚自由平等，所以有很多美国人渴望“无政府”状态。但如果国家处于“无政府”的状态，也就表示着无秩序，以及没有基础的社会保障，这样的地区极有可能是适者生存的地方，也就是没有法治，一切都是以武力来衡量的，所以如果国家处于“无政府”状态，大多数国家会引发社会混乱，仅少数国家才可以稳定发展。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37</Paragraphs>
  <Slides>12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13">
      <vt:lpstr>Office 主题</vt:lpstr>
      <vt:lpstr>《乡土中国》教学设计（二）第2课时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2020-09-29T14:31:59.356</cp:lastPrinted>
  <dcterms:created xsi:type="dcterms:W3CDTF">2020-09-29T14:31:59Z</dcterms:created>
  <dcterms:modified xsi:type="dcterms:W3CDTF">2020-09-29T06:31:59Z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