
<file path=[Content_Types].xml><?xml version="1.0" encoding="utf-8"?>
<Types xmlns="http://schemas.openxmlformats.org/package/2006/content-types">
  <Default Extension="jpeg" ContentType="image/jpeg"/>
  <Default Extension="JPG" ContentType="image/.jpg"/>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2"/>
  </p:handoutMasterIdLst>
  <p:sldIdLst>
    <p:sldId id="256" r:id="rId3"/>
    <p:sldId id="405" r:id="rId5"/>
    <p:sldId id="353" r:id="rId6"/>
    <p:sldId id="498" r:id="rId7"/>
    <p:sldId id="434" r:id="rId8"/>
    <p:sldId id="497" r:id="rId9"/>
    <p:sldId id="380" r:id="rId10"/>
    <p:sldId id="382" r:id="rId11"/>
    <p:sldId id="383" r:id="rId12"/>
    <p:sldId id="296" r:id="rId13"/>
    <p:sldId id="461" r:id="rId14"/>
    <p:sldId id="462" r:id="rId15"/>
    <p:sldId id="486" r:id="rId16"/>
    <p:sldId id="487" r:id="rId17"/>
    <p:sldId id="495" r:id="rId18"/>
    <p:sldId id="488" r:id="rId19"/>
    <p:sldId id="314" r:id="rId20"/>
    <p:sldId id="317" r:id="rId21"/>
  </p:sldIdLst>
  <p:sldSz cx="12192000" cy="6858000"/>
  <p:notesSz cx="7103745" cy="10234295"/>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2" userDrawn="1">
          <p15:clr>
            <a:srgbClr val="A4A3A4"/>
          </p15:clr>
        </p15:guide>
        <p15:guide id="2" pos="383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2" name="作者" initials="A" lastIdx="0" clrIdx="1"/>
  <p:cmAuthor id="0" name="zhaoqingju" initials="z" lastIdx="0" clrIdx="0"/>
  <p:cmAuthor id="4" name="dell" initials="d"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7370"/>
    <a:srgbClr val="FBE5D6"/>
    <a:srgbClr val="009999"/>
    <a:srgbClr val="4F855D"/>
    <a:srgbClr val="B2B2B2"/>
    <a:srgbClr val="202020"/>
    <a:srgbClr val="323232"/>
    <a:srgbClr val="CC33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89" d="100"/>
          <a:sy n="89" d="100"/>
        </p:scale>
        <p:origin x="-330" y="-108"/>
      </p:cViewPr>
      <p:guideLst>
        <p:guide orient="horz" pos="2162"/>
        <p:guide pos="3837"/>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gs" Target="tags/tag27.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23-10-16T11:34:57.428" idx="1">
    <p:pos x="7611" y="1536"/>
    <p:text/>
  </p:cm>
</p:cmLst>
</file>

<file path=ppt/comments/comment2.xml><?xml version="1.0" encoding="utf-8"?>
<p:cmLst xmlns:a="http://schemas.openxmlformats.org/drawingml/2006/main" xmlns:r="http://schemas.openxmlformats.org/officeDocument/2006/relationships" xmlns:p="http://schemas.openxmlformats.org/presentationml/2006/main">
  <p:cm authorId="4" dt="2023-10-16T11:34:57.428" idx="1">
    <p:pos x="7611" y="1536"/>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表格占位符 2"/>
          <p:cNvSpPr>
            <a:spLocks noGrp="1"/>
          </p:cNvSpPr>
          <p:nvPr>
            <p:ph type="tbl" idx="1"/>
          </p:nvPr>
        </p:nvSpPr>
        <p:spPr/>
        <p:txBody>
          <a:bodyPr/>
          <a:lstStyle/>
          <a:p>
            <a:pPr fontAlgn="base"/>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Calibri" panose="020F0502020204030204" charset="0"/>
                <a:ea typeface="宋体" panose="02010600030101010101" pitchFamily="2" charset="-122"/>
                <a:cs typeface="+mn-cs"/>
              </a:rPr>
            </a:fld>
            <a:endParaRPr lang="zh-CN" altLang="en-US" strike="noStrike" noProof="1" dirty="0"/>
          </a:p>
        </p:txBody>
      </p:sp>
    </p:spTree>
  </p:cSld>
  <p:clrMapOvr>
    <a:masterClrMapping/>
  </p:clrMapOvr>
  <p:transition>
    <p:pull dir="u"/>
    <p:sndAc>
      <p:stSnd>
        <p:snd r:embed="rId2"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1.png"/><Relationship Id="rId15" Type="http://schemas.openxmlformats.org/officeDocument/2006/relationships/tags" Target="../tags/tag3.xml"/><Relationship Id="rId14" Type="http://schemas.openxmlformats.org/officeDocument/2006/relationships/tags" Target="../tags/tag2.xml"/><Relationship Id="rId13" Type="http://schemas.openxmlformats.org/officeDocument/2006/relationships/tags" Target="../tags/tag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21590" y="-635"/>
            <a:ext cx="12210415" cy="6888480"/>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685800" rtl="0" eaLnBrk="1" latinLnBrk="0" hangingPunct="1">
              <a:defRPr sz="1400" kern="1200">
                <a:solidFill>
                  <a:schemeClr val="lt1"/>
                </a:solidFill>
                <a:latin typeface="+mn-lt"/>
                <a:ea typeface="+mn-ea"/>
                <a:cs typeface="+mn-cs"/>
              </a:defRPr>
            </a:lvl1pPr>
            <a:lvl2pPr marL="342900" algn="l" defTabSz="685800" rtl="0" eaLnBrk="1" latinLnBrk="0" hangingPunct="1">
              <a:defRPr sz="1400" kern="1200">
                <a:solidFill>
                  <a:schemeClr val="lt1"/>
                </a:solidFill>
                <a:latin typeface="+mn-lt"/>
                <a:ea typeface="+mn-ea"/>
                <a:cs typeface="+mn-cs"/>
              </a:defRPr>
            </a:lvl2pPr>
            <a:lvl3pPr marL="685800" algn="l" defTabSz="685800" rtl="0" eaLnBrk="1" latinLnBrk="0" hangingPunct="1">
              <a:defRPr sz="1400" kern="1200">
                <a:solidFill>
                  <a:schemeClr val="lt1"/>
                </a:solidFill>
                <a:latin typeface="+mn-lt"/>
                <a:ea typeface="+mn-ea"/>
                <a:cs typeface="+mn-cs"/>
              </a:defRPr>
            </a:lvl3pPr>
            <a:lvl4pPr marL="1028700" algn="l" defTabSz="685800" rtl="0" eaLnBrk="1" latinLnBrk="0" hangingPunct="1">
              <a:defRPr sz="1400" kern="1200">
                <a:solidFill>
                  <a:schemeClr val="lt1"/>
                </a:solidFill>
                <a:latin typeface="+mn-lt"/>
                <a:ea typeface="+mn-ea"/>
                <a:cs typeface="+mn-cs"/>
              </a:defRPr>
            </a:lvl4pPr>
            <a:lvl5pPr marL="1371600" algn="l" defTabSz="685800" rtl="0" eaLnBrk="1" latinLnBrk="0" hangingPunct="1">
              <a:defRPr sz="1400" kern="1200">
                <a:solidFill>
                  <a:schemeClr val="lt1"/>
                </a:solidFill>
                <a:latin typeface="+mn-lt"/>
                <a:ea typeface="+mn-ea"/>
                <a:cs typeface="+mn-cs"/>
              </a:defRPr>
            </a:lvl5pPr>
            <a:lvl6pPr marL="1714500" algn="l" defTabSz="685800" rtl="0" eaLnBrk="1" latinLnBrk="0" hangingPunct="1">
              <a:defRPr sz="1400" kern="1200">
                <a:solidFill>
                  <a:schemeClr val="lt1"/>
                </a:solidFill>
                <a:latin typeface="+mn-lt"/>
                <a:ea typeface="+mn-ea"/>
                <a:cs typeface="+mn-cs"/>
              </a:defRPr>
            </a:lvl6pPr>
            <a:lvl7pPr marL="2057400" algn="l" defTabSz="685800" rtl="0" eaLnBrk="1" latinLnBrk="0" hangingPunct="1">
              <a:defRPr sz="1400" kern="1200">
                <a:solidFill>
                  <a:schemeClr val="lt1"/>
                </a:solidFill>
                <a:latin typeface="+mn-lt"/>
                <a:ea typeface="+mn-ea"/>
                <a:cs typeface="+mn-cs"/>
              </a:defRPr>
            </a:lvl7pPr>
            <a:lvl8pPr marL="2400300" algn="l" defTabSz="685800" rtl="0" eaLnBrk="1" latinLnBrk="0" hangingPunct="1">
              <a:defRPr sz="1400" kern="1200">
                <a:solidFill>
                  <a:schemeClr val="lt1"/>
                </a:solidFill>
                <a:latin typeface="+mn-lt"/>
                <a:ea typeface="+mn-ea"/>
                <a:cs typeface="+mn-cs"/>
              </a:defRPr>
            </a:lvl8pPr>
            <a:lvl9pPr marL="2743200" algn="l" defTabSz="685800" rtl="0" eaLnBrk="1" latinLnBrk="0" hangingPunct="1">
              <a:defRPr sz="1400" kern="1200">
                <a:solidFill>
                  <a:schemeClr val="lt1"/>
                </a:solidFill>
                <a:latin typeface="+mn-lt"/>
                <a:ea typeface="+mn-ea"/>
                <a:cs typeface="+mn-cs"/>
              </a:defRPr>
            </a:lvl9pPr>
          </a:lstStyle>
          <a:p>
            <a:pPr algn="ctr"/>
            <a:endParaRPr lang="zh-CN" altLang="en-US"/>
          </a:p>
        </p:txBody>
      </p:sp>
      <p:pic>
        <p:nvPicPr>
          <p:cNvPr id="15" name="图片 14" descr="LOGO"/>
          <p:cNvPicPr>
            <a:picLocks noChangeAspect="1"/>
          </p:cNvPicPr>
          <p:nvPr userDrawn="1"/>
        </p:nvPicPr>
        <p:blipFill>
          <a:blip r:embed="rId16" cstate="screen"/>
          <a:stretch>
            <a:fillRect/>
          </a:stretch>
        </p:blipFill>
        <p:spPr>
          <a:xfrm>
            <a:off x="10455275" y="123190"/>
            <a:ext cx="1513205" cy="458470"/>
          </a:xfrm>
          <a:prstGeom prst="rect">
            <a:avLst/>
          </a:prstGeom>
        </p:spPr>
      </p:pic>
      <p:grpSp>
        <p:nvGrpSpPr>
          <p:cNvPr id="8" name="组合 7"/>
          <p:cNvGrpSpPr/>
          <p:nvPr userDrawn="1"/>
        </p:nvGrpSpPr>
        <p:grpSpPr>
          <a:xfrm>
            <a:off x="-24765" y="6691630"/>
            <a:ext cx="12212955" cy="195580"/>
            <a:chOff x="-22" y="7904"/>
            <a:chExt cx="14533" cy="308"/>
          </a:xfrm>
        </p:grpSpPr>
        <p:sp>
          <p:nvSpPr>
            <p:cNvPr id="9" name="矩形 8"/>
            <p:cNvSpPr/>
            <p:nvPr userDrawn="1"/>
          </p:nvSpPr>
          <p:spPr>
            <a:xfrm>
              <a:off x="-22" y="7904"/>
              <a:ext cx="10915" cy="309"/>
            </a:xfrm>
            <a:prstGeom prst="rect">
              <a:avLst/>
            </a:prstGeom>
            <a:solidFill>
              <a:srgbClr val="0073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9457" y="7904"/>
              <a:ext cx="5055" cy="30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tags" Target="../tags/tag20.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4" Type="http://schemas.openxmlformats.org/officeDocument/2006/relationships/comments" Target="../comments/comment2.xml"/><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 name="文本框 5"/>
          <p:cNvSpPr txBox="1"/>
          <p:nvPr/>
        </p:nvSpPr>
        <p:spPr>
          <a:xfrm>
            <a:off x="1987550" y="269240"/>
            <a:ext cx="7727950" cy="1014730"/>
          </a:xfrm>
          <a:prstGeom prst="rect">
            <a:avLst/>
          </a:prstGeom>
          <a:noFill/>
          <a:ln>
            <a:noFill/>
          </a:ln>
          <a:effectLst/>
        </p:spPr>
        <p:style>
          <a:lnRef idx="3">
            <a:schemeClr val="lt1"/>
          </a:lnRef>
          <a:fillRef idx="1">
            <a:schemeClr val="accent1"/>
          </a:fillRef>
          <a:effectRef idx="1">
            <a:schemeClr val="accent1"/>
          </a:effectRef>
          <a:fontRef idx="minor">
            <a:schemeClr val="lt1"/>
          </a:fontRef>
        </p:style>
        <p:txBody>
          <a:bodyPr wrap="square" rtlCol="0">
            <a:spAutoFit/>
          </a:bodyPr>
          <a:lstStyle/>
          <a:p>
            <a:pPr algn="dist"/>
            <a:r>
              <a:rPr lang="en-US" sz="6000" b="1" dirty="0" smtClean="0">
                <a:ln w="28575">
                  <a:noFill/>
                </a:ln>
                <a:solidFill>
                  <a:schemeClr val="bg2">
                    <a:lumMod val="25000"/>
                  </a:schemeClr>
                </a:solidFill>
                <a:latin typeface="思源黑体 CN Bold" panose="020B0800000000000000" charset="-122"/>
                <a:ea typeface="思源黑体 CN Bold" panose="020B0800000000000000" charset="-122"/>
              </a:rPr>
              <a:t>7 </a:t>
            </a:r>
            <a:r>
              <a:rPr lang="zh-CN" altLang="en-US" sz="6000" b="1" dirty="0" smtClean="0">
                <a:ln w="28575">
                  <a:noFill/>
                </a:ln>
                <a:solidFill>
                  <a:schemeClr val="bg2">
                    <a:lumMod val="25000"/>
                  </a:schemeClr>
                </a:solidFill>
                <a:latin typeface="思源黑体 CN Bold" panose="020B0800000000000000" charset="-122"/>
                <a:ea typeface="思源黑体 CN Bold" panose="020B0800000000000000" charset="-122"/>
              </a:rPr>
              <a:t>回忆我的母亲</a:t>
            </a:r>
            <a:r>
              <a:rPr lang="en-US" altLang="zh-CN" sz="6000" b="1" dirty="0" smtClean="0">
                <a:ln w="28575">
                  <a:noFill/>
                </a:ln>
                <a:solidFill>
                  <a:schemeClr val="bg2">
                    <a:lumMod val="25000"/>
                  </a:schemeClr>
                </a:solidFill>
                <a:latin typeface="思源黑体 CN Bold" panose="020B0800000000000000" charset="-122"/>
                <a:ea typeface="思源黑体 CN Bold" panose="020B0800000000000000" charset="-122"/>
              </a:rPr>
              <a:t>  </a:t>
            </a:r>
            <a:r>
              <a:rPr lang="zh-CN" altLang="en-US" sz="3600" b="1" dirty="0" smtClean="0">
                <a:ln w="28575">
                  <a:noFill/>
                </a:ln>
                <a:solidFill>
                  <a:schemeClr val="bg2">
                    <a:lumMod val="25000"/>
                  </a:schemeClr>
                </a:solidFill>
                <a:latin typeface="思源黑体 CN Bold" panose="020B0800000000000000" charset="-122"/>
                <a:ea typeface="思源黑体 CN Bold" panose="020B0800000000000000" charset="-122"/>
              </a:rPr>
              <a:t>朱德</a:t>
            </a:r>
            <a:endParaRPr lang="zh-CN" altLang="en-US" sz="3600" b="1" dirty="0" smtClean="0">
              <a:ln w="28575">
                <a:noFill/>
              </a:ln>
              <a:solidFill>
                <a:schemeClr val="bg2">
                  <a:lumMod val="25000"/>
                </a:schemeClr>
              </a:solidFill>
              <a:latin typeface="思源黑体 CN Bold" panose="020B0800000000000000" charset="-122"/>
              <a:ea typeface="思源黑体 CN Bold" panose="020B0800000000000000" charset="-122"/>
            </a:endParaRPr>
          </a:p>
        </p:txBody>
      </p:sp>
      <p:pic>
        <p:nvPicPr>
          <p:cNvPr id="10243" name="图片 1"/>
          <p:cNvPicPr>
            <a:picLocks noChangeAspect="1"/>
          </p:cNvPicPr>
          <p:nvPr>
            <p:custDataLst>
              <p:tags r:id="rId1"/>
            </p:custDataLst>
          </p:nvPr>
        </p:nvPicPr>
        <p:blipFill>
          <a:blip r:embed="rId2"/>
          <a:stretch>
            <a:fillRect/>
          </a:stretch>
        </p:blipFill>
        <p:spPr>
          <a:xfrm>
            <a:off x="1898650" y="1413828"/>
            <a:ext cx="8226425" cy="5189537"/>
          </a:xfrm>
          <a:prstGeom prst="rect">
            <a:avLst/>
          </a:prstGeom>
          <a:noFill/>
          <a:ln w="9525">
            <a:noFill/>
          </a:ln>
        </p:spPr>
      </p:pic>
    </p:spTree>
    <p:custDataLst>
      <p:tags r:id="rId3"/>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461010" y="603250"/>
            <a:ext cx="2063115" cy="645160"/>
          </a:xfrm>
          <a:prstGeom prst="rect">
            <a:avLst/>
          </a:prstGeom>
          <a:noFill/>
        </p:spPr>
        <p:txBody>
          <a:bodyPr wrap="square" rtlCol="0" anchor="t">
            <a:spAutoFit/>
          </a:bodyPr>
          <a:p>
            <a:r>
              <a:rPr lang="zh-CN" altLang="en-US" sz="3600" b="1" dirty="0">
                <a:effectLst/>
                <a:latin typeface="黑体" panose="02010609060101010101" charset="-122"/>
                <a:ea typeface="黑体" panose="02010609060101010101" charset="-122"/>
                <a:sym typeface="+mn-ea"/>
              </a:rPr>
              <a:t>赏析</a:t>
            </a:r>
            <a:r>
              <a:rPr lang="zh-CN" altLang="en-US" sz="3600" b="1" dirty="0">
                <a:effectLst/>
                <a:latin typeface="黑体" panose="02010609060101010101" charset="-122"/>
                <a:ea typeface="黑体" panose="02010609060101010101" charset="-122"/>
                <a:sym typeface="+mn-ea"/>
              </a:rPr>
              <a:t>语言</a:t>
            </a:r>
            <a:r>
              <a:rPr lang="en-US" altLang="zh-CN" sz="3600" b="1" dirty="0">
                <a:effectLst/>
                <a:latin typeface="黑体" panose="02010609060101010101" charset="-122"/>
                <a:ea typeface="黑体" panose="02010609060101010101" charset="-122"/>
                <a:sym typeface="+mn-ea"/>
              </a:rPr>
              <a:t> </a:t>
            </a:r>
            <a:endParaRPr lang="en-US" altLang="zh-CN" sz="3600" b="1" dirty="0">
              <a:effectLst/>
              <a:latin typeface="黑体" panose="02010609060101010101" charset="-122"/>
              <a:ea typeface="黑体" panose="02010609060101010101" charset="-122"/>
              <a:sym typeface="+mn-ea"/>
            </a:endParaRPr>
          </a:p>
        </p:txBody>
      </p:sp>
      <p:sp>
        <p:nvSpPr>
          <p:cNvPr id="100" name="文本框 99"/>
          <p:cNvSpPr txBox="1"/>
          <p:nvPr>
            <p:custDataLst>
              <p:tags r:id="rId2"/>
            </p:custDataLst>
          </p:nvPr>
        </p:nvSpPr>
        <p:spPr>
          <a:xfrm>
            <a:off x="461010" y="1438275"/>
            <a:ext cx="11548745" cy="3046095"/>
          </a:xfrm>
          <a:prstGeom prst="rect">
            <a:avLst/>
          </a:prstGeom>
          <a:noFill/>
          <a:ln w="9525">
            <a:noFill/>
          </a:ln>
        </p:spPr>
        <p:txBody>
          <a:bodyPr wrap="square">
            <a:spAutoFit/>
          </a:bodyPr>
          <a:p>
            <a:pPr indent="266700"/>
            <a:r>
              <a:rPr lang="en-US" altLang="zh-CN" sz="3200" b="1">
                <a:latin typeface="Calibri" panose="020F0502020204030204" charset="0"/>
                <a:ea typeface="宋体" panose="02010600030101010101" pitchFamily="2" charset="-122"/>
              </a:rPr>
              <a:t>      </a:t>
            </a:r>
            <a:r>
              <a:rPr lang="zh-CN" altLang="en-US" sz="3200" b="1">
                <a:latin typeface="Calibri" panose="020F0502020204030204" charset="0"/>
                <a:ea typeface="宋体" panose="02010600030101010101" pitchFamily="2" charset="-122"/>
              </a:rPr>
              <a:t>课文</a:t>
            </a:r>
            <a:r>
              <a:rPr lang="zh-CN" sz="3200" b="1">
                <a:latin typeface="Calibri" panose="020F0502020204030204" charset="0"/>
                <a:ea typeface="宋体" panose="02010600030101010101" pitchFamily="2" charset="-122"/>
              </a:rPr>
              <a:t>极少有直接抒情的句子</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使用的语言平实如话</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字里行间包含深情</a:t>
            </a:r>
            <a:r>
              <a:rPr lang="zh-CN" sz="3200" b="1">
                <a:latin typeface="Calibri" panose="020F0502020204030204" charset="0"/>
                <a:ea typeface="宋体" panose="02010600030101010101" pitchFamily="2" charset="-122"/>
              </a:rPr>
              <a:t>。请仿照示例</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再从文中找出两处并进行赏析。</a:t>
            </a:r>
            <a:r>
              <a:rPr lang="en-US" altLang="zh-CN" sz="3200" b="1">
                <a:latin typeface="Calibri" panose="020F0502020204030204" charset="0"/>
                <a:ea typeface="宋体" panose="02010600030101010101" pitchFamily="2" charset="-122"/>
              </a:rPr>
              <a:t>            </a:t>
            </a:r>
            <a:r>
              <a:rPr lang="zh-CN" altLang="en-US" sz="3200" b="1">
                <a:latin typeface="Calibri" panose="020F0502020204030204" charset="0"/>
                <a:ea typeface="宋体" panose="02010600030101010101" pitchFamily="2" charset="-122"/>
              </a:rPr>
              <a:t>示例：</a:t>
            </a:r>
            <a:r>
              <a:rPr lang="zh-CN" altLang="en-US" sz="3200" b="1">
                <a:latin typeface="Arial" panose="020B0604020202020204" pitchFamily="34" charset="0"/>
                <a:ea typeface="宋体" panose="02010600030101010101" pitchFamily="2" charset="-122"/>
                <a:sym typeface="+mn-ea"/>
              </a:rPr>
              <a:t>母亲年老了</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Arial" panose="020B0604020202020204" pitchFamily="34" charset="0"/>
                <a:ea typeface="宋体" panose="02010600030101010101" pitchFamily="2" charset="-122"/>
                <a:sym typeface="+mn-ea"/>
              </a:rPr>
              <a:t>但她永远想念着我</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latin typeface="Arial" panose="020B0604020202020204" pitchFamily="34" charset="0"/>
                <a:ea typeface="宋体" panose="02010600030101010101" pitchFamily="2" charset="-122"/>
                <a:sym typeface="+mn-ea"/>
              </a:rPr>
              <a:t>如同我永远想念着她一样。</a:t>
            </a:r>
            <a:r>
              <a:rPr lang="zh-CN" altLang="en-US" sz="3200" b="1">
                <a:solidFill>
                  <a:srgbClr val="0000FF"/>
                </a:solidFill>
                <a:latin typeface="Arial" panose="020B0604020202020204" pitchFamily="34" charset="0"/>
                <a:ea typeface="宋体" panose="02010600030101010101" pitchFamily="2" charset="-122"/>
                <a:sym typeface="+mn-ea"/>
              </a:rPr>
              <a:t>赏析：</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永远</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一词承载着作者真挚的情感：爱是永恒的精神力量。句子</a:t>
            </a:r>
            <a:r>
              <a:rPr lang="zh-CN" altLang="en-US" sz="3200" b="1">
                <a:solidFill>
                  <a:srgbClr val="0000FF"/>
                </a:solidFill>
                <a:latin typeface="Arial" panose="020B0604020202020204" pitchFamily="34" charset="0"/>
                <a:ea typeface="宋体" panose="02010600030101010101" pitchFamily="2" charset="-122"/>
                <a:sym typeface="+mn-ea"/>
              </a:rPr>
              <a:t>近乎</a:t>
            </a:r>
            <a:r>
              <a:rPr lang="zh-CN" altLang="en-US" sz="3200" b="1">
                <a:solidFill>
                  <a:srgbClr val="FF0000"/>
                </a:solidFill>
                <a:latin typeface="Arial" panose="020B0604020202020204" pitchFamily="34" charset="0"/>
                <a:ea typeface="宋体" panose="02010600030101010101" pitchFamily="2" charset="-122"/>
                <a:sym typeface="+mn-ea"/>
              </a:rPr>
              <a:t>对称</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mn-ea"/>
              </a:rPr>
              <a:t>述说母子间相互牵挂的情感</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mn-ea"/>
              </a:rPr>
              <a:t>让人更深刻地感受到这份永远的怀念之情</a:t>
            </a:r>
            <a:r>
              <a:rPr lang="zh-CN" altLang="en-US" sz="3200" b="1">
                <a:solidFill>
                  <a:srgbClr val="0000FF"/>
                </a:solidFill>
                <a:latin typeface="Arial" panose="020B0604020202020204" pitchFamily="34" charset="0"/>
                <a:ea typeface="宋体" panose="02010600030101010101" pitchFamily="2" charset="-122"/>
                <a:sym typeface="+mn-ea"/>
              </a:rPr>
              <a:t>。</a:t>
            </a:r>
            <a:endParaRPr lang="zh-CN" altLang="en-US" sz="3200" b="1">
              <a:solidFill>
                <a:srgbClr val="0000FF"/>
              </a:solidFill>
              <a:latin typeface="Arial" panose="020B0604020202020204" pitchFamily="34" charset="0"/>
              <a:ea typeface="宋体" panose="02010600030101010101" pitchFamily="2" charset="-122"/>
              <a:sym typeface="+mn-ea"/>
            </a:endParaRPr>
          </a:p>
        </p:txBody>
      </p:sp>
      <p:sp>
        <p:nvSpPr>
          <p:cNvPr id="6" name="文本框 5"/>
          <p:cNvSpPr txBox="1"/>
          <p:nvPr/>
        </p:nvSpPr>
        <p:spPr>
          <a:xfrm>
            <a:off x="461010" y="4484370"/>
            <a:ext cx="5797550" cy="1076325"/>
          </a:xfrm>
          <a:prstGeom prst="rect">
            <a:avLst/>
          </a:prstGeom>
          <a:noFill/>
        </p:spPr>
        <p:txBody>
          <a:bodyPr wrap="square" rtlCol="0" anchor="t">
            <a:spAutoFit/>
          </a:bodyPr>
          <a:p>
            <a:r>
              <a:rPr lang="zh-CN" altLang="en-US" sz="3200" b="1" dirty="0">
                <a:effectLst/>
                <a:latin typeface="宋体" panose="02010600030101010101" pitchFamily="2" charset="-122"/>
                <a:ea typeface="宋体" panose="02010600030101010101" pitchFamily="2" charset="-122"/>
                <a:sym typeface="+mn-ea"/>
              </a:rPr>
              <a:t>摘录：母亲这样地整日劳碌着。</a:t>
            </a:r>
            <a:endParaRPr lang="zh-CN" altLang="en-US" sz="3200" b="1" dirty="0">
              <a:effectLst/>
              <a:latin typeface="宋体" panose="02010600030101010101" pitchFamily="2" charset="-122"/>
              <a:ea typeface="宋体" panose="02010600030101010101" pitchFamily="2" charset="-122"/>
              <a:sym typeface="+mn-ea"/>
            </a:endParaRPr>
          </a:p>
          <a:p>
            <a:r>
              <a:rPr lang="zh-CN" altLang="en-US" sz="3200" b="1" dirty="0">
                <a:effectLst/>
                <a:latin typeface="宋体" panose="02010600030101010101" pitchFamily="2" charset="-122"/>
                <a:ea typeface="宋体" panose="02010600030101010101" pitchFamily="2" charset="-122"/>
                <a:sym typeface="+mn-ea"/>
              </a:rPr>
              <a:t>赏析：</a:t>
            </a:r>
            <a:endParaRPr lang="zh-CN" altLang="en-US" sz="3200" b="1" dirty="0">
              <a:effectLst/>
              <a:latin typeface="宋体" panose="02010600030101010101" pitchFamily="2" charset="-122"/>
              <a:ea typeface="宋体" panose="02010600030101010101" pitchFamily="2" charset="-122"/>
              <a:sym typeface="+mn-ea"/>
            </a:endParaRPr>
          </a:p>
        </p:txBody>
      </p:sp>
      <p:sp>
        <p:nvSpPr>
          <p:cNvPr id="7" name="文本框 6"/>
          <p:cNvSpPr txBox="1"/>
          <p:nvPr>
            <p:custDataLst>
              <p:tags r:id="rId3"/>
            </p:custDataLst>
          </p:nvPr>
        </p:nvSpPr>
        <p:spPr>
          <a:xfrm>
            <a:off x="1565910" y="4976495"/>
            <a:ext cx="10128250" cy="1076325"/>
          </a:xfrm>
          <a:prstGeom prst="rect">
            <a:avLst/>
          </a:prstGeom>
          <a:noFill/>
        </p:spPr>
        <p:txBody>
          <a:bodyPr wrap="square" rtlCol="0" anchor="t">
            <a:spAutoFit/>
          </a:bodyPr>
          <a:p>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宋体" panose="02010600030101010101" pitchFamily="2" charset="-122"/>
                <a:ea typeface="宋体" panose="02010600030101010101" pitchFamily="2" charset="-122"/>
                <a:sym typeface="+mn-ea"/>
              </a:rPr>
              <a:t>这样</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宋体" panose="02010600030101010101" pitchFamily="2" charset="-122"/>
                <a:ea typeface="宋体" panose="02010600030101010101" pitchFamily="2" charset="-122"/>
                <a:sym typeface="+mn-ea"/>
              </a:rPr>
              <a:t>指母亲要承担繁重的家务</a:t>
            </a:r>
            <a:r>
              <a:rPr lang="zh-CN" altLang="zh-CN" sz="3200" b="1" dirty="0">
                <a:solidFill>
                  <a:srgbClr val="FF0000"/>
                </a:solidFill>
                <a:latin typeface="Arial" panose="020B0604020202020204" pitchFamily="34" charset="0"/>
                <a:cs typeface="+mn-ea"/>
                <a:sym typeface="宋体" panose="02010600030101010101" pitchFamily="2" charset="-122"/>
              </a:rPr>
              <a:t>,</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宋体" panose="02010600030101010101" pitchFamily="2" charset="-122"/>
                <a:ea typeface="宋体" panose="02010600030101010101" pitchFamily="2" charset="-122"/>
                <a:sym typeface="+mn-ea"/>
              </a:rPr>
              <a:t>整日</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意味着辛苦的劳作</a:t>
            </a:r>
            <a:r>
              <a:rPr lang="zh-CN" altLang="en-US" sz="3200" b="1">
                <a:solidFill>
                  <a:srgbClr val="FF0000"/>
                </a:solidFill>
                <a:latin typeface="宋体" panose="02010600030101010101" pitchFamily="2" charset="-122"/>
                <a:ea typeface="宋体" panose="02010600030101010101" pitchFamily="2" charset="-122"/>
                <a:sym typeface="+mn-ea"/>
              </a:rPr>
              <a:t>从早到晚</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sym typeface="+mn-ea"/>
              </a:rPr>
              <a:t>透露出作者对母亲辛劳一生的慨叹与感激</a:t>
            </a:r>
            <a:r>
              <a:rPr lang="zh-CN" altLang="en-US" sz="3200" b="1" dirty="0">
                <a:solidFill>
                  <a:srgbClr val="0000FF"/>
                </a:solidFill>
                <a:latin typeface="宋体" panose="02010600030101010101" pitchFamily="2" charset="-122"/>
                <a:ea typeface="宋体" panose="02010600030101010101" pitchFamily="2" charset="-122"/>
                <a:sym typeface="+mn-ea"/>
              </a:rPr>
              <a:t>。</a:t>
            </a:r>
            <a:endParaRPr lang="zh-CN" altLang="en-US" sz="3200" b="1" dirty="0">
              <a:solidFill>
                <a:srgbClr val="0000FF"/>
              </a:solidFill>
              <a:latin typeface="宋体" panose="02010600030101010101" pitchFamily="2" charset="-122"/>
              <a:ea typeface="宋体" panose="02010600030101010101" pitchFamily="2" charset="-122"/>
              <a:sym typeface="+mn-ea"/>
            </a:endParaRPr>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5" name="文本框 4"/>
          <p:cNvSpPr txBox="1"/>
          <p:nvPr>
            <p:custDataLst>
              <p:tags r:id="rId1"/>
            </p:custDataLst>
          </p:nvPr>
        </p:nvSpPr>
        <p:spPr>
          <a:xfrm>
            <a:off x="575945" y="1110615"/>
            <a:ext cx="11085195" cy="4092575"/>
          </a:xfrm>
          <a:prstGeom prst="rect">
            <a:avLst/>
          </a:prstGeom>
          <a:noFill/>
        </p:spPr>
        <p:txBody>
          <a:bodyPr wrap="square" rtlCol="0" anchor="t">
            <a:spAutoFit/>
          </a:bodyPr>
          <a:p>
            <a:r>
              <a:rPr lang="zh-CN" altLang="en-US" sz="3200" b="1" dirty="0">
                <a:effectLst/>
                <a:latin typeface="宋体" panose="02010600030101010101" pitchFamily="2" charset="-122"/>
                <a:ea typeface="宋体" panose="02010600030101010101" pitchFamily="2" charset="-122"/>
                <a:sym typeface="+mn-ea"/>
              </a:rPr>
              <a:t>摘录：</a:t>
            </a:r>
            <a:r>
              <a:rPr lang="zh-CN" altLang="en-US" sz="3200" b="1" dirty="0">
                <a:effectLst/>
                <a:latin typeface="宋体" panose="02010600030101010101" pitchFamily="2" charset="-122"/>
                <a:ea typeface="宋体" panose="02010600030101010101" pitchFamily="2" charset="-122"/>
                <a:sym typeface="+mn-ea"/>
              </a:rPr>
              <a:t>这类地主富人家看也不看的饭食</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effectLst/>
                <a:latin typeface="宋体" panose="02010600030101010101" pitchFamily="2" charset="-122"/>
                <a:ea typeface="宋体" panose="02010600030101010101" pitchFamily="2" charset="-122"/>
                <a:sym typeface="+mn-ea"/>
              </a:rPr>
              <a:t>母亲却能做得使一家人吃起来有滋味。</a:t>
            </a:r>
            <a:endParaRPr lang="zh-CN" altLang="en-US" sz="3200" b="1" dirty="0">
              <a:effectLst/>
              <a:latin typeface="宋体" panose="02010600030101010101" pitchFamily="2" charset="-122"/>
              <a:ea typeface="宋体" panose="02010600030101010101" pitchFamily="2" charset="-122"/>
              <a:sym typeface="+mn-ea"/>
            </a:endParaRPr>
          </a:p>
          <a:p>
            <a:r>
              <a:rPr lang="zh-CN" altLang="en-US" sz="3200" b="1" dirty="0">
                <a:effectLst/>
                <a:latin typeface="宋体" panose="02010600030101010101" pitchFamily="2" charset="-122"/>
                <a:ea typeface="宋体" panose="02010600030101010101" pitchFamily="2" charset="-122"/>
                <a:sym typeface="+mn-ea"/>
              </a:rPr>
              <a:t>赏析：</a:t>
            </a:r>
            <a:endParaRPr lang="zh-CN" altLang="en-US" sz="3200" b="1" dirty="0">
              <a:effectLst/>
              <a:latin typeface="宋体" panose="02010600030101010101" pitchFamily="2" charset="-122"/>
              <a:ea typeface="宋体" panose="02010600030101010101" pitchFamily="2" charset="-122"/>
              <a:sym typeface="+mn-ea"/>
            </a:endParaRPr>
          </a:p>
          <a:p>
            <a:endParaRPr lang="zh-CN" altLang="en-US" sz="3200" b="1" dirty="0">
              <a:effectLst/>
              <a:latin typeface="宋体" panose="02010600030101010101" pitchFamily="2" charset="-122"/>
              <a:ea typeface="宋体" panose="02010600030101010101" pitchFamily="2" charset="-122"/>
              <a:sym typeface="+mn-ea"/>
            </a:endParaRPr>
          </a:p>
          <a:p>
            <a:endParaRPr lang="zh-CN" altLang="en-US" sz="3200" b="1" dirty="0">
              <a:effectLst/>
              <a:latin typeface="宋体" panose="02010600030101010101" pitchFamily="2" charset="-122"/>
              <a:ea typeface="宋体" panose="02010600030101010101" pitchFamily="2" charset="-122"/>
              <a:sym typeface="+mn-ea"/>
            </a:endParaRPr>
          </a:p>
          <a:p>
            <a:endParaRPr lang="zh-CN" altLang="en-US" sz="3200" b="1" dirty="0">
              <a:effectLst/>
              <a:latin typeface="宋体" panose="02010600030101010101" pitchFamily="2" charset="-122"/>
              <a:ea typeface="宋体" panose="02010600030101010101" pitchFamily="2" charset="-122"/>
              <a:sym typeface="+mn-ea"/>
            </a:endParaRPr>
          </a:p>
          <a:p>
            <a:r>
              <a:rPr lang="zh-CN" altLang="en-US" sz="3200" b="1" dirty="0">
                <a:effectLst/>
                <a:latin typeface="宋体" panose="02010600030101010101" pitchFamily="2" charset="-122"/>
                <a:ea typeface="宋体" panose="02010600030101010101" pitchFamily="2" charset="-122"/>
                <a:sym typeface="+mn-ea"/>
              </a:rPr>
              <a:t>摘录：母亲生我前一分钟还在灶上煮饭。</a:t>
            </a:r>
            <a:endParaRPr lang="zh-CN" altLang="en-US" sz="3200" b="1" dirty="0">
              <a:effectLst/>
              <a:latin typeface="宋体" panose="02010600030101010101" pitchFamily="2" charset="-122"/>
              <a:ea typeface="宋体" panose="02010600030101010101" pitchFamily="2" charset="-122"/>
              <a:sym typeface="+mn-ea"/>
            </a:endParaRPr>
          </a:p>
          <a:p>
            <a:r>
              <a:rPr lang="zh-CN" altLang="en-US" sz="3200" b="1" dirty="0">
                <a:effectLst/>
                <a:latin typeface="宋体" panose="02010600030101010101" pitchFamily="2" charset="-122"/>
                <a:ea typeface="宋体" panose="02010600030101010101" pitchFamily="2" charset="-122"/>
                <a:sym typeface="+mn-ea"/>
              </a:rPr>
              <a:t>赏析：</a:t>
            </a:r>
            <a:r>
              <a:rPr lang="en-US" altLang="zh-CN" sz="3600" b="1" dirty="0">
                <a:effectLst/>
                <a:latin typeface="黑体" panose="02010609060101010101" charset="-122"/>
                <a:ea typeface="黑体" panose="02010609060101010101" charset="-122"/>
                <a:sym typeface="+mn-ea"/>
              </a:rPr>
              <a:t> </a:t>
            </a:r>
            <a:endParaRPr lang="en-US" altLang="zh-CN" sz="3600" b="1" dirty="0">
              <a:effectLst/>
              <a:latin typeface="黑体" panose="02010609060101010101" charset="-122"/>
              <a:ea typeface="黑体" panose="02010609060101010101" charset="-122"/>
              <a:sym typeface="+mn-ea"/>
            </a:endParaRPr>
          </a:p>
        </p:txBody>
      </p:sp>
      <p:sp>
        <p:nvSpPr>
          <p:cNvPr id="6" name="文本框 5"/>
          <p:cNvSpPr txBox="1"/>
          <p:nvPr/>
        </p:nvSpPr>
        <p:spPr>
          <a:xfrm>
            <a:off x="1784985" y="2136140"/>
            <a:ext cx="9490075" cy="1568450"/>
          </a:xfrm>
          <a:prstGeom prst="rect">
            <a:avLst/>
          </a:prstGeom>
          <a:noFill/>
        </p:spPr>
        <p:txBody>
          <a:bodyPr wrap="square" rtlCol="0" anchor="t">
            <a:spAutoFit/>
          </a:bodyPr>
          <a:p>
            <a:r>
              <a:rPr lang="zh-CN" altLang="en-US" sz="3200" b="1">
                <a:solidFill>
                  <a:srgbClr val="0000FF"/>
                </a:solidFill>
                <a:latin typeface="Arial" panose="020B0604020202020204" pitchFamily="34" charset="0"/>
                <a:ea typeface="宋体" panose="02010600030101010101" pitchFamily="2" charset="-122"/>
                <a:sym typeface="+mn-ea"/>
              </a:rPr>
              <a:t>别人</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看也不看的饭食</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可见家里生活条件的艰苦</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mn-ea"/>
              </a:rPr>
              <a:t>能使一家人吃起来</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有滋味</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背后是母亲的费尽心思和聪明能干</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两相比较</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透露出作者对母亲的敬爱与赞美</a:t>
            </a:r>
            <a:r>
              <a:rPr lang="zh-CN" altLang="en-US" sz="3200" b="1" dirty="0">
                <a:solidFill>
                  <a:srgbClr val="0000FF"/>
                </a:solidFill>
                <a:latin typeface="Arial" panose="020B0604020202020204" pitchFamily="34" charset="0"/>
                <a:ea typeface="宋体" panose="02010600030101010101" pitchFamily="2" charset="-122"/>
                <a:sym typeface="+mn-ea"/>
              </a:rPr>
              <a:t>。</a:t>
            </a:r>
            <a:endParaRPr lang="zh-CN" altLang="en-US" sz="3200" b="1" dirty="0">
              <a:solidFill>
                <a:srgbClr val="0000FF"/>
              </a:solidFill>
              <a:latin typeface="Arial" panose="020B0604020202020204" pitchFamily="34" charset="0"/>
              <a:ea typeface="宋体" panose="02010600030101010101" pitchFamily="2" charset="-122"/>
              <a:sym typeface="+mn-ea"/>
            </a:endParaRPr>
          </a:p>
        </p:txBody>
      </p:sp>
      <p:sp>
        <p:nvSpPr>
          <p:cNvPr id="8" name="文本框 7"/>
          <p:cNvSpPr txBox="1"/>
          <p:nvPr/>
        </p:nvSpPr>
        <p:spPr>
          <a:xfrm>
            <a:off x="1874520" y="4599940"/>
            <a:ext cx="9326245" cy="1568450"/>
          </a:xfrm>
          <a:prstGeom prst="rect">
            <a:avLst/>
          </a:prstGeom>
          <a:noFill/>
        </p:spPr>
        <p:txBody>
          <a:bodyPr wrap="square" rtlCol="0" anchor="t">
            <a:spAutoFit/>
          </a:bodyPr>
          <a:p>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一分钟</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意味着休息时间都没有</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母亲把全部精力都投入到操持家务、照顾子女上</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宋体" panose="02010600030101010101" pitchFamily="2" charset="-122"/>
                <a:ea typeface="宋体" panose="02010600030101010101" pitchFamily="2" charset="-122"/>
                <a:sym typeface="+mn-ea"/>
              </a:rPr>
              <a:t>透露出作者对母亲的思念与感激之情</a:t>
            </a:r>
            <a:r>
              <a:rPr lang="zh-CN" altLang="en-US" sz="3200" b="1" dirty="0">
                <a:solidFill>
                  <a:srgbClr val="0000FF"/>
                </a:solidFill>
                <a:latin typeface="宋体" panose="02010600030101010101" pitchFamily="2" charset="-122"/>
                <a:ea typeface="宋体" panose="02010600030101010101" pitchFamily="2" charset="-122"/>
                <a:sym typeface="+mn-ea"/>
              </a:rPr>
              <a:t>。</a:t>
            </a:r>
            <a:endParaRPr lang="zh-CN" altLang="en-US" sz="3200" b="1" dirty="0">
              <a:solidFill>
                <a:srgbClr val="0000FF"/>
              </a:solidFill>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 name="文本框 2"/>
          <p:cNvSpPr txBox="1"/>
          <p:nvPr>
            <p:custDataLst>
              <p:tags r:id="rId1"/>
            </p:custDataLst>
          </p:nvPr>
        </p:nvSpPr>
        <p:spPr>
          <a:xfrm>
            <a:off x="532765" y="860425"/>
            <a:ext cx="2607945" cy="645160"/>
          </a:xfrm>
          <a:prstGeom prst="rect">
            <a:avLst/>
          </a:prstGeom>
          <a:noFill/>
        </p:spPr>
        <p:txBody>
          <a:bodyPr wrap="square" rtlCol="0" anchor="t">
            <a:spAutoFit/>
          </a:bodyPr>
          <a:p>
            <a:r>
              <a:rPr lang="zh-CN" altLang="en-US" sz="3600" b="1" dirty="0">
                <a:effectLst/>
                <a:latin typeface="黑体" panose="02010609060101010101" charset="-122"/>
                <a:ea typeface="黑体" panose="02010609060101010101" charset="-122"/>
                <a:sym typeface="+mn-ea"/>
              </a:rPr>
              <a:t>赏析议论句</a:t>
            </a:r>
            <a:r>
              <a:rPr lang="en-US" altLang="zh-CN" sz="3600" b="1" dirty="0">
                <a:effectLst/>
                <a:latin typeface="黑体" panose="02010609060101010101" charset="-122"/>
                <a:ea typeface="黑体" panose="02010609060101010101" charset="-122"/>
                <a:sym typeface="+mn-ea"/>
              </a:rPr>
              <a:t> </a:t>
            </a:r>
            <a:endParaRPr lang="en-US" altLang="zh-CN" sz="3600" b="1" dirty="0">
              <a:effectLst/>
              <a:latin typeface="黑体" panose="02010609060101010101" charset="-122"/>
              <a:ea typeface="黑体" panose="02010609060101010101" charset="-122"/>
              <a:sym typeface="+mn-ea"/>
            </a:endParaRPr>
          </a:p>
        </p:txBody>
      </p:sp>
      <p:sp>
        <p:nvSpPr>
          <p:cNvPr id="100" name="文本框 99"/>
          <p:cNvSpPr txBox="1"/>
          <p:nvPr>
            <p:custDataLst>
              <p:tags r:id="rId2"/>
            </p:custDataLst>
          </p:nvPr>
        </p:nvSpPr>
        <p:spPr>
          <a:xfrm>
            <a:off x="461010" y="1849755"/>
            <a:ext cx="11548745" cy="3538220"/>
          </a:xfrm>
          <a:prstGeom prst="rect">
            <a:avLst/>
          </a:prstGeom>
          <a:noFill/>
          <a:ln w="9525">
            <a:noFill/>
          </a:ln>
        </p:spPr>
        <p:txBody>
          <a:bodyPr wrap="square">
            <a:spAutoFit/>
          </a:bodyPr>
          <a:p>
            <a:pPr indent="266700"/>
            <a:r>
              <a:rPr lang="en-US" altLang="zh-CN" sz="3200" b="1">
                <a:latin typeface="Calibri" panose="020F0502020204030204" charset="0"/>
                <a:ea typeface="宋体" panose="02010600030101010101" pitchFamily="2" charset="-122"/>
              </a:rPr>
              <a:t>      </a:t>
            </a:r>
            <a:r>
              <a:rPr lang="zh-CN" sz="3200" b="1">
                <a:latin typeface="Calibri" panose="020F0502020204030204" charset="0"/>
                <a:ea typeface="宋体" panose="02010600030101010101" pitchFamily="2" charset="-122"/>
              </a:rPr>
              <a:t>在记叙事情的同时</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宋体" panose="02010600030101010101" pitchFamily="2" charset="-122"/>
                <a:ea typeface="宋体" panose="02010600030101010101" pitchFamily="2" charset="-122"/>
              </a:rPr>
              <a:t>穿插了精当的议论</a:t>
            </a:r>
            <a:r>
              <a:rPr lang="zh-CN" sz="3200" b="1">
                <a:latin typeface="Calibri" panose="020F0502020204030204" charset="0"/>
                <a:ea typeface="宋体" panose="02010600030101010101" pitchFamily="2" charset="-122"/>
              </a:rPr>
              <a:t>。请仿照示例</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联系上下文</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任选一题理解议论语句的含义并体会其作用</a:t>
            </a:r>
            <a:r>
              <a:rPr lang="zh-CN" sz="3200" b="1">
                <a:latin typeface="Calibri" panose="020F0502020204030204" charset="0"/>
                <a:ea typeface="宋体" panose="02010600030101010101" pitchFamily="2" charset="-122"/>
              </a:rPr>
              <a:t>。</a:t>
            </a:r>
            <a:r>
              <a:rPr lang="en-US" altLang="zh-CN" sz="3200" b="1">
                <a:latin typeface="Calibri" panose="020F0502020204030204" charset="0"/>
                <a:ea typeface="宋体" panose="02010600030101010101" pitchFamily="2" charset="-122"/>
              </a:rPr>
              <a:t>                              </a:t>
            </a:r>
            <a:r>
              <a:rPr lang="zh-CN" altLang="en-US" sz="3200" b="1">
                <a:latin typeface="Calibri" panose="020F0502020204030204" charset="0"/>
                <a:ea typeface="宋体" panose="02010600030101010101" pitchFamily="2" charset="-122"/>
              </a:rPr>
              <a:t>示例：</a:t>
            </a:r>
            <a:r>
              <a:rPr lang="zh-CN" altLang="en-US" sz="3200" b="1">
                <a:latin typeface="Arial" panose="020B0604020202020204" pitchFamily="34" charset="0"/>
                <a:ea typeface="宋体" panose="02010600030101010101" pitchFamily="2" charset="-122"/>
                <a:sym typeface="+mn-ea"/>
              </a:rPr>
              <a:t>但是灾难不因为中国农民的和平就不降临到他们身上。</a:t>
            </a:r>
            <a:r>
              <a:rPr lang="zh-CN" altLang="en-US" sz="3200" b="1">
                <a:solidFill>
                  <a:srgbClr val="0000FF"/>
                </a:solidFill>
                <a:latin typeface="Arial" panose="020B0604020202020204" pitchFamily="34" charset="0"/>
                <a:ea typeface="宋体" panose="02010600030101010101" pitchFamily="2" charset="-122"/>
                <a:sym typeface="+mn-ea"/>
              </a:rPr>
              <a:t>赏析：作者</a:t>
            </a:r>
            <a:r>
              <a:rPr lang="zh-CN" altLang="en-US" sz="3200" b="1">
                <a:solidFill>
                  <a:srgbClr val="FF0000"/>
                </a:solidFill>
                <a:latin typeface="Arial" panose="020B0604020202020204" pitchFamily="34" charset="0"/>
                <a:ea typeface="宋体" panose="02010600030101010101" pitchFamily="2" charset="-122"/>
                <a:sym typeface="+mn-ea"/>
              </a:rPr>
              <a:t>用两个</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不</a:t>
            </a:r>
            <a:r>
              <a:rPr lang="en-US" altLang="zh-CN" sz="3200" b="1">
                <a:solidFill>
                  <a:srgbClr val="FF0000"/>
                </a:solidFill>
                <a:latin typeface="Arial" panose="020B0604020202020204" pitchFamily="34" charset="0"/>
                <a:ea typeface="宋体" panose="02010600030101010101" pitchFamily="2" charset="-122"/>
                <a:sym typeface="+mn-ea"/>
              </a:rPr>
              <a:t>”</a:t>
            </a:r>
            <a:r>
              <a:rPr lang="zh-CN" altLang="en-US" sz="3200" b="1">
                <a:solidFill>
                  <a:srgbClr val="FF0000"/>
                </a:solidFill>
                <a:latin typeface="Arial" panose="020B0604020202020204" pitchFamily="34" charset="0"/>
                <a:ea typeface="宋体" panose="02010600030101010101" pitchFamily="2" charset="-122"/>
                <a:sym typeface="+mn-ea"/>
              </a:rPr>
              <a:t>字</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mn-ea"/>
              </a:rPr>
              <a:t>双重否定</a:t>
            </a:r>
            <a:r>
              <a:rPr lang="zh-CN" altLang="zh-CN" sz="3200" b="1" dirty="0">
                <a:solidFill>
                  <a:srgbClr val="0000FF"/>
                </a:solidFill>
                <a:latin typeface="Arial" panose="020B0604020202020204" pitchFamily="34" charset="0"/>
                <a:cs typeface="+mn-ea"/>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mn-ea"/>
              </a:rPr>
              <a:t>一方面</a:t>
            </a:r>
            <a:r>
              <a:rPr lang="zh-CN" altLang="en-US" sz="3200" b="1">
                <a:solidFill>
                  <a:srgbClr val="FF0000"/>
                </a:solidFill>
                <a:latin typeface="Arial" panose="020B0604020202020204" pitchFamily="34" charset="0"/>
                <a:ea typeface="宋体" panose="02010600030101010101" pitchFamily="2" charset="-122"/>
                <a:sym typeface="+mn-ea"/>
              </a:rPr>
              <a:t>强调了中国农民朴素善良的本质</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0000FF"/>
                </a:solidFill>
                <a:latin typeface="Arial" panose="020B0604020202020204" pitchFamily="34" charset="0"/>
                <a:ea typeface="宋体" panose="02010600030101010101" pitchFamily="2" charset="-122"/>
                <a:sym typeface="+mn-ea"/>
              </a:rPr>
              <a:t>另一方面</a:t>
            </a:r>
            <a:r>
              <a:rPr lang="zh-CN" altLang="en-US" sz="3200" b="1">
                <a:solidFill>
                  <a:srgbClr val="FF0000"/>
                </a:solidFill>
                <a:latin typeface="Arial" panose="020B0604020202020204" pitchFamily="34" charset="0"/>
                <a:ea typeface="宋体" panose="02010600030101010101" pitchFamily="2" charset="-122"/>
                <a:sym typeface="+mn-ea"/>
              </a:rPr>
              <a:t>揭示了他们</a:t>
            </a:r>
            <a:r>
              <a:rPr lang="zh-CN" altLang="en-US" sz="3200" b="1">
                <a:solidFill>
                  <a:srgbClr val="0000FF"/>
                </a:solidFill>
                <a:latin typeface="Arial" panose="020B0604020202020204" pitchFamily="34" charset="0"/>
                <a:ea typeface="宋体" panose="02010600030101010101" pitchFamily="2" charset="-122"/>
                <a:sym typeface="+mn-ea"/>
              </a:rPr>
              <a:t>在旧社会制度压迫下</a:t>
            </a:r>
            <a:r>
              <a:rPr lang="zh-CN" altLang="en-US" sz="3200" b="1">
                <a:solidFill>
                  <a:srgbClr val="FF0000"/>
                </a:solidFill>
                <a:latin typeface="Arial" panose="020B0604020202020204" pitchFamily="34" charset="0"/>
                <a:ea typeface="宋体" panose="02010600030101010101" pitchFamily="2" charset="-122"/>
                <a:sym typeface="+mn-ea"/>
              </a:rPr>
              <a:t>的悲惨命运。</a:t>
            </a:r>
            <a:r>
              <a:rPr lang="zh-CN" altLang="en-US" sz="3200" b="1">
                <a:solidFill>
                  <a:srgbClr val="0000FF"/>
                </a:solidFill>
                <a:latin typeface="Arial" panose="020B0604020202020204" pitchFamily="34" charset="0"/>
                <a:ea typeface="宋体" panose="02010600030101010101" pitchFamily="2" charset="-122"/>
                <a:sym typeface="+mn-ea"/>
              </a:rPr>
              <a:t>这是</a:t>
            </a:r>
            <a:r>
              <a:rPr lang="zh-CN" altLang="en-US" sz="3200" b="1">
                <a:solidFill>
                  <a:srgbClr val="FF0000"/>
                </a:solidFill>
                <a:latin typeface="Arial" panose="020B0604020202020204" pitchFamily="34" charset="0"/>
                <a:ea typeface="宋体" panose="02010600030101010101" pitchFamily="2" charset="-122"/>
                <a:sym typeface="+mn-ea"/>
              </a:rPr>
              <a:t>作者作为农民的儿子的深切反思</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FF0000"/>
                </a:solidFill>
                <a:latin typeface="Arial" panose="020B0604020202020204" pitchFamily="34" charset="0"/>
                <a:ea typeface="宋体" panose="02010600030101010101" pitchFamily="2" charset="-122"/>
                <a:sym typeface="+mn-ea"/>
              </a:rPr>
              <a:t>也预示着下文投身革命、反抗压迫的必然性</a:t>
            </a:r>
            <a:r>
              <a:rPr lang="zh-CN" altLang="en-US" sz="3200" b="1">
                <a:solidFill>
                  <a:srgbClr val="0000FF"/>
                </a:solidFill>
                <a:latin typeface="Arial" panose="020B0604020202020204" pitchFamily="34" charset="0"/>
                <a:ea typeface="宋体" panose="02010600030101010101" pitchFamily="2" charset="-122"/>
                <a:sym typeface="+mn-ea"/>
              </a:rPr>
              <a:t>。</a:t>
            </a:r>
            <a:endParaRPr lang="zh-CN" altLang="en-US" sz="3200" b="1">
              <a:solidFill>
                <a:srgbClr val="0000FF"/>
              </a:solidFill>
              <a:latin typeface="Arial" panose="020B0604020202020204" pitchFamily="34" charset="0"/>
              <a:ea typeface="宋体" panose="02010600030101010101" pitchFamily="2"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 name="文本框 4"/>
          <p:cNvSpPr txBox="1"/>
          <p:nvPr>
            <p:custDataLst>
              <p:tags r:id="rId1"/>
            </p:custDataLst>
          </p:nvPr>
        </p:nvSpPr>
        <p:spPr>
          <a:xfrm>
            <a:off x="575945" y="750570"/>
            <a:ext cx="11085195" cy="4584700"/>
          </a:xfrm>
          <a:prstGeom prst="rect">
            <a:avLst/>
          </a:prstGeom>
          <a:noFill/>
        </p:spPr>
        <p:txBody>
          <a:bodyPr wrap="square" rtlCol="0" anchor="t">
            <a:spAutoFit/>
          </a:bodyPr>
          <a:p>
            <a:r>
              <a:rPr lang="zh-CN" altLang="en-US" sz="3200" b="1" dirty="0">
                <a:effectLst/>
                <a:latin typeface="宋体" panose="02010600030101010101" pitchFamily="2" charset="-122"/>
                <a:ea typeface="宋体" panose="02010600030101010101" pitchFamily="2" charset="-122"/>
                <a:sym typeface="+mn-ea"/>
              </a:rPr>
              <a:t>原句：</a:t>
            </a:r>
            <a:r>
              <a:rPr lang="zh-CN" sz="3200" b="1" dirty="0">
                <a:latin typeface="宋体" panose="02010600030101010101" pitchFamily="2" charset="-122"/>
                <a:ea typeface="宋体" panose="02010600030101010101" pitchFamily="2" charset="-122"/>
              </a:rPr>
              <a:t>在这条路上</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dirty="0">
                <a:latin typeface="宋体" panose="02010600030101010101" pitchFamily="2" charset="-122"/>
                <a:ea typeface="宋体" panose="02010600030101010101" pitchFamily="2" charset="-122"/>
              </a:rPr>
              <a:t>我一天比一天更加认识：只有这种知识</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dirty="0">
                <a:latin typeface="宋体" panose="02010600030101010101" pitchFamily="2" charset="-122"/>
                <a:ea typeface="宋体" panose="02010600030101010101" pitchFamily="2" charset="-122"/>
              </a:rPr>
              <a:t>这种意志</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dirty="0">
                <a:latin typeface="宋体" panose="02010600030101010101" pitchFamily="2" charset="-122"/>
                <a:ea typeface="宋体" panose="02010600030101010101" pitchFamily="2" charset="-122"/>
              </a:rPr>
              <a:t>才是世界上最可宝贵的财产。</a:t>
            </a:r>
            <a:endParaRPr lang="zh-CN" sz="3200" b="1" dirty="0"/>
          </a:p>
          <a:p>
            <a:r>
              <a:rPr lang="zh-CN" altLang="en-US" sz="3200" b="1" dirty="0">
                <a:effectLst/>
                <a:latin typeface="宋体" panose="02010600030101010101" pitchFamily="2" charset="-122"/>
                <a:ea typeface="宋体" panose="02010600030101010101" pitchFamily="2" charset="-122"/>
                <a:sym typeface="+mn-ea"/>
              </a:rPr>
              <a:t>赏析：</a:t>
            </a:r>
            <a:endParaRPr lang="zh-CN" altLang="en-US" sz="3200" b="1" dirty="0">
              <a:effectLst/>
              <a:latin typeface="宋体" panose="02010600030101010101" pitchFamily="2" charset="-122"/>
              <a:ea typeface="宋体" panose="02010600030101010101" pitchFamily="2" charset="-122"/>
              <a:sym typeface="+mn-ea"/>
            </a:endParaRPr>
          </a:p>
          <a:p>
            <a:endParaRPr lang="zh-CN" altLang="en-US" sz="3200" b="1" dirty="0">
              <a:effectLst/>
              <a:latin typeface="宋体" panose="02010600030101010101" pitchFamily="2" charset="-122"/>
              <a:ea typeface="宋体" panose="02010600030101010101" pitchFamily="2" charset="-122"/>
              <a:sym typeface="+mn-ea"/>
            </a:endParaRPr>
          </a:p>
          <a:p>
            <a:endParaRPr lang="zh-CN" altLang="en-US" sz="3200" b="1" dirty="0">
              <a:effectLst/>
              <a:latin typeface="宋体" panose="02010600030101010101" pitchFamily="2" charset="-122"/>
              <a:ea typeface="宋体" panose="02010600030101010101" pitchFamily="2" charset="-122"/>
              <a:sym typeface="+mn-ea"/>
            </a:endParaRPr>
          </a:p>
          <a:p>
            <a:endParaRPr lang="zh-CN" altLang="en-US" sz="3200" b="1" dirty="0">
              <a:effectLst/>
              <a:latin typeface="宋体" panose="02010600030101010101" pitchFamily="2" charset="-122"/>
              <a:ea typeface="宋体" panose="02010600030101010101" pitchFamily="2" charset="-122"/>
              <a:sym typeface="+mn-ea"/>
            </a:endParaRPr>
          </a:p>
          <a:p>
            <a:r>
              <a:rPr lang="zh-CN" altLang="en-US" sz="3200" b="1" dirty="0">
                <a:effectLst/>
                <a:latin typeface="宋体" panose="02010600030101010101" pitchFamily="2" charset="-122"/>
                <a:ea typeface="宋体" panose="02010600030101010101" pitchFamily="2" charset="-122"/>
                <a:sym typeface="+mn-ea"/>
              </a:rPr>
              <a:t>原句：母亲是一个平凡的人</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effectLst/>
                <a:latin typeface="宋体" panose="02010600030101010101" pitchFamily="2" charset="-122"/>
                <a:ea typeface="宋体" panose="02010600030101010101" pitchFamily="2" charset="-122"/>
                <a:sym typeface="+mn-ea"/>
              </a:rPr>
              <a:t>她只是中国千百万劳动人民中的一员</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effectLst/>
                <a:latin typeface="宋体" panose="02010600030101010101" pitchFamily="2" charset="-122"/>
                <a:ea typeface="宋体" panose="02010600030101010101" pitchFamily="2" charset="-122"/>
                <a:sym typeface="+mn-ea"/>
              </a:rPr>
              <a:t>但是</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a:effectLst/>
                <a:latin typeface="宋体" panose="02010600030101010101" pitchFamily="2" charset="-122"/>
                <a:ea typeface="宋体" panose="02010600030101010101" pitchFamily="2" charset="-122"/>
                <a:sym typeface="+mn-ea"/>
              </a:rPr>
              <a:t>正是这千百万人创造了和创造着中国的历史。</a:t>
            </a:r>
            <a:endParaRPr lang="zh-CN" altLang="en-US" sz="3200" b="1" dirty="0">
              <a:effectLst/>
              <a:latin typeface="宋体" panose="02010600030101010101" pitchFamily="2" charset="-122"/>
              <a:ea typeface="宋体" panose="02010600030101010101" pitchFamily="2" charset="-122"/>
              <a:sym typeface="+mn-ea"/>
            </a:endParaRPr>
          </a:p>
          <a:p>
            <a:r>
              <a:rPr lang="zh-CN" altLang="en-US" sz="3200" b="1" dirty="0">
                <a:effectLst/>
                <a:latin typeface="宋体" panose="02010600030101010101" pitchFamily="2" charset="-122"/>
                <a:ea typeface="宋体" panose="02010600030101010101" pitchFamily="2" charset="-122"/>
                <a:sym typeface="+mn-ea"/>
              </a:rPr>
              <a:t>赏析：</a:t>
            </a:r>
            <a:r>
              <a:rPr lang="en-US" altLang="zh-CN" sz="3600" b="1" dirty="0">
                <a:effectLst/>
                <a:latin typeface="黑体" panose="02010609060101010101" charset="-122"/>
                <a:ea typeface="黑体" panose="02010609060101010101" charset="-122"/>
                <a:sym typeface="+mn-ea"/>
              </a:rPr>
              <a:t> </a:t>
            </a:r>
            <a:endParaRPr lang="en-US" altLang="zh-CN" sz="3600" b="1" dirty="0">
              <a:effectLst/>
              <a:latin typeface="黑体" panose="02010609060101010101" charset="-122"/>
              <a:ea typeface="黑体" panose="02010609060101010101" charset="-122"/>
              <a:sym typeface="+mn-ea"/>
            </a:endParaRPr>
          </a:p>
        </p:txBody>
      </p:sp>
      <p:sp>
        <p:nvSpPr>
          <p:cNvPr id="6" name="文本框 5"/>
          <p:cNvSpPr txBox="1"/>
          <p:nvPr/>
        </p:nvSpPr>
        <p:spPr>
          <a:xfrm>
            <a:off x="1649095" y="1696085"/>
            <a:ext cx="9911080" cy="1568450"/>
          </a:xfrm>
          <a:prstGeom prst="rect">
            <a:avLst/>
          </a:prstGeom>
          <a:noFill/>
        </p:spPr>
        <p:txBody>
          <a:bodyPr wrap="square" rtlCol="0" anchor="t">
            <a:spAutoFit/>
          </a:bodyPr>
          <a:p>
            <a:r>
              <a:rPr sz="3200" b="1">
                <a:solidFill>
                  <a:srgbClr val="0000FF"/>
                </a:solidFill>
                <a:latin typeface="宋体" panose="02010600030101010101" pitchFamily="2" charset="-122"/>
                <a:ea typeface="宋体" panose="02010600030101010101" pitchFamily="2" charset="-122"/>
              </a:rPr>
              <a:t>这句话一方面</a:t>
            </a:r>
            <a:r>
              <a:rPr sz="3200" b="1">
                <a:solidFill>
                  <a:srgbClr val="FF0000"/>
                </a:solidFill>
                <a:latin typeface="宋体" panose="02010600030101010101" pitchFamily="2" charset="-122"/>
                <a:ea typeface="宋体" panose="02010600030101010101" pitchFamily="2" charset="-122"/>
              </a:rPr>
              <a:t>表达了作者对母亲朴素教育的感激</a:t>
            </a:r>
            <a:r>
              <a:rPr sz="3200" b="1">
                <a:solidFill>
                  <a:srgbClr val="0000FF"/>
                </a:solidFill>
                <a:latin typeface="宋体" panose="02010600030101010101" pitchFamily="2" charset="-122"/>
                <a:ea typeface="宋体" panose="02010600030101010101" pitchFamily="2" charset="-122"/>
              </a:rPr>
              <a:t>；另一方面</a:t>
            </a:r>
            <a:r>
              <a:rPr sz="3200" b="1">
                <a:solidFill>
                  <a:srgbClr val="FF0000"/>
                </a:solidFill>
                <a:latin typeface="宋体" panose="02010600030101010101" pitchFamily="2" charset="-122"/>
                <a:ea typeface="宋体" panose="02010600030101010101" pitchFamily="2" charset="-122"/>
              </a:rPr>
              <a:t>也表明作者对革命事业的深刻认识：生产劳动的知识和追求光明的意志是人们最宝贵的财富</a:t>
            </a:r>
            <a:r>
              <a:rPr lang="zh-CN" altLang="en-US" sz="3200" b="1" dirty="0">
                <a:solidFill>
                  <a:srgbClr val="0000FF"/>
                </a:solidFill>
                <a:latin typeface="Arial" panose="020B0604020202020204" pitchFamily="34" charset="0"/>
                <a:ea typeface="宋体" panose="02010600030101010101" pitchFamily="2" charset="-122"/>
                <a:sym typeface="+mn-ea"/>
              </a:rPr>
              <a:t>。</a:t>
            </a:r>
            <a:endParaRPr lang="zh-CN" altLang="en-US" sz="3200" b="1" dirty="0">
              <a:solidFill>
                <a:srgbClr val="0000FF"/>
              </a:solidFill>
              <a:latin typeface="Arial" panose="020B0604020202020204" pitchFamily="34" charset="0"/>
              <a:ea typeface="宋体" panose="02010600030101010101" pitchFamily="2" charset="-122"/>
              <a:sym typeface="+mn-ea"/>
            </a:endParaRPr>
          </a:p>
        </p:txBody>
      </p:sp>
      <p:sp>
        <p:nvSpPr>
          <p:cNvPr id="8" name="文本框 7"/>
          <p:cNvSpPr txBox="1"/>
          <p:nvPr/>
        </p:nvSpPr>
        <p:spPr>
          <a:xfrm>
            <a:off x="1649095" y="4692650"/>
            <a:ext cx="9798685" cy="1568450"/>
          </a:xfrm>
          <a:prstGeom prst="rect">
            <a:avLst/>
          </a:prstGeom>
          <a:noFill/>
        </p:spPr>
        <p:txBody>
          <a:bodyPr wrap="square" rtlCol="0" anchor="t">
            <a:spAutoFit/>
          </a:bodyPr>
          <a:p>
            <a:r>
              <a:rPr lang="zh-CN" altLang="en-US" sz="3200" b="1">
                <a:solidFill>
                  <a:srgbClr val="FF0000"/>
                </a:solidFill>
                <a:latin typeface="宋体" panose="02010600030101010101" pitchFamily="2" charset="-122"/>
                <a:ea typeface="宋体" panose="02010600030101010101" pitchFamily="2" charset="-122"/>
                <a:sym typeface="+mn-ea"/>
              </a:rPr>
              <a:t>作者认为千千万万的劳动人民都如母亲一般勤劳朴实</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sym typeface="+mn-ea"/>
              </a:rPr>
              <a:t>正是他们创造了历史</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sym typeface="+mn-ea"/>
              </a:rPr>
              <a:t>也正在创造着</a:t>
            </a:r>
            <a:r>
              <a:rPr lang="zh-CN" altLang="en-US" sz="3200" b="1" dirty="0">
                <a:solidFill>
                  <a:srgbClr val="FF0000"/>
                </a:solidFill>
                <a:latin typeface="宋体" panose="02010600030101010101" pitchFamily="2" charset="-122"/>
                <a:ea typeface="宋体" panose="02010600030101010101" pitchFamily="2" charset="-122"/>
                <a:sym typeface="+mn-ea"/>
              </a:rPr>
              <a:t>历史</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sym typeface="+mn-ea"/>
              </a:rPr>
              <a:t>引出下文报答母亲的诚恳愿望：继续尽忠于我们的民族和人民</a:t>
            </a:r>
            <a:r>
              <a:rPr lang="zh-CN" altLang="en-US" sz="3200" b="1" dirty="0">
                <a:solidFill>
                  <a:srgbClr val="0000FF"/>
                </a:solidFill>
                <a:latin typeface="宋体" panose="02010600030101010101" pitchFamily="2" charset="-122"/>
                <a:ea typeface="宋体" panose="02010600030101010101" pitchFamily="2" charset="-122"/>
                <a:sym typeface="+mn-ea"/>
              </a:rPr>
              <a:t>。</a:t>
            </a:r>
            <a:endParaRPr lang="zh-CN" altLang="en-US" sz="3200" b="1" dirty="0">
              <a:solidFill>
                <a:srgbClr val="0000FF"/>
              </a:solidFill>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14990" y="6930498"/>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00" name="文本框 99"/>
          <p:cNvSpPr txBox="1"/>
          <p:nvPr/>
        </p:nvSpPr>
        <p:spPr>
          <a:xfrm>
            <a:off x="99060" y="947420"/>
            <a:ext cx="11882755" cy="1568450"/>
          </a:xfrm>
          <a:prstGeom prst="rect">
            <a:avLst/>
          </a:prstGeom>
          <a:noFill/>
          <a:ln w="9525">
            <a:noFill/>
          </a:ln>
        </p:spPr>
        <p:txBody>
          <a:bodyPr wrap="square">
            <a:spAutoFit/>
          </a:bodyPr>
          <a:p>
            <a:pPr indent="266700"/>
            <a:r>
              <a:rPr lang="en-US" altLang="zh-CN" sz="3200" b="1">
                <a:latin typeface="Calibri" panose="020F0502020204030204" charset="0"/>
                <a:ea typeface="宋体" panose="02010600030101010101" pitchFamily="2" charset="-122"/>
              </a:rPr>
              <a:t>      </a:t>
            </a:r>
            <a:r>
              <a:rPr lang="zh-CN" altLang="en-US" sz="3200" b="1">
                <a:latin typeface="Calibri" panose="020F0502020204030204" charset="0"/>
                <a:ea typeface="宋体" panose="02010600030101010101" pitchFamily="2" charset="-122"/>
              </a:rPr>
              <a:t>阅读邹韬奋《我的母亲》和老舍《我的母亲》</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试着从塑造的母亲形象、文章的写作手法、作品的语言风格三个角度</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将这两篇文章与课文进行比较</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完成下页的表格。</a:t>
            </a:r>
            <a:endParaRPr lang="zh-CN" altLang="en-US" sz="3200" b="1">
              <a:latin typeface="Calibri" panose="020F0502020204030204" charset="0"/>
              <a:ea typeface="宋体" panose="02010600030101010101" pitchFamily="2" charset="-122"/>
            </a:endParaRPr>
          </a:p>
        </p:txBody>
      </p:sp>
      <p:graphicFrame>
        <p:nvGraphicFramePr>
          <p:cNvPr id="23555" name="表格 23554"/>
          <p:cNvGraphicFramePr/>
          <p:nvPr>
            <p:custDataLst>
              <p:tags r:id="rId1"/>
            </p:custDataLst>
          </p:nvPr>
        </p:nvGraphicFramePr>
        <p:xfrm>
          <a:off x="86995" y="2515870"/>
          <a:ext cx="12009755" cy="3893820"/>
        </p:xfrm>
        <a:graphic>
          <a:graphicData uri="http://schemas.openxmlformats.org/drawingml/2006/table">
            <a:tbl>
              <a:tblPr/>
              <a:tblGrid>
                <a:gridCol w="2063115"/>
                <a:gridCol w="3877310"/>
                <a:gridCol w="3855085"/>
                <a:gridCol w="2214245"/>
              </a:tblGrid>
              <a:tr h="556260">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文章</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母亲形象</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写作手法</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语言风格</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1680">
                <a:tc>
                  <a:txBody>
                    <a:bodyPr/>
                    <a:p>
                      <a:pPr lvl="0" indent="0" algn="l" fontAlgn="auto">
                        <a:lnSpc>
                          <a:spcPct val="100000"/>
                        </a:lnSpc>
                        <a:buNone/>
                      </a:pPr>
                      <a:endParaRPr lang="zh-CN" altLang="en-US" sz="3000" b="1">
                        <a:solidFill>
                          <a:schemeClr val="tx1"/>
                        </a:solidFill>
                        <a:uFillTx/>
                        <a:latin typeface="宋体" panose="02010600030101010101" pitchFamily="2" charset="-122"/>
                        <a:ea typeface="宋体" panose="02010600030101010101" pitchFamily="2" charset="-122"/>
                        <a:sym typeface="+mn-ea"/>
                      </a:endParaRPr>
                    </a:p>
                    <a:p>
                      <a:pPr lvl="0" indent="0" algn="l" fontAlgn="auto">
                        <a:lnSpc>
                          <a:spcPct val="100000"/>
                        </a:lnSpc>
                        <a:buNone/>
                      </a:pPr>
                      <a:r>
                        <a:rPr lang="zh-CN" altLang="en-US" sz="3000" b="1">
                          <a:solidFill>
                            <a:schemeClr val="tx1"/>
                          </a:solidFill>
                          <a:uFillTx/>
                          <a:latin typeface="宋体" panose="02010600030101010101" pitchFamily="2" charset="-122"/>
                          <a:ea typeface="宋体" panose="02010600030101010101" pitchFamily="2" charset="-122"/>
                          <a:sym typeface="+mn-ea"/>
                        </a:rPr>
                        <a:t>朱德《回忆我的母亲》</a:t>
                      </a:r>
                      <a:endParaRPr lang="zh-CN" altLang="en-US" sz="3000" b="1">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3000" b="1">
                          <a:solidFill>
                            <a:schemeClr val="tx1"/>
                          </a:solidFill>
                          <a:uFillTx/>
                          <a:latin typeface="宋体" panose="02010600030101010101" pitchFamily="2" charset="-122"/>
                          <a:ea typeface="宋体" panose="02010600030101010101" pitchFamily="2" charset="-122"/>
                        </a:rPr>
                        <a:t>勤劳一生</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宽厚仁慈</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反抗压迫</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坚强不屈</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深明大义</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支持革命</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具有朴素的阶级意识</a:t>
                      </a: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en-US" altLang="zh-CN" sz="3000" b="1">
                        <a:solidFill>
                          <a:schemeClr val="tx1"/>
                        </a:solidFill>
                        <a:uFillTx/>
                        <a:ea typeface="宋体" panose="02010600030101010101" pitchFamily="2" charset="-122"/>
                        <a:cs typeface="+mn-lt"/>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nSpc>
                          <a:spcPct val="150000"/>
                        </a:lnSpc>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1680">
                <a:tc>
                  <a:txBody>
                    <a:bodyPr/>
                    <a:p>
                      <a:pPr lvl="0" indent="0" algn="l" fontAlgn="auto">
                        <a:lnSpc>
                          <a:spcPct val="100000"/>
                        </a:lnSpc>
                        <a:buNone/>
                      </a:pPr>
                      <a:r>
                        <a:rPr lang="zh-CN" altLang="en-US" sz="3000" b="1">
                          <a:latin typeface="Calibri" panose="020F0502020204030204" charset="0"/>
                          <a:ea typeface="宋体" panose="02010600030101010101" pitchFamily="2" charset="-122"/>
                          <a:sym typeface="+mn-ea"/>
                        </a:rPr>
                        <a:t>邹韬奋《我的母亲》</a:t>
                      </a:r>
                      <a:endParaRPr lang="zh-CN" altLang="en-US" sz="3000" b="1">
                        <a:solidFill>
                          <a:schemeClr val="tx1"/>
                        </a:solidFill>
                        <a:uFillTx/>
                        <a:latin typeface="宋体" panose="02010600030101010101" pitchFamily="2" charset="-122"/>
                        <a:ea typeface="宋体" panose="02010600030101010101" pitchFamily="2" charset="-122"/>
                        <a:sym typeface="+mn-ea"/>
                      </a:endParaRPr>
                    </a:p>
                    <a:p>
                      <a:pPr lvl="0" indent="0" algn="l" fontAlgn="auto">
                        <a:lnSpc>
                          <a:spcPct val="100000"/>
                        </a:lnSpc>
                        <a:buNone/>
                      </a:pPr>
                      <a:endParaRPr lang="zh-CN" altLang="en-US" sz="3000" b="1">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3000" b="1">
                          <a:solidFill>
                            <a:schemeClr val="tx1"/>
                          </a:solidFill>
                          <a:uFillTx/>
                          <a:latin typeface="宋体" panose="02010600030101010101" pitchFamily="2" charset="-122"/>
                          <a:ea typeface="宋体" panose="02010600030101010101" pitchFamily="2" charset="-122"/>
                        </a:rPr>
                        <a:t>截取自己记忆中最典型的几段经历来写母亲</a:t>
                      </a: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6022340" y="3140075"/>
            <a:ext cx="3883660" cy="1938020"/>
          </a:xfrm>
          <a:prstGeom prst="rect">
            <a:avLst/>
          </a:prstGeom>
          <a:noFill/>
        </p:spPr>
        <p:txBody>
          <a:bodyPr wrap="square" rtlCol="0" anchor="t">
            <a:spAutoFit/>
          </a:bodyPr>
          <a:p>
            <a:r>
              <a:rPr lang="zh-CN" sz="3000" b="1">
                <a:solidFill>
                  <a:srgbClr val="0000FF"/>
                </a:solidFill>
                <a:latin typeface="宋体" panose="02010600030101010101" pitchFamily="2" charset="-122"/>
                <a:ea typeface="宋体" panose="02010600030101010101" pitchFamily="2" charset="-122"/>
              </a:rPr>
              <a:t>抓住人物的本质特征</a:t>
            </a:r>
            <a:r>
              <a:rPr lang="zh-CN" altLang="zh-CN" sz="3000" b="1" dirty="0">
                <a:solidFill>
                  <a:srgbClr val="0000FF"/>
                </a:solidFill>
                <a:latin typeface="Arial" panose="020B0604020202020204" pitchFamily="34" charset="0"/>
                <a:cs typeface="+mn-ea"/>
                <a:sym typeface="宋体" panose="02010600030101010101" pitchFamily="2" charset="-122"/>
              </a:rPr>
              <a:t>,</a:t>
            </a:r>
            <a:r>
              <a:rPr lang="zh-CN" sz="3000" b="1">
                <a:solidFill>
                  <a:srgbClr val="0000FF"/>
                </a:solidFill>
                <a:latin typeface="宋体" panose="02010600030101010101" pitchFamily="2" charset="-122"/>
                <a:ea typeface="宋体" panose="02010600030101010101" pitchFamily="2" charset="-122"/>
              </a:rPr>
              <a:t>通过典型事例表现人物形象</a:t>
            </a:r>
            <a:r>
              <a:rPr lang="zh-CN" altLang="zh-CN" sz="3000" b="1" dirty="0">
                <a:solidFill>
                  <a:srgbClr val="0000FF"/>
                </a:solidFill>
                <a:latin typeface="Arial" panose="020B0604020202020204" pitchFamily="34" charset="0"/>
                <a:cs typeface="+mn-ea"/>
                <a:sym typeface="宋体" panose="02010600030101010101" pitchFamily="2" charset="-122"/>
              </a:rPr>
              <a:t>,</a:t>
            </a:r>
            <a:r>
              <a:rPr lang="zh-CN" sz="3000" b="1">
                <a:solidFill>
                  <a:srgbClr val="0000FF"/>
                </a:solidFill>
                <a:latin typeface="宋体" panose="02010600030101010101" pitchFamily="2" charset="-122"/>
                <a:ea typeface="宋体" panose="02010600030101010101" pitchFamily="2" charset="-122"/>
              </a:rPr>
              <a:t>通过议论深化主题</a:t>
            </a:r>
            <a:endParaRPr lang="zh-CN" sz="3000" b="1">
              <a:solidFill>
                <a:srgbClr val="0000FF"/>
              </a:solidFill>
              <a:latin typeface="宋体" panose="02010600030101010101" pitchFamily="2" charset="-122"/>
              <a:ea typeface="宋体" panose="02010600030101010101" pitchFamily="2" charset="-122"/>
            </a:endParaRPr>
          </a:p>
        </p:txBody>
      </p:sp>
      <p:sp>
        <p:nvSpPr>
          <p:cNvPr id="7" name="文本框 6"/>
          <p:cNvSpPr txBox="1"/>
          <p:nvPr/>
        </p:nvSpPr>
        <p:spPr>
          <a:xfrm>
            <a:off x="2174875" y="4996180"/>
            <a:ext cx="3847465" cy="1476375"/>
          </a:xfrm>
          <a:prstGeom prst="rect">
            <a:avLst/>
          </a:prstGeom>
          <a:noFill/>
        </p:spPr>
        <p:txBody>
          <a:bodyPr wrap="square" rtlCol="0" anchor="t">
            <a:spAutoFit/>
          </a:bodyPr>
          <a:p>
            <a:r>
              <a:rPr lang="zh-CN" altLang="en-US" sz="3000" b="1">
                <a:solidFill>
                  <a:schemeClr val="tx1"/>
                </a:solidFill>
                <a:latin typeface="宋体" panose="02010600030101010101" pitchFamily="2" charset="-122"/>
                <a:ea typeface="宋体" panose="02010600030101010101" pitchFamily="2" charset="-122"/>
              </a:rPr>
              <a:t>善良、有同情心</a:t>
            </a:r>
            <a:r>
              <a:rPr lang="zh-CN" altLang="zh-CN" sz="3000" b="1" dirty="0">
                <a:solidFill>
                  <a:schemeClr val="tx1"/>
                </a:solidFill>
                <a:latin typeface="Arial" panose="020B0604020202020204" pitchFamily="34" charset="0"/>
                <a:cs typeface="+mn-ea"/>
                <a:sym typeface="宋体" panose="02010600030101010101" pitchFamily="2" charset="-122"/>
              </a:rPr>
              <a:t>,</a:t>
            </a:r>
            <a:r>
              <a:rPr lang="zh-CN" altLang="en-US" sz="3000" b="1">
                <a:solidFill>
                  <a:schemeClr val="tx1"/>
                </a:solidFill>
                <a:latin typeface="宋体" panose="02010600030101010101" pitchFamily="2" charset="-122"/>
                <a:ea typeface="宋体" panose="02010600030101010101" pitchFamily="2" charset="-122"/>
              </a:rPr>
              <a:t>对子女无比慈爱</a:t>
            </a:r>
            <a:r>
              <a:rPr lang="zh-CN" altLang="zh-CN" sz="3000" b="1" dirty="0">
                <a:solidFill>
                  <a:schemeClr val="tx1"/>
                </a:solidFill>
                <a:latin typeface="Arial" panose="020B0604020202020204" pitchFamily="34" charset="0"/>
                <a:cs typeface="+mn-ea"/>
                <a:sym typeface="宋体" panose="02010600030101010101" pitchFamily="2" charset="-122"/>
              </a:rPr>
              <a:t>,</a:t>
            </a:r>
            <a:r>
              <a:rPr lang="zh-CN" altLang="en-US" sz="3000" b="1">
                <a:solidFill>
                  <a:schemeClr val="tx1"/>
                </a:solidFill>
                <a:latin typeface="宋体" panose="02010600030101010101" pitchFamily="2" charset="-122"/>
                <a:ea typeface="宋体" panose="02010600030101010101" pitchFamily="2" charset="-122"/>
              </a:rPr>
              <a:t>督促子女学习</a:t>
            </a:r>
            <a:r>
              <a:rPr lang="zh-CN" altLang="zh-CN" sz="3000" b="1" dirty="0">
                <a:solidFill>
                  <a:schemeClr val="tx1"/>
                </a:solidFill>
                <a:latin typeface="Arial" panose="020B0604020202020204" pitchFamily="34" charset="0"/>
                <a:cs typeface="+mn-ea"/>
                <a:sym typeface="宋体" panose="02010600030101010101" pitchFamily="2" charset="-122"/>
              </a:rPr>
              <a:t>,</a:t>
            </a:r>
            <a:r>
              <a:rPr lang="zh-CN" altLang="en-US" sz="3000" b="1">
                <a:solidFill>
                  <a:schemeClr val="tx1"/>
                </a:solidFill>
                <a:latin typeface="宋体" panose="02010600030101010101" pitchFamily="2" charset="-122"/>
                <a:ea typeface="宋体" panose="02010600030101010101" pitchFamily="2" charset="-122"/>
              </a:rPr>
              <a:t>具有奉献精神</a:t>
            </a:r>
            <a:endParaRPr lang="zh-CN" altLang="en-US" sz="3000" b="1">
              <a:solidFill>
                <a:schemeClr val="tx1"/>
              </a:solidFill>
              <a:latin typeface="宋体" panose="02010600030101010101" pitchFamily="2" charset="-122"/>
              <a:ea typeface="宋体" panose="02010600030101010101" pitchFamily="2" charset="-122"/>
            </a:endParaRPr>
          </a:p>
        </p:txBody>
      </p:sp>
      <p:sp>
        <p:nvSpPr>
          <p:cNvPr id="10" name="文本框 9"/>
          <p:cNvSpPr txBox="1"/>
          <p:nvPr/>
        </p:nvSpPr>
        <p:spPr>
          <a:xfrm>
            <a:off x="9906000" y="3535045"/>
            <a:ext cx="2190750" cy="1014730"/>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rPr>
              <a:t>质朴无华中蕴含深情</a:t>
            </a:r>
            <a:endParaRPr lang="zh-CN" altLang="en-US" sz="3000" b="1">
              <a:solidFill>
                <a:srgbClr val="FF0000"/>
              </a:solidFill>
              <a:latin typeface="宋体" panose="02010600030101010101" pitchFamily="2" charset="-122"/>
              <a:ea typeface="宋体" panose="02010600030101010101" pitchFamily="2" charset="-122"/>
            </a:endParaRPr>
          </a:p>
        </p:txBody>
      </p:sp>
      <p:sp>
        <p:nvSpPr>
          <p:cNvPr id="11" name="文本框 10"/>
          <p:cNvSpPr txBox="1"/>
          <p:nvPr/>
        </p:nvSpPr>
        <p:spPr>
          <a:xfrm>
            <a:off x="9906000" y="4996180"/>
            <a:ext cx="2165985" cy="1476375"/>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rPr>
              <a:t>质朴直白坦诚</a:t>
            </a:r>
            <a:r>
              <a:rPr lang="zh-CN" altLang="zh-CN" sz="3000" b="1" dirty="0">
                <a:solidFill>
                  <a:srgbClr val="FF0000"/>
                </a:solidFill>
                <a:latin typeface="Arial" panose="020B0604020202020204" pitchFamily="34" charset="0"/>
                <a:cs typeface="+mn-ea"/>
                <a:sym typeface="宋体" panose="02010600030101010101" pitchFamily="2" charset="-122"/>
              </a:rPr>
              <a:t>,</a:t>
            </a:r>
            <a:r>
              <a:rPr lang="zh-CN" altLang="en-US" sz="3000" b="1">
                <a:solidFill>
                  <a:srgbClr val="FF0000"/>
                </a:solidFill>
                <a:latin typeface="宋体" panose="02010600030101010101" pitchFamily="2" charset="-122"/>
                <a:ea typeface="宋体" panose="02010600030101010101" pitchFamily="2" charset="-122"/>
              </a:rPr>
              <a:t>褒贬分明</a:t>
            </a:r>
            <a:endParaRPr lang="zh-CN" altLang="en-US" sz="3000" b="1">
              <a:solidFill>
                <a:srgbClr val="FF0000"/>
              </a:solidFill>
              <a:latin typeface="宋体" panose="02010600030101010101" pitchFamily="2" charset="-122"/>
              <a:ea typeface="宋体" panose="02010600030101010101" pitchFamily="2" charset="-122"/>
            </a:endParaRPr>
          </a:p>
        </p:txBody>
      </p:sp>
      <p:sp>
        <p:nvSpPr>
          <p:cNvPr id="3" name="文本框 2"/>
          <p:cNvSpPr txBox="1"/>
          <p:nvPr>
            <p:custDataLst>
              <p:tags r:id="rId2"/>
            </p:custDataLst>
          </p:nvPr>
        </p:nvSpPr>
        <p:spPr>
          <a:xfrm>
            <a:off x="528320" y="302260"/>
            <a:ext cx="2063115" cy="645160"/>
          </a:xfrm>
          <a:prstGeom prst="rect">
            <a:avLst/>
          </a:prstGeom>
          <a:noFill/>
        </p:spPr>
        <p:txBody>
          <a:bodyPr wrap="square" rtlCol="0" anchor="t">
            <a:spAutoFit/>
          </a:bodyPr>
          <a:p>
            <a:r>
              <a:rPr lang="zh-CN" altLang="en-US" sz="3600" b="1" dirty="0">
                <a:effectLst/>
                <a:latin typeface="黑体" panose="02010609060101010101" charset="-122"/>
                <a:ea typeface="黑体" panose="02010609060101010101" charset="-122"/>
                <a:sym typeface="+mn-ea"/>
              </a:rPr>
              <a:t>比较阅读</a:t>
            </a:r>
            <a:r>
              <a:rPr lang="en-US" altLang="zh-CN" sz="3600" b="1" dirty="0">
                <a:effectLst/>
                <a:latin typeface="黑体" panose="02010609060101010101" charset="-122"/>
                <a:ea typeface="黑体" panose="02010609060101010101" charset="-122"/>
                <a:sym typeface="+mn-ea"/>
              </a:rPr>
              <a:t> </a:t>
            </a:r>
            <a:endParaRPr lang="en-US" altLang="zh-CN" sz="3600" b="1" dirty="0">
              <a:effectLst/>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graphicFrame>
        <p:nvGraphicFramePr>
          <p:cNvPr id="23555" name="表格 23554"/>
          <p:cNvGraphicFramePr/>
          <p:nvPr>
            <p:custDataLst>
              <p:tags r:id="rId1"/>
            </p:custDataLst>
          </p:nvPr>
        </p:nvGraphicFramePr>
        <p:xfrm>
          <a:off x="138430" y="1682750"/>
          <a:ext cx="11968480" cy="2910840"/>
        </p:xfrm>
        <a:graphic>
          <a:graphicData uri="http://schemas.openxmlformats.org/drawingml/2006/table">
            <a:tbl>
              <a:tblPr/>
              <a:tblGrid>
                <a:gridCol w="2124710"/>
                <a:gridCol w="3208655"/>
                <a:gridCol w="3937635"/>
                <a:gridCol w="2697480"/>
              </a:tblGrid>
              <a:tr h="556260">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文章</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母亲形象</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写作手法</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语言风格</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1680">
                <a:tc>
                  <a:txBody>
                    <a:bodyPr/>
                    <a:p>
                      <a:pPr lvl="0" indent="0" algn="l" fontAlgn="auto">
                        <a:lnSpc>
                          <a:spcPct val="100000"/>
                        </a:lnSpc>
                        <a:buNone/>
                      </a:pPr>
                      <a:endParaRPr lang="zh-CN" altLang="en-US" sz="3000" b="1">
                        <a:latin typeface="Calibri" panose="020F0502020204030204" charset="0"/>
                        <a:ea typeface="宋体" panose="02010600030101010101" pitchFamily="2" charset="-122"/>
                        <a:sym typeface="+mn-ea"/>
                      </a:endParaRPr>
                    </a:p>
                    <a:p>
                      <a:pPr lvl="0" indent="0" algn="l" fontAlgn="auto">
                        <a:lnSpc>
                          <a:spcPct val="100000"/>
                        </a:lnSpc>
                        <a:buNone/>
                      </a:pPr>
                      <a:r>
                        <a:rPr lang="zh-CN" altLang="en-US" sz="3000" b="1">
                          <a:latin typeface="Calibri" panose="020F0502020204030204" charset="0"/>
                          <a:ea typeface="宋体" panose="02010600030101010101" pitchFamily="2" charset="-122"/>
                          <a:sym typeface="+mn-ea"/>
                        </a:rPr>
                        <a:t>老舍《我的母亲》</a:t>
                      </a:r>
                      <a:endParaRPr lang="zh-CN" altLang="en-US" sz="3000" b="1">
                        <a:solidFill>
                          <a:schemeClr val="tx1"/>
                        </a:solidFill>
                        <a:uFillTx/>
                        <a:latin typeface="宋体" panose="02010600030101010101" pitchFamily="2" charset="-122"/>
                        <a:ea typeface="宋体" panose="02010600030101010101" pitchFamily="2" charset="-122"/>
                        <a:sym typeface="+mn-ea"/>
                      </a:endParaRPr>
                    </a:p>
                    <a:p>
                      <a:pPr lvl="0" indent="0" algn="l" fontAlgn="auto">
                        <a:lnSpc>
                          <a:spcPct val="100000"/>
                        </a:lnSpc>
                        <a:buNone/>
                      </a:pPr>
                      <a:endParaRPr lang="zh-CN" altLang="en-US" sz="3000" b="1">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3000" b="1">
                          <a:solidFill>
                            <a:schemeClr val="tx1"/>
                          </a:solidFill>
                          <a:uFillTx/>
                          <a:latin typeface="宋体" panose="02010600030101010101" pitchFamily="2" charset="-122"/>
                          <a:ea typeface="宋体" panose="02010600030101010101" pitchFamily="2" charset="-122"/>
                        </a:rPr>
                        <a:t>采用口语与书面语相结合的形式</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zh-CN" sz="30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流畅朴素</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zh-CN" sz="30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凝练含蓄</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zh-CN" sz="30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富有表现力</a:t>
                      </a: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2286635" y="2370455"/>
            <a:ext cx="3078480" cy="1568450"/>
          </a:xfrm>
          <a:prstGeom prst="rect">
            <a:avLst/>
          </a:prstGeom>
          <a:noFill/>
        </p:spPr>
        <p:txBody>
          <a:bodyPr wrap="square" rtlCol="0" anchor="t">
            <a:spAutoFit/>
          </a:bodyPr>
          <a:p>
            <a:r>
              <a:rPr lang="zh-CN" altLang="en-US" sz="3200" b="1">
                <a:latin typeface="宋体" panose="02010600030101010101" pitchFamily="2" charset="-122"/>
                <a:ea typeface="宋体" panose="02010600030101010101" pitchFamily="2" charset="-122"/>
              </a:rPr>
              <a:t>勤劳俭朴、善良真诚、宽厚隐忍、坚韧刚强</a:t>
            </a:r>
            <a:endParaRPr lang="zh-CN" altLang="en-US" sz="3200" b="1">
              <a:latin typeface="宋体" panose="02010600030101010101" pitchFamily="2" charset="-122"/>
              <a:ea typeface="宋体" panose="02010600030101010101" pitchFamily="2" charset="-122"/>
            </a:endParaRPr>
          </a:p>
        </p:txBody>
      </p:sp>
      <p:sp>
        <p:nvSpPr>
          <p:cNvPr id="3" name="文本框 2"/>
          <p:cNvSpPr txBox="1"/>
          <p:nvPr/>
        </p:nvSpPr>
        <p:spPr>
          <a:xfrm>
            <a:off x="5488940" y="2370455"/>
            <a:ext cx="3859530" cy="2061210"/>
          </a:xfrm>
          <a:prstGeom prst="rect">
            <a:avLst/>
          </a:prstGeom>
          <a:noFill/>
        </p:spPr>
        <p:txBody>
          <a:bodyPr wrap="square" rtlCol="0" anchor="t">
            <a:spAutoFit/>
          </a:bodyPr>
          <a:p>
            <a:r>
              <a:rPr lang="zh-CN" altLang="en-US" sz="3200" b="1">
                <a:solidFill>
                  <a:srgbClr val="0000FF"/>
                </a:solidFill>
                <a:latin typeface="宋体" panose="02010600030101010101" pitchFamily="2" charset="-122"/>
                <a:ea typeface="宋体" panose="02010600030101010101" pitchFamily="2" charset="-122"/>
              </a:rPr>
              <a:t>通过记叙母亲一生的经历来刻画母亲形象。运用多种描写手法</a:t>
            </a:r>
            <a:r>
              <a:rPr lang="zh-CN" altLang="zh-CN" sz="3200" b="1" dirty="0">
                <a:solidFill>
                  <a:srgbClr val="0000FF"/>
                </a:solidFill>
                <a:latin typeface="Arial" panose="020B0604020202020204" pitchFamily="34" charset="0"/>
                <a:cs typeface="+mn-ea"/>
                <a:sym typeface="宋体" panose="02010600030101010101" pitchFamily="2" charset="-122"/>
              </a:rPr>
              <a:t>,</a:t>
            </a:r>
            <a:r>
              <a:rPr lang="zh-CN" altLang="en-US" sz="3200" b="1">
                <a:solidFill>
                  <a:srgbClr val="0000FF"/>
                </a:solidFill>
                <a:latin typeface="宋体" panose="02010600030101010101" pitchFamily="2" charset="-122"/>
                <a:ea typeface="宋体" panose="02010600030101010101" pitchFamily="2" charset="-122"/>
              </a:rPr>
              <a:t>尤其是白描手法</a:t>
            </a:r>
            <a:endParaRPr lang="zh-CN" altLang="en-US" sz="3200" b="1">
              <a:solidFill>
                <a:srgbClr val="0000FF"/>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32769" name="圆角矩形 28"/>
          <p:cNvSpPr/>
          <p:nvPr/>
        </p:nvSpPr>
        <p:spPr>
          <a:xfrm>
            <a:off x="4367530" y="1248340"/>
            <a:ext cx="3166745" cy="647205"/>
          </a:xfrm>
          <a:prstGeom prst="roundRect">
            <a:avLst>
              <a:gd name="adj" fmla="val 16667"/>
            </a:avLst>
          </a:prstGeom>
          <a:noFill/>
          <a:ln w="25400">
            <a:noFill/>
          </a:ln>
        </p:spPr>
        <p:txBody>
          <a:bodyPr wrap="square" anchor="ctr" anchorCtr="1">
            <a:spAutoFit/>
          </a:bodyPr>
          <a:p>
            <a:pPr algn="ctr"/>
            <a:r>
              <a:rPr lang="zh-CN" altLang="en-US" sz="3200" b="1" dirty="0">
                <a:solidFill>
                  <a:schemeClr val="tx1"/>
                </a:solidFill>
                <a:latin typeface="宋体" panose="02010600030101010101" pitchFamily="2" charset="-122"/>
                <a:ea typeface="宋体" panose="02010600030101010101" pitchFamily="2" charset="-122"/>
              </a:rPr>
              <a:t>回忆我的母亲</a:t>
            </a:r>
            <a:endParaRPr lang="zh-CN" altLang="en-US" sz="3200" b="1" dirty="0">
              <a:solidFill>
                <a:schemeClr val="tx1"/>
              </a:solidFill>
              <a:latin typeface="宋体" panose="02010600030101010101" pitchFamily="2" charset="-122"/>
              <a:ea typeface="宋体" panose="02010600030101010101" pitchFamily="2" charset="-122"/>
            </a:endParaRPr>
          </a:p>
        </p:txBody>
      </p:sp>
      <p:sp>
        <p:nvSpPr>
          <p:cNvPr id="35842" name="圆角矩形 26"/>
          <p:cNvSpPr/>
          <p:nvPr/>
        </p:nvSpPr>
        <p:spPr>
          <a:xfrm>
            <a:off x="3671570" y="2449195"/>
            <a:ext cx="4095115" cy="558800"/>
          </a:xfrm>
          <a:prstGeom prst="roundRect">
            <a:avLst>
              <a:gd name="adj" fmla="val 16667"/>
            </a:avLst>
          </a:prstGeom>
          <a:noFill/>
          <a:ln w="25400">
            <a:noFill/>
          </a:ln>
        </p:spPr>
        <p:txBody>
          <a:bodyPr anchor="ctr" anchorCtr="0"/>
          <a:p>
            <a:pPr algn="ctr" eaLnBrk="0" hangingPunct="0"/>
            <a:r>
              <a:rPr lang="zh-CN" altLang="en-US" sz="3200" b="1" dirty="0">
                <a:latin typeface="宋体" panose="02010600030101010101" pitchFamily="2" charset="-122"/>
                <a:ea typeface="宋体" panose="02010600030101010101" pitchFamily="2" charset="-122"/>
              </a:rPr>
              <a:t>勤劳俭朴、宽厚仁慈</a:t>
            </a:r>
            <a:endParaRPr lang="zh-CN" altLang="en-US" sz="3200" b="1" dirty="0">
              <a:latin typeface="宋体" panose="02010600030101010101" pitchFamily="2" charset="-122"/>
              <a:ea typeface="宋体" panose="02010600030101010101" pitchFamily="2" charset="-122"/>
            </a:endParaRPr>
          </a:p>
        </p:txBody>
      </p:sp>
      <p:sp>
        <p:nvSpPr>
          <p:cNvPr id="35843" name="圆角矩形 18"/>
          <p:cNvSpPr/>
          <p:nvPr/>
        </p:nvSpPr>
        <p:spPr>
          <a:xfrm>
            <a:off x="1631950" y="3469005"/>
            <a:ext cx="2232025" cy="518795"/>
          </a:xfrm>
          <a:prstGeom prst="roundRect">
            <a:avLst>
              <a:gd name="adj" fmla="val 16667"/>
            </a:avLst>
          </a:prstGeom>
          <a:noFill/>
          <a:ln w="25400">
            <a:noFill/>
          </a:ln>
        </p:spPr>
        <p:txBody>
          <a:bodyPr anchor="ctr" anchorCtr="0"/>
          <a:p>
            <a:pPr algn="ctr"/>
            <a:r>
              <a:rPr lang="zh-CN" altLang="en-US" sz="3200" b="1" dirty="0">
                <a:latin typeface="宋体" panose="02010600030101010101" pitchFamily="2" charset="-122"/>
                <a:ea typeface="宋体" panose="02010600030101010101" pitchFamily="2" charset="-122"/>
              </a:rPr>
              <a:t>回忆母亲</a:t>
            </a:r>
            <a:endParaRPr lang="zh-CN" altLang="en-US" sz="3200" b="1" dirty="0">
              <a:latin typeface="宋体" panose="02010600030101010101" pitchFamily="2" charset="-122"/>
              <a:ea typeface="宋体" panose="02010600030101010101" pitchFamily="2" charset="-122"/>
            </a:endParaRPr>
          </a:p>
        </p:txBody>
      </p:sp>
      <p:sp>
        <p:nvSpPr>
          <p:cNvPr id="35844" name="圆角矩形 36"/>
          <p:cNvSpPr/>
          <p:nvPr/>
        </p:nvSpPr>
        <p:spPr>
          <a:xfrm>
            <a:off x="1559243" y="1895158"/>
            <a:ext cx="2808287" cy="565150"/>
          </a:xfrm>
          <a:prstGeom prst="roundRect">
            <a:avLst>
              <a:gd name="adj" fmla="val 16667"/>
            </a:avLst>
          </a:prstGeom>
          <a:noFill/>
          <a:ln w="25400">
            <a:noFill/>
          </a:ln>
        </p:spPr>
        <p:txBody>
          <a:bodyPr anchor="ctr" anchorCtr="0"/>
          <a:p>
            <a:pPr algn="ctr"/>
            <a:r>
              <a:rPr lang="zh-CN" altLang="en-US" sz="3200" b="1" dirty="0">
                <a:latin typeface="宋体" panose="02010600030101010101" pitchFamily="2" charset="-122"/>
                <a:ea typeface="宋体" panose="02010600030101010101" pitchFamily="2" charset="-122"/>
              </a:rPr>
              <a:t>痛悼母亲逝世</a:t>
            </a:r>
            <a:endParaRPr lang="zh-CN" altLang="en-US" sz="3200" b="1" dirty="0">
              <a:latin typeface="宋体" panose="02010600030101010101" pitchFamily="2" charset="-122"/>
              <a:ea typeface="宋体" panose="02010600030101010101" pitchFamily="2" charset="-122"/>
            </a:endParaRPr>
          </a:p>
        </p:txBody>
      </p:sp>
      <p:sp>
        <p:nvSpPr>
          <p:cNvPr id="35845" name="圆角矩形 25"/>
          <p:cNvSpPr/>
          <p:nvPr/>
        </p:nvSpPr>
        <p:spPr>
          <a:xfrm>
            <a:off x="1751965" y="5158105"/>
            <a:ext cx="1911985" cy="565150"/>
          </a:xfrm>
          <a:prstGeom prst="roundRect">
            <a:avLst>
              <a:gd name="adj" fmla="val 16667"/>
            </a:avLst>
          </a:prstGeom>
          <a:noFill/>
          <a:ln w="25400">
            <a:noFill/>
          </a:ln>
        </p:spPr>
        <p:txBody>
          <a:bodyPr anchor="ctr" anchorCtr="0"/>
          <a:p>
            <a:pPr algn="ctr"/>
            <a:r>
              <a:rPr lang="zh-CN" altLang="en-US" sz="3200" b="1" dirty="0">
                <a:latin typeface="宋体" panose="02010600030101010101" pitchFamily="2" charset="-122"/>
                <a:ea typeface="宋体" panose="02010600030101010101" pitchFamily="2" charset="-122"/>
              </a:rPr>
              <a:t>报答母亲</a:t>
            </a:r>
            <a:endParaRPr lang="zh-CN" altLang="en-US" sz="3200" b="1" dirty="0">
              <a:latin typeface="宋体" panose="02010600030101010101" pitchFamily="2" charset="-122"/>
              <a:ea typeface="宋体" panose="02010600030101010101" pitchFamily="2" charset="-122"/>
            </a:endParaRPr>
          </a:p>
        </p:txBody>
      </p:sp>
      <p:sp>
        <p:nvSpPr>
          <p:cNvPr id="32774" name="文本框 44061"/>
          <p:cNvSpPr txBox="1"/>
          <p:nvPr/>
        </p:nvSpPr>
        <p:spPr>
          <a:xfrm>
            <a:off x="613728" y="733743"/>
            <a:ext cx="2232025" cy="645160"/>
          </a:xfrm>
          <a:prstGeom prst="rect">
            <a:avLst/>
          </a:prstGeom>
          <a:noFill/>
          <a:ln w="9525">
            <a:noFill/>
          </a:ln>
        </p:spPr>
        <p:txBody>
          <a:bodyPr anchor="t" anchorCtr="0">
            <a:spAutoFit/>
          </a:bodyPr>
          <a:p>
            <a:pPr>
              <a:spcBef>
                <a:spcPct val="50000"/>
              </a:spcBef>
            </a:pPr>
            <a:r>
              <a:rPr lang="zh-CN" altLang="en-US" sz="3600" b="1" dirty="0">
                <a:latin typeface="Arial" panose="020B0604020202020204" pitchFamily="34" charset="0"/>
                <a:ea typeface="黑体" panose="02010609060101010101" charset="-122"/>
              </a:rPr>
              <a:t>板书设计</a:t>
            </a:r>
            <a:endParaRPr lang="zh-CN" altLang="en-US" sz="3600" b="1" dirty="0">
              <a:latin typeface="Arial" panose="020B0604020202020204" pitchFamily="34" charset="0"/>
              <a:ea typeface="黑体" panose="02010609060101010101" charset="-122"/>
            </a:endParaRPr>
          </a:p>
        </p:txBody>
      </p:sp>
      <p:sp>
        <p:nvSpPr>
          <p:cNvPr id="33799" name="文本框 4"/>
          <p:cNvSpPr txBox="1"/>
          <p:nvPr/>
        </p:nvSpPr>
        <p:spPr>
          <a:xfrm>
            <a:off x="8327390" y="1895475"/>
            <a:ext cx="675005" cy="3846830"/>
          </a:xfrm>
          <a:prstGeom prst="rect">
            <a:avLst/>
          </a:prstGeom>
          <a:noFill/>
          <a:ln w="9525">
            <a:noFill/>
          </a:ln>
        </p:spPr>
        <p:txBody>
          <a:bodyPr vert="eaVert" wrap="square" anchor="t" anchorCtr="0">
            <a:spAutoFit/>
          </a:bodyPr>
          <a:p>
            <a:r>
              <a:rPr lang="zh-CN" altLang="en-US" sz="3200" b="1">
                <a:solidFill>
                  <a:srgbClr val="FF0000"/>
                </a:solidFill>
                <a:latin typeface="宋体" panose="02010600030101010101" pitchFamily="2" charset="-122"/>
                <a:ea typeface="宋体" panose="02010600030101010101" pitchFamily="2" charset="-122"/>
              </a:rPr>
              <a:t>对母亲</a:t>
            </a:r>
            <a:r>
              <a:rPr lang="zh-CN" altLang="en-US" sz="3200" b="1" dirty="0">
                <a:solidFill>
                  <a:srgbClr val="FF0000"/>
                </a:solidFill>
                <a:latin typeface="宋体" panose="02010600030101010101" pitchFamily="2" charset="-122"/>
                <a:ea typeface="宋体" panose="02010600030101010101" pitchFamily="2" charset="-122"/>
              </a:rPr>
              <a:t>的爱戴和感激</a:t>
            </a:r>
            <a:endParaRPr lang="zh-CN" altLang="en-US" sz="3200" b="1">
              <a:solidFill>
                <a:srgbClr val="FF0000"/>
              </a:solidFill>
              <a:latin typeface="宋体" panose="02010600030101010101" pitchFamily="2" charset="-122"/>
              <a:ea typeface="宋体" panose="02010600030101010101" pitchFamily="2" charset="-122"/>
            </a:endParaRPr>
          </a:p>
        </p:txBody>
      </p:sp>
      <p:sp>
        <p:nvSpPr>
          <p:cNvPr id="35854" name="圆角矩形 26"/>
          <p:cNvSpPr/>
          <p:nvPr/>
        </p:nvSpPr>
        <p:spPr>
          <a:xfrm>
            <a:off x="3663950" y="3273425"/>
            <a:ext cx="4656455" cy="558800"/>
          </a:xfrm>
          <a:prstGeom prst="roundRect">
            <a:avLst>
              <a:gd name="adj" fmla="val 16667"/>
            </a:avLst>
          </a:prstGeom>
          <a:noFill/>
          <a:ln w="25400">
            <a:noFill/>
          </a:ln>
        </p:spPr>
        <p:txBody>
          <a:bodyPr anchor="ctr" anchorCtr="0"/>
          <a:p>
            <a:pPr eaLnBrk="0" hangingPunct="0"/>
            <a:endParaRPr lang="zh-CN" altLang="zh-CN" sz="3200" b="1" dirty="0">
              <a:latin typeface="宋体" panose="02010600030101010101" pitchFamily="2" charset="-122"/>
              <a:ea typeface="宋体" panose="02010600030101010101" pitchFamily="2" charset="-122"/>
            </a:endParaRPr>
          </a:p>
          <a:p>
            <a:pPr eaLnBrk="0" hangingPunct="0"/>
            <a:r>
              <a:rPr lang="zh-CN" altLang="zh-CN" sz="3200" b="1" dirty="0">
                <a:latin typeface="宋体" panose="02010600030101010101" pitchFamily="2" charset="-122"/>
                <a:ea typeface="宋体" panose="02010600030101010101" pitchFamily="2" charset="-122"/>
              </a:rPr>
              <a:t>坚强不屈</a:t>
            </a:r>
            <a:r>
              <a:rPr lang="zh-CN" altLang="en-US" sz="3200" b="1" dirty="0">
                <a:latin typeface="宋体" panose="02010600030101010101" pitchFamily="2" charset="-122"/>
                <a:ea typeface="宋体" panose="02010600030101010101" pitchFamily="2" charset="-122"/>
              </a:rPr>
              <a:t>、反抗压迫、支持革命</a:t>
            </a:r>
            <a:endParaRPr lang="en-US" altLang="zh-CN" sz="3200" b="1">
              <a:latin typeface="宋体" panose="02010600030101010101" pitchFamily="2" charset="-122"/>
              <a:ea typeface="宋体" panose="02010600030101010101" pitchFamily="2" charset="-122"/>
            </a:endParaRPr>
          </a:p>
        </p:txBody>
      </p:sp>
      <p:sp>
        <p:nvSpPr>
          <p:cNvPr id="35855" name="圆角矩形 26"/>
          <p:cNvSpPr/>
          <p:nvPr/>
        </p:nvSpPr>
        <p:spPr>
          <a:xfrm>
            <a:off x="3671570" y="4437380"/>
            <a:ext cx="4095750" cy="558800"/>
          </a:xfrm>
          <a:prstGeom prst="roundRect">
            <a:avLst>
              <a:gd name="adj" fmla="val 16667"/>
            </a:avLst>
          </a:prstGeom>
          <a:noFill/>
          <a:ln w="25400">
            <a:noFill/>
          </a:ln>
        </p:spPr>
        <p:txBody>
          <a:bodyPr anchor="ctr" anchorCtr="0"/>
          <a:p>
            <a:pPr algn="ctr" eaLnBrk="0" hangingPunct="0"/>
            <a:r>
              <a:rPr lang="zh-CN" altLang="en-US" sz="3200" b="1" dirty="0">
                <a:latin typeface="宋体" panose="02010600030101010101" pitchFamily="2" charset="-122"/>
                <a:ea typeface="宋体" panose="02010600030101010101" pitchFamily="2" charset="-122"/>
              </a:rPr>
              <a:t>感谢母亲的养育之恩</a:t>
            </a:r>
            <a:endParaRPr lang="zh-CN" altLang="en-US" sz="3200" b="1" dirty="0">
              <a:latin typeface="宋体" panose="02010600030101010101" pitchFamily="2" charset="-122"/>
              <a:ea typeface="宋体" panose="02010600030101010101" pitchFamily="2" charset="-122"/>
            </a:endParaRPr>
          </a:p>
        </p:txBody>
      </p:sp>
      <p:sp>
        <p:nvSpPr>
          <p:cNvPr id="35856" name="圆角矩形 25"/>
          <p:cNvSpPr/>
          <p:nvPr/>
        </p:nvSpPr>
        <p:spPr>
          <a:xfrm>
            <a:off x="4086225" y="5158105"/>
            <a:ext cx="4020185" cy="565150"/>
          </a:xfrm>
          <a:prstGeom prst="roundRect">
            <a:avLst>
              <a:gd name="adj" fmla="val 16667"/>
            </a:avLst>
          </a:prstGeom>
          <a:noFill/>
          <a:ln w="25400">
            <a:noFill/>
          </a:ln>
        </p:spPr>
        <p:txBody>
          <a:bodyPr anchor="ctr" anchorCtr="0"/>
          <a:p>
            <a:pPr algn="ctr"/>
            <a:r>
              <a:rPr lang="zh-CN" altLang="en-US" sz="3200" b="1" dirty="0">
                <a:latin typeface="宋体" panose="02010600030101010101" pitchFamily="2" charset="-122"/>
                <a:ea typeface="宋体" panose="02010600030101010101" pitchFamily="2" charset="-122"/>
              </a:rPr>
              <a:t>尽忠于党尽忠于人民</a:t>
            </a:r>
            <a:endParaRPr lang="zh-CN" altLang="en-US" sz="3200" b="1" dirty="0">
              <a:latin typeface="宋体" panose="02010600030101010101" pitchFamily="2" charset="-122"/>
              <a:ea typeface="宋体" panose="02010600030101010101" pitchFamily="2" charset="-122"/>
            </a:endParaRPr>
          </a:p>
        </p:txBody>
      </p:sp>
      <p:sp>
        <p:nvSpPr>
          <p:cNvPr id="35851" name="左大括号 41994"/>
          <p:cNvSpPr/>
          <p:nvPr/>
        </p:nvSpPr>
        <p:spPr>
          <a:xfrm>
            <a:off x="3595688" y="2565400"/>
            <a:ext cx="144462" cy="2303463"/>
          </a:xfrm>
          <a:prstGeom prst="leftBrace">
            <a:avLst>
              <a:gd name="adj1" fmla="val 82087"/>
              <a:gd name="adj2" fmla="val 50000"/>
            </a:avLst>
          </a:prstGeom>
          <a:noFill/>
          <a:ln w="19050"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35853" name="左大括号 41994"/>
          <p:cNvSpPr/>
          <p:nvPr/>
        </p:nvSpPr>
        <p:spPr>
          <a:xfrm flipH="1">
            <a:off x="8144510" y="1989138"/>
            <a:ext cx="144463" cy="3529012"/>
          </a:xfrm>
          <a:prstGeom prst="leftBrace">
            <a:avLst>
              <a:gd name="adj1" fmla="val 125761"/>
              <a:gd name="adj2" fmla="val 50000"/>
            </a:avLst>
          </a:prstGeom>
          <a:noFill/>
          <a:ln w="19050" cap="flat" cmpd="sng">
            <a:solidFill>
              <a:schemeClr val="tx1"/>
            </a:solidFill>
            <a:prstDash val="solid"/>
            <a:miter/>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814705" y="1874520"/>
            <a:ext cx="10342245" cy="2922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eaLnBrk="1" hangingPunct="1">
              <a:lnSpc>
                <a:spcPct val="100000"/>
              </a:lnSpc>
            </a:pPr>
            <a:r>
              <a:rPr lang="zh-CN" altLang="en-US" sz="4000" b="1" dirty="0">
                <a:effectLst/>
                <a:latin typeface="Times New Roman" panose="02020603050405020304" pitchFamily="18" charset="0"/>
                <a:ea typeface="黑体" panose="02010609060101010101" charset="-122"/>
              </a:rPr>
              <a:t>        </a:t>
            </a:r>
            <a:r>
              <a:rPr lang="zh-CN" altLang="en-US" sz="3600" b="1" dirty="0">
                <a:effectLst/>
                <a:latin typeface="Times New Roman" panose="02020603050405020304" pitchFamily="18" charset="0"/>
                <a:ea typeface="黑体" panose="02010609060101010101" charset="-122"/>
              </a:rPr>
              <a:t>文章</a:t>
            </a:r>
            <a:r>
              <a:rPr lang="zh-CN" altLang="en-US" sz="3600" b="1" dirty="0">
                <a:solidFill>
                  <a:srgbClr val="FF0000"/>
                </a:solidFill>
                <a:effectLst/>
                <a:latin typeface="Times New Roman" panose="02020603050405020304" pitchFamily="18" charset="0"/>
                <a:ea typeface="黑体" panose="02010609060101010101" charset="-122"/>
              </a:rPr>
              <a:t>回忆了</a:t>
            </a:r>
            <a:r>
              <a:rPr lang="zh-CN" altLang="en-US" sz="3600" b="1" dirty="0">
                <a:effectLst/>
                <a:latin typeface="Times New Roman" panose="02020603050405020304" pitchFamily="18" charset="0"/>
                <a:ea typeface="黑体" panose="02010609060101010101" charset="-122"/>
              </a:rPr>
              <a:t>母亲勤劳的一生</a:t>
            </a:r>
            <a:r>
              <a:rPr lang="zh-CN" altLang="zh-CN" sz="3600" b="1" dirty="0">
                <a:solidFill>
                  <a:srgbClr val="000000"/>
                </a:solidFill>
                <a:cs typeface="+mn-ea"/>
                <a:sym typeface="宋体" panose="02010600030101010101" pitchFamily="2" charset="-122"/>
              </a:rPr>
              <a:t>,</a:t>
            </a:r>
            <a:r>
              <a:rPr lang="zh-CN" altLang="en-US" sz="3600" b="1" dirty="0">
                <a:effectLst/>
                <a:latin typeface="Times New Roman" panose="02020603050405020304" pitchFamily="18" charset="0"/>
                <a:ea typeface="黑体" panose="02010609060101010101" charset="-122"/>
              </a:rPr>
              <a:t>赞颂了母亲勤劳俭朴、宽厚仁慈、坚强不屈的优秀品质</a:t>
            </a:r>
            <a:r>
              <a:rPr lang="zh-CN" altLang="zh-CN" sz="3600" b="1" dirty="0">
                <a:solidFill>
                  <a:srgbClr val="000000"/>
                </a:solidFill>
                <a:cs typeface="+mn-ea"/>
                <a:sym typeface="宋体" panose="02010600030101010101" pitchFamily="2" charset="-122"/>
              </a:rPr>
              <a:t>,</a:t>
            </a:r>
            <a:r>
              <a:rPr lang="zh-CN" altLang="en-US" sz="3600" b="1" dirty="0">
                <a:solidFill>
                  <a:srgbClr val="FF0000"/>
                </a:solidFill>
                <a:effectLst/>
                <a:latin typeface="Times New Roman" panose="02020603050405020304" pitchFamily="18" charset="0"/>
                <a:ea typeface="黑体" panose="02010609060101010101" charset="-122"/>
              </a:rPr>
              <a:t>叙述了</a:t>
            </a:r>
            <a:r>
              <a:rPr lang="zh-CN" altLang="en-US" sz="3600" b="1" dirty="0">
                <a:effectLst/>
                <a:latin typeface="Times New Roman" panose="02020603050405020304" pitchFamily="18" charset="0"/>
                <a:ea typeface="黑体" panose="02010609060101010101" charset="-122"/>
              </a:rPr>
              <a:t>母亲对自己的教育和影响</a:t>
            </a:r>
            <a:r>
              <a:rPr lang="zh-CN" altLang="zh-CN" sz="3600" b="1" dirty="0">
                <a:solidFill>
                  <a:srgbClr val="000000"/>
                </a:solidFill>
                <a:cs typeface="+mn-ea"/>
                <a:sym typeface="宋体" panose="02010600030101010101" pitchFamily="2" charset="-122"/>
              </a:rPr>
              <a:t>,</a:t>
            </a:r>
            <a:r>
              <a:rPr lang="zh-CN" altLang="en-US" sz="3600" b="1" dirty="0">
                <a:solidFill>
                  <a:srgbClr val="FF0000"/>
                </a:solidFill>
                <a:effectLst/>
                <a:latin typeface="Times New Roman" panose="02020603050405020304" pitchFamily="18" charset="0"/>
                <a:ea typeface="黑体" panose="02010609060101010101" charset="-122"/>
              </a:rPr>
              <a:t>抒发了</a:t>
            </a:r>
            <a:r>
              <a:rPr lang="zh-CN" altLang="en-US" sz="3600" b="1" dirty="0">
                <a:effectLst/>
                <a:latin typeface="Times New Roman" panose="02020603050405020304" pitchFamily="18" charset="0"/>
                <a:ea typeface="黑体" panose="02010609060101010101" charset="-122"/>
              </a:rPr>
              <a:t>对母亲的深深怀念和无比崇敬的感情</a:t>
            </a:r>
            <a:r>
              <a:rPr lang="zh-CN" altLang="zh-CN" sz="3600" b="1" dirty="0">
                <a:solidFill>
                  <a:srgbClr val="000000"/>
                </a:solidFill>
                <a:cs typeface="+mn-ea"/>
                <a:sym typeface="宋体" panose="02010600030101010101" pitchFamily="2" charset="-122"/>
              </a:rPr>
              <a:t>,</a:t>
            </a:r>
            <a:r>
              <a:rPr lang="zh-CN" altLang="en-US" sz="3600" b="1" dirty="0">
                <a:solidFill>
                  <a:srgbClr val="FF0000"/>
                </a:solidFill>
                <a:effectLst/>
                <a:latin typeface="Times New Roman" panose="02020603050405020304" pitchFamily="18" charset="0"/>
                <a:ea typeface="黑体" panose="02010609060101010101" charset="-122"/>
              </a:rPr>
              <a:t>表达了</a:t>
            </a:r>
            <a:r>
              <a:rPr lang="zh-CN" altLang="en-US" sz="3600" b="1" dirty="0">
                <a:effectLst/>
                <a:latin typeface="Times New Roman" panose="02020603050405020304" pitchFamily="18" charset="0"/>
                <a:ea typeface="黑体" panose="02010609060101010101" charset="-122"/>
              </a:rPr>
              <a:t>自己尽忠于民族和人民</a:t>
            </a:r>
            <a:r>
              <a:rPr lang="zh-CN" altLang="zh-CN" sz="3600" b="1" dirty="0">
                <a:solidFill>
                  <a:srgbClr val="000000"/>
                </a:solidFill>
                <a:cs typeface="+mn-ea"/>
                <a:sym typeface="宋体" panose="02010600030101010101" pitchFamily="2" charset="-122"/>
              </a:rPr>
              <a:t>,</a:t>
            </a:r>
            <a:r>
              <a:rPr lang="zh-CN" altLang="en-US" sz="3600" b="1" dirty="0">
                <a:effectLst/>
                <a:latin typeface="Times New Roman" panose="02020603050405020304" pitchFamily="18" charset="0"/>
                <a:ea typeface="黑体" panose="02010609060101010101" charset="-122"/>
              </a:rPr>
              <a:t>尽忠于党来报答母亲的决心。</a:t>
            </a:r>
            <a:endParaRPr lang="zh-CN" altLang="en-US" sz="3600" b="1" dirty="0">
              <a:effectLst/>
              <a:latin typeface="Times New Roman" panose="02020603050405020304" pitchFamily="18" charset="0"/>
              <a:ea typeface="黑体" panose="02010609060101010101" charset="-122"/>
            </a:endParaRPr>
          </a:p>
        </p:txBody>
      </p:sp>
      <p:sp>
        <p:nvSpPr>
          <p:cNvPr id="22529" name="Text Box 2"/>
          <p:cNvSpPr txBox="1">
            <a:spLocks noChangeArrowheads="1"/>
          </p:cNvSpPr>
          <p:nvPr>
            <p:custDataLst>
              <p:tags r:id="rId1"/>
            </p:custDataLst>
          </p:nvPr>
        </p:nvSpPr>
        <p:spPr bwMode="auto">
          <a:xfrm>
            <a:off x="948690" y="1056640"/>
            <a:ext cx="2212340" cy="643890"/>
          </a:xfrm>
          <a:prstGeom prst="rect">
            <a:avLst/>
          </a:prstGeom>
          <a:noFill/>
          <a:ln>
            <a:noFill/>
          </a:ln>
        </p:spPr>
        <p:txBody>
          <a:bodyPr wrap="square" lIns="91429" tIns="45714" rIns="91429" bIns="45714">
            <a:spAutoFit/>
          </a:bodyPr>
          <a:lstStyle>
            <a:lvl1pPr defTabSz="827405">
              <a:defRPr sz="2400">
                <a:solidFill>
                  <a:schemeClr val="tx1"/>
                </a:solidFill>
                <a:latin typeface="Tahoma" panose="020B0604030504040204" pitchFamily="34" charset="0"/>
                <a:ea typeface="宋体" panose="02010600030101010101" pitchFamily="2" charset="-122"/>
              </a:defRPr>
            </a:lvl1pPr>
            <a:lvl2pPr defTabSz="827405">
              <a:defRPr sz="2400">
                <a:solidFill>
                  <a:schemeClr val="tx1"/>
                </a:solidFill>
                <a:latin typeface="Tahoma" panose="020B0604030504040204" pitchFamily="34" charset="0"/>
                <a:ea typeface="宋体" panose="02010600030101010101" pitchFamily="2" charset="-122"/>
              </a:defRPr>
            </a:lvl2pPr>
            <a:lvl3pPr defTabSz="827405">
              <a:defRPr sz="2400">
                <a:solidFill>
                  <a:schemeClr val="tx1"/>
                </a:solidFill>
                <a:latin typeface="Tahoma" panose="020B0604030504040204" pitchFamily="34" charset="0"/>
                <a:ea typeface="宋体" panose="02010600030101010101" pitchFamily="2" charset="-122"/>
              </a:defRPr>
            </a:lvl3pPr>
            <a:lvl4pPr defTabSz="827405">
              <a:defRPr sz="2400">
                <a:solidFill>
                  <a:schemeClr val="tx1"/>
                </a:solidFill>
                <a:latin typeface="Tahoma" panose="020B0604030504040204" pitchFamily="34" charset="0"/>
                <a:ea typeface="宋体" panose="02010600030101010101" pitchFamily="2" charset="-122"/>
              </a:defRPr>
            </a:lvl4pPr>
            <a:lvl5pPr defTabSz="827405">
              <a:defRPr sz="2400">
                <a:solidFill>
                  <a:schemeClr val="tx1"/>
                </a:solidFill>
                <a:latin typeface="Tahoma" panose="020B0604030504040204" pitchFamily="34" charset="0"/>
                <a:ea typeface="宋体" panose="02010600030101010101" pitchFamily="2" charset="-122"/>
              </a:defRPr>
            </a:lvl5pPr>
            <a:lvl6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6pPr>
            <a:lvl7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7pPr>
            <a:lvl8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8pPr>
            <a:lvl9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9pPr>
          </a:lstStyle>
          <a:p>
            <a:pPr>
              <a:spcBef>
                <a:spcPct val="50000"/>
              </a:spcBef>
              <a:buFont typeface="Arial" panose="020B0604020202020204" pitchFamily="34" charset="0"/>
              <a:buNone/>
              <a:defRPr/>
            </a:pPr>
            <a:r>
              <a:rPr lang="zh-CN" altLang="en-US" sz="3600" b="1" dirty="0" smtClean="0">
                <a:latin typeface="黑体" panose="02010609060101010101" charset="-122"/>
                <a:ea typeface="黑体" panose="02010609060101010101" charset="-122"/>
              </a:rPr>
              <a:t>课堂小结</a:t>
            </a:r>
            <a:endParaRPr lang="zh-CN" altLang="en-US" sz="3600" b="1" dirty="0" smtClean="0">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barn(outVertical)">
                                      <p:cBhvr>
                                        <p:cTn id="7" dur="5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2529" name="Text Box 2"/>
          <p:cNvSpPr txBox="1">
            <a:spLocks noChangeArrowheads="1"/>
          </p:cNvSpPr>
          <p:nvPr/>
        </p:nvSpPr>
        <p:spPr bwMode="auto">
          <a:xfrm>
            <a:off x="1427480" y="1282700"/>
            <a:ext cx="2212340" cy="643890"/>
          </a:xfrm>
          <a:prstGeom prst="rect">
            <a:avLst/>
          </a:prstGeom>
          <a:noFill/>
          <a:ln>
            <a:noFill/>
          </a:ln>
        </p:spPr>
        <p:txBody>
          <a:bodyPr wrap="square" lIns="91429" tIns="45714" rIns="91429" bIns="45714">
            <a:spAutoFit/>
          </a:bodyPr>
          <a:lstStyle>
            <a:lvl1pPr defTabSz="827405">
              <a:defRPr sz="2400">
                <a:solidFill>
                  <a:schemeClr val="tx1"/>
                </a:solidFill>
                <a:latin typeface="Tahoma" panose="020B0604030504040204" pitchFamily="34" charset="0"/>
                <a:ea typeface="宋体" panose="02010600030101010101" pitchFamily="2" charset="-122"/>
              </a:defRPr>
            </a:lvl1pPr>
            <a:lvl2pPr defTabSz="827405">
              <a:defRPr sz="2400">
                <a:solidFill>
                  <a:schemeClr val="tx1"/>
                </a:solidFill>
                <a:latin typeface="Tahoma" panose="020B0604030504040204" pitchFamily="34" charset="0"/>
                <a:ea typeface="宋体" panose="02010600030101010101" pitchFamily="2" charset="-122"/>
              </a:defRPr>
            </a:lvl2pPr>
            <a:lvl3pPr defTabSz="827405">
              <a:defRPr sz="2400">
                <a:solidFill>
                  <a:schemeClr val="tx1"/>
                </a:solidFill>
                <a:latin typeface="Tahoma" panose="020B0604030504040204" pitchFamily="34" charset="0"/>
                <a:ea typeface="宋体" panose="02010600030101010101" pitchFamily="2" charset="-122"/>
              </a:defRPr>
            </a:lvl3pPr>
            <a:lvl4pPr defTabSz="827405">
              <a:defRPr sz="2400">
                <a:solidFill>
                  <a:schemeClr val="tx1"/>
                </a:solidFill>
                <a:latin typeface="Tahoma" panose="020B0604030504040204" pitchFamily="34" charset="0"/>
                <a:ea typeface="宋体" panose="02010600030101010101" pitchFamily="2" charset="-122"/>
              </a:defRPr>
            </a:lvl4pPr>
            <a:lvl5pPr defTabSz="827405">
              <a:defRPr sz="2400">
                <a:solidFill>
                  <a:schemeClr val="tx1"/>
                </a:solidFill>
                <a:latin typeface="Tahoma" panose="020B0604030504040204" pitchFamily="34" charset="0"/>
                <a:ea typeface="宋体" panose="02010600030101010101" pitchFamily="2" charset="-122"/>
              </a:defRPr>
            </a:lvl5pPr>
            <a:lvl6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6pPr>
            <a:lvl7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7pPr>
            <a:lvl8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8pPr>
            <a:lvl9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9pPr>
          </a:lstStyle>
          <a:p>
            <a:pPr>
              <a:spcBef>
                <a:spcPct val="50000"/>
              </a:spcBef>
              <a:buFont typeface="Arial" panose="020B0604020202020204" pitchFamily="34" charset="0"/>
              <a:buNone/>
              <a:defRPr/>
            </a:pPr>
            <a:r>
              <a:rPr lang="zh-CN" altLang="en-US" sz="3600" b="1" dirty="0" smtClean="0">
                <a:latin typeface="黑体" panose="02010609060101010101" charset="-122"/>
                <a:ea typeface="黑体" panose="02010609060101010101" charset="-122"/>
              </a:rPr>
              <a:t>课堂作业</a:t>
            </a:r>
            <a:endParaRPr lang="zh-CN" altLang="en-US" sz="3600" b="1" dirty="0" smtClean="0">
              <a:latin typeface="黑体" panose="02010609060101010101" charset="-122"/>
              <a:ea typeface="黑体" panose="02010609060101010101" charset="-122"/>
            </a:endParaRPr>
          </a:p>
        </p:txBody>
      </p:sp>
      <p:sp>
        <p:nvSpPr>
          <p:cNvPr id="22530" name="Text Box 3"/>
          <p:cNvSpPr txBox="1">
            <a:spLocks noChangeArrowheads="1"/>
          </p:cNvSpPr>
          <p:nvPr/>
        </p:nvSpPr>
        <p:spPr bwMode="auto">
          <a:xfrm>
            <a:off x="1524000" y="2209800"/>
            <a:ext cx="9072245" cy="2167255"/>
          </a:xfrm>
          <a:prstGeom prst="rect">
            <a:avLst/>
          </a:prstGeom>
          <a:noFill/>
          <a:ln>
            <a:noFill/>
          </a:ln>
        </p:spPr>
        <p:txBody>
          <a:bodyPr wrap="square" lIns="91429" tIns="45714" rIns="91429" bIns="45714">
            <a:spAutoFit/>
          </a:bodyPr>
          <a:lstStyle>
            <a:lvl1pPr defTabSz="827405">
              <a:defRPr sz="2400">
                <a:solidFill>
                  <a:schemeClr val="tx1"/>
                </a:solidFill>
                <a:latin typeface="Tahoma" panose="020B0604030504040204" pitchFamily="34" charset="0"/>
                <a:ea typeface="宋体" panose="02010600030101010101" pitchFamily="2" charset="-122"/>
              </a:defRPr>
            </a:lvl1pPr>
            <a:lvl2pPr defTabSz="827405">
              <a:defRPr sz="2400">
                <a:solidFill>
                  <a:schemeClr val="tx1"/>
                </a:solidFill>
                <a:latin typeface="Tahoma" panose="020B0604030504040204" pitchFamily="34" charset="0"/>
                <a:ea typeface="宋体" panose="02010600030101010101" pitchFamily="2" charset="-122"/>
              </a:defRPr>
            </a:lvl2pPr>
            <a:lvl3pPr defTabSz="827405">
              <a:defRPr sz="2400">
                <a:solidFill>
                  <a:schemeClr val="tx1"/>
                </a:solidFill>
                <a:latin typeface="Tahoma" panose="020B0604030504040204" pitchFamily="34" charset="0"/>
                <a:ea typeface="宋体" panose="02010600030101010101" pitchFamily="2" charset="-122"/>
              </a:defRPr>
            </a:lvl3pPr>
            <a:lvl4pPr defTabSz="827405">
              <a:defRPr sz="2400">
                <a:solidFill>
                  <a:schemeClr val="tx1"/>
                </a:solidFill>
                <a:latin typeface="Tahoma" panose="020B0604030504040204" pitchFamily="34" charset="0"/>
                <a:ea typeface="宋体" panose="02010600030101010101" pitchFamily="2" charset="-122"/>
              </a:defRPr>
            </a:lvl4pPr>
            <a:lvl5pPr defTabSz="827405">
              <a:defRPr sz="2400">
                <a:solidFill>
                  <a:schemeClr val="tx1"/>
                </a:solidFill>
                <a:latin typeface="Tahoma" panose="020B0604030504040204" pitchFamily="34" charset="0"/>
                <a:ea typeface="宋体" panose="02010600030101010101" pitchFamily="2" charset="-122"/>
              </a:defRPr>
            </a:lvl5pPr>
            <a:lvl6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6pPr>
            <a:lvl7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7pPr>
            <a:lvl8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8pPr>
            <a:lvl9pPr defTabSz="827405" fontAlgn="base">
              <a:spcBef>
                <a:spcPct val="0"/>
              </a:spcBef>
              <a:spcAft>
                <a:spcPct val="0"/>
              </a:spcAft>
              <a:buFont typeface="Arial" panose="020B0604020202020204" pitchFamily="34" charset="0"/>
              <a:defRPr sz="2400">
                <a:solidFill>
                  <a:schemeClr val="tx1"/>
                </a:solidFill>
                <a:latin typeface="Tahoma" panose="020B0604030504040204" pitchFamily="34" charset="0"/>
                <a:ea typeface="宋体" panose="02010600030101010101" pitchFamily="2" charset="-122"/>
              </a:defRPr>
            </a:lvl9pPr>
          </a:lstStyle>
          <a:p>
            <a:pPr algn="just">
              <a:lnSpc>
                <a:spcPct val="125000"/>
              </a:lnSpc>
              <a:spcBef>
                <a:spcPts val="50"/>
              </a:spcBef>
              <a:spcAft>
                <a:spcPts val="0"/>
              </a:spcAft>
              <a:buFont typeface="Arial" panose="020B0604020202020204" pitchFamily="34" charset="0"/>
              <a:buNone/>
              <a:defRPr/>
            </a:pPr>
            <a:r>
              <a:rPr lang="en-US" sz="3600" dirty="0" smtClean="0"/>
              <a:t>       </a:t>
            </a:r>
            <a:r>
              <a:rPr lang="zh-CN" altLang="en-US" sz="3600" b="1" dirty="0" smtClean="0"/>
              <a:t>以</a:t>
            </a:r>
            <a:r>
              <a:rPr lang="en-US" sz="3600" b="1" dirty="0" smtClean="0"/>
              <a:t>《</a:t>
            </a:r>
            <a:r>
              <a:rPr lang="zh-CN" altLang="en-US" sz="3600" b="1" dirty="0" smtClean="0"/>
              <a:t>我的母亲</a:t>
            </a:r>
            <a:r>
              <a:rPr lang="en-US" sz="3600" b="1" dirty="0" smtClean="0"/>
              <a:t>》</a:t>
            </a:r>
            <a:r>
              <a:rPr lang="zh-CN" altLang="en-US" sz="3600" b="1" dirty="0" smtClean="0"/>
              <a:t>或</a:t>
            </a:r>
            <a:r>
              <a:rPr lang="en-US" sz="3600" b="1" dirty="0" smtClean="0"/>
              <a:t>《</a:t>
            </a:r>
            <a:r>
              <a:rPr lang="zh-CN" altLang="en-US" sz="3600" b="1" dirty="0" smtClean="0"/>
              <a:t>我的父亲</a:t>
            </a:r>
            <a:r>
              <a:rPr lang="en-US" sz="3600" b="1" dirty="0" smtClean="0"/>
              <a:t>》</a:t>
            </a:r>
            <a:r>
              <a:rPr lang="zh-CN" altLang="en-US" sz="3600" b="1" dirty="0" smtClean="0"/>
              <a:t>为题</a:t>
            </a:r>
            <a:r>
              <a:rPr lang="zh-CN" altLang="zh-CN" sz="3600" b="1" dirty="0">
                <a:solidFill>
                  <a:srgbClr val="000000"/>
                </a:solidFill>
                <a:latin typeface="Arial" panose="020B0604020202020204" pitchFamily="34" charset="0"/>
                <a:cs typeface="+mn-ea"/>
                <a:sym typeface="宋体" panose="02010600030101010101" pitchFamily="2" charset="-122"/>
              </a:rPr>
              <a:t>,</a:t>
            </a:r>
            <a:r>
              <a:rPr lang="zh-CN" altLang="en-US" sz="3600" b="1" dirty="0" smtClean="0"/>
              <a:t>写一篇短文</a:t>
            </a:r>
            <a:r>
              <a:rPr lang="zh-CN" altLang="zh-CN" sz="3600" b="1" dirty="0">
                <a:solidFill>
                  <a:srgbClr val="000000"/>
                </a:solidFill>
                <a:latin typeface="Arial" panose="020B0604020202020204" pitchFamily="34" charset="0"/>
                <a:cs typeface="+mn-ea"/>
                <a:sym typeface="宋体" panose="02010600030101010101" pitchFamily="2" charset="-122"/>
              </a:rPr>
              <a:t>,</a:t>
            </a:r>
            <a:r>
              <a:rPr lang="zh-CN" altLang="en-US" sz="3600" b="1" dirty="0" smtClean="0"/>
              <a:t>用一个小事例来表现母亲或父亲的一个特点。</a:t>
            </a:r>
            <a:endParaRPr lang="zh-CN" altLang="en-US" sz="3600" b="1"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8433" name="Rectangle 3"/>
          <p:cNvSpPr>
            <a:spLocks noGrp="1"/>
          </p:cNvSpPr>
          <p:nvPr>
            <p:ph type="body" idx="4294967295"/>
          </p:nvPr>
        </p:nvSpPr>
        <p:spPr>
          <a:xfrm>
            <a:off x="1586230" y="2201545"/>
            <a:ext cx="8695055" cy="2764790"/>
          </a:xfrm>
        </p:spPr>
        <p:txBody>
          <a:bodyPr vert="horz" wrap="square" lIns="91440" tIns="45720" rIns="91440" bIns="45720" anchor="t" anchorCtr="0">
            <a:noAutofit/>
          </a:bodyPr>
          <a:p>
            <a:pPr marL="0" indent="0" algn="l">
              <a:lnSpc>
                <a:spcPct val="110000"/>
              </a:lnSpc>
              <a:buNone/>
            </a:pPr>
            <a:r>
              <a:rPr lang="en-US" altLang="zh-CN" sz="3200" b="1" dirty="0">
                <a:solidFill>
                  <a:srgbClr val="0000CC"/>
                </a:solidFill>
                <a:latin typeface="华文中宋" panose="02010600040101010101" pitchFamily="2" charset="-122"/>
                <a:ea typeface="华文中宋" panose="02010600040101010101" pitchFamily="2" charset="-122"/>
              </a:rPr>
              <a:t>      </a:t>
            </a:r>
            <a:r>
              <a:rPr lang="zh-CN" altLang="en-US" sz="3200" b="1" dirty="0">
                <a:solidFill>
                  <a:srgbClr val="0000FF"/>
                </a:solidFill>
                <a:latin typeface="宋体" panose="02010600030101010101" pitchFamily="2" charset="-122"/>
                <a:ea typeface="宋体" panose="02010600030101010101" pitchFamily="2" charset="-122"/>
              </a:rPr>
              <a:t>回忆录是</a:t>
            </a:r>
            <a:r>
              <a:rPr lang="zh-CN" altLang="en-US" sz="3200" b="1" dirty="0">
                <a:solidFill>
                  <a:srgbClr val="FF0000"/>
                </a:solidFill>
                <a:latin typeface="宋体" panose="02010600030101010101" pitchFamily="2" charset="-122"/>
                <a:ea typeface="宋体" panose="02010600030101010101" pitchFamily="2" charset="-122"/>
              </a:rPr>
              <a:t>传记</a:t>
            </a:r>
            <a:r>
              <a:rPr lang="zh-CN" altLang="en-US" sz="3200" b="1" dirty="0">
                <a:solidFill>
                  <a:srgbClr val="0000FF"/>
                </a:solidFill>
                <a:latin typeface="宋体" panose="02010600030101010101" pitchFamily="2" charset="-122"/>
                <a:ea typeface="宋体" panose="02010600030101010101" pitchFamily="2" charset="-122"/>
              </a:rPr>
              <a:t>的一种</a:t>
            </a:r>
            <a:r>
              <a:rPr lang="zh-CN" altLang="zh-CN" sz="3200" b="1" dirty="0">
                <a:solidFill>
                  <a:srgbClr val="0000FF"/>
                </a:solidFill>
                <a:latin typeface="Arial" panose="020B0604020202020204" pitchFamily="34" charset="0"/>
                <a:cs typeface="+mn-ea"/>
                <a:sym typeface="宋体" panose="02010600030101010101" pitchFamily="2" charset="-122"/>
              </a:rPr>
              <a:t>,</a:t>
            </a:r>
            <a:r>
              <a:rPr lang="zh-CN" altLang="en-US" sz="3200" b="1" dirty="0">
                <a:solidFill>
                  <a:srgbClr val="0000FF"/>
                </a:solidFill>
                <a:latin typeface="宋体" panose="02010600030101010101" pitchFamily="2" charset="-122"/>
                <a:ea typeface="宋体" panose="02010600030101010101" pitchFamily="2" charset="-122"/>
              </a:rPr>
              <a:t>属于</a:t>
            </a:r>
            <a:r>
              <a:rPr lang="zh-CN" altLang="en-US" sz="3200" b="1" dirty="0">
                <a:solidFill>
                  <a:srgbClr val="FF0000"/>
                </a:solidFill>
                <a:latin typeface="宋体" panose="02010600030101010101" pitchFamily="2" charset="-122"/>
                <a:ea typeface="宋体" panose="02010600030101010101" pitchFamily="2" charset="-122"/>
              </a:rPr>
              <a:t>记叙文</a:t>
            </a:r>
            <a:r>
              <a:rPr lang="zh-CN" altLang="en-US" sz="3200" b="1" dirty="0">
                <a:solidFill>
                  <a:srgbClr val="0000FF"/>
                </a:solidFill>
                <a:latin typeface="宋体" panose="02010600030101010101" pitchFamily="2" charset="-122"/>
                <a:ea typeface="宋体" panose="02010600030101010101" pitchFamily="2" charset="-122"/>
              </a:rPr>
              <a:t>体裁</a:t>
            </a:r>
            <a:r>
              <a:rPr lang="zh-CN" altLang="zh-CN" sz="3200" b="1" dirty="0">
                <a:solidFill>
                  <a:srgbClr val="0000FF"/>
                </a:solidFill>
                <a:latin typeface="Arial" panose="020B0604020202020204" pitchFamily="34" charset="0"/>
                <a:cs typeface="+mn-ea"/>
                <a:sym typeface="宋体" panose="02010600030101010101" pitchFamily="2" charset="-122"/>
              </a:rPr>
              <a:t>,</a:t>
            </a:r>
            <a:r>
              <a:rPr lang="zh-CN" altLang="en-US" sz="3200" b="1" dirty="0">
                <a:solidFill>
                  <a:srgbClr val="0000FF"/>
                </a:solidFill>
                <a:latin typeface="宋体" panose="02010600030101010101" pitchFamily="2" charset="-122"/>
                <a:ea typeface="宋体" panose="02010600030101010101" pitchFamily="2" charset="-122"/>
              </a:rPr>
              <a:t>它把作者对被回忆者的几件能刻画人物性格、表达一个主题的材料组织起来</a:t>
            </a:r>
            <a:r>
              <a:rPr lang="zh-CN" altLang="zh-CN" sz="3200" b="1" dirty="0">
                <a:solidFill>
                  <a:srgbClr val="0000FF"/>
                </a:solidFill>
                <a:latin typeface="Arial" panose="020B0604020202020204" pitchFamily="34" charset="0"/>
                <a:cs typeface="+mn-ea"/>
                <a:sym typeface="宋体" panose="02010600030101010101" pitchFamily="2" charset="-122"/>
              </a:rPr>
              <a:t>,</a:t>
            </a:r>
            <a:r>
              <a:rPr lang="zh-CN" altLang="zh-CN" sz="3200" b="1" dirty="0">
                <a:solidFill>
                  <a:srgbClr val="0000FF"/>
                </a:solidFill>
                <a:latin typeface="宋体" panose="02010600030101010101" pitchFamily="2" charset="-122"/>
                <a:ea typeface="宋体" panose="02010600030101010101" pitchFamily="2" charset="-122"/>
                <a:cs typeface="+mn-ea"/>
                <a:sym typeface="宋体" panose="02010600030101010101" pitchFamily="2" charset="-122"/>
              </a:rPr>
              <a:t>用回忆的形式记叙历史事件或个人的真实生活</a:t>
            </a:r>
            <a:r>
              <a:rPr lang="zh-CN" altLang="zh-CN" sz="3200" b="1" dirty="0">
                <a:solidFill>
                  <a:srgbClr val="0000FF"/>
                </a:solidFill>
                <a:latin typeface="Arial" panose="020B0604020202020204" pitchFamily="34" charset="0"/>
                <a:cs typeface="+mn-ea"/>
                <a:sym typeface="宋体" panose="02010600030101010101" pitchFamily="2" charset="-122"/>
              </a:rPr>
              <a:t>,</a:t>
            </a:r>
            <a:r>
              <a:rPr lang="zh-CN" altLang="zh-CN" sz="3200" b="1" dirty="0">
                <a:solidFill>
                  <a:srgbClr val="0000FF"/>
                </a:solidFill>
                <a:latin typeface="宋体" panose="02010600030101010101" pitchFamily="2" charset="-122"/>
                <a:ea typeface="宋体" panose="02010600030101010101" pitchFamily="2" charset="-122"/>
                <a:cs typeface="+mn-ea"/>
                <a:sym typeface="宋体" panose="02010600030101010101" pitchFamily="2" charset="-122"/>
              </a:rPr>
              <a:t>在记叙的基础上</a:t>
            </a:r>
            <a:r>
              <a:rPr lang="zh-CN" altLang="en-US" sz="3200" b="1" dirty="0">
                <a:solidFill>
                  <a:srgbClr val="0000FF"/>
                </a:solidFill>
                <a:latin typeface="宋体" panose="02010600030101010101" pitchFamily="2" charset="-122"/>
                <a:ea typeface="宋体" panose="02010600030101010101" pitchFamily="2" charset="-122"/>
              </a:rPr>
              <a:t>又加以适当的</a:t>
            </a:r>
            <a:r>
              <a:rPr lang="zh-CN" altLang="en-US" sz="3200" b="1" dirty="0">
                <a:solidFill>
                  <a:srgbClr val="FF0000"/>
                </a:solidFill>
                <a:latin typeface="宋体" panose="02010600030101010101" pitchFamily="2" charset="-122"/>
                <a:ea typeface="宋体" panose="02010600030101010101" pitchFamily="2" charset="-122"/>
              </a:rPr>
              <a:t>抒情和议论</a:t>
            </a:r>
            <a:r>
              <a:rPr lang="zh-CN" altLang="en-US" sz="3200" b="1" dirty="0">
                <a:solidFill>
                  <a:srgbClr val="0000CC"/>
                </a:solidFill>
                <a:latin typeface="宋体" panose="02010600030101010101" pitchFamily="2" charset="-122"/>
                <a:ea typeface="宋体" panose="02010600030101010101" pitchFamily="2" charset="-122"/>
              </a:rPr>
              <a:t>。</a:t>
            </a:r>
            <a:endParaRPr lang="zh-CN" altLang="en-US" sz="3200" b="1" dirty="0">
              <a:solidFill>
                <a:srgbClr val="0000CC"/>
              </a:solidFill>
              <a:latin typeface="宋体" panose="02010600030101010101" pitchFamily="2" charset="-122"/>
              <a:ea typeface="宋体" panose="02010600030101010101" pitchFamily="2" charset="-122"/>
              <a:sym typeface="宋体" panose="02010600030101010101" pitchFamily="2" charset="-122"/>
            </a:endParaRPr>
          </a:p>
        </p:txBody>
      </p:sp>
      <p:sp>
        <p:nvSpPr>
          <p:cNvPr id="2" name="文本框 1"/>
          <p:cNvSpPr txBox="1"/>
          <p:nvPr/>
        </p:nvSpPr>
        <p:spPr>
          <a:xfrm>
            <a:off x="1144270" y="1069340"/>
            <a:ext cx="2176780" cy="645160"/>
          </a:xfrm>
          <a:prstGeom prst="rect">
            <a:avLst/>
          </a:prstGeom>
          <a:noFill/>
        </p:spPr>
        <p:txBody>
          <a:bodyPr wrap="square" rtlCol="0" anchor="t">
            <a:spAutoFit/>
          </a:bodyPr>
          <a:p>
            <a:r>
              <a:rPr lang="zh-CN" altLang="en-US" sz="3600" b="1" dirty="0">
                <a:effectLst/>
                <a:latin typeface="黑体" panose="02010609060101010101" charset="-122"/>
                <a:ea typeface="黑体" panose="02010609060101010101" charset="-122"/>
                <a:sym typeface="+mn-ea"/>
              </a:rPr>
              <a:t>文体知识</a:t>
            </a:r>
            <a:endParaRPr lang="zh-CN" altLang="en-US" sz="3600" b="1" dirty="0">
              <a:effectLst/>
              <a:latin typeface="黑体" panose="02010609060101010101" charset="-122"/>
              <a:ea typeface="黑体" panose="02010609060101010101" charset="-122"/>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0244" name="AutoShape 14" descr="u=659003504,3790867401&amp;fm=214&amp;gp=0"/>
          <p:cNvSpPr>
            <a:spLocks noChangeAspect="1"/>
          </p:cNvSpPr>
          <p:nvPr/>
        </p:nvSpPr>
        <p:spPr>
          <a:xfrm>
            <a:off x="5943600" y="3276600"/>
            <a:ext cx="304800" cy="304800"/>
          </a:xfrm>
          <a:prstGeom prst="rect">
            <a:avLst/>
          </a:prstGeom>
          <a:no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245" name="AutoShape 16" descr="u=659003504,3790867401&amp;fm=214&amp;gp=0"/>
          <p:cNvSpPr>
            <a:spLocks noChangeAspect="1"/>
          </p:cNvSpPr>
          <p:nvPr/>
        </p:nvSpPr>
        <p:spPr>
          <a:xfrm>
            <a:off x="5943600" y="3276600"/>
            <a:ext cx="304800" cy="304800"/>
          </a:xfrm>
          <a:prstGeom prst="rect">
            <a:avLst/>
          </a:prstGeom>
          <a:noFill/>
          <a:ln w="9525">
            <a:noFill/>
          </a:ln>
        </p:spPr>
        <p:txBody>
          <a:bodyPr anchor="t" anchorCtr="0"/>
          <a:p>
            <a:endParaRPr lang="zh-CN" altLang="en-US" dirty="0">
              <a:latin typeface="Arial" panose="020B0604020202020204" pitchFamily="34" charset="0"/>
              <a:ea typeface="宋体" panose="02010600030101010101" pitchFamily="2" charset="-122"/>
            </a:endParaRPr>
          </a:p>
        </p:txBody>
      </p:sp>
      <p:sp>
        <p:nvSpPr>
          <p:cNvPr id="10246" name="文本框 1"/>
          <p:cNvSpPr txBox="1"/>
          <p:nvPr/>
        </p:nvSpPr>
        <p:spPr>
          <a:xfrm>
            <a:off x="3327400" y="1778000"/>
            <a:ext cx="8392795" cy="4030980"/>
          </a:xfrm>
          <a:prstGeom prst="rect">
            <a:avLst/>
          </a:prstGeom>
          <a:noFill/>
          <a:ln w="9525">
            <a:noFill/>
          </a:ln>
        </p:spPr>
        <p:txBody>
          <a:bodyPr wrap="square" anchor="t" anchorCtr="0">
            <a:spAutoFit/>
          </a:bodyPr>
          <a:p>
            <a:pPr defTabSz="827405">
              <a:lnSpc>
                <a:spcPct val="100000"/>
              </a:lnSpc>
            </a:pPr>
            <a:r>
              <a:rPr lang="en-US" altLang="zh-CN" b="1" dirty="0">
                <a:latin typeface="Times New Roman" panose="02020603050405020304" pitchFamily="18" charset="0"/>
                <a:ea typeface="宋体" panose="02010600030101010101" pitchFamily="2" charset="-122"/>
                <a:sym typeface="Arial" panose="020B0604020202020204" pitchFamily="34" charset="0"/>
              </a:rPr>
              <a:t>     </a:t>
            </a:r>
            <a:r>
              <a:rPr lang="en-US" altLang="zh-CN" sz="3200" b="1" dirty="0">
                <a:latin typeface="Times New Roman" panose="02020603050405020304" pitchFamily="18" charset="0"/>
                <a:ea typeface="宋体" panose="02010600030101010101" pitchFamily="2" charset="-122"/>
                <a:sym typeface="Arial" panose="020B0604020202020204" pitchFamily="34" charset="0"/>
              </a:rPr>
              <a:t>    </a:t>
            </a:r>
            <a:r>
              <a:rPr lang="zh-CN" altLang="en-US" sz="2800" b="1" dirty="0">
                <a:latin typeface="Times New Roman" panose="02020603050405020304" pitchFamily="18" charset="0"/>
                <a:ea typeface="宋体" panose="02010600030101010101" pitchFamily="2" charset="-122"/>
                <a:sym typeface="Arial" panose="020B0604020202020204" pitchFamily="34" charset="0"/>
              </a:rPr>
              <a:t>朱德</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latin typeface="Times New Roman" panose="02020603050405020304" pitchFamily="18" charset="0"/>
                <a:ea typeface="宋体" panose="02010600030101010101" pitchFamily="2" charset="-122"/>
                <a:sym typeface="Arial" panose="020B0604020202020204" pitchFamily="34" charset="0"/>
              </a:rPr>
              <a:t>字玉阶</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latin typeface="Times New Roman" panose="02020603050405020304" pitchFamily="18" charset="0"/>
                <a:ea typeface="宋体" panose="02010600030101010101" pitchFamily="2" charset="-122"/>
                <a:sym typeface="Arial" panose="020B0604020202020204" pitchFamily="34" charset="0"/>
              </a:rPr>
              <a:t>四川仪陇人。</a:t>
            </a:r>
            <a:r>
              <a:rPr lang="en-US" altLang="zh-CN" sz="2800" dirty="0">
                <a:ea typeface="宋体" panose="02010600030101010101" pitchFamily="2" charset="-122"/>
                <a:cs typeface="+mn-lt"/>
                <a:sym typeface="Arial" panose="020B0604020202020204" pitchFamily="34" charset="0"/>
              </a:rPr>
              <a:t>1909</a:t>
            </a:r>
            <a:r>
              <a:rPr lang="zh-CN" altLang="en-US" sz="2800" b="1" dirty="0">
                <a:latin typeface="Times New Roman" panose="02020603050405020304" pitchFamily="18" charset="0"/>
                <a:ea typeface="宋体" panose="02010600030101010101" pitchFamily="2" charset="-122"/>
                <a:sym typeface="Arial" panose="020B0604020202020204" pitchFamily="34" charset="0"/>
              </a:rPr>
              <a:t>年考入云南陆军讲武堂</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latin typeface="Times New Roman" panose="02020603050405020304" pitchFamily="18" charset="0"/>
                <a:ea typeface="宋体" panose="02010600030101010101" pitchFamily="2" charset="-122"/>
                <a:sym typeface="Arial" panose="020B0604020202020204" pitchFamily="34" charset="0"/>
              </a:rPr>
              <a:t>同年加入中国同盟会。在十月革命和五四运动的影响下</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latin typeface="Times New Roman" panose="02020603050405020304" pitchFamily="18" charset="0"/>
                <a:ea typeface="宋体" panose="02010600030101010101" pitchFamily="2" charset="-122"/>
                <a:sym typeface="Arial" panose="020B0604020202020204" pitchFamily="34" charset="0"/>
              </a:rPr>
              <a:t>为寻求革命真理赴</a:t>
            </a:r>
            <a:r>
              <a:rPr lang="zh-CN" altLang="en-US" sz="2800" b="1" u="sng" dirty="0">
                <a:solidFill>
                  <a:srgbClr val="FF0000"/>
                </a:solidFill>
                <a:latin typeface="Times New Roman" panose="02020603050405020304" pitchFamily="18" charset="0"/>
                <a:ea typeface="宋体" panose="02010600030101010101" pitchFamily="2" charset="-122"/>
                <a:sym typeface="Arial" panose="020B0604020202020204" pitchFamily="34" charset="0"/>
              </a:rPr>
              <a:t>德国</a:t>
            </a:r>
            <a:r>
              <a:rPr lang="zh-CN" altLang="en-US" sz="2800" b="1" dirty="0">
                <a:latin typeface="Times New Roman" panose="02020603050405020304" pitchFamily="18" charset="0"/>
                <a:ea typeface="宋体" panose="02010600030101010101" pitchFamily="2" charset="-122"/>
                <a:sym typeface="Arial" panose="020B0604020202020204" pitchFamily="34" charset="0"/>
              </a:rPr>
              <a:t>求学</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latin typeface="Times New Roman" panose="02020603050405020304" pitchFamily="18" charset="0"/>
                <a:ea typeface="宋体" panose="02010600030101010101" pitchFamily="2" charset="-122"/>
                <a:sym typeface="Arial" panose="020B0604020202020204" pitchFamily="34" charset="0"/>
              </a:rPr>
              <a:t>经周恩来介绍加入中国共产党。</a:t>
            </a:r>
            <a:r>
              <a:rPr lang="en-US" altLang="zh-CN" sz="2800" dirty="0">
                <a:ea typeface="宋体" panose="02010600030101010101" pitchFamily="2" charset="-122"/>
                <a:cs typeface="+mn-lt"/>
                <a:sym typeface="Arial" panose="020B0604020202020204" pitchFamily="34" charset="0"/>
              </a:rPr>
              <a:t>1927</a:t>
            </a:r>
            <a:r>
              <a:rPr lang="zh-CN" altLang="en-US" sz="2800" b="1" dirty="0">
                <a:latin typeface="Times New Roman" panose="02020603050405020304" pitchFamily="18" charset="0"/>
                <a:ea typeface="宋体" panose="02010600030101010101" pitchFamily="2" charset="-122"/>
                <a:sym typeface="Arial" panose="020B0604020202020204" pitchFamily="34" charset="0"/>
              </a:rPr>
              <a:t>年</a:t>
            </a:r>
            <a:r>
              <a:rPr lang="en-US" altLang="zh-CN" sz="2800" dirty="0">
                <a:ea typeface="宋体" panose="02010600030101010101" pitchFamily="2" charset="-122"/>
                <a:cs typeface="+mn-lt"/>
                <a:sym typeface="Arial" panose="020B0604020202020204" pitchFamily="34" charset="0"/>
              </a:rPr>
              <a:t>8</a:t>
            </a:r>
            <a:r>
              <a:rPr lang="zh-CN" altLang="en-US" sz="2800" b="1" dirty="0">
                <a:latin typeface="Times New Roman" panose="02020603050405020304" pitchFamily="18" charset="0"/>
                <a:ea typeface="宋体" panose="02010600030101010101" pitchFamily="2" charset="-122"/>
                <a:sym typeface="Arial" panose="020B0604020202020204" pitchFamily="34" charset="0"/>
              </a:rPr>
              <a:t>月</a:t>
            </a:r>
            <a:r>
              <a:rPr lang="en-US" altLang="zh-CN" sz="2800" dirty="0">
                <a:ea typeface="宋体" panose="02010600030101010101" pitchFamily="2" charset="-122"/>
                <a:cs typeface="+mn-lt"/>
                <a:sym typeface="Arial" panose="020B0604020202020204" pitchFamily="34" charset="0"/>
              </a:rPr>
              <a:t>1</a:t>
            </a:r>
            <a:r>
              <a:rPr lang="zh-CN" altLang="en-US" sz="2800" b="1" dirty="0">
                <a:latin typeface="Times New Roman" panose="02020603050405020304" pitchFamily="18" charset="0"/>
                <a:ea typeface="宋体" panose="02010600030101010101" pitchFamily="2" charset="-122"/>
                <a:sym typeface="Arial" panose="020B0604020202020204" pitchFamily="34" charset="0"/>
              </a:rPr>
              <a:t>日</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latin typeface="Times New Roman" panose="02020603050405020304" pitchFamily="18" charset="0"/>
                <a:ea typeface="宋体" panose="02010600030101010101" pitchFamily="2" charset="-122"/>
                <a:sym typeface="Arial" panose="020B0604020202020204" pitchFamily="34" charset="0"/>
              </a:rPr>
              <a:t>参加了八一</a:t>
            </a:r>
            <a:r>
              <a:rPr lang="zh-CN" altLang="en-US" sz="2800" b="1" u="sng" dirty="0">
                <a:solidFill>
                  <a:srgbClr val="FF0000"/>
                </a:solidFill>
                <a:latin typeface="Times New Roman" panose="02020603050405020304" pitchFamily="18" charset="0"/>
                <a:ea typeface="宋体" panose="02010600030101010101" pitchFamily="2" charset="-122"/>
                <a:sym typeface="Arial" panose="020B0604020202020204" pitchFamily="34" charset="0"/>
              </a:rPr>
              <a:t>南昌起义</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latin typeface="Times New Roman" panose="02020603050405020304" pitchFamily="18" charset="0"/>
                <a:ea typeface="宋体" panose="02010600030101010101" pitchFamily="2" charset="-122"/>
                <a:sym typeface="Arial" panose="020B0604020202020204" pitchFamily="34" charset="0"/>
              </a:rPr>
              <a:t>并领导了井冈山革命根据地的创建工作。</a:t>
            </a:r>
            <a:r>
              <a:rPr lang="zh-CN" altLang="en-US" sz="2800" b="1" u="sng" dirty="0">
                <a:solidFill>
                  <a:srgbClr val="FF0000"/>
                </a:solidFill>
                <a:latin typeface="Times New Roman" panose="02020603050405020304" pitchFamily="18" charset="0"/>
                <a:ea typeface="宋体" panose="02010600030101010101" pitchFamily="2" charset="-122"/>
                <a:sym typeface="Arial" panose="020B0604020202020204" pitchFamily="34" charset="0"/>
              </a:rPr>
              <a:t>抗日战争</a:t>
            </a:r>
            <a:r>
              <a:rPr lang="zh-CN" altLang="en-US" sz="2800" b="1" dirty="0">
                <a:latin typeface="Times New Roman" panose="02020603050405020304" pitchFamily="18" charset="0"/>
                <a:ea typeface="宋体" panose="02010600030101010101" pitchFamily="2" charset="-122"/>
                <a:sym typeface="Arial" panose="020B0604020202020204" pitchFamily="34" charset="0"/>
              </a:rPr>
              <a:t>时期</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effectLst/>
                <a:latin typeface="宋体" panose="02010600030101010101" pitchFamily="2" charset="-122"/>
                <a:ea typeface="宋体" panose="02010600030101010101" pitchFamily="2" charset="-122"/>
                <a:sym typeface="宋体" panose="02010600030101010101" pitchFamily="2" charset="-122"/>
              </a:rPr>
              <a:t>朱德</a:t>
            </a:r>
            <a:r>
              <a:rPr lang="zh-CN" altLang="en-US" sz="2800" b="1" dirty="0">
                <a:latin typeface="Times New Roman" panose="02020603050405020304" pitchFamily="18" charset="0"/>
                <a:ea typeface="宋体" panose="02010600030101010101" pitchFamily="2" charset="-122"/>
                <a:sym typeface="Arial" panose="020B0604020202020204" pitchFamily="34" charset="0"/>
              </a:rPr>
              <a:t>任八路军总指挥</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effectLst/>
                <a:latin typeface="宋体" panose="02010600030101010101" pitchFamily="2" charset="-122"/>
                <a:ea typeface="宋体" panose="02010600030101010101" pitchFamily="2" charset="-122"/>
                <a:sym typeface="宋体" panose="02010600030101010101" pitchFamily="2" charset="-122"/>
              </a:rPr>
              <a:t>深入敌后</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effectLst/>
                <a:latin typeface="宋体" panose="02010600030101010101" pitchFamily="2" charset="-122"/>
                <a:ea typeface="宋体" panose="02010600030101010101" pitchFamily="2" charset="-122"/>
                <a:sym typeface="宋体" panose="02010600030101010101" pitchFamily="2" charset="-122"/>
              </a:rPr>
              <a:t>建立抗日根据地。他在解放战争中</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latin typeface="Times New Roman" panose="02020603050405020304" pitchFamily="18" charset="0"/>
                <a:ea typeface="宋体" panose="02010600030101010101" pitchFamily="2" charset="-122"/>
                <a:sym typeface="Arial" panose="020B0604020202020204" pitchFamily="34" charset="0"/>
              </a:rPr>
              <a:t>任中国人民解放军</a:t>
            </a:r>
            <a:r>
              <a:rPr lang="zh-CN" altLang="en-US" sz="2800" b="1" u="sng" dirty="0">
                <a:solidFill>
                  <a:srgbClr val="FF0000"/>
                </a:solidFill>
                <a:latin typeface="Times New Roman" panose="02020603050405020304" pitchFamily="18" charset="0"/>
                <a:ea typeface="宋体" panose="02010600030101010101" pitchFamily="2" charset="-122"/>
                <a:sym typeface="Arial" panose="020B0604020202020204" pitchFamily="34" charset="0"/>
              </a:rPr>
              <a:t>总司令</a:t>
            </a:r>
            <a:r>
              <a:rPr lang="zh-CN" altLang="en-US" sz="2800" b="1" dirty="0">
                <a:latin typeface="Times New Roman" panose="02020603050405020304" pitchFamily="18" charset="0"/>
                <a:ea typeface="宋体" panose="02010600030101010101" pitchFamily="2" charset="-122"/>
                <a:sym typeface="Arial" panose="020B0604020202020204" pitchFamily="34" charset="0"/>
              </a:rPr>
              <a:t>。他是中国人民解放军的主要缔造者之一</a:t>
            </a:r>
            <a:r>
              <a:rPr lang="zh-CN" altLang="zh-CN" sz="2800" b="1" dirty="0">
                <a:solidFill>
                  <a:srgbClr val="000000"/>
                </a:solidFill>
                <a:latin typeface="Arial" panose="020B0604020202020204" pitchFamily="34" charset="0"/>
                <a:cs typeface="+mn-ea"/>
                <a:sym typeface="宋体" panose="02010600030101010101" pitchFamily="2" charset="-122"/>
              </a:rPr>
              <a:t>,</a:t>
            </a:r>
            <a:r>
              <a:rPr lang="zh-CN" altLang="en-US" sz="2800" b="1" dirty="0">
                <a:latin typeface="Times New Roman" panose="02020603050405020304" pitchFamily="18" charset="0"/>
                <a:ea typeface="宋体" panose="02010600030101010101" pitchFamily="2" charset="-122"/>
                <a:sym typeface="Arial" panose="020B0604020202020204" pitchFamily="34" charset="0"/>
              </a:rPr>
              <a:t>是中华人民共和国的开国元勋。</a:t>
            </a:r>
            <a:endParaRPr lang="zh-CN" altLang="en-US" sz="2800" b="1" dirty="0">
              <a:latin typeface="Times New Roman" panose="02020603050405020304" pitchFamily="18" charset="0"/>
              <a:ea typeface="宋体" panose="02010600030101010101" pitchFamily="2" charset="-122"/>
              <a:sym typeface="Arial" panose="020B0604020202020204" pitchFamily="34" charset="0"/>
            </a:endParaRPr>
          </a:p>
        </p:txBody>
      </p:sp>
      <p:pic>
        <p:nvPicPr>
          <p:cNvPr id="10247" name="Picture 7" descr="33295"/>
          <p:cNvPicPr>
            <a:picLocks noChangeAspect="1"/>
          </p:cNvPicPr>
          <p:nvPr/>
        </p:nvPicPr>
        <p:blipFill>
          <a:blip r:embed="rId1"/>
          <a:stretch>
            <a:fillRect/>
          </a:stretch>
        </p:blipFill>
        <p:spPr>
          <a:xfrm>
            <a:off x="254635" y="1778000"/>
            <a:ext cx="2795588" cy="3867150"/>
          </a:xfrm>
          <a:prstGeom prst="rect">
            <a:avLst/>
          </a:prstGeom>
          <a:noFill/>
          <a:ln w="9525">
            <a:noFill/>
          </a:ln>
        </p:spPr>
      </p:pic>
      <p:sp>
        <p:nvSpPr>
          <p:cNvPr id="2" name="文本框 1"/>
          <p:cNvSpPr txBox="1"/>
          <p:nvPr/>
        </p:nvSpPr>
        <p:spPr>
          <a:xfrm>
            <a:off x="621030" y="960120"/>
            <a:ext cx="2063115" cy="645160"/>
          </a:xfrm>
          <a:prstGeom prst="rect">
            <a:avLst/>
          </a:prstGeom>
          <a:noFill/>
        </p:spPr>
        <p:txBody>
          <a:bodyPr wrap="square" rtlCol="0" anchor="t">
            <a:spAutoFit/>
          </a:bodyPr>
          <a:p>
            <a:r>
              <a:rPr lang="zh-CN" altLang="en-US" sz="3600" b="1" dirty="0">
                <a:effectLst/>
                <a:latin typeface="黑体" panose="02010609060101010101" charset="-122"/>
                <a:ea typeface="黑体" panose="02010609060101010101" charset="-122"/>
                <a:sym typeface="+mn-ea"/>
              </a:rPr>
              <a:t>作者简介</a:t>
            </a:r>
            <a:r>
              <a:rPr lang="en-US" altLang="zh-CN" sz="3600" b="1" dirty="0">
                <a:effectLst/>
                <a:latin typeface="黑体" panose="02010609060101010101" charset="-122"/>
                <a:ea typeface="黑体" panose="02010609060101010101" charset="-122"/>
                <a:sym typeface="+mn-ea"/>
              </a:rPr>
              <a:t> </a:t>
            </a:r>
            <a:endParaRPr lang="en-US" altLang="zh-CN" sz="3600" b="1" dirty="0">
              <a:effectLst/>
              <a:latin typeface="黑体" panose="02010609060101010101" charset="-122"/>
              <a:ea typeface="黑体" panose="02010609060101010101" charset="-122"/>
              <a:sym typeface="+mn-ea"/>
            </a:endParaRPr>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2" name="文本框 1"/>
          <p:cNvSpPr txBox="1"/>
          <p:nvPr>
            <p:custDataLst>
              <p:tags r:id="rId1"/>
            </p:custDataLst>
          </p:nvPr>
        </p:nvSpPr>
        <p:spPr>
          <a:xfrm>
            <a:off x="456565" y="692785"/>
            <a:ext cx="2063115" cy="645160"/>
          </a:xfrm>
          <a:prstGeom prst="rect">
            <a:avLst/>
          </a:prstGeom>
          <a:noFill/>
        </p:spPr>
        <p:txBody>
          <a:bodyPr wrap="square" rtlCol="0" anchor="t">
            <a:spAutoFit/>
          </a:bodyPr>
          <a:p>
            <a:r>
              <a:rPr lang="zh-CN" altLang="en-US" sz="3600" b="1" dirty="0">
                <a:effectLst/>
                <a:latin typeface="黑体" panose="02010609060101010101" charset="-122"/>
                <a:ea typeface="黑体" panose="02010609060101010101" charset="-122"/>
                <a:sym typeface="+mn-ea"/>
              </a:rPr>
              <a:t>写作背景</a:t>
            </a:r>
            <a:r>
              <a:rPr lang="en-US" altLang="zh-CN" sz="3600" b="1" dirty="0">
                <a:effectLst/>
                <a:latin typeface="黑体" panose="02010609060101010101" charset="-122"/>
                <a:ea typeface="黑体" panose="02010609060101010101" charset="-122"/>
                <a:sym typeface="+mn-ea"/>
              </a:rPr>
              <a:t> </a:t>
            </a:r>
            <a:endParaRPr lang="en-US" altLang="zh-CN" sz="3600" b="1" dirty="0">
              <a:effectLst/>
              <a:latin typeface="黑体" panose="02010609060101010101" charset="-122"/>
              <a:ea typeface="黑体" panose="02010609060101010101" charset="-122"/>
              <a:sym typeface="+mn-ea"/>
            </a:endParaRPr>
          </a:p>
        </p:txBody>
      </p:sp>
      <p:sp>
        <p:nvSpPr>
          <p:cNvPr id="3" name="文本框 2"/>
          <p:cNvSpPr txBox="1"/>
          <p:nvPr/>
        </p:nvSpPr>
        <p:spPr>
          <a:xfrm>
            <a:off x="949960" y="1776095"/>
            <a:ext cx="9632950" cy="3046095"/>
          </a:xfrm>
          <a:prstGeom prst="rect">
            <a:avLst/>
          </a:prstGeom>
          <a:noFill/>
        </p:spPr>
        <p:txBody>
          <a:bodyPr wrap="square" rtlCol="0" anchor="t">
            <a:spAutoFit/>
          </a:bodyPr>
          <a:p>
            <a:pPr indent="0" algn="just" fontAlgn="auto">
              <a:lnSpc>
                <a:spcPct val="100000"/>
              </a:lnSpc>
            </a:pPr>
            <a:r>
              <a:rPr lang="en-US" altLang="zh-CN" sz="2800" b="1" dirty="0" smtClean="0">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朱德同志的母亲</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锺太夫人于</a:t>
            </a:r>
            <a:r>
              <a:rPr lang="en-US" altLang="zh-CN" sz="3200" b="1" dirty="0" smtClean="0">
                <a:latin typeface="宋体" panose="02010600030101010101" pitchFamily="2" charset="-122"/>
                <a:ea typeface="宋体" panose="02010600030101010101" pitchFamily="2" charset="-122"/>
                <a:cs typeface="宋体" panose="02010600030101010101" pitchFamily="2" charset="-122"/>
                <a:sym typeface="+mn-ea"/>
              </a:rPr>
              <a:t>1944</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3200" b="1" dirty="0" smtClean="0">
                <a:latin typeface="宋体" panose="02010600030101010101" pitchFamily="2" charset="-122"/>
                <a:ea typeface="宋体" panose="02010600030101010101" pitchFamily="2" charset="-122"/>
                <a:cs typeface="宋体" panose="02010600030101010101" pitchFamily="2" charset="-122"/>
                <a:sym typeface="+mn-ea"/>
              </a:rPr>
              <a:t>2</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月</a:t>
            </a:r>
            <a:r>
              <a:rPr lang="en-US" altLang="zh-CN" sz="3200" b="1" dirty="0" smtClean="0">
                <a:latin typeface="宋体" panose="02010600030101010101" pitchFamily="2" charset="-122"/>
                <a:ea typeface="宋体" panose="02010600030101010101" pitchFamily="2" charset="-122"/>
                <a:cs typeface="宋体" panose="02010600030101010101" pitchFamily="2" charset="-122"/>
                <a:sym typeface="+mn-ea"/>
              </a:rPr>
              <a:t>25</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日病</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逝</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享年</a:t>
            </a:r>
            <a:r>
              <a:rPr lang="en-US" altLang="zh-CN" sz="3200" b="1" dirty="0" smtClean="0">
                <a:latin typeface="宋体" panose="02010600030101010101" pitchFamily="2" charset="-122"/>
                <a:ea typeface="宋体" panose="02010600030101010101" pitchFamily="2" charset="-122"/>
                <a:cs typeface="宋体" panose="02010600030101010101" pitchFamily="2" charset="-122"/>
                <a:sym typeface="+mn-ea"/>
              </a:rPr>
              <a:t>86</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岁。</a:t>
            </a:r>
            <a:r>
              <a:rPr lang="en-US" altLang="zh-CN" sz="3200" b="1" dirty="0" smtClean="0">
                <a:latin typeface="宋体" panose="02010600030101010101" pitchFamily="2" charset="-122"/>
                <a:ea typeface="宋体" panose="02010600030101010101" pitchFamily="2" charset="-122"/>
                <a:cs typeface="宋体" panose="02010600030101010101" pitchFamily="2" charset="-122"/>
                <a:sym typeface="+mn-ea"/>
              </a:rPr>
              <a:t>3</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月</a:t>
            </a:r>
            <a:r>
              <a:rPr lang="en-US" altLang="zh-CN" sz="3200" b="1" dirty="0" smtClean="0">
                <a:latin typeface="宋体" panose="02010600030101010101" pitchFamily="2" charset="-122"/>
                <a:ea typeface="宋体" panose="02010600030101010101" pitchFamily="2" charset="-122"/>
                <a:cs typeface="宋体" panose="02010600030101010101" pitchFamily="2" charset="-122"/>
                <a:sym typeface="+mn-ea"/>
              </a:rPr>
              <a:t>25</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日</a:t>
            </a:r>
            <a:r>
              <a:rPr lang="en-US" altLang="zh-CN" sz="32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解放日报</a:t>
            </a:r>
            <a:r>
              <a:rPr lang="en-US" altLang="zh-CN" sz="3200" b="1" dirty="0" smtClean="0">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发表了《朱母锺太夫人传略》。朱德同志</a:t>
            </a:r>
            <a:r>
              <a:rPr lang="zh-CN" altLang="en-US" sz="32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深感母亲的养育之恩</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写下本文</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并载于</a:t>
            </a:r>
            <a:r>
              <a:rPr lang="en-US"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1944</a:t>
            </a:r>
            <a:r>
              <a:rPr lang="zh-CN" altLang="en-US"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年</a:t>
            </a:r>
            <a:r>
              <a:rPr lang="en-US"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4</a:t>
            </a:r>
            <a:r>
              <a:rPr lang="zh-CN" altLang="en-US"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月</a:t>
            </a:r>
            <a:r>
              <a:rPr lang="en-US"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5</a:t>
            </a:r>
            <a:r>
              <a:rPr lang="zh-CN" altLang="en-US"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日延安出版的《解放日报》。</a:t>
            </a:r>
            <a:r>
              <a:rPr lang="en-US"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 4</a:t>
            </a:r>
            <a:r>
              <a:rPr lang="zh-CN" altLang="en-US"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月</a:t>
            </a:r>
            <a:r>
              <a:rPr lang="en-US" altLang="zh-CN"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10</a:t>
            </a:r>
            <a:r>
              <a:rPr lang="zh-CN" altLang="en-US" sz="3200" b="1" dirty="0">
                <a:solidFill>
                  <a:srgbClr val="000000"/>
                </a:solidFill>
                <a:latin typeface="宋体" panose="02010600030101010101" pitchFamily="2" charset="-122"/>
                <a:ea typeface="宋体" panose="02010600030101010101" pitchFamily="2" charset="-122"/>
                <a:cs typeface="+mn-ea"/>
                <a:sym typeface="宋体" panose="02010600030101010101" pitchFamily="2" charset="-122"/>
              </a:rPr>
              <a:t>日</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延安各界隆重举行公祭</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rPr>
              <a:t>这是中国共产党历史上仅有的一次为党的领导人的母亲举行的公祭仪式。</a:t>
            </a:r>
            <a:endParaRPr lang="zh-CN" altLang="en-US" sz="3200" b="1" dirty="0" smtClean="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86" name="矩形 85"/>
          <p:cNvSpPr/>
          <p:nvPr/>
        </p:nvSpPr>
        <p:spPr>
          <a:xfrm>
            <a:off x="982980" y="2332355"/>
            <a:ext cx="10089515" cy="2449195"/>
          </a:xfrm>
          <a:prstGeom prst="rect">
            <a:avLst/>
          </a:prstGeom>
          <a:noFill/>
          <a:ln>
            <a:noFill/>
          </a:ln>
          <a:extLst>
            <a:ext uri="{909E8E84-426E-40DD-AFC4-6F175D3DCCD1}">
              <a14:hiddenFill xmlns:a14="http://schemas.microsoft.com/office/drawing/2010/main">
                <a:solidFill>
                  <a:schemeClr val="bg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R="0" lvl="0" algn="l" defTabSz="914400" rtl="0" fontAlgn="auto">
              <a:lnSpc>
                <a:spcPct val="125000"/>
              </a:lnSpc>
              <a:spcBef>
                <a:spcPts val="0"/>
              </a:spcBef>
              <a:spcAft>
                <a:spcPts val="0"/>
              </a:spcAft>
              <a:buClrTx/>
              <a:buSzTx/>
              <a:buFont typeface="Wingdings" panose="05000000000000000000" pitchFamily="2" charset="2"/>
            </a:pPr>
            <a:r>
              <a:rPr lang="en-US" altLang="zh-CN" sz="3200" b="1" smtClean="0">
                <a:solidFill>
                  <a:schemeClr val="tx1"/>
                </a:solidFill>
                <a:effectLst/>
                <a:latin typeface="方正苏新诗柳楷简体" panose="02000000000000000000" charset="-122"/>
                <a:ea typeface="方正苏新诗柳楷简体" panose="02000000000000000000" charset="-122"/>
                <a:cs typeface="方正苏新诗柳楷简体" panose="02000000000000000000" charset="-122"/>
                <a:sym typeface="+mn-ea"/>
              </a:rPr>
              <a:t>1.</a:t>
            </a:r>
            <a:r>
              <a:rPr lang="zh-CN" altLang="en-US" sz="3200" b="1" noProof="0" dirty="0">
                <a:ln>
                  <a:noFill/>
                </a:ln>
                <a:solidFill>
                  <a:schemeClr val="tx1"/>
                </a:solidFill>
                <a:effectLst/>
                <a:uLnTx/>
                <a:uFillTx/>
                <a:latin typeface="楷体" panose="02010609060101010101" pitchFamily="49" charset="-122"/>
                <a:ea typeface="楷体" panose="02010609060101010101" pitchFamily="49" charset="-122"/>
                <a:sym typeface="+mn-ea"/>
              </a:rPr>
              <a:t>理解课文内容</a:t>
            </a:r>
            <a:r>
              <a:rPr lang="en-US" altLang="zh-CN" sz="3200" b="1" dirty="0">
                <a:solidFill>
                  <a:schemeClr val="tx1"/>
                </a:solidFill>
                <a:effectLst/>
                <a:latin typeface="宋体" panose="02010600030101010101" pitchFamily="2" charset="-122"/>
                <a:sym typeface="宋体" panose="02010600030101010101" pitchFamily="2" charset="-122"/>
              </a:rPr>
              <a:t>,</a:t>
            </a:r>
            <a:r>
              <a:rPr lang="zh-CN" altLang="en-US" sz="3200" b="1" noProof="0" dirty="0">
                <a:ln>
                  <a:noFill/>
                </a:ln>
                <a:solidFill>
                  <a:schemeClr val="tx1"/>
                </a:solidFill>
                <a:effectLst/>
                <a:uLnTx/>
                <a:uFillTx/>
                <a:latin typeface="楷体" panose="02010609060101010101" pitchFamily="49" charset="-122"/>
                <a:ea typeface="楷体" panose="02010609060101010101" pitchFamily="49" charset="-122"/>
                <a:sym typeface="+mn-ea"/>
              </a:rPr>
              <a:t>把握</a:t>
            </a:r>
            <a:r>
              <a:rPr lang="zh-CN" sz="3200" b="1" noProof="0" dirty="0">
                <a:ln>
                  <a:noFill/>
                </a:ln>
                <a:solidFill>
                  <a:schemeClr val="tx1"/>
                </a:solidFill>
                <a:effectLst/>
                <a:uLnTx/>
                <a:uFillTx/>
                <a:latin typeface="楷体" panose="02010609060101010101" pitchFamily="49" charset="-122"/>
                <a:ea typeface="楷体" panose="02010609060101010101" pitchFamily="49" charset="-122"/>
                <a:sym typeface="+mn-ea"/>
              </a:rPr>
              <a:t>文章中</a:t>
            </a:r>
            <a:r>
              <a:rPr lang="en-US" altLang="zh-CN" sz="3200" b="1" noProof="0" dirty="0">
                <a:ln>
                  <a:noFill/>
                </a:ln>
                <a:solidFill>
                  <a:schemeClr val="tx1"/>
                </a:solidFill>
                <a:effectLst/>
                <a:uLnTx/>
                <a:uFillTx/>
                <a:latin typeface="Arial" panose="020B0604020202020204" pitchFamily="34" charset="0"/>
                <a:ea typeface="楷体" panose="02010609060101010101" pitchFamily="49" charset="-122"/>
                <a:cs typeface="Arial" panose="020B0604020202020204" pitchFamily="34" charset="0"/>
                <a:sym typeface="+mn-ea"/>
              </a:rPr>
              <a:t>“</a:t>
            </a:r>
            <a:r>
              <a:rPr lang="zh-CN" altLang="en-US" sz="3200" b="1" noProof="0" dirty="0">
                <a:ln>
                  <a:noFill/>
                </a:ln>
                <a:solidFill>
                  <a:schemeClr val="tx1"/>
                </a:solidFill>
                <a:effectLst/>
                <a:uLnTx/>
                <a:uFillTx/>
                <a:latin typeface="Arial" panose="020B0604020202020204" pitchFamily="34" charset="0"/>
                <a:ea typeface="楷体" panose="02010609060101010101" pitchFamily="49" charset="-122"/>
                <a:cs typeface="Arial" panose="020B0604020202020204" pitchFamily="34" charset="0"/>
                <a:sym typeface="+mn-ea"/>
              </a:rPr>
              <a:t>母亲</a:t>
            </a:r>
            <a:r>
              <a:rPr lang="en-US" altLang="zh-CN" sz="3200" b="1" noProof="0" dirty="0">
                <a:ln>
                  <a:noFill/>
                </a:ln>
                <a:solidFill>
                  <a:schemeClr val="tx1"/>
                </a:solidFill>
                <a:effectLst/>
                <a:uLnTx/>
                <a:uFillTx/>
                <a:latin typeface="Arial" panose="020B0604020202020204" pitchFamily="34" charset="0"/>
                <a:ea typeface="楷体" panose="02010609060101010101" pitchFamily="49" charset="-122"/>
                <a:cs typeface="Arial" panose="020B0604020202020204" pitchFamily="34" charset="0"/>
                <a:sym typeface="+mn-ea"/>
              </a:rPr>
              <a:t>”</a:t>
            </a:r>
            <a:r>
              <a:rPr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的</a:t>
            </a:r>
            <a:r>
              <a:rPr lang="zh-CN" sz="3200" b="1" dirty="0">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形象特点</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重点</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noProof="0" dirty="0">
                <a:ln>
                  <a:noFill/>
                </a:ln>
                <a:solidFill>
                  <a:schemeClr val="tx1"/>
                </a:solidFill>
                <a:effectLst/>
                <a:uLnTx/>
                <a:uFillTx/>
                <a:latin typeface="楷体" panose="02010609060101010101" pitchFamily="49" charset="-122"/>
                <a:ea typeface="楷体" panose="02010609060101010101" pitchFamily="49" charset="-122"/>
                <a:sym typeface="+mn-ea"/>
              </a:rPr>
              <a:t>。</a:t>
            </a:r>
            <a:endParaRPr lang="zh-CN" altLang="en-US" sz="3200" b="1" noProof="0" dirty="0">
              <a:ln>
                <a:noFill/>
              </a:ln>
              <a:solidFill>
                <a:schemeClr val="tx1"/>
              </a:solidFill>
              <a:effectLst/>
              <a:uLnTx/>
              <a:uFillTx/>
              <a:latin typeface="楷体" panose="02010609060101010101" pitchFamily="49" charset="-122"/>
              <a:ea typeface="楷体" panose="02010609060101010101" pitchFamily="49" charset="-122"/>
              <a:sym typeface="+mn-ea"/>
            </a:endParaRPr>
          </a:p>
          <a:p>
            <a:pPr marR="0" lvl="0" algn="l" defTabSz="914400" rtl="0" fontAlgn="auto">
              <a:lnSpc>
                <a:spcPct val="125000"/>
              </a:lnSpc>
              <a:spcBef>
                <a:spcPts val="0"/>
              </a:spcBef>
              <a:spcAft>
                <a:spcPts val="0"/>
              </a:spcAft>
              <a:buClrTx/>
              <a:buSzTx/>
              <a:buFont typeface="Wingdings" panose="05000000000000000000" pitchFamily="2" charset="2"/>
            </a:pPr>
            <a:r>
              <a:rPr lang="en-US" altLang="zh-CN" sz="3200" b="1" smtClean="0">
                <a:solidFill>
                  <a:schemeClr val="tx1"/>
                </a:solidFill>
                <a:effectLst/>
                <a:latin typeface="方正苏新诗柳楷简体" panose="02000000000000000000" charset="-122"/>
                <a:ea typeface="方正苏新诗柳楷简体" panose="02000000000000000000" charset="-122"/>
                <a:cs typeface="方正苏新诗柳楷简体" panose="02000000000000000000" charset="-122"/>
                <a:sym typeface="+mn-ea"/>
              </a:rPr>
              <a:t>2.</a:t>
            </a:r>
            <a:r>
              <a:rPr lang="zh-CN" altLang="en-US" sz="3200" b="1" smtClean="0">
                <a:solidFill>
                  <a:schemeClr val="tx1"/>
                </a:solidFill>
                <a:effectLst/>
                <a:latin typeface="楷体" panose="02010609060101010101" pitchFamily="49" charset="-122"/>
                <a:ea typeface="楷体" panose="02010609060101010101" pitchFamily="49" charset="-122"/>
                <a:cs typeface="楷体" panose="02010609060101010101" pitchFamily="49" charset="-122"/>
                <a:sym typeface="+mn-ea"/>
              </a:rPr>
              <a:t>品读质朴无华中蕴含深情的语言</a:t>
            </a:r>
            <a:r>
              <a:rPr lang="en-US" altLang="zh-CN" sz="3200" b="1" dirty="0">
                <a:solidFill>
                  <a:schemeClr val="tx1"/>
                </a:solidFill>
                <a:effectLst/>
                <a:latin typeface="宋体" panose="02010600030101010101" pitchFamily="2" charset="-122"/>
                <a:sym typeface="宋体" panose="02010600030101010101" pitchFamily="2" charset="-122"/>
              </a:rPr>
              <a:t>,</a:t>
            </a:r>
            <a:r>
              <a:rPr lang="en-US" altLang="zh-CN" sz="3200" b="1" dirty="0">
                <a:solidFill>
                  <a:schemeClr val="tx1"/>
                </a:solidFill>
                <a:effectLst/>
                <a:latin typeface="楷体" panose="02010609060101010101" pitchFamily="49" charset="-122"/>
                <a:ea typeface="楷体" panose="02010609060101010101" pitchFamily="49" charset="-122"/>
                <a:sym typeface="宋体" panose="02010600030101010101" pitchFamily="2" charset="-122"/>
              </a:rPr>
              <a:t>体会</a:t>
            </a:r>
            <a:r>
              <a:rPr lang="zh-CN" altLang="en-US" sz="3200" b="1" dirty="0">
                <a:solidFill>
                  <a:schemeClr val="tx1"/>
                </a:solidFill>
                <a:effectLst/>
                <a:latin typeface="楷体" panose="02010609060101010101" pitchFamily="49" charset="-122"/>
                <a:ea typeface="楷体" panose="02010609060101010101" pitchFamily="49" charset="-122"/>
                <a:sym typeface="宋体" panose="02010600030101010101" pitchFamily="2" charset="-122"/>
              </a:rPr>
              <a:t>作者</a:t>
            </a:r>
            <a:r>
              <a:rPr lang="en-US" altLang="zh-CN" sz="3200" b="1" dirty="0">
                <a:solidFill>
                  <a:schemeClr val="tx1"/>
                </a:solidFill>
                <a:effectLst/>
                <a:latin typeface="楷体" panose="02010609060101010101" pitchFamily="49" charset="-122"/>
                <a:ea typeface="楷体" panose="02010609060101010101" pitchFamily="49" charset="-122"/>
                <a:sym typeface="宋体" panose="02010600030101010101" pitchFamily="2" charset="-122"/>
              </a:rPr>
              <a:t>对母亲的爱戴和感激之情</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难点</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R="0" lvl="0" algn="l" defTabSz="914400" rtl="0" fontAlgn="auto">
              <a:lnSpc>
                <a:spcPct val="125000"/>
              </a:lnSpc>
              <a:spcBef>
                <a:spcPts val="0"/>
              </a:spcBef>
              <a:spcAft>
                <a:spcPts val="0"/>
              </a:spcAft>
              <a:buClrTx/>
              <a:buSzTx/>
              <a:buFont typeface="Wingdings" panose="05000000000000000000" pitchFamily="2" charset="2"/>
            </a:pPr>
            <a:r>
              <a:rPr lang="en-US" altLang="zh-CN" sz="3200" b="1" smtClean="0">
                <a:solidFill>
                  <a:schemeClr val="tx1"/>
                </a:solidFill>
                <a:effectLst/>
                <a:latin typeface="方正苏新诗柳楷简体" panose="02000000000000000000" charset="-122"/>
                <a:ea typeface="方正苏新诗柳楷简体" panose="02000000000000000000" charset="-122"/>
                <a:cs typeface="方正苏新诗柳楷简体" panose="02000000000000000000" charset="-122"/>
                <a:sym typeface="+mn-ea"/>
              </a:rPr>
              <a:t>3.</a:t>
            </a:r>
            <a:r>
              <a:rPr lang="zh-CN" sz="3200" b="1" noProof="0" dirty="0">
                <a:ln>
                  <a:noFill/>
                </a:ln>
                <a:solidFill>
                  <a:schemeClr val="tx1"/>
                </a:solidFill>
                <a:effectLst/>
                <a:uLnTx/>
                <a:uFillTx/>
                <a:latin typeface="楷体" panose="02010609060101010101" pitchFamily="49" charset="-122"/>
                <a:ea typeface="楷体" panose="02010609060101010101" pitchFamily="49" charset="-122"/>
                <a:sym typeface="+mn-ea"/>
              </a:rPr>
              <a:t>理解议论语句</a:t>
            </a:r>
            <a:r>
              <a:rPr lang="zh-CN" sz="3200" b="1" dirty="0">
                <a:solidFill>
                  <a:schemeClr val="tx1"/>
                </a:solidFill>
                <a:effectLst/>
                <a:latin typeface="楷体" panose="02010609060101010101" pitchFamily="49" charset="-122"/>
                <a:ea typeface="楷体" panose="02010609060101010101" pitchFamily="49" charset="-122"/>
                <a:sym typeface="+mn-ea"/>
              </a:rPr>
              <a:t>的含义并体会其作用</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sym typeface="+mn-ea"/>
              </a:rPr>
              <a:t>难点</a:t>
            </a:r>
            <a:r>
              <a:rPr lang="en-US" altLang="zh-CN" sz="3200">
                <a:solidFill>
                  <a:schemeClr val="tx1"/>
                </a:solidFill>
                <a:effectLst/>
                <a:latin typeface="方正楷体_GBK" charset="0"/>
                <a:ea typeface="微软雅黑" panose="020B0503020204020204" charset="-122"/>
                <a:sym typeface="微软雅黑" panose="020B0503020204020204" charset="-122"/>
              </a:rPr>
              <a:t>)</a:t>
            </a:r>
            <a:r>
              <a:rPr lang="zh-CN" altLang="en-US" sz="3200" b="1" noProof="0" dirty="0">
                <a:ln>
                  <a:noFill/>
                </a:ln>
                <a:solidFill>
                  <a:schemeClr val="tx1"/>
                </a:solidFill>
                <a:effectLst/>
                <a:uLnTx/>
                <a:uFillTx/>
                <a:latin typeface="楷体" panose="02010609060101010101" pitchFamily="49" charset="-122"/>
                <a:ea typeface="楷体" panose="02010609060101010101" pitchFamily="49" charset="-122"/>
                <a:sym typeface="+mn-ea"/>
              </a:rPr>
              <a:t>。</a:t>
            </a:r>
            <a:endPar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9" name="文本框 18"/>
          <p:cNvSpPr txBox="1"/>
          <p:nvPr/>
        </p:nvSpPr>
        <p:spPr>
          <a:xfrm>
            <a:off x="3575685" y="1557020"/>
            <a:ext cx="2519680" cy="645160"/>
          </a:xfrm>
          <a:prstGeom prst="rect">
            <a:avLst/>
          </a:prstGeom>
          <a:noFill/>
        </p:spPr>
        <p:txBody>
          <a:bodyPr wrap="square" rtlCol="0">
            <a:spAutoFit/>
          </a:bodyPr>
          <a:p>
            <a:pPr algn="ctr"/>
            <a:r>
              <a:rPr lang="zh-CN" altLang="en-US" sz="3600" b="1" spc="400">
                <a:solidFill>
                  <a:srgbClr val="FF0000"/>
                </a:solidFill>
                <a:uFillTx/>
                <a:latin typeface="黑体" panose="02010609060101010101" charset="-122"/>
                <a:ea typeface="黑体" panose="02010609060101010101" charset="-122"/>
              </a:rPr>
              <a:t>学习目标</a:t>
            </a:r>
            <a:endParaRPr lang="zh-CN" altLang="en-US" sz="3600" b="1" spc="400">
              <a:solidFill>
                <a:srgbClr val="FF0000"/>
              </a:solidFill>
              <a:uFillTx/>
              <a:latin typeface="黑体" panose="02010609060101010101" charset="-122"/>
              <a:ea typeface="黑体" panose="02010609060101010101" charset="-122"/>
            </a:endParaRPr>
          </a:p>
        </p:txBody>
      </p:sp>
    </p:spTree>
  </p:cSld>
  <p:clrMapOvr>
    <a:masterClrMapping/>
  </p:clrMapOvr>
  <p:transition spd="slow" advTm="10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102533" y="6331455"/>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9" name="文本框 18"/>
          <p:cNvSpPr txBox="1"/>
          <p:nvPr/>
        </p:nvSpPr>
        <p:spPr>
          <a:xfrm>
            <a:off x="1432560" y="1880870"/>
            <a:ext cx="6096000" cy="645160"/>
          </a:xfrm>
          <a:prstGeom prst="rect">
            <a:avLst/>
          </a:prstGeom>
          <a:noFill/>
        </p:spPr>
        <p:txBody>
          <a:bodyPr wrap="square" rtlCol="0" anchor="t">
            <a:spAutoFit/>
          </a:bodyPr>
          <a:p>
            <a:r>
              <a:rPr lang="zh-CN" altLang="zh-CN" sz="3600" b="1">
                <a:latin typeface="楷体" panose="02010609060101010101" pitchFamily="49" charset="-122"/>
                <a:ea typeface="楷体" panose="02010609060101010101" pitchFamily="49" charset="-122"/>
                <a:sym typeface="+mn-ea"/>
              </a:rPr>
              <a:t>读准字音</a:t>
            </a:r>
            <a:r>
              <a:rPr lang="zh-CN" altLang="zh-CN" sz="3600" b="1" dirty="0">
                <a:solidFill>
                  <a:srgbClr val="000000"/>
                </a:solidFill>
                <a:latin typeface="Arial" panose="020B0604020202020204" pitchFamily="34" charset="0"/>
                <a:cs typeface="+mn-ea"/>
                <a:sym typeface="宋体" panose="02010600030101010101" pitchFamily="2" charset="-122"/>
              </a:rPr>
              <a:t>,</a:t>
            </a:r>
            <a:r>
              <a:rPr lang="zh-CN" altLang="zh-CN" sz="3600" b="1">
                <a:latin typeface="楷体" panose="02010609060101010101" pitchFamily="49" charset="-122"/>
                <a:ea typeface="楷体" panose="02010609060101010101" pitchFamily="49" charset="-122"/>
                <a:sym typeface="+mn-ea"/>
              </a:rPr>
              <a:t>根据拼音写汉字</a:t>
            </a:r>
            <a:endParaRPr lang="zh-CN" altLang="zh-CN" sz="3600" b="1">
              <a:latin typeface="楷体" panose="02010609060101010101" pitchFamily="49" charset="-122"/>
              <a:ea typeface="楷体" panose="02010609060101010101" pitchFamily="49" charset="-122"/>
              <a:sym typeface="+mn-ea"/>
            </a:endParaRPr>
          </a:p>
        </p:txBody>
      </p:sp>
      <p:sp>
        <p:nvSpPr>
          <p:cNvPr id="42" name="文本框 41"/>
          <p:cNvSpPr txBox="1"/>
          <p:nvPr>
            <p:custDataLst>
              <p:tags r:id="rId1"/>
            </p:custDataLst>
          </p:nvPr>
        </p:nvSpPr>
        <p:spPr>
          <a:xfrm>
            <a:off x="869315" y="2606675"/>
            <a:ext cx="10829290" cy="2922270"/>
          </a:xfrm>
          <a:prstGeom prst="rect">
            <a:avLst/>
          </a:prstGeom>
          <a:noFill/>
          <a:ln w="12700" cmpd="sng">
            <a:noFill/>
            <a:prstDash val="solid"/>
          </a:ln>
        </p:spPr>
        <p:txBody>
          <a:bodyPr wrap="square">
            <a:spAutoFit/>
          </a:bodyPr>
          <a:p>
            <a:pPr indent="0">
              <a:lnSpc>
                <a:spcPct val="115000"/>
              </a:lnSpc>
              <a:spcBef>
                <a:spcPct val="0"/>
              </a:spcBef>
              <a:spcAft>
                <a:spcPct val="0"/>
              </a:spcAft>
            </a:pPr>
            <a:r>
              <a:rPr lang="zh-CN" altLang="en-US" sz="3200" b="1" dirty="0">
                <a:solidFill>
                  <a:srgbClr val="FF0000"/>
                </a:solidFill>
                <a:effectLst/>
                <a:latin typeface="黑体" panose="02010609060101010101" charset="-122"/>
                <a:ea typeface="黑体" panose="02010609060101010101" charset="-122"/>
                <a:sym typeface="+mn-ea"/>
              </a:rPr>
              <a:t>佃</a:t>
            </a:r>
            <a:r>
              <a:rPr lang="zh-CN" altLang="en-US" sz="3200" b="1" dirty="0">
                <a:solidFill>
                  <a:srgbClr val="000000"/>
                </a:solidFill>
                <a:effectLst/>
                <a:latin typeface="黑体" panose="02010609060101010101" charset="-122"/>
                <a:ea typeface="黑体" panose="02010609060101010101" charset="-122"/>
                <a:sym typeface="+mn-ea"/>
              </a:rPr>
              <a:t>农</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solidFill>
                  <a:srgbClr val="FF0000"/>
                </a:solidFill>
                <a:latin typeface="黑体" panose="02010609060101010101" charset="-122"/>
                <a:ea typeface="黑体" panose="02010609060101010101" charset="-122"/>
                <a:cs typeface="黑体" panose="02010609060101010101" charset="-122"/>
                <a:sym typeface="+mn-ea"/>
              </a:rPr>
              <a:t>溺</a:t>
            </a:r>
            <a:r>
              <a:rPr lang="zh-CN" sz="3200" b="1">
                <a:latin typeface="黑体" panose="02010609060101010101" charset="-122"/>
                <a:ea typeface="黑体" panose="02010609060101010101" charset="-122"/>
                <a:cs typeface="黑体" panose="02010609060101010101" charset="-122"/>
                <a:sym typeface="+mn-ea"/>
              </a:rPr>
              <a:t>死（</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劳</a:t>
            </a:r>
            <a:r>
              <a:rPr lang="zh-CN" sz="3200" b="1">
                <a:solidFill>
                  <a:srgbClr val="FF0000"/>
                </a:solidFill>
                <a:latin typeface="黑体" panose="02010609060101010101" charset="-122"/>
                <a:ea typeface="黑体" panose="02010609060101010101" charset="-122"/>
                <a:cs typeface="黑体" panose="02010609060101010101" charset="-122"/>
                <a:sym typeface="+mn-ea"/>
              </a:rPr>
              <a:t>碌</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  </a:t>
            </a:r>
            <a:endParaRPr lang="zh-CN" sz="3200" b="1">
              <a:latin typeface="黑体" panose="02010609060101010101" charset="-122"/>
              <a:ea typeface="黑体" panose="02010609060101010101" charset="-122"/>
              <a:cs typeface="黑体" panose="02010609060101010101" charset="-122"/>
              <a:sym typeface="+mn-ea"/>
            </a:endParaRPr>
          </a:p>
          <a:p>
            <a:pPr indent="0">
              <a:lnSpc>
                <a:spcPct val="115000"/>
              </a:lnSpc>
              <a:spcBef>
                <a:spcPct val="0"/>
              </a:spcBef>
              <a:spcAft>
                <a:spcPct val="0"/>
              </a:spcAft>
            </a:pPr>
            <a:r>
              <a:rPr lang="zh-CN" sz="3200" b="1">
                <a:solidFill>
                  <a:srgbClr val="FF0000"/>
                </a:solidFill>
                <a:latin typeface="黑体" panose="02010609060101010101" charset="-122"/>
                <a:ea typeface="黑体" panose="02010609060101010101" charset="-122"/>
                <a:cs typeface="黑体" panose="02010609060101010101" charset="-122"/>
                <a:sym typeface="+mn-ea"/>
              </a:rPr>
              <a:t>衙</a:t>
            </a:r>
            <a:r>
              <a:rPr lang="zh-CN" sz="3200" b="1">
                <a:latin typeface="黑体" panose="02010609060101010101" charset="-122"/>
                <a:ea typeface="黑体" panose="02010609060101010101" charset="-122"/>
                <a:cs typeface="黑体" panose="02010609060101010101" charset="-122"/>
                <a:sym typeface="+mn-ea"/>
              </a:rPr>
              <a:t>门（</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altLang="en-US" sz="3200" b="1" dirty="0">
                <a:solidFill>
                  <a:srgbClr val="FF0000"/>
                </a:solidFill>
                <a:effectLst/>
                <a:latin typeface="黑体" panose="02010609060101010101" charset="-122"/>
                <a:ea typeface="黑体" panose="02010609060101010101" charset="-122"/>
                <a:sym typeface="+mn-ea"/>
              </a:rPr>
              <a:t>妯娌</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altLang="en-US" sz="3200" b="1" dirty="0">
                <a:solidFill>
                  <a:schemeClr val="tx1"/>
                </a:solidFill>
                <a:latin typeface="黑体" panose="02010609060101010101" charset="-122"/>
                <a:ea typeface="黑体" panose="02010609060101010101" charset="-122"/>
                <a:sym typeface="+mn-ea"/>
              </a:rPr>
              <a:t>勉</a:t>
            </a:r>
            <a:r>
              <a:rPr lang="zh-CN" altLang="en-US" sz="3200" b="1" dirty="0">
                <a:solidFill>
                  <a:srgbClr val="FF0000"/>
                </a:solidFill>
                <a:latin typeface="黑体" panose="02010609060101010101" charset="-122"/>
                <a:ea typeface="黑体" panose="02010609060101010101" charset="-122"/>
                <a:sym typeface="+mn-ea"/>
              </a:rPr>
              <a:t>强</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endParaRPr lang="en-US" altLang="zh-CN" sz="3200" b="1">
              <a:latin typeface="黑体" panose="02010609060101010101" charset="-122"/>
              <a:ea typeface="黑体" panose="02010609060101010101" charset="-122"/>
              <a:cs typeface="黑体" panose="02010609060101010101" charset="-122"/>
              <a:sym typeface="+mn-ea"/>
            </a:endParaRPr>
          </a:p>
          <a:p>
            <a:pPr indent="0">
              <a:lnSpc>
                <a:spcPct val="115000"/>
              </a:lnSpc>
              <a:spcBef>
                <a:spcPct val="0"/>
              </a:spcBef>
              <a:spcAft>
                <a:spcPct val="0"/>
              </a:spcAft>
            </a:pPr>
            <a:r>
              <a:rPr lang="en-US" altLang="zh-CN" sz="3200" b="1">
                <a:solidFill>
                  <a:srgbClr val="FF0000"/>
                </a:solidFill>
                <a:latin typeface="黑体" panose="02010609060101010101" charset="-122"/>
                <a:ea typeface="黑体" panose="02010609060101010101" charset="-122"/>
                <a:cs typeface="黑体" panose="02010609060101010101" charset="-122"/>
                <a:sym typeface="+mn-ea"/>
              </a:rPr>
              <a:t>横蛮</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solidFill>
                  <a:srgbClr val="FF0000"/>
                </a:solidFill>
                <a:latin typeface="黑体" panose="02010609060101010101" charset="-122"/>
                <a:ea typeface="黑体" panose="02010609060101010101" charset="-122"/>
                <a:cs typeface="黑体" panose="02010609060101010101" charset="-122"/>
                <a:sym typeface="+mn-ea"/>
              </a:rPr>
              <a:t>差役</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endParaRPr lang="zh-CN" sz="3200" b="1">
              <a:solidFill>
                <a:srgbClr val="FF0000"/>
              </a:solidFill>
              <a:latin typeface="黑体" panose="02010609060101010101" charset="-122"/>
              <a:ea typeface="黑体" panose="02010609060101010101" charset="-122"/>
              <a:cs typeface="黑体" panose="02010609060101010101" charset="-122"/>
              <a:sym typeface="+mn-ea"/>
            </a:endParaRPr>
          </a:p>
          <a:p>
            <a:pPr indent="0">
              <a:lnSpc>
                <a:spcPct val="115000"/>
              </a:lnSpc>
              <a:spcBef>
                <a:spcPct val="0"/>
              </a:spcBef>
              <a:spcAft>
                <a:spcPct val="0"/>
              </a:spcAft>
            </a:pPr>
            <a:r>
              <a:rPr lang="zh-CN" sz="3200" b="1">
                <a:solidFill>
                  <a:schemeClr val="tx1"/>
                </a:solidFill>
                <a:latin typeface="黑体" panose="02010609060101010101" charset="-122"/>
                <a:ea typeface="黑体" panose="02010609060101010101" charset="-122"/>
                <a:cs typeface="黑体" panose="02010609060101010101" charset="-122"/>
                <a:sym typeface="+mn-ea"/>
              </a:rPr>
              <a:t>祖</a:t>
            </a:r>
            <a:r>
              <a:rPr 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jí</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迁xǐ</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慰mi</a:t>
            </a:r>
            <a:r>
              <a:rPr lang="zh-CN" sz="3200">
                <a:solidFill>
                  <a:schemeClr val="tx1"/>
                </a:solidFill>
                <a:latin typeface="宋体" panose="02010600030101010101" pitchFamily="2" charset="-122"/>
                <a:ea typeface="宋体" panose="02010600030101010101" pitchFamily="2" charset="-122"/>
                <a:cs typeface="Arial" panose="020B0604020202020204" pitchFamily="34" charset="0"/>
                <a:sym typeface="+mn-ea"/>
              </a:rPr>
              <a:t>ǎ</a:t>
            </a:r>
            <a:r>
              <a:rPr 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n</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a:t>
            </a:r>
            <a:endParaRPr lang="zh-CN" sz="3200" b="1">
              <a:solidFill>
                <a:schemeClr val="tx1"/>
              </a:solidFill>
              <a:latin typeface="黑体" panose="02010609060101010101" charset="-122"/>
              <a:ea typeface="黑体" panose="02010609060101010101" charset="-122"/>
              <a:cs typeface="黑体" panose="02010609060101010101" charset="-122"/>
              <a:sym typeface="+mn-ea"/>
            </a:endParaRPr>
          </a:p>
          <a:p>
            <a:pPr indent="0">
              <a:lnSpc>
                <a:spcPct val="115000"/>
              </a:lnSpc>
              <a:spcBef>
                <a:spcPct val="0"/>
              </a:spcBef>
              <a:spcAft>
                <a:spcPct val="0"/>
              </a:spcAft>
            </a:pPr>
            <a:r>
              <a:rPr lang="en-US" altLang="zh-CN" sz="3200" b="1">
                <a:solidFill>
                  <a:schemeClr val="tx1"/>
                </a:solidFill>
                <a:ea typeface="黑体" panose="02010609060101010101" charset="-122"/>
                <a:sym typeface="+mn-ea"/>
              </a:rPr>
              <a:t>和mù</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豪</a:t>
            </a:r>
            <a:r>
              <a:rPr lang="en-US" alt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shēn</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latin typeface="黑体" panose="02010609060101010101" charset="-122"/>
                <a:ea typeface="黑体" panose="02010609060101010101" charset="-122"/>
                <a:cs typeface="黑体" panose="02010609060101010101" charset="-122"/>
                <a:sym typeface="+mn-ea"/>
              </a:rPr>
              <a:t>）</a:t>
            </a:r>
            <a:r>
              <a:rPr lang="en-US" altLang="zh-CN" sz="3200" b="1">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Arial" panose="020B0604020202020204" pitchFamily="34" charset="0"/>
                <a:ea typeface="黑体" panose="02010609060101010101" charset="-122"/>
                <a:cs typeface="Arial" panose="020B0604020202020204" pitchFamily="34" charset="0"/>
                <a:sym typeface="+mn-ea"/>
              </a:rPr>
              <a:t>不chuò劳作</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en-US" altLang="zh-CN" sz="3200" b="1">
                <a:solidFill>
                  <a:schemeClr val="tx1"/>
                </a:solidFill>
                <a:latin typeface="黑体" panose="02010609060101010101" charset="-122"/>
                <a:ea typeface="黑体" panose="02010609060101010101" charset="-122"/>
                <a:cs typeface="黑体" panose="02010609060101010101" charset="-122"/>
                <a:sym typeface="+mn-ea"/>
              </a:rPr>
              <a:t>     </a:t>
            </a:r>
            <a:r>
              <a:rPr lang="zh-CN" sz="3200" b="1">
                <a:solidFill>
                  <a:schemeClr val="tx1"/>
                </a:solidFill>
                <a:latin typeface="黑体" panose="02010609060101010101" charset="-122"/>
                <a:ea typeface="黑体" panose="02010609060101010101" charset="-122"/>
                <a:cs typeface="黑体" panose="02010609060101010101" charset="-122"/>
                <a:sym typeface="+mn-ea"/>
              </a:rPr>
              <a:t>）</a:t>
            </a:r>
            <a:r>
              <a:rPr lang="zh-CN" sz="2800" b="1">
                <a:latin typeface="黑体" panose="02010609060101010101" charset="-122"/>
                <a:ea typeface="黑体" panose="02010609060101010101" charset="-122"/>
                <a:cs typeface="黑体" panose="02010609060101010101" charset="-122"/>
                <a:sym typeface="+mn-ea"/>
              </a:rPr>
              <a:t>  </a:t>
            </a:r>
            <a:endParaRPr lang="zh-CN" sz="2800" b="1">
              <a:latin typeface="黑体" panose="02010609060101010101" charset="-122"/>
              <a:ea typeface="黑体" panose="02010609060101010101" charset="-122"/>
              <a:cs typeface="黑体" panose="02010609060101010101" charset="-122"/>
              <a:sym typeface="+mn-ea"/>
            </a:endParaRPr>
          </a:p>
        </p:txBody>
      </p:sp>
      <p:sp>
        <p:nvSpPr>
          <p:cNvPr id="43" name="文本框 42"/>
          <p:cNvSpPr txBox="1"/>
          <p:nvPr>
            <p:custDataLst>
              <p:tags r:id="rId2"/>
            </p:custDataLst>
          </p:nvPr>
        </p:nvSpPr>
        <p:spPr>
          <a:xfrm>
            <a:off x="2152015" y="2606675"/>
            <a:ext cx="8756650" cy="1651635"/>
          </a:xfrm>
          <a:prstGeom prst="rect">
            <a:avLst/>
          </a:prstGeom>
          <a:noFill/>
          <a:ln w="9525">
            <a:noFill/>
          </a:ln>
        </p:spPr>
        <p:txBody>
          <a:bodyPr wrap="square">
            <a:noAutofit/>
          </a:bodyPr>
          <a:p>
            <a:pPr>
              <a:lnSpc>
                <a:spcPct val="110000"/>
              </a:lnSpc>
              <a:spcBef>
                <a:spcPts val="0"/>
              </a:spcBef>
              <a:spcAft>
                <a:spcPts val="0"/>
              </a:spcAft>
              <a:buClrTx/>
              <a:buSzTx/>
              <a:buFontTx/>
            </a:pP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 di</a:t>
            </a:r>
            <a:r>
              <a:rPr lang="en-US" sz="32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à</a:t>
            </a: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n</a:t>
            </a:r>
            <a:r>
              <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                        </a:t>
            </a: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nì                          lù</a:t>
            </a:r>
            <a:endPar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a:p>
            <a:pPr>
              <a:lnSpc>
                <a:spcPct val="110000"/>
              </a:lnSpc>
              <a:spcBef>
                <a:spcPts val="0"/>
              </a:spcBef>
              <a:spcAft>
                <a:spcPts val="0"/>
              </a:spcAft>
              <a:buClrTx/>
              <a:buSzTx/>
              <a:buFontTx/>
            </a:pP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  y</a:t>
            </a:r>
            <a:r>
              <a:rPr lang="en-US" sz="32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á</a:t>
            </a:r>
            <a:r>
              <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                       </a:t>
            </a: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zhóu li</a:t>
            </a:r>
            <a:r>
              <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                    </a:t>
            </a: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qi</a:t>
            </a:r>
            <a:r>
              <a:rPr lang="en-US" sz="32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ǎ</a:t>
            </a: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ng</a:t>
            </a:r>
            <a:r>
              <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    </a:t>
            </a:r>
            <a:endPar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a:p>
            <a:pPr>
              <a:lnSpc>
                <a:spcPct val="110000"/>
              </a:lnSpc>
              <a:spcBef>
                <a:spcPts val="0"/>
              </a:spcBef>
              <a:spcAft>
                <a:spcPts val="0"/>
              </a:spcAft>
              <a:buClrTx/>
              <a:buSzTx/>
              <a:buFontTx/>
            </a:pP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hèng m</a:t>
            </a:r>
            <a:r>
              <a:rPr lang="en-US" sz="32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á</a:t>
            </a: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n</a:t>
            </a:r>
            <a:r>
              <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                        </a:t>
            </a: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ch</a:t>
            </a:r>
            <a:r>
              <a:rPr lang="en-US" sz="3200" b="1">
                <a:solidFill>
                  <a:srgbClr val="FF0000"/>
                </a:solidFill>
                <a:latin typeface="宋体" panose="02010600030101010101" pitchFamily="2" charset="-122"/>
                <a:ea typeface="宋体" panose="02010600030101010101" pitchFamily="2" charset="-122"/>
                <a:cs typeface="Arial" panose="020B0604020202020204" pitchFamily="34" charset="0"/>
                <a:sym typeface="+mn-ea"/>
              </a:rPr>
              <a:t>ā</a:t>
            </a:r>
            <a:r>
              <a:rPr lang="en-US" sz="3200">
                <a:solidFill>
                  <a:srgbClr val="FF0000"/>
                </a:solidFill>
                <a:latin typeface="Arial" panose="020B0604020202020204" pitchFamily="34" charset="0"/>
                <a:ea typeface="宋体" panose="02010600030101010101" pitchFamily="2" charset="-122"/>
                <a:cs typeface="Arial" panose="020B0604020202020204" pitchFamily="34" charset="0"/>
                <a:sym typeface="+mn-ea"/>
              </a:rPr>
              <a:t>i yì</a:t>
            </a:r>
            <a:r>
              <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                            </a:t>
            </a:r>
            <a:endParaRPr lang="en-US" sz="3200" b="1">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44" name="文本框 43"/>
          <p:cNvSpPr txBox="1"/>
          <p:nvPr>
            <p:custDataLst>
              <p:tags r:id="rId3"/>
            </p:custDataLst>
          </p:nvPr>
        </p:nvSpPr>
        <p:spPr>
          <a:xfrm>
            <a:off x="2018030" y="4284980"/>
            <a:ext cx="9137015" cy="1202055"/>
          </a:xfrm>
          <a:prstGeom prst="rect">
            <a:avLst/>
          </a:prstGeom>
          <a:noFill/>
          <a:ln w="9525">
            <a:noFill/>
          </a:ln>
        </p:spPr>
        <p:txBody>
          <a:bodyPr wrap="square">
            <a:noAutofit/>
          </a:bodyPr>
          <a:p>
            <a:pPr>
              <a:lnSpc>
                <a:spcPct val="100000"/>
              </a:lnSpc>
              <a:spcBef>
                <a:spcPts val="0"/>
              </a:spcBef>
              <a:spcAft>
                <a:spcPts val="0"/>
              </a:spcAft>
              <a:buClrTx/>
              <a:buSzTx/>
              <a:buFontTx/>
            </a:pPr>
            <a:r>
              <a:rPr lang="en-US" sz="36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 籍                        徙                            勉</a:t>
            </a:r>
            <a:endParaRPr lang="en-US" sz="3600" b="1">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a:p>
            <a:pPr>
              <a:lnSpc>
                <a:spcPct val="100000"/>
              </a:lnSpc>
              <a:spcBef>
                <a:spcPts val="0"/>
              </a:spcBef>
              <a:spcAft>
                <a:spcPts val="0"/>
              </a:spcAft>
              <a:buClrTx/>
              <a:buSzTx/>
              <a:buFontTx/>
            </a:pPr>
            <a:r>
              <a:rPr lang="en-US" sz="3600" b="1">
                <a:solidFill>
                  <a:srgbClr val="FF0000"/>
                </a:solidFill>
                <a:latin typeface="Arial" panose="020B0604020202020204" pitchFamily="34" charset="0"/>
                <a:ea typeface="宋体" panose="02010600030101010101" pitchFamily="2" charset="-122"/>
                <a:cs typeface="Arial" panose="020B0604020202020204" pitchFamily="34" charset="0"/>
                <a:sym typeface="+mn-ea"/>
              </a:rPr>
              <a:t>    睦                         绅                             辍</a:t>
            </a:r>
            <a:endParaRPr lang="en-US" sz="3600" b="1">
              <a:solidFill>
                <a:srgbClr val="FF0000"/>
              </a:solidFill>
              <a:latin typeface="Arial" panose="020B0604020202020204" pitchFamily="34" charset="0"/>
              <a:ea typeface="宋体" panose="02010600030101010101" pitchFamily="2" charset="-122"/>
              <a:cs typeface="Arial" panose="020B0604020202020204" pitchFamily="34" charset="0"/>
              <a:sym typeface="+mn-ea"/>
            </a:endParaRPr>
          </a:p>
        </p:txBody>
      </p:sp>
      <p:sp>
        <p:nvSpPr>
          <p:cNvPr id="3" name="文本框 2"/>
          <p:cNvSpPr txBox="1"/>
          <p:nvPr>
            <p:custDataLst>
              <p:tags r:id="rId4"/>
            </p:custDataLst>
          </p:nvPr>
        </p:nvSpPr>
        <p:spPr>
          <a:xfrm>
            <a:off x="703580" y="651510"/>
            <a:ext cx="2063115" cy="645160"/>
          </a:xfrm>
          <a:prstGeom prst="rect">
            <a:avLst/>
          </a:prstGeom>
          <a:noFill/>
        </p:spPr>
        <p:txBody>
          <a:bodyPr wrap="square" rtlCol="0" anchor="t">
            <a:spAutoFit/>
          </a:bodyPr>
          <a:p>
            <a:r>
              <a:rPr lang="zh-CN" altLang="en-US" sz="3600" b="1" dirty="0">
                <a:effectLst/>
                <a:latin typeface="黑体" panose="02010609060101010101" charset="-122"/>
                <a:ea typeface="黑体" panose="02010609060101010101" charset="-122"/>
                <a:sym typeface="+mn-ea"/>
              </a:rPr>
              <a:t>字词清单</a:t>
            </a:r>
            <a:r>
              <a:rPr lang="en-US" altLang="zh-CN" sz="3600" b="1" dirty="0">
                <a:effectLst/>
                <a:latin typeface="黑体" panose="02010609060101010101" charset="-122"/>
                <a:ea typeface="黑体" panose="02010609060101010101" charset="-122"/>
                <a:sym typeface="+mn-ea"/>
              </a:rPr>
              <a:t> </a:t>
            </a:r>
            <a:endParaRPr lang="en-US" altLang="zh-CN" sz="3600" b="1" dirty="0">
              <a:effectLst/>
              <a:latin typeface="黑体" panose="02010609060101010101" charset="-122"/>
              <a:ea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to="" calcmode="lin" valueType="num">
                                      <p:cBhvr>
                                        <p:cTn id="7" dur="1" fill="hold"/>
                                        <p:tgtEl>
                                          <p:spTgt spid="43"/>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 to="" calcmode="lin" valueType="num">
                                      <p:cBhvr>
                                        <p:cTn id="12" dur="1" fill="hold"/>
                                        <p:tgtEl>
                                          <p:spTgt spid="4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a:xfrm>
          <a:off x="0" y="0"/>
          <a:ext cx="0" cy="0"/>
          <a:chOff x="0" y="0"/>
          <a:chExt cx="0" cy="0"/>
        </a:xfrm>
      </p:grpSpPr>
      <p:sp>
        <p:nvSpPr>
          <p:cNvPr id="2" name="TextBox 1"/>
          <p:cNvSpPr txBox="1"/>
          <p:nvPr/>
        </p:nvSpPr>
        <p:spPr>
          <a:xfrm>
            <a:off x="14990" y="6930498"/>
            <a:ext cx="1528997" cy="276999"/>
          </a:xfrm>
          <a:prstGeom prst="rect">
            <a:avLst/>
          </a:prstGeom>
          <a:noFill/>
        </p:spPr>
        <p:txBody>
          <a:bodyPr wrap="square" rtlCol="0">
            <a:spAutoFit/>
          </a:bodyPr>
          <a:lstStyle/>
          <a:p>
            <a:r>
              <a:rPr lang="en-US" altLang="zh-CN" sz="1200" dirty="0" smtClean="0">
                <a:solidFill>
                  <a:schemeClr val="bg1">
                    <a:lumMod val="95000"/>
                  </a:schemeClr>
                </a:solidFill>
              </a:rPr>
              <a:t>qlh2836</a:t>
            </a:r>
            <a:r>
              <a:rPr lang="en-US" altLang="zh-CN" sz="1200" dirty="0" smtClean="0">
                <a:solidFill>
                  <a:schemeClr val="accent3">
                    <a:lumMod val="20000"/>
                    <a:lumOff val="80000"/>
                  </a:schemeClr>
                </a:solidFill>
              </a:rPr>
              <a:t>28</a:t>
            </a:r>
            <a:endParaRPr lang="zh-CN" altLang="en-US" sz="1200" dirty="0">
              <a:solidFill>
                <a:schemeClr val="accent3">
                  <a:lumMod val="20000"/>
                  <a:lumOff val="80000"/>
                </a:schemeClr>
              </a:solidFill>
            </a:endParaRPr>
          </a:p>
        </p:txBody>
      </p:sp>
      <p:sp>
        <p:nvSpPr>
          <p:cNvPr id="100" name="文本框 99"/>
          <p:cNvSpPr txBox="1"/>
          <p:nvPr/>
        </p:nvSpPr>
        <p:spPr>
          <a:xfrm>
            <a:off x="99060" y="1285240"/>
            <a:ext cx="11882755" cy="1076325"/>
          </a:xfrm>
          <a:prstGeom prst="rect">
            <a:avLst/>
          </a:prstGeom>
          <a:noFill/>
          <a:ln w="9525">
            <a:noFill/>
          </a:ln>
        </p:spPr>
        <p:txBody>
          <a:bodyPr wrap="square">
            <a:spAutoFit/>
          </a:bodyPr>
          <a:p>
            <a:pPr indent="266700"/>
            <a:r>
              <a:rPr lang="en-US" altLang="zh-CN" sz="3200" b="1">
                <a:latin typeface="Calibri" panose="020F0502020204030204" charset="0"/>
                <a:ea typeface="宋体" panose="02010600030101010101" pitchFamily="2" charset="-122"/>
              </a:rPr>
              <a:t>      </a:t>
            </a:r>
            <a:r>
              <a:rPr lang="en-US" altLang="zh-CN" sz="3200" b="1">
                <a:latin typeface="宋体" panose="02010600030101010101" pitchFamily="2" charset="-122"/>
                <a:ea typeface="宋体" panose="02010600030101010101" pitchFamily="2" charset="-122"/>
                <a:cs typeface="Calisto MT" panose="02040603050505030304" charset="0"/>
              </a:rPr>
              <a:t>1.</a:t>
            </a:r>
            <a:r>
              <a:rPr lang="zh-CN" sz="3200" b="1">
                <a:latin typeface="Calibri" panose="020F0502020204030204" charset="0"/>
                <a:ea typeface="宋体" panose="02010600030101010101" pitchFamily="2" charset="-122"/>
              </a:rPr>
              <a:t>细读课文</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体会作者笔下母亲生活的艰难</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想一想朱德的母亲是如何面对这些困难的。请结合课文内容和你的理解</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填写下表。</a:t>
            </a:r>
            <a:endParaRPr lang="zh-CN" altLang="en-US" sz="3200" b="1">
              <a:latin typeface="Calibri" panose="020F0502020204030204" charset="0"/>
              <a:ea typeface="宋体" panose="02010600030101010101" pitchFamily="2" charset="-122"/>
            </a:endParaRPr>
          </a:p>
        </p:txBody>
      </p:sp>
      <p:graphicFrame>
        <p:nvGraphicFramePr>
          <p:cNvPr id="23555" name="表格 23554"/>
          <p:cNvGraphicFramePr/>
          <p:nvPr>
            <p:custDataLst>
              <p:tags r:id="rId1"/>
            </p:custDataLst>
          </p:nvPr>
        </p:nvGraphicFramePr>
        <p:xfrm>
          <a:off x="99060" y="2421890"/>
          <a:ext cx="11967845" cy="3505200"/>
        </p:xfrm>
        <a:graphic>
          <a:graphicData uri="http://schemas.openxmlformats.org/drawingml/2006/table">
            <a:tbl>
              <a:tblPr/>
              <a:tblGrid>
                <a:gridCol w="2134870"/>
                <a:gridCol w="4144645"/>
                <a:gridCol w="3587750"/>
                <a:gridCol w="2100580"/>
              </a:tblGrid>
              <a:tr h="556260">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生活的困苦</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母亲的做法</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朱德的叙述</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母亲的品质</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1680">
                <a:tc>
                  <a:txBody>
                    <a:bodyPr/>
                    <a:p>
                      <a:pPr lvl="0" indent="0" algn="l" fontAlgn="auto">
                        <a:lnSpc>
                          <a:spcPct val="100000"/>
                        </a:lnSpc>
                        <a:buNone/>
                      </a:pPr>
                      <a:r>
                        <a:rPr lang="zh-CN" altLang="en-US" sz="3000" b="1">
                          <a:solidFill>
                            <a:schemeClr val="tx1"/>
                          </a:solidFill>
                          <a:uFillTx/>
                          <a:latin typeface="宋体" panose="02010600030101010101" pitchFamily="2" charset="-122"/>
                          <a:ea typeface="宋体" panose="02010600030101010101" pitchFamily="2" charset="-122"/>
                          <a:sym typeface="+mn-ea"/>
                        </a:rPr>
                        <a:t>家务劳作的繁重</a:t>
                      </a:r>
                      <a:endParaRPr lang="zh-CN" altLang="en-US" sz="3000" b="1">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en-US" altLang="zh-CN" sz="3000" b="1">
                          <a:solidFill>
                            <a:schemeClr val="tx1"/>
                          </a:solidFill>
                          <a:uFillTx/>
                          <a:ea typeface="宋体" panose="02010600030101010101" pitchFamily="2" charset="-122"/>
                          <a:cs typeface="+mn-lt"/>
                        </a:rPr>
                        <a:t>“</a:t>
                      </a:r>
                      <a:r>
                        <a:rPr lang="zh-CN" altLang="en-US" sz="3000" b="1">
                          <a:solidFill>
                            <a:schemeClr val="tx1"/>
                          </a:solidFill>
                          <a:uFillTx/>
                          <a:ea typeface="宋体" panose="02010600030101010101" pitchFamily="2" charset="-122"/>
                          <a:cs typeface="+mn-lt"/>
                        </a:rPr>
                        <a:t>母亲是个好劳动</a:t>
                      </a:r>
                      <a:r>
                        <a:rPr lang="en-US" altLang="zh-CN" sz="3000" b="1">
                          <a:solidFill>
                            <a:schemeClr val="tx1"/>
                          </a:solidFill>
                          <a:uFillTx/>
                          <a:ea typeface="宋体" panose="02010600030101010101" pitchFamily="2" charset="-122"/>
                          <a:cs typeface="+mn-lt"/>
                        </a:rPr>
                        <a:t>”</a:t>
                      </a:r>
                      <a:endParaRPr lang="en-US" altLang="zh-CN" sz="3000" b="1">
                        <a:solidFill>
                          <a:schemeClr val="tx1"/>
                        </a:solidFill>
                        <a:uFillTx/>
                        <a:ea typeface="宋体" panose="02010600030101010101" pitchFamily="2" charset="-122"/>
                        <a:cs typeface="+mn-lt"/>
                      </a:endParaRPr>
                    </a:p>
                    <a:p>
                      <a:pPr marL="0" lvl="0" indent="0">
                        <a:buNone/>
                      </a:pPr>
                      <a:r>
                        <a:rPr lang="en-US" altLang="zh-CN" sz="3000" b="1">
                          <a:solidFill>
                            <a:schemeClr val="tx1"/>
                          </a:solidFill>
                          <a:uFillTx/>
                          <a:ea typeface="宋体" panose="02010600030101010101" pitchFamily="2" charset="-122"/>
                          <a:cs typeface="+mn-lt"/>
                        </a:rPr>
                        <a:t>“</a:t>
                      </a:r>
                      <a:r>
                        <a:rPr lang="zh-CN" altLang="en-US" sz="3000" b="1">
                          <a:solidFill>
                            <a:schemeClr val="tx1"/>
                          </a:solidFill>
                          <a:uFillTx/>
                          <a:ea typeface="宋体" panose="02010600030101010101" pitchFamily="2" charset="-122"/>
                          <a:cs typeface="+mn-lt"/>
                        </a:rPr>
                        <a:t>天不亮就起床</a:t>
                      </a:r>
                      <a:r>
                        <a:rPr lang="en-US" altLang="zh-CN" sz="3000" b="1">
                          <a:solidFill>
                            <a:schemeClr val="tx1"/>
                          </a:solidFill>
                          <a:uFillTx/>
                          <a:ea typeface="宋体" panose="02010600030101010101" pitchFamily="2" charset="-122"/>
                          <a:cs typeface="+mn-lt"/>
                        </a:rPr>
                        <a:t>”</a:t>
                      </a:r>
                      <a:endParaRPr lang="en-US" altLang="zh-CN" sz="3000" b="1">
                        <a:solidFill>
                          <a:schemeClr val="tx1"/>
                        </a:solidFill>
                        <a:uFillTx/>
                        <a:ea typeface="宋体" panose="02010600030101010101" pitchFamily="2" charset="-122"/>
                        <a:cs typeface="+mn-lt"/>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nSpc>
                          <a:spcPct val="150000"/>
                        </a:lnSpc>
                        <a:buNone/>
                      </a:pPr>
                      <a:r>
                        <a:rPr lang="zh-CN" altLang="en-US" sz="3000" b="1">
                          <a:solidFill>
                            <a:schemeClr val="tx1"/>
                          </a:solidFill>
                          <a:uFillTx/>
                          <a:latin typeface="宋体" panose="02010600030101010101" pitchFamily="2" charset="-122"/>
                          <a:ea typeface="宋体" panose="02010600030101010101" pitchFamily="2" charset="-122"/>
                        </a:rPr>
                        <a:t>勤劳朴实</a:t>
                      </a: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1680">
                <a:tc>
                  <a:txBody>
                    <a:bodyPr/>
                    <a:p>
                      <a:pPr lvl="0" indent="0" algn="l" fontAlgn="auto">
                        <a:lnSpc>
                          <a:spcPct val="100000"/>
                        </a:lnSpc>
                        <a:buNone/>
                      </a:pPr>
                      <a:endParaRPr lang="zh-CN" altLang="en-US" sz="3000" b="1">
                        <a:solidFill>
                          <a:schemeClr val="tx1"/>
                        </a:solidFill>
                        <a:uFillTx/>
                        <a:latin typeface="宋体" panose="02010600030101010101" pitchFamily="2" charset="-122"/>
                        <a:ea typeface="宋体" panose="02010600030101010101" pitchFamily="2" charset="-122"/>
                        <a:sym typeface="+mn-ea"/>
                      </a:endParaRPr>
                    </a:p>
                    <a:p>
                      <a:pPr lvl="0" indent="0" algn="l" fontAlgn="auto">
                        <a:lnSpc>
                          <a:spcPct val="100000"/>
                        </a:lnSpc>
                        <a:buNone/>
                      </a:pPr>
                      <a:endParaRPr lang="zh-CN" altLang="en-US" sz="3000" b="1">
                        <a:solidFill>
                          <a:schemeClr val="tx1"/>
                        </a:solidFill>
                        <a:uFillTx/>
                        <a:latin typeface="宋体" panose="02010600030101010101" pitchFamily="2" charset="-122"/>
                        <a:ea typeface="宋体" panose="02010600030101010101" pitchFamily="2" charset="-122"/>
                        <a:sym typeface="+mn-ea"/>
                      </a:endParaRPr>
                    </a:p>
                    <a:p>
                      <a:pPr lvl="0" indent="0" algn="l" fontAlgn="auto">
                        <a:lnSpc>
                          <a:spcPct val="100000"/>
                        </a:lnSpc>
                        <a:buNone/>
                      </a:pPr>
                      <a:endParaRPr lang="zh-CN" altLang="en-US" sz="3000" b="1">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1680">
                <a:tc>
                  <a:txBody>
                    <a:bodyPr/>
                    <a:p>
                      <a:pPr lvl="0" indent="0" algn="l" fontAlgn="auto">
                        <a:lnSpc>
                          <a:spcPct val="100000"/>
                        </a:lnSpc>
                        <a:buNone/>
                      </a:pPr>
                      <a:r>
                        <a:rPr lang="zh-CN" altLang="en-US" sz="3000" b="1">
                          <a:solidFill>
                            <a:schemeClr val="tx1"/>
                          </a:solidFill>
                          <a:uFillTx/>
                          <a:latin typeface="宋体" panose="02010600030101010101" pitchFamily="2" charset="-122"/>
                          <a:ea typeface="宋体" panose="02010600030101010101" pitchFamily="2" charset="-122"/>
                          <a:sym typeface="+mn-ea"/>
                        </a:rPr>
                        <a:t>人际关系的复杂</a:t>
                      </a:r>
                      <a:endParaRPr lang="zh-CN" altLang="en-US" sz="3000" b="1">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3000" b="1">
                          <a:solidFill>
                            <a:schemeClr val="tx1"/>
                          </a:solidFill>
                          <a:uFillTx/>
                          <a:latin typeface="宋体" panose="02010600030101010101" pitchFamily="2" charset="-122"/>
                          <a:ea typeface="宋体" panose="02010600030101010101" pitchFamily="2" charset="-122"/>
                        </a:rPr>
                        <a:t>不打骂子女</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不同人吵架</a:t>
                      </a:r>
                      <a:r>
                        <a:rPr lang="zh-CN" altLang="zh-CN" sz="3000" b="1" dirty="0">
                          <a:solidFill>
                            <a:srgbClr val="000000"/>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同情贫苦的人</a:t>
                      </a: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en-US" altLang="zh-CN" sz="3000" b="1">
                          <a:uFillTx/>
                          <a:ea typeface="宋体" panose="02010600030101010101" pitchFamily="2" charset="-122"/>
                          <a:cs typeface="+mn-lt"/>
                          <a:sym typeface="+mn-ea"/>
                        </a:rPr>
                        <a:t>“</a:t>
                      </a:r>
                      <a:r>
                        <a:rPr lang="zh-CN" altLang="en-US" sz="3000" b="1">
                          <a:uFillTx/>
                          <a:ea typeface="宋体" panose="02010600030101010101" pitchFamily="2" charset="-122"/>
                          <a:cs typeface="+mn-lt"/>
                          <a:sym typeface="+mn-ea"/>
                        </a:rPr>
                        <a:t>极能任劳任怨</a:t>
                      </a:r>
                      <a:r>
                        <a:rPr lang="en-US" altLang="zh-CN" sz="3000" b="1">
                          <a:uFillTx/>
                          <a:ea typeface="宋体" panose="02010600030101010101" pitchFamily="2" charset="-122"/>
                          <a:cs typeface="+mn-lt"/>
                          <a:sym typeface="+mn-ea"/>
                        </a:rPr>
                        <a:t>”“</a:t>
                      </a:r>
                      <a:r>
                        <a:rPr lang="zh-CN" altLang="en-US" sz="3000" b="1">
                          <a:uFillTx/>
                          <a:ea typeface="宋体" panose="02010600030101010101" pitchFamily="2" charset="-122"/>
                          <a:cs typeface="+mn-lt"/>
                          <a:sym typeface="+mn-ea"/>
                        </a:rPr>
                        <a:t>也没有同任何人吵过架</a:t>
                      </a:r>
                      <a:r>
                        <a:rPr lang="en-US" altLang="zh-CN" sz="3000" b="1">
                          <a:uFillTx/>
                          <a:ea typeface="宋体" panose="02010600030101010101" pitchFamily="2" charset="-122"/>
                          <a:cs typeface="+mn-lt"/>
                          <a:sym typeface="+mn-ea"/>
                        </a:rPr>
                        <a:t>”</a:t>
                      </a: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2276475" y="2921635"/>
            <a:ext cx="4203065" cy="1014730"/>
          </a:xfrm>
          <a:prstGeom prst="rect">
            <a:avLst/>
          </a:prstGeom>
          <a:noFill/>
        </p:spPr>
        <p:txBody>
          <a:bodyPr wrap="square" rtlCol="0" anchor="t">
            <a:spAutoFit/>
          </a:bodyPr>
          <a:p>
            <a:r>
              <a:rPr lang="zh-CN" altLang="en-US" sz="3000" b="1">
                <a:solidFill>
                  <a:srgbClr val="0000FF"/>
                </a:solidFill>
                <a:latin typeface="宋体" panose="02010600030101010101" pitchFamily="2" charset="-122"/>
                <a:ea typeface="宋体" panose="02010600030101010101" pitchFamily="2" charset="-122"/>
              </a:rPr>
              <a:t>整日劳作</a:t>
            </a:r>
            <a:r>
              <a:rPr lang="zh-CN" altLang="zh-CN" sz="3000" b="1" dirty="0">
                <a:solidFill>
                  <a:srgbClr val="0000FF"/>
                </a:solidFill>
                <a:latin typeface="Arial" panose="020B0604020202020204" pitchFamily="34" charset="0"/>
                <a:cs typeface="+mn-ea"/>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rPr>
              <a:t>承担家里各种家务</a:t>
            </a:r>
            <a:r>
              <a:rPr lang="zh-CN" altLang="zh-CN" sz="3000" b="1" dirty="0">
                <a:solidFill>
                  <a:srgbClr val="0000FF"/>
                </a:solidFill>
                <a:latin typeface="Arial" panose="020B0604020202020204" pitchFamily="34" charset="0"/>
                <a:cs typeface="+mn-ea"/>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rPr>
              <a:t>毫无怨言</a:t>
            </a:r>
            <a:endParaRPr lang="zh-CN" altLang="en-US" sz="3000" b="1">
              <a:solidFill>
                <a:srgbClr val="0000FF"/>
              </a:solidFill>
              <a:latin typeface="宋体" panose="02010600030101010101" pitchFamily="2" charset="-122"/>
              <a:ea typeface="宋体" panose="02010600030101010101" pitchFamily="2" charset="-122"/>
            </a:endParaRPr>
          </a:p>
        </p:txBody>
      </p:sp>
      <p:sp>
        <p:nvSpPr>
          <p:cNvPr id="6" name="文本框 5"/>
          <p:cNvSpPr txBox="1"/>
          <p:nvPr/>
        </p:nvSpPr>
        <p:spPr>
          <a:xfrm>
            <a:off x="99060" y="4211320"/>
            <a:ext cx="2261870" cy="929640"/>
          </a:xfrm>
          <a:prstGeom prst="rect">
            <a:avLst/>
          </a:prstGeom>
          <a:noFill/>
        </p:spPr>
        <p:txBody>
          <a:bodyPr wrap="square" rtlCol="0" anchor="t">
            <a:noAutofit/>
          </a:bodyPr>
          <a:p>
            <a:r>
              <a:rPr lang="zh-CN" altLang="en-US" sz="3000" b="1">
                <a:latin typeface="宋体" panose="02010600030101010101" pitchFamily="2" charset="-122"/>
                <a:ea typeface="宋体" panose="02010600030101010101" pitchFamily="2" charset="-122"/>
              </a:rPr>
              <a:t>生活物资的匮乏</a:t>
            </a:r>
            <a:endParaRPr lang="zh-CN" altLang="en-US" sz="3000" b="1">
              <a:latin typeface="宋体" panose="02010600030101010101" pitchFamily="2" charset="-122"/>
              <a:ea typeface="宋体" panose="02010600030101010101" pitchFamily="2" charset="-122"/>
            </a:endParaRPr>
          </a:p>
          <a:p>
            <a:endParaRPr lang="zh-CN" altLang="en-US" sz="3000" b="1">
              <a:latin typeface="宋体" panose="02010600030101010101" pitchFamily="2" charset="-122"/>
              <a:ea typeface="宋体" panose="02010600030101010101" pitchFamily="2" charset="-122"/>
            </a:endParaRPr>
          </a:p>
          <a:p>
            <a:endParaRPr lang="zh-CN" altLang="en-US" sz="3000" b="1">
              <a:latin typeface="宋体" panose="02010600030101010101" pitchFamily="2" charset="-122"/>
              <a:ea typeface="宋体" panose="02010600030101010101" pitchFamily="2" charset="-122"/>
            </a:endParaRPr>
          </a:p>
        </p:txBody>
      </p:sp>
      <p:sp>
        <p:nvSpPr>
          <p:cNvPr id="7" name="文本框 6"/>
          <p:cNvSpPr txBox="1"/>
          <p:nvPr/>
        </p:nvSpPr>
        <p:spPr>
          <a:xfrm>
            <a:off x="2277745" y="4196080"/>
            <a:ext cx="4201795" cy="1014730"/>
          </a:xfrm>
          <a:prstGeom prst="rect">
            <a:avLst/>
          </a:prstGeom>
          <a:noFill/>
        </p:spPr>
        <p:txBody>
          <a:bodyPr wrap="square" rtlCol="0" anchor="t">
            <a:spAutoFit/>
          </a:bodyPr>
          <a:p>
            <a:r>
              <a:rPr lang="zh-CN" altLang="en-US" sz="3000" b="1">
                <a:solidFill>
                  <a:srgbClr val="0000FF"/>
                </a:solidFill>
                <a:latin typeface="宋体" panose="02010600030101010101" pitchFamily="2" charset="-122"/>
                <a:ea typeface="宋体" panose="02010600030101010101" pitchFamily="2" charset="-122"/>
              </a:rPr>
              <a:t>榨油点灯</a:t>
            </a:r>
            <a:r>
              <a:rPr lang="zh-CN" altLang="zh-CN" sz="3000" b="1" dirty="0">
                <a:solidFill>
                  <a:srgbClr val="0000FF"/>
                </a:solidFill>
                <a:latin typeface="Arial" panose="020B0604020202020204" pitchFamily="34" charset="0"/>
                <a:cs typeface="+mn-ea"/>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rPr>
              <a:t>把饭做得有滋味</a:t>
            </a:r>
            <a:r>
              <a:rPr lang="zh-CN" altLang="zh-CN" sz="3000" b="1" dirty="0">
                <a:solidFill>
                  <a:srgbClr val="0000FF"/>
                </a:solidFill>
                <a:latin typeface="Arial" panose="020B0604020202020204" pitchFamily="34" charset="0"/>
                <a:cs typeface="+mn-ea"/>
                <a:sym typeface="宋体" panose="02010600030101010101" pitchFamily="2" charset="-122"/>
              </a:rPr>
              <a:t>,</a:t>
            </a:r>
            <a:r>
              <a:rPr lang="zh-CN" altLang="en-US" sz="3000" b="1">
                <a:solidFill>
                  <a:srgbClr val="0000FF"/>
                </a:solidFill>
                <a:latin typeface="宋体" panose="02010600030101010101" pitchFamily="2" charset="-122"/>
                <a:ea typeface="宋体" panose="02010600030101010101" pitchFamily="2" charset="-122"/>
              </a:rPr>
              <a:t>亲手制作衣服</a:t>
            </a:r>
            <a:endParaRPr lang="zh-CN" altLang="en-US" sz="3000" b="1">
              <a:solidFill>
                <a:srgbClr val="0000FF"/>
              </a:solidFill>
              <a:latin typeface="宋体" panose="02010600030101010101" pitchFamily="2" charset="-122"/>
              <a:ea typeface="宋体" panose="02010600030101010101" pitchFamily="2" charset="-122"/>
            </a:endParaRPr>
          </a:p>
        </p:txBody>
      </p:sp>
      <p:sp>
        <p:nvSpPr>
          <p:cNvPr id="10" name="文本框 9"/>
          <p:cNvSpPr txBox="1"/>
          <p:nvPr/>
        </p:nvSpPr>
        <p:spPr>
          <a:xfrm>
            <a:off x="10013950" y="4399280"/>
            <a:ext cx="1846580" cy="553085"/>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rPr>
              <a:t>聪明能干</a:t>
            </a:r>
            <a:endParaRPr lang="zh-CN" altLang="en-US" sz="3000" b="1">
              <a:solidFill>
                <a:srgbClr val="FF0000"/>
              </a:solidFill>
              <a:latin typeface="宋体" panose="02010600030101010101" pitchFamily="2" charset="-122"/>
              <a:ea typeface="宋体" panose="02010600030101010101" pitchFamily="2" charset="-122"/>
            </a:endParaRPr>
          </a:p>
        </p:txBody>
      </p:sp>
      <p:sp>
        <p:nvSpPr>
          <p:cNvPr id="11" name="文本框 10"/>
          <p:cNvSpPr txBox="1"/>
          <p:nvPr/>
        </p:nvSpPr>
        <p:spPr>
          <a:xfrm>
            <a:off x="10013950" y="5605145"/>
            <a:ext cx="2052955" cy="553085"/>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rPr>
              <a:t>宽厚仁慈</a:t>
            </a:r>
            <a:endParaRPr lang="zh-CN" altLang="en-US" sz="3000" b="1">
              <a:solidFill>
                <a:srgbClr val="FF0000"/>
              </a:solidFill>
              <a:latin typeface="宋体" panose="02010600030101010101" pitchFamily="2" charset="-122"/>
              <a:ea typeface="宋体" panose="02010600030101010101" pitchFamily="2" charset="-122"/>
            </a:endParaRPr>
          </a:p>
        </p:txBody>
      </p:sp>
      <p:sp>
        <p:nvSpPr>
          <p:cNvPr id="3" name="文本框 2"/>
          <p:cNvSpPr txBox="1"/>
          <p:nvPr>
            <p:custDataLst>
              <p:tags r:id="rId2"/>
            </p:custDataLst>
          </p:nvPr>
        </p:nvSpPr>
        <p:spPr>
          <a:xfrm>
            <a:off x="528320" y="579755"/>
            <a:ext cx="2063115" cy="645160"/>
          </a:xfrm>
          <a:prstGeom prst="rect">
            <a:avLst/>
          </a:prstGeom>
          <a:noFill/>
        </p:spPr>
        <p:txBody>
          <a:bodyPr wrap="square" rtlCol="0" anchor="t">
            <a:spAutoFit/>
          </a:bodyPr>
          <a:p>
            <a:r>
              <a:rPr lang="zh-CN" altLang="en-US" sz="3600" b="1" dirty="0">
                <a:effectLst/>
                <a:latin typeface="黑体" panose="02010609060101010101" charset="-122"/>
                <a:ea typeface="黑体" panose="02010609060101010101" charset="-122"/>
                <a:sym typeface="+mn-ea"/>
              </a:rPr>
              <a:t>整体感知</a:t>
            </a:r>
            <a:r>
              <a:rPr lang="en-US" altLang="zh-CN" sz="3600" b="1" dirty="0">
                <a:effectLst/>
                <a:latin typeface="黑体" panose="02010609060101010101" charset="-122"/>
                <a:ea typeface="黑体" panose="02010609060101010101" charset="-122"/>
                <a:sym typeface="+mn-ea"/>
              </a:rPr>
              <a:t> </a:t>
            </a:r>
            <a:endParaRPr lang="en-US" altLang="zh-CN" sz="3600" b="1" dirty="0">
              <a:effectLst/>
              <a:latin typeface="黑体" panose="02010609060101010101" charset="-122"/>
              <a:ea typeface="黑体" panose="02010609060101010101" charset="-122"/>
              <a:sym typeface="+mn-ea"/>
            </a:endParaRPr>
          </a:p>
        </p:txBody>
      </p:sp>
      <p:sp>
        <p:nvSpPr>
          <p:cNvPr id="5" name="文本框 4"/>
          <p:cNvSpPr txBox="1"/>
          <p:nvPr/>
        </p:nvSpPr>
        <p:spPr>
          <a:xfrm>
            <a:off x="6337935" y="3937635"/>
            <a:ext cx="3615055" cy="1476375"/>
          </a:xfrm>
          <a:prstGeom prst="rect">
            <a:avLst/>
          </a:prstGeom>
          <a:noFill/>
        </p:spPr>
        <p:txBody>
          <a:bodyPr wrap="square" rtlCol="0" anchor="t">
            <a:spAutoFit/>
          </a:bodyPr>
          <a:p>
            <a:pPr marL="0" lvl="0" indent="0">
              <a:buNone/>
            </a:pPr>
            <a:r>
              <a:rPr lang="en-US" altLang="zh-CN" sz="3000" b="1">
                <a:uFillTx/>
                <a:ea typeface="宋体" panose="02010600030101010101" pitchFamily="2" charset="-122"/>
                <a:cs typeface="+mn-lt"/>
                <a:sym typeface="+mn-ea"/>
              </a:rPr>
              <a:t>“</a:t>
            </a:r>
            <a:r>
              <a:rPr lang="zh-CN" altLang="en-US" sz="3000" b="1">
                <a:uFillTx/>
                <a:ea typeface="宋体" panose="02010600030101010101" pitchFamily="2" charset="-122"/>
                <a:cs typeface="+mn-lt"/>
                <a:sym typeface="+mn-ea"/>
              </a:rPr>
              <a:t>使一家人吃起来有滋味</a:t>
            </a:r>
            <a:r>
              <a:rPr lang="en-US" altLang="zh-CN" sz="3000" b="1">
                <a:uFillTx/>
                <a:ea typeface="宋体" panose="02010600030101010101" pitchFamily="2" charset="-122"/>
                <a:cs typeface="+mn-lt"/>
                <a:sym typeface="+mn-ea"/>
              </a:rPr>
              <a:t>”“</a:t>
            </a:r>
            <a:r>
              <a:rPr lang="zh-CN" altLang="en-US" sz="3000" b="1">
                <a:uFillTx/>
                <a:ea typeface="宋体" panose="02010600030101010101" pitchFamily="2" charset="-122"/>
                <a:cs typeface="+mn-lt"/>
                <a:sym typeface="+mn-ea"/>
              </a:rPr>
              <a:t>老二老三接着穿还穿不烂</a:t>
            </a:r>
            <a:r>
              <a:rPr lang="en-US" altLang="zh-CN" sz="3000" b="1">
                <a:uFillTx/>
                <a:ea typeface="宋体" panose="02010600030101010101" pitchFamily="2" charset="-122"/>
                <a:cs typeface="+mn-lt"/>
                <a:sym typeface="+mn-ea"/>
              </a:rPr>
              <a:t>”</a:t>
            </a:r>
            <a:endParaRPr lang="en-US" altLang="zh-CN" sz="3000" b="1">
              <a:uFillTx/>
              <a:ea typeface="宋体" panose="02010600030101010101" pitchFamily="2" charset="-122"/>
              <a:cs typeface="+mn-lt"/>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linds(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10" grpId="0"/>
      <p:bldP spid="11"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3555" name="表格 23554"/>
          <p:cNvGraphicFramePr/>
          <p:nvPr>
            <p:custDataLst>
              <p:tags r:id="rId1"/>
            </p:custDataLst>
          </p:nvPr>
        </p:nvGraphicFramePr>
        <p:xfrm>
          <a:off x="99060" y="2421890"/>
          <a:ext cx="11967845" cy="3505200"/>
        </p:xfrm>
        <a:graphic>
          <a:graphicData uri="http://schemas.openxmlformats.org/drawingml/2006/table">
            <a:tbl>
              <a:tblPr/>
              <a:tblGrid>
                <a:gridCol w="2134870"/>
                <a:gridCol w="4144645"/>
                <a:gridCol w="3587750"/>
                <a:gridCol w="2100580"/>
              </a:tblGrid>
              <a:tr h="556260">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生活的困苦</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母亲的做法</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朱德的叙述</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rPr>
                        <a:t>母亲的品质</a:t>
                      </a:r>
                      <a:endParaRPr lang="zh-CN" altLang="zh-CN" sz="30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741680">
                <a:tc>
                  <a:txBody>
                    <a:bodyPr/>
                    <a:p>
                      <a:pPr lvl="0" indent="0" algn="l" fontAlgn="auto">
                        <a:lnSpc>
                          <a:spcPct val="100000"/>
                        </a:lnSpc>
                        <a:buNone/>
                      </a:pPr>
                      <a:r>
                        <a:rPr lang="zh-CN" altLang="en-US" sz="3000" b="1">
                          <a:solidFill>
                            <a:schemeClr val="tx1"/>
                          </a:solidFill>
                          <a:uFillTx/>
                          <a:latin typeface="宋体" panose="02010600030101010101" pitchFamily="2" charset="-122"/>
                          <a:ea typeface="宋体" panose="02010600030101010101" pitchFamily="2" charset="-122"/>
                          <a:sym typeface="+mn-ea"/>
                        </a:rPr>
                        <a:t>豪绅地主的欺压</a:t>
                      </a:r>
                      <a:endParaRPr lang="zh-CN" altLang="en-US" sz="3000" b="1">
                        <a:solidFill>
                          <a:schemeClr val="tx1"/>
                        </a:solidFill>
                        <a:uFillTx/>
                        <a:latin typeface="宋体" panose="02010600030101010101" pitchFamily="2" charset="-122"/>
                        <a:ea typeface="宋体" panose="02010600030101010101" pitchFamily="2" charset="-122"/>
                        <a:sym typeface="+mn-ea"/>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3000" b="1">
                          <a:solidFill>
                            <a:schemeClr val="tx1"/>
                          </a:solidFill>
                          <a:uFillTx/>
                          <a:latin typeface="宋体" panose="02010600030101010101" pitchFamily="2" charset="-122"/>
                          <a:ea typeface="宋体" panose="02010600030101010101" pitchFamily="2" charset="-122"/>
                        </a:rPr>
                        <a:t>不灰心</a:t>
                      </a:r>
                      <a:r>
                        <a:rPr lang="zh-CN" altLang="zh-CN" sz="3000" b="1" dirty="0">
                          <a:solidFill>
                            <a:srgbClr val="0000FF"/>
                          </a:solidFill>
                          <a:latin typeface="Arial" panose="020B0604020202020204" pitchFamily="34" charset="0"/>
                          <a:cs typeface="+mn-ea"/>
                          <a:sym typeface="宋体" panose="02010600030101010101" pitchFamily="2" charset="-122"/>
                        </a:rPr>
                        <a:t>,</a:t>
                      </a:r>
                      <a:r>
                        <a:rPr lang="zh-CN" altLang="en-US" sz="3000" b="1">
                          <a:solidFill>
                            <a:schemeClr val="tx1"/>
                          </a:solidFill>
                          <a:uFillTx/>
                          <a:latin typeface="宋体" panose="02010600030101010101" pitchFamily="2" charset="-122"/>
                          <a:ea typeface="宋体" panose="02010600030101010101" pitchFamily="2" charset="-122"/>
                        </a:rPr>
                        <a:t>节衣缩食支持</a:t>
                      </a:r>
                      <a:r>
                        <a:rPr lang="en-US" altLang="zh-CN" sz="3000" b="1">
                          <a:uFillTx/>
                          <a:ea typeface="宋体" panose="02010600030101010101" pitchFamily="2" charset="-122"/>
                          <a:cs typeface="+mn-lt"/>
                          <a:sym typeface="+mn-ea"/>
                        </a:rPr>
                        <a:t>“</a:t>
                      </a:r>
                      <a:r>
                        <a:rPr lang="zh-CN" altLang="en-US" sz="3000" b="1">
                          <a:solidFill>
                            <a:schemeClr val="tx1"/>
                          </a:solidFill>
                          <a:uFillTx/>
                          <a:latin typeface="宋体" panose="02010600030101010101" pitchFamily="2" charset="-122"/>
                          <a:ea typeface="宋体" panose="02010600030101010101" pitchFamily="2" charset="-122"/>
                        </a:rPr>
                        <a:t>我</a:t>
                      </a:r>
                      <a:r>
                        <a:rPr lang="en-US" altLang="zh-CN" sz="3000" b="1">
                          <a:uFillTx/>
                          <a:ea typeface="宋体" panose="02010600030101010101" pitchFamily="2" charset="-122"/>
                          <a:cs typeface="+mn-lt"/>
                          <a:sym typeface="+mn-ea"/>
                        </a:rPr>
                        <a:t>”</a:t>
                      </a:r>
                      <a:r>
                        <a:rPr lang="zh-CN" altLang="en-US" sz="3000" b="1">
                          <a:solidFill>
                            <a:schemeClr val="tx1"/>
                          </a:solidFill>
                          <a:uFillTx/>
                          <a:latin typeface="宋体" panose="02010600030101010101" pitchFamily="2" charset="-122"/>
                          <a:ea typeface="宋体" panose="02010600030101010101" pitchFamily="2" charset="-122"/>
                        </a:rPr>
                        <a:t>靠读书来改变家庭的命运</a:t>
                      </a: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en-US" altLang="zh-CN" sz="3000" b="1">
                        <a:solidFill>
                          <a:schemeClr val="tx1"/>
                        </a:solidFill>
                        <a:uFillTx/>
                        <a:ea typeface="宋体" panose="02010600030101010101" pitchFamily="2" charset="-122"/>
                        <a:cs typeface="+mn-lt"/>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10106025" y="3429635"/>
            <a:ext cx="1960880" cy="553085"/>
          </a:xfrm>
          <a:prstGeom prst="rect">
            <a:avLst/>
          </a:prstGeom>
          <a:noFill/>
        </p:spPr>
        <p:txBody>
          <a:bodyPr wrap="square" rtlCol="0" anchor="t">
            <a:spAutoFit/>
          </a:bodyPr>
          <a:p>
            <a:r>
              <a:rPr lang="zh-CN" altLang="en-US" sz="3000" b="1">
                <a:solidFill>
                  <a:srgbClr val="FF0000"/>
                </a:solidFill>
                <a:latin typeface="宋体" panose="02010600030101010101" pitchFamily="2" charset="-122"/>
                <a:ea typeface="宋体" panose="02010600030101010101" pitchFamily="2" charset="-122"/>
              </a:rPr>
              <a:t>刚毅坚强</a:t>
            </a:r>
            <a:endParaRPr lang="zh-CN" altLang="en-US" sz="3000" b="1">
              <a:solidFill>
                <a:srgbClr val="FF0000"/>
              </a:solidFill>
              <a:latin typeface="宋体" panose="02010600030101010101" pitchFamily="2" charset="-122"/>
              <a:ea typeface="宋体" panose="02010600030101010101" pitchFamily="2" charset="-122"/>
            </a:endParaRPr>
          </a:p>
        </p:txBody>
      </p:sp>
      <p:sp>
        <p:nvSpPr>
          <p:cNvPr id="4" name="文本框 3"/>
          <p:cNvSpPr txBox="1"/>
          <p:nvPr/>
        </p:nvSpPr>
        <p:spPr>
          <a:xfrm>
            <a:off x="6370955" y="3199130"/>
            <a:ext cx="3699510" cy="1014730"/>
          </a:xfrm>
          <a:prstGeom prst="rect">
            <a:avLst/>
          </a:prstGeom>
          <a:noFill/>
        </p:spPr>
        <p:txBody>
          <a:bodyPr wrap="square" rtlCol="0" anchor="t">
            <a:spAutoFit/>
          </a:bodyPr>
          <a:p>
            <a:pPr marL="0" lvl="0" indent="0">
              <a:buNone/>
            </a:pPr>
            <a:r>
              <a:rPr lang="en-US" altLang="zh-CN" sz="3000" b="1">
                <a:uFillTx/>
                <a:ea typeface="宋体" panose="02010600030101010101" pitchFamily="2" charset="-122"/>
                <a:cs typeface="+mn-lt"/>
                <a:sym typeface="+mn-ea"/>
              </a:rPr>
              <a:t>“</a:t>
            </a:r>
            <a:r>
              <a:rPr lang="zh-CN" altLang="en-US" sz="3000" b="1">
                <a:uFillTx/>
                <a:ea typeface="宋体" panose="02010600030101010101" pitchFamily="2" charset="-122"/>
                <a:cs typeface="+mn-lt"/>
                <a:sym typeface="+mn-ea"/>
              </a:rPr>
              <a:t>沉痛的三言两语的诉说</a:t>
            </a:r>
            <a:r>
              <a:rPr lang="en-US" altLang="zh-CN" sz="3000" b="1">
                <a:uFillTx/>
                <a:ea typeface="宋体" panose="02010600030101010101" pitchFamily="2" charset="-122"/>
                <a:cs typeface="+mn-lt"/>
                <a:sym typeface="+mn-ea"/>
              </a:rPr>
              <a:t>”“</a:t>
            </a:r>
            <a:r>
              <a:rPr lang="zh-CN" altLang="en-US" sz="3000" b="1">
                <a:uFillTx/>
                <a:ea typeface="宋体" panose="02010600030101010101" pitchFamily="2" charset="-122"/>
                <a:cs typeface="+mn-lt"/>
                <a:sym typeface="+mn-ea"/>
              </a:rPr>
              <a:t>决心节衣缩食</a:t>
            </a:r>
            <a:r>
              <a:rPr lang="en-US" altLang="zh-CN" sz="3000" b="1">
                <a:uFillTx/>
                <a:ea typeface="宋体" panose="02010600030101010101" pitchFamily="2" charset="-122"/>
                <a:cs typeface="+mn-lt"/>
                <a:sym typeface="+mn-ea"/>
              </a:rPr>
              <a:t>”</a:t>
            </a:r>
            <a:endParaRPr lang="en-US" altLang="zh-CN" sz="3000" b="1">
              <a:uFillTx/>
              <a:ea typeface="宋体" panose="02010600030101010101" pitchFamily="2" charset="-122"/>
              <a:cs typeface="+mn-l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100" name="文本框 99"/>
          <p:cNvSpPr txBox="1"/>
          <p:nvPr>
            <p:custDataLst>
              <p:tags r:id="rId1"/>
            </p:custDataLst>
          </p:nvPr>
        </p:nvSpPr>
        <p:spPr>
          <a:xfrm>
            <a:off x="99060" y="1345565"/>
            <a:ext cx="11882755" cy="1076325"/>
          </a:xfrm>
          <a:prstGeom prst="rect">
            <a:avLst/>
          </a:prstGeom>
          <a:noFill/>
          <a:ln w="9525">
            <a:noFill/>
          </a:ln>
        </p:spPr>
        <p:txBody>
          <a:bodyPr wrap="square">
            <a:spAutoFit/>
          </a:bodyPr>
          <a:p>
            <a:pPr indent="266700"/>
            <a:r>
              <a:rPr lang="en-US" altLang="zh-CN" sz="3200" b="1">
                <a:latin typeface="宋体" panose="02010600030101010101" pitchFamily="2" charset="-122"/>
                <a:ea typeface="宋体" panose="02010600030101010101" pitchFamily="2" charset="-122"/>
                <a:cs typeface="Calisto MT" panose="02040603050505030304" charset="0"/>
              </a:rPr>
              <a:t>   2.</a:t>
            </a:r>
            <a:r>
              <a:rPr lang="zh-CN" sz="3200" b="1">
                <a:latin typeface="Calibri" panose="020F0502020204030204" charset="0"/>
                <a:ea typeface="宋体" panose="02010600030101010101" pitchFamily="2" charset="-122"/>
              </a:rPr>
              <a:t>作者在回忆往事后</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深情地写道：</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Arial" panose="020B0604020202020204" pitchFamily="34" charset="0"/>
                <a:ea typeface="宋体" panose="02010600030101010101" pitchFamily="2" charset="-122"/>
                <a:cs typeface="Arial" panose="020B0604020202020204" pitchFamily="34" charset="0"/>
              </a:rPr>
              <a:t>我应该感谢母亲。</a:t>
            </a:r>
            <a:r>
              <a:rPr lang="en-US" altLang="zh-CN" sz="3200" b="1">
                <a:latin typeface="Arial" panose="020B0604020202020204" pitchFamily="34" charset="0"/>
                <a:ea typeface="宋体" panose="02010600030101010101" pitchFamily="2" charset="-122"/>
                <a:cs typeface="Arial" panose="020B0604020202020204" pitchFamily="34" charset="0"/>
              </a:rPr>
              <a:t>”</a:t>
            </a:r>
            <a:r>
              <a:rPr lang="zh-CN" altLang="en-US" sz="3200" b="1">
                <a:latin typeface="Arial" panose="020B0604020202020204" pitchFamily="34" charset="0"/>
                <a:ea typeface="宋体" panose="02010600030101010101" pitchFamily="2" charset="-122"/>
                <a:cs typeface="Arial" panose="020B0604020202020204" pitchFamily="34" charset="0"/>
              </a:rPr>
              <a:t>阅读课文相关内容</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完成下面的示意图</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sz="3200" b="1">
                <a:latin typeface="Calibri" panose="020F0502020204030204" charset="0"/>
                <a:ea typeface="宋体" panose="02010600030101010101" pitchFamily="2" charset="-122"/>
              </a:rPr>
              <a:t>理解作者从母亲身上得到的教益。</a:t>
            </a:r>
            <a:endParaRPr lang="zh-CN" altLang="en-US" sz="3200" b="1">
              <a:latin typeface="Calibri" panose="020F0502020204030204" charset="0"/>
              <a:ea typeface="宋体" panose="02010600030101010101" pitchFamily="2" charset="-122"/>
            </a:endParaRPr>
          </a:p>
        </p:txBody>
      </p:sp>
      <p:graphicFrame>
        <p:nvGraphicFramePr>
          <p:cNvPr id="23555" name="表格 23554"/>
          <p:cNvGraphicFramePr/>
          <p:nvPr>
            <p:custDataLst>
              <p:tags r:id="rId2"/>
            </p:custDataLst>
          </p:nvPr>
        </p:nvGraphicFramePr>
        <p:xfrm>
          <a:off x="191770" y="2421890"/>
          <a:ext cx="11790045" cy="2834005"/>
        </p:xfrm>
        <a:graphic>
          <a:graphicData uri="http://schemas.openxmlformats.org/drawingml/2006/table">
            <a:tbl>
              <a:tblPr/>
              <a:tblGrid>
                <a:gridCol w="5932805"/>
                <a:gridCol w="5857240"/>
              </a:tblGrid>
              <a:tr h="556260">
                <a:tc>
                  <a:txBody>
                    <a:bodyPr/>
                    <a:p>
                      <a:pPr lvl="0" indent="0" algn="ctr" fontAlgn="auto">
                        <a:buNone/>
                      </a:pPr>
                      <a:r>
                        <a:rPr lang="en-US" altLang="zh-CN" sz="3200" b="1">
                          <a:uFillTx/>
                          <a:ea typeface="宋体" panose="02010600030101010101" pitchFamily="2" charset="-122"/>
                          <a:cs typeface="+mn-lt"/>
                          <a:sym typeface="+mn-ea"/>
                        </a:rPr>
                        <a:t>“</a:t>
                      </a:r>
                      <a:r>
                        <a:rPr lang="zh-CN" altLang="en-US" sz="3200" b="1">
                          <a:uFillTx/>
                          <a:ea typeface="宋体" panose="02010600030101010101" pitchFamily="2" charset="-122"/>
                          <a:cs typeface="+mn-lt"/>
                          <a:sym typeface="+mn-ea"/>
                        </a:rPr>
                        <a:t>我</a:t>
                      </a:r>
                      <a:r>
                        <a:rPr lang="en-US" altLang="zh-CN" sz="3200" b="1">
                          <a:uFillTx/>
                          <a:ea typeface="宋体" panose="02010600030101010101" pitchFamily="2" charset="-122"/>
                          <a:cs typeface="+mn-lt"/>
                          <a:sym typeface="+mn-ea"/>
                        </a:rPr>
                        <a:t>”</a:t>
                      </a:r>
                      <a:r>
                        <a:rPr lang="zh-CN" altLang="en-US"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人生的宝贵财富</a:t>
                      </a:r>
                      <a:endParaRPr lang="zh-CN" altLang="en-US"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lgn="ctr">
                        <a:buNone/>
                      </a:pPr>
                      <a:r>
                        <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rPr>
                        <a:t>母亲的言传身教</a:t>
                      </a:r>
                      <a:endParaRPr lang="zh-CN" altLang="zh-CN" sz="3200" b="1">
                        <a:solidFill>
                          <a:schemeClr val="tx1"/>
                        </a:solidFill>
                        <a:uFillTx/>
                        <a:latin typeface="宋体" panose="02010600030101010101" pitchFamily="2" charset="-122"/>
                        <a:ea typeface="宋体" panose="02010600030101010101" pitchFamily="2" charset="-122"/>
                        <a:sym typeface="宋体" panose="02010600030101010101" pitchFamily="2" charset="-122"/>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28575"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87375">
                <a:tc>
                  <a:txBody>
                    <a:bodyPr/>
                    <a:p>
                      <a:pPr lvl="0" indent="0" algn="l" fontAlgn="auto">
                        <a:lnSpc>
                          <a:spcPct val="100000"/>
                        </a:lnSpc>
                        <a:buNone/>
                      </a:pPr>
                      <a:r>
                        <a:rPr lang="zh-CN" altLang="en-US" sz="3200" b="1">
                          <a:solidFill>
                            <a:schemeClr val="tx1"/>
                          </a:solidFill>
                          <a:uFillTx/>
                          <a:latin typeface="宋体" panose="02010600030101010101" pitchFamily="2" charset="-122"/>
                          <a:ea typeface="宋体" panose="02010600030101010101" pitchFamily="2" charset="-122"/>
                        </a:rPr>
                        <a:t>拥有一个强健的身体</a:t>
                      </a:r>
                      <a:endParaRPr lang="zh-CN" altLang="en-US" sz="3200" b="1">
                        <a:solidFill>
                          <a:schemeClr val="tx1"/>
                        </a:solidFill>
                        <a:uFillTx/>
                        <a:latin typeface="宋体" panose="02010600030101010101" pitchFamily="2" charset="-122"/>
                        <a:ea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en-US" altLang="zh-CN" sz="3000" b="1">
                        <a:solidFill>
                          <a:schemeClr val="tx1"/>
                        </a:solidFill>
                        <a:uFillTx/>
                        <a:ea typeface="宋体" panose="02010600030101010101" pitchFamily="2" charset="-122"/>
                        <a:cs typeface="+mn-lt"/>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504825">
                <a:tc>
                  <a:txBody>
                    <a:bodyPr/>
                    <a:p>
                      <a:pPr lvl="0" indent="0" algn="l" fontAlgn="auto">
                        <a:lnSpc>
                          <a:spcPct val="100000"/>
                        </a:lnSpc>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r>
                        <a:rPr lang="zh-CN" altLang="en-US" sz="3200" b="1">
                          <a:solidFill>
                            <a:schemeClr val="tx1"/>
                          </a:solidFill>
                          <a:uFillTx/>
                          <a:ea typeface="宋体" panose="02010600030101010101" pitchFamily="2" charset="-122"/>
                          <a:cs typeface="+mn-lt"/>
                        </a:rPr>
                        <a:t>任劳任怨</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solidFill>
                            <a:schemeClr val="tx1"/>
                          </a:solidFill>
                          <a:uFillTx/>
                          <a:ea typeface="宋体" panose="02010600030101010101" pitchFamily="2" charset="-122"/>
                          <a:cs typeface="+mn-lt"/>
                        </a:rPr>
                        <a:t>热爱劳动</a:t>
                      </a:r>
                      <a:r>
                        <a:rPr lang="zh-CN" altLang="zh-CN" sz="3200" b="1" dirty="0">
                          <a:solidFill>
                            <a:srgbClr val="000000"/>
                          </a:solidFill>
                          <a:latin typeface="Arial" panose="020B0604020202020204" pitchFamily="34" charset="0"/>
                          <a:cs typeface="+mn-ea"/>
                          <a:sym typeface="宋体" panose="02010600030101010101" pitchFamily="2" charset="-122"/>
                        </a:rPr>
                        <a:t>,</a:t>
                      </a:r>
                      <a:r>
                        <a:rPr lang="zh-CN" altLang="en-US" sz="3200" b="1">
                          <a:solidFill>
                            <a:schemeClr val="tx1"/>
                          </a:solidFill>
                          <a:uFillTx/>
                          <a:ea typeface="宋体" panose="02010600030101010101" pitchFamily="2" charset="-122"/>
                          <a:cs typeface="+mn-lt"/>
                        </a:rPr>
                        <a:t>教</a:t>
                      </a:r>
                      <a:r>
                        <a:rPr lang="en-US" altLang="zh-CN" sz="3200" b="1">
                          <a:solidFill>
                            <a:schemeClr val="tx1"/>
                          </a:solidFill>
                          <a:uFillTx/>
                          <a:ea typeface="宋体" panose="02010600030101010101" pitchFamily="2" charset="-122"/>
                          <a:cs typeface="+mn-lt"/>
                        </a:rPr>
                        <a:t>“</a:t>
                      </a:r>
                      <a:r>
                        <a:rPr lang="zh-CN" altLang="en-US" sz="3200" b="1">
                          <a:solidFill>
                            <a:schemeClr val="tx1"/>
                          </a:solidFill>
                          <a:uFillTx/>
                          <a:ea typeface="宋体" panose="02010600030101010101" pitchFamily="2" charset="-122"/>
                          <a:cs typeface="+mn-lt"/>
                        </a:rPr>
                        <a:t>我</a:t>
                      </a:r>
                      <a:r>
                        <a:rPr lang="en-US" altLang="zh-CN" sz="3200" b="1">
                          <a:solidFill>
                            <a:schemeClr val="tx1"/>
                          </a:solidFill>
                          <a:uFillTx/>
                          <a:ea typeface="宋体" panose="02010600030101010101" pitchFamily="2" charset="-122"/>
                          <a:cs typeface="+mn-lt"/>
                        </a:rPr>
                        <a:t>”</a:t>
                      </a:r>
                      <a:r>
                        <a:rPr lang="zh-CN" altLang="en-US" sz="3200" b="1">
                          <a:solidFill>
                            <a:schemeClr val="tx1"/>
                          </a:solidFill>
                          <a:uFillTx/>
                          <a:ea typeface="宋体" panose="02010600030101010101" pitchFamily="2" charset="-122"/>
                          <a:cs typeface="+mn-lt"/>
                        </a:rPr>
                        <a:t>知识</a:t>
                      </a:r>
                      <a:endParaRPr lang="zh-CN" altLang="en-US" sz="3200" b="1">
                        <a:solidFill>
                          <a:schemeClr val="tx1"/>
                        </a:solidFill>
                        <a:uFillTx/>
                        <a:ea typeface="宋体" panose="02010600030101010101" pitchFamily="2" charset="-122"/>
                        <a:cs typeface="+mn-lt"/>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474345">
                <a:tc>
                  <a:txBody>
                    <a:bodyPr/>
                    <a:p>
                      <a:pPr lvl="0" indent="0" algn="l" fontAlgn="auto">
                        <a:lnSpc>
                          <a:spcPct val="100000"/>
                        </a:lnSpc>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en-US" altLang="zh-CN" sz="3000" b="1">
                        <a:solidFill>
                          <a:schemeClr val="tx1"/>
                        </a:solidFill>
                        <a:uFillTx/>
                        <a:ea typeface="宋体" panose="02010600030101010101" pitchFamily="2" charset="-122"/>
                        <a:cs typeface="+mn-lt"/>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r h="608330">
                <a:tc>
                  <a:txBody>
                    <a:bodyPr/>
                    <a:p>
                      <a:pPr lvl="0" indent="0" algn="l" fontAlgn="auto">
                        <a:lnSpc>
                          <a:spcPct val="100000"/>
                        </a:lnSpc>
                        <a:buNone/>
                      </a:pPr>
                      <a:endParaRPr lang="zh-CN" altLang="en-US" sz="3000" b="1">
                        <a:solidFill>
                          <a:schemeClr val="tx1"/>
                        </a:solidFill>
                        <a:uFillTx/>
                        <a:latin typeface="宋体" panose="02010600030101010101" pitchFamily="2" charset="-122"/>
                        <a:ea typeface="宋体" panose="02010600030101010101" pitchFamily="2" charset="-122"/>
                      </a:endParaRPr>
                    </a:p>
                  </a:txBody>
                  <a:tcPr marL="68580" marR="68580" marT="34290" marB="34290">
                    <a:lnL w="28575"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p>
                      <a:pPr marL="0" lvl="0" indent="0">
                        <a:buNone/>
                      </a:pPr>
                      <a:endParaRPr lang="en-US" altLang="zh-CN" sz="3000" b="1">
                        <a:solidFill>
                          <a:schemeClr val="tx1"/>
                        </a:solidFill>
                        <a:uFillTx/>
                        <a:ea typeface="宋体" panose="02010600030101010101" pitchFamily="2" charset="-122"/>
                        <a:cs typeface="+mn-lt"/>
                      </a:endParaRPr>
                    </a:p>
                  </a:txBody>
                  <a:tcPr marL="68580" marR="68580" marT="34290" marB="34290">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r>
            </a:tbl>
          </a:graphicData>
        </a:graphic>
      </p:graphicFrame>
      <p:sp>
        <p:nvSpPr>
          <p:cNvPr id="2" name="文本框 1"/>
          <p:cNvSpPr txBox="1"/>
          <p:nvPr/>
        </p:nvSpPr>
        <p:spPr>
          <a:xfrm>
            <a:off x="6175375" y="2978150"/>
            <a:ext cx="5806440" cy="583565"/>
          </a:xfrm>
          <a:prstGeom prst="rect">
            <a:avLst/>
          </a:prstGeom>
          <a:noFill/>
        </p:spPr>
        <p:txBody>
          <a:bodyPr wrap="square" rtlCol="0" anchor="t">
            <a:spAutoFit/>
          </a:bodyPr>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勤劳吃苦</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使</a:t>
            </a:r>
            <a:r>
              <a:rPr lang="en-US" altLang="zh-CN" sz="3200" b="1">
                <a:solidFill>
                  <a:srgbClr val="FF0000"/>
                </a:solidFill>
                <a:uFillTx/>
                <a:ea typeface="宋体" panose="02010600030101010101" pitchFamily="2" charset="-122"/>
                <a:cs typeface="+mn-lt"/>
                <a:sym typeface="+mn-ea"/>
              </a:rPr>
              <a:t>“</a:t>
            </a:r>
            <a:r>
              <a:rPr lang="zh-CN" altLang="en-US" sz="3200" b="1">
                <a:solidFill>
                  <a:srgbClr val="FF0000"/>
                </a:solidFill>
                <a:uFillTx/>
                <a:ea typeface="宋体" panose="02010600030101010101" pitchFamily="2" charset="-122"/>
                <a:cs typeface="+mn-lt"/>
                <a:sym typeface="+mn-ea"/>
              </a:rPr>
              <a:t>我</a:t>
            </a:r>
            <a:r>
              <a:rPr lang="en-US" altLang="zh-CN" sz="3200" b="1">
                <a:solidFill>
                  <a:srgbClr val="FF0000"/>
                </a:solidFill>
                <a:uFillTx/>
                <a:ea typeface="宋体" panose="02010600030101010101" pitchFamily="2" charset="-122"/>
                <a:cs typeface="+mn-lt"/>
                <a:sym typeface="+mn-ea"/>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从小耳濡目染</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91135" y="3561715"/>
            <a:ext cx="5984240" cy="568325"/>
          </a:xfrm>
          <a:prstGeom prst="rect">
            <a:avLst/>
          </a:prstGeom>
          <a:noFill/>
        </p:spPr>
        <p:txBody>
          <a:bodyPr wrap="square" rtlCol="0" anchor="t">
            <a:spAutoFit/>
          </a:bodyPr>
          <a:p>
            <a:r>
              <a:rPr lang="zh-CN" altLang="en-US" sz="3100" b="1">
                <a:solidFill>
                  <a:srgbClr val="0000FF"/>
                </a:solidFill>
                <a:latin typeface="宋体" panose="02010600030101010101" pitchFamily="2" charset="-122"/>
                <a:ea typeface="宋体" panose="02010600030101010101" pitchFamily="2" charset="-122"/>
              </a:rPr>
              <a:t>养成勤劳的习惯</a:t>
            </a:r>
            <a:r>
              <a:rPr lang="zh-CN" altLang="zh-CN" sz="3100" b="1" dirty="0">
                <a:solidFill>
                  <a:srgbClr val="0000FF"/>
                </a:solidFill>
                <a:latin typeface="Arial" panose="020B0604020202020204" pitchFamily="34" charset="0"/>
                <a:cs typeface="+mn-ea"/>
                <a:sym typeface="宋体" panose="02010600030101010101" pitchFamily="2" charset="-122"/>
              </a:rPr>
              <a:t>,</a:t>
            </a:r>
            <a:r>
              <a:rPr lang="zh-CN" altLang="en-US" sz="3100" b="1">
                <a:solidFill>
                  <a:srgbClr val="0000FF"/>
                </a:solidFill>
                <a:latin typeface="宋体" panose="02010600030101010101" pitchFamily="2" charset="-122"/>
                <a:ea typeface="宋体" panose="02010600030101010101" pitchFamily="2" charset="-122"/>
              </a:rPr>
              <a:t>拥有生产的知识</a:t>
            </a:r>
            <a:endParaRPr lang="zh-CN" altLang="en-US" sz="3100" b="1">
              <a:solidFill>
                <a:srgbClr val="0000FF"/>
              </a:solidFill>
              <a:latin typeface="宋体" panose="02010600030101010101" pitchFamily="2" charset="-122"/>
              <a:ea typeface="宋体" panose="02010600030101010101" pitchFamily="2" charset="-122"/>
            </a:endParaRPr>
          </a:p>
        </p:txBody>
      </p:sp>
      <p:sp>
        <p:nvSpPr>
          <p:cNvPr id="4" name="文本框 3"/>
          <p:cNvSpPr txBox="1"/>
          <p:nvPr/>
        </p:nvSpPr>
        <p:spPr>
          <a:xfrm>
            <a:off x="191135" y="4130040"/>
            <a:ext cx="5904865" cy="583565"/>
          </a:xfrm>
          <a:prstGeom prst="rect">
            <a:avLst/>
          </a:prstGeom>
          <a:noFill/>
        </p:spPr>
        <p:txBody>
          <a:bodyPr wrap="square" rtlCol="0" anchor="t">
            <a:spAutoFit/>
          </a:bodyPr>
          <a:p>
            <a:r>
              <a:rPr lang="zh-CN" altLang="en-US" sz="3200" b="1">
                <a:solidFill>
                  <a:srgbClr val="0000FF"/>
                </a:solidFill>
                <a:latin typeface="宋体" panose="02010600030101010101" pitchFamily="2" charset="-122"/>
                <a:ea typeface="宋体" panose="02010600030101010101" pitchFamily="2" charset="-122"/>
              </a:rPr>
              <a:t>学会与困难做斗争的经验</a:t>
            </a:r>
            <a:endParaRPr lang="zh-CN" altLang="en-US" sz="3200" b="1">
              <a:solidFill>
                <a:srgbClr val="0000FF"/>
              </a:solidFill>
              <a:latin typeface="宋体" panose="02010600030101010101" pitchFamily="2" charset="-122"/>
              <a:ea typeface="宋体" panose="02010600030101010101" pitchFamily="2" charset="-122"/>
            </a:endParaRPr>
          </a:p>
        </p:txBody>
      </p:sp>
      <p:sp>
        <p:nvSpPr>
          <p:cNvPr id="5" name="文本框 4"/>
          <p:cNvSpPr txBox="1"/>
          <p:nvPr/>
        </p:nvSpPr>
        <p:spPr>
          <a:xfrm>
            <a:off x="6096000" y="4145280"/>
            <a:ext cx="5885815" cy="568325"/>
          </a:xfrm>
          <a:prstGeom prst="rect">
            <a:avLst/>
          </a:prstGeom>
          <a:noFill/>
        </p:spPr>
        <p:txBody>
          <a:bodyPr wrap="square" rtlCol="0" anchor="t">
            <a:spAutoFit/>
          </a:bodyPr>
          <a:p>
            <a:r>
              <a:rPr lang="zh-CN" altLang="en-US" sz="3100" b="1">
                <a:solidFill>
                  <a:srgbClr val="FF0000"/>
                </a:solidFill>
                <a:latin typeface="宋体" panose="02010600030101010101" pitchFamily="2" charset="-122"/>
                <a:ea typeface="宋体" panose="02010600030101010101" pitchFamily="2" charset="-122"/>
              </a:rPr>
              <a:t>想尽办法维系一家人的吃穿用度</a:t>
            </a:r>
            <a:endParaRPr lang="zh-CN" altLang="en-US" sz="3100" b="1">
              <a:solidFill>
                <a:srgbClr val="FF0000"/>
              </a:solidFill>
              <a:latin typeface="宋体" panose="02010600030101010101" pitchFamily="2" charset="-122"/>
              <a:ea typeface="宋体" panose="02010600030101010101" pitchFamily="2" charset="-122"/>
            </a:endParaRPr>
          </a:p>
        </p:txBody>
      </p:sp>
      <p:sp>
        <p:nvSpPr>
          <p:cNvPr id="6" name="文本框 5"/>
          <p:cNvSpPr txBox="1"/>
          <p:nvPr/>
        </p:nvSpPr>
        <p:spPr>
          <a:xfrm>
            <a:off x="191770" y="4713605"/>
            <a:ext cx="5905500" cy="583565"/>
          </a:xfrm>
          <a:prstGeom prst="rect">
            <a:avLst/>
          </a:prstGeom>
          <a:noFill/>
        </p:spPr>
        <p:txBody>
          <a:bodyPr wrap="square" rtlCol="0" anchor="t">
            <a:spAutoFit/>
          </a:bodyPr>
          <a:p>
            <a:r>
              <a:rPr lang="zh-CN" altLang="en-US" sz="3200" b="1">
                <a:solidFill>
                  <a:srgbClr val="0000FF"/>
                </a:solidFill>
                <a:latin typeface="宋体" panose="02010600030101010101" pitchFamily="2" charset="-122"/>
                <a:ea typeface="宋体" panose="02010600030101010101" pitchFamily="2" charset="-122"/>
              </a:rPr>
              <a:t>拥有坚定的革命意志</a:t>
            </a:r>
            <a:endParaRPr lang="zh-CN" altLang="en-US" sz="3200" b="1">
              <a:solidFill>
                <a:srgbClr val="0000FF"/>
              </a:solidFill>
              <a:latin typeface="宋体" panose="02010600030101010101" pitchFamily="2" charset="-122"/>
              <a:ea typeface="宋体" panose="02010600030101010101" pitchFamily="2" charset="-122"/>
            </a:endParaRPr>
          </a:p>
        </p:txBody>
      </p:sp>
      <p:sp>
        <p:nvSpPr>
          <p:cNvPr id="7" name="文本框 6"/>
          <p:cNvSpPr txBox="1"/>
          <p:nvPr/>
        </p:nvSpPr>
        <p:spPr>
          <a:xfrm>
            <a:off x="6096000" y="4672330"/>
            <a:ext cx="5885815" cy="583565"/>
          </a:xfrm>
          <a:prstGeom prst="rect">
            <a:avLst/>
          </a:prstGeom>
          <a:noFill/>
        </p:spPr>
        <p:txBody>
          <a:bodyPr wrap="square" rtlCol="0" anchor="t">
            <a:spAutoFit/>
          </a:bodyPr>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反抗地主豪绅</a:t>
            </a:r>
            <a:r>
              <a:rPr lang="zh-CN" altLang="zh-CN" sz="3200" b="1" dirty="0">
                <a:solidFill>
                  <a:srgbClr val="FF0000"/>
                </a:solidFill>
                <a:latin typeface="Arial" panose="020B0604020202020204" pitchFamily="34" charset="0"/>
                <a:cs typeface="+mn-ea"/>
                <a:sym typeface="宋体" panose="02010600030101010101" pitchFamily="2" charset="-122"/>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支持</a:t>
            </a:r>
            <a:r>
              <a:rPr lang="en-US" altLang="zh-CN" sz="3200" b="1">
                <a:solidFill>
                  <a:srgbClr val="FF0000"/>
                </a:solidFill>
                <a:uFillTx/>
                <a:ea typeface="宋体" panose="02010600030101010101" pitchFamily="2" charset="-122"/>
                <a:cs typeface="+mn-lt"/>
                <a:sym typeface="+mn-ea"/>
              </a:rPr>
              <a:t>“</a:t>
            </a:r>
            <a:r>
              <a:rPr lang="zh-CN" altLang="en-US" sz="3200" b="1">
                <a:solidFill>
                  <a:srgbClr val="FF0000"/>
                </a:solidFill>
                <a:uFillTx/>
                <a:ea typeface="宋体" panose="02010600030101010101" pitchFamily="2" charset="-122"/>
                <a:cs typeface="+mn-lt"/>
                <a:sym typeface="+mn-ea"/>
              </a:rPr>
              <a:t>我</a:t>
            </a:r>
            <a:r>
              <a:rPr lang="en-US" altLang="zh-CN" sz="3200" b="1">
                <a:solidFill>
                  <a:srgbClr val="FF0000"/>
                </a:solidFill>
                <a:uFillTx/>
                <a:ea typeface="宋体" panose="02010600030101010101" pitchFamily="2" charset="-122"/>
                <a:cs typeface="+mn-lt"/>
                <a:sym typeface="+mn-ea"/>
              </a:rPr>
              <a:t>”</a:t>
            </a:r>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革命</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Lst>
  </p:timing>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TABLE_ENDDRAG_ORIGIN_RECT" val="942*98"/>
  <p:tag name="TABLE_ENDDRAG_RECT" val="7*230*942*98"/>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TABLE_ENDDRAG_ORIGIN_RECT" val="942*98"/>
  <p:tag name="TABLE_ENDDRAG_RECT" val="7*230*942*98"/>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TABLE_ENDDRAG_ORIGIN_RECT" val="928*289"/>
  <p:tag name="TABLE_ENDDRAG_RECT" val="15*190*928*289"/>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TABLE_ENDDRAG_ORIGIN_RECT" val="942*98"/>
  <p:tag name="TABLE_ENDDRAG_RECT" val="7*230*942*98"/>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TABLE_ENDDRAG_ORIGIN_RECT" val="942*98"/>
  <p:tag name="TABLE_ENDDRAG_RECT" val="7*230*942*98"/>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commondata" val="eyJoZGlkIjoiZjM1MDU3MjRkMGIzNjliNDRhNmZhZDFlNDFkYmY5MmUifQ=="/>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 name="KSO_WM_SLIDE_MODEL_TYPE" val="cover"/>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3100</Words>
  <Application>WPS 演示</Application>
  <PresentationFormat>自定义</PresentationFormat>
  <Paragraphs>234</Paragraphs>
  <Slides>18</Slides>
  <Notes>2</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18</vt:i4>
      </vt:variant>
    </vt:vector>
  </HeadingPairs>
  <TitlesOfParts>
    <vt:vector size="35" baseType="lpstr">
      <vt:lpstr>Arial</vt:lpstr>
      <vt:lpstr>宋体</vt:lpstr>
      <vt:lpstr>Wingdings</vt:lpstr>
      <vt:lpstr>Calibri</vt:lpstr>
      <vt:lpstr>思源黑体 CN Bold</vt:lpstr>
      <vt:lpstr>黑体</vt:lpstr>
      <vt:lpstr>华文中宋</vt:lpstr>
      <vt:lpstr>Times New Roman</vt:lpstr>
      <vt:lpstr>方正苏新诗柳楷简体</vt:lpstr>
      <vt:lpstr>楷体</vt:lpstr>
      <vt:lpstr>方正楷体_GBK</vt:lpstr>
      <vt:lpstr>微软雅黑</vt:lpstr>
      <vt:lpstr>Calisto MT</vt:lpstr>
      <vt:lpstr>Tahoma</vt:lpstr>
      <vt:lpstr>Arial Unicode MS</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黄红政</cp:lastModifiedBy>
  <cp:revision>465</cp:revision>
  <dcterms:created xsi:type="dcterms:W3CDTF">2017-08-03T09:01:00Z</dcterms:created>
  <dcterms:modified xsi:type="dcterms:W3CDTF">2023-10-18T08:35:40Z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0956FEABF20C4D8884B6994DEDAF30BD_12</vt:lpwstr>
  </property>
</Properties>
</file>