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1"/>
    <p:sldMasterId id="2147483659" r:id="rId2"/>
  </p:sldMasterIdLst>
  <p:notesMasterIdLst>
    <p:notesMasterId r:id="rId3"/>
  </p:notesMasterIdLst>
  <p:sldIdLst>
    <p:sldId id="280" r:id="rId4"/>
    <p:sldId id="283" r:id="rId5"/>
    <p:sldId id="286" r:id="rId6"/>
    <p:sldId id="296" r:id="rId7"/>
    <p:sldId id="294" r:id="rId8"/>
    <p:sldId id="285" r:id="rId9"/>
    <p:sldId id="299" r:id="rId10"/>
    <p:sldId id="295" r:id="rId11"/>
    <p:sldId id="298" r:id="rId12"/>
    <p:sldId id="300" r:id="rId13"/>
    <p:sldId id="305" r:id="rId14"/>
    <p:sldId id="301" r:id="rId15"/>
    <p:sldId id="306" r:id="rId16"/>
    <p:sldId id="307" r:id="rId17"/>
    <p:sldId id="302" r:id="rId18"/>
    <p:sldId id="308" r:id="rId19"/>
    <p:sldId id="304" r:id="rId20"/>
    <p:sldId id="309" r:id="rId21"/>
    <p:sldId id="311" r:id="rId22"/>
    <p:sldId id="310" r:id="rId23"/>
    <p:sldId id="293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39" autoAdjust="0"/>
    <p:restoredTop sz="94660"/>
  </p:normalViewPr>
  <p:slideViewPr>
    <p:cSldViewPr snapToGrid="0">
      <p:cViewPr varScale="1">
        <p:scale>
          <a:sx n="74" d="100"/>
          <a:sy n="74" d="100"/>
        </p:scale>
        <p:origin x="66" y="150"/>
      </p:cViewPr>
      <p:guideLst>
        <p:guide orient="horz" pos="2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42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6A605-3380-470F-A359-ECFF82B0A5B2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85199-D7E7-416F-9D71-3AF4885C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05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85199-D7E7-416F-9D71-3AF4885C2D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7400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85199-D7E7-416F-9D71-3AF4885C2D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83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85199-D7E7-416F-9D71-3AF4885C2D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183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85199-D7E7-416F-9D71-3AF4885C2DF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80207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3225800" y="1670050"/>
            <a:ext cx="5740400" cy="35179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617736" y="3042623"/>
            <a:ext cx="2956528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225799" y="3042623"/>
            <a:ext cx="5740401" cy="1295399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225799" y="4412107"/>
            <a:ext cx="5740401" cy="778934"/>
          </a:xfrm>
        </p:spPr>
        <p:txBody>
          <a:bodyPr lIns="90000" tIns="46800" rIns="90000" bIns="46800" anchor="t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>
            <a:normAutofit/>
          </a:bodyPr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>
            <a:normAutofit/>
          </a:bodyPr>
          <a:lstStyle/>
          <a:p>
            <a:fld id="{DD074F22-C169-4F08-BADB-1985F513ADBA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3225800" y="1670050"/>
            <a:ext cx="5740400" cy="35179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617736" y="3042623"/>
            <a:ext cx="2956528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225799" y="3042623"/>
            <a:ext cx="5740401" cy="1295399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225799" y="4412107"/>
            <a:ext cx="5740401" cy="778934"/>
          </a:xfrm>
        </p:spPr>
        <p:txBody>
          <a:bodyPr lIns="90000" tIns="46800" rIns="90000" bIns="46800" anchor="t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>
            <a:normAutofit/>
          </a:bodyPr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>
            <a:normAutofit/>
          </a:bodyPr>
          <a:lstStyle/>
          <a:p>
            <a:fld id="{DD074F22-C169-4F08-BADB-1985F513ADBA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69757"/>
            <a:ext cx="12192000" cy="4057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71900" y="1231732"/>
            <a:ext cx="4152900" cy="29337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962275" y="4716626"/>
            <a:ext cx="6267450" cy="978729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800" b="1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962275" y="5703252"/>
            <a:ext cx="6267450" cy="424732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4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215494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4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14659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14659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3225800" y="1670050"/>
            <a:ext cx="5740400" cy="35179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038600" y="3429000"/>
            <a:ext cx="4114800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25800" y="1670050"/>
            <a:ext cx="5740400" cy="1717393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3225800" y="3470558"/>
            <a:ext cx="5740400" cy="1717392"/>
          </a:xfrm>
        </p:spPr>
        <p:txBody>
          <a:bodyPr>
            <a:normAutofit/>
          </a:bodyPr>
          <a:lstStyle>
            <a:lvl1pPr marL="0" indent="0" algn="ctr">
              <a:buNone/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48850" y="365125"/>
            <a:ext cx="80494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635836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69757"/>
            <a:ext cx="12192000" cy="4057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71900" y="1231732"/>
            <a:ext cx="4152900" cy="29337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962275" y="4716626"/>
            <a:ext cx="6267450" cy="978729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800" b="1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962275" y="5703252"/>
            <a:ext cx="6267450" cy="424732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4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215494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4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14659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14659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3225800" y="1670050"/>
            <a:ext cx="5740400" cy="3517900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038600" y="3429000"/>
            <a:ext cx="4114800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25800" y="1670050"/>
            <a:ext cx="5740400" cy="1717393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3225800" y="3470558"/>
            <a:ext cx="5740400" cy="1717392"/>
          </a:xfrm>
        </p:spPr>
        <p:txBody>
          <a:bodyPr>
            <a:normAutofit/>
          </a:bodyPr>
          <a:lstStyle>
            <a:lvl1pPr marL="0" indent="0" algn="ctr">
              <a:buNone/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48850" y="365125"/>
            <a:ext cx="80494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635836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4F22-C169-4F08-BADB-1985F513AD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1.xml" /><Relationship Id="rId12" Type="http://schemas.openxmlformats.org/officeDocument/2006/relationships/tags" Target="../tags/tag2.xml" /><Relationship Id="rId13" Type="http://schemas.openxmlformats.org/officeDocument/2006/relationships/tags" Target="../tags/tag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slideLayout" Target="../slideLayouts/slideLayout20.xml" /><Relationship Id="rId11" Type="http://schemas.openxmlformats.org/officeDocument/2006/relationships/tags" Target="../tags/tag4.xml" /><Relationship Id="rId12" Type="http://schemas.openxmlformats.org/officeDocument/2006/relationships/tags" Target="../tags/tag5.xml" /><Relationship Id="rId13" Type="http://schemas.openxmlformats.org/officeDocument/2006/relationships/tags" Target="../tags/tag6.xml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074F22-C169-4F08-BADB-1985F513ADBA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C86826-C030-4ABB-BAB8-ECCBC086F54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D074F22-C169-4F08-BADB-1985F513ADBA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/>
  <p:timing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1.xml" /><Relationship Id="rId4" Type="http://schemas.openxmlformats.org/officeDocument/2006/relationships/image" Target="../media/image5.jpeg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tags" Target="../tags/tag1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image" Target="../media/image7.png" /><Relationship Id="rId6" Type="http://schemas.openxmlformats.org/officeDocument/2006/relationships/tags" Target="../tags/tag4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1.xml" /><Relationship Id="rId11" Type="http://schemas.openxmlformats.org/officeDocument/2006/relationships/tags" Target="../tags/tag22.xml" /><Relationship Id="rId12" Type="http://schemas.openxmlformats.org/officeDocument/2006/relationships/tags" Target="../tags/tag23.xml" /><Relationship Id="rId13" Type="http://schemas.openxmlformats.org/officeDocument/2006/relationships/tags" Target="../tags/tag24.xml" /><Relationship Id="rId14" Type="http://schemas.openxmlformats.org/officeDocument/2006/relationships/tags" Target="../tags/tag25.xml" /><Relationship Id="rId15" Type="http://schemas.openxmlformats.org/officeDocument/2006/relationships/tags" Target="../tags/tag26.xml" /><Relationship Id="rId16" Type="http://schemas.openxmlformats.org/officeDocument/2006/relationships/tags" Target="../tags/tag27.xml" /><Relationship Id="rId17" Type="http://schemas.openxmlformats.org/officeDocument/2006/relationships/tags" Target="../tags/tag28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jpeg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tags" Target="../tags/tag2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5.xml" /><Relationship Id="rId11" Type="http://schemas.openxmlformats.org/officeDocument/2006/relationships/tags" Target="../tags/tag36.xml" /><Relationship Id="rId12" Type="http://schemas.openxmlformats.org/officeDocument/2006/relationships/tags" Target="../tags/tag37.xml" /><Relationship Id="rId13" Type="http://schemas.openxmlformats.org/officeDocument/2006/relationships/tags" Target="../tags/tag38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jpeg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zh-CN"/>
              <a:t>群文阅读分享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da-DK"/>
              <a:t>qun wen yue du  </a:t>
            </a:r>
            <a:r>
              <a:rPr lang="en-US" altLang="zh-CN" err="1"/>
              <a:t>yue liang yi xiang</a:t>
            </a:r>
            <a:endParaRPr lang="en-US" altLang="da-DK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00604" y="1747052"/>
            <a:ext cx="9190789" cy="1130902"/>
          </a:xfrm>
          <a:prstGeom prst="rect">
            <a:avLst/>
          </a:prstGeom>
        </p:spPr>
        <p:txBody>
          <a:bodyPr vert="horz" lIns="90000" tIns="46800" rIns="90000" bIns="46800" rtlCol="0" anchor="b">
            <a:noAutofit/>
          </a:bodyPr>
          <a:lstStyle>
            <a:lvl1pPr indent="0" algn="ctr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>
                <a:solidFill>
                  <a:schemeClr val="bg1"/>
                </a:solidFill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古诗词中的月亮意象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39BCFD7-11C8-4388-9A71-6312AB4D7102}"/>
              </a:ext>
            </a:extLst>
          </p:cNvPr>
          <p:cNvSpPr txBox="1"/>
          <p:nvPr/>
        </p:nvSpPr>
        <p:spPr>
          <a:xfrm>
            <a:off x="1309036" y="731520"/>
            <a:ext cx="9336505" cy="6272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水调歌头</a:t>
            </a:r>
            <a:r>
              <a:rPr lang="en-US" altLang="zh-CN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·</a:t>
            </a:r>
            <a:r>
              <a:rPr lang="zh-CN" altLang="en-US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苏轼</a:t>
            </a:r>
            <a:endParaRPr lang="en-US" altLang="zh-CN" sz="36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      丙辰中秋，欢饮达旦，大醉，作此篇，兼怀子由。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明月几时有？把酒问青天。不知天上宫阙，今夕是何年。我欲乘风归去，又恐琼楼玉宇，高处不胜寒。起舞弄清影，何似在人间。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转朱阁，低绮户，照无眠。不应有恨，何事长向别时圆？人有悲欢离合，月有阴晴圆缺，此事古难全。但愿人长久，千里共婵娟。</a:t>
            </a:r>
          </a:p>
        </p:txBody>
      </p:sp>
    </p:spTree>
    <p:extLst>
      <p:ext uri="{BB962C8B-B14F-4D97-AF65-F5344CB8AC3E}">
        <p14:creationId xmlns:p14="http://schemas.microsoft.com/office/powerpoint/2010/main" val="803360970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827B839B-9ADE-406B-8590-F1CAEDED45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45">
            <a:extLst>
              <a:ext uri="{FF2B5EF4-FFF2-40B4-BE49-F238E27FC236}">
                <a16:creationId xmlns:a16="http://schemas.microsoft.com/office/drawing/2014/main" xmlns="" id="{CFE45BF0-46DB-408C-B5F7-7B11716805D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46">
            <a:extLst>
              <a:ext uri="{FF2B5EF4-FFF2-40B4-BE49-F238E27FC236}">
                <a16:creationId xmlns:a16="http://schemas.microsoft.com/office/drawing/2014/main" xmlns="" id="{2AEBC8F2-97B1-41B4-93F1-2D289E197F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7">
            <a:extLst>
              <a:ext uri="{FF2B5EF4-FFF2-40B4-BE49-F238E27FC236}">
                <a16:creationId xmlns:a16="http://schemas.microsoft.com/office/drawing/2014/main" xmlns="" id="{472E3A19-F5D5-48FC-BB9C-48C2F68F59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xmlns="" id="{7A62E32F-BB65-43A8-8EB5-92346890E54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14E91B64-9FCC-451E-AFB4-A827D63293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1BD2DC-023C-4A1A-B3B9-60CB1E4E9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FFFFFF"/>
                </a:solidFill>
              </a:rPr>
              <a:t>找出本诗中月亮的特点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7E40D10-7E78-445A-B2ED-2BD7C712B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490436"/>
            <a:ext cx="9708995" cy="3567173"/>
          </a:xfrm>
        </p:spPr>
        <p:txBody>
          <a:bodyPr anchor="ctr">
            <a:normAutofit/>
          </a:bodyPr>
          <a:lstStyle/>
          <a:p>
            <a:r>
              <a:rPr lang="en-US" altLang="zh-CN"/>
              <a:t>1</a:t>
            </a:r>
            <a:r>
              <a:rPr lang="zh-CN" altLang="en-US"/>
              <a:t>、变化多（阴晴圆缺）</a:t>
            </a:r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、空间永恒（千里共婵娟）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、情感（思乡怀人）</a:t>
            </a:r>
          </a:p>
        </p:txBody>
      </p:sp>
    </p:spTree>
    <p:extLst>
      <p:ext uri="{BB962C8B-B14F-4D97-AF65-F5344CB8AC3E}">
        <p14:creationId xmlns:p14="http://schemas.microsoft.com/office/powerpoint/2010/main" val="340953646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355047B-90E8-4C58-9A93-92CE8C289044}"/>
              </a:ext>
            </a:extLst>
          </p:cNvPr>
          <p:cNvSpPr txBox="1"/>
          <p:nvPr/>
        </p:nvSpPr>
        <p:spPr>
          <a:xfrm>
            <a:off x="1607419" y="933651"/>
            <a:ext cx="33688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静夜思</a:t>
            </a:r>
            <a:r>
              <a:rPr lang="en-US" altLang="zh-CN" sz="4000"/>
              <a:t>·</a:t>
            </a:r>
            <a:r>
              <a:rPr lang="zh-CN" altLang="en-US" sz="4000"/>
              <a:t>李白</a:t>
            </a:r>
            <a:endParaRPr lang="en-US" altLang="zh-CN" sz="4000"/>
          </a:p>
          <a:p>
            <a:br>
              <a:rPr lang="zh-CN" altLang="en-US" sz="4000"/>
            </a:br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床前明月光，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疑是地上霜。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举头望明月，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低头思故乡。</a:t>
            </a:r>
            <a:endParaRPr lang="zh-CN" altLang="en-US" sz="40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0D8B554-BA42-42C4-AC9F-E0B53EADBB68}"/>
              </a:ext>
            </a:extLst>
          </p:cNvPr>
          <p:cNvSpPr txBox="1"/>
          <p:nvPr/>
        </p:nvSpPr>
        <p:spPr>
          <a:xfrm>
            <a:off x="5688531" y="875899"/>
            <a:ext cx="590028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山居秋暝</a:t>
            </a:r>
            <a:r>
              <a:rPr lang="en-US" altLang="zh-CN" sz="4000"/>
              <a:t>·</a:t>
            </a:r>
            <a:r>
              <a:rPr lang="zh-CN" altLang="en-US" sz="4000"/>
              <a:t>王维</a:t>
            </a:r>
            <a:endParaRPr lang="en-US" altLang="zh-CN" sz="4000"/>
          </a:p>
          <a:p>
            <a:endParaRPr lang="en-US" altLang="zh-CN" sz="4000"/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空山新雨后，天气晚来秋。</a:t>
            </a: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明月松间照，清泉石上流。</a:t>
            </a: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竹喧归浣女，莲动下渔舟。</a:t>
            </a: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随意春芳歇，王孙自可留。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57063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76EFD3D9-44F0-4267-BCC1-1613E79D82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xmlns="" id="{A779A851-95D6-41AF-937A-B0E4B7F6FA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xmlns="" id="{953FB2E7-B6CB-429C-81EB-D9516D6D5C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2EC40DB1-B719-4A13-9A4D-0966B4B278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163456-3314-420A-99AB-80D7B79F1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r>
              <a:rPr lang="en-US" altLang="zh-CN">
                <a:solidFill>
                  <a:srgbClr val="FFFFFF"/>
                </a:solidFill>
              </a:rPr>
              <a:t>《</a:t>
            </a:r>
            <a:r>
              <a:rPr lang="zh-CN" altLang="en-US">
                <a:solidFill>
                  <a:srgbClr val="FFFFFF"/>
                </a:solidFill>
              </a:rPr>
              <a:t>静夜思</a:t>
            </a:r>
            <a:r>
              <a:rPr lang="en-US" altLang="zh-CN">
                <a:solidFill>
                  <a:srgbClr val="FFFFFF"/>
                </a:solidFill>
              </a:rPr>
              <a:t>》</a:t>
            </a:r>
            <a:r>
              <a:rPr lang="zh-CN" altLang="en-US">
                <a:solidFill>
                  <a:srgbClr val="FFFFFF"/>
                </a:solidFill>
              </a:rPr>
              <a:t>中的月表达了什么感情？</a:t>
            </a: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xmlns="" id="{82211336-CFF3-412D-868A-6679C1004C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06CED2B-FE86-42FC-9853-6FA00CDED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r>
              <a:rPr lang="en-US" altLang="zh-CN">
                <a:solidFill>
                  <a:srgbClr val="FEFFFF"/>
                </a:solidFill>
              </a:rPr>
              <a:t>1</a:t>
            </a:r>
            <a:r>
              <a:rPr lang="zh-CN" altLang="en-US">
                <a:solidFill>
                  <a:srgbClr val="FEFFFF"/>
                </a:solidFill>
              </a:rPr>
              <a:t>、明亮</a:t>
            </a:r>
            <a:r>
              <a:rPr lang="en-US" altLang="zh-CN">
                <a:solidFill>
                  <a:srgbClr val="FEFFFF"/>
                </a:solidFill>
              </a:rPr>
              <a:t>——</a:t>
            </a:r>
            <a:r>
              <a:rPr lang="zh-CN" altLang="en-US">
                <a:solidFill>
                  <a:srgbClr val="FEFFFF"/>
                </a:solidFill>
              </a:rPr>
              <a:t>思绪纷繁，无法入睡</a:t>
            </a:r>
            <a:endParaRPr lang="en-US" altLang="zh-CN">
              <a:solidFill>
                <a:srgbClr val="FEFFFF"/>
              </a:solidFill>
            </a:endParaRPr>
          </a:p>
          <a:p>
            <a:r>
              <a:rPr lang="en-US" altLang="zh-CN">
                <a:solidFill>
                  <a:srgbClr val="FEFFFF"/>
                </a:solidFill>
              </a:rPr>
              <a:t>2</a:t>
            </a:r>
            <a:r>
              <a:rPr lang="zh-CN" altLang="en-US">
                <a:solidFill>
                  <a:srgbClr val="FEFFFF"/>
                </a:solidFill>
              </a:rPr>
              <a:t>、望明月</a:t>
            </a:r>
            <a:r>
              <a:rPr lang="en-US" altLang="zh-CN">
                <a:solidFill>
                  <a:srgbClr val="FEFFFF"/>
                </a:solidFill>
              </a:rPr>
              <a:t>——</a:t>
            </a:r>
            <a:r>
              <a:rPr lang="zh-CN" altLang="en-US">
                <a:solidFill>
                  <a:srgbClr val="FEFFFF"/>
                </a:solidFill>
              </a:rPr>
              <a:t>空间永恒所带来的思乡愁绪</a:t>
            </a:r>
          </a:p>
        </p:txBody>
      </p:sp>
    </p:spTree>
    <p:extLst>
      <p:ext uri="{BB962C8B-B14F-4D97-AF65-F5344CB8AC3E}">
        <p14:creationId xmlns:p14="http://schemas.microsoft.com/office/powerpoint/2010/main" val="4113991343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6A1473A6-3F22-483E-8A30-80B9D2B145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AA1375E3-3E53-4D75-BAB7-E5929BFCB2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0BBEEF67-3DDF-46CF-8CD5-EA5F0E4FB07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8FAC1C95-F817-487C-B8B2-CF141FBB1C2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xmlns="" id="{C2C5363A-D941-4AA1-8D38-D7E44A1E2E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123AF376-076D-4DB6-80EC-527C93BC0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en-US" altLang="zh-CN">
                <a:solidFill>
                  <a:srgbClr val="FFFFFF"/>
                </a:solidFill>
              </a:rPr>
              <a:t>《</a:t>
            </a:r>
            <a:r>
              <a:rPr lang="zh-CN" altLang="en-US">
                <a:solidFill>
                  <a:srgbClr val="FFFFFF"/>
                </a:solidFill>
              </a:rPr>
              <a:t>山居秋暝</a:t>
            </a:r>
            <a:r>
              <a:rPr lang="en-US" altLang="zh-CN">
                <a:solidFill>
                  <a:srgbClr val="FFFFFF"/>
                </a:solidFill>
              </a:rPr>
              <a:t>》</a:t>
            </a:r>
            <a:r>
              <a:rPr lang="zh-CN" altLang="en-US">
                <a:solidFill>
                  <a:srgbClr val="FFFFFF"/>
                </a:solidFill>
              </a:rPr>
              <a:t>中的月有何特点？代表什么情感？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xmlns="" id="{78C4B42C-1D04-4402-A20F-C79EB18B9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8708" y="885651"/>
            <a:ext cx="6525220" cy="4616849"/>
          </a:xfrm>
        </p:spPr>
        <p:txBody>
          <a:bodyPr anchor="ctr">
            <a:normAutofit/>
          </a:bodyPr>
          <a:lstStyle/>
          <a:p>
            <a:r>
              <a:rPr lang="zh-CN" altLang="en-US"/>
              <a:t>“明月松间照，清泉石上流”渲染出清新、自在氛围，写出作者自由、闲适的心境，体现对大自然的热爱</a:t>
            </a:r>
            <a:endParaRPr lang="en-US" altLang="zh-CN"/>
          </a:p>
          <a:p>
            <a:r>
              <a:rPr lang="zh-CN" altLang="en-US"/>
              <a:t>下篇</a:t>
            </a:r>
            <a:r>
              <a:rPr lang="en-US" altLang="zh-CN"/>
              <a:t>《</a:t>
            </a:r>
            <a:r>
              <a:rPr lang="zh-CN" altLang="en-US"/>
              <a:t>鸟鸣涧</a:t>
            </a:r>
            <a:r>
              <a:rPr lang="en-US" altLang="zh-CN"/>
              <a:t>》</a:t>
            </a:r>
            <a:r>
              <a:rPr lang="zh-CN" altLang="en-US"/>
              <a:t>也是如此，月的静谧衬出林的幽静</a:t>
            </a:r>
          </a:p>
        </p:txBody>
      </p:sp>
    </p:spTree>
    <p:extLst>
      <p:ext uri="{BB962C8B-B14F-4D97-AF65-F5344CB8AC3E}">
        <p14:creationId xmlns:p14="http://schemas.microsoft.com/office/powerpoint/2010/main" val="520537671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7E3180F-2DD0-4434-943D-E626A846EACD}"/>
              </a:ext>
            </a:extLst>
          </p:cNvPr>
          <p:cNvSpPr txBox="1"/>
          <p:nvPr/>
        </p:nvSpPr>
        <p:spPr>
          <a:xfrm>
            <a:off x="885524" y="1951672"/>
            <a:ext cx="311858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鸟鸣涧</a:t>
            </a:r>
            <a:r>
              <a:rPr lang="en-US" altLang="zh-CN" sz="4000"/>
              <a:t>·</a:t>
            </a:r>
            <a:r>
              <a:rPr lang="zh-CN" altLang="en-US" sz="4000"/>
              <a:t>王维</a:t>
            </a:r>
            <a:endParaRPr lang="en-US" altLang="zh-CN" sz="4000"/>
          </a:p>
          <a:p>
            <a:endParaRPr lang="en-US" altLang="zh-CN" sz="4000"/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人闲桂花落，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夜静春山空。</a:t>
            </a: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月出惊山鸟，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时鸣春涧中。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0882606-639B-4F98-ACE5-E3505DF3D039}"/>
              </a:ext>
            </a:extLst>
          </p:cNvPr>
          <p:cNvSpPr txBox="1"/>
          <p:nvPr/>
        </p:nvSpPr>
        <p:spPr>
          <a:xfrm>
            <a:off x="7132320" y="1020278"/>
            <a:ext cx="40714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枫桥夜泊</a:t>
            </a:r>
            <a:r>
              <a:rPr lang="en-US" altLang="zh-CN" sz="4000"/>
              <a:t>·</a:t>
            </a:r>
            <a:r>
              <a:rPr lang="zh-CN" altLang="en-US" sz="4000"/>
              <a:t>张继</a:t>
            </a:r>
            <a:endParaRPr lang="en-US" altLang="zh-CN" sz="4000"/>
          </a:p>
          <a:p>
            <a:endParaRPr lang="en-US" altLang="zh-CN" sz="4000"/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月落乌啼霜满天，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江枫渔火对愁眠。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姑苏城外寒山寺，</a:t>
            </a:r>
            <a:endParaRPr lang="en-US" altLang="zh-CN" sz="40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40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夜半钟声到客船。</a:t>
            </a:r>
            <a:endParaRPr lang="zh-CN" altLang="en-US" sz="4000"/>
          </a:p>
        </p:txBody>
      </p:sp>
    </p:spTree>
    <p:extLst>
      <p:ext uri="{BB962C8B-B14F-4D97-AF65-F5344CB8AC3E}">
        <p14:creationId xmlns:p14="http://schemas.microsoft.com/office/powerpoint/2010/main" val="296043711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081EA652-8C6A-4E69-BEB9-1708094745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xmlns="" id="{5298780A-33B9-4EA2-8F67-DE68AD6284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F488E8B-4E1E-4402-8935-D4E6C02615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0955C9-E690-4F7D-A967-833034000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altLang="zh-CN" sz="7200"/>
              <a:t>《</a:t>
            </a:r>
            <a:r>
              <a:rPr lang="zh-CN" altLang="en-US" sz="7200"/>
              <a:t>枫桥夜泊</a:t>
            </a:r>
            <a:r>
              <a:rPr lang="en-US" altLang="zh-CN" sz="7200"/>
              <a:t>》</a:t>
            </a:r>
            <a:endParaRPr lang="zh-CN" altLang="en-US" sz="720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62D38DC-B552-4B7D-B498-2F7B67855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anchor="t">
            <a:normAutofit/>
          </a:bodyPr>
          <a:lstStyle/>
          <a:p>
            <a:r>
              <a:rPr lang="zh-CN" altLang="en-US"/>
              <a:t>        月在这里，更加映出孤寂，江上、舟中、钟声里，在明月的照映之下，一切都无所遁形</a:t>
            </a:r>
            <a:endParaRPr lang="en-US" altLang="zh-CN"/>
          </a:p>
          <a:p>
            <a:r>
              <a:rPr lang="zh-CN" altLang="en-US"/>
              <a:t>       寒江、孤舟、晚钟，游子的心越发清冷、孤寂了。</a:t>
            </a:r>
          </a:p>
        </p:txBody>
      </p:sp>
    </p:spTree>
    <p:extLst>
      <p:ext uri="{BB962C8B-B14F-4D97-AF65-F5344CB8AC3E}">
        <p14:creationId xmlns:p14="http://schemas.microsoft.com/office/powerpoint/2010/main" val="2449795750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F0F8582-5C38-497A-B11A-B1EE6C8E4766}"/>
              </a:ext>
            </a:extLst>
          </p:cNvPr>
          <p:cNvSpPr txBox="1"/>
          <p:nvPr/>
        </p:nvSpPr>
        <p:spPr>
          <a:xfrm>
            <a:off x="109087" y="336884"/>
            <a:ext cx="639759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把酒问月</a:t>
            </a:r>
            <a:r>
              <a:rPr lang="en-US" altLang="zh-CN" sz="3200"/>
              <a:t>·</a:t>
            </a:r>
            <a:r>
              <a:rPr lang="zh-CN" altLang="en-US" sz="3200"/>
              <a:t>李白</a:t>
            </a:r>
            <a:endParaRPr lang="en-US" altLang="zh-CN" sz="3200"/>
          </a:p>
          <a:p>
            <a:endParaRPr lang="en-US" altLang="zh-CN" sz="3200"/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青天有月来几时，我今停杯一问之。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人攀明月不可得，月行却与人相随。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皎如飞镜临丹阙，绿烟灭尽清辉发。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但见宵从海上来，宁知晓向云间没。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白兔捣药秋复春，嫦娥孤栖与谁邻。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今人不见古时月，今月曾经照古人。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古人今人若流水，共看明月皆如此。</a:t>
            </a:r>
          </a:p>
          <a:p>
            <a:pPr algn="l"/>
            <a:r>
              <a:rPr lang="zh-CN" altLang="en-US" sz="32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唯愿当歌对酒时，月光长照金樽里。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4EB7D02-1CBE-4BD4-BC67-00816945C7EE}"/>
              </a:ext>
            </a:extLst>
          </p:cNvPr>
          <p:cNvSpPr txBox="1"/>
          <p:nvPr/>
        </p:nvSpPr>
        <p:spPr>
          <a:xfrm>
            <a:off x="7940843" y="2002055"/>
            <a:ext cx="43698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出塞</a:t>
            </a:r>
            <a:r>
              <a:rPr lang="en-US" altLang="zh-CN" sz="2800"/>
              <a:t>·</a:t>
            </a:r>
            <a:r>
              <a:rPr lang="zh-CN" altLang="en-US" sz="2800"/>
              <a:t>王维</a:t>
            </a:r>
            <a:endParaRPr lang="en-US" altLang="zh-CN" sz="2800"/>
          </a:p>
          <a:p>
            <a:endParaRPr lang="en-US" altLang="zh-CN" sz="2800"/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秦时明月汉时关，</a:t>
            </a:r>
            <a:endParaRPr lang="en-US" altLang="zh-CN" sz="28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万里长征人未还。</a:t>
            </a:r>
            <a:endParaRPr lang="en-US" altLang="zh-CN" sz="28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但使龙城飞将在，</a:t>
            </a:r>
            <a:endParaRPr lang="en-US" altLang="zh-CN" sz="2800" b="0" i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不教胡马度阴山。</a:t>
            </a:r>
            <a:endParaRPr lang="zh-CN" altLang="en-US" sz="280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3C6FD67B-A74D-4354-BF0C-58FD21E33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xmlns="" id="{10B3E184-35CE-4F2C-A909-50E2A3BDB3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799853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8294908-8B00-4F58-BBBA-20F71A40AA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4364C879-1404-4203-8E9D-CC5DE0A621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82782" y="-1386168"/>
            <a:ext cx="2424873" cy="3611191"/>
          </a:xfrm>
          <a:custGeom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0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84617302-4B0D-4351-A6BB-6F0930D943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1571000" y="-338582"/>
            <a:ext cx="1635955" cy="1635955"/>
          </a:xfrm>
          <a:custGeom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DA2C7802-C2E0-4218-8F89-8DD7CCD2CD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9627985" y="-6588"/>
            <a:ext cx="4059393" cy="2548110"/>
          </a:xfrm>
          <a:custGeom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A6D7111A-21E5-4EE9-8A78-10E5530F011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10262924" y="1465780"/>
            <a:ext cx="1185708" cy="11857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A3969E80-A77B-49FC-9122-D89AFD5EE1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-29557" y="5198743"/>
            <a:ext cx="2444907" cy="2366116"/>
          </a:xfrm>
          <a:custGeom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1849CA57-76BD-4CF2-80BA-D7A46A01B7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1769787" y="5439893"/>
            <a:ext cx="928467" cy="92846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35E9085E-E730-4768-83D4-6CB7E98971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xmlns="" id="{973272FE-A474-4CAE-8CA2-BCC8B476C3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26276B-C9C7-439D-B1A7-55B0EC2DD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4642" y="2353641"/>
            <a:ext cx="5782716" cy="2150719"/>
          </a:xfrm>
          <a:noFill/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时间和空间在这一瞬间静止、交错，有限和无限产生交集，时空永恒之感跃然纸上，也让我们想起张若虚的“江畔何人初见月，江月何年出照人。”</a:t>
            </a:r>
            <a:endParaRPr lang="en-US" altLang="zh-CN" sz="3600" kern="1200">
              <a:solidFill>
                <a:srgbClr val="080808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xmlns="" id="{E07981EA-05A6-437C-88D7-B377B92B03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9629823" y="5457591"/>
            <a:ext cx="2231794" cy="2568811"/>
          </a:xfrm>
          <a:custGeom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15E3C750-986E-4769-B1AE-49289FBEE7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700000">
            <a:off x="9720059" y="5243545"/>
            <a:ext cx="959985" cy="95998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598969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49486B-8BF3-47AC-9BAE-F3EDEE27D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练习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259C3D2-B69A-4512-8F7B-D47E65D17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按照前文所示四类意向所蕴情感，给以下诗句分类：</a:t>
            </a:r>
            <a:endParaRPr lang="en-US" altLang="zh-CN"/>
          </a:p>
          <a:p>
            <a:r>
              <a:rPr lang="en-US" altLang="zh-CN"/>
              <a:t>1</a:t>
            </a:r>
            <a:r>
              <a:rPr lang="zh-CN" altLang="en-US"/>
              <a:t>、举杯邀明月，对影成三人。</a:t>
            </a:r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、露从今夜白，月是故乡明。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、晨兴理荒秽，带月荷锄归。</a:t>
            </a:r>
            <a:endParaRPr lang="en-US" altLang="zh-CN"/>
          </a:p>
          <a:p>
            <a:r>
              <a:rPr lang="en-US" altLang="zh-CN"/>
              <a:t>4</a:t>
            </a:r>
            <a:r>
              <a:rPr lang="zh-CN" altLang="en-US"/>
              <a:t>、我寄愁心与明月，随风直到夜郎西。</a:t>
            </a:r>
            <a:endParaRPr lang="en-US" altLang="zh-CN"/>
          </a:p>
          <a:p>
            <a:r>
              <a:rPr lang="en-US" altLang="zh-CN"/>
              <a:t>5</a:t>
            </a:r>
            <a:r>
              <a:rPr lang="zh-CN" altLang="en-US"/>
              <a:t>、共看明月应垂泪，一夜乡心五处同。</a:t>
            </a:r>
            <a:endParaRPr lang="en-US" altLang="zh-CN"/>
          </a:p>
          <a:p>
            <a:r>
              <a:rPr lang="en-US" altLang="zh-CN"/>
              <a:t>6</a:t>
            </a:r>
            <a:r>
              <a:rPr lang="zh-CN" altLang="en-US"/>
              <a:t>、大漠沙如雪，燕山月似钩。</a:t>
            </a:r>
            <a:endParaRPr lang="en-US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3885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4000"/>
              <a:t>何为</a:t>
            </a:r>
            <a:r>
              <a:rPr lang="en-US" altLang="zh-CN" sz="4000"/>
              <a:t>“1+X”</a:t>
            </a:r>
            <a:r>
              <a:rPr lang="zh-CN" altLang="en-US" sz="4000"/>
              <a:t>（群文阅读）</a:t>
            </a:r>
            <a:endParaRPr lang="en-US" altLang="zh-CN" sz="400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/>
      </p:pic>
      <p:sp>
        <p:nvSpPr>
          <p:cNvPr id="2" name="文本占位符 1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800">
                <a:sym typeface="+mn-ea"/>
              </a:rPr>
              <a:t>所谓</a:t>
            </a:r>
            <a:r>
              <a:rPr lang="en-US" altLang="zh-CN" sz="1800">
                <a:sym typeface="+mn-ea"/>
              </a:rPr>
              <a:t>“1+X”</a:t>
            </a:r>
            <a:r>
              <a:rPr lang="zh-CN" altLang="en-US" sz="1800">
                <a:sym typeface="+mn-ea"/>
              </a:rPr>
              <a:t>的办法就是讲一篇课文，附加若干篇泛读或者课外阅读的文章，让学生自己读，读不懂也没关系，慢慢就弄懂了</a:t>
            </a:r>
            <a:r>
              <a:rPr lang="en-US" altLang="zh-CN" sz="1800">
                <a:sym typeface="+mn-ea"/>
              </a:rPr>
              <a:t>……</a:t>
            </a:r>
          </a:p>
          <a:p>
            <a:pPr algn="just">
              <a:lnSpc>
                <a:spcPct val="200000"/>
              </a:lnSpc>
            </a:pPr>
            <a:endParaRPr lang="en-US" altLang="zh-CN" sz="1800"/>
          </a:p>
          <a:p>
            <a:pPr algn="r">
              <a:lnSpc>
                <a:spcPct val="200000"/>
              </a:lnSpc>
            </a:pPr>
            <a:r>
              <a:rPr lang="en-US" altLang="zh-CN" sz="1800">
                <a:sym typeface="+mn-ea"/>
              </a:rPr>
              <a:t>——</a:t>
            </a:r>
            <a:r>
              <a:rPr lang="zh-CN" altLang="en-US" sz="1800">
                <a:sym typeface="+mn-ea"/>
              </a:rPr>
              <a:t>温儒敏《为何要倡导阅读教学的</a:t>
            </a:r>
            <a:r>
              <a:rPr lang="en-US" altLang="zh-CN" sz="1800">
                <a:sym typeface="+mn-ea"/>
              </a:rPr>
              <a:t>“1+X”</a:t>
            </a:r>
            <a:r>
              <a:rPr lang="zh-CN" altLang="en-US" sz="1800">
                <a:sym typeface="+mn-ea"/>
              </a:rPr>
              <a:t>》</a:t>
            </a:r>
            <a:endParaRPr lang="en-US" altLang="zh-CN" sz="1800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92BB6D-ECF1-4B2F-B643-E5EE665E3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1FCEA01-4B19-4F47-A62B-DBC81471B6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/>
              <a:t>       以上关于“群文阅读”立意及组文的一些思考，以及一个简单的课题展示。</a:t>
            </a:r>
            <a:endParaRPr lang="en-US" altLang="zh-CN" sz="3600"/>
          </a:p>
          <a:p>
            <a:r>
              <a:rPr lang="en-US" altLang="zh-CN" sz="3600"/>
              <a:t>       </a:t>
            </a:r>
            <a:r>
              <a:rPr lang="zh-CN" altLang="en-US" sz="3600"/>
              <a:t>但教学永远是不断发展的，只有不断尝试 ，才能做出更好的“群文阅读”课件，上好群文阅读课堂。</a:t>
            </a:r>
          </a:p>
        </p:txBody>
      </p:sp>
    </p:spTree>
    <p:extLst>
      <p:ext uri="{BB962C8B-B14F-4D97-AF65-F5344CB8AC3E}">
        <p14:creationId xmlns:p14="http://schemas.microsoft.com/office/powerpoint/2010/main" val="11617933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THE END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THANKS</a:t>
            </a:r>
          </a:p>
        </p:txBody>
      </p:sp>
      <p:pic>
        <p:nvPicPr>
          <p:cNvPr id="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769600" y="12230100"/>
            <a:ext cx="355600" cy="2667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6778171" cy="68580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870531" y="1704522"/>
            <a:ext cx="971550" cy="81915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2670631" y="3838122"/>
            <a:ext cx="971550" cy="81915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7131052" y="2904672"/>
            <a:ext cx="971550" cy="81915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984956" y="1920553"/>
            <a:ext cx="2428875" cy="64633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CN" altLang="en-US">
                <a:solidFill>
                  <a:schemeClr val="bg1"/>
                </a:solidFill>
                <a:sym typeface="+mn-ea"/>
              </a:rPr>
              <a:t>单篇文章教学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823156" y="4020066"/>
            <a:ext cx="2428875" cy="81253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单篇文章教学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8234364" y="3068803"/>
            <a:ext cx="2428875" cy="81253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accent2"/>
                </a:solidFill>
                <a:sym typeface="+mn-ea"/>
              </a:rPr>
              <a:t>单篇文章教学</a:t>
            </a: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2014567" y="1789103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01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2817207" y="3923556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02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7271625" y="2991081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rgbClr val="00729E"/>
                </a:solidFill>
              </a:rPr>
              <a:t>03</a:t>
            </a:r>
            <a:endParaRPr lang="zh-CN" altLang="en-US" sz="3600" b="1">
              <a:solidFill>
                <a:srgbClr val="00729E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2984956" y="1376799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lt"/>
                <a:ea typeface="+mj-ea"/>
                <a:cs typeface="+mj-cs"/>
                <a:sym typeface="+mn-ea"/>
              </a:rPr>
              <a:t>单元整体阅读</a:t>
            </a:r>
            <a:endParaRPr lang="en-US" altLang="zh-CN" sz="2800" b="1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3823156" y="3497096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lt"/>
                <a:ea typeface="+mj-ea"/>
                <a:cs typeface="+mj-cs"/>
                <a:sym typeface="+mn-ea"/>
              </a:rPr>
              <a:t>群文阅读</a:t>
            </a: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8234364" y="2538848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整本书阅读</a:t>
            </a:r>
          </a:p>
        </p:txBody>
      </p:sp>
    </p:spTree>
    <p:custDataLst>
      <p:tags r:id="rId1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74274E95-8279-4A6A-AEDE-4AAA8C44B3E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对比  </a:t>
            </a:r>
            <a:r>
              <a:rPr lang="zh-CN" altLang="en-US"/>
              <a:t>  ：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 sz="3200"/>
              <a:t>“单元整合”作为“群文阅读”最直接的一种组织形式，通过群文阅读，将单元主题进一步拓展和提升，对学生阅读量的提升有一定帮助，除此之外，也打破了传统课堂多主题，叫杂乱的教学方式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/>
              <a:t>      </a:t>
            </a:r>
            <a:r>
              <a:rPr lang="zh-CN" altLang="en-US" sz="3200"/>
              <a:t>“群文阅读”较传统的单元教学有很大优越性，因此，在主题更明确的课堂教学上，选取群文阅读更有效</a:t>
            </a:r>
          </a:p>
        </p:txBody>
      </p:sp>
    </p:spTree>
    <p:extLst>
      <p:ext uri="{BB962C8B-B14F-4D97-AF65-F5344CB8AC3E}">
        <p14:creationId xmlns:p14="http://schemas.microsoft.com/office/powerpoint/2010/main" val="145501918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8A503D-F55B-4FB7-B031-3A0420CC9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6999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/>
              <a:t>例如：以说明文的要素为主的群文教学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E07721C-4A3D-483A-AB18-EDE3A5D12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/>
              <a:t>1</a:t>
            </a:r>
            <a:r>
              <a:rPr lang="zh-CN" altLang="en-US" b="1"/>
              <a:t>、确定一个主题：</a:t>
            </a:r>
            <a:r>
              <a:rPr lang="zh-CN" altLang="en-US"/>
              <a:t>如说明文的说明对象、说明文的说明方法、说明文的说明顺序、说明文的语言</a:t>
            </a:r>
            <a:r>
              <a:rPr lang="en-US" altLang="zh-CN"/>
              <a:t>……</a:t>
            </a:r>
          </a:p>
          <a:p>
            <a:r>
              <a:rPr lang="en-US" altLang="zh-CN"/>
              <a:t>2</a:t>
            </a:r>
            <a:r>
              <a:rPr lang="zh-CN" altLang="en-US"/>
              <a:t>、确定群文里的“</a:t>
            </a:r>
            <a:r>
              <a:rPr lang="en-US" altLang="zh-CN"/>
              <a:t>1</a:t>
            </a:r>
            <a:r>
              <a:rPr lang="zh-CN" altLang="en-US"/>
              <a:t>”和“</a:t>
            </a:r>
            <a:r>
              <a:rPr lang="en-US" altLang="zh-CN"/>
              <a:t>X</a:t>
            </a:r>
            <a:r>
              <a:rPr lang="zh-CN" altLang="en-US"/>
              <a:t>”：“</a:t>
            </a:r>
            <a:r>
              <a:rPr lang="en-US" altLang="zh-CN"/>
              <a:t>1</a:t>
            </a:r>
            <a:r>
              <a:rPr lang="zh-CN" altLang="en-US"/>
              <a:t>”即“母本”（也可称“范本”），“</a:t>
            </a:r>
            <a:r>
              <a:rPr lang="en-US" altLang="zh-CN"/>
              <a:t>X</a:t>
            </a:r>
            <a:r>
              <a:rPr lang="zh-CN" altLang="en-US"/>
              <a:t>”即多篇样本。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、选取所需的范本和样本就某一议题展开教学设计并用于课堂教学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zh-CN" altLang="en-US"/>
              <a:t>群文的方式很多，可以是“</a:t>
            </a:r>
            <a:r>
              <a:rPr lang="en-US" altLang="zh-CN"/>
              <a:t>1+X</a:t>
            </a:r>
            <a:r>
              <a:rPr lang="zh-CN" altLang="en-US"/>
              <a:t>”，也可以是“</a:t>
            </a:r>
            <a:r>
              <a:rPr lang="en-US" altLang="zh-CN"/>
              <a:t>X+1</a:t>
            </a:r>
            <a:r>
              <a:rPr lang="zh-CN" altLang="en-US"/>
              <a:t>”，但是必要有一篇“母本”，这样才叫“群”</a:t>
            </a:r>
          </a:p>
        </p:txBody>
      </p:sp>
    </p:spTree>
    <p:extLst>
      <p:ext uri="{BB962C8B-B14F-4D97-AF65-F5344CB8AC3E}">
        <p14:creationId xmlns:p14="http://schemas.microsoft.com/office/powerpoint/2010/main" val="78533992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6778171" cy="68580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870531" y="1704522"/>
            <a:ext cx="971550" cy="81915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7131052" y="2904672"/>
            <a:ext cx="971550" cy="81915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984956" y="1920553"/>
            <a:ext cx="2428875" cy="64633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教读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8234364" y="3068803"/>
            <a:ext cx="2428875" cy="81253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自读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014567" y="1789103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</a:rPr>
              <a:t>01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7271625" y="2991081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3600" b="1">
                <a:solidFill>
                  <a:srgbClr val="00729E"/>
                </a:solidFill>
              </a:rPr>
              <a:t>02</a:t>
            </a:r>
            <a:endParaRPr lang="zh-CN" altLang="en-US" sz="3600" b="1">
              <a:solidFill>
                <a:srgbClr val="00729E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2984956" y="1397119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阅读方法</a:t>
            </a:r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8234364" y="2545833"/>
            <a:ext cx="2428875" cy="523220"/>
          </a:xfrm>
          <a:prstGeom prst="rect">
            <a:avLst/>
          </a:prstGeom>
          <a:noFill/>
        </p:spPr>
        <p:txBody>
          <a:bodyPr wrap="square" rtlCol="0" anchor="b">
            <a:normAutofit fontScale="97500"/>
          </a:bodyPr>
          <a:lstStyle/>
          <a:p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阅读方法</a:t>
            </a: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46A1BD-E534-4CC0-ACA9-A47083BA5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群文阅读例题：古诗词中的月亮意象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7BB77E3-AAD2-4870-833A-D21C76426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、自读。</a:t>
            </a:r>
            <a:endParaRPr lang="en-US" altLang="zh-CN"/>
          </a:p>
          <a:p>
            <a:r>
              <a:rPr lang="zh-CN" altLang="en-US"/>
              <a:t>选择学生熟知的古诗词自读，如：</a:t>
            </a:r>
            <a:r>
              <a:rPr lang="en-US" altLang="zh-CN"/>
              <a:t>《</a:t>
            </a:r>
            <a:r>
              <a:rPr lang="zh-CN" altLang="en-US"/>
              <a:t>静夜思</a:t>
            </a:r>
            <a:r>
              <a:rPr lang="en-US" altLang="zh-CN"/>
              <a:t>》《</a:t>
            </a:r>
            <a:r>
              <a:rPr lang="zh-CN" altLang="en-US"/>
              <a:t>出塞</a:t>
            </a:r>
            <a:r>
              <a:rPr lang="en-US" altLang="zh-CN"/>
              <a:t>》《</a:t>
            </a:r>
            <a:r>
              <a:rPr lang="zh-CN" altLang="en-US"/>
              <a:t>枫桥夜泊</a:t>
            </a:r>
            <a:r>
              <a:rPr lang="en-US" altLang="zh-CN"/>
              <a:t>》</a:t>
            </a:r>
            <a:r>
              <a:rPr lang="zh-CN" altLang="en-US"/>
              <a:t>，让学生自我提炼“月”这个意象</a:t>
            </a:r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、自读与教读相结合。</a:t>
            </a:r>
            <a:endParaRPr lang="en-US" altLang="zh-CN"/>
          </a:p>
          <a:p>
            <a:r>
              <a:rPr lang="zh-CN" altLang="en-US"/>
              <a:t>选择课外古诗词，如</a:t>
            </a:r>
            <a:r>
              <a:rPr lang="en-US" altLang="zh-CN"/>
              <a:t>《</a:t>
            </a:r>
            <a:r>
              <a:rPr lang="zh-CN" altLang="en-US"/>
              <a:t>把酒问月</a:t>
            </a:r>
            <a:r>
              <a:rPr lang="en-US" altLang="zh-CN"/>
              <a:t>》《</a:t>
            </a:r>
            <a:r>
              <a:rPr lang="zh-CN" altLang="en-US"/>
              <a:t>鸟鸣涧</a:t>
            </a:r>
            <a:r>
              <a:rPr lang="en-US" altLang="zh-CN"/>
              <a:t>》</a:t>
            </a:r>
            <a:r>
              <a:rPr lang="zh-CN" altLang="en-US"/>
              <a:t>，让学生快速熟悉诗词并展开思考与探索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、教读</a:t>
            </a:r>
            <a:r>
              <a:rPr lang="en-US" altLang="zh-CN"/>
              <a:t>《</a:t>
            </a:r>
            <a:r>
              <a:rPr lang="zh-CN" altLang="en-US"/>
              <a:t>水调歌头</a:t>
            </a:r>
            <a:r>
              <a:rPr lang="en-US" altLang="zh-CN"/>
              <a:t>·</a:t>
            </a:r>
            <a:r>
              <a:rPr lang="zh-CN" altLang="en-US"/>
              <a:t>明月几时有</a:t>
            </a:r>
            <a:r>
              <a:rPr lang="en-US" altLang="zh-CN"/>
              <a:t>》</a:t>
            </a:r>
            <a:r>
              <a:rPr lang="zh-CN" altLang="en-US"/>
              <a:t>，精准把握母本，并以此展开“群”的概念，以点带面，层层深入</a:t>
            </a:r>
          </a:p>
        </p:txBody>
      </p:sp>
    </p:spTree>
    <p:extLst>
      <p:ext uri="{BB962C8B-B14F-4D97-AF65-F5344CB8AC3E}">
        <p14:creationId xmlns:p14="http://schemas.microsoft.com/office/powerpoint/2010/main" val="695577354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77B31A2-09CB-43E5-8EE5-F59A8FEE4400}"/>
              </a:ext>
            </a:extLst>
          </p:cNvPr>
          <p:cNvSpPr txBox="1"/>
          <p:nvPr/>
        </p:nvSpPr>
        <p:spPr>
          <a:xfrm>
            <a:off x="1039528" y="808522"/>
            <a:ext cx="10376034" cy="4270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/>
              <a:t>     “群文阅读”的方法也是较为自由的，教师可以“教读”，也可以“自读”，或者是“教读”与“自读”相结合，探索综合阅读方式。</a:t>
            </a:r>
            <a:endParaRPr lang="en-US" altLang="zh-CN" sz="2800"/>
          </a:p>
          <a:p>
            <a:pPr>
              <a:lnSpc>
                <a:spcPct val="200000"/>
              </a:lnSpc>
            </a:pPr>
            <a:r>
              <a:rPr lang="zh-CN" altLang="en-US" sz="2800"/>
              <a:t>    把教师的指导性与学生的主观能动性和创造性相结合，真正体现“读”的魅力。</a:t>
            </a:r>
          </a:p>
        </p:txBody>
      </p:sp>
    </p:spTree>
    <p:extLst>
      <p:ext uri="{BB962C8B-B14F-4D97-AF65-F5344CB8AC3E}">
        <p14:creationId xmlns:p14="http://schemas.microsoft.com/office/powerpoint/2010/main" val="251163163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A377C8-20F0-41A9-81AC-4B720689D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群文阅读例题：古诗词中的月亮意象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7017BBF-5DF4-4533-ACD7-B0E06507C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“</a:t>
            </a:r>
            <a:r>
              <a:rPr lang="en-US" altLang="zh-CN"/>
              <a:t>1</a:t>
            </a:r>
            <a:r>
              <a:rPr lang="zh-CN" altLang="en-US"/>
              <a:t>”为</a:t>
            </a:r>
            <a:r>
              <a:rPr lang="en-US" altLang="zh-CN"/>
              <a:t>《</a:t>
            </a:r>
            <a:r>
              <a:rPr lang="zh-CN" altLang="en-US"/>
              <a:t>水调歌头</a:t>
            </a:r>
            <a:r>
              <a:rPr lang="en-US" altLang="zh-CN"/>
              <a:t>·</a:t>
            </a:r>
            <a:r>
              <a:rPr lang="zh-CN" altLang="en-US"/>
              <a:t>明月几时有</a:t>
            </a:r>
            <a:r>
              <a:rPr lang="en-US" altLang="zh-CN"/>
              <a:t>》</a:t>
            </a:r>
            <a:r>
              <a:rPr lang="zh-CN" altLang="en-US"/>
              <a:t>（九年级）</a:t>
            </a:r>
            <a:endParaRPr lang="en-US" altLang="zh-CN"/>
          </a:p>
          <a:p>
            <a:r>
              <a:rPr lang="zh-CN" altLang="en-US"/>
              <a:t>“</a:t>
            </a:r>
            <a:r>
              <a:rPr lang="en-US" altLang="zh-CN"/>
              <a:t>X</a:t>
            </a:r>
            <a:r>
              <a:rPr lang="zh-CN" altLang="en-US"/>
              <a:t>”为</a:t>
            </a:r>
            <a:r>
              <a:rPr lang="en-US" altLang="zh-CN"/>
              <a:t>《</a:t>
            </a:r>
            <a:r>
              <a:rPr lang="zh-CN" altLang="en-US"/>
              <a:t>静夜思</a:t>
            </a:r>
            <a:r>
              <a:rPr lang="en-US" altLang="zh-CN"/>
              <a:t>》《</a:t>
            </a:r>
            <a:r>
              <a:rPr lang="zh-CN" altLang="en-US"/>
              <a:t>山居秋暝</a:t>
            </a:r>
            <a:r>
              <a:rPr lang="en-US" altLang="zh-CN"/>
              <a:t>》《</a:t>
            </a:r>
            <a:r>
              <a:rPr lang="zh-CN" altLang="en-US"/>
              <a:t>鸟鸣涧</a:t>
            </a:r>
            <a:r>
              <a:rPr lang="en-US" altLang="zh-CN"/>
              <a:t>》《</a:t>
            </a:r>
            <a:r>
              <a:rPr lang="zh-CN" altLang="en-US"/>
              <a:t>枫桥夜泊</a:t>
            </a:r>
            <a:r>
              <a:rPr lang="en-US" altLang="zh-CN"/>
              <a:t>》《</a:t>
            </a:r>
            <a:r>
              <a:rPr lang="zh-CN" altLang="en-US"/>
              <a:t>把酒问月</a:t>
            </a:r>
            <a:r>
              <a:rPr lang="en-US" altLang="zh-CN"/>
              <a:t>》《</a:t>
            </a:r>
            <a:r>
              <a:rPr lang="zh-CN" altLang="en-US"/>
              <a:t>出塞</a:t>
            </a:r>
            <a:r>
              <a:rPr lang="en-US" altLang="zh-CN"/>
              <a:t>》</a:t>
            </a:r>
          </a:p>
          <a:p>
            <a:r>
              <a:rPr lang="zh-CN" altLang="en-US"/>
              <a:t>教学目标：</a:t>
            </a:r>
            <a:endParaRPr lang="en-US" altLang="zh-CN"/>
          </a:p>
          <a:p>
            <a:r>
              <a:rPr lang="en-US" altLang="zh-CN"/>
              <a:t>1</a:t>
            </a:r>
            <a:r>
              <a:rPr lang="zh-CN" altLang="en-US"/>
              <a:t>、月寄相思，抒发思乡怀人之感</a:t>
            </a:r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、月映自在，烘托旷达情怀</a:t>
            </a:r>
            <a:endParaRPr lang="en-US" altLang="zh-CN"/>
          </a:p>
          <a:p>
            <a:r>
              <a:rPr lang="en-US" altLang="zh-CN"/>
              <a:t>3</a:t>
            </a:r>
            <a:r>
              <a:rPr lang="zh-CN" altLang="en-US"/>
              <a:t>、月染凄清，渲染孤苦之情</a:t>
            </a:r>
            <a:endParaRPr lang="en-US" altLang="zh-CN"/>
          </a:p>
          <a:p>
            <a:r>
              <a:rPr lang="en-US" altLang="zh-CN"/>
              <a:t>4</a:t>
            </a:r>
            <a:r>
              <a:rPr lang="zh-CN" altLang="en-US"/>
              <a:t>、月蕴时空，时空永恒</a:t>
            </a:r>
          </a:p>
        </p:txBody>
      </p:sp>
    </p:spTree>
    <p:extLst>
      <p:ext uri="{BB962C8B-B14F-4D97-AF65-F5344CB8AC3E}">
        <p14:creationId xmlns:p14="http://schemas.microsoft.com/office/powerpoint/2010/main" val="288150459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61"/>
</p:tagLst>
</file>

<file path=ppt/tags/tag10.xml><?xml version="1.0" encoding="utf-8"?>
<p:tagLst xmlns:p="http://schemas.openxmlformats.org/presentationml/2006/main">
  <p:tag name="KSO_WM_BEAUTIFY_FLAG" val="#wm#"/>
  <p:tag name="KSO_WM_COMBINE_RELATE_SLIDE_ID" val="background20182722_1"/>
  <p:tag name="KSO_WM_SLIDE_ID" val="custom20184561_1"/>
  <p:tag name="KSO_WM_SLIDE_INDEX" val="1"/>
  <p:tag name="KSO_WM_SLIDE_ITEM_CNT" val="2"/>
  <p:tag name="KSO_WM_SLIDE_LAYOUT" val="a_b"/>
  <p:tag name="KSO_WM_SLIDE_LAYOUT_CNT" val="1_1"/>
  <p:tag name="KSO_WM_SLIDE_POSITION" val="254*347"/>
  <p:tag name="KSO_WM_SLIDE_SIZE" val="452*61"/>
  <p:tag name="KSO_WM_SLIDE_SUBTYPE" val="pureTxt"/>
  <p:tag name="KSO_WM_SLIDE_TYPE" val="title"/>
  <p:tag name="KSO_WM_TAG_VERSION" val="1.0"/>
  <p:tag name="KSO_WM_TEMPLATE_CATEGORY" val="custom"/>
  <p:tag name="KSO_WM_TEMPLATE_INDEX" val="20184561"/>
  <p:tag name="KSO_WM_TEMPLATE_JOB_ID" val="2"/>
  <p:tag name="KSO_WM_TEMPLATE_OUTLINE_ID" val="15"/>
  <p:tag name="KSO_WM_TEMPLATE_SCENE_ID" val="1"/>
  <p:tag name="KSO_WM_TEMPLATE_SUBCATEGORY" val="combine"/>
  <p:tag name="KSO_WM_TEMPLATE_THUMBS_INDEX" val="1"/>
  <p:tag name="KSO_WM_TEMPLATE_TOPIC_DEFAULT" val="1"/>
  <p:tag name="KSO_WM_TEMPLATE_TOPIC_ID" val="2869567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4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a"/>
  <p:tag name="KSO_WM_UNIT_VALUE" val="16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4*d*1"/>
  <p:tag name="KSO_WM_UNIT_INDEX" val="1"/>
  <p:tag name="KSO_WM_UNIT_LAYERLEVEL" val="1"/>
  <p:tag name="KSO_WM_UNIT_TYPE" val="d"/>
  <p:tag name="KSO_WM_UNIT_VALUE" val="1500*1713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4*f*1"/>
  <p:tag name="KSO_WM_UNIT_INDEX" val="1"/>
  <p:tag name="KSO_WM_UNIT_LAYERLEVEL" val="1"/>
  <p:tag name="KSO_WM_UNIT_PRESET_TEXT_INDEX" val="5"/>
  <p:tag name="KSO_WM_UNIT_PRESET_TEXT_LEN" val="232"/>
  <p:tag name="KSO_WM_UNIT_TYPE" val="f"/>
  <p:tag name="KSO_WM_UNIT_VALUE" val="187"/>
</p:tagLst>
</file>

<file path=ppt/tags/tag14.xml><?xml version="1.0" encoding="utf-8"?>
<p:tagLst xmlns:p="http://schemas.openxmlformats.org/presentationml/2006/main">
  <p:tag name="KSO_WM_BEAUTIFY_FLAG" val="#wm#"/>
  <p:tag name="KSO_WM_SLIDE_ID" val="custom20184561_4"/>
  <p:tag name="KSO_WM_SLIDE_INDEX" val="4"/>
  <p:tag name="KSO_WM_SLIDE_ITEM_CNT" val="2"/>
  <p:tag name="KSO_WM_SLIDE_LAYOUT" val="a_f_d"/>
  <p:tag name="KSO_WM_SLIDE_LAYOUT_CNT" val="1_1_1"/>
  <p:tag name="KSO_WM_SLIDE_POSITION" val="66*36"/>
  <p:tag name="KSO_WM_SLIDE_SIZE" val="827*426"/>
  <p:tag name="KSO_WM_SLIDE_SUBTYPE" val="picTxt"/>
  <p:tag name="KSO_WM_SLIDE_TYPE" val="text"/>
  <p:tag name="KSO_WM_TAG_VERSION" val="1.0"/>
  <p:tag name="KSO_WM_TEMPLATE_CATEGORY" val="custom"/>
  <p:tag name="KSO_WM_TEMPLATE_INDEX" val="20184561"/>
</p:tagLst>
</file>

<file path=ppt/tags/tag15.xml><?xml version="1.0" encoding="utf-8"?>
<p:tagLst xmlns:p="http://schemas.openxmlformats.org/presentationml/2006/main">
  <p:tag name="KSO_WM_BEAUTIFY_FLAG" val="#wm#"/>
  <p:tag name="KSO_WM_DIAGRAM_GROUP_CODE" val="l1_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d*1"/>
  <p:tag name="KSO_WM_UNIT_INDEX" val="1"/>
  <p:tag name="KSO_WM_UNIT_LAYERLEVEL" val="1"/>
  <p:tag name="KSO_WM_UNIT_TYPE" val="d"/>
  <p:tag name="KSO_WM_UNIT_USESOURCEFORMAT_APPLY" val="1"/>
  <p:tag name="KSO_WM_UNIT_VALUE" val="1904*1881"/>
</p:tagLst>
</file>

<file path=ppt/tags/tag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1_1"/>
  <p:tag name="KSO_WM_UNIT_INDEX" val="1_1_1"/>
  <p:tag name="KSO_WM_UNIT_LAYERLEVEL" val="1_1_1"/>
  <p:tag name="KSO_WM_UNIT_LINE_FILL_TYPE" val="2"/>
  <p:tag name="KSO_WM_UNIT_LINE_FORE_SCHEMECOLOR_INDEX" val="7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2_1"/>
  <p:tag name="KSO_WM_UNIT_INDEX" val="1_2_1"/>
  <p:tag name="KSO_WM_UNIT_LAYERLEVEL" val="1_1_1"/>
  <p:tag name="KSO_WM_UNIT_LINE_FILL_TYPE" val="2"/>
  <p:tag name="KSO_WM_UNIT_LINE_FORE_SCHEMECOLOR_INDEX" val="7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3_1"/>
  <p:tag name="KSO_WM_UNIT_INDEX" val="1_3_1"/>
  <p:tag name="KSO_WM_UNIT_LAYERLEVEL" val="1_1_1"/>
  <p:tag name="KSO_WM_UNIT_LINE_FILL_TYPE" val="2"/>
  <p:tag name="KSO_WM_UNIT_LINE_FORE_SCHEMECOLOR_INDEX" val="9"/>
  <p:tag name="KSO_WM_UNIT_TEXT_FILL_FORE_SCHEMECOLOR_INDEX" val="2"/>
  <p:tag name="KSO_WM_UNIT_TEXT_FILL_TYPE" val="1"/>
  <p:tag name="KSO_WM_UNIT_TYPE" val="l_h_i"/>
  <p:tag name="KSO_WM_UNIT_USESOURCEFORMAT_APPLY" val="1"/>
</p:tagLst>
</file>

<file path=ppt/tags/tag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f*1_1_1"/>
  <p:tag name="KSO_WM_UNIT_INDEX" val="1_1_1"/>
  <p:tag name="KSO_WM_UNIT_LAYERLEVEL" val="1_1_1"/>
  <p:tag name="KSO_WM_UNIT_PRESET_TEXT" val="Lorem ipsum dolor sit amet, consectetur,"/>
  <p:tag name="KSO_WM_UNIT_TEXT_FILL_FORE_SCHEMECOLOR_INDEX" val="14"/>
  <p:tag name="KSO_WM_UNIT_TEXT_FILL_TYPE" val="1"/>
  <p:tag name="KSO_WM_UNIT_TYPE" val="l_h_f"/>
  <p:tag name="KSO_WM_UNIT_USESOURCEFORMAT_APPLY" val="1"/>
  <p:tag name="KSO_WM_UNIT_VALUE" val="1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61"/>
</p:tagLst>
</file>

<file path=ppt/tags/tag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f*1_2_1"/>
  <p:tag name="KSO_WM_UNIT_INDEX" val="1_2_1"/>
  <p:tag name="KSO_WM_UNIT_LAYERLEVEL" val="1_1_1"/>
  <p:tag name="KSO_WM_UNIT_PRESET_TEXT" val="Lorem ipsum dolor sit amet, consectetur,"/>
  <p:tag name="KSO_WM_UNIT_TEXT_FILL_FORE_SCHEMECOLOR_INDEX" val="14"/>
  <p:tag name="KSO_WM_UNIT_TEXT_FILL_TYPE" val="1"/>
  <p:tag name="KSO_WM_UNIT_TYPE" val="l_h_f"/>
  <p:tag name="KSO_WM_UNIT_USESOURCEFORMAT_APPLY" val="1"/>
  <p:tag name="KSO_WM_UNIT_VALUE" val="18"/>
</p:tagLst>
</file>

<file path=ppt/tags/tag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f*1_3_1"/>
  <p:tag name="KSO_WM_UNIT_INDEX" val="1_3_1"/>
  <p:tag name="KSO_WM_UNIT_LAYERLEVEL" val="1_1_1"/>
  <p:tag name="KSO_WM_UNIT_PRESET_TEXT" val="Lorem ipsum dolor sit amet, consectetur,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2_2"/>
  <p:tag name="KSO_WM_UNIT_INDEX" val="1_2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7*l_h_i*1_3_2"/>
  <p:tag name="KSO_WM_UNIT_INDEX" val="1_3_2"/>
  <p:tag name="KSO_WM_UNIT_LAYERLEVEL" val="1_1_1"/>
  <p:tag name="KSO_WM_UNIT_TYPE" val="l_h_i"/>
  <p:tag name="KSO_WM_UNIT_USESOURCEFORMAT_APPLY" val="1"/>
</p:tagLst>
</file>

<file path=ppt/tags/tag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a*1_1_1"/>
  <p:tag name="KSO_WM_UNIT_INDEX" val="1_1_1"/>
  <p:tag name="KSO_WM_UNIT_LAYERLEVEL" val="1_1_1"/>
  <p:tag name="KSO_WM_UNIT_PRESET_TEXT" val="TEXT HERE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a*1_2_1"/>
  <p:tag name="KSO_WM_UNIT_INDEX" val="1_2_1"/>
  <p:tag name="KSO_WM_UNIT_LAYERLEVEL" val="1_1_1"/>
  <p:tag name="KSO_WM_UNIT_PRESET_TEXT" val="TEXT HERE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7*l_h_a*1_3_1"/>
  <p:tag name="KSO_WM_UNIT_INDEX" val="1_3_1"/>
  <p:tag name="KSO_WM_UNIT_LAYERLEVEL" val="1_1_1"/>
  <p:tag name="KSO_WM_UNIT_PRESET_TEXT" val="TEXT HERE"/>
  <p:tag name="KSO_WM_UNIT_TEXT_FILL_FORE_SCHEMECOLOR_INDEX" val="13"/>
  <p:tag name="KSO_WM_UNIT_TEXT_FILL_TYPE" val="1"/>
  <p:tag name="KSO_WM_UNIT_TYPE" val="l_h_a"/>
  <p:tag name="KSO_WM_UNIT_USESOURCEFORMAT_APPLY" val="1"/>
  <p:tag name="KSO_WM_UNIT_VALUE" val="7"/>
</p:tagLst>
</file>

<file path=ppt/tags/tag28.xml><?xml version="1.0" encoding="utf-8"?>
<p:tagLst xmlns:p="http://schemas.openxmlformats.org/presentationml/2006/main">
  <p:tag name="KSO_WM_BEAUTIFY_FLAG" val="#wm#"/>
  <p:tag name="KSO_WM_COMBINE_RELATE_SLIDE_ID" val="background20182722_3"/>
  <p:tag name="KSO_WM_DIAGRAM_GROUP_CODE" val="l1-1"/>
  <p:tag name="KSO_WM_SLIDE_ID" val="custom20184561_7"/>
  <p:tag name="KSO_WM_SLIDE_INDEX" val="7"/>
  <p:tag name="KSO_WM_SLIDE_ITEM_CNT" val="4"/>
  <p:tag name="KSO_WM_SLIDE_LAYOUT" val="l_d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84561"/>
  <p:tag name="KSO_WM_TEMPLATE_SUBCATEGORY" val="combine"/>
</p:tagLst>
</file>

<file path=ppt/tags/tag29.xml><?xml version="1.0" encoding="utf-8"?>
<p:tagLst xmlns:p="http://schemas.openxmlformats.org/presentationml/2006/main">
  <p:tag name="KSO_WM_BEAUTIFY_FLAG" val="#wm#"/>
  <p:tag name="KSO_WM_DIAGRAM_GROUP_CODE" val="l1_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d*1"/>
  <p:tag name="KSO_WM_UNIT_INDEX" val="1"/>
  <p:tag name="KSO_WM_UNIT_LAYERLEVEL" val="1"/>
  <p:tag name="KSO_WM_UNIT_TYPE" val="d"/>
  <p:tag name="KSO_WM_UNIT_USESOURCEFORMAT_APPLY" val="1"/>
  <p:tag name="KSO_WM_UNIT_VALUE" val="1904*1881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82722_1"/>
  <p:tag name="KSO_WM_TAG_VERSION" val="1.0"/>
  <p:tag name="KSO_WM_TEMPLATE_CATEGORY" val="custom"/>
  <p:tag name="KSO_WM_TEMPLATE_INDEX" val="20184561"/>
  <p:tag name="KSO_WM_TEMPLATE_JOB_ID" val="2"/>
  <p:tag name="KSO_WM_TEMPLATE_OUTLINE_ID" val="15"/>
  <p:tag name="KSO_WM_TEMPLATE_SCENE_ID" val="1"/>
  <p:tag name="KSO_WM_TEMPLATE_SUBCATEGORY" val="combine"/>
  <p:tag name="KSO_WM_TEMPLATE_THUMBS_INDEX" val="1"/>
  <p:tag name="KSO_WM_TEMPLATE_TOPIC_DEFAULT" val="1"/>
  <p:tag name="KSO_WM_TEMPLATE_TOPIC_ID" val="2869567"/>
</p:tagLst>
</file>

<file path=ppt/tags/tag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6*l_h_i*1_1_1"/>
  <p:tag name="KSO_WM_UNIT_INDEX" val="1_1_1"/>
  <p:tag name="KSO_WM_UNIT_LAYERLEVEL" val="1_1_1"/>
  <p:tag name="KSO_WM_UNIT_LINE_FILL_TYPE" val="2"/>
  <p:tag name="KSO_WM_UNIT_LINE_FORE_SCHEMECOLOR_INDEX" val="7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6*l_h_i*1_3_1"/>
  <p:tag name="KSO_WM_UNIT_INDEX" val="1_3_1"/>
  <p:tag name="KSO_WM_UNIT_LAYERLEVEL" val="1_1_1"/>
  <p:tag name="KSO_WM_UNIT_LINE_FILL_TYPE" val="2"/>
  <p:tag name="KSO_WM_UNIT_LINE_FORE_SCHEMECOLOR_INDEX" val="9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l_h_f*1_1_1"/>
  <p:tag name="KSO_WM_UNIT_INDEX" val="1_1_1"/>
  <p:tag name="KSO_WM_UNIT_LAYERLEVEL" val="1_1_1"/>
  <p:tag name="KSO_WM_UNIT_PRESET_TEXT" val="Lorem ipsum dolor sit amet, consectetur,"/>
  <p:tag name="KSO_WM_UNIT_TEXT_FILL_FORE_SCHEMECOLOR_INDEX" val="14"/>
  <p:tag name="KSO_WM_UNIT_TEXT_FILL_TYPE" val="1"/>
  <p:tag name="KSO_WM_UNIT_TYPE" val="l_h_f"/>
  <p:tag name="KSO_WM_UNIT_USESOURCEFORMAT_APPLY" val="1"/>
  <p:tag name="KSO_WM_UNIT_VALUE" val="18"/>
</p:tagLst>
</file>

<file path=ppt/tags/tag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l_h_f*1_3_1"/>
  <p:tag name="KSO_WM_UNIT_INDEX" val="1_3_1"/>
  <p:tag name="KSO_WM_UNIT_LAYERLEVEL" val="1_1_1"/>
  <p:tag name="KSO_WM_UNIT_PRESET_TEXT" val="Lorem ipsum dolor sit amet, consectetur,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6*l_h_i*1_1_2"/>
  <p:tag name="KSO_WM_UNIT_INDEX" val="1_1_2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ID" val="custom20184561_6*l_h_i*1_3_2"/>
  <p:tag name="KSO_WM_UNIT_INDEX" val="1_3_2"/>
  <p:tag name="KSO_WM_UNIT_LAYERLEVEL" val="1_1_1"/>
  <p:tag name="KSO_WM_UNIT_TYPE" val="l_h_i"/>
  <p:tag name="KSO_WM_UNIT_USESOURCEFORMAT_APPLY" val="1"/>
</p:tagLst>
</file>

<file path=ppt/tags/tag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l_h_a*1_1_1"/>
  <p:tag name="KSO_WM_UNIT_INDEX" val="1_1_1"/>
  <p:tag name="KSO_WM_UNIT_LAYERLEVEL" val="1_1_1"/>
  <p:tag name="KSO_WM_UNIT_PRESET_TEXT" val="TEXT HERE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6*l_h_a*1_3_1"/>
  <p:tag name="KSO_WM_UNIT_INDEX" val="1_3_1"/>
  <p:tag name="KSO_WM_UNIT_LAYERLEVEL" val="1_1_1"/>
  <p:tag name="KSO_WM_UNIT_PRESET_TEXT" val="TEXT HERE"/>
  <p:tag name="KSO_WM_UNIT_TEXT_FILL_FORE_SCHEMECOLOR_INDEX" val="13"/>
  <p:tag name="KSO_WM_UNIT_TEXT_FILL_TYPE" val="1"/>
  <p:tag name="KSO_WM_UNIT_TYPE" val="l_h_a"/>
  <p:tag name="KSO_WM_UNIT_USESOURCEFORMAT_APPLY" val="1"/>
  <p:tag name="KSO_WM_UNIT_VALUE" val="7"/>
</p:tagLst>
</file>

<file path=ppt/tags/tag38.xml><?xml version="1.0" encoding="utf-8"?>
<p:tagLst xmlns:p="http://schemas.openxmlformats.org/presentationml/2006/main">
  <p:tag name="KSO_WM_BEAUTIFY_FLAG" val="#wm#"/>
  <p:tag name="KSO_WM_COMBINE_RELATE_SLIDE_ID" val="background20182722_2"/>
  <p:tag name="KSO_WM_DIAGRAM_GROUP_CODE" val="l1-1"/>
  <p:tag name="KSO_WM_SLIDE_ID" val="custom20184561_6"/>
  <p:tag name="KSO_WM_SLIDE_INDEX" val="6"/>
  <p:tag name="KSO_WM_SLIDE_ITEM_CNT" val="3"/>
  <p:tag name="KSO_WM_SLIDE_LAYOUT" val="l_d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84561"/>
  <p:tag name="KSO_WM_TEMPLATE_SUBCATEGORY" val="combine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20*a*1"/>
  <p:tag name="KSO_WM_UNIT_INDEX" val="1"/>
  <p:tag name="KSO_WM_UNIT_ISCONTENTSTITLE" val="0"/>
  <p:tag name="KSO_WM_UNIT_LAYERLEVEL" val="1"/>
  <p:tag name="KSO_WM_UNIT_PRESET_TEXT" val="谢谢观看"/>
  <p:tag name="KSO_WM_UNIT_TYPE" val="a"/>
  <p:tag name="KSO_WM_UNIT_VALUE" val="6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6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20*f*1"/>
  <p:tag name="KSO_WM_UNIT_INDEX" val="1"/>
  <p:tag name="KSO_WM_UNIT_LAYERLEVEL" val="1"/>
  <p:tag name="KSO_WM_UNIT_PRESET_TEXT" val="THANKS"/>
  <p:tag name="KSO_WM_UNIT_TYPE" val="f"/>
  <p:tag name="KSO_WM_UNIT_VALUE" val="5"/>
</p:tagLst>
</file>

<file path=ppt/tags/tag41.xml><?xml version="1.0" encoding="utf-8"?>
<p:tagLst xmlns:p="http://schemas.openxmlformats.org/presentationml/2006/main">
  <p:tag name="KSO_WM_BEAUTIFY_FLAG" val="#wm#"/>
  <p:tag name="KSO_WM_COMBINE_RELATE_SLIDE_ID" val="background20182722_22"/>
  <p:tag name="KSO_WM_SLIDE_ID" val="custom20184561_20"/>
  <p:tag name="KSO_WM_SLIDE_INDEX" val="20"/>
  <p:tag name="KSO_WM_SLIDE_ITEM_CNT" val="2"/>
  <p:tag name="KSO_WM_SLIDE_LAYOUT" val="a_f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INDEX" val="20184561"/>
  <p:tag name="KSO_WM_TEMPLATE_SUBCATEGORY" val="combine"/>
</p:tagLst>
</file>

<file path=ppt/tags/tag4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61"/>
</p:tagLst>
</file>

<file path=ppt/tags/tag6.xml><?xml version="1.0" encoding="utf-8"?>
<p:tagLst xmlns:p="http://schemas.openxmlformats.org/presentationml/2006/main">
  <p:tag name="KSO_WM_BEAUTIFY_FLAG" val="#wm#"/>
  <p:tag name="KSO_WM_COMBINE_RELATE_SLIDE_ID" val="background20182722_1"/>
  <p:tag name="KSO_WM_TAG_VERSION" val="1.0"/>
  <p:tag name="KSO_WM_TEMPLATE_CATEGORY" val="custom"/>
  <p:tag name="KSO_WM_TEMPLATE_INDEX" val="20184561"/>
  <p:tag name="KSO_WM_TEMPLATE_JOB_ID" val="2"/>
  <p:tag name="KSO_WM_TEMPLATE_OUTLINE_ID" val="15"/>
  <p:tag name="KSO_WM_TEMPLATE_SCENE_ID" val="1"/>
  <p:tag name="KSO_WM_TEMPLATE_SUBCATEGORY" val="combine"/>
  <p:tag name="KSO_WM_TEMPLATE_THUMBS_INDEX" val="1、8、9、13、16、17、20"/>
  <p:tag name="KSO_WM_TEMPLATE_TOPIC_DEFAULT" val="1"/>
  <p:tag name="KSO_WM_TEMPLATE_TOPIC_ID" val="2869567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1*a*1"/>
  <p:tag name="KSO_WM_UNIT_INDEX" val="1"/>
  <p:tag name="KSO_WM_UNIT_ISCONTENTSTITLE" val="0"/>
  <p:tag name="KSO_WM_UNIT_LAYERLEVEL" val="1"/>
  <p:tag name="KSO_WM_UNIT_PRESET_TEXT" val="简约商务风格模板"/>
  <p:tag name="KSO_WM_UNIT_TYPE" val="a"/>
  <p:tag name="KSO_WM_UNIT_VALUE" val="9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0"/>
  <p:tag name="KSO_WM_UNIT_HIGHLIGHT" val="0"/>
  <p:tag name="KSO_WM_UNIT_ID" val="custom20184561_1*b*1"/>
  <p:tag name="KSO_WM_UNIT_INDEX" val="1"/>
  <p:tag name="KSO_WM_UNIT_ISCONTENTSTITLE" val="0"/>
  <p:tag name="KSO_WM_UNIT_LAYERLEVEL" val="1"/>
  <p:tag name="KSO_WM_UNIT_PRESET_TEXT_INDEX" val="4"/>
  <p:tag name="KSO_WM_UNIT_PRESET_TEXT_LEN" val="26"/>
  <p:tag name="KSO_WM_UNIT_TYPE" val="b"/>
  <p:tag name="KSO_WM_UNIT_VALUE" val="48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61"/>
  <p:tag name="KSO_WM_UNIT_CLEAR" val="0"/>
  <p:tag name="KSO_WM_UNIT_COMPATIBLE" val="1"/>
  <p:tag name="KSO_WM_UNIT_HIGHLIGHT" val="0"/>
  <p:tag name="KSO_WM_UNIT_ID" val="custom20184561_1*i*2"/>
  <p:tag name="KSO_WM_UNIT_INDEX" val="2"/>
  <p:tag name="KSO_WM_UNIT_LAYERLEVEL" val="1"/>
  <p:tag name="KSO_WM_UNIT_PRESET_TEXT" val="2018"/>
  <p:tag name="KSO_WM_UNIT_TYPE" val="i"/>
  <p:tag name="KSO_WM_UNIT_VALUE" val="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108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4472C4"/>
      </a:accent1>
      <a:accent2>
        <a:srgbClr val="000000"/>
      </a:accent2>
      <a:accent3>
        <a:srgbClr val="FFFFFF"/>
      </a:accent3>
      <a:accent4>
        <a:srgbClr val="2E75B6"/>
      </a:accent4>
      <a:accent5>
        <a:srgbClr val="595959"/>
      </a:accent5>
      <a:accent6>
        <a:srgbClr val="2E75B6"/>
      </a:accent6>
      <a:hlink>
        <a:srgbClr val="0563C1"/>
      </a:hlink>
      <a:folHlink>
        <a:srgbClr val="954F72"/>
      </a:folHlink>
    </a:clrScheme>
    <a:fontScheme name="自定义 7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108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4472C4"/>
      </a:accent1>
      <a:accent2>
        <a:srgbClr val="000000"/>
      </a:accent2>
      <a:accent3>
        <a:srgbClr val="FFFFFF"/>
      </a:accent3>
      <a:accent4>
        <a:srgbClr val="2E75B6"/>
      </a:accent4>
      <a:accent5>
        <a:srgbClr val="595959"/>
      </a:accent5>
      <a:accent6>
        <a:srgbClr val="2E75B6"/>
      </a:accent6>
      <a:hlink>
        <a:srgbClr val="0563C1"/>
      </a:hlink>
      <a:folHlink>
        <a:srgbClr val="954F72"/>
      </a:folHlink>
    </a:clrScheme>
    <a:fontScheme name="自定义 7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109</Paragraphs>
  <Slides>21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6">
      <vt:lpstr>Arial</vt:lpstr>
      <vt:lpstr>微软雅黑</vt:lpstr>
      <vt:lpstr>Calibri Light</vt:lpstr>
      <vt:lpstr>Calibri</vt:lpstr>
      <vt:lpstr>Office 主题​​</vt:lpstr>
      <vt:lpstr>群文阅读分享</vt:lpstr>
      <vt:lpstr>何为“1+X”（群文阅读）</vt:lpstr>
      <vt:lpstr>PowerPoint Presentation</vt:lpstr>
      <vt:lpstr>PowerPoint Presentation</vt:lpstr>
      <vt:lpstr>例如：以说明文的要素为主的群文教学</vt:lpstr>
      <vt:lpstr>PowerPoint Presentation</vt:lpstr>
      <vt:lpstr>群文阅读例题：古诗词中的月亮意象</vt:lpstr>
      <vt:lpstr>PowerPoint Presentation</vt:lpstr>
      <vt:lpstr>群文阅读例题：古诗词中的月亮意象</vt:lpstr>
      <vt:lpstr>PowerPoint Presentation</vt:lpstr>
      <vt:lpstr>找出本诗中月亮的特点</vt:lpstr>
      <vt:lpstr>PowerPoint Presentation</vt:lpstr>
      <vt:lpstr>《静夜思》中的月表达了什么感情？</vt:lpstr>
      <vt:lpstr>《山居秋暝》中的月有何特点？代表什么情感？</vt:lpstr>
      <vt:lpstr>PowerPoint Presentation</vt:lpstr>
      <vt:lpstr>《枫桥夜泊》</vt:lpstr>
      <vt:lpstr>PowerPoint Presentation</vt:lpstr>
      <vt:lpstr>时间和空间在这一瞬间静止、交错，有限和无限产生交集，时空永恒之感跃然纸上，也让我们想起张若虚的“江畔何人初见月，江月何年出照人。”</vt:lpstr>
      <vt:lpstr>练习</vt:lpstr>
      <vt:lpstr>PowerPoint Presentation</vt:lpstr>
      <vt:lpstr>THE END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2021-06-07T22:52:47.852</cp:lastPrinted>
  <dcterms:created xsi:type="dcterms:W3CDTF">2021-06-07T22:52:47Z</dcterms:created>
  <dcterms:modified xsi:type="dcterms:W3CDTF">2021-06-07T14:52:48Z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