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7" r:id="rId2"/>
    <p:sldId id="296" r:id="rId3"/>
    <p:sldId id="258" r:id="rId4"/>
    <p:sldId id="259" r:id="rId5"/>
    <p:sldId id="277" r:id="rId6"/>
    <p:sldId id="260" r:id="rId7"/>
    <p:sldId id="270" r:id="rId8"/>
    <p:sldId id="272" r:id="rId9"/>
    <p:sldId id="261" r:id="rId10"/>
    <p:sldId id="281" r:id="rId11"/>
    <p:sldId id="274" r:id="rId12"/>
    <p:sldId id="273" r:id="rId13"/>
    <p:sldId id="275" r:id="rId14"/>
    <p:sldId id="276" r:id="rId15"/>
    <p:sldId id="278"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79" r:id="rId3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90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0" d="100"/>
          <a:sy n="90" d="100"/>
        </p:scale>
        <p:origin x="600" y="88"/>
      </p:cViewPr>
      <p:guideLst>
        <p:guide orient="horz" pos="1620"/>
        <p:guide pos="290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C0AC0F-2BCE-4EB6-919E-DE02C1F92C63}" type="datetimeFigureOut">
              <a:rPr lang="zh-CN" altLang="en-US" smtClean="0"/>
              <a:t>2020/5/20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EA1331-7B95-49CF-8BC9-19DC8E1604CE}" type="slidenum">
              <a:rPr lang="zh-CN" altLang="en-US" smtClean="0"/>
              <a:t>‹#›</a:t>
            </a:fld>
            <a:endParaRPr lang="zh-CN" altLang="en-US"/>
          </a:p>
        </p:txBody>
      </p:sp>
    </p:spTree>
    <p:extLst>
      <p:ext uri="{BB962C8B-B14F-4D97-AF65-F5344CB8AC3E}">
        <p14:creationId xmlns:p14="http://schemas.microsoft.com/office/powerpoint/2010/main" val="3836099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FEA1331-7B95-49CF-8BC9-19DC8E1604CE}" type="slidenum">
              <a:rPr lang="zh-CN" altLang="en-US" smtClean="0"/>
              <a:t>22</a:t>
            </a:fld>
            <a:endParaRPr lang="zh-CN" altLang="en-US"/>
          </a:p>
        </p:txBody>
      </p:sp>
    </p:spTree>
    <p:extLst>
      <p:ext uri="{BB962C8B-B14F-4D97-AF65-F5344CB8AC3E}">
        <p14:creationId xmlns:p14="http://schemas.microsoft.com/office/powerpoint/2010/main" val="1043438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028700"/>
            <a:ext cx="7851648" cy="13716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a:t>单击此处编辑母版标题样式</a:t>
            </a:r>
            <a:endParaRPr kumimoji="0" lang="en-US"/>
          </a:p>
        </p:txBody>
      </p:sp>
      <p:sp>
        <p:nvSpPr>
          <p:cNvPr id="17" name="副标题 16"/>
          <p:cNvSpPr>
            <a:spLocks noGrp="1"/>
          </p:cNvSpPr>
          <p:nvPr>
            <p:ph type="subTitle" idx="1"/>
          </p:nvPr>
        </p:nvSpPr>
        <p:spPr>
          <a:xfrm>
            <a:off x="533400" y="2421402"/>
            <a:ext cx="7854696" cy="131445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a:p>
        </p:txBody>
      </p:sp>
      <p:sp>
        <p:nvSpPr>
          <p:cNvPr id="30" name="日期占位符 29"/>
          <p:cNvSpPr>
            <a:spLocks noGrp="1"/>
          </p:cNvSpPr>
          <p:nvPr>
            <p:ph type="dt" sz="half" idx="10"/>
          </p:nvPr>
        </p:nvSpPr>
        <p:spPr/>
        <p:txBody>
          <a:bodyPr/>
          <a:lstStyle/>
          <a:p>
            <a:fld id="{530820CF-B880-4189-942D-D702A7CBA730}" type="datetimeFigureOut">
              <a:rPr lang="zh-CN" altLang="en-US" smtClean="0"/>
              <a:pPr/>
              <a:t>2020/5/20</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5801"/>
            <a:ext cx="2057400" cy="3908822"/>
          </a:xfrm>
        </p:spPr>
        <p:txBody>
          <a:bodyPr vert="eaVert"/>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457200" y="685801"/>
            <a:ext cx="6019800" cy="3908822"/>
          </a:xfrm>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8" name="TextBox 7"/>
          <p:cNvSpPr txBox="1"/>
          <p:nvPr userDrawn="1"/>
        </p:nvSpPr>
        <p:spPr>
          <a:xfrm>
            <a:off x="3032616" y="1997569"/>
            <a:ext cx="3133746" cy="629783"/>
          </a:xfrm>
          <a:prstGeom prst="rect">
            <a:avLst/>
          </a:prstGeom>
          <a:noFill/>
        </p:spPr>
        <p:txBody>
          <a:bodyPr wrap="square" lIns="35223" tIns="17611" rIns="35223" bIns="17611" rtlCol="0">
            <a:spAutoFit/>
          </a:bodyPr>
          <a:lstStyle/>
          <a:p>
            <a:endParaRPr lang="zh-CN" altLang="en-US" sz="39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3048041" y="2930302"/>
            <a:ext cx="5098334" cy="358731"/>
          </a:xfrm>
          <a:prstGeom prst="rect">
            <a:avLst/>
          </a:prstGeom>
          <a:noFill/>
        </p:spPr>
        <p:txBody>
          <a:bodyPr wrap="square" lIns="35223" tIns="17611" rIns="35223" bIns="17611" rtlCol="0">
            <a:spAutoFit/>
          </a:bodyPr>
          <a:lstStyle/>
          <a:p>
            <a:pPr>
              <a:lnSpc>
                <a:spcPct val="150000"/>
              </a:lnSpc>
            </a:pPr>
            <a:endParaRPr lang="zh-CN" altLang="en-US" sz="14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987552"/>
            <a:ext cx="7772400" cy="1021842"/>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530352" y="2028498"/>
            <a:ext cx="7772400" cy="1132284"/>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528066"/>
            <a:ext cx="8229600" cy="857250"/>
          </a:xfrm>
        </p:spPr>
        <p:txBody>
          <a:bodyPr/>
          <a:lstStyle/>
          <a:p>
            <a:r>
              <a:rPr kumimoji="0" lang="zh-CN" altLang="en-US"/>
              <a:t>单击此处编辑母版标题样式</a:t>
            </a:r>
            <a:endParaRPr kumimoji="0" lang="en-US"/>
          </a:p>
        </p:txBody>
      </p:sp>
      <p:sp>
        <p:nvSpPr>
          <p:cNvPr id="3" name="内容占位符 2"/>
          <p:cNvSpPr>
            <a:spLocks noGrp="1"/>
          </p:cNvSpPr>
          <p:nvPr>
            <p:ph sz="half" idx="1"/>
          </p:nvPr>
        </p:nvSpPr>
        <p:spPr>
          <a:xfrm>
            <a:off x="457200" y="1440064"/>
            <a:ext cx="4038600" cy="332613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内容占位符 3"/>
          <p:cNvSpPr>
            <a:spLocks noGrp="1"/>
          </p:cNvSpPr>
          <p:nvPr>
            <p:ph sz="half" idx="2"/>
          </p:nvPr>
        </p:nvSpPr>
        <p:spPr>
          <a:xfrm>
            <a:off x="4648200" y="1440064"/>
            <a:ext cx="4038600" cy="332613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28066"/>
            <a:ext cx="8229600" cy="857250"/>
          </a:xfrm>
        </p:spPr>
        <p:txBody>
          <a:bodyPr tIns="45720" anchor="b"/>
          <a:lstStyle>
            <a:lvl1pPr>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457200" y="1391436"/>
            <a:ext cx="4040188" cy="494514"/>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单击此处编辑母版文本样式</a:t>
            </a:r>
          </a:p>
        </p:txBody>
      </p:sp>
      <p:sp>
        <p:nvSpPr>
          <p:cNvPr id="4" name="文本占位符 3"/>
          <p:cNvSpPr>
            <a:spLocks noGrp="1"/>
          </p:cNvSpPr>
          <p:nvPr>
            <p:ph type="body" sz="half" idx="3"/>
          </p:nvPr>
        </p:nvSpPr>
        <p:spPr>
          <a:xfrm>
            <a:off x="4645026" y="1394818"/>
            <a:ext cx="4041775" cy="491132"/>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单击此处编辑母版文本样式</a:t>
            </a:r>
          </a:p>
        </p:txBody>
      </p:sp>
      <p:sp>
        <p:nvSpPr>
          <p:cNvPr id="5" name="内容占位符 4"/>
          <p:cNvSpPr>
            <a:spLocks noGrp="1"/>
          </p:cNvSpPr>
          <p:nvPr>
            <p:ph sz="quarter" idx="2"/>
          </p:nvPr>
        </p:nvSpPr>
        <p:spPr>
          <a:xfrm>
            <a:off x="457200" y="1885950"/>
            <a:ext cx="4040188" cy="288429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6" name="内容占位符 5"/>
          <p:cNvSpPr>
            <a:spLocks noGrp="1"/>
          </p:cNvSpPr>
          <p:nvPr>
            <p:ph sz="quarter" idx="4"/>
          </p:nvPr>
        </p:nvSpPr>
        <p:spPr>
          <a:xfrm>
            <a:off x="4645026" y="1885950"/>
            <a:ext cx="4041775" cy="288429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2020/5/20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528066"/>
            <a:ext cx="8305800" cy="85725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2020/5/20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2020/5/20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385764"/>
            <a:ext cx="2743200" cy="871538"/>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685800" y="1257300"/>
            <a:ext cx="2743200" cy="3429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a:t>单击此处编辑母版文本样式</a:t>
            </a:r>
          </a:p>
        </p:txBody>
      </p:sp>
      <p:sp>
        <p:nvSpPr>
          <p:cNvPr id="4" name="内容占位符 3"/>
          <p:cNvSpPr>
            <a:spLocks noGrp="1"/>
          </p:cNvSpPr>
          <p:nvPr>
            <p:ph sz="half" idx="1"/>
          </p:nvPr>
        </p:nvSpPr>
        <p:spPr>
          <a:xfrm>
            <a:off x="3575050" y="1257300"/>
            <a:ext cx="5111750" cy="3429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831058"/>
            <a:ext cx="5257800" cy="30861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4019827"/>
            <a:ext cx="155448" cy="116586"/>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882747"/>
            <a:ext cx="2212848" cy="1186966"/>
          </a:xfrm>
        </p:spPr>
        <p:txBody>
          <a:bodyPr vert="horz" lIns="45720" tIns="45720" rIns="45720" bIns="45720" anchor="b"/>
          <a:lstStyle>
            <a:lvl1pPr algn="l">
              <a:buNone/>
              <a:defRPr sz="2000" b="1">
                <a:solidFill>
                  <a:schemeClr val="tx2"/>
                </a:solidFill>
              </a:defRPr>
            </a:lvl1pPr>
          </a:lstStyle>
          <a:p>
            <a:r>
              <a:rPr kumimoji="0" lang="zh-CN" altLang="en-US"/>
              <a:t>单击此处编辑母版标题样式</a:t>
            </a:r>
            <a:endParaRPr kumimoji="0" lang="en-US"/>
          </a:p>
        </p:txBody>
      </p:sp>
      <p:sp>
        <p:nvSpPr>
          <p:cNvPr id="4" name="文本占位符 3"/>
          <p:cNvSpPr>
            <a:spLocks noGrp="1"/>
          </p:cNvSpPr>
          <p:nvPr>
            <p:ph type="body" sz="half" idx="2"/>
          </p:nvPr>
        </p:nvSpPr>
        <p:spPr>
          <a:xfrm>
            <a:off x="609600" y="2121589"/>
            <a:ext cx="2209800" cy="163449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4767263"/>
            <a:ext cx="609600" cy="273844"/>
          </a:xfrm>
        </p:spPr>
        <p:txBody>
          <a:bodyPr/>
          <a:lstStyle/>
          <a:p>
            <a:fld id="{0C913308-F349-4B6D-A68A-DD1791B4A57B}" type="slidenum">
              <a:rPr lang="zh-CN" altLang="en-US" smtClean="0"/>
              <a:pPr/>
              <a:t>‹#›</a:t>
            </a:fld>
            <a:endParaRPr lang="zh-CN" altLang="en-US"/>
          </a:p>
        </p:txBody>
      </p:sp>
      <p:sp>
        <p:nvSpPr>
          <p:cNvPr id="3" name="图片占位符 2"/>
          <p:cNvSpPr>
            <a:spLocks noGrp="1"/>
          </p:cNvSpPr>
          <p:nvPr>
            <p:ph type="pic" idx="1"/>
          </p:nvPr>
        </p:nvSpPr>
        <p:spPr>
          <a:xfrm rot="420000">
            <a:off x="3485793" y="899638"/>
            <a:ext cx="4617720" cy="294894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a:t>单击图标添加图片</a:t>
            </a:r>
            <a:endParaRPr kumimoji="0" lang="en-US" dirty="0"/>
          </a:p>
        </p:txBody>
      </p:sp>
      <p:sp>
        <p:nvSpPr>
          <p:cNvPr id="10" name="任意多边形 9"/>
          <p:cNvSpPr/>
          <p:nvPr/>
        </p:nvSpPr>
        <p:spPr bwMode="auto">
          <a:xfrm flipV="1">
            <a:off x="-9525" y="4362450"/>
            <a:ext cx="9163050" cy="78105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p:nvPr/>
        </p:nvSpPr>
        <p:spPr bwMode="auto">
          <a:xfrm flipV="1">
            <a:off x="4381500" y="4664869"/>
            <a:ext cx="4762500" cy="47863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p:nvPr/>
        </p:nvSpPr>
        <p:spPr bwMode="auto">
          <a:xfrm>
            <a:off x="-9525" y="-5358"/>
            <a:ext cx="9163050" cy="78105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p:nvPr/>
        </p:nvSpPr>
        <p:spPr bwMode="auto">
          <a:xfrm>
            <a:off x="4381500" y="-5358"/>
            <a:ext cx="4762500" cy="47863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528066"/>
            <a:ext cx="8229600" cy="857250"/>
          </a:xfrm>
          <a:prstGeom prst="rect">
            <a:avLst/>
          </a:prstGeom>
        </p:spPr>
        <p:txBody>
          <a:bodyPr vert="horz" lIns="0" rIns="0" bIns="0" anchor="b">
            <a:normAutofit/>
          </a:bodyPr>
          <a:lstStyle/>
          <a:p>
            <a:r>
              <a:rPr kumimoji="0" lang="zh-CN" altLang="en-US"/>
              <a:t>单击此处编辑母版标题样式</a:t>
            </a:r>
            <a:endParaRPr kumimoji="0" lang="en-US"/>
          </a:p>
        </p:txBody>
      </p:sp>
      <p:sp>
        <p:nvSpPr>
          <p:cNvPr id="30" name="文本占位符 29"/>
          <p:cNvSpPr>
            <a:spLocks noGrp="1"/>
          </p:cNvSpPr>
          <p:nvPr>
            <p:ph type="body" idx="1"/>
          </p:nvPr>
        </p:nvSpPr>
        <p:spPr>
          <a:xfrm>
            <a:off x="457200" y="1451610"/>
            <a:ext cx="8229600" cy="3291840"/>
          </a:xfrm>
          <a:prstGeom prst="rect">
            <a:avLst/>
          </a:prstGeom>
        </p:spPr>
        <p:txBody>
          <a:bodyPr vert="horz">
            <a:normAutofit/>
          </a:bodyPr>
          <a:lstStyle/>
          <a:p>
            <a:pPr lvl="0" eaLnBrk="1" latinLnBrk="0" hangingPunct="1"/>
            <a:r>
              <a:rPr kumimoji="0" lang="zh-CN" altLang="en-US"/>
              <a:t>单击此处编辑母版文本样式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a:p>
        </p:txBody>
      </p:sp>
      <p:sp>
        <p:nvSpPr>
          <p:cNvPr id="10" name="日期占位符 9"/>
          <p:cNvSpPr>
            <a:spLocks noGrp="1"/>
          </p:cNvSpPr>
          <p:nvPr>
            <p:ph type="dt" sz="half" idx="2"/>
          </p:nvPr>
        </p:nvSpPr>
        <p:spPr>
          <a:xfrm>
            <a:off x="457200" y="4767263"/>
            <a:ext cx="2133600" cy="273844"/>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pPr/>
              <a:t>2020/5/20</a:t>
            </a:fld>
            <a:endParaRPr lang="zh-CN" altLang="en-US"/>
          </a:p>
        </p:txBody>
      </p:sp>
      <p:sp>
        <p:nvSpPr>
          <p:cNvPr id="22" name="页脚占位符 21"/>
          <p:cNvSpPr>
            <a:spLocks noGrp="1"/>
          </p:cNvSpPr>
          <p:nvPr>
            <p:ph type="ftr" sz="quarter" idx="3"/>
          </p:nvPr>
        </p:nvSpPr>
        <p:spPr>
          <a:xfrm>
            <a:off x="2667000" y="4767263"/>
            <a:ext cx="3352800" cy="273844"/>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4767263"/>
            <a:ext cx="762000" cy="273844"/>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pPr/>
              <a:t>‹#›</a:t>
            </a:fld>
            <a:endParaRPr lang="zh-CN" altLang="en-US"/>
          </a:p>
        </p:txBody>
      </p:sp>
      <p:grpSp>
        <p:nvGrpSpPr>
          <p:cNvPr id="2" name="组合 1"/>
          <p:cNvGrpSpPr/>
          <p:nvPr/>
        </p:nvGrpSpPr>
        <p:grpSpPr>
          <a:xfrm>
            <a:off x="-19017" y="151806"/>
            <a:ext cx="9180548" cy="486918"/>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7015"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7015"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185"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185"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tIns="34290"/>
          <a:lstStyle/>
          <a:p>
            <a:r>
              <a:rPr lang="zh-CN" altLang="en-US" dirty="0"/>
              <a:t>二轮复习怎么办？</a:t>
            </a:r>
          </a:p>
        </p:txBody>
      </p:sp>
      <p:sp>
        <p:nvSpPr>
          <p:cNvPr id="3" name="内容占位符 2"/>
          <p:cNvSpPr>
            <a:spLocks noGrp="1"/>
          </p:cNvSpPr>
          <p:nvPr>
            <p:ph sz="quarter" idx="1"/>
          </p:nvPr>
        </p:nvSpPr>
        <p:spPr>
          <a:xfrm>
            <a:off x="801805" y="1290567"/>
            <a:ext cx="7772400" cy="3428147"/>
          </a:xfrm>
        </p:spPr>
        <p:txBody>
          <a:bodyPr lIns="68580" tIns="34290" rIns="68580" bIns="34290">
            <a:normAutofit/>
          </a:bodyPr>
          <a:lstStyle/>
          <a:p>
            <a:r>
              <a:rPr lang="zh-CN" altLang="en-US" sz="2700" b="1" dirty="0"/>
              <a:t>以考试说明为标杆，定方向</a:t>
            </a:r>
            <a:endParaRPr lang="en-US" altLang="zh-CN" sz="2700" b="1" dirty="0"/>
          </a:p>
          <a:p>
            <a:r>
              <a:rPr lang="zh-CN" altLang="en-US" sz="2700" b="1" dirty="0"/>
              <a:t>以高考真题为基础，定角度</a:t>
            </a:r>
            <a:endParaRPr lang="en-US" altLang="zh-CN" sz="2700" b="1" dirty="0"/>
          </a:p>
          <a:p>
            <a:r>
              <a:rPr lang="zh-CN" altLang="en-US" sz="2700" b="1" dirty="0"/>
              <a:t>以知识结构为基石，定目标</a:t>
            </a:r>
            <a:endParaRPr lang="en-US" altLang="zh-CN" sz="2700" b="1" dirty="0"/>
          </a:p>
          <a:p>
            <a:r>
              <a:rPr lang="zh-CN" altLang="en-US" sz="2700" b="1" dirty="0"/>
              <a:t>以学生情况为基准，定乾坤</a:t>
            </a:r>
            <a:endParaRPr lang="en-US" altLang="zh-CN" sz="2700" b="1" dirty="0"/>
          </a:p>
          <a:p>
            <a:endParaRPr lang="en-US" altLang="zh-CN" sz="2700" b="1" dirty="0"/>
          </a:p>
          <a:p>
            <a:r>
              <a:rPr lang="zh-CN" altLang="en-US" sz="2700" b="1" dirty="0"/>
              <a:t>二轮重什么？练</a:t>
            </a:r>
            <a:r>
              <a:rPr lang="en-US" altLang="zh-CN" sz="2700" b="1" dirty="0"/>
              <a:t>——</a:t>
            </a:r>
            <a:r>
              <a:rPr lang="zh-CN" altLang="en-US" sz="2700" b="1" dirty="0"/>
              <a:t>思</a:t>
            </a:r>
            <a:r>
              <a:rPr lang="en-US" altLang="zh-CN" sz="2700" b="1" dirty="0"/>
              <a:t>——</a:t>
            </a:r>
            <a:r>
              <a:rPr lang="zh-CN" altLang="en-US" sz="2700" b="1" dirty="0"/>
              <a:t>得</a:t>
            </a:r>
            <a:r>
              <a:rPr lang="en-US" altLang="zh-CN" sz="2700" b="1" dirty="0"/>
              <a:t>——</a:t>
            </a:r>
            <a:r>
              <a:rPr lang="zh-CN" altLang="en-US" sz="2700" b="1" dirty="0"/>
              <a:t>练</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0516" y="777922"/>
            <a:ext cx="6755642" cy="1454244"/>
          </a:xfrm>
          <a:prstGeom prst="rect">
            <a:avLst/>
          </a:prstGeom>
        </p:spPr>
        <p:txBody>
          <a:bodyPr wrap="square" lIns="68580" tIns="34290" rIns="68580" bIns="34290">
            <a:spAutoFit/>
          </a:bodyPr>
          <a:lstStyle/>
          <a:p>
            <a:r>
              <a:rPr lang="zh-CN" altLang="en-US" sz="3000" b="1" dirty="0"/>
              <a:t>文学类文本阅读备考技巧 </a:t>
            </a:r>
            <a:r>
              <a:rPr lang="en-US" altLang="zh-CN" sz="3000" b="1" dirty="0"/>
              <a:t>——</a:t>
            </a:r>
            <a:r>
              <a:rPr lang="zh-CN" altLang="en-US" sz="3000" b="1" dirty="0"/>
              <a:t>散文阅读 </a:t>
            </a:r>
            <a:endParaRPr lang="en-US" altLang="zh-CN" sz="3000" b="1" dirty="0"/>
          </a:p>
          <a:p>
            <a:r>
              <a:rPr lang="zh-CN" altLang="en-US" sz="3000" b="1" dirty="0"/>
              <a:t>熟悉散文题型，把握答题思路 </a:t>
            </a:r>
            <a:endParaRPr lang="en-US" altLang="zh-CN" sz="3000" b="1" dirty="0"/>
          </a:p>
          <a:p>
            <a:r>
              <a:rPr lang="zh-CN" altLang="en-US" sz="3000" b="1" dirty="0"/>
              <a:t>遵循按问作答，分点规范答题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0516" y="555526"/>
            <a:ext cx="6755642" cy="4224233"/>
          </a:xfrm>
          <a:prstGeom prst="rect">
            <a:avLst/>
          </a:prstGeom>
        </p:spPr>
        <p:txBody>
          <a:bodyPr wrap="square" lIns="68580" tIns="34290" rIns="68580" bIns="34290">
            <a:spAutoFit/>
          </a:bodyPr>
          <a:lstStyle/>
          <a:p>
            <a:r>
              <a:rPr lang="zh-CN" altLang="en-US" sz="3000" b="1" dirty="0"/>
              <a:t>散文阅读 方法</a:t>
            </a:r>
            <a:endParaRPr lang="en-US" altLang="zh-CN" sz="3000" b="1" dirty="0"/>
          </a:p>
          <a:p>
            <a:r>
              <a:rPr lang="zh-CN" altLang="en-US" sz="3000" b="1" dirty="0"/>
              <a:t>读</a:t>
            </a:r>
            <a:r>
              <a:rPr lang="en-US" altLang="zh-CN" sz="3000" b="1" dirty="0"/>
              <a:t>——</a:t>
            </a:r>
            <a:r>
              <a:rPr lang="zh-CN" altLang="en-US" sz="3000" b="1" dirty="0"/>
              <a:t>理</a:t>
            </a:r>
            <a:r>
              <a:rPr lang="en-US" altLang="zh-CN" sz="3000" b="1" dirty="0"/>
              <a:t>——</a:t>
            </a:r>
            <a:r>
              <a:rPr lang="zh-CN" altLang="en-US" sz="3000" b="1" dirty="0"/>
              <a:t>答</a:t>
            </a:r>
            <a:endParaRPr lang="en-US" altLang="zh-CN" sz="3000" b="1" dirty="0"/>
          </a:p>
          <a:p>
            <a:r>
              <a:rPr lang="zh-CN" altLang="en-US" sz="3000" b="1" dirty="0"/>
              <a:t>读文章时，先逐字逐句地读，把相关的时间、地点、人物、事件、情感变化等等标画出来。</a:t>
            </a:r>
            <a:endParaRPr lang="en-US" altLang="zh-CN" sz="3000" b="1" dirty="0"/>
          </a:p>
          <a:p>
            <a:r>
              <a:rPr lang="zh-CN" altLang="en-US" sz="3000" b="1" dirty="0"/>
              <a:t>理清文章的思路</a:t>
            </a:r>
            <a:r>
              <a:rPr lang="en-US" altLang="zh-CN" sz="3000" b="1" dirty="0"/>
              <a:t>——</a:t>
            </a:r>
            <a:r>
              <a:rPr lang="zh-CN" altLang="en-US" sz="3000" b="1" dirty="0"/>
              <a:t>找出形（内容）与神（主旨</a:t>
            </a:r>
            <a:r>
              <a:rPr lang="en-US" altLang="zh-CN" sz="3000" b="1" dirty="0"/>
              <a:t>/</a:t>
            </a:r>
            <a:r>
              <a:rPr lang="zh-CN" altLang="en-US" sz="3000" b="1" dirty="0"/>
              <a:t>中心）</a:t>
            </a:r>
            <a:endParaRPr lang="en-US" altLang="zh-CN" sz="3000" b="1" dirty="0"/>
          </a:p>
          <a:p>
            <a:r>
              <a:rPr lang="zh-CN" altLang="en-US" sz="3000" b="1" dirty="0"/>
              <a:t>最后根据题干要求确定答题范围组织语言答题。</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95486"/>
            <a:ext cx="7416824" cy="5055230"/>
          </a:xfrm>
          <a:prstGeom prst="rect">
            <a:avLst/>
          </a:prstGeom>
        </p:spPr>
        <p:txBody>
          <a:bodyPr wrap="square" lIns="68580" tIns="34290" rIns="68580" bIns="34290">
            <a:spAutoFit/>
          </a:bodyPr>
          <a:lstStyle/>
          <a:p>
            <a:r>
              <a:rPr lang="zh-CN" altLang="en-US" b="1" dirty="0"/>
              <a:t>散文阅读 </a:t>
            </a:r>
            <a:endParaRPr lang="en-US" altLang="zh-CN" b="1" dirty="0"/>
          </a:p>
          <a:p>
            <a:r>
              <a:rPr lang="zh-CN" altLang="en-US" b="1" dirty="0"/>
              <a:t>高考考查的内容主要分三大类：</a:t>
            </a:r>
            <a:br>
              <a:rPr lang="en-US" altLang="zh-CN" b="1" dirty="0"/>
            </a:br>
            <a:r>
              <a:rPr lang="en-US" altLang="zh-CN" b="1" dirty="0"/>
              <a:t>1.</a:t>
            </a:r>
            <a:r>
              <a:rPr lang="zh-CN" altLang="en-US" b="1" dirty="0"/>
              <a:t>意蕴题</a:t>
            </a:r>
            <a:endParaRPr lang="en-US" altLang="zh-CN" b="1" dirty="0"/>
          </a:p>
          <a:p>
            <a:r>
              <a:rPr lang="zh-CN" altLang="en-US" b="1" dirty="0"/>
              <a:t>含关键词、句或标题的含义</a:t>
            </a:r>
            <a:r>
              <a:rPr lang="en-US" altLang="zh-CN" b="1" dirty="0"/>
              <a:t>——</a:t>
            </a:r>
            <a:r>
              <a:rPr lang="zh-CN" altLang="en-US" b="1" dirty="0"/>
              <a:t>语境义</a:t>
            </a:r>
            <a:endParaRPr lang="en-US" altLang="zh-CN" b="1" dirty="0"/>
          </a:p>
          <a:p>
            <a:r>
              <a:rPr lang="zh-CN" altLang="en-US" b="1" dirty="0"/>
              <a:t>答题时，注意理解相关内容的本来意义（即本义、词典义）；再深入理解，找出其深层意义：看看是不是有引申、比喻、象征等意义，更要联系文章中心看看是不是涉及到主旨。</a:t>
            </a:r>
            <a:endParaRPr lang="en-US" altLang="zh-CN" b="1" dirty="0"/>
          </a:p>
          <a:p>
            <a:r>
              <a:rPr lang="en-US" altLang="zh-CN" b="1" dirty="0"/>
              <a:t>2017</a:t>
            </a:r>
            <a:r>
              <a:rPr lang="zh-CN" altLang="en-US" b="1" dirty="0"/>
              <a:t>年全国</a:t>
            </a:r>
            <a:r>
              <a:rPr lang="en-US" altLang="zh-CN" b="1" dirty="0"/>
              <a:t>2</a:t>
            </a:r>
            <a:r>
              <a:rPr lang="zh-CN" altLang="en-US" b="1" dirty="0"/>
              <a:t>卷</a:t>
            </a:r>
            <a:r>
              <a:rPr lang="en-US" altLang="zh-CN" b="1" dirty="0"/>
              <a:t>《</a:t>
            </a:r>
            <a:r>
              <a:rPr lang="zh-CN" altLang="en-US" b="1" dirty="0"/>
              <a:t>窗子以外</a:t>
            </a:r>
            <a:r>
              <a:rPr lang="en-US" altLang="zh-CN" b="1" dirty="0"/>
              <a:t>》</a:t>
            </a:r>
            <a:r>
              <a:rPr lang="zh-CN" altLang="en-US" b="1" dirty="0"/>
              <a:t>：结合全文，说明文中“窗子”的含意。</a:t>
            </a:r>
            <a:endParaRPr lang="en-US" altLang="zh-CN" b="1" dirty="0"/>
          </a:p>
          <a:p>
            <a:r>
              <a:rPr lang="zh-CN" altLang="en-US" b="1" dirty="0"/>
              <a:t>（</a:t>
            </a:r>
            <a:r>
              <a:rPr lang="en-US" altLang="zh-CN" b="1" dirty="0"/>
              <a:t>1</a:t>
            </a:r>
            <a:r>
              <a:rPr lang="zh-CN" altLang="en-US" b="1" dirty="0"/>
              <a:t>）指具体的窗子，如铁纱窗、玻璃窗，分隔了不同的生活场景。</a:t>
            </a:r>
            <a:endParaRPr lang="en-US" altLang="zh-CN" b="1" dirty="0"/>
          </a:p>
          <a:p>
            <a:r>
              <a:rPr lang="zh-CN" altLang="en-US" b="1" dirty="0"/>
              <a:t>（</a:t>
            </a:r>
            <a:r>
              <a:rPr lang="en-US" altLang="zh-CN" b="1" dirty="0"/>
              <a:t>2</a:t>
            </a:r>
            <a:r>
              <a:rPr lang="zh-CN" altLang="en-US" b="1" dirty="0"/>
              <a:t>）指“无形的窗子”。即心态与观念的限制，造成了自我与外部世界的隔膜。</a:t>
            </a:r>
            <a:r>
              <a:rPr lang="en-US" altLang="zh-CN" b="1" dirty="0"/>
              <a:t> </a:t>
            </a:r>
          </a:p>
          <a:p>
            <a:r>
              <a:rPr lang="en-US" altLang="zh-CN" b="1" dirty="0"/>
              <a:t>2017</a:t>
            </a:r>
            <a:r>
              <a:rPr lang="zh-CN" altLang="en-US" b="1" dirty="0"/>
              <a:t>年全国</a:t>
            </a:r>
            <a:r>
              <a:rPr lang="en-US" altLang="zh-CN" b="1" dirty="0"/>
              <a:t>3</a:t>
            </a:r>
            <a:r>
              <a:rPr lang="zh-CN" altLang="en-US" b="1" dirty="0"/>
              <a:t>卷</a:t>
            </a:r>
            <a:r>
              <a:rPr lang="en-US" altLang="zh-CN" b="1" dirty="0"/>
              <a:t>《</a:t>
            </a:r>
            <a:r>
              <a:rPr lang="zh-CN" altLang="en-US" b="1" dirty="0"/>
              <a:t>我们的裁缝店</a:t>
            </a:r>
            <a:r>
              <a:rPr lang="en-US" altLang="zh-CN" b="1" dirty="0"/>
              <a:t>》</a:t>
            </a:r>
            <a:r>
              <a:rPr lang="zh-CN" altLang="en-US" b="1" dirty="0"/>
              <a:t>：结合上下文，分析文中画线句子的含意。“</a:t>
            </a:r>
            <a:r>
              <a:rPr lang="zh-CN" altLang="en-US" b="1" u="sng" dirty="0"/>
              <a:t>可能干什么都一样吧？</a:t>
            </a:r>
            <a:r>
              <a:rPr lang="zh-CN" altLang="en-US" b="1" dirty="0"/>
              <a:t>”</a:t>
            </a:r>
            <a:endParaRPr lang="en-US" altLang="zh-CN" b="1" dirty="0"/>
          </a:p>
          <a:p>
            <a:r>
              <a:rPr lang="zh-CN" altLang="en-US" b="1" dirty="0"/>
              <a:t>参考答案</a:t>
            </a:r>
            <a:r>
              <a:rPr lang="zh-CN" altLang="en-US" b="1" dirty="0">
                <a:sym typeface="Wingdings" pitchFamily="2" charset="2"/>
              </a:rPr>
              <a:t>（</a:t>
            </a:r>
            <a:r>
              <a:rPr lang="en-US" altLang="zh-CN" b="1" dirty="0">
                <a:sym typeface="Wingdings" pitchFamily="2" charset="2"/>
              </a:rPr>
              <a:t>1</a:t>
            </a:r>
            <a:r>
              <a:rPr lang="zh-CN" altLang="en-US" b="1" dirty="0"/>
              <a:t>）裁缝作为辛苦的谋生行当，看起来与其他行业一样；（</a:t>
            </a:r>
            <a:r>
              <a:rPr lang="en-US" altLang="zh-CN" b="1" dirty="0"/>
              <a:t>2</a:t>
            </a:r>
            <a:r>
              <a:rPr lang="zh-CN" altLang="en-US" b="1" dirty="0"/>
              <a:t>）但在做裁缝的过程中，对生活有了难忘的经验和体会，不由得对这一行当产生了特殊感情，感到它有独特意义。</a:t>
            </a:r>
            <a:endParaRPr lang="en-US" altLang="zh-CN" b="1" dirty="0"/>
          </a:p>
          <a:p>
            <a:endParaRPr lang="en-US" altLang="zh-CN" b="1" dirty="0"/>
          </a:p>
          <a:p>
            <a:endParaRPr lang="en-US" altLang="zh-CN"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267494"/>
            <a:ext cx="6755642" cy="4501232"/>
          </a:xfrm>
          <a:prstGeom prst="rect">
            <a:avLst/>
          </a:prstGeom>
        </p:spPr>
        <p:txBody>
          <a:bodyPr wrap="square" lIns="68580" tIns="34290" rIns="68580" bIns="34290">
            <a:spAutoFit/>
          </a:bodyPr>
          <a:lstStyle/>
          <a:p>
            <a:r>
              <a:rPr lang="en-US" altLang="zh-CN" sz="2400" b="1" dirty="0"/>
              <a:t>2.</a:t>
            </a:r>
            <a:r>
              <a:rPr lang="zh-CN" altLang="en-US" sz="2400" b="1" dirty="0"/>
              <a:t>作用题</a:t>
            </a:r>
            <a:endParaRPr lang="en-US" altLang="zh-CN" sz="2400" b="1" dirty="0"/>
          </a:p>
          <a:p>
            <a:r>
              <a:rPr lang="zh-CN" altLang="en-US" sz="2400" b="1" dirty="0"/>
              <a:t>可能是不同段落的作用，关键词或句子的作用，标题的作用，也可以是某个手法与技巧的作用。</a:t>
            </a:r>
            <a:endParaRPr lang="en-US" altLang="zh-CN" sz="2400" b="1" dirty="0"/>
          </a:p>
          <a:p>
            <a:r>
              <a:rPr lang="en-US" altLang="zh-CN" sz="2400" b="1" dirty="0"/>
              <a:t>2017</a:t>
            </a:r>
            <a:r>
              <a:rPr lang="zh-CN" altLang="en-US" sz="2400" b="1" dirty="0"/>
              <a:t>年全国</a:t>
            </a:r>
            <a:r>
              <a:rPr lang="en-US" altLang="zh-CN" sz="2400" b="1" dirty="0"/>
              <a:t>2</a:t>
            </a:r>
            <a:r>
              <a:rPr lang="zh-CN" altLang="en-US" sz="2400" b="1" dirty="0"/>
              <a:t>卷</a:t>
            </a:r>
            <a:r>
              <a:rPr lang="en-US" altLang="zh-CN" sz="2400" b="1" dirty="0"/>
              <a:t>《</a:t>
            </a:r>
            <a:r>
              <a:rPr lang="zh-CN" altLang="en-US" sz="2400" b="1" dirty="0"/>
              <a:t>窗子以外</a:t>
            </a:r>
            <a:r>
              <a:rPr lang="en-US" altLang="zh-CN" sz="2400" b="1" dirty="0"/>
              <a:t>》</a:t>
            </a:r>
            <a:r>
              <a:rPr lang="zh-CN" altLang="en-US" sz="2400" b="1" dirty="0"/>
              <a:t>：作者交替使用“你”“我”两个不同的人称，其中蕴含着怎样的</a:t>
            </a:r>
            <a:r>
              <a:rPr lang="zh-CN" altLang="en-US" sz="2400" b="1" dirty="0">
                <a:solidFill>
                  <a:srgbClr val="FF0000"/>
                </a:solidFill>
              </a:rPr>
              <a:t>态度</a:t>
            </a:r>
            <a:r>
              <a:rPr lang="zh-CN" altLang="en-US" sz="2400" b="1" dirty="0"/>
              <a:t>？请结合全文进行分析。</a:t>
            </a:r>
            <a:r>
              <a:rPr lang="en-US" altLang="zh-CN" sz="2400" b="1" dirty="0"/>
              <a:t>——</a:t>
            </a:r>
            <a:r>
              <a:rPr lang="zh-CN" altLang="en-US" sz="2400" b="1" dirty="0"/>
              <a:t>人称变换的作用（侧重于</a:t>
            </a:r>
            <a:r>
              <a:rPr lang="zh-CN" altLang="en-US" sz="2400" b="1" dirty="0">
                <a:solidFill>
                  <a:srgbClr val="FF0000"/>
                </a:solidFill>
              </a:rPr>
              <a:t>情感态度</a:t>
            </a:r>
            <a:r>
              <a:rPr lang="zh-CN" altLang="en-US" sz="2400" b="1" dirty="0"/>
              <a:t>上）</a:t>
            </a:r>
            <a:endParaRPr lang="en-US" altLang="zh-CN" sz="2400" b="1" dirty="0"/>
          </a:p>
          <a:p>
            <a:r>
              <a:rPr lang="zh-CN" altLang="en-US" sz="2400" b="1" dirty="0"/>
              <a:t>参考答案</a:t>
            </a:r>
            <a:r>
              <a:rPr lang="zh-CN" altLang="en-US" sz="2400" b="1" dirty="0">
                <a:sym typeface="Wingdings" pitchFamily="2" charset="2"/>
              </a:rPr>
              <a:t>（</a:t>
            </a:r>
            <a:r>
              <a:rPr lang="en-US" altLang="zh-CN" sz="2400" b="1" dirty="0">
                <a:sym typeface="Wingdings" pitchFamily="2" charset="2"/>
              </a:rPr>
              <a:t>1</a:t>
            </a:r>
            <a:r>
              <a:rPr lang="zh-CN" altLang="en-US" sz="2400" b="1" dirty="0"/>
              <a:t>）转“我”为“你”，“你”成为自我观察与描写的对象，蕴含着作者</a:t>
            </a:r>
            <a:r>
              <a:rPr lang="zh-CN" altLang="en-US" sz="2400" b="1" dirty="0">
                <a:solidFill>
                  <a:srgbClr val="FF0000"/>
                </a:solidFill>
              </a:rPr>
              <a:t>冷静审视的态度</a:t>
            </a:r>
            <a:r>
              <a:rPr lang="zh-CN" altLang="en-US" sz="2400" b="1" dirty="0"/>
              <a:t>；（</a:t>
            </a:r>
            <a:r>
              <a:rPr lang="en-US" altLang="zh-CN" sz="2400" b="1" dirty="0"/>
              <a:t>2</a:t>
            </a:r>
            <a:r>
              <a:rPr lang="zh-CN" altLang="en-US" sz="2400" b="1" dirty="0"/>
              <a:t>）使用“你”的同时，又使用了“我”，蕴含着作者的</a:t>
            </a:r>
            <a:r>
              <a:rPr lang="zh-CN" altLang="en-US" sz="2400" b="1" dirty="0">
                <a:solidFill>
                  <a:srgbClr val="FF0000"/>
                </a:solidFill>
              </a:rPr>
              <a:t>自嘲与反思</a:t>
            </a:r>
            <a:r>
              <a:rPr lang="zh-CN" altLang="en-US" sz="2400" b="1" dirty="0"/>
              <a:t>。</a:t>
            </a:r>
          </a:p>
          <a:p>
            <a:endParaRPr lang="en-US" altLang="zh-CN" sz="24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339502"/>
            <a:ext cx="7416824" cy="4378122"/>
          </a:xfrm>
          <a:prstGeom prst="rect">
            <a:avLst/>
          </a:prstGeom>
        </p:spPr>
        <p:txBody>
          <a:bodyPr wrap="square" lIns="68580" tIns="34290" rIns="68580" bIns="34290">
            <a:spAutoFit/>
          </a:bodyPr>
          <a:lstStyle/>
          <a:p>
            <a:r>
              <a:rPr lang="en-US" altLang="zh-CN" sz="2000" b="1" dirty="0"/>
              <a:t>3.</a:t>
            </a:r>
            <a:r>
              <a:rPr lang="zh-CN" altLang="en-US" sz="2000" b="1" dirty="0"/>
              <a:t>技巧题</a:t>
            </a:r>
            <a:endParaRPr lang="en-US" altLang="zh-CN" sz="2000" b="1"/>
          </a:p>
          <a:p>
            <a:endParaRPr lang="en-US" altLang="zh-CN" sz="2000" b="1" dirty="0"/>
          </a:p>
          <a:p>
            <a:r>
              <a:rPr lang="en-US" altLang="zh-CN" sz="2000" b="1" dirty="0"/>
              <a:t>2017</a:t>
            </a:r>
            <a:r>
              <a:rPr lang="zh-CN" altLang="en-US" sz="2000" b="1" dirty="0"/>
              <a:t>年全国</a:t>
            </a:r>
            <a:r>
              <a:rPr lang="en-US" altLang="zh-CN" sz="2000" b="1" dirty="0"/>
              <a:t>3</a:t>
            </a:r>
            <a:r>
              <a:rPr lang="zh-CN" altLang="en-US" sz="2000" b="1" dirty="0"/>
              <a:t>卷</a:t>
            </a:r>
            <a:r>
              <a:rPr lang="en-US" altLang="zh-CN" sz="2000" b="1" dirty="0"/>
              <a:t>《</a:t>
            </a:r>
            <a:r>
              <a:rPr lang="zh-CN" altLang="en-US" sz="2000" b="1" dirty="0"/>
              <a:t>我们的裁缝店</a:t>
            </a:r>
            <a:r>
              <a:rPr lang="en-US" altLang="zh-CN" sz="2000" b="1" dirty="0"/>
              <a:t>》</a:t>
            </a:r>
            <a:r>
              <a:rPr lang="zh-CN" altLang="en-US" sz="2000" b="1" dirty="0"/>
              <a:t>：本文的语言充满了生活气息，请结合全文对此加以赏析。</a:t>
            </a:r>
            <a:r>
              <a:rPr lang="en-US" altLang="zh-CN" sz="2000" b="1" dirty="0"/>
              <a:t>——</a:t>
            </a:r>
            <a:r>
              <a:rPr lang="zh-CN" altLang="en-US" sz="2000" b="1" dirty="0"/>
              <a:t>语言艺术</a:t>
            </a:r>
            <a:endParaRPr lang="en-US" altLang="zh-CN" sz="2000" b="1" dirty="0"/>
          </a:p>
          <a:p>
            <a:r>
              <a:rPr lang="zh-CN" altLang="en-US" sz="2000" b="1" dirty="0"/>
              <a:t>参考答案</a:t>
            </a:r>
            <a:r>
              <a:rPr lang="zh-CN" altLang="en-US" sz="2000" b="1" dirty="0">
                <a:sym typeface="Wingdings" pitchFamily="2" charset="2"/>
              </a:rPr>
              <a:t>（</a:t>
            </a:r>
            <a:r>
              <a:rPr lang="en-US" altLang="zh-CN" sz="2000" b="1" dirty="0">
                <a:sym typeface="Wingdings" pitchFamily="2" charset="2"/>
              </a:rPr>
              <a:t>1</a:t>
            </a:r>
            <a:r>
              <a:rPr lang="zh-CN" altLang="en-US" sz="2000" b="1" dirty="0">
                <a:sym typeface="Wingdings" pitchFamily="2" charset="2"/>
              </a:rPr>
              <a:t>）语言优美，口语化，亲切自然，比如“裁缝的活不算劳累，就是太麻烦”“但是后来 </a:t>
            </a:r>
            <a:r>
              <a:rPr lang="en-US" altLang="zh-CN" sz="2000" b="1" dirty="0">
                <a:sym typeface="Wingdings" pitchFamily="2" charset="2"/>
              </a:rPr>
              <a:t>……</a:t>
            </a:r>
            <a:r>
              <a:rPr lang="zh-CN" altLang="en-US" sz="2000" b="1" dirty="0">
                <a:sym typeface="Wingdings" pitchFamily="2" charset="2"/>
              </a:rPr>
              <a:t> 几乎全村的年轻女人都把衬衣袖子裁掉一截，跑来要求我们给她们加工‘马蹄袖’”。</a:t>
            </a:r>
            <a:endParaRPr lang="en-US" altLang="zh-CN" sz="2000" b="1" dirty="0"/>
          </a:p>
          <a:p>
            <a:r>
              <a:rPr lang="zh-CN" altLang="en-US" sz="2000" b="1" dirty="0"/>
              <a:t>（</a:t>
            </a:r>
            <a:r>
              <a:rPr lang="en-US" altLang="zh-CN" sz="2000" b="1" dirty="0"/>
              <a:t>2</a:t>
            </a:r>
            <a:r>
              <a:rPr lang="zh-CN" altLang="en-US" sz="2000" b="1" dirty="0"/>
              <a:t>）人物对话有地域特点，鲜活真实。如写年轻媳妇做裙子，提醒别让自己的公公知道，说公公知道了要‘当当嘛’。</a:t>
            </a:r>
            <a:endParaRPr lang="en-US" altLang="zh-CN" sz="2000" b="1" dirty="0"/>
          </a:p>
          <a:p>
            <a:r>
              <a:rPr lang="zh-CN" altLang="en-US" sz="2000" b="1" dirty="0"/>
              <a:t>（</a:t>
            </a:r>
            <a:r>
              <a:rPr lang="en-US" altLang="zh-CN" sz="2000" b="1" dirty="0"/>
              <a:t>3</a:t>
            </a:r>
            <a:r>
              <a:rPr lang="zh-CN" altLang="en-US" sz="2000" b="1" dirty="0"/>
              <a:t>）整体上形成了明快风趣的语言风格，率真不做作。比如年轻媳妇用三只鸡来换裙子，作者说“但是我们要鸡干什么？但是我们还是要了”。</a:t>
            </a:r>
            <a:endParaRPr lang="en-US" altLang="zh-CN" sz="2000" b="1" dirty="0"/>
          </a:p>
          <a:p>
            <a:endParaRPr lang="en-US" altLang="zh-CN" sz="2000" b="1" dirty="0"/>
          </a:p>
          <a:p>
            <a:endParaRPr lang="en-US" altLang="zh-CN" sz="20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75656" y="843558"/>
            <a:ext cx="5536711" cy="1323439"/>
          </a:xfrm>
          <a:prstGeom prst="rect">
            <a:avLst/>
          </a:prstGeom>
        </p:spPr>
        <p:txBody>
          <a:bodyPr wrap="square">
            <a:spAutoFit/>
          </a:bodyPr>
          <a:lstStyle/>
          <a:p>
            <a:r>
              <a:rPr lang="zh-CN" altLang="en-US" sz="4000" b="1" dirty="0"/>
              <a:t>二轮策略：</a:t>
            </a:r>
            <a:endParaRPr lang="en-US" altLang="zh-CN" sz="4000" b="1" dirty="0"/>
          </a:p>
          <a:p>
            <a:r>
              <a:rPr lang="zh-CN" altLang="en-US" sz="4000" b="1" dirty="0">
                <a:solidFill>
                  <a:srgbClr val="FF0000"/>
                </a:solidFill>
              </a:rPr>
              <a:t>练</a:t>
            </a:r>
            <a:r>
              <a:rPr lang="en-US" altLang="zh-CN" sz="4000" b="1" dirty="0"/>
              <a:t>——</a:t>
            </a:r>
            <a:r>
              <a:rPr lang="zh-CN" altLang="en-US" sz="4000" b="1" dirty="0">
                <a:solidFill>
                  <a:srgbClr val="FF0000"/>
                </a:solidFill>
              </a:rPr>
              <a:t>思</a:t>
            </a:r>
            <a:r>
              <a:rPr lang="en-US" altLang="zh-CN" sz="4000" b="1" dirty="0"/>
              <a:t>——</a:t>
            </a:r>
            <a:r>
              <a:rPr lang="zh-CN" altLang="en-US" sz="4000" b="1" dirty="0"/>
              <a:t>得</a:t>
            </a:r>
            <a:r>
              <a:rPr lang="en-US" altLang="zh-CN" sz="4000" b="1" dirty="0"/>
              <a:t>——</a:t>
            </a:r>
            <a:r>
              <a:rPr lang="zh-CN" altLang="en-US" sz="4000" b="1" dirty="0">
                <a:solidFill>
                  <a:srgbClr val="FF0000"/>
                </a:solidFill>
              </a:rPr>
              <a:t>练</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4D92BEB-87DA-416F-8B6B-C10BEF4B64EF}"/>
              </a:ext>
            </a:extLst>
          </p:cNvPr>
          <p:cNvSpPr>
            <a:spLocks noChangeArrowheads="1"/>
          </p:cNvSpPr>
          <p:nvPr/>
        </p:nvSpPr>
        <p:spPr bwMode="auto">
          <a:xfrm rot="10800000" flipV="1">
            <a:off x="89756" y="0"/>
            <a:ext cx="8964488" cy="526297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Arial" panose="020B0604020202020204" pitchFamily="34" charset="0"/>
              </a:rPr>
              <a:t>                                                       </a:t>
            </a:r>
            <a:r>
              <a:rPr kumimoji="0" lang="zh-CN" altLang="zh-CN" sz="1600" b="0" i="0" u="none" strike="noStrike" cap="none" normalizeH="0" baseline="0" dirty="0">
                <a:ln>
                  <a:noFill/>
                </a:ln>
                <a:solidFill>
                  <a:schemeClr val="tx1"/>
                </a:solidFill>
                <a:effectLst/>
                <a:latin typeface="Arial" panose="020B0604020202020204" pitchFamily="34" charset="0"/>
              </a:rPr>
              <a:t>乡野诗韵--水缸：静悟的诗人</a:t>
            </a:r>
            <a:br>
              <a:rPr kumimoji="0" lang="zh-CN" altLang="zh-CN" sz="1600" b="0" i="0" u="none" strike="noStrike" cap="none" normalizeH="0" baseline="0" dirty="0">
                <a:ln>
                  <a:noFill/>
                </a:ln>
                <a:solidFill>
                  <a:schemeClr val="tx1"/>
                </a:solidFill>
                <a:effectLst/>
                <a:latin typeface="Arial" panose="020B0604020202020204" pitchFamily="34" charset="0"/>
              </a:rPr>
            </a:br>
            <a:r>
              <a:rPr kumimoji="0" lang="en-US" altLang="zh-CN" sz="1600" b="0" i="0" u="none" strike="noStrike" cap="none" normalizeH="0" baseline="0" dirty="0">
                <a:ln>
                  <a:noFill/>
                </a:ln>
                <a:solidFill>
                  <a:schemeClr val="tx1"/>
                </a:solidFill>
                <a:effectLst/>
                <a:latin typeface="Arial" panose="020B0604020202020204" pitchFamily="34" charset="0"/>
              </a:rPr>
              <a:t>       </a:t>
            </a:r>
            <a:r>
              <a:rPr kumimoji="0" lang="zh-CN"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水缸呆在锅沿旁，水缸里不断清水。那些清粼粼的水，是活泛日子的水，是从遥远的雪山蜿埏千里万里、从大地的深层输送到村庄地下的水。</a:t>
            </a:r>
            <a:br>
              <a:rPr kumimoji="0" lang="zh-CN" altLang="zh-CN" sz="1600" b="0" i="0" u="none" strike="noStrike" cap="none" normalizeH="0" baseline="0" dirty="0">
                <a:ln>
                  <a:noFill/>
                </a:ln>
                <a:solidFill>
                  <a:schemeClr val="tx1"/>
                </a:solidFill>
                <a:effectLst/>
              </a:rPr>
            </a:br>
            <a:r>
              <a:rPr kumimoji="0" lang="en-US" altLang="zh-CN" sz="1600" b="0" i="0" u="none" strike="noStrike" cap="none" normalizeH="0" baseline="0" dirty="0">
                <a:ln>
                  <a:noFill/>
                </a:ln>
                <a:solidFill>
                  <a:schemeClr val="tx1"/>
                </a:solidFill>
                <a:effectLst/>
              </a:rPr>
              <a:t>       </a:t>
            </a:r>
            <a:r>
              <a:rPr kumimoji="0" lang="zh-CN"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水源是一口老井，老井的青石板上爬满青苔。唯独站人的地方，踏出两个浅浅的石窝子。村里人汲水，必要俯下身来，低下头来，如同感恩这天地之水，以澄明，以无私，以源源不绝的爱，哺育着温暖的村庄。</a:t>
            </a:r>
            <a:br>
              <a:rPr kumimoji="0" lang="zh-CN" altLang="zh-CN" sz="1600" b="0" i="0" u="none" strike="noStrike" cap="none" normalizeH="0" baseline="0" dirty="0">
                <a:ln>
                  <a:noFill/>
                </a:ln>
                <a:solidFill>
                  <a:schemeClr val="tx1"/>
                </a:solidFill>
                <a:effectLst/>
              </a:rPr>
            </a:br>
            <a:r>
              <a:rPr kumimoji="0" lang="en-US" altLang="zh-CN" sz="1600" b="0" i="0" u="none" strike="noStrike" cap="none" normalizeH="0" baseline="0" dirty="0">
                <a:ln>
                  <a:noFill/>
                </a:ln>
                <a:solidFill>
                  <a:schemeClr val="tx1"/>
                </a:solidFill>
                <a:effectLst/>
              </a:rPr>
              <a:t>       </a:t>
            </a:r>
            <a:r>
              <a:rPr kumimoji="0" lang="zh-CN"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水缸放在厨房里，厨房就是一架低矮的土屋。夜很静，月很明，白白的月光打在水面上，水缸里就有了一轮皎洁的月亮。父亲说，水缸里不能缺水，缺了水的日子就像长在墙头上的草，撑不了几天就会蔫头巴脑。分工，不管大小，一二三四往下排，大哥二哥不在家，为了挣得自己岁月里的那条活路远走他乡，三哥保家卫国去当兵，家里就剩下父亲和我两个男人。当然，父亲已经行动不便很多年，挑水的!重担就落在二姐三姐和我的肩膀上。剪子包袱锤，很多次我都赢了她们。背地里，我狡點地告诉父亲，我爱出锤子，小小的一只手，像握紧的螳螂爪子，这样，二姐和三姐的剪子就不得不敛去锋芒。恍惚的记忆里，好像两个人忽然背过脸去，吃吃地笑起了什么。</a:t>
            </a:r>
            <a:br>
              <a:rPr kumimoji="0" lang="zh-CN" altLang="zh-CN" sz="1600" b="0" i="0" u="none" strike="noStrike" cap="none" normalizeH="0" baseline="0" dirty="0">
                <a:ln>
                  <a:noFill/>
                </a:ln>
                <a:solidFill>
                  <a:schemeClr val="tx1"/>
                </a:solidFill>
                <a:effectLst/>
              </a:rPr>
            </a:br>
            <a:r>
              <a:rPr kumimoji="0" lang="en-US" altLang="zh-CN" sz="1600" b="0" i="0" u="none" strike="noStrike" cap="none" normalizeH="0" baseline="0" dirty="0">
                <a:ln>
                  <a:noFill/>
                </a:ln>
                <a:solidFill>
                  <a:schemeClr val="tx1"/>
                </a:solidFill>
                <a:effectLst/>
              </a:rPr>
              <a:t>       </a:t>
            </a:r>
            <a:r>
              <a:rPr kumimoji="0" lang="zh-CN"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水缸里的水常年不断，二姐三姐的肩膀能撑起一片天。棉花捉虫打叉，玉米除草打农药，割草喂牛，捡柴做饭，里里外外收拾得井井有条。我呢，顽皮的像一阵风在村子里跑来跑去，下河捉鱼，上树抓鸟，后来趴在黄昏的油灯下看书写字。我咬着铅笔头，说二姐三姐怎么这么傻，我不总是喜欢出锤子么，为什么你们一次包袱也不出？母亲停下手中嘤嘤的纺车，说我才是一个十足的傻小子。你傻别人可没那么傻，明明是二姐三姐商量好了只出剪子，就为了让你少出点力气。</a:t>
            </a:r>
            <a:br>
              <a:rPr kumimoji="0" lang="zh-CN" altLang="zh-CN" sz="1600" b="0" i="0" u="none" strike="noStrike" cap="none" normalizeH="0" baseline="0" dirty="0">
                <a:ln>
                  <a:noFill/>
                </a:ln>
                <a:solidFill>
                  <a:schemeClr val="tx1"/>
                </a:solidFill>
                <a:effectLst/>
              </a:rPr>
            </a:br>
            <a:r>
              <a:rPr kumimoji="0" lang="en-US" altLang="zh-CN" sz="1600" b="0" i="0" u="none" strike="noStrike" cap="none" normalizeH="0" baseline="0" dirty="0">
                <a:ln>
                  <a:noFill/>
                </a:ln>
                <a:solidFill>
                  <a:schemeClr val="tx1"/>
                </a:solidFill>
                <a:effectLst/>
              </a:rPr>
              <a:t>      </a:t>
            </a:r>
            <a:r>
              <a:rPr kumimoji="0" lang="zh-CN"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我是傻，呆呆地站在水缸前面不说话，眼泪吧嗒吧嗒掉进水缸里。水缸里的月亮好像也在笑，笑一个自以为聪明的人。 水缸不说话，水缸里的水就是水缸的心思，清净明亮，能照见一个人的灵魂。</a:t>
            </a:r>
            <a:r>
              <a:rPr kumimoji="0" lang="zh-CN" altLang="zh-CN" sz="1600" b="0" i="0" u="none" strike="noStrike" cap="none" normalizeH="0" baseline="0" dirty="0">
                <a:ln>
                  <a:noFill/>
                </a:ln>
                <a:solidFill>
                  <a:schemeClr val="tx1"/>
                </a:solidFill>
                <a:effectLst/>
              </a:rPr>
              <a:t> </a:t>
            </a:r>
            <a:endParaRPr kumimoji="0" lang="zh-CN" altLang="zh-CN"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990236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22EAAA0-E4D2-4409-8DDB-740B2A3AB44E}"/>
              </a:ext>
            </a:extLst>
          </p:cNvPr>
          <p:cNvSpPr>
            <a:spLocks noChangeArrowheads="1"/>
          </p:cNvSpPr>
          <p:nvPr/>
        </p:nvSpPr>
        <p:spPr bwMode="auto">
          <a:xfrm>
            <a:off x="107504" y="63371"/>
            <a:ext cx="8928992"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     </a:t>
            </a:r>
            <a:r>
              <a:rPr kumimoji="0" lang="zh-CN"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我还记得第一次挑水的样子，父亲站在远处看着，我把两只脚踏进两个浅浅的石窝子。井绳三米多长，就像一条联系起来天与地，现实与梦幻的线索。我要学会和大地对话，我要学会向一口老井致意，我要学会向滋养生命与灵魂的水，倾诉心中太多的感恩。</a:t>
            </a:r>
            <a:br>
              <a:rPr kumimoji="0" lang="zh-CN" altLang="zh-CN" sz="1600" b="0" i="0" u="none" strike="noStrike" cap="none" normalizeH="0" baseline="0" dirty="0">
                <a:ln>
                  <a:noFill/>
                </a:ln>
                <a:solidFill>
                  <a:schemeClr val="tx1"/>
                </a:solidFill>
                <a:effectLst/>
              </a:rPr>
            </a:br>
            <a:r>
              <a:rPr kumimoji="0" lang="en-US" altLang="zh-CN" sz="1600" b="0" i="0" u="none" strike="noStrike" cap="none" normalizeH="0" baseline="0" dirty="0">
                <a:ln>
                  <a:noFill/>
                </a:ln>
                <a:solidFill>
                  <a:schemeClr val="tx1"/>
                </a:solidFill>
                <a:effectLst/>
              </a:rPr>
              <a:t>       </a:t>
            </a:r>
            <a:r>
              <a:rPr kumimoji="0" lang="zh-CN"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当然，我深深记得自己笨拙的样子，把井里的那轮明月，摇曳成一片闪闪的碎银光泽。盛在水桶里，就多了两个一模一样的月亮。可是我的肩膀实在瘦弱，可是我的力气实在还不够充裕。扃担硬生生地硌在肩膀上，不是前面高后面低，就是像喝醉酒一样左右摇摆。一次，两次，直到脚步渐渐沉实，直到肩膀足够坚强，盛在水桶里的水，再也不会像闪闪的碎银一样，波洒一路。至此，水缸里终于有了我满怀希望放进水中的一轮明月。</a:t>
            </a:r>
            <a:br>
              <a:rPr kumimoji="0" lang="zh-CN" altLang="zh-CN" sz="1600" b="0" i="0" u="none" strike="noStrike" cap="none" normalizeH="0" baseline="0" dirty="0">
                <a:ln>
                  <a:noFill/>
                </a:ln>
                <a:solidFill>
                  <a:schemeClr val="tx1"/>
                </a:solidFill>
                <a:effectLst/>
              </a:rPr>
            </a:br>
            <a:r>
              <a:rPr kumimoji="0" lang="en-US" altLang="zh-CN" sz="1600" b="0" i="0" u="none" strike="noStrike" cap="none" normalizeH="0" baseline="0" dirty="0">
                <a:ln>
                  <a:noFill/>
                </a:ln>
                <a:solidFill>
                  <a:schemeClr val="tx1"/>
                </a:solidFill>
                <a:effectLst/>
              </a:rPr>
              <a:t>       </a:t>
            </a:r>
            <a:r>
              <a:rPr kumimoji="0" lang="zh-CN"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水缸是陶制的器皿。在乡下，哪一家的锅沿旁不周周正正放着一口浅浅的水缸。水缸不会</a:t>
            </a:r>
            <a:r>
              <a:rPr kumimoji="0" lang="zh-CN" altLang="zh-CN" sz="1600" b="0" i="0" u="none" strike="noStrike" cap="none" normalizeH="0" baseline="0" dirty="0">
                <a:ln>
                  <a:noFill/>
                </a:ln>
                <a:solidFill>
                  <a:schemeClr val="tx1"/>
                </a:solidFill>
                <a:effectLst/>
              </a:rPr>
              <a:t>悭</a:t>
            </a:r>
            <a:r>
              <a:rPr kumimoji="0" lang="zh-CN" altLang="zh-CN" sz="1600" b="0" i="0" u="none" strike="noStrike" cap="none" normalizeH="0" baseline="0" dirty="0">
                <a:ln>
                  <a:noFill/>
                </a:ln>
                <a:solidFill>
                  <a:schemeClr val="tx1"/>
                </a:solidFill>
                <a:effectLst/>
                <a:latin typeface="Arial" panose="020B0604020202020204" pitchFamily="34" charset="0"/>
              </a:rPr>
              <a:t>吝</a:t>
            </a:r>
            <a:r>
              <a:rPr kumimoji="0" lang="zh-CN"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，盛进多少舀出来多少，绝不贪恋一点一滴。勺子碰锅沿，柴火暖着灶膛，一口水缸里盛放的是一家人清清浅浅的光阴。你从</a:t>
            </a:r>
            <a:r>
              <a:rPr kumimoji="0" lang="zh-CN" altLang="zh-CN" sz="1600" b="0" i="0" u="none" strike="noStrike" cap="none" normalizeH="0" baseline="0" dirty="0">
                <a:ln>
                  <a:noFill/>
                </a:ln>
                <a:solidFill>
                  <a:schemeClr val="tx1"/>
                </a:solidFill>
                <a:effectLst/>
              </a:rPr>
              <a:t>牙</a:t>
            </a:r>
            <a:r>
              <a:rPr kumimoji="0" lang="zh-CN" altLang="zh-CN" sz="1600" b="0" i="0" u="none" strike="noStrike" cap="none" normalizeH="0" baseline="0" dirty="0">
                <a:ln>
                  <a:noFill/>
                </a:ln>
                <a:solidFill>
                  <a:schemeClr val="tx1"/>
                </a:solidFill>
                <a:effectLst/>
                <a:latin typeface="Arial" panose="020B0604020202020204" pitchFamily="34" charset="0"/>
              </a:rPr>
              <a:t>牙学语</a:t>
            </a:r>
            <a:r>
              <a:rPr kumimoji="0" lang="zh-CN"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蹒跚学步，到成为一个风华正茂的少男少女，水缸也就老了，老了的水缸依旧在乡间的厨房里恪尽职守。水缸不会歌唱，煮好熬气腾腾的玉米粥，果腹生在乡村屋檐下的我们。吃剩的饭食，母亲用来喂鸡，母鸡就能咯咯下蛋，公鸡就能站在高高的树杈上，喔喔叫醒黎明。路过庄稼院的鸟儿，母亲也会从水缸里盛一碗清水，擞一把粮食放在院落里。这样，就能听见唤醒春天的鸟鸣。</a:t>
            </a:r>
            <a:br>
              <a:rPr kumimoji="0" lang="zh-CN" altLang="zh-CN" sz="1600" b="0" i="0" u="none" strike="noStrike" cap="none" normalizeH="0" baseline="0" dirty="0">
                <a:ln>
                  <a:noFill/>
                </a:ln>
                <a:solidFill>
                  <a:schemeClr val="tx1"/>
                </a:solidFill>
                <a:effectLst/>
              </a:rPr>
            </a:br>
            <a:r>
              <a:rPr kumimoji="0" lang="en-US" altLang="zh-CN" sz="1600" b="0" i="0" u="none" strike="noStrike" cap="none" normalizeH="0" baseline="0" dirty="0">
                <a:ln>
                  <a:noFill/>
                </a:ln>
                <a:solidFill>
                  <a:schemeClr val="tx1"/>
                </a:solidFill>
                <a:effectLst/>
              </a:rPr>
              <a:t>       </a:t>
            </a:r>
            <a:r>
              <a:rPr kumimoji="0" lang="zh-CN"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水缸是父亲背了一袋地瓜干，去很远的集市上换来的。那时的父亲正值身强力壮，一口气把水缸背回家，放在厨房。一桶一桶清粼粼的水，就这样哗哗地倒进水缸；一口一口的人，就这样出现在低墙矮屋的庄稼院里。</a:t>
            </a:r>
            <a:br>
              <a:rPr kumimoji="0" lang="zh-CN" altLang="zh-CN" sz="1600" b="0" i="0" u="none" strike="noStrike" cap="none" normalizeH="0" baseline="0" dirty="0">
                <a:ln>
                  <a:noFill/>
                </a:ln>
                <a:solidFill>
                  <a:schemeClr val="tx1"/>
                </a:solidFill>
                <a:effectLst/>
              </a:rPr>
            </a:br>
            <a:r>
              <a:rPr kumimoji="0" lang="en-US" altLang="zh-CN" sz="1600" b="0" i="0" u="none" strike="noStrike" cap="none" normalizeH="0" baseline="0" dirty="0">
                <a:ln>
                  <a:noFill/>
                </a:ln>
                <a:solidFill>
                  <a:schemeClr val="tx1"/>
                </a:solidFill>
                <a:effectLst/>
              </a:rPr>
              <a:t>        </a:t>
            </a:r>
            <a:r>
              <a:rPr kumimoji="0" lang="zh-CN" altLang="zh-CN" sz="16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到老，父亲也没能赶上自来水。有时我会在宁静的夜里听见哗哗的水响，仿佛来自远山，仿佛来自一条清澈的小溪，仿佛是大地深处一条血脉奔涌的时光暗河，一直流进苍老的水缸里。</a:t>
            </a:r>
            <a:r>
              <a:rPr kumimoji="0" lang="zh-CN" altLang="zh-CN" sz="1600" b="0" i="0" u="none" strike="noStrike" cap="none" normalizeH="0" baseline="0" dirty="0">
                <a:ln>
                  <a:noFill/>
                </a:ln>
                <a:solidFill>
                  <a:schemeClr val="tx1"/>
                </a:solidFill>
                <a:effectLst/>
              </a:rPr>
              <a:t> </a:t>
            </a:r>
            <a:endParaRPr kumimoji="0" lang="zh-CN" altLang="zh-CN"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478952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15DA480-9F93-419E-B916-8E5874DC40C2}"/>
              </a:ext>
            </a:extLst>
          </p:cNvPr>
          <p:cNvSpPr/>
          <p:nvPr/>
        </p:nvSpPr>
        <p:spPr>
          <a:xfrm>
            <a:off x="0" y="123478"/>
            <a:ext cx="9108504" cy="1754326"/>
          </a:xfrm>
          <a:prstGeom prst="rect">
            <a:avLst/>
          </a:prstGeom>
        </p:spPr>
        <p:txBody>
          <a:bodyPr wrap="square">
            <a:spAutoFit/>
          </a:bodyPr>
          <a:lstStyle/>
          <a:p>
            <a:r>
              <a:rPr lang="en-US" altLang="zh-CN" dirty="0">
                <a:solidFill>
                  <a:srgbClr val="333333"/>
                </a:solidFill>
                <a:latin typeface="Microsoft YaHei" panose="020B0503020204020204" pitchFamily="34" charset="-122"/>
                <a:ea typeface="Microsoft YaHei" panose="020B0503020204020204" pitchFamily="34" charset="-122"/>
              </a:rPr>
              <a:t>(1) </a:t>
            </a:r>
            <a:r>
              <a:rPr lang="zh-CN" altLang="en-US" dirty="0">
                <a:solidFill>
                  <a:srgbClr val="333333"/>
                </a:solidFill>
                <a:latin typeface="Microsoft YaHei" panose="020B0503020204020204" pitchFamily="34" charset="-122"/>
                <a:ea typeface="Microsoft YaHei" panose="020B0503020204020204" pitchFamily="34" charset="-122"/>
              </a:rPr>
              <a:t>下列对文章相关内容和艺术特色的分析鉴赏，不正确的两项是 </a:t>
            </a:r>
            <a:r>
              <a:rPr lang="en-US" altLang="zh-CN" dirty="0">
                <a:solidFill>
                  <a:srgbClr val="333333"/>
                </a:solidFill>
                <a:latin typeface="Microsoft YaHei" panose="020B0503020204020204" pitchFamily="34" charset="-122"/>
                <a:ea typeface="Microsoft YaHei" panose="020B0503020204020204" pitchFamily="34" charset="-122"/>
              </a:rPr>
              <a:t>______</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A</a:t>
            </a:r>
            <a:r>
              <a:rPr lang="zh-CN" altLang="en-US" dirty="0">
                <a:solidFill>
                  <a:srgbClr val="333333"/>
                </a:solidFill>
                <a:latin typeface="Microsoft YaHei" panose="020B0503020204020204" pitchFamily="34" charset="-122"/>
                <a:ea typeface="Microsoft YaHei" panose="020B0503020204020204" pitchFamily="34" charset="-122"/>
              </a:rPr>
              <a:t>．文中的“水缸”既是行文的线索，又是情感的载体。</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B</a:t>
            </a:r>
            <a:r>
              <a:rPr lang="zh-CN" altLang="en-US" dirty="0">
                <a:solidFill>
                  <a:srgbClr val="333333"/>
                </a:solidFill>
                <a:latin typeface="Microsoft YaHei" panose="020B0503020204020204" pitchFamily="34" charset="-122"/>
                <a:ea typeface="Microsoft YaHei" panose="020B0503020204020204" pitchFamily="34" charset="-122"/>
              </a:rPr>
              <a:t>．文中叙述“我”在年纪尚小时便要承担起挑水的重任，回忆中饱含辛酸。</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C</a:t>
            </a:r>
            <a:r>
              <a:rPr lang="zh-CN" altLang="en-US" dirty="0">
                <a:solidFill>
                  <a:srgbClr val="333333"/>
                </a:solidFill>
                <a:latin typeface="Microsoft YaHei" panose="020B0503020204020204" pitchFamily="34" charset="-122"/>
                <a:ea typeface="Microsoft YaHei" panose="020B0503020204020204" pitchFamily="34" charset="-122"/>
              </a:rPr>
              <a:t>．文中加点的词语“悭吝”读音为</a:t>
            </a:r>
            <a:r>
              <a:rPr lang="en-US" altLang="zh-CN" dirty="0" err="1">
                <a:solidFill>
                  <a:srgbClr val="333333"/>
                </a:solidFill>
                <a:latin typeface="Microsoft YaHei" panose="020B0503020204020204" pitchFamily="34" charset="-122"/>
                <a:ea typeface="Microsoft YaHei" panose="020B0503020204020204" pitchFamily="34" charset="-122"/>
              </a:rPr>
              <a:t>qiān</a:t>
            </a:r>
            <a:r>
              <a:rPr lang="en-US" altLang="zh-CN" dirty="0">
                <a:solidFill>
                  <a:srgbClr val="333333"/>
                </a:solidFill>
                <a:latin typeface="Microsoft YaHei" panose="020B0503020204020204" pitchFamily="34" charset="-122"/>
                <a:ea typeface="Microsoft YaHei" panose="020B0503020204020204" pitchFamily="34" charset="-122"/>
              </a:rPr>
              <a:t> </a:t>
            </a:r>
            <a:r>
              <a:rPr lang="en-US" altLang="zh-CN" dirty="0" err="1">
                <a:solidFill>
                  <a:srgbClr val="333333"/>
                </a:solidFill>
                <a:latin typeface="Microsoft YaHei" panose="020B0503020204020204" pitchFamily="34" charset="-122"/>
                <a:ea typeface="Microsoft YaHei" panose="020B0503020204020204" pitchFamily="34" charset="-122"/>
              </a:rPr>
              <a:t>lìn</a:t>
            </a:r>
            <a:r>
              <a:rPr lang="zh-CN" altLang="en-US" dirty="0">
                <a:solidFill>
                  <a:srgbClr val="333333"/>
                </a:solidFill>
                <a:latin typeface="Microsoft YaHei" panose="020B0503020204020204" pitchFamily="34" charset="-122"/>
                <a:ea typeface="Microsoft YaHei" panose="020B0503020204020204" pitchFamily="34" charset="-122"/>
              </a:rPr>
              <a:t>，“牙牙学语”书写正确。</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D</a:t>
            </a:r>
            <a:r>
              <a:rPr lang="zh-CN" altLang="en-US" dirty="0">
                <a:solidFill>
                  <a:srgbClr val="333333"/>
                </a:solidFill>
                <a:latin typeface="Microsoft YaHei" panose="020B0503020204020204" pitchFamily="34" charset="-122"/>
                <a:ea typeface="Microsoft YaHei" panose="020B0503020204020204" pitchFamily="34" charset="-122"/>
              </a:rPr>
              <a:t>．“我”的家乡最终也没有通上自来水，简单质朴的生活状态哺育了“我”。</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E</a:t>
            </a:r>
            <a:r>
              <a:rPr lang="zh-CN" altLang="en-US" dirty="0">
                <a:solidFill>
                  <a:srgbClr val="333333"/>
                </a:solidFill>
                <a:latin typeface="Microsoft YaHei" panose="020B0503020204020204" pitchFamily="34" charset="-122"/>
                <a:ea typeface="Microsoft YaHei" panose="020B0503020204020204" pitchFamily="34" charset="-122"/>
              </a:rPr>
              <a:t>．文章借物抒情，乡村气息浓郁，感悟丰富、深刻。</a:t>
            </a:r>
            <a:endParaRPr lang="zh-CN" altLang="en-US" dirty="0"/>
          </a:p>
        </p:txBody>
      </p:sp>
      <p:sp>
        <p:nvSpPr>
          <p:cNvPr id="3" name="矩形 2">
            <a:extLst>
              <a:ext uri="{FF2B5EF4-FFF2-40B4-BE49-F238E27FC236}">
                <a16:creationId xmlns:a16="http://schemas.microsoft.com/office/drawing/2014/main" id="{889C86DE-49DC-4F07-B934-2E16EE7DD630}"/>
              </a:ext>
            </a:extLst>
          </p:cNvPr>
          <p:cNvSpPr/>
          <p:nvPr/>
        </p:nvSpPr>
        <p:spPr>
          <a:xfrm>
            <a:off x="35496" y="1995686"/>
            <a:ext cx="8856984" cy="2031325"/>
          </a:xfrm>
          <a:prstGeom prst="rect">
            <a:avLst/>
          </a:prstGeom>
        </p:spPr>
        <p:txBody>
          <a:bodyPr wrap="square">
            <a:spAutoFit/>
          </a:bodyPr>
          <a:lstStyle/>
          <a:p>
            <a:r>
              <a:rPr lang="en-US" altLang="zh-CN" dirty="0">
                <a:solidFill>
                  <a:srgbClr val="333333"/>
                </a:solidFill>
                <a:latin typeface="Microsoft YaHei" panose="020B0503020204020204" pitchFamily="34" charset="-122"/>
                <a:ea typeface="Microsoft YaHei" panose="020B0503020204020204" pitchFamily="34" charset="-122"/>
              </a:rPr>
              <a:t>(2) </a:t>
            </a:r>
            <a:r>
              <a:rPr lang="zh-CN" altLang="en-US" dirty="0">
                <a:solidFill>
                  <a:srgbClr val="333333"/>
                </a:solidFill>
                <a:latin typeface="Microsoft YaHei" panose="020B0503020204020204" pitchFamily="34" charset="-122"/>
                <a:ea typeface="Microsoft YaHei" panose="020B0503020204020204" pitchFamily="34" charset="-122"/>
              </a:rPr>
              <a:t>文章开头两段为什么从描写水源写起？</a:t>
            </a:r>
            <a:br>
              <a:rPr lang="zh-CN" altLang="en-US" dirty="0">
                <a:solidFill>
                  <a:srgbClr val="333333"/>
                </a:solidFill>
                <a:latin typeface="Microsoft YaHei" panose="020B0503020204020204" pitchFamily="34" charset="-122"/>
                <a:ea typeface="Microsoft YaHei" panose="020B0503020204020204" pitchFamily="34" charset="-122"/>
              </a:rPr>
            </a:br>
            <a:endParaRPr lang="zh-CN" altLang="en-US" dirty="0">
              <a:solidFill>
                <a:srgbClr val="333333"/>
              </a:solidFill>
              <a:latin typeface="Microsoft YaHei" panose="020B0503020204020204" pitchFamily="34" charset="-122"/>
              <a:ea typeface="Microsoft YaHei" panose="020B0503020204020204" pitchFamily="34" charset="-122"/>
            </a:endParaRPr>
          </a:p>
          <a:p>
            <a:r>
              <a:rPr lang="en-US" altLang="zh-CN" dirty="0">
                <a:solidFill>
                  <a:srgbClr val="333333"/>
                </a:solidFill>
                <a:latin typeface="Microsoft YaHei" panose="020B0503020204020204" pitchFamily="34" charset="-122"/>
                <a:ea typeface="Microsoft YaHei" panose="020B0503020204020204" pitchFamily="34" charset="-122"/>
              </a:rPr>
              <a:t>(3) </a:t>
            </a:r>
            <a:r>
              <a:rPr lang="zh-CN" altLang="en-US" dirty="0">
                <a:solidFill>
                  <a:srgbClr val="333333"/>
                </a:solidFill>
                <a:latin typeface="Microsoft YaHei" panose="020B0503020204020204" pitchFamily="34" charset="-122"/>
                <a:ea typeface="Microsoft YaHei" panose="020B0503020204020204" pitchFamily="34" charset="-122"/>
              </a:rPr>
              <a:t>结合全文，鉴赏文中画线句子的艺术手法。</a:t>
            </a:r>
            <a:br>
              <a:rPr lang="zh-CN" altLang="en-US" dirty="0">
                <a:solidFill>
                  <a:srgbClr val="333333"/>
                </a:solidFill>
                <a:latin typeface="Microsoft YaHei" panose="020B0503020204020204" pitchFamily="34" charset="-122"/>
                <a:ea typeface="Microsoft YaHei" panose="020B0503020204020204" pitchFamily="34" charset="-122"/>
              </a:rPr>
            </a:br>
            <a:endParaRPr lang="zh-CN" altLang="en-US" dirty="0">
              <a:solidFill>
                <a:srgbClr val="333333"/>
              </a:solidFill>
              <a:latin typeface="Microsoft YaHei" panose="020B0503020204020204" pitchFamily="34" charset="-122"/>
              <a:ea typeface="Microsoft YaHei" panose="020B0503020204020204" pitchFamily="34" charset="-122"/>
            </a:endParaRPr>
          </a:p>
          <a:p>
            <a:r>
              <a:rPr lang="en-US" altLang="zh-CN" dirty="0">
                <a:solidFill>
                  <a:srgbClr val="333333"/>
                </a:solidFill>
                <a:latin typeface="Microsoft YaHei" panose="020B0503020204020204" pitchFamily="34" charset="-122"/>
                <a:ea typeface="Microsoft YaHei" panose="020B0503020204020204" pitchFamily="34" charset="-122"/>
              </a:rPr>
              <a:t>(4) </a:t>
            </a:r>
            <a:r>
              <a:rPr lang="zh-CN" altLang="en-US" dirty="0">
                <a:solidFill>
                  <a:srgbClr val="333333"/>
                </a:solidFill>
                <a:latin typeface="Microsoft YaHei" panose="020B0503020204020204" pitchFamily="34" charset="-122"/>
                <a:ea typeface="Microsoft YaHei" panose="020B0503020204020204" pitchFamily="34" charset="-122"/>
              </a:rPr>
              <a:t>文中多次写到月亮、月光，有什么作用？</a:t>
            </a:r>
            <a:br>
              <a:rPr lang="zh-CN" altLang="en-US" dirty="0">
                <a:solidFill>
                  <a:srgbClr val="333333"/>
                </a:solidFill>
                <a:latin typeface="Microsoft YaHei" panose="020B0503020204020204" pitchFamily="34" charset="-122"/>
                <a:ea typeface="Microsoft YaHei" panose="020B0503020204020204" pitchFamily="34" charset="-122"/>
              </a:rPr>
            </a:br>
            <a:endParaRPr lang="zh-CN" altLang="en-US" dirty="0">
              <a:solidFill>
                <a:srgbClr val="333333"/>
              </a:solidFill>
              <a:latin typeface="Microsoft YaHei" panose="020B0503020204020204" pitchFamily="34" charset="-122"/>
              <a:ea typeface="Microsoft YaHei" panose="020B0503020204020204" pitchFamily="34" charset="-122"/>
            </a:endParaRPr>
          </a:p>
          <a:p>
            <a:r>
              <a:rPr lang="en-US" altLang="zh-CN" dirty="0">
                <a:solidFill>
                  <a:srgbClr val="333333"/>
                </a:solidFill>
                <a:latin typeface="Microsoft YaHei" panose="020B0503020204020204" pitchFamily="34" charset="-122"/>
                <a:ea typeface="Microsoft YaHei" panose="020B0503020204020204" pitchFamily="34" charset="-122"/>
              </a:rPr>
              <a:t>(5) </a:t>
            </a:r>
            <a:r>
              <a:rPr lang="zh-CN" altLang="en-US" dirty="0">
                <a:solidFill>
                  <a:srgbClr val="333333"/>
                </a:solidFill>
                <a:latin typeface="Microsoft YaHei" panose="020B0503020204020204" pitchFamily="34" charset="-122"/>
                <a:ea typeface="Microsoft YaHei" panose="020B0503020204020204" pitchFamily="34" charset="-122"/>
              </a:rPr>
              <a:t>请探究文中“水缸”的意蕴。</a:t>
            </a:r>
            <a:endParaRPr lang="zh-CN" altLang="en-US" b="0" i="0" dirty="0">
              <a:solidFill>
                <a:srgbClr val="333333"/>
              </a:solidFill>
              <a:effectLst/>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254714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AAAE594-5CED-4B77-8CFD-420460B5FCC2}"/>
              </a:ext>
            </a:extLst>
          </p:cNvPr>
          <p:cNvSpPr/>
          <p:nvPr/>
        </p:nvSpPr>
        <p:spPr>
          <a:xfrm>
            <a:off x="179512" y="123478"/>
            <a:ext cx="8964488" cy="5047536"/>
          </a:xfrm>
          <a:prstGeom prst="rect">
            <a:avLst/>
          </a:prstGeom>
        </p:spPr>
        <p:txBody>
          <a:bodyPr wrap="square">
            <a:spAutoFit/>
          </a:bodyPr>
          <a:lstStyle/>
          <a:p>
            <a:r>
              <a:rPr lang="zh-CN" altLang="en-US" sz="1400" dirty="0">
                <a:solidFill>
                  <a:srgbClr val="333333"/>
                </a:solidFill>
                <a:latin typeface="Microsoft YaHei" panose="020B0503020204020204" pitchFamily="34" charset="-122"/>
                <a:ea typeface="Microsoft YaHei" panose="020B0503020204020204" pitchFamily="34" charset="-122"/>
              </a:rPr>
              <a:t>（</a:t>
            </a:r>
            <a:r>
              <a:rPr lang="en-US" altLang="zh-CN" sz="1400" dirty="0">
                <a:solidFill>
                  <a:srgbClr val="333333"/>
                </a:solidFill>
                <a:latin typeface="Microsoft YaHei" panose="020B0503020204020204" pitchFamily="34" charset="-122"/>
                <a:ea typeface="Microsoft YaHei" panose="020B0503020204020204" pitchFamily="34" charset="-122"/>
              </a:rPr>
              <a:t>1</a:t>
            </a:r>
            <a:r>
              <a:rPr lang="zh-CN" altLang="en-US" sz="1400" dirty="0">
                <a:solidFill>
                  <a:srgbClr val="333333"/>
                </a:solidFill>
                <a:latin typeface="Microsoft YaHei" panose="020B0503020204020204" pitchFamily="34" charset="-122"/>
                <a:ea typeface="Microsoft YaHei" panose="020B0503020204020204" pitchFamily="34" charset="-122"/>
              </a:rPr>
              <a:t>）</a:t>
            </a:r>
            <a:r>
              <a:rPr lang="en-US" altLang="zh-CN" sz="1400" dirty="0">
                <a:solidFill>
                  <a:srgbClr val="333333"/>
                </a:solidFill>
                <a:latin typeface="Microsoft YaHei" panose="020B0503020204020204" pitchFamily="34" charset="-122"/>
                <a:ea typeface="Microsoft YaHei" panose="020B0503020204020204" pitchFamily="34" charset="-122"/>
              </a:rPr>
              <a:t>B</a:t>
            </a:r>
            <a:r>
              <a:rPr lang="zh-CN" altLang="en-US" sz="1400" dirty="0">
                <a:solidFill>
                  <a:srgbClr val="333333"/>
                </a:solidFill>
                <a:latin typeface="Microsoft YaHei" panose="020B0503020204020204" pitchFamily="34" charset="-122"/>
                <a:ea typeface="Microsoft YaHei" panose="020B0503020204020204" pitchFamily="34" charset="-122"/>
              </a:rPr>
              <a:t>．“在年纪尚小时便要承担起挑水的重任，回忆中饱含辛酸”错误，从“井绳三米多长，就像一条联系起来天与地，现实与梦幻的线索。我要学会和大地对话，我要学会向一口老井致意，我要学会向滋养生命与灵魂的水，倾诉心中太多的感恩”可见，作者并不因此感到辛酸，而是感到要向井感恩。</a:t>
            </a:r>
            <a:br>
              <a:rPr lang="zh-CN" altLang="en-US" sz="1400" dirty="0"/>
            </a:br>
            <a:r>
              <a:rPr lang="en-US" altLang="zh-CN" sz="1400" dirty="0">
                <a:solidFill>
                  <a:srgbClr val="333333"/>
                </a:solidFill>
                <a:latin typeface="Microsoft YaHei" panose="020B0503020204020204" pitchFamily="34" charset="-122"/>
                <a:ea typeface="Microsoft YaHei" panose="020B0503020204020204" pitchFamily="34" charset="-122"/>
              </a:rPr>
              <a:t>D</a:t>
            </a:r>
            <a:r>
              <a:rPr lang="zh-CN" altLang="en-US" sz="1400" dirty="0">
                <a:solidFill>
                  <a:srgbClr val="333333"/>
                </a:solidFill>
                <a:latin typeface="Microsoft YaHei" panose="020B0503020204020204" pitchFamily="34" charset="-122"/>
                <a:ea typeface="Microsoft YaHei" panose="020B0503020204020204" pitchFamily="34" charset="-122"/>
              </a:rPr>
              <a:t>．“家乡最终也没有通上自来水”是对“到老，父亲也没能赶上自来水”的误解，作者只是说父亲没赶上自来水，并不是说家乡没有通上自来水</a:t>
            </a:r>
            <a:br>
              <a:rPr lang="zh-CN" altLang="en-US" sz="1400" dirty="0"/>
            </a:br>
            <a:r>
              <a:rPr lang="zh-CN" altLang="en-US" sz="1400" dirty="0">
                <a:solidFill>
                  <a:srgbClr val="333333"/>
                </a:solidFill>
                <a:latin typeface="Microsoft YaHei" panose="020B0503020204020204" pitchFamily="34" charset="-122"/>
                <a:ea typeface="Microsoft YaHei" panose="020B0503020204020204" pitchFamily="34" charset="-122"/>
              </a:rPr>
              <a:t>（</a:t>
            </a:r>
            <a:r>
              <a:rPr lang="en-US" altLang="zh-CN" sz="1400" dirty="0">
                <a:solidFill>
                  <a:srgbClr val="333333"/>
                </a:solidFill>
                <a:latin typeface="Microsoft YaHei" panose="020B0503020204020204" pitchFamily="34" charset="-122"/>
                <a:ea typeface="Microsoft YaHei" panose="020B0503020204020204" pitchFamily="34" charset="-122"/>
              </a:rPr>
              <a:t>2</a:t>
            </a:r>
            <a:r>
              <a:rPr lang="zh-CN" altLang="en-US" sz="1400" dirty="0">
                <a:solidFill>
                  <a:srgbClr val="333333"/>
                </a:solidFill>
                <a:latin typeface="Microsoft YaHei" panose="020B0503020204020204" pitchFamily="34" charset="-122"/>
                <a:ea typeface="Microsoft YaHei" panose="020B0503020204020204" pitchFamily="34" charset="-122"/>
              </a:rPr>
              <a:t>）从内容上看，第一段写水源，是由“水缸里不断清水”引出的，这就指出了水缸与水源的联系。第二段描写汲水的情景，表达作者对自然的感恩之情，揭示水对人类的“爱”，烘托出一种温情的氛围。从结构上看，本题考查的是开头部分，能够引出下文对自己和家人挑水故事的叙写，也为写家人之间的爱与温暖营造了氛围。</a:t>
            </a:r>
            <a:br>
              <a:rPr lang="zh-CN" altLang="en-US" sz="1400" dirty="0"/>
            </a:br>
            <a:r>
              <a:rPr lang="zh-CN" altLang="en-US" sz="1400" dirty="0">
                <a:solidFill>
                  <a:srgbClr val="333333"/>
                </a:solidFill>
                <a:latin typeface="Microsoft YaHei" panose="020B0503020204020204" pitchFamily="34" charset="-122"/>
                <a:ea typeface="Microsoft YaHei" panose="020B0503020204020204" pitchFamily="34" charset="-122"/>
              </a:rPr>
              <a:t>（</a:t>
            </a:r>
            <a:r>
              <a:rPr lang="en-US" altLang="zh-CN" sz="1400" dirty="0">
                <a:solidFill>
                  <a:srgbClr val="333333"/>
                </a:solidFill>
                <a:latin typeface="Microsoft YaHei" panose="020B0503020204020204" pitchFamily="34" charset="-122"/>
                <a:ea typeface="Microsoft YaHei" panose="020B0503020204020204" pitchFamily="34" charset="-122"/>
              </a:rPr>
              <a:t>3</a:t>
            </a:r>
            <a:r>
              <a:rPr lang="zh-CN" altLang="en-US" sz="1400" dirty="0">
                <a:solidFill>
                  <a:srgbClr val="333333"/>
                </a:solidFill>
                <a:latin typeface="Microsoft YaHei" panose="020B0503020204020204" pitchFamily="34" charset="-122"/>
                <a:ea typeface="Microsoft YaHei" panose="020B0503020204020204" pitchFamily="34" charset="-122"/>
              </a:rPr>
              <a:t>）句中，水缸“不说话”，有“心思”，赋予了水缸以人的特点，采用了拟人的手法。再结合上下文来看，这句话出现在“我”明白了两位姐姐是故意输给“我”，照顾爱护“我”之后，那么“能照见一个人的灵魂”既是指挑水这件事反映了姐姐们对“我”的爱，也是指通过挑水这件事看出来“我”的自作聪明，表达出作者的惭愧之意。而这个过程中，水缸是见证。</a:t>
            </a:r>
            <a:br>
              <a:rPr lang="zh-CN" altLang="en-US" sz="1400" dirty="0"/>
            </a:br>
            <a:r>
              <a:rPr lang="zh-CN" altLang="en-US" sz="1400" dirty="0">
                <a:solidFill>
                  <a:srgbClr val="333333"/>
                </a:solidFill>
                <a:latin typeface="Microsoft YaHei" panose="020B0503020204020204" pitchFamily="34" charset="-122"/>
                <a:ea typeface="Microsoft YaHei" panose="020B0503020204020204" pitchFamily="34" charset="-122"/>
              </a:rPr>
              <a:t>（</a:t>
            </a:r>
            <a:r>
              <a:rPr lang="en-US" altLang="zh-CN" sz="1400" dirty="0">
                <a:solidFill>
                  <a:srgbClr val="333333"/>
                </a:solidFill>
                <a:latin typeface="Microsoft YaHei" panose="020B0503020204020204" pitchFamily="34" charset="-122"/>
                <a:ea typeface="Microsoft YaHei" panose="020B0503020204020204" pitchFamily="34" charset="-122"/>
              </a:rPr>
              <a:t>4</a:t>
            </a:r>
            <a:r>
              <a:rPr lang="zh-CN" altLang="en-US" sz="1400" dirty="0">
                <a:solidFill>
                  <a:srgbClr val="333333"/>
                </a:solidFill>
                <a:latin typeface="Microsoft YaHei" panose="020B0503020204020204" pitchFamily="34" charset="-122"/>
                <a:ea typeface="Microsoft YaHei" panose="020B0503020204020204" pitchFamily="34" charset="-122"/>
              </a:rPr>
              <a:t>）通读全文，找到文中写到“月亮”“月光”的段落和语句，然后分析其表达效果和作用，如，“夜很静，月很明，白白的月光打在水面上，水缸里就有了一轮皎洁的月亮”渲染了宁静安谧纯净的氛围，写出了家的美好；“水缸里的月亮好像也在笑，笑一个自以为聪明的人”，写出月的温柔慈爱，烘托出家人对“我”的爱；第七段写“我”从第一次挑水到学会挑水，全程都写到月，由“碎”到完整的月，写出了月伴“我”成长。“月”这个意象贯穿文章始终，使整篇文章似乎笼罩于月光之下，增强了文章的诗意。</a:t>
            </a:r>
            <a:br>
              <a:rPr lang="zh-CN" altLang="en-US" sz="1400" dirty="0"/>
            </a:br>
            <a:r>
              <a:rPr lang="zh-CN" altLang="en-US" sz="1400" dirty="0">
                <a:solidFill>
                  <a:srgbClr val="333333"/>
                </a:solidFill>
                <a:latin typeface="Microsoft YaHei" panose="020B0503020204020204" pitchFamily="34" charset="-122"/>
                <a:ea typeface="Microsoft YaHei" panose="020B0503020204020204" pitchFamily="34" charset="-122"/>
              </a:rPr>
              <a:t>（</a:t>
            </a:r>
            <a:r>
              <a:rPr lang="en-US" altLang="zh-CN" sz="1400" dirty="0">
                <a:solidFill>
                  <a:srgbClr val="333333"/>
                </a:solidFill>
                <a:latin typeface="Microsoft YaHei" panose="020B0503020204020204" pitchFamily="34" charset="-122"/>
                <a:ea typeface="Microsoft YaHei" panose="020B0503020204020204" pitchFamily="34" charset="-122"/>
              </a:rPr>
              <a:t>5</a:t>
            </a:r>
            <a:r>
              <a:rPr lang="zh-CN" altLang="en-US" sz="1400" dirty="0">
                <a:solidFill>
                  <a:srgbClr val="333333"/>
                </a:solidFill>
                <a:latin typeface="Microsoft YaHei" panose="020B0503020204020204" pitchFamily="34" charset="-122"/>
                <a:ea typeface="Microsoft YaHei" panose="020B0503020204020204" pitchFamily="34" charset="-122"/>
              </a:rPr>
              <a:t>）从水缸自身的品质来看，它无私、恪尽职守、默默奉献，作者借赞美水缸，赞美了有水缸一样品质的人。在文中，水缸是作为挑水吃的村民的必备生活品出现的，在现代化的生活中，水缸显然在大多数家庭已经不被需要，所以作者写水缸就有了一种怀旧的意味，而水缸也就象征了它所代表的原始质朴的生活方式，作者怀念水缸，也就是在怀念已经逝去的纯朴的乡村生活。从水缸对“我”和“我”的家人的意义来年看，水缸必不可少，伴随了“我”的成长历史，见证了“我”与家人的深厚情感，是“我”表达感恩之情的一个媒介。</a:t>
            </a:r>
            <a:br>
              <a:rPr lang="zh-CN" altLang="en-US" sz="1400" dirty="0"/>
            </a:br>
            <a:endParaRPr lang="zh-CN" altLang="en-US" sz="1400" dirty="0"/>
          </a:p>
        </p:txBody>
      </p:sp>
    </p:spTree>
    <p:extLst>
      <p:ext uri="{BB962C8B-B14F-4D97-AF65-F5344CB8AC3E}">
        <p14:creationId xmlns:p14="http://schemas.microsoft.com/office/powerpoint/2010/main" val="392202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96B76A9E-A78B-4C6E-8813-1C8585FC85E8}"/>
              </a:ext>
            </a:extLst>
          </p:cNvPr>
          <p:cNvSpPr>
            <a:spLocks noGrp="1"/>
          </p:cNvSpPr>
          <p:nvPr>
            <p:ph type="title"/>
          </p:nvPr>
        </p:nvSpPr>
        <p:spPr>
          <a:xfrm>
            <a:off x="1403648" y="2143125"/>
            <a:ext cx="8305800" cy="857250"/>
          </a:xfrm>
        </p:spPr>
        <p:txBody>
          <a:bodyPr>
            <a:normAutofit fontScale="90000"/>
          </a:bodyPr>
          <a:lstStyle/>
          <a:p>
            <a:r>
              <a:rPr lang="zh-CN" altLang="en-US" dirty="0"/>
              <a:t>文学类文本阅读二轮复习</a:t>
            </a:r>
            <a:br>
              <a:rPr lang="en-US" altLang="zh-CN" dirty="0"/>
            </a:br>
            <a:r>
              <a:rPr lang="en-US" altLang="zh-CN" dirty="0"/>
              <a:t>                </a:t>
            </a:r>
            <a:r>
              <a:rPr lang="zh-CN" altLang="en-US" dirty="0"/>
              <a:t>学科会讲座</a:t>
            </a:r>
          </a:p>
        </p:txBody>
      </p:sp>
    </p:spTree>
    <p:extLst>
      <p:ext uri="{BB962C8B-B14F-4D97-AF65-F5344CB8AC3E}">
        <p14:creationId xmlns:p14="http://schemas.microsoft.com/office/powerpoint/2010/main" val="1491135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064D036-8103-4C46-A127-5D37FD88773E}"/>
              </a:ext>
            </a:extLst>
          </p:cNvPr>
          <p:cNvSpPr/>
          <p:nvPr/>
        </p:nvSpPr>
        <p:spPr>
          <a:xfrm>
            <a:off x="539552" y="195486"/>
            <a:ext cx="8064896" cy="5078313"/>
          </a:xfrm>
          <a:prstGeom prst="rect">
            <a:avLst/>
          </a:prstGeom>
        </p:spPr>
        <p:txBody>
          <a:bodyPr wrap="square">
            <a:spAutoFit/>
          </a:bodyPr>
          <a:lstStyle/>
          <a:p>
            <a:r>
              <a:rPr lang="en-US" altLang="zh-CN" dirty="0">
                <a:solidFill>
                  <a:srgbClr val="333333"/>
                </a:solidFill>
                <a:latin typeface="Microsoft YaHei" panose="020B0503020204020204" pitchFamily="34" charset="-122"/>
                <a:ea typeface="Microsoft YaHei" panose="020B0503020204020204" pitchFamily="34" charset="-122"/>
              </a:rPr>
              <a:t>1</a:t>
            </a:r>
            <a:r>
              <a:rPr lang="zh-CN" altLang="en-US" dirty="0">
                <a:solidFill>
                  <a:srgbClr val="333333"/>
                </a:solidFill>
                <a:latin typeface="Microsoft YaHei" panose="020B0503020204020204" pitchFamily="34" charset="-122"/>
                <a:ea typeface="Microsoft YaHei" panose="020B0503020204020204" pitchFamily="34" charset="-122"/>
              </a:rPr>
              <a:t>题考查文本内容及艺术特色分析鉴赏。主要是</a:t>
            </a:r>
            <a:r>
              <a:rPr lang="zh-CN" altLang="en-US" dirty="0">
                <a:solidFill>
                  <a:srgbClr val="FF0000"/>
                </a:solidFill>
                <a:latin typeface="Microsoft YaHei" panose="020B0503020204020204" pitchFamily="34" charset="-122"/>
                <a:ea typeface="Microsoft YaHei" panose="020B0503020204020204" pitchFamily="34" charset="-122"/>
              </a:rPr>
              <a:t>文意、主旨、情感、人物的心理表述</a:t>
            </a:r>
            <a:r>
              <a:rPr lang="zh-CN" altLang="en-US" dirty="0">
                <a:solidFill>
                  <a:srgbClr val="333333"/>
                </a:solidFill>
                <a:latin typeface="Microsoft YaHei" panose="020B0503020204020204" pitchFamily="34" charset="-122"/>
                <a:ea typeface="Microsoft YaHei" panose="020B0503020204020204" pitchFamily="34" charset="-122"/>
              </a:rPr>
              <a:t>不当。赏析一般为手法和特色概括不当。错误选项一般都是不会引起争议的硬伤。</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2</a:t>
            </a:r>
            <a:r>
              <a:rPr lang="zh-CN" altLang="en-US" dirty="0">
                <a:solidFill>
                  <a:srgbClr val="333333"/>
                </a:solidFill>
                <a:latin typeface="Microsoft YaHei" panose="020B0503020204020204" pitchFamily="34" charset="-122"/>
                <a:ea typeface="Microsoft YaHei" panose="020B0503020204020204" pitchFamily="34" charset="-122"/>
              </a:rPr>
              <a:t>题考查分析语段的作用，首先明确语段的内容，然后从结构和内容的角度分析，结构上注意伏笔、照应、铺垫等，内容注意主旨的体现，和其它语段的关系。还要注意语段所处的位置，如开头注意铺垫、引起下文、统领全文、奠定情感基调、引起阅读兴趣等，中间注意承上启下，</a:t>
            </a:r>
            <a:r>
              <a:rPr lang="zh-CN" altLang="en-US" dirty="0">
                <a:solidFill>
                  <a:srgbClr val="FF0000"/>
                </a:solidFill>
                <a:latin typeface="Microsoft YaHei" panose="020B0503020204020204" pitchFamily="34" charset="-122"/>
                <a:ea typeface="Microsoft YaHei" panose="020B0503020204020204" pitchFamily="34" charset="-122"/>
              </a:rPr>
              <a:t>结尾注意点明深化主旨</a:t>
            </a:r>
            <a:r>
              <a:rPr lang="zh-CN" altLang="en-US" dirty="0">
                <a:solidFill>
                  <a:srgbClr val="333333"/>
                </a:solidFill>
                <a:latin typeface="Microsoft YaHei" panose="020B0503020204020204" pitchFamily="34" charset="-122"/>
                <a:ea typeface="Microsoft YaHei" panose="020B0503020204020204" pitchFamily="34" charset="-122"/>
              </a:rPr>
              <a:t>等。</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3</a:t>
            </a:r>
            <a:r>
              <a:rPr lang="zh-CN" altLang="en-US" dirty="0">
                <a:solidFill>
                  <a:srgbClr val="333333"/>
                </a:solidFill>
                <a:latin typeface="Microsoft YaHei" panose="020B0503020204020204" pitchFamily="34" charset="-122"/>
                <a:ea typeface="Microsoft YaHei" panose="020B0503020204020204" pitchFamily="34" charset="-122"/>
              </a:rPr>
              <a:t>本题考查学生赏析句子的表达效果。分析句子的内容及表达效果，理解含义要学会灵活应变。作答本类题型，可以按照“明手法</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析内容</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点效果”的套路来。</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4</a:t>
            </a:r>
            <a:r>
              <a:rPr lang="zh-CN" altLang="en-US" dirty="0">
                <a:solidFill>
                  <a:srgbClr val="333333"/>
                </a:solidFill>
                <a:latin typeface="Microsoft YaHei" panose="020B0503020204020204" pitchFamily="34" charset="-122"/>
                <a:ea typeface="Microsoft YaHei" panose="020B0503020204020204" pitchFamily="34" charset="-122"/>
              </a:rPr>
              <a:t>本题考查环境描写的作用，环境描写能渲染气氛、烘托人物心情、寄托人物的思想感情，为下文做铺垫、深化主旨等。</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5</a:t>
            </a:r>
            <a:r>
              <a:rPr lang="zh-CN" altLang="en-US" dirty="0">
                <a:solidFill>
                  <a:srgbClr val="333333"/>
                </a:solidFill>
                <a:latin typeface="Microsoft YaHei" panose="020B0503020204020204" pitchFamily="34" charset="-122"/>
                <a:ea typeface="Microsoft YaHei" panose="020B0503020204020204" pitchFamily="34" charset="-122"/>
              </a:rPr>
              <a:t>题考查概括文章的主旨，注意联系文章的内容，散文的特征是</a:t>
            </a:r>
            <a:r>
              <a:rPr lang="zh-CN" altLang="en-US" dirty="0">
                <a:solidFill>
                  <a:srgbClr val="FF0000"/>
                </a:solidFill>
                <a:latin typeface="Microsoft YaHei" panose="020B0503020204020204" pitchFamily="34" charset="-122"/>
                <a:ea typeface="Microsoft YaHei" panose="020B0503020204020204" pitchFamily="34" charset="-122"/>
              </a:rPr>
              <a:t>形散而神聚</a:t>
            </a:r>
            <a:r>
              <a:rPr lang="zh-CN" altLang="en-US" dirty="0">
                <a:solidFill>
                  <a:srgbClr val="333333"/>
                </a:solidFill>
                <a:latin typeface="Microsoft YaHei" panose="020B0503020204020204" pitchFamily="34" charset="-122"/>
                <a:ea typeface="Microsoft YaHei" panose="020B0503020204020204" pitchFamily="34" charset="-122"/>
              </a:rPr>
              <a:t>，首先要对相对散乱的形式进行整理，最后归纳到一点，</a:t>
            </a:r>
            <a:r>
              <a:rPr lang="zh-CN" altLang="en-US" dirty="0">
                <a:solidFill>
                  <a:srgbClr val="FF0000"/>
                </a:solidFill>
                <a:latin typeface="Microsoft YaHei" panose="020B0503020204020204" pitchFamily="34" charset="-122"/>
                <a:ea typeface="Microsoft YaHei" panose="020B0503020204020204" pitchFamily="34" charset="-122"/>
              </a:rPr>
              <a:t>可先对文章进行简单的段落划分，看文章都描述了哪些事情或景物，分析写这些的目的是什么，然后找到文章的神，文章的神一般集中在开头、结尾和中间行文中表情达意的句子中，找到这些就找到神。</a:t>
            </a:r>
            <a:br>
              <a:rPr lang="zh-CN" altLang="en-US" dirty="0"/>
            </a:br>
            <a:endParaRPr lang="zh-CN" altLang="en-US" dirty="0"/>
          </a:p>
        </p:txBody>
      </p:sp>
    </p:spTree>
    <p:extLst>
      <p:ext uri="{BB962C8B-B14F-4D97-AF65-F5344CB8AC3E}">
        <p14:creationId xmlns:p14="http://schemas.microsoft.com/office/powerpoint/2010/main" val="36667839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0BB24B9-4303-4549-B02C-504C4327E1A3}"/>
              </a:ext>
            </a:extLst>
          </p:cNvPr>
          <p:cNvSpPr/>
          <p:nvPr/>
        </p:nvSpPr>
        <p:spPr>
          <a:xfrm>
            <a:off x="251520" y="483518"/>
            <a:ext cx="8640960" cy="4465325"/>
          </a:xfrm>
          <a:prstGeom prst="rect">
            <a:avLst/>
          </a:prstGeom>
        </p:spPr>
        <p:txBody>
          <a:bodyPr wrap="square">
            <a:spAutoFit/>
          </a:bodyPr>
          <a:lstStyle/>
          <a:p>
            <a:pPr>
              <a:lnSpc>
                <a:spcPct val="150000"/>
              </a:lnSpc>
            </a:pPr>
            <a:r>
              <a:rPr lang="zh-CN" altLang="en-US" sz="2400" dirty="0">
                <a:solidFill>
                  <a:srgbClr val="333333"/>
                </a:solidFill>
                <a:latin typeface="Microsoft YaHei" panose="020B0503020204020204" pitchFamily="34" charset="-122"/>
                <a:ea typeface="Microsoft YaHei" panose="020B0503020204020204" pitchFamily="34" charset="-122"/>
              </a:rPr>
              <a:t>文学类选择题综合性比较强，既涉及到了对文中字词句段的理解，也涉及到了对文章主旨的探究，还涉及到了对文章结构、手法的把握。解答这类题的方法是：（</a:t>
            </a:r>
            <a:r>
              <a:rPr lang="en-US" altLang="zh-CN" sz="2400" dirty="0">
                <a:solidFill>
                  <a:srgbClr val="333333"/>
                </a:solidFill>
                <a:latin typeface="Microsoft YaHei" panose="020B0503020204020204" pitchFamily="34" charset="-122"/>
                <a:ea typeface="Microsoft YaHei" panose="020B0503020204020204" pitchFamily="34" charset="-122"/>
              </a:rPr>
              <a:t>1</a:t>
            </a:r>
            <a:r>
              <a:rPr lang="zh-CN" altLang="en-US" sz="2400" dirty="0">
                <a:solidFill>
                  <a:srgbClr val="333333"/>
                </a:solidFill>
                <a:latin typeface="Microsoft YaHei" panose="020B0503020204020204" pitchFamily="34" charset="-122"/>
                <a:ea typeface="Microsoft YaHei" panose="020B0503020204020204" pitchFamily="34" charset="-122"/>
              </a:rPr>
              <a:t>）快速通读全篇，抓住中心句关键句理清全文结构。（</a:t>
            </a:r>
            <a:r>
              <a:rPr lang="en-US" altLang="zh-CN" sz="2400" dirty="0">
                <a:solidFill>
                  <a:srgbClr val="333333"/>
                </a:solidFill>
                <a:latin typeface="Microsoft YaHei" panose="020B0503020204020204" pitchFamily="34" charset="-122"/>
                <a:ea typeface="Microsoft YaHei" panose="020B0503020204020204" pitchFamily="34" charset="-122"/>
              </a:rPr>
              <a:t>2</a:t>
            </a:r>
            <a:r>
              <a:rPr lang="zh-CN" altLang="en-US" sz="2400" dirty="0">
                <a:solidFill>
                  <a:srgbClr val="333333"/>
                </a:solidFill>
                <a:latin typeface="Microsoft YaHei" panose="020B0503020204020204" pitchFamily="34" charset="-122"/>
                <a:ea typeface="Microsoft YaHei" panose="020B0503020204020204" pitchFamily="34" charset="-122"/>
              </a:rPr>
              <a:t>）认真品读重要段落，抓住关键段把握全文情感主旨。（</a:t>
            </a:r>
            <a:r>
              <a:rPr lang="en-US" altLang="zh-CN" sz="2400" dirty="0">
                <a:solidFill>
                  <a:srgbClr val="333333"/>
                </a:solidFill>
                <a:latin typeface="Microsoft YaHei" panose="020B0503020204020204" pitchFamily="34" charset="-122"/>
                <a:ea typeface="Microsoft YaHei" panose="020B0503020204020204" pitchFamily="34" charset="-122"/>
              </a:rPr>
              <a:t>3</a:t>
            </a:r>
            <a:r>
              <a:rPr lang="zh-CN" altLang="en-US" sz="2400" dirty="0">
                <a:solidFill>
                  <a:srgbClr val="333333"/>
                </a:solidFill>
                <a:latin typeface="Microsoft YaHei" panose="020B0503020204020204" pitchFamily="34" charset="-122"/>
                <a:ea typeface="Microsoft YaHei" panose="020B0503020204020204" pitchFamily="34" charset="-122"/>
              </a:rPr>
              <a:t>）吟咏精读主体段落，抓住表现形式鉴赏评价语言与情旨。（</a:t>
            </a:r>
            <a:r>
              <a:rPr lang="en-US" altLang="zh-CN" sz="2400" dirty="0">
                <a:solidFill>
                  <a:srgbClr val="333333"/>
                </a:solidFill>
                <a:latin typeface="Microsoft YaHei" panose="020B0503020204020204" pitchFamily="34" charset="-122"/>
                <a:ea typeface="Microsoft YaHei" panose="020B0503020204020204" pitchFamily="34" charset="-122"/>
              </a:rPr>
              <a:t>4</a:t>
            </a:r>
            <a:r>
              <a:rPr lang="zh-CN" altLang="en-US" sz="2400" dirty="0">
                <a:solidFill>
                  <a:srgbClr val="333333"/>
                </a:solidFill>
                <a:latin typeface="Microsoft YaHei" panose="020B0503020204020204" pitchFamily="34" charset="-122"/>
                <a:ea typeface="Microsoft YaHei" panose="020B0503020204020204" pitchFamily="34" charset="-122"/>
              </a:rPr>
              <a:t>）细致咀嚼重要语句，抓住关键词句揣摩挖掘作者情感内蕴。（</a:t>
            </a:r>
            <a:r>
              <a:rPr lang="en-US" altLang="zh-CN" sz="2400" dirty="0">
                <a:solidFill>
                  <a:srgbClr val="333333"/>
                </a:solidFill>
                <a:latin typeface="Microsoft YaHei" panose="020B0503020204020204" pitchFamily="34" charset="-122"/>
                <a:ea typeface="Microsoft YaHei" panose="020B0503020204020204" pitchFamily="34" charset="-122"/>
              </a:rPr>
              <a:t>5</a:t>
            </a:r>
            <a:r>
              <a:rPr lang="zh-CN" altLang="en-US" sz="2400" dirty="0">
                <a:solidFill>
                  <a:srgbClr val="333333"/>
                </a:solidFill>
                <a:latin typeface="Microsoft YaHei" panose="020B0503020204020204" pitchFamily="34" charset="-122"/>
                <a:ea typeface="Microsoft YaHei" panose="020B0503020204020204" pitchFamily="34" charset="-122"/>
              </a:rPr>
              <a:t>）对照选项一一排除得出答案。考生可以按照上述方法逐一分析即可得出答案。</a:t>
            </a:r>
            <a:endParaRPr lang="zh-CN" altLang="en-US" sz="2400" dirty="0"/>
          </a:p>
        </p:txBody>
      </p:sp>
    </p:spTree>
    <p:extLst>
      <p:ext uri="{BB962C8B-B14F-4D97-AF65-F5344CB8AC3E}">
        <p14:creationId xmlns:p14="http://schemas.microsoft.com/office/powerpoint/2010/main" val="31252740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57716C-FC80-41F3-BE81-BC6DB3561625}"/>
              </a:ext>
            </a:extLst>
          </p:cNvPr>
          <p:cNvSpPr>
            <a:spLocks noChangeArrowheads="1"/>
          </p:cNvSpPr>
          <p:nvPr/>
        </p:nvSpPr>
        <p:spPr bwMode="auto">
          <a:xfrm rot="10800000" flipV="1">
            <a:off x="179512" y="87764"/>
            <a:ext cx="8784976" cy="483209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Arial" panose="020B0604020202020204" pitchFamily="34" charset="0"/>
              </a:rPr>
              <a:t>证人</a:t>
            </a:r>
            <a:br>
              <a:rPr kumimoji="0" lang="zh-CN" altLang="zh-CN" sz="1400" b="0" i="0" u="none" strike="noStrike" cap="none" normalizeH="0" baseline="0" dirty="0">
                <a:ln>
                  <a:noFill/>
                </a:ln>
                <a:solidFill>
                  <a:schemeClr val="tx1"/>
                </a:solidFill>
                <a:effectLst/>
                <a:latin typeface="Arial" panose="020B0604020202020204" pitchFamily="34" charset="0"/>
              </a:rPr>
            </a:br>
            <a:r>
              <a:rPr kumimoji="0" lang="zh-CN" altLang="zh-CN" sz="1400" b="0" i="0" u="none" strike="noStrike" cap="none" normalizeH="0" baseline="0" dirty="0">
                <a:ln>
                  <a:noFill/>
                </a:ln>
                <a:solidFill>
                  <a:schemeClr val="tx1"/>
                </a:solidFill>
                <a:effectLst/>
                <a:latin typeface="Arial" panose="020B0604020202020204" pitchFamily="34" charset="0"/>
              </a:rPr>
              <a:t>滕刚</a:t>
            </a:r>
            <a:br>
              <a:rPr kumimoji="0" lang="zh-CN" altLang="zh-CN" sz="1400" b="0" i="0" u="none" strike="noStrike" cap="none" normalizeH="0" baseline="0" dirty="0">
                <a:ln>
                  <a:noFill/>
                </a:ln>
                <a:solidFill>
                  <a:schemeClr val="tx1"/>
                </a:solidFill>
                <a:effectLst/>
                <a:latin typeface="Arial" panose="020B0604020202020204" pitchFamily="34" charset="0"/>
              </a:rPr>
            </a:br>
            <a:r>
              <a:rPr kumimoji="0" lang="en-US" altLang="zh-CN" sz="1400" b="0" i="0" u="none" strike="noStrike" cap="none" normalizeH="0" baseline="0" dirty="0">
                <a:ln>
                  <a:noFill/>
                </a:ln>
                <a:solidFill>
                  <a:schemeClr val="tx1"/>
                </a:solidFill>
                <a:effectLst/>
                <a:latin typeface="Arial" panose="020B0604020202020204" pitchFamily="34" charset="0"/>
              </a:rPr>
              <a:t>      </a:t>
            </a:r>
            <a:r>
              <a:rPr kumimoji="0" lang="zh-CN" altLang="zh-CN" sz="14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那天下午，布兰克路过法庭，看见一堆人正往里挤，上前一问，才知道马上有公审。布兰克也挤了进去，在后排的一个旁听席坐下。</a:t>
            </a:r>
            <a:br>
              <a:rPr kumimoji="0" lang="zh-CN" altLang="zh-CN" sz="1400" b="0" i="0" u="none" strike="noStrike" cap="none" normalizeH="0" baseline="0" dirty="0">
                <a:ln>
                  <a:noFill/>
                </a:ln>
                <a:solidFill>
                  <a:schemeClr val="tx1"/>
                </a:solidFill>
                <a:effectLst/>
              </a:rPr>
            </a:br>
            <a:r>
              <a:rPr kumimoji="0" lang="en-US" altLang="zh-CN" sz="1400" b="0" i="0" u="none" strike="noStrike" cap="none" normalizeH="0" baseline="0" dirty="0">
                <a:ln>
                  <a:noFill/>
                </a:ln>
                <a:solidFill>
                  <a:schemeClr val="tx1"/>
                </a:solidFill>
                <a:effectLst/>
              </a:rPr>
              <a:t>       </a:t>
            </a:r>
            <a:r>
              <a:rPr kumimoji="0" lang="zh-CN" altLang="zh-CN" sz="14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被告跟布兰克一样，穿着西装，但没有打领带。被告被指控杀了人。控方的证据是被告具备作案时间，被告辩护的理由是案发当天下午他一直在家。但是，在近两个小时的法庭调查和辩论中，被告未能拿出证据证明案发当天下午他在家，不在案发现场，结果被法官判了死刑，这让布兰克大惊失色，他连忙问坐在他旁边的一位戴夹鼻眼镜的先生：“请问先生叫什么名字？”那位先生说：“我叫弗兰德。”布兰克说：“我叫布兰克。我想，你能证明我今天下午一直在法庭。”弗兰德先生说：“对不起，我只能证明你现在在法庭，至于你跟我说话前，你是否在法庭，我不能证明。”布兰克急了：“整个下午我都跟你坐在一起，我一步都没有离开这个座位，你怎么不能证明呢？”刚刚走下审判台的法官看见他们俩在纠缠，走了过来。布兰克说：“我确确实实整个下午都在法庭，我一直坐在他的旁边。”法官说：“你自己说了没用，你得有证人！有人证明你今天下午都在法庭吗？”布兰克望着弗兰德，弗兰德摇摇头。法官说：“幸好还没有人指控你！”布兰克惊出一身大汗。</a:t>
            </a:r>
            <a:br>
              <a:rPr kumimoji="0" lang="zh-CN" altLang="zh-CN" sz="1400" b="0" i="0" u="none" strike="noStrike" cap="none" normalizeH="0" baseline="0" dirty="0">
                <a:ln>
                  <a:noFill/>
                </a:ln>
                <a:solidFill>
                  <a:schemeClr val="tx1"/>
                </a:solidFill>
                <a:effectLst/>
              </a:rPr>
            </a:br>
            <a:r>
              <a:rPr kumimoji="0" lang="en-US" altLang="zh-CN" sz="1400" b="0" i="0" u="none" strike="noStrike" cap="none" normalizeH="0" baseline="0" dirty="0">
                <a:ln>
                  <a:noFill/>
                </a:ln>
                <a:solidFill>
                  <a:schemeClr val="tx1"/>
                </a:solidFill>
                <a:effectLst/>
              </a:rPr>
              <a:t>       </a:t>
            </a:r>
            <a:r>
              <a:rPr kumimoji="0" lang="zh-CN" altLang="zh-CN" sz="14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布兰克出了法庭，挤上公共汽车。布兰克拿着售票员撕给他的票问：“你这票能够证明我今天下午五点左右在你们车上吗？”售票员说：“我们的票只能证明你乘过我们的车，不能证明你在什么时间乘的车。我们是公共汽车。”布兰克小心翼翼地把车票放进内衣口袋。临下车前，他问售票员：“请问小姐芳名？”售票员说：“我叫玛丽娜。”“ 我叫布兰克。记住，我这儿有个刀疤。”下了公共汽车，布兰克走进一家面包店。他要了一盘沙拉，一块面包。他跟服务员要发票。服务员说：“我们这样的小店没有发票。”布兰克说：“刚才那个被告说他案发那天下午三点曾下楼到面包店吃过点心。那家面包店不肯证明，他又拿不出发票之类的证据，结果被判了死刑。”服务员给他写了张条子，证明他某日某时某刻在他们店用过餐。 布兰克临走前指着自己的额头说：“我叫布兰克。记住，我这儿有个刀疤。”</a:t>
            </a:r>
            <a:r>
              <a:rPr kumimoji="0" lang="zh-CN" altLang="zh-CN" sz="1400" b="0" i="0" u="none" strike="noStrike" cap="none" normalizeH="0" baseline="0" dirty="0">
                <a:ln>
                  <a:noFill/>
                </a:ln>
                <a:solidFill>
                  <a:schemeClr val="tx1"/>
                </a:solidFill>
                <a:effectLst/>
              </a:rPr>
              <a:t> </a:t>
            </a:r>
            <a:endParaRPr kumimoji="0" lang="zh-CN" altLang="zh-CN"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16631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6D3410-072B-4900-BB3F-7EEEB1F8A720}"/>
              </a:ext>
            </a:extLst>
          </p:cNvPr>
          <p:cNvSpPr>
            <a:spLocks noChangeArrowheads="1"/>
          </p:cNvSpPr>
          <p:nvPr/>
        </p:nvSpPr>
        <p:spPr bwMode="auto">
          <a:xfrm rot="10800000" flipV="1">
            <a:off x="179512" y="434519"/>
            <a:ext cx="8856984" cy="470898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    </a:t>
            </a:r>
            <a: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布兰克刚到家门口，就敲响了邻居的门。他对邻居说：“你看见了，我现在进门了，你能证明我到了家，我在家里。”布兰克关上门，倒在沙发上睡着了。他醒来，一惊，拉开门，敲开邻居的门说：“你看到了，我在家里。”邻居说：“我只能证明你两次敲我门的时候你在家里，至于其他时间你是否在家，请谅解，我不能证明。”布兰克急得在屋里乱转。他看见了床头柜上电话机。他打通了一个朋友的电话。他说：“我打电话给你，是想让你证明我在家，万一将来有人指控我，你可以为我证明。”</a:t>
            </a:r>
            <a:b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br>
            <a:r>
              <a:rPr kumimoji="0" lang="en-US"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       </a:t>
            </a:r>
            <a: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朋友说：“从来电显示看，你是在家。但我只能证明你给我打电话的时候你在家，至于</a:t>
            </a:r>
            <a:r>
              <a:rPr kumimoji="0" lang="en-US"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          </a:t>
            </a:r>
            <a: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不打电话的时候，你是否在家，对不起，我不能证明。”就这样，布兰克不断敲邻居的门，不断打朋友的电话。夜深了，他不能再敲邻居的门，不能再打朋友的电话。他仰在床上，看着天上的星星，想到自己无法证明一个人在家睡觉，他恐惧极了</a:t>
            </a:r>
            <a:r>
              <a:rPr kumimoji="0" lang="zh-CN" altLang="en-US"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a:t>
            </a:r>
            <a:endParaRPr lang="en-US" altLang="zh-CN" dirty="0">
              <a:solidFill>
                <a:srgbClr val="333333"/>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  </a:t>
            </a:r>
            <a: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他下了楼，来到街对面的一个朋友家。他睡在朋友的身边说：“你能证明，我今晚是跟你睡在一起的。”朋友打起了呼噜，他却睡不着觉。想到法庭上那个被判死刑的人，布兰克发现自己以前的生活是多么的危险。他一直一个人生活，他一直过着没有证人的生活，他甚至刻意追求这样孤独的生活。万一有人指控他，他真的会跟那个被告一样，因为没有证人而被判死刑的。他再也不能一个人生活了，那是不可以的，那太危险了。他决定明天就找下证人，一起生活。</a:t>
            </a:r>
            <a:b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br>
            <a: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（摘编自《天池小小说》</a:t>
            </a:r>
            <a:r>
              <a:rPr kumimoji="0" lang="en-US"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  </a:t>
            </a:r>
            <a:endParaRPr kumimoji="0" lang="zh-CN" altLang="zh-CN"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341929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444B42E-71D4-470D-A2B2-585D36A21E8F}"/>
              </a:ext>
            </a:extLst>
          </p:cNvPr>
          <p:cNvSpPr/>
          <p:nvPr/>
        </p:nvSpPr>
        <p:spPr>
          <a:xfrm>
            <a:off x="0" y="0"/>
            <a:ext cx="8964488" cy="2585323"/>
          </a:xfrm>
          <a:prstGeom prst="rect">
            <a:avLst/>
          </a:prstGeom>
        </p:spPr>
        <p:txBody>
          <a:bodyPr wrap="square">
            <a:spAutoFit/>
          </a:bodyPr>
          <a:lstStyle/>
          <a:p>
            <a:r>
              <a:rPr lang="en-US" altLang="zh-CN" dirty="0">
                <a:solidFill>
                  <a:srgbClr val="333333"/>
                </a:solidFill>
                <a:latin typeface="Microsoft YaHei" panose="020B0503020204020204" pitchFamily="34" charset="-122"/>
                <a:ea typeface="Microsoft YaHei" panose="020B0503020204020204" pitchFamily="34" charset="-122"/>
              </a:rPr>
              <a:t>(1) </a:t>
            </a:r>
            <a:r>
              <a:rPr lang="zh-CN" altLang="en-US" dirty="0">
                <a:solidFill>
                  <a:srgbClr val="333333"/>
                </a:solidFill>
                <a:latin typeface="Microsoft YaHei" panose="020B0503020204020204" pitchFamily="34" charset="-122"/>
                <a:ea typeface="Microsoft YaHei" panose="020B0503020204020204" pitchFamily="34" charset="-122"/>
              </a:rPr>
              <a:t>下列对文章相关内容和艺术特色的分析鉴赏不正确的一项是 </a:t>
            </a:r>
            <a:r>
              <a:rPr lang="en-US" altLang="zh-CN" dirty="0">
                <a:solidFill>
                  <a:srgbClr val="333333"/>
                </a:solidFill>
                <a:latin typeface="Microsoft YaHei" panose="020B0503020204020204" pitchFamily="34" charset="-122"/>
                <a:ea typeface="Microsoft YaHei" panose="020B0503020204020204" pitchFamily="34" charset="-122"/>
              </a:rPr>
              <a:t>______</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A</a:t>
            </a:r>
            <a:r>
              <a:rPr lang="zh-CN" altLang="en-US" dirty="0">
                <a:solidFill>
                  <a:srgbClr val="333333"/>
                </a:solidFill>
                <a:latin typeface="Microsoft YaHei" panose="020B0503020204020204" pitchFamily="34" charset="-122"/>
                <a:ea typeface="Microsoft YaHei" panose="020B0503020204020204" pitchFamily="34" charset="-122"/>
              </a:rPr>
              <a:t>．这篇小说以戏谑、夸张的手法，描写了布兰克四处寻找证人的行为，故事情节曲折，人物众多，内容复杂，极富戏剧性。</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B</a:t>
            </a:r>
            <a:r>
              <a:rPr lang="zh-CN" altLang="en-US" dirty="0">
                <a:solidFill>
                  <a:srgbClr val="333333"/>
                </a:solidFill>
                <a:latin typeface="Microsoft YaHei" panose="020B0503020204020204" pitchFamily="34" charset="-122"/>
                <a:ea typeface="Microsoft YaHei" panose="020B0503020204020204" pitchFamily="34" charset="-122"/>
              </a:rPr>
              <a:t>．布兰克之所以四处寻求“证人”是因为他旁听完公审后，联系到了自己身上，担心自己也会遇到像被告一样的情况。</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C</a:t>
            </a:r>
            <a:r>
              <a:rPr lang="zh-CN" altLang="en-US" dirty="0">
                <a:solidFill>
                  <a:srgbClr val="333333"/>
                </a:solidFill>
                <a:latin typeface="Microsoft YaHei" panose="020B0503020204020204" pitchFamily="34" charset="-122"/>
                <a:ea typeface="Microsoft YaHei" panose="020B0503020204020204" pitchFamily="34" charset="-122"/>
              </a:rPr>
              <a:t>．在场外看布兰克行为的读者，或许会为他荒唐的行为而感到可笑；而对于场内的人来说，却是严肃的，他的精神高度紧张，处于恐慌之中。</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D</a:t>
            </a:r>
            <a:r>
              <a:rPr lang="zh-CN" altLang="en-US" dirty="0">
                <a:solidFill>
                  <a:srgbClr val="333333"/>
                </a:solidFill>
                <a:latin typeface="Microsoft YaHei" panose="020B0503020204020204" pitchFamily="34" charset="-122"/>
                <a:ea typeface="Microsoft YaHei" panose="020B0503020204020204" pitchFamily="34" charset="-122"/>
              </a:rPr>
              <a:t>．小说主要通过语言动作和心理描写把人物形象刻画得栩栩如生，传神逼真，具有很强的吸引力，令人印象深刻。</a:t>
            </a:r>
            <a:endParaRPr lang="zh-CN" altLang="en-US" dirty="0"/>
          </a:p>
        </p:txBody>
      </p:sp>
      <p:sp>
        <p:nvSpPr>
          <p:cNvPr id="3" name="矩形 2">
            <a:extLst>
              <a:ext uri="{FF2B5EF4-FFF2-40B4-BE49-F238E27FC236}">
                <a16:creationId xmlns:a16="http://schemas.microsoft.com/office/drawing/2014/main" id="{F5077179-70EA-4B2B-ABA3-983677997C3E}"/>
              </a:ext>
            </a:extLst>
          </p:cNvPr>
          <p:cNvSpPr/>
          <p:nvPr/>
        </p:nvSpPr>
        <p:spPr>
          <a:xfrm>
            <a:off x="0" y="2571750"/>
            <a:ext cx="9180512" cy="1200329"/>
          </a:xfrm>
          <a:prstGeom prst="rect">
            <a:avLst/>
          </a:prstGeom>
        </p:spPr>
        <p:txBody>
          <a:bodyPr wrap="square">
            <a:spAutoFit/>
          </a:bodyPr>
          <a:lstStyle/>
          <a:p>
            <a:r>
              <a:rPr lang="en-US" altLang="zh-CN" dirty="0">
                <a:solidFill>
                  <a:srgbClr val="333333"/>
                </a:solidFill>
                <a:latin typeface="Microsoft YaHei" panose="020B0503020204020204" pitchFamily="34" charset="-122"/>
                <a:ea typeface="Microsoft YaHei" panose="020B0503020204020204" pitchFamily="34" charset="-122"/>
              </a:rPr>
              <a:t>(2) </a:t>
            </a:r>
            <a:r>
              <a:rPr lang="zh-CN" altLang="en-US" dirty="0">
                <a:solidFill>
                  <a:srgbClr val="333333"/>
                </a:solidFill>
                <a:latin typeface="Microsoft YaHei" panose="020B0503020204020204" pitchFamily="34" charset="-122"/>
                <a:ea typeface="Microsoft YaHei" panose="020B0503020204020204" pitchFamily="34" charset="-122"/>
              </a:rPr>
              <a:t>小说中两处画线句子在写法上有何特点？从全文看有何作用？请简要分析。</a:t>
            </a:r>
            <a:br>
              <a:rPr lang="zh-CN" altLang="en-US" dirty="0">
                <a:solidFill>
                  <a:srgbClr val="333333"/>
                </a:solidFill>
                <a:latin typeface="Microsoft YaHei" panose="020B0503020204020204" pitchFamily="34" charset="-122"/>
                <a:ea typeface="Microsoft YaHei" panose="020B0503020204020204" pitchFamily="34" charset="-122"/>
              </a:rPr>
            </a:br>
            <a:endParaRPr lang="zh-CN" altLang="en-US" dirty="0">
              <a:solidFill>
                <a:srgbClr val="333333"/>
              </a:solidFill>
              <a:latin typeface="Microsoft YaHei" panose="020B0503020204020204" pitchFamily="34" charset="-122"/>
              <a:ea typeface="Microsoft YaHei" panose="020B0503020204020204" pitchFamily="34" charset="-122"/>
            </a:endParaRPr>
          </a:p>
          <a:p>
            <a:r>
              <a:rPr lang="en-US" altLang="zh-CN" dirty="0">
                <a:solidFill>
                  <a:srgbClr val="333333"/>
                </a:solidFill>
                <a:latin typeface="Microsoft YaHei" panose="020B0503020204020204" pitchFamily="34" charset="-122"/>
                <a:ea typeface="Microsoft YaHei" panose="020B0503020204020204" pitchFamily="34" charset="-122"/>
              </a:rPr>
              <a:t>(3) </a:t>
            </a:r>
            <a:r>
              <a:rPr lang="zh-CN" altLang="en-US" dirty="0">
                <a:solidFill>
                  <a:srgbClr val="333333"/>
                </a:solidFill>
                <a:latin typeface="Microsoft YaHei" panose="020B0503020204020204" pitchFamily="34" charset="-122"/>
                <a:ea typeface="Microsoft YaHei" panose="020B0503020204020204" pitchFamily="34" charset="-122"/>
              </a:rPr>
              <a:t>有人评价这篇小就是“将故事的荒诞性寓于现实社会的合理之中”，对此你是怎么理解的？请结合小说简要分析。</a:t>
            </a:r>
            <a:endParaRPr lang="zh-CN" altLang="en-US" b="0" i="0" dirty="0">
              <a:solidFill>
                <a:srgbClr val="333333"/>
              </a:solidFill>
              <a:effectLst/>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1747930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BE452F1-9097-408C-927E-951860CC5E93}"/>
              </a:ext>
            </a:extLst>
          </p:cNvPr>
          <p:cNvSpPr/>
          <p:nvPr/>
        </p:nvSpPr>
        <p:spPr>
          <a:xfrm>
            <a:off x="251520" y="267494"/>
            <a:ext cx="8712968" cy="4524315"/>
          </a:xfrm>
          <a:prstGeom prst="rect">
            <a:avLst/>
          </a:prstGeom>
        </p:spPr>
        <p:txBody>
          <a:bodyPr wrap="square">
            <a:spAutoFit/>
          </a:bodyPr>
          <a:lstStyle/>
          <a:p>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1</a:t>
            </a: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A</a:t>
            </a:r>
            <a:r>
              <a:rPr lang="zh-CN" altLang="en-US" dirty="0">
                <a:solidFill>
                  <a:srgbClr val="333333"/>
                </a:solidFill>
                <a:latin typeface="Microsoft YaHei" panose="020B0503020204020204" pitchFamily="34" charset="-122"/>
                <a:ea typeface="Microsoft YaHei" panose="020B0503020204020204" pitchFamily="34" charset="-122"/>
              </a:rPr>
              <a:t>。</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2</a:t>
            </a:r>
            <a:r>
              <a:rPr lang="zh-CN" altLang="en-US"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FF0000"/>
                </a:solidFill>
                <a:latin typeface="Microsoft YaHei" panose="020B0503020204020204" pitchFamily="34" charset="-122"/>
                <a:ea typeface="Microsoft YaHei" panose="020B0503020204020204" pitchFamily="34" charset="-122"/>
              </a:rPr>
              <a:t>写法上的特点</a:t>
            </a:r>
            <a:r>
              <a:rPr lang="zh-CN" altLang="en-US" dirty="0">
                <a:solidFill>
                  <a:srgbClr val="333333"/>
                </a:solidFill>
                <a:latin typeface="Microsoft YaHei" panose="020B0503020204020204" pitchFamily="34" charset="-122"/>
                <a:ea typeface="Microsoft YaHei" panose="020B0503020204020204" pitchFamily="34" charset="-122"/>
              </a:rPr>
              <a:t>：运用动作描写、语言描写和艺术反复的手法。</a:t>
            </a:r>
            <a:br>
              <a:rPr lang="zh-CN" altLang="en-US" dirty="0"/>
            </a:br>
            <a:r>
              <a:rPr lang="zh-CN" altLang="en-US" dirty="0">
                <a:solidFill>
                  <a:srgbClr val="FF0000"/>
                </a:solidFill>
                <a:latin typeface="Microsoft YaHei" panose="020B0503020204020204" pitchFamily="34" charset="-122"/>
                <a:ea typeface="Microsoft YaHei" panose="020B0503020204020204" pitchFamily="34" charset="-122"/>
              </a:rPr>
              <a:t>作用</a:t>
            </a:r>
            <a:r>
              <a:rPr lang="zh-CN" altLang="en-US" dirty="0">
                <a:solidFill>
                  <a:srgbClr val="333333"/>
                </a:solidFill>
                <a:latin typeface="Microsoft YaHei" panose="020B0503020204020204" pitchFamily="34" charset="-122"/>
                <a:ea typeface="Microsoft YaHei" panose="020B0503020204020204" pitchFamily="34" charset="-122"/>
              </a:rPr>
              <a:t>：①表现了布兰克唯恐别人无法给自已作证而着重强调自已的名字和特征时的紧张和担忧。②推动故事情节的发展，为下文布兰克进一步寻求邻居和朋友证明的情节作铺垫。</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3</a:t>
            </a:r>
            <a:r>
              <a:rPr lang="zh-CN" altLang="en-US" dirty="0">
                <a:solidFill>
                  <a:srgbClr val="333333"/>
                </a:solidFill>
                <a:latin typeface="Microsoft YaHei" panose="020B0503020204020204" pitchFamily="34" charset="-122"/>
                <a:ea typeface="Microsoft YaHei" panose="020B0503020204020204" pitchFamily="34" charset="-122"/>
              </a:rPr>
              <a:t>）①故事围绕</a:t>
            </a:r>
            <a:r>
              <a:rPr lang="zh-CN" altLang="en-US" dirty="0">
                <a:solidFill>
                  <a:srgbClr val="FF0000"/>
                </a:solidFill>
                <a:latin typeface="Microsoft YaHei" panose="020B0503020204020204" pitchFamily="34" charset="-122"/>
                <a:ea typeface="Microsoft YaHei" panose="020B0503020204020204" pitchFamily="34" charset="-122"/>
              </a:rPr>
              <a:t>主人公布兰克迫切寻求证人</a:t>
            </a:r>
            <a:r>
              <a:rPr lang="zh-CN" altLang="en-US" dirty="0">
                <a:solidFill>
                  <a:srgbClr val="333333"/>
                </a:solidFill>
                <a:latin typeface="Microsoft YaHei" panose="020B0503020204020204" pitchFamily="34" charset="-122"/>
                <a:ea typeface="Microsoft YaHei" panose="020B0503020204020204" pitchFamily="34" charset="-122"/>
              </a:rPr>
              <a:t>一事展开。在公交车上，在面包店里，布兰克不停地要求别人给他做证人，能证明他当时在场。回到家里，又是敲门又是打电话，不停地要求邻居和朋友给他做证人，故事的荒诞和可笑一步一步被推到了高峰。最后，他决定明天找个证人一起生活。故事的荒诞、可笑被推到了极点。在现实生活中，很难找到像布兰克这样荒唐、无知、可笑的例子了，至少无法寻得对号入座者。这体现出故事的荒诞性。②在当今社会，深刻而复杂的社会机制中，</a:t>
            </a:r>
            <a:r>
              <a:rPr lang="zh-CN" altLang="en-US" dirty="0">
                <a:solidFill>
                  <a:srgbClr val="FF0000"/>
                </a:solidFill>
                <a:latin typeface="Microsoft YaHei" panose="020B0503020204020204" pitchFamily="34" charset="-122"/>
                <a:ea typeface="Microsoft YaHei" panose="020B0503020204020204" pitchFamily="34" charset="-122"/>
              </a:rPr>
              <a:t>人与人之间的关系趋于紧张</a:t>
            </a:r>
            <a:r>
              <a:rPr lang="zh-CN" altLang="en-US" dirty="0">
                <a:solidFill>
                  <a:srgbClr val="333333"/>
                </a:solidFill>
                <a:latin typeface="Microsoft YaHei" panose="020B0503020204020204" pitchFamily="34" charset="-122"/>
                <a:ea typeface="Microsoft YaHei" panose="020B0503020204020204" pitchFamily="34" charset="-122"/>
              </a:rPr>
              <a:t>，人们都承受着来自各方面的压力。人们在面对突如其来的压力时，总是在恐慌中尝试各种办法，寻找出路。有些人因为长期受制于这种压抑而无力对抗，因此导致精神上人性的扭曲和变异。</a:t>
            </a:r>
            <a:r>
              <a:rPr lang="zh-CN" altLang="en-US" dirty="0">
                <a:solidFill>
                  <a:srgbClr val="FF0000"/>
                </a:solidFill>
                <a:latin typeface="Microsoft YaHei" panose="020B0503020204020204" pitchFamily="34" charset="-122"/>
                <a:ea typeface="Microsoft YaHei" panose="020B0503020204020204" pitchFamily="34" charset="-122"/>
              </a:rPr>
              <a:t>在荒诞的故事外壳下，作者真实地表达对社会、对人生的独特见解，读来让人震惊，引人深人思考</a:t>
            </a:r>
            <a:r>
              <a:rPr lang="zh-CN" altLang="en-US" dirty="0">
                <a:solidFill>
                  <a:srgbClr val="333333"/>
                </a:solidFill>
                <a:latin typeface="Microsoft YaHei" panose="020B0503020204020204" pitchFamily="34" charset="-122"/>
                <a:ea typeface="Microsoft YaHei" panose="020B0503020204020204" pitchFamily="34" charset="-122"/>
              </a:rPr>
              <a:t>。</a:t>
            </a:r>
            <a:endParaRPr lang="zh-CN" altLang="en-US" dirty="0"/>
          </a:p>
        </p:txBody>
      </p:sp>
    </p:spTree>
    <p:extLst>
      <p:ext uri="{BB962C8B-B14F-4D97-AF65-F5344CB8AC3E}">
        <p14:creationId xmlns:p14="http://schemas.microsoft.com/office/powerpoint/2010/main" val="2350016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E474645-F97C-4839-8C3B-D7A45E093DCD}"/>
              </a:ext>
            </a:extLst>
          </p:cNvPr>
          <p:cNvSpPr/>
          <p:nvPr/>
        </p:nvSpPr>
        <p:spPr>
          <a:xfrm>
            <a:off x="251520" y="65187"/>
            <a:ext cx="8352928" cy="5078313"/>
          </a:xfrm>
          <a:prstGeom prst="rect">
            <a:avLst/>
          </a:prstGeom>
        </p:spPr>
        <p:txBody>
          <a:bodyPr wrap="square">
            <a:spAutoFit/>
          </a:bodyPr>
          <a:lstStyle/>
          <a:p>
            <a:r>
              <a:rPr lang="en-US" altLang="zh-CN" dirty="0">
                <a:solidFill>
                  <a:srgbClr val="333333"/>
                </a:solidFill>
                <a:latin typeface="Microsoft YaHei" panose="020B0503020204020204" pitchFamily="34" charset="-122"/>
                <a:ea typeface="Microsoft YaHei" panose="020B0503020204020204" pitchFamily="34" charset="-122"/>
              </a:rPr>
              <a:t>A</a:t>
            </a:r>
            <a:r>
              <a:rPr lang="zh-CN" altLang="en-US" dirty="0">
                <a:solidFill>
                  <a:srgbClr val="333333"/>
                </a:solidFill>
                <a:latin typeface="Microsoft YaHei" panose="020B0503020204020204" pitchFamily="34" charset="-122"/>
                <a:ea typeface="Microsoft YaHei" panose="020B0503020204020204" pitchFamily="34" charset="-122"/>
              </a:rPr>
              <a:t>．“情节曲折，人物众多，内容复杂”分析有误。这篇小说故事情节简单、人物也不多。</a:t>
            </a:r>
            <a:r>
              <a:rPr lang="zh-CN" altLang="en-US" dirty="0"/>
              <a:t> （</a:t>
            </a:r>
            <a:r>
              <a:rPr lang="en-US" altLang="zh-CN" dirty="0"/>
              <a:t>1</a:t>
            </a:r>
            <a:r>
              <a:rPr lang="zh-CN" altLang="en-US" dirty="0"/>
              <a:t>）本题考查小说内容及艺术特色分析鉴赏。主要是文意、主旨、情感、人物的心理表述不当。赏析一般为手法和特色概括不当。错误选项一般都是不会引起争议的硬伤。。</a:t>
            </a:r>
            <a:br>
              <a:rPr lang="zh-CN" altLang="en-US" dirty="0"/>
            </a:br>
            <a:r>
              <a:rPr lang="en-US" altLang="zh-CN" dirty="0"/>
              <a:t>2.</a:t>
            </a:r>
            <a:r>
              <a:rPr lang="zh-CN" altLang="en-US" dirty="0">
                <a:solidFill>
                  <a:srgbClr val="333333"/>
                </a:solidFill>
                <a:latin typeface="Microsoft YaHei" panose="020B0503020204020204" pitchFamily="34" charset="-122"/>
                <a:ea typeface="Microsoft YaHei" panose="020B0503020204020204" pitchFamily="34" charset="-122"/>
              </a:rPr>
              <a:t>此处运用语言描写和动作描写“我叫布兰克。记住，我这儿有个刀疤”“临走前指着自己的额头”，同时两次话语完全重复，采用反复手法；形象地写出布兰克内心的担忧，因此一再强调自己的特征，以给自己留下“证据”；他的这种做法反映出他内心的无比焦灼，从而为后文他找邻居、朋友作证，并打算找个证人一起生活的情节做了铺垫，推动情节发展。</a:t>
            </a:r>
            <a:r>
              <a:rPr lang="en-US" altLang="zh-CN" dirty="0"/>
              <a:t> 2</a:t>
            </a:r>
            <a:r>
              <a:rPr lang="zh-CN" altLang="en-US" dirty="0"/>
              <a:t>）本题考查学生赏析句子的表达效果。分析句子的内容及表达效果，理解含义要学会灵活应变。作答本类题型，可以按照“明手法</a:t>
            </a:r>
            <a:r>
              <a:rPr lang="en-US" altLang="zh-CN" dirty="0"/>
              <a:t>+</a:t>
            </a:r>
            <a:r>
              <a:rPr lang="zh-CN" altLang="en-US" dirty="0"/>
              <a:t>析内容</a:t>
            </a:r>
            <a:r>
              <a:rPr lang="en-US" altLang="zh-CN" dirty="0"/>
              <a:t>+</a:t>
            </a:r>
            <a:r>
              <a:rPr lang="zh-CN" altLang="en-US" dirty="0"/>
              <a:t>点效果”的套路来</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3.</a:t>
            </a:r>
            <a:r>
              <a:rPr lang="zh-CN" altLang="en-US" dirty="0">
                <a:solidFill>
                  <a:srgbClr val="333333"/>
                </a:solidFill>
                <a:latin typeface="Microsoft YaHei" panose="020B0503020204020204" pitchFamily="34" charset="-122"/>
                <a:ea typeface="Microsoft YaHei" panose="020B0503020204020204" pitchFamily="34" charset="-122"/>
              </a:rPr>
              <a:t>“荒诞”在于布兰克的行为在现实中不可能发生，而“现实社会的合理性”则在于布兰克这种行为是源于一切都需要“证据”，人与人之间缺少信任的社会现象；此外，布兰克因为“证据”而紧张地四处寻找办法，也体现出压力对当今社会人们带来的精神上行的变异，引人思考。</a:t>
            </a:r>
            <a:r>
              <a:rPr lang="zh-CN" altLang="en-US" dirty="0"/>
              <a:t>（</a:t>
            </a:r>
            <a:r>
              <a:rPr lang="en-US" altLang="zh-CN" dirty="0"/>
              <a:t>3</a:t>
            </a:r>
            <a:r>
              <a:rPr lang="zh-CN" altLang="en-US" dirty="0"/>
              <a:t>）本题主要考查从不同角度和层面发掘作品的意蕴及对作品进行个性化阅读和有创意的解读的能力。解答此类试题，既需要结合文本内容分析，也需要拓展延伸。</a:t>
            </a:r>
            <a:br>
              <a:rPr lang="zh-CN" altLang="en-US" dirty="0"/>
            </a:br>
            <a:endParaRPr lang="zh-CN" altLang="en-US" dirty="0"/>
          </a:p>
        </p:txBody>
      </p:sp>
    </p:spTree>
    <p:extLst>
      <p:ext uri="{BB962C8B-B14F-4D97-AF65-F5344CB8AC3E}">
        <p14:creationId xmlns:p14="http://schemas.microsoft.com/office/powerpoint/2010/main" val="35472443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E2733F1-7D6F-42F4-8B33-1405092E0E03}"/>
              </a:ext>
            </a:extLst>
          </p:cNvPr>
          <p:cNvSpPr/>
          <p:nvPr/>
        </p:nvSpPr>
        <p:spPr>
          <a:xfrm>
            <a:off x="467544" y="339502"/>
            <a:ext cx="8136904" cy="4247317"/>
          </a:xfrm>
          <a:prstGeom prst="rect">
            <a:avLst/>
          </a:prstGeom>
        </p:spPr>
        <p:txBody>
          <a:bodyPr wrap="square">
            <a:spAutoFit/>
          </a:bodyPr>
          <a:lstStyle/>
          <a:p>
            <a:r>
              <a:rPr lang="zh-CN" altLang="en-US" dirty="0">
                <a:solidFill>
                  <a:srgbClr val="333333"/>
                </a:solidFill>
                <a:latin typeface="Microsoft YaHei" panose="020B0503020204020204" pitchFamily="34" charset="-122"/>
                <a:ea typeface="Microsoft YaHei" panose="020B0503020204020204" pitchFamily="34" charset="-122"/>
              </a:rPr>
              <a:t>赏析句子的方法：</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1</a:t>
            </a:r>
            <a:r>
              <a:rPr lang="zh-CN" altLang="en-US"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FF0000"/>
                </a:solidFill>
                <a:latin typeface="Microsoft YaHei" panose="020B0503020204020204" pitchFamily="34" charset="-122"/>
                <a:ea typeface="Microsoft YaHei" panose="020B0503020204020204" pitchFamily="34" charset="-122"/>
              </a:rPr>
              <a:t>抓关键词语赏析句子</a:t>
            </a:r>
            <a:r>
              <a:rPr lang="zh-CN" altLang="en-US" dirty="0">
                <a:solidFill>
                  <a:srgbClr val="333333"/>
                </a:solidFill>
                <a:latin typeface="Microsoft YaHei" panose="020B0503020204020204" pitchFamily="34" charset="-122"/>
                <a:ea typeface="Microsoft YaHei" panose="020B0503020204020204" pitchFamily="34" charset="-122"/>
              </a:rPr>
              <a:t>。很多重点句的含义，往往是通过一、二个动词、形容词、副词、数量词等关键词语传递出来的。抓住句中关键词语去深入理解句子，是常用的可取的一种赏析句子的方法。</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2</a:t>
            </a:r>
            <a:r>
              <a:rPr lang="zh-CN" altLang="en-US"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FF0000"/>
                </a:solidFill>
                <a:latin typeface="Microsoft YaHei" panose="020B0503020204020204" pitchFamily="34" charset="-122"/>
                <a:ea typeface="Microsoft YaHei" panose="020B0503020204020204" pitchFamily="34" charset="-122"/>
              </a:rPr>
              <a:t>从修辞的角度赏析句子</a:t>
            </a:r>
            <a:r>
              <a:rPr lang="zh-CN" altLang="en-US" dirty="0">
                <a:solidFill>
                  <a:srgbClr val="333333"/>
                </a:solidFill>
                <a:latin typeface="Microsoft YaHei" panose="020B0503020204020204" pitchFamily="34" charset="-122"/>
                <a:ea typeface="Microsoft YaHei" panose="020B0503020204020204" pitchFamily="34" charset="-122"/>
              </a:rPr>
              <a:t>。修辞手法的运用，能使句子表达的意思更形象、生动、传神。修辞常见的有八种（即比喻、比拟、夸张、排比、对偶、借代、设问、反问），它们在不同的语境中所起到的作用各不相同。</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3</a:t>
            </a:r>
            <a:r>
              <a:rPr lang="zh-CN" altLang="en-US"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FF0000"/>
                </a:solidFill>
                <a:latin typeface="Microsoft YaHei" panose="020B0503020204020204" pitchFamily="34" charset="-122"/>
                <a:ea typeface="Microsoft YaHei" panose="020B0503020204020204" pitchFamily="34" charset="-122"/>
              </a:rPr>
              <a:t>从结构作用的角度赏析句子</a:t>
            </a:r>
            <a:r>
              <a:rPr lang="zh-CN" altLang="en-US" dirty="0">
                <a:solidFill>
                  <a:srgbClr val="333333"/>
                </a:solidFill>
                <a:latin typeface="Microsoft YaHei" panose="020B0503020204020204" pitchFamily="34" charset="-122"/>
                <a:ea typeface="Microsoft YaHei" panose="020B0503020204020204" pitchFamily="34" charset="-122"/>
              </a:rPr>
              <a:t>。一个句子在结构上的作用有承上启下、前后呼应、总结上文或总结全文等。我们应该抓住总领句、过渡句、总结句分析其在结构上的作用。</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4</a:t>
            </a:r>
            <a:r>
              <a:rPr lang="zh-CN" altLang="en-US"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FF0000"/>
                </a:solidFill>
                <a:latin typeface="Microsoft YaHei" panose="020B0503020204020204" pitchFamily="34" charset="-122"/>
                <a:ea typeface="Microsoft YaHei" panose="020B0503020204020204" pitchFamily="34" charset="-122"/>
              </a:rPr>
              <a:t>从写作艺术手法的角度赏析句子</a:t>
            </a:r>
            <a:r>
              <a:rPr lang="zh-CN" altLang="en-US" dirty="0">
                <a:solidFill>
                  <a:srgbClr val="333333"/>
                </a:solidFill>
                <a:latin typeface="Microsoft YaHei" panose="020B0503020204020204" pitchFamily="34" charset="-122"/>
                <a:ea typeface="Microsoft YaHei" panose="020B0503020204020204" pitchFamily="34" charset="-122"/>
              </a:rPr>
              <a:t>。艺术手法是作家在创作中为塑造艺术形象，表达审美情感时所运用的各种具体的表现手段，如衬托、对比、借景抒情、托物言志、联想、想象、象征等。</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5</a:t>
            </a:r>
            <a:r>
              <a:rPr lang="zh-CN" altLang="en-US"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FF0000"/>
                </a:solidFill>
                <a:latin typeface="Microsoft YaHei" panose="020B0503020204020204" pitchFamily="34" charset="-122"/>
                <a:ea typeface="Microsoft YaHei" panose="020B0503020204020204" pitchFamily="34" charset="-122"/>
              </a:rPr>
              <a:t>从句式特点入手赏析句子</a:t>
            </a:r>
            <a:r>
              <a:rPr lang="zh-CN" altLang="en-US" dirty="0">
                <a:solidFill>
                  <a:srgbClr val="333333"/>
                </a:solidFill>
                <a:latin typeface="Microsoft YaHei" panose="020B0503020204020204" pitchFamily="34" charset="-122"/>
                <a:ea typeface="Microsoft YaHei" panose="020B0503020204020204" pitchFamily="34" charset="-122"/>
              </a:rPr>
              <a:t>。常见的句式特点有：长短句结合、句子对仗工整、双重否定句。排比句、反问句、倒装句等。</a:t>
            </a:r>
            <a:endParaRPr lang="zh-CN" altLang="en-US" dirty="0"/>
          </a:p>
        </p:txBody>
      </p:sp>
    </p:spTree>
    <p:extLst>
      <p:ext uri="{BB962C8B-B14F-4D97-AF65-F5344CB8AC3E}">
        <p14:creationId xmlns:p14="http://schemas.microsoft.com/office/powerpoint/2010/main" val="41291769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02E287B-5C74-4F4B-A5C0-C37BC8847B70}"/>
              </a:ext>
            </a:extLst>
          </p:cNvPr>
          <p:cNvSpPr/>
          <p:nvPr/>
        </p:nvSpPr>
        <p:spPr>
          <a:xfrm>
            <a:off x="323528" y="-105906"/>
            <a:ext cx="8784976" cy="5355312"/>
          </a:xfrm>
          <a:prstGeom prst="rect">
            <a:avLst/>
          </a:prstGeom>
        </p:spPr>
        <p:txBody>
          <a:bodyPr wrap="square">
            <a:spAutoFit/>
          </a:bodyPr>
          <a:lstStyle/>
          <a:p>
            <a:r>
              <a:rPr lang="zh-CN" altLang="en-US" dirty="0">
                <a:solidFill>
                  <a:srgbClr val="333333"/>
                </a:solidFill>
                <a:latin typeface="Microsoft YaHei" panose="020B0503020204020204" pitchFamily="34" charset="-122"/>
                <a:ea typeface="Microsoft YaHei" panose="020B0503020204020204" pitchFamily="34" charset="-122"/>
              </a:rPr>
              <a:t>人物描写的作用</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①肖像描写</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对人物形象的外部特征进行描绘的手法，具体包括容貌、身材、表情、衣着、姿态等描写。肖像描写有着重要的烘托作用。</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②语言描写</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包括对话、独白、旁白及对语气的描写。语言描写有助于刻画人物性格，反映人物的心理活动，促进故事情节的发展，代表性的语言描写可以使人物形象跃然纸上。</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③动作描写</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对人物在典型环境中的行为动作进行描写的手法。动作描写可以写出人物的心灵世界，有助于揭示人物心理及性格特征。</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④心理描写</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对人物在一定情景中的想法、感触、情绪、意识等进行的具体刻画。心理描写可以直接揭示人物的内心世界，交代人物的思想基础及行动的内在依据，表现人物的思想品质和性格特征，推动故事情节的进展。</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⑤细节描写</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对生活中那些细致又富有表现力的典型环节所做的特写型描写。它是叙事类文章最小的描写单位，它把事物细微本质的情状特点，鲜明逼真地呈现出来。细节描写都是作者精心的设置和安排，不可随意取代。小说中运用恰当的细节描写，能起到烘托环境气氛，细腻地展示人物某方面的性格特征及揭示主题思想的作用。</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⑥场面描写</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在特定的时间及环境中，展开以人物活动为中心的生活画面的描写，主要体现在人与人之间发生关系而构成的人物活动的“动态”描写上，同时也表现在作为人物活动背景的特定环境的渲染上，通过环境及人物活动的描写，来烘托、渲染气氛，以刻画人物性格。</a:t>
            </a:r>
            <a:endParaRPr lang="zh-CN" altLang="en-US" dirty="0"/>
          </a:p>
        </p:txBody>
      </p:sp>
    </p:spTree>
    <p:extLst>
      <p:ext uri="{BB962C8B-B14F-4D97-AF65-F5344CB8AC3E}">
        <p14:creationId xmlns:p14="http://schemas.microsoft.com/office/powerpoint/2010/main" val="17833687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E39FF94-4835-4A4E-9FA5-07C53A7930BA}"/>
              </a:ext>
            </a:extLst>
          </p:cNvPr>
          <p:cNvSpPr/>
          <p:nvPr/>
        </p:nvSpPr>
        <p:spPr>
          <a:xfrm>
            <a:off x="251520" y="771550"/>
            <a:ext cx="8784976" cy="3255186"/>
          </a:xfrm>
          <a:prstGeom prst="rect">
            <a:avLst/>
          </a:prstGeom>
        </p:spPr>
        <p:txBody>
          <a:bodyPr wrap="square">
            <a:spAutoFit/>
          </a:bodyPr>
          <a:lstStyle/>
          <a:p>
            <a:pPr>
              <a:lnSpc>
                <a:spcPct val="150000"/>
              </a:lnSpc>
            </a:pPr>
            <a:r>
              <a:rPr lang="zh-CN" altLang="en-US" sz="2800" dirty="0">
                <a:solidFill>
                  <a:srgbClr val="FF0000"/>
                </a:solidFill>
                <a:latin typeface="Microsoft YaHei" panose="020B0503020204020204" pitchFamily="34" charset="-122"/>
                <a:ea typeface="Microsoft YaHei" panose="020B0503020204020204" pitchFamily="34" charset="-122"/>
              </a:rPr>
              <a:t>“规范作答”不能忘记的三个原则：</a:t>
            </a:r>
            <a:br>
              <a:rPr lang="zh-CN" altLang="en-US" sz="2800" dirty="0">
                <a:solidFill>
                  <a:srgbClr val="FF0000"/>
                </a:solidFill>
              </a:rPr>
            </a:br>
            <a:r>
              <a:rPr lang="zh-CN" altLang="en-US" sz="2800" dirty="0">
                <a:solidFill>
                  <a:srgbClr val="FF0000"/>
                </a:solidFill>
                <a:latin typeface="Microsoft YaHei" panose="020B0503020204020204" pitchFamily="34" charset="-122"/>
                <a:ea typeface="Microsoft YaHei" panose="020B0503020204020204" pitchFamily="34" charset="-122"/>
              </a:rPr>
              <a:t>（</a:t>
            </a:r>
            <a:r>
              <a:rPr lang="en-US" altLang="zh-CN" sz="2800" dirty="0">
                <a:solidFill>
                  <a:srgbClr val="FF0000"/>
                </a:solidFill>
                <a:latin typeface="Microsoft YaHei" panose="020B0503020204020204" pitchFamily="34" charset="-122"/>
                <a:ea typeface="Microsoft YaHei" panose="020B0503020204020204" pitchFamily="34" charset="-122"/>
              </a:rPr>
              <a:t>1</a:t>
            </a:r>
            <a:r>
              <a:rPr lang="zh-CN" altLang="en-US" sz="2800" dirty="0">
                <a:solidFill>
                  <a:srgbClr val="FF0000"/>
                </a:solidFill>
                <a:latin typeface="Microsoft YaHei" panose="020B0503020204020204" pitchFamily="34" charset="-122"/>
                <a:ea typeface="Microsoft YaHei" panose="020B0503020204020204" pitchFamily="34" charset="-122"/>
              </a:rPr>
              <a:t>）答案在文中（直接来源于文中或从文中提炼）；</a:t>
            </a:r>
            <a:br>
              <a:rPr lang="zh-CN" altLang="en-US" sz="2800" dirty="0">
                <a:solidFill>
                  <a:srgbClr val="FF0000"/>
                </a:solidFill>
              </a:rPr>
            </a:br>
            <a:r>
              <a:rPr lang="zh-CN" altLang="en-US" sz="2800" dirty="0">
                <a:solidFill>
                  <a:srgbClr val="FF0000"/>
                </a:solidFill>
                <a:latin typeface="Microsoft YaHei" panose="020B0503020204020204" pitchFamily="34" charset="-122"/>
                <a:ea typeface="Microsoft YaHei" panose="020B0503020204020204" pitchFamily="34" charset="-122"/>
              </a:rPr>
              <a:t>（</a:t>
            </a:r>
            <a:r>
              <a:rPr lang="en-US" altLang="zh-CN" sz="2800" dirty="0">
                <a:solidFill>
                  <a:srgbClr val="FF0000"/>
                </a:solidFill>
                <a:latin typeface="Microsoft YaHei" panose="020B0503020204020204" pitchFamily="34" charset="-122"/>
                <a:ea typeface="Microsoft YaHei" panose="020B0503020204020204" pitchFamily="34" charset="-122"/>
              </a:rPr>
              <a:t>2</a:t>
            </a:r>
            <a:r>
              <a:rPr lang="zh-CN" altLang="en-US" sz="2800" dirty="0">
                <a:solidFill>
                  <a:srgbClr val="FF0000"/>
                </a:solidFill>
                <a:latin typeface="Microsoft YaHei" panose="020B0503020204020204" pitchFamily="34" charset="-122"/>
                <a:ea typeface="Microsoft YaHei" panose="020B0503020204020204" pitchFamily="34" charset="-122"/>
              </a:rPr>
              <a:t>）选择并重组文中关键词句</a:t>
            </a:r>
            <a:endParaRPr lang="en-US" altLang="zh-CN" sz="2800" dirty="0">
              <a:solidFill>
                <a:srgbClr val="FF0000"/>
              </a:solidFill>
              <a:latin typeface="Microsoft YaHei" panose="020B0503020204020204" pitchFamily="34" charset="-122"/>
              <a:ea typeface="Microsoft YaHei" panose="020B0503020204020204" pitchFamily="34" charset="-122"/>
            </a:endParaRPr>
          </a:p>
          <a:p>
            <a:pPr>
              <a:lnSpc>
                <a:spcPct val="150000"/>
              </a:lnSpc>
            </a:pPr>
            <a:r>
              <a:rPr lang="zh-CN" altLang="en-US" sz="2800" dirty="0">
                <a:solidFill>
                  <a:srgbClr val="FF0000"/>
                </a:solidFill>
                <a:latin typeface="Microsoft YaHei" panose="020B0503020204020204" pitchFamily="34" charset="-122"/>
                <a:ea typeface="Microsoft YaHei" panose="020B0503020204020204" pitchFamily="34" charset="-122"/>
              </a:rPr>
              <a:t>（注意原文表述角度与设问角度是否一致）；</a:t>
            </a:r>
            <a:br>
              <a:rPr lang="zh-CN" altLang="en-US" sz="2800" dirty="0">
                <a:solidFill>
                  <a:srgbClr val="FF0000"/>
                </a:solidFill>
              </a:rPr>
            </a:br>
            <a:r>
              <a:rPr lang="zh-CN" altLang="en-US" sz="2800" dirty="0">
                <a:solidFill>
                  <a:srgbClr val="FF0000"/>
                </a:solidFill>
                <a:latin typeface="Microsoft YaHei" panose="020B0503020204020204" pitchFamily="34" charset="-122"/>
                <a:ea typeface="Microsoft YaHei" panose="020B0503020204020204" pitchFamily="34" charset="-122"/>
              </a:rPr>
              <a:t>（</a:t>
            </a:r>
            <a:r>
              <a:rPr lang="en-US" altLang="zh-CN" sz="2800" dirty="0">
                <a:solidFill>
                  <a:srgbClr val="FF0000"/>
                </a:solidFill>
                <a:latin typeface="Microsoft YaHei" panose="020B0503020204020204" pitchFamily="34" charset="-122"/>
                <a:ea typeface="Microsoft YaHei" panose="020B0503020204020204" pitchFamily="34" charset="-122"/>
              </a:rPr>
              <a:t>3</a:t>
            </a:r>
            <a:r>
              <a:rPr lang="zh-CN" altLang="en-US" sz="2800" dirty="0">
                <a:solidFill>
                  <a:srgbClr val="FF0000"/>
                </a:solidFill>
                <a:latin typeface="Microsoft YaHei" panose="020B0503020204020204" pitchFamily="34" charset="-122"/>
                <a:ea typeface="Microsoft YaHei" panose="020B0503020204020204" pitchFamily="34" charset="-122"/>
              </a:rPr>
              <a:t>）分点分条作答。</a:t>
            </a:r>
            <a:endParaRPr lang="zh-CN" altLang="en-US" sz="2800" dirty="0">
              <a:solidFill>
                <a:srgbClr val="FF0000"/>
              </a:solidFill>
            </a:endParaRPr>
          </a:p>
        </p:txBody>
      </p:sp>
    </p:spTree>
    <p:extLst>
      <p:ext uri="{BB962C8B-B14F-4D97-AF65-F5344CB8AC3E}">
        <p14:creationId xmlns:p14="http://schemas.microsoft.com/office/powerpoint/2010/main" val="85004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0"/>
            <a:ext cx="7345907" cy="336520"/>
          </a:xfrm>
        </p:spPr>
        <p:txBody>
          <a:bodyPr tIns="34290">
            <a:noAutofit/>
          </a:bodyPr>
          <a:lstStyle/>
          <a:p>
            <a:r>
              <a:rPr lang="zh-CN" altLang="en-US" sz="2100" dirty="0"/>
              <a:t>近三年高考命题分析</a:t>
            </a:r>
          </a:p>
        </p:txBody>
      </p:sp>
      <p:graphicFrame>
        <p:nvGraphicFramePr>
          <p:cNvPr id="4" name="内容占位符 3"/>
          <p:cNvGraphicFramePr>
            <a:graphicFrameLocks noGrp="1"/>
          </p:cNvGraphicFramePr>
          <p:nvPr>
            <p:ph sz="quarter" idx="1"/>
          </p:nvPr>
        </p:nvGraphicFramePr>
        <p:xfrm>
          <a:off x="1" y="51470"/>
          <a:ext cx="8964487" cy="4985371"/>
        </p:xfrm>
        <a:graphic>
          <a:graphicData uri="http://schemas.openxmlformats.org/drawingml/2006/table">
            <a:tbl>
              <a:tblPr firstRow="1" bandRow="1">
                <a:tableStyleId>{5C22544A-7EE6-4342-B048-85BDC9FD1C3A}</a:tableStyleId>
              </a:tblPr>
              <a:tblGrid>
                <a:gridCol w="234227">
                  <a:extLst>
                    <a:ext uri="{9D8B030D-6E8A-4147-A177-3AD203B41FA5}">
                      <a16:colId xmlns:a16="http://schemas.microsoft.com/office/drawing/2014/main" val="20000"/>
                    </a:ext>
                  </a:extLst>
                </a:gridCol>
                <a:gridCol w="383278">
                  <a:extLst>
                    <a:ext uri="{9D8B030D-6E8A-4147-A177-3AD203B41FA5}">
                      <a16:colId xmlns:a16="http://schemas.microsoft.com/office/drawing/2014/main" val="20001"/>
                    </a:ext>
                  </a:extLst>
                </a:gridCol>
                <a:gridCol w="2320971">
                  <a:extLst>
                    <a:ext uri="{9D8B030D-6E8A-4147-A177-3AD203B41FA5}">
                      <a16:colId xmlns:a16="http://schemas.microsoft.com/office/drawing/2014/main" val="20002"/>
                    </a:ext>
                  </a:extLst>
                </a:gridCol>
                <a:gridCol w="532334">
                  <a:extLst>
                    <a:ext uri="{9D8B030D-6E8A-4147-A177-3AD203B41FA5}">
                      <a16:colId xmlns:a16="http://schemas.microsoft.com/office/drawing/2014/main" val="20003"/>
                    </a:ext>
                  </a:extLst>
                </a:gridCol>
                <a:gridCol w="533469">
                  <a:extLst>
                    <a:ext uri="{9D8B030D-6E8A-4147-A177-3AD203B41FA5}">
                      <a16:colId xmlns:a16="http://schemas.microsoft.com/office/drawing/2014/main" val="20004"/>
                    </a:ext>
                  </a:extLst>
                </a:gridCol>
                <a:gridCol w="764743">
                  <a:extLst>
                    <a:ext uri="{9D8B030D-6E8A-4147-A177-3AD203B41FA5}">
                      <a16:colId xmlns:a16="http://schemas.microsoft.com/office/drawing/2014/main" val="20005"/>
                    </a:ext>
                  </a:extLst>
                </a:gridCol>
                <a:gridCol w="426547">
                  <a:extLst>
                    <a:ext uri="{9D8B030D-6E8A-4147-A177-3AD203B41FA5}">
                      <a16:colId xmlns:a16="http://schemas.microsoft.com/office/drawing/2014/main" val="20006"/>
                    </a:ext>
                  </a:extLst>
                </a:gridCol>
                <a:gridCol w="638798">
                  <a:extLst>
                    <a:ext uri="{9D8B030D-6E8A-4147-A177-3AD203B41FA5}">
                      <a16:colId xmlns:a16="http://schemas.microsoft.com/office/drawing/2014/main" val="20007"/>
                    </a:ext>
                  </a:extLst>
                </a:gridCol>
                <a:gridCol w="585567">
                  <a:extLst>
                    <a:ext uri="{9D8B030D-6E8A-4147-A177-3AD203B41FA5}">
                      <a16:colId xmlns:a16="http://schemas.microsoft.com/office/drawing/2014/main" val="20008"/>
                    </a:ext>
                  </a:extLst>
                </a:gridCol>
                <a:gridCol w="568964">
                  <a:extLst>
                    <a:ext uri="{9D8B030D-6E8A-4147-A177-3AD203B41FA5}">
                      <a16:colId xmlns:a16="http://schemas.microsoft.com/office/drawing/2014/main" val="20009"/>
                    </a:ext>
                  </a:extLst>
                </a:gridCol>
                <a:gridCol w="596435">
                  <a:extLst>
                    <a:ext uri="{9D8B030D-6E8A-4147-A177-3AD203B41FA5}">
                      <a16:colId xmlns:a16="http://schemas.microsoft.com/office/drawing/2014/main" val="20010"/>
                    </a:ext>
                  </a:extLst>
                </a:gridCol>
                <a:gridCol w="689577">
                  <a:extLst>
                    <a:ext uri="{9D8B030D-6E8A-4147-A177-3AD203B41FA5}">
                      <a16:colId xmlns:a16="http://schemas.microsoft.com/office/drawing/2014/main" val="20011"/>
                    </a:ext>
                  </a:extLst>
                </a:gridCol>
                <a:gridCol w="689577">
                  <a:extLst>
                    <a:ext uri="{9D8B030D-6E8A-4147-A177-3AD203B41FA5}">
                      <a16:colId xmlns:a16="http://schemas.microsoft.com/office/drawing/2014/main" val="20012"/>
                    </a:ext>
                  </a:extLst>
                </a:gridCol>
              </a:tblGrid>
              <a:tr h="274308">
                <a:tc rowSpan="2" gridSpan="2">
                  <a:txBody>
                    <a:bodyPr/>
                    <a:lstStyle/>
                    <a:p>
                      <a:pPr algn="ctr"/>
                      <a:r>
                        <a:rPr lang="zh-CN" altLang="en-US" sz="1400" dirty="0"/>
                        <a:t>卷</a:t>
                      </a:r>
                    </a:p>
                    <a:p>
                      <a:pPr algn="ctr"/>
                      <a:r>
                        <a:rPr lang="zh-CN" altLang="en-US" sz="1400" dirty="0"/>
                        <a:t>别</a:t>
                      </a:r>
                    </a:p>
                  </a:txBody>
                  <a:tcPr marL="68580" marR="68580" marT="34290" marB="34290"/>
                </a:tc>
                <a:tc rowSpan="2" hMerge="1">
                  <a:txBody>
                    <a:bodyPr/>
                    <a:lstStyle/>
                    <a:p>
                      <a:pPr algn="ctr"/>
                      <a:endParaRPr lang="zh-CN" altLang="en-US" dirty="0"/>
                    </a:p>
                  </a:txBody>
                  <a:tcPr/>
                </a:tc>
                <a:tc rowSpan="2">
                  <a:txBody>
                    <a:bodyPr/>
                    <a:lstStyle/>
                    <a:p>
                      <a:pPr algn="ctr"/>
                      <a:r>
                        <a:rPr lang="zh-CN" altLang="en-US" sz="1400" dirty="0"/>
                        <a:t>作者、出处</a:t>
                      </a:r>
                    </a:p>
                  </a:txBody>
                  <a:tcPr marL="68580" marR="68580" marT="34290" marB="34290"/>
                </a:tc>
                <a:tc rowSpan="2">
                  <a:txBody>
                    <a:bodyPr/>
                    <a:lstStyle/>
                    <a:p>
                      <a:r>
                        <a:rPr lang="zh-CN" altLang="en-US" sz="1400" dirty="0"/>
                        <a:t>文体</a:t>
                      </a:r>
                    </a:p>
                  </a:txBody>
                  <a:tcPr marL="68580" marR="68580" marT="34290" marB="34290"/>
                </a:tc>
                <a:tc rowSpan="2">
                  <a:txBody>
                    <a:bodyPr/>
                    <a:lstStyle/>
                    <a:p>
                      <a:r>
                        <a:rPr lang="zh-CN" altLang="en-US" sz="1400" dirty="0"/>
                        <a:t>题型、题量</a:t>
                      </a:r>
                    </a:p>
                  </a:txBody>
                  <a:tcPr marL="68580" marR="68580" marT="34290" marB="34290"/>
                </a:tc>
                <a:tc rowSpan="2">
                  <a:txBody>
                    <a:bodyPr/>
                    <a:lstStyle/>
                    <a:p>
                      <a:pPr algn="ctr"/>
                      <a:r>
                        <a:rPr lang="zh-CN" altLang="en-US" sz="1400" dirty="0"/>
                        <a:t>字数</a:t>
                      </a:r>
                    </a:p>
                  </a:txBody>
                  <a:tcPr marL="68580" marR="68580" marT="34290" marB="34290"/>
                </a:tc>
                <a:tc rowSpan="2">
                  <a:txBody>
                    <a:bodyPr/>
                    <a:lstStyle/>
                    <a:p>
                      <a:r>
                        <a:rPr lang="zh-CN" altLang="en-US" sz="1400" dirty="0"/>
                        <a:t>分值</a:t>
                      </a:r>
                    </a:p>
                  </a:txBody>
                  <a:tcPr marL="68580" marR="68580" marT="34290" marB="34290"/>
                </a:tc>
                <a:tc gridSpan="6">
                  <a:txBody>
                    <a:bodyPr/>
                    <a:lstStyle/>
                    <a:p>
                      <a:pPr algn="ctr"/>
                      <a:r>
                        <a:rPr lang="zh-CN" altLang="en-US" sz="1400" dirty="0"/>
                        <a:t>考查角度</a:t>
                      </a:r>
                    </a:p>
                  </a:txBody>
                  <a:tcPr marL="68580" marR="68580" marT="34290" marB="34290"/>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000"/>
                  </a:ext>
                </a:extLst>
              </a:tr>
              <a:tr h="285952">
                <a:tc gridSpan="2"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r>
                        <a:rPr lang="zh-CN" altLang="en-US" sz="1400" dirty="0"/>
                        <a:t>人物</a:t>
                      </a:r>
                    </a:p>
                  </a:txBody>
                  <a:tcPr marL="68580" marR="68580" marT="34290" marB="34290"/>
                </a:tc>
                <a:tc>
                  <a:txBody>
                    <a:bodyPr/>
                    <a:lstStyle/>
                    <a:p>
                      <a:r>
                        <a:rPr lang="zh-CN" altLang="en-US" sz="1400" dirty="0"/>
                        <a:t>环境</a:t>
                      </a:r>
                    </a:p>
                  </a:txBody>
                  <a:tcPr marL="68580" marR="68580" marT="34290" marB="34290"/>
                </a:tc>
                <a:tc>
                  <a:txBody>
                    <a:bodyPr/>
                    <a:lstStyle/>
                    <a:p>
                      <a:r>
                        <a:rPr lang="zh-CN" altLang="en-US" sz="1400" dirty="0"/>
                        <a:t>情节</a:t>
                      </a:r>
                    </a:p>
                  </a:txBody>
                  <a:tcPr marL="68580" marR="68580" marT="34290" marB="34290"/>
                </a:tc>
                <a:tc>
                  <a:txBody>
                    <a:bodyPr/>
                    <a:lstStyle/>
                    <a:p>
                      <a:r>
                        <a:rPr lang="zh-CN" altLang="en-US" sz="1400" dirty="0"/>
                        <a:t>手法</a:t>
                      </a:r>
                    </a:p>
                  </a:txBody>
                  <a:tcPr marL="68580" marR="68580" marT="34290" marB="34290"/>
                </a:tc>
                <a:tc>
                  <a:txBody>
                    <a:bodyPr/>
                    <a:lstStyle/>
                    <a:p>
                      <a:r>
                        <a:rPr lang="zh-CN" altLang="en-US" sz="1400" dirty="0"/>
                        <a:t>主题</a:t>
                      </a:r>
                    </a:p>
                  </a:txBody>
                  <a:tcPr marL="68580" marR="68580" marT="34290" marB="34290"/>
                </a:tc>
                <a:tc>
                  <a:txBody>
                    <a:bodyPr/>
                    <a:lstStyle/>
                    <a:p>
                      <a:r>
                        <a:rPr lang="zh-CN" altLang="en-US" sz="1400" dirty="0"/>
                        <a:t>含义</a:t>
                      </a:r>
                    </a:p>
                  </a:txBody>
                  <a:tcPr marL="68580" marR="68580" marT="34290" marB="34290"/>
                </a:tc>
                <a:extLst>
                  <a:ext uri="{0D108BD9-81ED-4DB2-BD59-A6C34878D82A}">
                    <a16:rowId xmlns:a16="http://schemas.microsoft.com/office/drawing/2014/main" val="10001"/>
                  </a:ext>
                </a:extLst>
              </a:tr>
              <a:tr h="481893">
                <a:tc rowSpan="3">
                  <a:txBody>
                    <a:bodyPr/>
                    <a:lstStyle/>
                    <a:p>
                      <a:r>
                        <a:rPr lang="en-US" altLang="zh-CN" sz="1400" dirty="0"/>
                        <a:t>2019</a:t>
                      </a:r>
                      <a:r>
                        <a:rPr lang="zh-CN" altLang="en-US" sz="1400" dirty="0"/>
                        <a:t>年</a:t>
                      </a:r>
                    </a:p>
                  </a:txBody>
                  <a:tcPr marL="68580" marR="68580" marT="34290" marB="34290"/>
                </a:tc>
                <a:tc>
                  <a:txBody>
                    <a:bodyPr/>
                    <a:lstStyle/>
                    <a:p>
                      <a:r>
                        <a:rPr lang="zh-CN" altLang="en-US" sz="1400" dirty="0"/>
                        <a:t>卷</a:t>
                      </a:r>
                      <a:r>
                        <a:rPr lang="en-US" altLang="zh-CN" sz="1400" dirty="0"/>
                        <a:t>1</a:t>
                      </a:r>
                      <a:endParaRPr lang="zh-CN" altLang="en-US" sz="1400" dirty="0"/>
                    </a:p>
                  </a:txBody>
                  <a:tcPr marL="68580" marR="68580" marT="34290" marB="34290"/>
                </a:tc>
                <a:tc>
                  <a:txBody>
                    <a:bodyPr/>
                    <a:lstStyle/>
                    <a:p>
                      <a:r>
                        <a:rPr lang="zh-CN" altLang="en-US" sz="1400" dirty="0"/>
                        <a:t>鲁迅</a:t>
                      </a:r>
                      <a:r>
                        <a:rPr lang="en-US" altLang="zh-CN" sz="1400" dirty="0"/>
                        <a:t>《</a:t>
                      </a:r>
                      <a:r>
                        <a:rPr lang="zh-CN" altLang="en-US" sz="1400" dirty="0"/>
                        <a:t>理水（节选）</a:t>
                      </a:r>
                      <a:r>
                        <a:rPr lang="en-US" altLang="zh-CN" sz="1400" dirty="0"/>
                        <a:t>》</a:t>
                      </a:r>
                      <a:endParaRPr lang="zh-CN" altLang="en-US" sz="1400" dirty="0"/>
                    </a:p>
                  </a:txBody>
                  <a:tcPr marL="68580" marR="68580" marT="34290" marB="34290"/>
                </a:tc>
                <a:tc rowSpan="8">
                  <a:txBody>
                    <a:bodyPr/>
                    <a:lstStyle/>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r>
                        <a:rPr lang="zh-CN" altLang="en-US" sz="1400" dirty="0"/>
                        <a:t>小</a:t>
                      </a:r>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r>
                        <a:rPr lang="zh-CN" altLang="en-US" sz="1400" dirty="0"/>
                        <a:t>说</a:t>
                      </a:r>
                    </a:p>
                  </a:txBody>
                  <a:tcPr marL="68580" marR="68580" marT="34290" marB="34290"/>
                </a:tc>
                <a:tc rowSpan="9">
                  <a:txBody>
                    <a:bodyPr/>
                    <a:lstStyle/>
                    <a:p>
                      <a:endParaRPr lang="en-US" altLang="zh-CN" sz="1400" dirty="0"/>
                    </a:p>
                    <a:p>
                      <a:endParaRPr lang="en-US" altLang="zh-CN" sz="1400" dirty="0"/>
                    </a:p>
                    <a:p>
                      <a:endParaRPr lang="en-US" altLang="zh-CN" sz="1400" dirty="0"/>
                    </a:p>
                    <a:p>
                      <a:r>
                        <a:rPr lang="zh-CN" altLang="en-US" sz="1400" dirty="0"/>
                        <a:t>单</a:t>
                      </a:r>
                      <a:endParaRPr lang="en-US" altLang="zh-CN" sz="1400" dirty="0"/>
                    </a:p>
                    <a:p>
                      <a:r>
                        <a:rPr lang="zh-CN" altLang="en-US" sz="1400" dirty="0"/>
                        <a:t>选</a:t>
                      </a:r>
                      <a:endParaRPr lang="en-US" altLang="zh-CN" sz="1400" dirty="0"/>
                    </a:p>
                    <a:p>
                      <a:r>
                        <a:rPr lang="zh-CN" altLang="en-US" sz="1400" dirty="0"/>
                        <a:t>题</a:t>
                      </a:r>
                      <a:endParaRPr lang="en-US" altLang="zh-CN" sz="1400" dirty="0"/>
                    </a:p>
                    <a:p>
                      <a:r>
                        <a:rPr lang="zh-CN" altLang="en-US" sz="1400" dirty="0"/>
                        <a:t>（</a:t>
                      </a:r>
                      <a:r>
                        <a:rPr lang="en-US" altLang="zh-CN" sz="1400" dirty="0"/>
                        <a:t>1</a:t>
                      </a:r>
                      <a:r>
                        <a:rPr lang="zh-CN" altLang="en-US" sz="1400" dirty="0"/>
                        <a:t>）主</a:t>
                      </a:r>
                      <a:endParaRPr lang="en-US" altLang="zh-CN" sz="1400" dirty="0"/>
                    </a:p>
                    <a:p>
                      <a:r>
                        <a:rPr lang="zh-CN" altLang="en-US" sz="1400" dirty="0"/>
                        <a:t>观</a:t>
                      </a:r>
                      <a:endParaRPr lang="en-US" altLang="zh-CN" sz="1400" dirty="0"/>
                    </a:p>
                    <a:p>
                      <a:r>
                        <a:rPr lang="zh-CN" altLang="en-US" sz="1400" dirty="0"/>
                        <a:t>题</a:t>
                      </a:r>
                      <a:endParaRPr lang="en-US" altLang="zh-CN" sz="1400" dirty="0"/>
                    </a:p>
                    <a:p>
                      <a:r>
                        <a:rPr lang="zh-CN" altLang="en-US" sz="1400" dirty="0"/>
                        <a:t>（</a:t>
                      </a:r>
                      <a:r>
                        <a:rPr lang="en-US" altLang="zh-CN" sz="1400" dirty="0"/>
                        <a:t>2</a:t>
                      </a:r>
                      <a:r>
                        <a:rPr lang="zh-CN" altLang="en-US" sz="1400" dirty="0"/>
                        <a:t>）</a:t>
                      </a:r>
                    </a:p>
                  </a:txBody>
                  <a:tcPr marL="68580" marR="68580" marT="34290" marB="34290"/>
                </a:tc>
                <a:tc>
                  <a:txBody>
                    <a:bodyPr/>
                    <a:lstStyle/>
                    <a:p>
                      <a:r>
                        <a:rPr lang="en-US" altLang="zh-CN" sz="1400" dirty="0"/>
                        <a:t>1782</a:t>
                      </a:r>
                      <a:endParaRPr lang="zh-CN" altLang="en-US" sz="1400" dirty="0"/>
                    </a:p>
                  </a:txBody>
                  <a:tcPr marL="68580" marR="68580" marT="34290" marB="34290"/>
                </a:tc>
                <a:tc rowSpan="6">
                  <a:txBody>
                    <a:bodyPr/>
                    <a:lstStyle/>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r>
                        <a:rPr lang="en-US" altLang="zh-CN" sz="1400" dirty="0"/>
                        <a:t>15</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endParaRPr lang="zh-CN" altLang="en-US" sz="1400" dirty="0"/>
                    </a:p>
                  </a:txBody>
                  <a:tcPr marL="68580" marR="68580" marT="34290" marB="34290"/>
                </a:tc>
                <a:tc>
                  <a:txBody>
                    <a:bodyPr/>
                    <a:lstStyle/>
                    <a:p>
                      <a:endParaRPr lang="zh-CN" altLang="en-US" sz="140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endParaRPr lang="zh-CN" altLang="en-US" sz="1400" dirty="0"/>
                    </a:p>
                  </a:txBody>
                  <a:tcPr marL="68580" marR="68580" marT="34290" marB="34290"/>
                </a:tc>
                <a:extLst>
                  <a:ext uri="{0D108BD9-81ED-4DB2-BD59-A6C34878D82A}">
                    <a16:rowId xmlns:a16="http://schemas.microsoft.com/office/drawing/2014/main" val="10002"/>
                  </a:ext>
                </a:extLst>
              </a:tr>
              <a:tr h="481893">
                <a:tc vMerge="1">
                  <a:txBody>
                    <a:bodyPr/>
                    <a:lstStyle/>
                    <a:p>
                      <a:endParaRPr lang="zh-CN" altLang="en-US"/>
                    </a:p>
                  </a:txBody>
                  <a:tcPr/>
                </a:tc>
                <a:tc>
                  <a:txBody>
                    <a:bodyPr/>
                    <a:lstStyle/>
                    <a:p>
                      <a:r>
                        <a:rPr lang="zh-CN" altLang="en-US" sz="1400" dirty="0"/>
                        <a:t>卷</a:t>
                      </a:r>
                      <a:r>
                        <a:rPr lang="en-US" altLang="zh-CN" sz="1400" dirty="0"/>
                        <a:t>2</a:t>
                      </a:r>
                      <a:endParaRPr lang="zh-CN" altLang="en-US" sz="1400" dirty="0"/>
                    </a:p>
                  </a:txBody>
                  <a:tcPr marL="68580" marR="68580" marT="34290" marB="34290"/>
                </a:tc>
                <a:tc>
                  <a:txBody>
                    <a:bodyPr/>
                    <a:lstStyle/>
                    <a:p>
                      <a:r>
                        <a:rPr lang="zh-CN" altLang="en-US" sz="1400" dirty="0"/>
                        <a:t>（法）莫泊桑</a:t>
                      </a:r>
                      <a:r>
                        <a:rPr lang="en-US" altLang="zh-CN" sz="1400" dirty="0"/>
                        <a:t>《</a:t>
                      </a:r>
                      <a:r>
                        <a:rPr lang="zh-CN" altLang="en-US" sz="1400" dirty="0"/>
                        <a:t>小步舞</a:t>
                      </a:r>
                      <a:r>
                        <a:rPr lang="en-US" altLang="zh-CN" sz="1400" dirty="0"/>
                        <a:t>》</a:t>
                      </a:r>
                      <a:endParaRPr lang="zh-CN" altLang="en-US" sz="1400" dirty="0"/>
                    </a:p>
                  </a:txBody>
                  <a:tcPr marL="68580" marR="68580" marT="34290" marB="34290"/>
                </a:tc>
                <a:tc vMerge="1">
                  <a:txBody>
                    <a:bodyPr/>
                    <a:lstStyle/>
                    <a:p>
                      <a:endParaRPr lang="zh-CN" altLang="en-US"/>
                    </a:p>
                  </a:txBody>
                  <a:tcPr/>
                </a:tc>
                <a:tc vMerge="1">
                  <a:txBody>
                    <a:bodyPr/>
                    <a:lstStyle/>
                    <a:p>
                      <a:endParaRPr lang="zh-CN" altLang="en-US"/>
                    </a:p>
                  </a:txBody>
                  <a:tcPr/>
                </a:tc>
                <a:tc>
                  <a:txBody>
                    <a:bodyPr/>
                    <a:lstStyle/>
                    <a:p>
                      <a:r>
                        <a:rPr lang="en-US" altLang="zh-CN" sz="1400" dirty="0"/>
                        <a:t>1578</a:t>
                      </a:r>
                      <a:endParaRPr lang="zh-CN" altLang="en-US" sz="1400" dirty="0"/>
                    </a:p>
                  </a:txBody>
                  <a:tcPr marL="68580" marR="68580" marT="34290" marB="34290"/>
                </a:tc>
                <a:tc vMerge="1">
                  <a:txBody>
                    <a:bodyPr/>
                    <a:lstStyle/>
                    <a:p>
                      <a:endParaRPr lang="zh-CN" altLang="en-US"/>
                    </a:p>
                  </a:txBody>
                  <a:tcPr/>
                </a:tc>
                <a:tc>
                  <a:txBody>
                    <a:bodyPr/>
                    <a:lstStyle/>
                    <a:p>
                      <a:r>
                        <a:rPr lang="en-US" altLang="zh-CN" sz="1400" dirty="0"/>
                        <a:t>√</a:t>
                      </a:r>
                      <a:endParaRPr lang="zh-CN" altLang="en-US" sz="1400" dirty="0"/>
                    </a:p>
                  </a:txBody>
                  <a:tcPr marL="68580" marR="68580" marT="34290" marB="34290"/>
                </a:tc>
                <a:tc>
                  <a:txBody>
                    <a:bodyPr/>
                    <a:lstStyle/>
                    <a:p>
                      <a:endParaRPr lang="zh-CN" altLang="en-US" sz="140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endParaRPr lang="zh-CN" altLang="en-US" sz="1400" dirty="0"/>
                    </a:p>
                  </a:txBody>
                  <a:tcPr marL="68580" marR="68580" marT="34290" marB="34290"/>
                </a:tc>
                <a:extLst>
                  <a:ext uri="{0D108BD9-81ED-4DB2-BD59-A6C34878D82A}">
                    <a16:rowId xmlns:a16="http://schemas.microsoft.com/office/drawing/2014/main" val="10003"/>
                  </a:ext>
                </a:extLst>
              </a:tr>
              <a:tr h="481893">
                <a:tc vMerge="1">
                  <a:txBody>
                    <a:bodyPr/>
                    <a:lstStyle/>
                    <a:p>
                      <a:endParaRPr lang="zh-CN" altLang="en-US"/>
                    </a:p>
                  </a:txBody>
                  <a:tcPr/>
                </a:tc>
                <a:tc>
                  <a:txBody>
                    <a:bodyPr/>
                    <a:lstStyle/>
                    <a:p>
                      <a:r>
                        <a:rPr lang="zh-CN" altLang="en-US" sz="1400" dirty="0"/>
                        <a:t>卷</a:t>
                      </a:r>
                      <a:r>
                        <a:rPr lang="en-US" altLang="zh-CN" sz="1400" dirty="0"/>
                        <a:t>3</a:t>
                      </a:r>
                      <a:endParaRPr lang="zh-CN" altLang="en-US" sz="1400" dirty="0"/>
                    </a:p>
                  </a:txBody>
                  <a:tcPr marL="68580" marR="68580" marT="34290" marB="34290"/>
                </a:tc>
                <a:tc>
                  <a:txBody>
                    <a:bodyPr/>
                    <a:lstStyle/>
                    <a:p>
                      <a:r>
                        <a:rPr lang="zh-CN" altLang="en-US" sz="1400" dirty="0"/>
                        <a:t>何士光</a:t>
                      </a:r>
                      <a:r>
                        <a:rPr lang="en-US" altLang="zh-CN" sz="1400" dirty="0"/>
                        <a:t>〈</a:t>
                      </a:r>
                      <a:r>
                        <a:rPr lang="zh-CN" altLang="en-US" sz="1400" dirty="0"/>
                        <a:t>到梨花屯去</a:t>
                      </a:r>
                      <a:r>
                        <a:rPr lang="en-US" altLang="zh-CN" sz="1400" dirty="0"/>
                        <a:t>〉</a:t>
                      </a:r>
                      <a:endParaRPr lang="zh-CN" altLang="en-US" sz="1400" dirty="0"/>
                    </a:p>
                  </a:txBody>
                  <a:tcPr marL="68580" marR="68580" marT="34290" marB="34290"/>
                </a:tc>
                <a:tc vMerge="1">
                  <a:txBody>
                    <a:bodyPr/>
                    <a:lstStyle/>
                    <a:p>
                      <a:endParaRPr lang="zh-CN" altLang="en-US"/>
                    </a:p>
                  </a:txBody>
                  <a:tcPr/>
                </a:tc>
                <a:tc vMerge="1">
                  <a:txBody>
                    <a:bodyPr/>
                    <a:lstStyle/>
                    <a:p>
                      <a:endParaRPr lang="zh-CN" altLang="en-US"/>
                    </a:p>
                  </a:txBody>
                  <a:tcPr/>
                </a:tc>
                <a:tc>
                  <a:txBody>
                    <a:bodyPr/>
                    <a:lstStyle/>
                    <a:p>
                      <a:r>
                        <a:rPr lang="en-US" altLang="zh-CN" sz="1400" dirty="0"/>
                        <a:t>1690</a:t>
                      </a:r>
                      <a:endParaRPr lang="zh-CN" altLang="en-US" sz="1400" dirty="0"/>
                    </a:p>
                  </a:txBody>
                  <a:tcPr marL="68580" marR="68580" marT="34290" marB="34290"/>
                </a:tc>
                <a:tc vMerge="1">
                  <a:txBody>
                    <a:bodyPr/>
                    <a:lstStyle/>
                    <a:p>
                      <a:endParaRPr lang="zh-CN" altLang="en-US"/>
                    </a:p>
                  </a:txBody>
                  <a:tcPr/>
                </a:tc>
                <a:tc>
                  <a:txBody>
                    <a:bodyPr/>
                    <a:lstStyle/>
                    <a:p>
                      <a:endParaRPr lang="zh-CN" altLang="en-US" sz="140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endParaRPr lang="zh-CN" altLang="en-US" sz="1400"/>
                    </a:p>
                  </a:txBody>
                  <a:tcPr marL="68580" marR="68580" marT="34290" marB="34290"/>
                </a:tc>
                <a:extLst>
                  <a:ext uri="{0D108BD9-81ED-4DB2-BD59-A6C34878D82A}">
                    <a16:rowId xmlns:a16="http://schemas.microsoft.com/office/drawing/2014/main" val="10004"/>
                  </a:ext>
                </a:extLst>
              </a:tr>
              <a:tr h="481893">
                <a:tc rowSpan="3">
                  <a:txBody>
                    <a:bodyPr/>
                    <a:lstStyle/>
                    <a:p>
                      <a:r>
                        <a:rPr lang="en-US" altLang="zh-CN" sz="1400" dirty="0"/>
                        <a:t>2018</a:t>
                      </a:r>
                      <a:r>
                        <a:rPr lang="zh-CN" altLang="en-US" sz="1400" dirty="0"/>
                        <a:t>年</a:t>
                      </a:r>
                    </a:p>
                  </a:txBody>
                  <a:tcPr marL="68580" marR="68580" marT="34290" marB="34290"/>
                </a:tc>
                <a:tc>
                  <a:txBody>
                    <a:bodyPr/>
                    <a:lstStyle/>
                    <a:p>
                      <a:r>
                        <a:rPr lang="zh-CN" altLang="en-US" sz="1400" dirty="0"/>
                        <a:t>卷</a:t>
                      </a:r>
                      <a:r>
                        <a:rPr lang="en-US" altLang="zh-CN" sz="1400" dirty="0"/>
                        <a:t>1</a:t>
                      </a:r>
                      <a:endParaRPr lang="zh-CN" altLang="en-US" sz="1400" dirty="0"/>
                    </a:p>
                  </a:txBody>
                  <a:tcPr marL="68580" marR="68580" marT="34290" marB="34290"/>
                </a:tc>
                <a:tc>
                  <a:txBody>
                    <a:bodyPr/>
                    <a:lstStyle/>
                    <a:p>
                      <a:r>
                        <a:rPr lang="zh-CN" altLang="en-US" sz="1400" dirty="0"/>
                        <a:t>阿成</a:t>
                      </a:r>
                      <a:r>
                        <a:rPr lang="en-US" altLang="zh-CN" sz="1400" dirty="0"/>
                        <a:t>〈</a:t>
                      </a:r>
                      <a:r>
                        <a:rPr lang="zh-CN" altLang="en-US" sz="1400" dirty="0"/>
                        <a:t>赵一曼女士</a:t>
                      </a:r>
                      <a:r>
                        <a:rPr lang="en-US" altLang="zh-CN" sz="1400" dirty="0"/>
                        <a:t>〉</a:t>
                      </a:r>
                      <a:endParaRPr lang="zh-CN" altLang="en-US" sz="1400" dirty="0"/>
                    </a:p>
                  </a:txBody>
                  <a:tcPr marL="68580" marR="68580" marT="34290" marB="34290"/>
                </a:tc>
                <a:tc vMerge="1">
                  <a:txBody>
                    <a:bodyPr/>
                    <a:lstStyle/>
                    <a:p>
                      <a:endParaRPr lang="zh-CN" altLang="en-US"/>
                    </a:p>
                  </a:txBody>
                  <a:tcPr/>
                </a:tc>
                <a:tc vMerge="1">
                  <a:txBody>
                    <a:bodyPr/>
                    <a:lstStyle/>
                    <a:p>
                      <a:endParaRPr lang="zh-CN" altLang="en-US"/>
                    </a:p>
                  </a:txBody>
                  <a:tcPr/>
                </a:tc>
                <a:tc>
                  <a:txBody>
                    <a:bodyPr/>
                    <a:lstStyle/>
                    <a:p>
                      <a:r>
                        <a:rPr lang="en-US" altLang="zh-CN" sz="1400" dirty="0"/>
                        <a:t>1588</a:t>
                      </a:r>
                      <a:endParaRPr lang="zh-CN" altLang="en-US" sz="1400" dirty="0"/>
                    </a:p>
                  </a:txBody>
                  <a:tcPr marL="68580" marR="68580" marT="34290" marB="34290"/>
                </a:tc>
                <a:tc vMerge="1">
                  <a:txBody>
                    <a:bodyPr/>
                    <a:lstStyle/>
                    <a:p>
                      <a:endParaRPr lang="zh-CN" altLang="en-US"/>
                    </a:p>
                  </a:txBody>
                  <a:tcPr/>
                </a:tc>
                <a:tc>
                  <a:txBody>
                    <a:bodyPr/>
                    <a:lstStyle/>
                    <a:p>
                      <a:r>
                        <a:rPr lang="en-US" altLang="zh-CN" sz="1400" dirty="0"/>
                        <a:t>√</a:t>
                      </a:r>
                      <a:endParaRPr lang="zh-CN" altLang="en-US" sz="1400" dirty="0"/>
                    </a:p>
                  </a:txBody>
                  <a:tcPr marL="68580" marR="68580" marT="34290" marB="34290"/>
                </a:tc>
                <a:tc>
                  <a:txBody>
                    <a:bodyPr/>
                    <a:lstStyle/>
                    <a:p>
                      <a:endParaRPr lang="zh-CN" altLang="en-US" sz="1400"/>
                    </a:p>
                  </a:txBody>
                  <a:tcPr marL="68580" marR="68580" marT="34290" marB="34290"/>
                </a:tc>
                <a:tc>
                  <a:txBody>
                    <a:bodyPr/>
                    <a:lstStyle/>
                    <a:p>
                      <a:endParaRPr lang="zh-CN" altLang="en-US" sz="140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endParaRPr lang="zh-CN" altLang="en-US" sz="1400"/>
                    </a:p>
                  </a:txBody>
                  <a:tcPr marL="68580" marR="68580" marT="34290" marB="34290"/>
                </a:tc>
                <a:extLst>
                  <a:ext uri="{0D108BD9-81ED-4DB2-BD59-A6C34878D82A}">
                    <a16:rowId xmlns:a16="http://schemas.microsoft.com/office/drawing/2014/main" val="10005"/>
                  </a:ext>
                </a:extLst>
              </a:tr>
              <a:tr h="481893">
                <a:tc vMerge="1">
                  <a:txBody>
                    <a:bodyPr/>
                    <a:lstStyle/>
                    <a:p>
                      <a:endParaRPr lang="zh-CN" altLang="en-US"/>
                    </a:p>
                  </a:txBody>
                  <a:tcPr/>
                </a:tc>
                <a:tc>
                  <a:txBody>
                    <a:bodyPr/>
                    <a:lstStyle/>
                    <a:p>
                      <a:r>
                        <a:rPr lang="zh-CN" altLang="en-US" sz="1400" dirty="0"/>
                        <a:t>卷</a:t>
                      </a:r>
                      <a:r>
                        <a:rPr lang="en-US" altLang="zh-CN" sz="1400" dirty="0"/>
                        <a:t>2</a:t>
                      </a:r>
                      <a:endParaRPr lang="zh-CN" altLang="en-US" sz="1400" dirty="0"/>
                    </a:p>
                  </a:txBody>
                  <a:tcPr marL="68580" marR="68580" marT="34290" marB="34290"/>
                </a:tc>
                <a:tc>
                  <a:txBody>
                    <a:bodyPr/>
                    <a:lstStyle/>
                    <a:p>
                      <a:r>
                        <a:rPr lang="zh-CN" altLang="en-US" sz="1400" dirty="0"/>
                        <a:t>老舍</a:t>
                      </a:r>
                      <a:r>
                        <a:rPr lang="en-US" altLang="zh-CN" sz="1400" dirty="0"/>
                        <a:t>〈</a:t>
                      </a:r>
                      <a:r>
                        <a:rPr lang="zh-CN" altLang="en-US" sz="1400" dirty="0"/>
                        <a:t>有声电影</a:t>
                      </a:r>
                      <a:r>
                        <a:rPr lang="en-US" altLang="zh-CN" sz="1400" dirty="0"/>
                        <a:t>〉</a:t>
                      </a:r>
                      <a:endParaRPr lang="zh-CN" altLang="en-US" sz="1400" dirty="0"/>
                    </a:p>
                  </a:txBody>
                  <a:tcPr marL="68580" marR="68580" marT="34290" marB="34290"/>
                </a:tc>
                <a:tc vMerge="1">
                  <a:txBody>
                    <a:bodyPr/>
                    <a:lstStyle/>
                    <a:p>
                      <a:endParaRPr lang="zh-CN" altLang="en-US"/>
                    </a:p>
                  </a:txBody>
                  <a:tcPr/>
                </a:tc>
                <a:tc vMerge="1">
                  <a:txBody>
                    <a:bodyPr/>
                    <a:lstStyle/>
                    <a:p>
                      <a:endParaRPr lang="zh-CN" altLang="en-US"/>
                    </a:p>
                  </a:txBody>
                  <a:tcPr/>
                </a:tc>
                <a:tc>
                  <a:txBody>
                    <a:bodyPr/>
                    <a:lstStyle/>
                    <a:p>
                      <a:r>
                        <a:rPr lang="en-US" altLang="zh-CN" sz="1400" dirty="0"/>
                        <a:t>1553</a:t>
                      </a:r>
                      <a:endParaRPr lang="zh-CN" altLang="en-US" sz="1400" dirty="0"/>
                    </a:p>
                  </a:txBody>
                  <a:tcPr marL="68580" marR="68580" marT="34290" marB="34290"/>
                </a:tc>
                <a:tc vMerge="1">
                  <a:txBody>
                    <a:bodyPr/>
                    <a:lstStyle/>
                    <a:p>
                      <a:endParaRPr lang="zh-CN" altLang="en-US"/>
                    </a:p>
                  </a:txBody>
                  <a:tcPr/>
                </a:tc>
                <a:tc>
                  <a:txBody>
                    <a:bodyPr/>
                    <a:lstStyle/>
                    <a:p>
                      <a:r>
                        <a:rPr lang="en-US" altLang="zh-CN" sz="1400" dirty="0"/>
                        <a:t>√</a:t>
                      </a:r>
                      <a:endParaRPr lang="zh-CN" altLang="en-US" sz="1400" dirty="0"/>
                    </a:p>
                  </a:txBody>
                  <a:tcPr marL="68580" marR="68580" marT="34290" marB="34290"/>
                </a:tc>
                <a:tc>
                  <a:txBody>
                    <a:bodyPr/>
                    <a:lstStyle/>
                    <a:p>
                      <a:endParaRPr lang="zh-CN" altLang="en-US" sz="140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endParaRPr lang="zh-CN" altLang="en-US" sz="1400"/>
                    </a:p>
                  </a:txBody>
                  <a:tcPr marL="68580" marR="68580" marT="34290" marB="34290"/>
                </a:tc>
                <a:extLst>
                  <a:ext uri="{0D108BD9-81ED-4DB2-BD59-A6C34878D82A}">
                    <a16:rowId xmlns:a16="http://schemas.microsoft.com/office/drawing/2014/main" val="10006"/>
                  </a:ext>
                </a:extLst>
              </a:tr>
              <a:tr h="481893">
                <a:tc vMerge="1">
                  <a:txBody>
                    <a:bodyPr/>
                    <a:lstStyle/>
                    <a:p>
                      <a:endParaRPr lang="zh-CN" altLang="en-US"/>
                    </a:p>
                  </a:txBody>
                  <a:tcPr/>
                </a:tc>
                <a:tc>
                  <a:txBody>
                    <a:bodyPr/>
                    <a:lstStyle/>
                    <a:p>
                      <a:r>
                        <a:rPr lang="zh-CN" altLang="en-US" sz="1400" dirty="0"/>
                        <a:t>卷</a:t>
                      </a:r>
                      <a:r>
                        <a:rPr lang="en-US" altLang="zh-CN" sz="1400" dirty="0"/>
                        <a:t>3</a:t>
                      </a:r>
                      <a:endParaRPr lang="zh-CN" altLang="en-US" sz="1400" dirty="0"/>
                    </a:p>
                  </a:txBody>
                  <a:tcPr marL="68580" marR="68580" marT="34290" marB="34290"/>
                </a:tc>
                <a:tc>
                  <a:txBody>
                    <a:bodyPr/>
                    <a:lstStyle/>
                    <a:p>
                      <a:r>
                        <a:rPr lang="zh-CN" altLang="en-US" sz="1400" dirty="0"/>
                        <a:t>刘慈欣</a:t>
                      </a:r>
                      <a:r>
                        <a:rPr lang="en-US" altLang="zh-CN" sz="1400" dirty="0"/>
                        <a:t>〈</a:t>
                      </a:r>
                      <a:r>
                        <a:rPr lang="zh-CN" altLang="en-US" sz="1400" dirty="0"/>
                        <a:t>微纪元</a:t>
                      </a:r>
                      <a:r>
                        <a:rPr lang="en-US" altLang="zh-CN" sz="1400" dirty="0"/>
                        <a:t>〉</a:t>
                      </a:r>
                      <a:endParaRPr lang="zh-CN" altLang="en-US" sz="1400" dirty="0"/>
                    </a:p>
                  </a:txBody>
                  <a:tcPr marL="68580" marR="68580" marT="34290" marB="34290"/>
                </a:tc>
                <a:tc vMerge="1">
                  <a:txBody>
                    <a:bodyPr/>
                    <a:lstStyle/>
                    <a:p>
                      <a:endParaRPr lang="zh-CN" altLang="en-US"/>
                    </a:p>
                  </a:txBody>
                  <a:tcPr/>
                </a:tc>
                <a:tc vMerge="1">
                  <a:txBody>
                    <a:bodyPr/>
                    <a:lstStyle/>
                    <a:p>
                      <a:endParaRPr lang="zh-CN" altLang="en-US"/>
                    </a:p>
                  </a:txBody>
                  <a:tcPr/>
                </a:tc>
                <a:tc>
                  <a:txBody>
                    <a:bodyPr/>
                    <a:lstStyle/>
                    <a:p>
                      <a:r>
                        <a:rPr lang="en-US" altLang="zh-CN" sz="1400" dirty="0"/>
                        <a:t>1634</a:t>
                      </a:r>
                      <a:endParaRPr lang="zh-CN" altLang="en-US" sz="1400" dirty="0"/>
                    </a:p>
                  </a:txBody>
                  <a:tcPr marL="68580" marR="68580" marT="34290" marB="34290"/>
                </a:tc>
                <a:tc vMerge="1">
                  <a:txBody>
                    <a:bodyPr/>
                    <a:lstStyle/>
                    <a:p>
                      <a:endParaRPr lang="zh-CN" altLang="en-US"/>
                    </a:p>
                  </a:txBody>
                  <a:tcPr/>
                </a:tc>
                <a:tc>
                  <a:txBody>
                    <a:bodyPr/>
                    <a:lstStyle/>
                    <a:p>
                      <a:r>
                        <a:rPr lang="en-US" altLang="zh-CN" sz="1400" dirty="0"/>
                        <a:t>√</a:t>
                      </a:r>
                      <a:endParaRPr lang="zh-CN" altLang="en-US" sz="1400" dirty="0"/>
                    </a:p>
                  </a:txBody>
                  <a:tcPr marL="68580" marR="68580" marT="34290" marB="34290"/>
                </a:tc>
                <a:tc>
                  <a:txBody>
                    <a:bodyPr/>
                    <a:lstStyle/>
                    <a:p>
                      <a:endParaRPr lang="zh-CN" altLang="en-US" sz="1400"/>
                    </a:p>
                  </a:txBody>
                  <a:tcPr marL="68580" marR="68580" marT="34290" marB="34290"/>
                </a:tc>
                <a:tc>
                  <a:txBody>
                    <a:bodyPr/>
                    <a:lstStyle/>
                    <a:p>
                      <a:endParaRPr lang="zh-CN" altLang="en-US" sz="140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endParaRPr lang="zh-CN" altLang="en-US" sz="1400"/>
                    </a:p>
                  </a:txBody>
                  <a:tcPr marL="68580" marR="68580" marT="34290" marB="34290"/>
                </a:tc>
                <a:extLst>
                  <a:ext uri="{0D108BD9-81ED-4DB2-BD59-A6C34878D82A}">
                    <a16:rowId xmlns:a16="http://schemas.microsoft.com/office/drawing/2014/main" val="10007"/>
                  </a:ext>
                </a:extLst>
              </a:tr>
              <a:tr h="481893">
                <a:tc rowSpan="3">
                  <a:txBody>
                    <a:bodyPr/>
                    <a:lstStyle/>
                    <a:p>
                      <a:r>
                        <a:rPr lang="en-US" altLang="zh-CN" sz="1400" dirty="0"/>
                        <a:t>2017</a:t>
                      </a:r>
                      <a:r>
                        <a:rPr lang="zh-CN" altLang="en-US" sz="1400" dirty="0"/>
                        <a:t>年</a:t>
                      </a:r>
                    </a:p>
                  </a:txBody>
                  <a:tcPr marL="68580" marR="68580" marT="34290" marB="34290"/>
                </a:tc>
                <a:tc>
                  <a:txBody>
                    <a:bodyPr/>
                    <a:lstStyle/>
                    <a:p>
                      <a:r>
                        <a:rPr lang="zh-CN" altLang="en-US" sz="1400" dirty="0"/>
                        <a:t>卷</a:t>
                      </a:r>
                      <a:r>
                        <a:rPr lang="en-US" altLang="zh-CN" sz="1400" dirty="0"/>
                        <a:t>1</a:t>
                      </a:r>
                      <a:endParaRPr lang="zh-CN" altLang="en-US" sz="1400" dirty="0"/>
                    </a:p>
                  </a:txBody>
                  <a:tcPr marL="68580" marR="68580" marT="34290" marB="34290"/>
                </a:tc>
                <a:tc>
                  <a:txBody>
                    <a:bodyPr/>
                    <a:lstStyle/>
                    <a:p>
                      <a:r>
                        <a:rPr lang="zh-CN" altLang="en-US" sz="1400" dirty="0"/>
                        <a:t>赵长天</a:t>
                      </a:r>
                      <a:r>
                        <a:rPr lang="en-US" altLang="zh-CN" sz="1400" dirty="0"/>
                        <a:t>〈</a:t>
                      </a:r>
                      <a:r>
                        <a:rPr lang="zh-CN" altLang="en-US" sz="1400" dirty="0"/>
                        <a:t>天嚣</a:t>
                      </a:r>
                      <a:r>
                        <a:rPr lang="en-US" altLang="zh-CN" sz="1400" dirty="0"/>
                        <a:t>〉</a:t>
                      </a:r>
                      <a:endParaRPr lang="zh-CN" altLang="en-US" sz="1400" dirty="0"/>
                    </a:p>
                  </a:txBody>
                  <a:tcPr marL="68580" marR="68580" marT="34290" marB="34290"/>
                </a:tc>
                <a:tc vMerge="1">
                  <a:txBody>
                    <a:bodyPr/>
                    <a:lstStyle/>
                    <a:p>
                      <a:endParaRPr lang="zh-CN" altLang="en-US"/>
                    </a:p>
                  </a:txBody>
                  <a:tcPr/>
                </a:tc>
                <a:tc vMerge="1">
                  <a:txBody>
                    <a:bodyPr/>
                    <a:lstStyle/>
                    <a:p>
                      <a:endParaRPr lang="zh-CN" altLang="en-US"/>
                    </a:p>
                  </a:txBody>
                  <a:tcPr/>
                </a:tc>
                <a:tc>
                  <a:txBody>
                    <a:bodyPr/>
                    <a:lstStyle/>
                    <a:p>
                      <a:r>
                        <a:rPr lang="en-US" altLang="zh-CN" sz="1400" dirty="0"/>
                        <a:t>1291</a:t>
                      </a:r>
                      <a:endParaRPr lang="zh-CN" altLang="en-US" sz="1400" dirty="0"/>
                    </a:p>
                  </a:txBody>
                  <a:tcPr marL="68580" marR="68580" marT="34290" marB="34290"/>
                </a:tc>
                <a:tc rowSpan="3">
                  <a:txBody>
                    <a:bodyPr/>
                    <a:lstStyle/>
                    <a:p>
                      <a:endParaRPr lang="en-US" altLang="zh-CN" sz="1400" dirty="0"/>
                    </a:p>
                    <a:p>
                      <a:endParaRPr lang="en-US" altLang="zh-CN" sz="1400" dirty="0"/>
                    </a:p>
                    <a:p>
                      <a:endParaRPr lang="en-US" altLang="zh-CN" sz="1400" dirty="0"/>
                    </a:p>
                    <a:p>
                      <a:r>
                        <a:rPr lang="en-US" altLang="zh-CN" sz="1400" dirty="0"/>
                        <a:t>14</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endParaRPr lang="zh-CN" altLang="en-US" sz="140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endParaRPr lang="zh-CN" altLang="en-US" sz="1400"/>
                    </a:p>
                  </a:txBody>
                  <a:tcPr marL="68580" marR="68580" marT="34290" marB="34290"/>
                </a:tc>
                <a:extLst>
                  <a:ext uri="{0D108BD9-81ED-4DB2-BD59-A6C34878D82A}">
                    <a16:rowId xmlns:a16="http://schemas.microsoft.com/office/drawing/2014/main" val="10008"/>
                  </a:ext>
                </a:extLst>
              </a:tr>
              <a:tr h="481893">
                <a:tc vMerge="1">
                  <a:txBody>
                    <a:bodyPr/>
                    <a:lstStyle/>
                    <a:p>
                      <a:endParaRPr lang="zh-CN" altLang="en-US"/>
                    </a:p>
                  </a:txBody>
                  <a:tcPr/>
                </a:tc>
                <a:tc>
                  <a:txBody>
                    <a:bodyPr/>
                    <a:lstStyle/>
                    <a:p>
                      <a:r>
                        <a:rPr lang="zh-CN" altLang="en-US" sz="1400" dirty="0"/>
                        <a:t>卷</a:t>
                      </a:r>
                      <a:r>
                        <a:rPr lang="en-US" altLang="zh-CN" sz="1400" dirty="0"/>
                        <a:t>2</a:t>
                      </a:r>
                      <a:endParaRPr lang="zh-CN" altLang="en-US" sz="1400" dirty="0"/>
                    </a:p>
                  </a:txBody>
                  <a:tcPr marL="68580" marR="68580" marT="34290" marB="34290"/>
                </a:tc>
                <a:tc>
                  <a:txBody>
                    <a:bodyPr/>
                    <a:lstStyle/>
                    <a:p>
                      <a:r>
                        <a:rPr lang="zh-CN" altLang="en-US" sz="1400" dirty="0"/>
                        <a:t>林徽因</a:t>
                      </a:r>
                      <a:r>
                        <a:rPr lang="en-US" altLang="zh-CN" sz="1400" dirty="0"/>
                        <a:t>〈</a:t>
                      </a:r>
                      <a:r>
                        <a:rPr lang="zh-CN" altLang="en-US" sz="1400" dirty="0"/>
                        <a:t>窗子之外</a:t>
                      </a:r>
                      <a:r>
                        <a:rPr lang="en-US" altLang="zh-CN" sz="1400" dirty="0"/>
                        <a:t>〉</a:t>
                      </a:r>
                      <a:endParaRPr lang="zh-CN" altLang="en-US" sz="1400" dirty="0"/>
                    </a:p>
                  </a:txBody>
                  <a:tcPr marL="68580" marR="68580" marT="34290" marB="34290"/>
                </a:tc>
                <a:tc vMerge="1">
                  <a:txBody>
                    <a:bodyPr/>
                    <a:lstStyle/>
                    <a:p>
                      <a:endParaRPr lang="zh-CN" altLang="en-US"/>
                    </a:p>
                  </a:txBody>
                  <a:tcPr/>
                </a:tc>
                <a:tc vMerge="1">
                  <a:txBody>
                    <a:bodyPr/>
                    <a:lstStyle/>
                    <a:p>
                      <a:endParaRPr lang="zh-CN" altLang="en-US"/>
                    </a:p>
                  </a:txBody>
                  <a:tcPr/>
                </a:tc>
                <a:tc>
                  <a:txBody>
                    <a:bodyPr/>
                    <a:lstStyle/>
                    <a:p>
                      <a:r>
                        <a:rPr lang="en-US" altLang="zh-CN" sz="1400" dirty="0"/>
                        <a:t>1191</a:t>
                      </a:r>
                      <a:endParaRPr lang="zh-CN" altLang="en-US" sz="1400" dirty="0"/>
                    </a:p>
                  </a:txBody>
                  <a:tcPr marL="68580" marR="68580" marT="34290" marB="34290"/>
                </a:tc>
                <a:tc vMerge="1">
                  <a:txBody>
                    <a:bodyPr/>
                    <a:lstStyle/>
                    <a:p>
                      <a:endParaRPr lang="zh-CN" altLang="en-US"/>
                    </a:p>
                  </a:txBody>
                  <a:tcPr/>
                </a:tc>
                <a:tc>
                  <a:txBody>
                    <a:bodyPr/>
                    <a:lstStyle/>
                    <a:p>
                      <a:endParaRPr lang="zh-CN" altLang="en-US" sz="1400"/>
                    </a:p>
                  </a:txBody>
                  <a:tcPr marL="68580" marR="68580" marT="34290" marB="34290"/>
                </a:tc>
                <a:tc>
                  <a:txBody>
                    <a:bodyPr/>
                    <a:lstStyle/>
                    <a:p>
                      <a:endParaRPr lang="zh-CN" altLang="en-US" sz="1400"/>
                    </a:p>
                  </a:txBody>
                  <a:tcPr marL="68580" marR="68580" marT="34290" marB="34290"/>
                </a:tc>
                <a:tc>
                  <a:txBody>
                    <a:bodyPr/>
                    <a:lstStyle/>
                    <a:p>
                      <a:endParaRPr lang="zh-CN" altLang="en-US" sz="140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extLst>
                  <a:ext uri="{0D108BD9-81ED-4DB2-BD59-A6C34878D82A}">
                    <a16:rowId xmlns:a16="http://schemas.microsoft.com/office/drawing/2014/main" val="10009"/>
                  </a:ext>
                </a:extLst>
              </a:tr>
              <a:tr h="481893">
                <a:tc vMerge="1">
                  <a:txBody>
                    <a:bodyPr/>
                    <a:lstStyle/>
                    <a:p>
                      <a:endParaRPr lang="zh-CN" altLang="en-US"/>
                    </a:p>
                  </a:txBody>
                  <a:tcPr/>
                </a:tc>
                <a:tc>
                  <a:txBody>
                    <a:bodyPr/>
                    <a:lstStyle/>
                    <a:p>
                      <a:r>
                        <a:rPr lang="zh-CN" altLang="en-US" sz="1400" dirty="0"/>
                        <a:t>卷</a:t>
                      </a:r>
                      <a:r>
                        <a:rPr lang="en-US" altLang="zh-CN" sz="1400" dirty="0"/>
                        <a:t>3</a:t>
                      </a:r>
                      <a:endParaRPr lang="zh-CN" altLang="en-US" sz="1400" dirty="0"/>
                    </a:p>
                  </a:txBody>
                  <a:tcPr marL="68580" marR="68580" marT="34290" marB="34290"/>
                </a:tc>
                <a:tc>
                  <a:txBody>
                    <a:bodyPr/>
                    <a:lstStyle/>
                    <a:p>
                      <a:r>
                        <a:rPr lang="zh-CN" altLang="en-US" sz="1400" dirty="0"/>
                        <a:t>李娟</a:t>
                      </a:r>
                      <a:r>
                        <a:rPr lang="en-US" altLang="zh-CN" sz="1400" dirty="0"/>
                        <a:t>〈</a:t>
                      </a:r>
                      <a:r>
                        <a:rPr lang="zh-CN" altLang="en-US" sz="1400" dirty="0"/>
                        <a:t>我们的裁缝店</a:t>
                      </a:r>
                      <a:r>
                        <a:rPr lang="en-US" altLang="zh-CN" sz="1400" dirty="0"/>
                        <a:t>〉</a:t>
                      </a:r>
                      <a:endParaRPr lang="zh-CN" altLang="en-US" sz="1400" dirty="0"/>
                    </a:p>
                  </a:txBody>
                  <a:tcPr marL="68580" marR="68580" marT="34290" marB="34290"/>
                </a:tc>
                <a:tc>
                  <a:txBody>
                    <a:bodyPr/>
                    <a:lstStyle/>
                    <a:p>
                      <a:r>
                        <a:rPr lang="zh-CN" altLang="en-US" sz="1400" dirty="0"/>
                        <a:t>散文</a:t>
                      </a:r>
                    </a:p>
                  </a:txBody>
                  <a:tcPr marL="68580" marR="68580" marT="34290" marB="34290"/>
                </a:tc>
                <a:tc vMerge="1">
                  <a:txBody>
                    <a:bodyPr/>
                    <a:lstStyle/>
                    <a:p>
                      <a:endParaRPr lang="zh-CN" altLang="en-US"/>
                    </a:p>
                  </a:txBody>
                  <a:tcPr/>
                </a:tc>
                <a:tc>
                  <a:txBody>
                    <a:bodyPr/>
                    <a:lstStyle/>
                    <a:p>
                      <a:r>
                        <a:rPr lang="en-US" altLang="zh-CN" sz="1400" dirty="0"/>
                        <a:t>1611</a:t>
                      </a:r>
                      <a:endParaRPr lang="zh-CN" altLang="en-US" sz="1400" dirty="0"/>
                    </a:p>
                  </a:txBody>
                  <a:tcPr marL="68580" marR="68580" marT="34290" marB="34290"/>
                </a:tc>
                <a:tc vMerge="1">
                  <a:txBody>
                    <a:bodyPr/>
                    <a:lstStyle/>
                    <a:p>
                      <a:endParaRPr lang="zh-CN" altLang="en-US"/>
                    </a:p>
                  </a:txBody>
                  <a:tcPr/>
                </a:tc>
                <a:tc>
                  <a:txBody>
                    <a:bodyPr/>
                    <a:lstStyle/>
                    <a:p>
                      <a:endParaRPr lang="zh-CN" altLang="en-US" sz="1400" dirty="0"/>
                    </a:p>
                  </a:txBody>
                  <a:tcPr marL="68580" marR="68580" marT="34290" marB="34290"/>
                </a:tc>
                <a:tc>
                  <a:txBody>
                    <a:bodyPr/>
                    <a:lstStyle/>
                    <a:p>
                      <a:endParaRPr lang="zh-CN" altLang="en-US" sz="1400"/>
                    </a:p>
                  </a:txBody>
                  <a:tcPr marL="68580" marR="68580" marT="34290" marB="34290"/>
                </a:tc>
                <a:tc>
                  <a:txBody>
                    <a:bodyPr/>
                    <a:lstStyle/>
                    <a:p>
                      <a:endParaRPr lang="zh-CN" altLang="en-US" sz="140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tc>
                  <a:txBody>
                    <a:bodyPr/>
                    <a:lstStyle/>
                    <a:p>
                      <a:r>
                        <a:rPr lang="en-US" altLang="zh-CN" sz="1400" dirty="0"/>
                        <a:t>√</a:t>
                      </a:r>
                      <a:endParaRPr lang="zh-CN" altLang="en-US" sz="1400" dirty="0"/>
                    </a:p>
                  </a:txBody>
                  <a:tcPr marL="68580" marR="68580" marT="34290" marB="34290"/>
                </a:tc>
                <a:extLst>
                  <a:ext uri="{0D108BD9-81ED-4DB2-BD59-A6C34878D82A}">
                    <a16:rowId xmlns:a16="http://schemas.microsoft.com/office/drawing/2014/main" val="10010"/>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75656" y="843558"/>
            <a:ext cx="5536711" cy="2308324"/>
          </a:xfrm>
          <a:prstGeom prst="rect">
            <a:avLst/>
          </a:prstGeom>
        </p:spPr>
        <p:txBody>
          <a:bodyPr wrap="square">
            <a:spAutoFit/>
          </a:bodyPr>
          <a:lstStyle/>
          <a:p>
            <a:r>
              <a:rPr lang="zh-CN" altLang="en-US" sz="7200" b="1" dirty="0">
                <a:solidFill>
                  <a:srgbClr val="FF0000"/>
                </a:solidFill>
              </a:rPr>
              <a:t>谢谢大家！</a:t>
            </a:r>
            <a:endParaRPr lang="en-US" altLang="zh-CN" sz="7200" b="1" dirty="0">
              <a:solidFill>
                <a:srgbClr val="FF0000"/>
              </a:solidFill>
            </a:endParaRPr>
          </a:p>
          <a:p>
            <a:r>
              <a:rPr lang="zh-CN" altLang="en-US" sz="7200" b="1" dirty="0">
                <a:solidFill>
                  <a:srgbClr val="FF0000"/>
                </a:solidFill>
              </a:rPr>
              <a:t>祝高考大捷！</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337"/>
          <p:cNvGrpSpPr>
            <a:grpSpLocks noChangeAspect="1"/>
          </p:cNvGrpSpPr>
          <p:nvPr/>
        </p:nvGrpSpPr>
        <p:grpSpPr>
          <a:xfrm>
            <a:off x="1868091" y="833437"/>
            <a:ext cx="5600700" cy="2800350"/>
            <a:chOff x="0" y="0"/>
            <a:chExt cx="2880" cy="720"/>
          </a:xfrm>
        </p:grpSpPr>
        <p:sp>
          <p:nvSpPr>
            <p:cNvPr id="10242" name="矩形 14338"/>
            <p:cNvSpPr>
              <a:spLocks noChangeAspect="1" noTextEdit="1"/>
            </p:cNvSpPr>
            <p:nvPr/>
          </p:nvSpPr>
          <p:spPr>
            <a:xfrm>
              <a:off x="0" y="0"/>
              <a:ext cx="2880" cy="720"/>
            </a:xfrm>
            <a:prstGeom prst="rect">
              <a:avLst/>
            </a:prstGeom>
            <a:noFill/>
            <a:ln w="9525">
              <a:noFill/>
            </a:ln>
          </p:spPr>
          <p:txBody>
            <a:bodyPr anchor="t"/>
            <a:lstStyle/>
            <a:p>
              <a:endParaRPr lang="zh-CN" altLang="en-US" dirty="0">
                <a:latin typeface="Arial" panose="020B0604020202020204" pitchFamily="34" charset="0"/>
                <a:ea typeface="宋体" panose="02010600030101010101" pitchFamily="2" charset="-122"/>
              </a:endParaRPr>
            </a:p>
          </p:txBody>
        </p:sp>
        <p:cxnSp>
          <p:nvCxnSpPr>
            <p:cNvPr id="10243" name="_s34828"/>
            <p:cNvCxnSpPr>
              <a:stCxn id="10249" idx="0"/>
              <a:endCxn id="10246" idx="2"/>
            </p:cNvCxnSpPr>
            <p:nvPr/>
          </p:nvCxnSpPr>
          <p:spPr>
            <a:xfrm rot="5400000" flipH="1">
              <a:off x="1872" y="-144"/>
              <a:ext cx="144" cy="1008"/>
            </a:xfrm>
            <a:prstGeom prst="bentConnector3">
              <a:avLst>
                <a:gd name="adj1" fmla="val 20810"/>
              </a:avLst>
            </a:prstGeom>
            <a:ln w="28575" cap="flat" cmpd="sng">
              <a:solidFill>
                <a:schemeClr val="tx1"/>
              </a:solidFill>
              <a:prstDash val="solid"/>
              <a:miter/>
              <a:headEnd type="none" w="med" len="med"/>
              <a:tailEnd type="none" w="med" len="med"/>
            </a:ln>
          </p:spPr>
        </p:cxnSp>
        <p:cxnSp>
          <p:nvCxnSpPr>
            <p:cNvPr id="10244" name="_s34827"/>
            <p:cNvCxnSpPr>
              <a:stCxn id="10248" idx="0"/>
              <a:endCxn id="10246" idx="2"/>
            </p:cNvCxnSpPr>
            <p:nvPr/>
          </p:nvCxnSpPr>
          <p:spPr>
            <a:xfrm rot="-5400000">
              <a:off x="1295" y="286"/>
              <a:ext cx="144" cy="1"/>
            </a:xfrm>
            <a:prstGeom prst="straightConnector1">
              <a:avLst/>
            </a:prstGeom>
            <a:ln w="28575" cap="flat" cmpd="sng">
              <a:solidFill>
                <a:schemeClr val="tx1"/>
              </a:solidFill>
              <a:prstDash val="solid"/>
              <a:miter/>
              <a:headEnd type="none" w="med" len="med"/>
              <a:tailEnd type="none" w="med" len="med"/>
            </a:ln>
          </p:spPr>
        </p:cxnSp>
        <p:cxnSp>
          <p:nvCxnSpPr>
            <p:cNvPr id="10245" name="_s34826"/>
            <p:cNvCxnSpPr>
              <a:stCxn id="10247" idx="0"/>
              <a:endCxn id="10246" idx="2"/>
            </p:cNvCxnSpPr>
            <p:nvPr/>
          </p:nvCxnSpPr>
          <p:spPr>
            <a:xfrm rot="-5400000">
              <a:off x="791" y="-143"/>
              <a:ext cx="144" cy="1007"/>
            </a:xfrm>
            <a:prstGeom prst="bentConnector3">
              <a:avLst>
                <a:gd name="adj1" fmla="val 20810"/>
              </a:avLst>
            </a:prstGeom>
            <a:ln w="28575" cap="flat" cmpd="sng">
              <a:solidFill>
                <a:schemeClr val="tx1"/>
              </a:solidFill>
              <a:prstDash val="solid"/>
              <a:miter/>
              <a:headEnd type="none" w="med" len="med"/>
              <a:tailEnd type="none" w="med" len="med"/>
            </a:ln>
          </p:spPr>
        </p:cxnSp>
        <p:sp>
          <p:nvSpPr>
            <p:cNvPr id="10246" name="_s34822"/>
            <p:cNvSpPr/>
            <p:nvPr/>
          </p:nvSpPr>
          <p:spPr>
            <a:xfrm>
              <a:off x="1008" y="0"/>
              <a:ext cx="864" cy="288"/>
            </a:xfrm>
            <a:prstGeom prst="roundRect">
              <a:avLst>
                <a:gd name="adj" fmla="val 16667"/>
              </a:avLst>
            </a:prstGeom>
            <a:solidFill>
              <a:srgbClr val="99CC00"/>
            </a:solidFill>
            <a:ln w="9525" cap="flat" cmpd="sng">
              <a:solidFill>
                <a:schemeClr val="tx1"/>
              </a:solidFill>
              <a:prstDash val="solid"/>
              <a:miter/>
              <a:headEnd type="none" w="med" len="med"/>
              <a:tailEnd type="none" w="med" len="med"/>
            </a:ln>
          </p:spPr>
          <p:txBody>
            <a:bodyPr wrap="none" lIns="0" tIns="0" rIns="0" bIns="0" anchor="ctr"/>
            <a:lstStyle/>
            <a:p>
              <a:pPr algn="ctr"/>
              <a:r>
                <a:rPr lang="zh-CN" altLang="en-US" sz="3800" b="1" dirty="0">
                  <a:solidFill>
                    <a:srgbClr val="0000FF"/>
                  </a:solidFill>
                  <a:latin typeface="Arial" panose="020B0604020202020204" pitchFamily="34" charset="0"/>
                  <a:ea typeface="宋体" panose="02010600030101010101" pitchFamily="2" charset="-122"/>
                </a:rPr>
                <a:t>主题</a:t>
              </a:r>
            </a:p>
          </p:txBody>
        </p:sp>
        <p:sp>
          <p:nvSpPr>
            <p:cNvPr id="10247" name="_s34823"/>
            <p:cNvSpPr/>
            <p:nvPr/>
          </p:nvSpPr>
          <p:spPr>
            <a:xfrm>
              <a:off x="0" y="432"/>
              <a:ext cx="864" cy="288"/>
            </a:xfrm>
            <a:prstGeom prst="roundRect">
              <a:avLst>
                <a:gd name="adj" fmla="val 16667"/>
              </a:avLst>
            </a:prstGeom>
            <a:solidFill>
              <a:schemeClr val="folHlink"/>
            </a:solidFill>
            <a:ln w="9525" cap="flat" cmpd="sng">
              <a:solidFill>
                <a:schemeClr val="tx1"/>
              </a:solidFill>
              <a:prstDash val="solid"/>
              <a:miter/>
              <a:headEnd type="none" w="med" len="med"/>
              <a:tailEnd type="none" w="med" len="med"/>
            </a:ln>
          </p:spPr>
          <p:txBody>
            <a:bodyPr wrap="none" lIns="0" tIns="0" rIns="0" bIns="0" anchor="ctr"/>
            <a:lstStyle/>
            <a:p>
              <a:pPr algn="ctr"/>
              <a:r>
                <a:rPr lang="zh-CN" altLang="en-US" sz="3800" b="1" dirty="0">
                  <a:solidFill>
                    <a:srgbClr val="0000FF"/>
                  </a:solidFill>
                  <a:latin typeface="Arial" panose="020B0604020202020204" pitchFamily="34" charset="0"/>
                  <a:ea typeface="宋体" panose="02010600030101010101" pitchFamily="2" charset="-122"/>
                </a:rPr>
                <a:t>情节</a:t>
              </a:r>
            </a:p>
          </p:txBody>
        </p:sp>
        <p:sp>
          <p:nvSpPr>
            <p:cNvPr id="10248" name="_s34824"/>
            <p:cNvSpPr/>
            <p:nvPr/>
          </p:nvSpPr>
          <p:spPr>
            <a:xfrm>
              <a:off x="1008" y="432"/>
              <a:ext cx="864" cy="288"/>
            </a:xfrm>
            <a:prstGeom prst="roundRect">
              <a:avLst>
                <a:gd name="adj" fmla="val 16667"/>
              </a:avLst>
            </a:prstGeom>
            <a:solidFill>
              <a:schemeClr val="folHlink"/>
            </a:solidFill>
            <a:ln w="9525" cap="flat" cmpd="sng">
              <a:solidFill>
                <a:schemeClr val="tx1"/>
              </a:solidFill>
              <a:prstDash val="solid"/>
              <a:miter/>
              <a:headEnd type="none" w="med" len="med"/>
              <a:tailEnd type="none" w="med" len="med"/>
            </a:ln>
          </p:spPr>
          <p:txBody>
            <a:bodyPr wrap="none" lIns="0" tIns="0" rIns="0" bIns="0" anchor="ctr"/>
            <a:lstStyle/>
            <a:p>
              <a:pPr algn="ctr"/>
              <a:r>
                <a:rPr lang="zh-CN" altLang="en-US" sz="3800" b="1" dirty="0">
                  <a:solidFill>
                    <a:srgbClr val="0000FF"/>
                  </a:solidFill>
                  <a:latin typeface="Arial" panose="020B0604020202020204" pitchFamily="34" charset="0"/>
                  <a:ea typeface="宋体" panose="02010600030101010101" pitchFamily="2" charset="-122"/>
                </a:rPr>
                <a:t>人物</a:t>
              </a:r>
            </a:p>
          </p:txBody>
        </p:sp>
        <p:sp>
          <p:nvSpPr>
            <p:cNvPr id="10249" name="_s34825"/>
            <p:cNvSpPr/>
            <p:nvPr/>
          </p:nvSpPr>
          <p:spPr>
            <a:xfrm>
              <a:off x="2016" y="432"/>
              <a:ext cx="864" cy="288"/>
            </a:xfrm>
            <a:prstGeom prst="roundRect">
              <a:avLst>
                <a:gd name="adj" fmla="val 16667"/>
              </a:avLst>
            </a:prstGeom>
            <a:solidFill>
              <a:schemeClr val="folHlink"/>
            </a:solidFill>
            <a:ln w="9525" cap="flat" cmpd="sng">
              <a:solidFill>
                <a:schemeClr val="tx1"/>
              </a:solidFill>
              <a:prstDash val="solid"/>
              <a:miter/>
              <a:headEnd type="none" w="med" len="med"/>
              <a:tailEnd type="none" w="med" len="med"/>
            </a:ln>
          </p:spPr>
          <p:txBody>
            <a:bodyPr wrap="none" lIns="0" tIns="0" rIns="0" bIns="0" anchor="ctr"/>
            <a:lstStyle/>
            <a:p>
              <a:pPr algn="ctr"/>
              <a:r>
                <a:rPr lang="zh-CN" altLang="en-US" sz="3800" b="1" dirty="0">
                  <a:solidFill>
                    <a:srgbClr val="0000FF"/>
                  </a:solidFill>
                  <a:latin typeface="Arial" panose="020B0604020202020204" pitchFamily="34" charset="0"/>
                  <a:ea typeface="宋体" panose="02010600030101010101" pitchFamily="2" charset="-122"/>
                </a:rPr>
                <a:t>环境</a:t>
              </a:r>
            </a:p>
          </p:txBody>
        </p:sp>
      </p:grpSp>
      <p:sp>
        <p:nvSpPr>
          <p:cNvPr id="10250" name="文本框 14346"/>
          <p:cNvSpPr txBox="1"/>
          <p:nvPr/>
        </p:nvSpPr>
        <p:spPr>
          <a:xfrm>
            <a:off x="498143" y="1010788"/>
            <a:ext cx="2715905" cy="577081"/>
          </a:xfrm>
          <a:prstGeom prst="rect">
            <a:avLst/>
          </a:prstGeom>
          <a:noFill/>
          <a:ln w="9525">
            <a:noFill/>
          </a:ln>
        </p:spPr>
        <p:txBody>
          <a:bodyPr wrap="square" lIns="68580" tIns="34290" rIns="68580" bIns="34290" anchor="t">
            <a:spAutoFit/>
          </a:bodyPr>
          <a:lstStyle/>
          <a:p>
            <a:pPr>
              <a:spcBef>
                <a:spcPct val="50000"/>
              </a:spcBef>
            </a:pPr>
            <a:r>
              <a:rPr lang="en-US" altLang="zh-CN" sz="3300" b="1" dirty="0">
                <a:solidFill>
                  <a:srgbClr val="FF0000"/>
                </a:solidFill>
                <a:latin typeface="Verdana" panose="020B0604030504040204" pitchFamily="34" charset="0"/>
              </a:rPr>
              <a:t>5</a:t>
            </a:r>
            <a:r>
              <a:rPr lang="zh-CN" altLang="en-US" sz="3300" b="1" dirty="0">
                <a:solidFill>
                  <a:srgbClr val="0000FF"/>
                </a:solidFill>
                <a:latin typeface="Arial" panose="020B0604020202020204" pitchFamily="34" charset="0"/>
              </a:rPr>
              <a:t>大关键词</a:t>
            </a:r>
          </a:p>
        </p:txBody>
      </p:sp>
      <p:sp>
        <p:nvSpPr>
          <p:cNvPr id="10251" name="_s34825"/>
          <p:cNvSpPr/>
          <p:nvPr/>
        </p:nvSpPr>
        <p:spPr>
          <a:xfrm>
            <a:off x="3943351" y="4015979"/>
            <a:ext cx="1679972" cy="1120378"/>
          </a:xfrm>
          <a:prstGeom prst="roundRect">
            <a:avLst>
              <a:gd name="adj" fmla="val 16667"/>
            </a:avLst>
          </a:prstGeom>
          <a:solidFill>
            <a:schemeClr val="folHlink"/>
          </a:solidFill>
          <a:ln w="9525" cap="flat" cmpd="sng">
            <a:solidFill>
              <a:schemeClr val="tx1"/>
            </a:solidFill>
            <a:prstDash val="solid"/>
            <a:miter/>
            <a:headEnd type="none" w="med" len="med"/>
            <a:tailEnd type="none" w="med" len="med"/>
          </a:ln>
        </p:spPr>
        <p:txBody>
          <a:bodyPr wrap="none" lIns="0" tIns="0" rIns="0" bIns="0" anchor="ctr"/>
          <a:lstStyle/>
          <a:p>
            <a:pPr algn="ctr"/>
            <a:r>
              <a:rPr lang="zh-CN" altLang="en-US" sz="3800" b="1" dirty="0">
                <a:solidFill>
                  <a:srgbClr val="0000FF"/>
                </a:solidFill>
                <a:latin typeface="Arial" panose="020B0604020202020204" pitchFamily="34" charset="0"/>
                <a:ea typeface="宋体" panose="02010600030101010101" pitchFamily="2" charset="-122"/>
              </a:rPr>
              <a:t>读者</a:t>
            </a:r>
          </a:p>
        </p:txBody>
      </p:sp>
      <p:cxnSp>
        <p:nvCxnSpPr>
          <p:cNvPr id="10252" name="_s34826"/>
          <p:cNvCxnSpPr/>
          <p:nvPr/>
        </p:nvCxnSpPr>
        <p:spPr>
          <a:xfrm rot="10800000">
            <a:off x="1818085" y="3619501"/>
            <a:ext cx="2238375" cy="992981"/>
          </a:xfrm>
          <a:prstGeom prst="bentConnector3">
            <a:avLst>
              <a:gd name="adj1" fmla="val 49991"/>
            </a:avLst>
          </a:prstGeom>
          <a:ln w="28575" cap="flat" cmpd="sng">
            <a:solidFill>
              <a:schemeClr val="tx1"/>
            </a:solidFill>
            <a:prstDash val="solid"/>
            <a:miter/>
            <a:headEnd type="none" w="med" len="med"/>
            <a:tailEnd type="none" w="med" len="med"/>
          </a:ln>
        </p:spPr>
      </p:cxnSp>
      <p:cxnSp>
        <p:nvCxnSpPr>
          <p:cNvPr id="10253" name="_s34826"/>
          <p:cNvCxnSpPr/>
          <p:nvPr/>
        </p:nvCxnSpPr>
        <p:spPr>
          <a:xfrm flipV="1">
            <a:off x="5382816" y="3669506"/>
            <a:ext cx="948928" cy="906066"/>
          </a:xfrm>
          <a:prstGeom prst="bentConnector2">
            <a:avLst/>
          </a:prstGeom>
          <a:ln w="28575" cap="flat" cmpd="sng">
            <a:solidFill>
              <a:schemeClr val="tx1"/>
            </a:solidFill>
            <a:prstDash val="solid"/>
            <a:miter/>
            <a:headEnd type="none" w="med" len="med"/>
            <a:tailEnd type="none" w="med" len="med"/>
          </a:ln>
        </p:spPr>
      </p:cxnSp>
      <p:cxnSp>
        <p:nvCxnSpPr>
          <p:cNvPr id="10254" name="_s34826"/>
          <p:cNvCxnSpPr/>
          <p:nvPr/>
        </p:nvCxnSpPr>
        <p:spPr>
          <a:xfrm rot="-5400000" flipV="1">
            <a:off x="4318398" y="3596879"/>
            <a:ext cx="710803" cy="126206"/>
          </a:xfrm>
          <a:prstGeom prst="bentConnector3">
            <a:avLst>
              <a:gd name="adj1" fmla="val 49968"/>
            </a:avLst>
          </a:prstGeom>
          <a:ln w="28575" cap="flat" cmpd="sng">
            <a:solidFill>
              <a:schemeClr val="tx1"/>
            </a:solidFill>
            <a:prstDash val="solid"/>
            <a:miter/>
            <a:headEnd type="none" w="med" len="med"/>
            <a:tailEnd type="none" w="med" len="med"/>
          </a:ln>
        </p:spPr>
      </p:cxnSp>
      <p:sp>
        <p:nvSpPr>
          <p:cNvPr id="16" name="矩形 15"/>
          <p:cNvSpPr/>
          <p:nvPr/>
        </p:nvSpPr>
        <p:spPr>
          <a:xfrm>
            <a:off x="265314" y="187240"/>
            <a:ext cx="5159672" cy="530915"/>
          </a:xfrm>
          <a:prstGeom prst="rect">
            <a:avLst/>
          </a:prstGeom>
        </p:spPr>
        <p:txBody>
          <a:bodyPr wrap="square" lIns="68580" tIns="34290" rIns="68580" bIns="34290">
            <a:spAutoFit/>
          </a:bodyPr>
          <a:lstStyle/>
          <a:p>
            <a:pPr lvl="0">
              <a:spcBef>
                <a:spcPct val="50000"/>
              </a:spcBef>
            </a:pPr>
            <a:r>
              <a:rPr lang="zh-CN" altLang="en-US" sz="3000" b="1" dirty="0">
                <a:solidFill>
                  <a:srgbClr val="0000FF"/>
                </a:solidFill>
              </a:rPr>
              <a:t>文学类文本之一：小说复习</a:t>
            </a:r>
            <a:endParaRPr lang="en-US" altLang="zh-CN" sz="3000" b="1" dirty="0">
              <a:solidFill>
                <a:srgbClr val="0000FF"/>
              </a:solidFill>
            </a:endParaRPr>
          </a:p>
        </p:txBody>
      </p:sp>
    </p:spTree>
  </p:cSld>
  <p:clrMapOvr>
    <a:masterClrMapping/>
  </p:clrMapOvr>
  <p:transition>
    <p:split orient="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0" y="-156282"/>
            <a:ext cx="71199" cy="312565"/>
          </a:xfrm>
          <a:prstGeom prst="rect">
            <a:avLst/>
          </a:prstGeom>
          <a:noFill/>
          <a:ln w="9525">
            <a:noFill/>
            <a:miter lim="800000"/>
            <a:headEnd/>
            <a:tailEnd/>
          </a:ln>
          <a:effectLst/>
        </p:spPr>
        <p:txBody>
          <a:bodyPr vert="horz" wrap="none" lIns="35223" tIns="17611" rIns="35223" bIns="17611" numCol="1" anchor="ctr" anchorCtr="0" compatLnSpc="1">
            <a:prstTxWarp prst="textNoShape">
              <a:avLst/>
            </a:prstTxWarp>
            <a:spAutoFit/>
          </a:bodyPr>
          <a:lstStyle/>
          <a:p>
            <a:endParaRPr lang="zh-CN" altLang="en-US"/>
          </a:p>
        </p:txBody>
      </p:sp>
      <p:grpSp>
        <p:nvGrpSpPr>
          <p:cNvPr id="3" name="组合 9"/>
          <p:cNvGrpSpPr/>
          <p:nvPr/>
        </p:nvGrpSpPr>
        <p:grpSpPr>
          <a:xfrm>
            <a:off x="582000" y="519409"/>
            <a:ext cx="2226390" cy="353943"/>
            <a:chOff x="1512492" y="2497460"/>
            <a:chExt cx="5785908" cy="916757"/>
          </a:xfrm>
        </p:grpSpPr>
        <p:sp>
          <p:nvSpPr>
            <p:cNvPr id="11" name="TextBox 75"/>
            <p:cNvSpPr txBox="1"/>
            <p:nvPr/>
          </p:nvSpPr>
          <p:spPr>
            <a:xfrm>
              <a:off x="2083427" y="2497460"/>
              <a:ext cx="5214973" cy="916757"/>
            </a:xfrm>
            <a:prstGeom prst="rect">
              <a:avLst/>
            </a:prstGeom>
            <a:noFill/>
          </p:spPr>
          <p:txBody>
            <a:bodyPr wrap="square" rtlCol="0">
              <a:spAutoFit/>
            </a:bodyPr>
            <a:lstStyle/>
            <a:p>
              <a:r>
                <a:rPr lang="zh-CN" altLang="en-US" sz="1700" b="1" dirty="0">
                  <a:solidFill>
                    <a:srgbClr val="4DA9CF"/>
                  </a:solidFill>
                  <a:latin typeface="微软雅黑" pitchFamily="34" charset="-122"/>
                  <a:ea typeface="微软雅黑" pitchFamily="34" charset="-122"/>
                </a:rPr>
                <a:t>备考方略</a:t>
              </a:r>
            </a:p>
          </p:txBody>
        </p:sp>
        <p:pic>
          <p:nvPicPr>
            <p:cNvPr id="12" name="图片 11"/>
            <p:cNvPicPr>
              <a:picLocks noChangeAspect="1"/>
            </p:cNvPicPr>
            <p:nvPr/>
          </p:nvPicPr>
          <p:blipFill>
            <a:blip r:embed="rId2" cstate="print"/>
            <a:stretch>
              <a:fillRect/>
            </a:stretch>
          </p:blipFill>
          <p:spPr>
            <a:xfrm>
              <a:off x="1512492" y="2672462"/>
              <a:ext cx="466690" cy="460296"/>
            </a:xfrm>
            <a:prstGeom prst="rect">
              <a:avLst/>
            </a:prstGeom>
          </p:spPr>
        </p:pic>
      </p:grpSp>
      <p:sp>
        <p:nvSpPr>
          <p:cNvPr id="2" name="矩形 1">
            <a:extLst>
              <a:ext uri="{FF2B5EF4-FFF2-40B4-BE49-F238E27FC236}">
                <a16:creationId xmlns:a16="http://schemas.microsoft.com/office/drawing/2014/main" id="{C3014E5F-EDC8-4773-9F6B-59B6F63D454C}"/>
              </a:ext>
            </a:extLst>
          </p:cNvPr>
          <p:cNvSpPr/>
          <p:nvPr/>
        </p:nvSpPr>
        <p:spPr>
          <a:xfrm>
            <a:off x="591647" y="764686"/>
            <a:ext cx="7831812" cy="935812"/>
          </a:xfrm>
          <a:prstGeom prst="rect">
            <a:avLst/>
          </a:prstGeom>
        </p:spPr>
        <p:txBody>
          <a:bodyPr wrap="square" lIns="35223" tIns="17611" rIns="35223" bIns="17611">
            <a:spAutoFit/>
          </a:bodyPr>
          <a:lstStyle/>
          <a:p>
            <a:pPr algn="ctr">
              <a:lnSpc>
                <a:spcPct val="150000"/>
              </a:lnSpc>
            </a:pPr>
            <a:r>
              <a:rPr lang="zh-CN" altLang="en-US" sz="22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立足常规考点</a:t>
            </a:r>
            <a:r>
              <a:rPr lang="en-US" altLang="zh-CN" sz="22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挖掘深度考点</a:t>
            </a:r>
            <a:r>
              <a:rPr lang="en-US" altLang="zh-CN" sz="22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提升小说阅读综合素养</a:t>
            </a:r>
          </a:p>
          <a:p>
            <a:pPr>
              <a:lnSpc>
                <a:spcPct val="150000"/>
              </a:lnSpc>
            </a:pPr>
            <a:r>
              <a:rPr lang="zh-CN" altLang="en-US" sz="17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三步骤</a:t>
            </a:r>
            <a:r>
              <a:rPr lang="en-US" altLang="zh-CN" sz="17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7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理清四要素</a:t>
            </a:r>
            <a:r>
              <a:rPr lang="en-US" altLang="zh-CN" sz="17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7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读懂文本</a:t>
            </a:r>
            <a:endParaRPr lang="en-US" altLang="zh-CN" sz="17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a:extLst>
              <a:ext uri="{FF2B5EF4-FFF2-40B4-BE49-F238E27FC236}">
                <a16:creationId xmlns:a16="http://schemas.microsoft.com/office/drawing/2014/main" id="{F37C3033-7CA5-466D-B59F-C81CB0801D6E}"/>
              </a:ext>
            </a:extLst>
          </p:cNvPr>
          <p:cNvPicPr/>
          <p:nvPr/>
        </p:nvPicPr>
        <p:blipFill>
          <a:blip r:embed="rId3" cstate="print"/>
          <a:stretch>
            <a:fillRect/>
          </a:stretch>
        </p:blipFill>
        <p:spPr>
          <a:xfrm>
            <a:off x="591616" y="1785821"/>
            <a:ext cx="7633646" cy="2572270"/>
          </a:xfrm>
          <a:prstGeom prst="rect">
            <a:avLst/>
          </a:prstGeom>
        </p:spPr>
      </p:pic>
    </p:spTree>
    <p:extLst>
      <p:ext uri="{BB962C8B-B14F-4D97-AF65-F5344CB8AC3E}">
        <p14:creationId xmlns:p14="http://schemas.microsoft.com/office/powerpoint/2010/main" val="551649257"/>
      </p:ext>
    </p:extLst>
  </p:cSld>
  <p:clrMapOvr>
    <a:masterClrMapping/>
  </p:clrMapOvr>
  <p:transition>
    <p:pull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2875" y="910987"/>
            <a:ext cx="7400498" cy="3023905"/>
          </a:xfrm>
          <a:prstGeom prst="rect">
            <a:avLst/>
          </a:prstGeom>
        </p:spPr>
        <p:txBody>
          <a:bodyPr wrap="square" lIns="68580" tIns="34290" rIns="68580" bIns="34290">
            <a:spAutoFit/>
          </a:bodyPr>
          <a:lstStyle/>
          <a:p>
            <a:r>
              <a:rPr lang="zh-CN" altLang="en-US" sz="3200" b="1" dirty="0">
                <a:latin typeface="+mn-ea"/>
              </a:rPr>
              <a:t>文学类文本阅读备考技巧 </a:t>
            </a:r>
            <a:r>
              <a:rPr lang="en-US" altLang="zh-CN" sz="3200" b="1" dirty="0">
                <a:latin typeface="+mn-ea"/>
              </a:rPr>
              <a:t>——</a:t>
            </a:r>
            <a:r>
              <a:rPr lang="zh-CN" altLang="en-US" sz="3200" b="1" dirty="0">
                <a:latin typeface="+mn-ea"/>
              </a:rPr>
              <a:t>小说阅读</a:t>
            </a:r>
            <a:endParaRPr lang="en-US" altLang="zh-CN" sz="3200" b="1" dirty="0">
              <a:latin typeface="+mn-ea"/>
            </a:endParaRPr>
          </a:p>
          <a:p>
            <a:r>
              <a:rPr lang="zh-CN" altLang="en-US" sz="3200" b="1" dirty="0">
                <a:latin typeface="+mn-ea"/>
              </a:rPr>
              <a:t>梳理故事情节，把握人物性格 </a:t>
            </a:r>
            <a:endParaRPr lang="en-US" altLang="zh-CN" sz="3200" b="1" dirty="0">
              <a:latin typeface="+mn-ea"/>
            </a:endParaRPr>
          </a:p>
          <a:p>
            <a:r>
              <a:rPr lang="zh-CN" altLang="en-US" sz="3200" b="1" dirty="0">
                <a:latin typeface="+mn-ea"/>
              </a:rPr>
              <a:t>面对陌生题型，扣住要素入手</a:t>
            </a:r>
            <a:endParaRPr lang="en-US" altLang="zh-CN" sz="3200" b="1" dirty="0">
              <a:latin typeface="+mn-ea"/>
            </a:endParaRPr>
          </a:p>
          <a:p>
            <a:r>
              <a:rPr lang="zh-CN" altLang="en-US" sz="3200" b="1" dirty="0">
                <a:solidFill>
                  <a:srgbClr val="000000"/>
                </a:solidFill>
                <a:latin typeface="+mn-ea"/>
                <a:cs typeface="Times New Roman" panose="02020603050405020304" pitchFamily="18" charset="0"/>
              </a:rPr>
              <a:t>提炼关键要点，得出规范答案</a:t>
            </a:r>
            <a:endParaRPr lang="zh-CN" altLang="en-US" sz="3200" b="1" dirty="0">
              <a:latin typeface="+mn-ea"/>
            </a:endParaRPr>
          </a:p>
          <a:p>
            <a:endParaRPr lang="en-US" altLang="zh-CN" sz="3200" b="1" dirty="0">
              <a:latin typeface="+mn-ea"/>
            </a:endParaRPr>
          </a:p>
          <a:p>
            <a:r>
              <a:rPr lang="zh-CN" altLang="en-US" sz="3200" b="1" dirty="0">
                <a:latin typeface="+mn-ea"/>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683568" y="555526"/>
          <a:ext cx="7920880" cy="3744419"/>
        </p:xfrm>
        <a:graphic>
          <a:graphicData uri="http://schemas.openxmlformats.org/drawingml/2006/table">
            <a:tbl>
              <a:tblPr/>
              <a:tblGrid>
                <a:gridCol w="1332348">
                  <a:extLst>
                    <a:ext uri="{9D8B030D-6E8A-4147-A177-3AD203B41FA5}">
                      <a16:colId xmlns:a16="http://schemas.microsoft.com/office/drawing/2014/main" val="20000"/>
                    </a:ext>
                  </a:extLst>
                </a:gridCol>
                <a:gridCol w="4128814">
                  <a:extLst>
                    <a:ext uri="{9D8B030D-6E8A-4147-A177-3AD203B41FA5}">
                      <a16:colId xmlns:a16="http://schemas.microsoft.com/office/drawing/2014/main" val="20001"/>
                    </a:ext>
                  </a:extLst>
                </a:gridCol>
                <a:gridCol w="2459718">
                  <a:extLst>
                    <a:ext uri="{9D8B030D-6E8A-4147-A177-3AD203B41FA5}">
                      <a16:colId xmlns:a16="http://schemas.microsoft.com/office/drawing/2014/main" val="20002"/>
                    </a:ext>
                  </a:extLst>
                </a:gridCol>
              </a:tblGrid>
              <a:tr h="534917">
                <a:tc>
                  <a:txBody>
                    <a:bodyPr/>
                    <a:lstStyle/>
                    <a:p>
                      <a:pPr algn="l" fontAlgn="ctr"/>
                      <a:r>
                        <a:rPr lang="zh-CN" altLang="en-US" sz="1600" b="0" i="0" u="none" strike="noStrike" dirty="0">
                          <a:solidFill>
                            <a:srgbClr val="000000"/>
                          </a:solidFill>
                          <a:latin typeface="宋体"/>
                        </a:rPr>
                        <a:t>试题试卷</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a:solidFill>
                            <a:srgbClr val="000000"/>
                          </a:solidFill>
                          <a:latin typeface="宋体"/>
                        </a:rPr>
                        <a:t>题目</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a:solidFill>
                            <a:srgbClr val="000000"/>
                          </a:solidFill>
                          <a:latin typeface="宋体"/>
                        </a:rPr>
                        <a:t>内容</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34917">
                <a:tc>
                  <a:txBody>
                    <a:bodyPr/>
                    <a:lstStyle/>
                    <a:p>
                      <a:pPr algn="l" fontAlgn="ctr"/>
                      <a:r>
                        <a:rPr lang="en-US" altLang="zh-CN" sz="1600" b="0" i="0" u="none" strike="noStrike">
                          <a:solidFill>
                            <a:srgbClr val="000000"/>
                          </a:solidFill>
                          <a:latin typeface="宋体"/>
                        </a:rPr>
                        <a:t>2019</a:t>
                      </a:r>
                      <a:r>
                        <a:rPr lang="zh-CN" altLang="en-US" sz="1600" b="0" i="0" u="none" strike="noStrike">
                          <a:solidFill>
                            <a:srgbClr val="000000"/>
                          </a:solidFill>
                          <a:latin typeface="宋体"/>
                        </a:rPr>
                        <a:t>年全国</a:t>
                      </a:r>
                      <a:r>
                        <a:rPr lang="en-US" altLang="zh-CN" sz="1600" b="0" i="0" u="none" strike="noStrike">
                          <a:solidFill>
                            <a:srgbClr val="000000"/>
                          </a:solidFill>
                          <a:latin typeface="宋体"/>
                        </a:rPr>
                        <a:t>1</a:t>
                      </a:r>
                      <a:r>
                        <a:rPr lang="zh-CN" altLang="en-US" sz="1600" b="0" i="0" u="none" strike="noStrike">
                          <a:solidFill>
                            <a:srgbClr val="000000"/>
                          </a:solidFill>
                          <a:latin typeface="宋体"/>
                        </a:rPr>
                        <a:t>卷</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1600" b="0" i="0" u="none" strike="noStrike">
                          <a:solidFill>
                            <a:srgbClr val="000000"/>
                          </a:solidFill>
                          <a:latin typeface="宋体"/>
                        </a:rPr>
                        <a:t>8.</a:t>
                      </a:r>
                      <a:r>
                        <a:rPr lang="zh-CN" altLang="en-US" sz="1600" b="0" i="0" u="none" strike="noStrike">
                          <a:solidFill>
                            <a:srgbClr val="000000"/>
                          </a:solidFill>
                          <a:latin typeface="宋体"/>
                        </a:rPr>
                        <a:t>如何具体塑造</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a:solidFill>
                            <a:srgbClr val="000000"/>
                          </a:solidFill>
                          <a:latin typeface="宋体"/>
                        </a:rPr>
                        <a:t>写人的技巧</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4917">
                <a:tc>
                  <a:txBody>
                    <a:bodyPr/>
                    <a:lstStyle/>
                    <a:p>
                      <a:pPr algn="l" fontAlgn="ctr"/>
                      <a:r>
                        <a:rPr lang="zh-CN" altLang="en-US" sz="1600" b="0" i="0" u="none" strike="noStrike">
                          <a:solidFill>
                            <a:srgbClr val="000000"/>
                          </a:solidFill>
                          <a:latin typeface="宋体"/>
                        </a:rPr>
                        <a:t>　</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1400" b="1" i="0" u="none" strike="noStrike">
                          <a:solidFill>
                            <a:srgbClr val="000000"/>
                          </a:solidFill>
                          <a:latin typeface="宋体"/>
                        </a:rPr>
                        <a:t>9.</a:t>
                      </a:r>
                      <a:r>
                        <a:rPr lang="zh-CN" altLang="en-US" sz="1400" b="1" i="0" u="none" strike="noStrike">
                          <a:solidFill>
                            <a:srgbClr val="000000"/>
                          </a:solidFill>
                          <a:latin typeface="宋体"/>
                        </a:rPr>
                        <a:t>请从</a:t>
                      </a:r>
                      <a:r>
                        <a:rPr lang="zh-CN" altLang="en-US" sz="1400" b="1" i="0" u="none" strike="noStrike">
                          <a:solidFill>
                            <a:srgbClr val="000000"/>
                          </a:solidFill>
                          <a:latin typeface="Constantia"/>
                        </a:rPr>
                        <a:t>“</a:t>
                      </a:r>
                      <a:r>
                        <a:rPr lang="zh-CN" altLang="en-US" sz="1400" b="1" i="0" u="none" strike="noStrike">
                          <a:solidFill>
                            <a:srgbClr val="000000"/>
                          </a:solidFill>
                          <a:latin typeface="宋体"/>
                        </a:rPr>
                        <a:t>故事</a:t>
                      </a:r>
                      <a:r>
                        <a:rPr lang="zh-CN" altLang="en-US" sz="1400" b="1" i="0" u="none" strike="noStrike">
                          <a:solidFill>
                            <a:srgbClr val="000000"/>
                          </a:solidFill>
                          <a:latin typeface="Constantia"/>
                        </a:rPr>
                        <a:t>”</a:t>
                      </a:r>
                      <a:r>
                        <a:rPr lang="zh-CN" altLang="en-US" sz="1400" b="1" i="0" u="none" strike="noStrike">
                          <a:solidFill>
                            <a:srgbClr val="000000"/>
                          </a:solidFill>
                          <a:latin typeface="宋体"/>
                        </a:rPr>
                        <a:t>与</a:t>
                      </a:r>
                      <a:r>
                        <a:rPr lang="zh-CN" altLang="en-US" sz="1400" b="1" i="0" u="none" strike="noStrike">
                          <a:solidFill>
                            <a:srgbClr val="000000"/>
                          </a:solidFill>
                          <a:latin typeface="Constantia"/>
                        </a:rPr>
                        <a:t>“</a:t>
                      </a:r>
                      <a:r>
                        <a:rPr lang="zh-CN" altLang="en-US" sz="1400" b="1" i="0" u="none" strike="noStrike">
                          <a:solidFill>
                            <a:srgbClr val="000000"/>
                          </a:solidFill>
                          <a:latin typeface="宋体"/>
                        </a:rPr>
                        <a:t>新编</a:t>
                      </a:r>
                      <a:r>
                        <a:rPr lang="zh-CN" altLang="en-US" sz="1400" b="1" i="0" u="none" strike="noStrike">
                          <a:solidFill>
                            <a:srgbClr val="000000"/>
                          </a:solidFill>
                          <a:latin typeface="Constantia"/>
                        </a:rPr>
                        <a:t>”</a:t>
                      </a:r>
                      <a:r>
                        <a:rPr lang="zh-CN" altLang="en-US" sz="1400" b="1" i="0" u="none" strike="noStrike">
                          <a:solidFill>
                            <a:srgbClr val="000000"/>
                          </a:solidFill>
                          <a:latin typeface="宋体"/>
                        </a:rPr>
                        <a:t>的角度简析本文的基本特征。</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a:solidFill>
                            <a:srgbClr val="000000"/>
                          </a:solidFill>
                          <a:latin typeface="宋体"/>
                        </a:rPr>
                        <a:t>布局谋篇</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34917">
                <a:tc>
                  <a:txBody>
                    <a:bodyPr/>
                    <a:lstStyle/>
                    <a:p>
                      <a:pPr algn="l" fontAlgn="ctr"/>
                      <a:r>
                        <a:rPr lang="en-US" altLang="zh-CN" sz="1600" b="0" i="0" u="none" strike="noStrike">
                          <a:solidFill>
                            <a:srgbClr val="000000"/>
                          </a:solidFill>
                          <a:latin typeface="宋体"/>
                        </a:rPr>
                        <a:t>2019</a:t>
                      </a:r>
                      <a:r>
                        <a:rPr lang="zh-CN" altLang="en-US" sz="1600" b="0" i="0" u="none" strike="noStrike">
                          <a:solidFill>
                            <a:srgbClr val="000000"/>
                          </a:solidFill>
                          <a:latin typeface="宋体"/>
                        </a:rPr>
                        <a:t>年全国</a:t>
                      </a:r>
                      <a:r>
                        <a:rPr lang="en-US" altLang="zh-CN" sz="1600" b="0" i="0" u="none" strike="noStrike">
                          <a:solidFill>
                            <a:srgbClr val="000000"/>
                          </a:solidFill>
                          <a:latin typeface="宋体"/>
                        </a:rPr>
                        <a:t>2</a:t>
                      </a:r>
                      <a:r>
                        <a:rPr lang="zh-CN" altLang="en-US" sz="1600" b="0" i="0" u="none" strike="noStrike">
                          <a:solidFill>
                            <a:srgbClr val="000000"/>
                          </a:solidFill>
                          <a:latin typeface="宋体"/>
                        </a:rPr>
                        <a:t>卷</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1200" b="1" i="0" u="none" strike="noStrike">
                          <a:solidFill>
                            <a:srgbClr val="000000"/>
                          </a:solidFill>
                          <a:latin typeface="宋体"/>
                        </a:rPr>
                        <a:t>8.</a:t>
                      </a:r>
                      <a:r>
                        <a:rPr lang="zh-CN" altLang="en-US" sz="1200" b="1" i="0" u="none" strike="noStrike">
                          <a:solidFill>
                            <a:srgbClr val="000000"/>
                          </a:solidFill>
                          <a:latin typeface="宋体"/>
                        </a:rPr>
                        <a:t>塑造人物形象时运用了哪些表现手法</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a:solidFill>
                            <a:srgbClr val="000000"/>
                          </a:solidFill>
                          <a:latin typeface="宋体"/>
                        </a:rPr>
                        <a:t>表现手法</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34917">
                <a:tc>
                  <a:txBody>
                    <a:bodyPr/>
                    <a:lstStyle/>
                    <a:p>
                      <a:pPr algn="l" fontAlgn="ctr"/>
                      <a:r>
                        <a:rPr lang="zh-CN" altLang="en-US" sz="1600" b="0" i="0" u="none" strike="noStrike">
                          <a:solidFill>
                            <a:srgbClr val="000000"/>
                          </a:solidFill>
                          <a:latin typeface="宋体"/>
                        </a:rPr>
                        <a:t>　</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1200" b="1" i="0" u="none" strike="noStrike" dirty="0">
                          <a:solidFill>
                            <a:srgbClr val="000000"/>
                          </a:solidFill>
                          <a:latin typeface="宋体"/>
                          <a:sym typeface="+mn-ea"/>
                        </a:rPr>
                        <a:t>9.</a:t>
                      </a:r>
                      <a:r>
                        <a:rPr lang="zh-CN" altLang="zh-CN" sz="1200" b="1" dirty="0">
                          <a:solidFill>
                            <a:srgbClr val="000000"/>
                          </a:solidFill>
                          <a:latin typeface="宋体" panose="02010600030101010101" pitchFamily="2" charset="-122"/>
                          <a:sym typeface="+mn-ea"/>
                        </a:rPr>
                        <a:t>小说中的卢森堡公园苗圃</a:t>
                      </a:r>
                      <a:r>
                        <a:rPr lang="zh-CN" altLang="zh-CN" sz="1200" b="1" u="sng" dirty="0">
                          <a:solidFill>
                            <a:srgbClr val="000000"/>
                          </a:solidFill>
                          <a:latin typeface="宋体" panose="02010600030101010101" pitchFamily="2" charset="-122"/>
                          <a:sym typeface="+mn-ea"/>
                        </a:rPr>
                        <a:t>在情节发展中</a:t>
                      </a:r>
                      <a:r>
                        <a:rPr lang="zh-CN" altLang="zh-CN" sz="1200" b="1" dirty="0">
                          <a:solidFill>
                            <a:srgbClr val="000000"/>
                          </a:solidFill>
                          <a:latin typeface="宋体" panose="02010600030101010101" pitchFamily="2" charset="-122"/>
                          <a:sym typeface="+mn-ea"/>
                        </a:rPr>
                        <a:t>有重要作用，这种作用体现在哪些方面？请结合作品简要分析。</a:t>
                      </a:r>
                      <a:endParaRPr lang="zh-CN" altLang="en-US" sz="1200" b="1" i="0" u="none" strike="noStrike" dirty="0">
                        <a:solidFill>
                          <a:srgbClr val="000000"/>
                        </a:solidFill>
                        <a:latin typeface="宋体"/>
                      </a:endParaRP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dirty="0">
                          <a:solidFill>
                            <a:srgbClr val="000000"/>
                          </a:solidFill>
                          <a:latin typeface="宋体"/>
                        </a:rPr>
                        <a:t>情节的作用</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34917">
                <a:tc>
                  <a:txBody>
                    <a:bodyPr/>
                    <a:lstStyle/>
                    <a:p>
                      <a:pPr algn="l" fontAlgn="ctr"/>
                      <a:r>
                        <a:rPr lang="en-US" altLang="zh-CN" sz="1600" b="0" i="0" u="none" strike="noStrike">
                          <a:solidFill>
                            <a:srgbClr val="000000"/>
                          </a:solidFill>
                          <a:latin typeface="宋体"/>
                        </a:rPr>
                        <a:t>2019</a:t>
                      </a:r>
                      <a:r>
                        <a:rPr lang="zh-CN" altLang="en-US" sz="1600" b="0" i="0" u="none" strike="noStrike">
                          <a:solidFill>
                            <a:srgbClr val="000000"/>
                          </a:solidFill>
                          <a:latin typeface="宋体"/>
                        </a:rPr>
                        <a:t>年全国</a:t>
                      </a:r>
                      <a:r>
                        <a:rPr lang="en-US" altLang="zh-CN" sz="1600" b="0" i="0" u="none" strike="noStrike">
                          <a:solidFill>
                            <a:srgbClr val="000000"/>
                          </a:solidFill>
                          <a:latin typeface="宋体"/>
                        </a:rPr>
                        <a:t>3</a:t>
                      </a:r>
                      <a:r>
                        <a:rPr lang="zh-CN" altLang="en-US" sz="1600" b="0" i="0" u="none" strike="noStrike">
                          <a:solidFill>
                            <a:srgbClr val="000000"/>
                          </a:solidFill>
                          <a:latin typeface="宋体"/>
                        </a:rPr>
                        <a:t>卷</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1200" b="0" i="0" u="none" strike="noStrike">
                          <a:solidFill>
                            <a:srgbClr val="000000"/>
                          </a:solidFill>
                          <a:latin typeface="宋体"/>
                        </a:rPr>
                        <a:t>8.</a:t>
                      </a:r>
                      <a:r>
                        <a:rPr lang="zh-CN" altLang="en-US" sz="1200" b="0" i="0" u="none" strike="noStrike">
                          <a:solidFill>
                            <a:srgbClr val="000000"/>
                          </a:solidFill>
                          <a:latin typeface="宋体"/>
                        </a:rPr>
                        <a:t>小说中有多处景物描写，请分析其功能。</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a:solidFill>
                            <a:srgbClr val="000000"/>
                          </a:solidFill>
                          <a:latin typeface="宋体"/>
                        </a:rPr>
                        <a:t>景物描写的作用</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34917">
                <a:tc>
                  <a:txBody>
                    <a:bodyPr/>
                    <a:lstStyle/>
                    <a:p>
                      <a:pPr algn="l" fontAlgn="ctr"/>
                      <a:r>
                        <a:rPr lang="zh-CN" altLang="en-US" sz="1600" b="0" i="0" u="none" strike="noStrike">
                          <a:solidFill>
                            <a:srgbClr val="000000"/>
                          </a:solidFill>
                          <a:latin typeface="宋体"/>
                        </a:rPr>
                        <a:t>　</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1200" b="1" i="0" u="none" strike="noStrike">
                          <a:solidFill>
                            <a:srgbClr val="000000"/>
                          </a:solidFill>
                          <a:latin typeface="宋体"/>
                        </a:rPr>
                        <a:t>9.</a:t>
                      </a:r>
                      <a:r>
                        <a:rPr lang="zh-CN" altLang="en-US" sz="1200" b="1" i="0" u="none" strike="noStrike">
                          <a:solidFill>
                            <a:srgbClr val="000000"/>
                          </a:solidFill>
                          <a:latin typeface="宋体"/>
                        </a:rPr>
                        <a:t>两个乘客为什么沉默？小说为什么首尾均有这一细节？</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dirty="0">
                          <a:solidFill>
                            <a:srgbClr val="000000"/>
                          </a:solidFill>
                          <a:latin typeface="宋体"/>
                        </a:rPr>
                        <a:t>情节产生的原因；情节的作用</a:t>
                      </a:r>
                    </a:p>
                  </a:txBody>
                  <a:tcPr marL="8451" marR="8451" marT="8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内容占位符 1"/>
          <p:cNvSpPr>
            <a:spLocks noGrp="1"/>
          </p:cNvSpPr>
          <p:nvPr>
            <p:ph sz="quarter" idx="4294967295"/>
          </p:nvPr>
        </p:nvSpPr>
        <p:spPr>
          <a:xfrm>
            <a:off x="-53975" y="69057"/>
            <a:ext cx="8896350" cy="5094685"/>
          </a:xfrm>
        </p:spPr>
        <p:txBody>
          <a:bodyPr>
            <a:normAutofit fontScale="92500" lnSpcReduction="10000"/>
          </a:bodyPr>
          <a:lstStyle/>
          <a:p>
            <a:pPr marL="0" indent="0" eaLnBrk="1" fontAlgn="ctr" hangingPunct="1">
              <a:lnSpc>
                <a:spcPct val="150000"/>
              </a:lnSpc>
              <a:spcBef>
                <a:spcPct val="0"/>
              </a:spcBef>
              <a:buFontTx/>
              <a:buNone/>
            </a:pPr>
            <a:r>
              <a:rPr lang="en-US" altLang="zh-CN" sz="1400" b="1" dirty="0">
                <a:solidFill>
                  <a:srgbClr val="000000"/>
                </a:solidFill>
                <a:sym typeface="+mn-ea"/>
              </a:rPr>
              <a:t>8.</a:t>
            </a:r>
            <a:r>
              <a:rPr lang="en-US" altLang="zh-CN" sz="1400" b="1" dirty="0">
                <a:solidFill>
                  <a:srgbClr val="000000"/>
                </a:solidFill>
                <a:latin typeface="宋体" panose="02010600030101010101" pitchFamily="2" charset="-122"/>
                <a:sym typeface="+mn-ea"/>
              </a:rPr>
              <a:t>①</a:t>
            </a:r>
            <a:r>
              <a:rPr lang="zh-CN" altLang="en-US" sz="1400" b="1" dirty="0">
                <a:solidFill>
                  <a:srgbClr val="000000"/>
                </a:solidFill>
                <a:latin typeface="宋体" panose="02010600030101010101" pitchFamily="2" charset="-122"/>
                <a:sym typeface="+mn-ea"/>
              </a:rPr>
              <a:t>形象描写。将禹及其随员描写为“乞丐似的大汉”，写出了艰苦卓绝的实干家形象。</a:t>
            </a:r>
            <a:r>
              <a:rPr lang="en-US" altLang="zh-CN" sz="1400" b="1" dirty="0">
                <a:solidFill>
                  <a:srgbClr val="000000"/>
                </a:solidFill>
                <a:latin typeface="宋体" panose="02010600030101010101" pitchFamily="2" charset="-122"/>
                <a:sym typeface="+mn-ea"/>
              </a:rPr>
              <a:t>②</a:t>
            </a:r>
            <a:r>
              <a:rPr lang="zh-CN" altLang="en-US" sz="1400" b="1" dirty="0">
                <a:solidFill>
                  <a:srgbClr val="000000"/>
                </a:solidFill>
                <a:latin typeface="宋体" panose="02010600030101010101" pitchFamily="2" charset="-122"/>
                <a:sym typeface="+mn-ea"/>
              </a:rPr>
              <a:t>言行描写。文中的禹坚毅寡言，一旦说话，则刚直有力。③对比手法。始终在同众大员的对比中塑造禹及其随员，从而凸显其“中国的脊梁”形象。</a:t>
            </a:r>
            <a:endParaRPr lang="zh-CN" altLang="en-US" sz="1400" b="1" dirty="0">
              <a:solidFill>
                <a:srgbClr val="000000"/>
              </a:solidFill>
              <a:latin typeface="宋体" panose="02010600030101010101" pitchFamily="2" charset="-122"/>
            </a:endParaRPr>
          </a:p>
          <a:p>
            <a:pPr marL="0" indent="0" eaLnBrk="1" hangingPunct="1">
              <a:lnSpc>
                <a:spcPct val="150000"/>
              </a:lnSpc>
              <a:spcBef>
                <a:spcPct val="0"/>
              </a:spcBef>
              <a:buFontTx/>
              <a:buNone/>
            </a:pPr>
            <a:r>
              <a:rPr lang="en-US" altLang="zh-CN" sz="1400" b="1" dirty="0">
                <a:solidFill>
                  <a:srgbClr val="000000"/>
                </a:solidFill>
                <a:sym typeface="+mn-ea"/>
              </a:rPr>
              <a:t>9.</a:t>
            </a:r>
            <a:r>
              <a:rPr lang="en-US" altLang="zh-CN" sz="1400" b="1" dirty="0">
                <a:solidFill>
                  <a:srgbClr val="000000"/>
                </a:solidFill>
                <a:latin typeface="宋体" panose="02010600030101010101" pitchFamily="2" charset="-122"/>
                <a:sym typeface="+mn-ea"/>
              </a:rPr>
              <a:t>①</a:t>
            </a:r>
            <a:r>
              <a:rPr lang="zh-CN" altLang="en-US" sz="1400" b="1" dirty="0">
                <a:solidFill>
                  <a:srgbClr val="000000"/>
                </a:solidFill>
                <a:latin typeface="宋体" panose="02010600030101010101" pitchFamily="2" charset="-122"/>
                <a:sym typeface="+mn-ea"/>
              </a:rPr>
              <a:t>大禹治水的“故事”本身于史有据，作品查考典籍博采文献，富有历史韵味；</a:t>
            </a:r>
            <a:r>
              <a:rPr lang="en-US" altLang="zh-CN" sz="1400" b="1" dirty="0">
                <a:solidFill>
                  <a:srgbClr val="000000"/>
                </a:solidFill>
                <a:latin typeface="宋体" panose="02010600030101010101" pitchFamily="2" charset="-122"/>
                <a:sym typeface="+mn-ea"/>
              </a:rPr>
              <a:t>②</a:t>
            </a:r>
            <a:r>
              <a:rPr lang="zh-CN" altLang="en-US" sz="1400" b="1" dirty="0">
                <a:solidFill>
                  <a:srgbClr val="000000"/>
                </a:solidFill>
                <a:latin typeface="宋体" panose="02010600030101010101" pitchFamily="2" charset="-122"/>
                <a:sym typeface="+mn-ea"/>
              </a:rPr>
              <a:t>“新编”表现为新的历史讲述方式，如细节虚构、现代语词掺入、杂文笔法使用，作品充满想象力及创造性③对“故事”进行“新编”，着眼于对历史与现实均作出观照，作品具有深刻的思想性。</a:t>
            </a:r>
          </a:p>
          <a:p>
            <a:pPr marL="0" indent="0" eaLnBrk="1" hangingPunct="1">
              <a:lnSpc>
                <a:spcPct val="150000"/>
              </a:lnSpc>
              <a:spcBef>
                <a:spcPct val="0"/>
              </a:spcBef>
              <a:buFontTx/>
              <a:buNone/>
            </a:pPr>
            <a:endParaRPr lang="zh-CN" altLang="en-US" sz="1400" b="1" dirty="0">
              <a:solidFill>
                <a:srgbClr val="000000"/>
              </a:solidFill>
              <a:latin typeface="宋体" panose="02010600030101010101" pitchFamily="2" charset="-122"/>
              <a:sym typeface="+mn-ea"/>
            </a:endParaRPr>
          </a:p>
          <a:p>
            <a:pPr marL="0" indent="0" eaLnBrk="1" hangingPunct="1">
              <a:lnSpc>
                <a:spcPct val="150000"/>
              </a:lnSpc>
              <a:spcBef>
                <a:spcPct val="0"/>
              </a:spcBef>
              <a:buFontTx/>
              <a:buNone/>
            </a:pPr>
            <a:r>
              <a:rPr lang="en-US" altLang="zh-CN" sz="1400" b="1" dirty="0">
                <a:solidFill>
                  <a:srgbClr val="000000"/>
                </a:solidFill>
                <a:sym typeface="+mn-ea"/>
              </a:rPr>
              <a:t>8.</a:t>
            </a:r>
            <a:r>
              <a:rPr lang="en-US" altLang="zh-CN" sz="1400" b="1" dirty="0">
                <a:solidFill>
                  <a:srgbClr val="000000"/>
                </a:solidFill>
                <a:latin typeface="宋体" panose="02010600030101010101" pitchFamily="2" charset="-122"/>
                <a:sym typeface="+mn-ea"/>
              </a:rPr>
              <a:t>①</a:t>
            </a:r>
            <a:r>
              <a:rPr lang="zh-CN" altLang="en-US" sz="1400" b="1" dirty="0">
                <a:solidFill>
                  <a:srgbClr val="000000"/>
                </a:solidFill>
                <a:latin typeface="宋体" panose="02010600030101010101" pitchFamily="2" charset="-122"/>
                <a:sym typeface="+mn-ea"/>
              </a:rPr>
              <a:t>用特征鲜明的细节凸显人物的个性，如老舞蹈师过时的穿戴、木偶似的舞姿等，表明他是怀旧的人。</a:t>
            </a:r>
            <a:r>
              <a:rPr lang="en-US" altLang="zh-CN" sz="1400" b="1" dirty="0">
                <a:solidFill>
                  <a:srgbClr val="000000"/>
                </a:solidFill>
                <a:latin typeface="宋体" panose="02010600030101010101" pitchFamily="2" charset="-122"/>
                <a:sym typeface="+mn-ea"/>
              </a:rPr>
              <a:t>	②</a:t>
            </a:r>
            <a:r>
              <a:rPr lang="zh-CN" altLang="en-US" sz="1400" b="1" dirty="0">
                <a:solidFill>
                  <a:srgbClr val="000000"/>
                </a:solidFill>
                <a:latin typeface="宋体" panose="02010600030101010101" pitchFamily="2" charset="-122"/>
                <a:sym typeface="+mn-ea"/>
              </a:rPr>
              <a:t>用个性化的对话揭示人物的内心世界，如老舞蹈师与“我”交谈，流露出他内心的痛苦与无奈。</a:t>
            </a:r>
            <a:r>
              <a:rPr lang="en-US" altLang="zh-CN" sz="1400" b="1" dirty="0">
                <a:solidFill>
                  <a:srgbClr val="000000"/>
                </a:solidFill>
                <a:latin typeface="宋体" panose="02010600030101010101" pitchFamily="2" charset="-122"/>
                <a:sym typeface="+mn-ea"/>
              </a:rPr>
              <a:t>③</a:t>
            </a:r>
            <a:r>
              <a:rPr lang="zh-CN" altLang="en-US" sz="1400" b="1" dirty="0">
                <a:solidFill>
                  <a:srgbClr val="000000"/>
                </a:solidFill>
                <a:latin typeface="宋体" panose="02010600030101010101" pitchFamily="2" charset="-122"/>
                <a:sym typeface="+mn-ea"/>
              </a:rPr>
              <a:t>用典型化的场景烘托人物状态，如被人遗忘的苗圃，衬托了老舞蹈师失落的心态。</a:t>
            </a:r>
          </a:p>
          <a:p>
            <a:pPr marL="0" indent="0" eaLnBrk="1" hangingPunct="1">
              <a:lnSpc>
                <a:spcPct val="150000"/>
              </a:lnSpc>
              <a:spcBef>
                <a:spcPct val="0"/>
              </a:spcBef>
              <a:buFontTx/>
              <a:buNone/>
            </a:pPr>
            <a:r>
              <a:rPr lang="en-US" altLang="zh-CN" sz="1400" b="1" dirty="0">
                <a:solidFill>
                  <a:srgbClr val="000000"/>
                </a:solidFill>
                <a:sym typeface="+mn-ea"/>
              </a:rPr>
              <a:t>9.</a:t>
            </a:r>
            <a:r>
              <a:rPr lang="en-US" altLang="zh-CN" sz="1400" b="1" dirty="0">
                <a:solidFill>
                  <a:srgbClr val="000000"/>
                </a:solidFill>
                <a:latin typeface="宋体" panose="02010600030101010101" pitchFamily="2" charset="-122"/>
                <a:sym typeface="+mn-ea"/>
              </a:rPr>
              <a:t>①</a:t>
            </a:r>
            <a:r>
              <a:rPr lang="zh-CN" altLang="en-US" sz="1400" b="1" dirty="0">
                <a:solidFill>
                  <a:srgbClr val="000000"/>
                </a:solidFill>
                <a:latin typeface="宋体" panose="02010600030101010101" pitchFamily="2" charset="-122"/>
                <a:sym typeface="+mn-ea"/>
              </a:rPr>
              <a:t>故事切入自然。“我”不太喜欢喧闹，而老舞蹈师又天天来这里，两人相遇才有可能，以此切入故事，自然而不做作。</a:t>
            </a:r>
            <a:r>
              <a:rPr lang="en-US" altLang="zh-CN" sz="1400" b="1" dirty="0">
                <a:solidFill>
                  <a:srgbClr val="000000"/>
                </a:solidFill>
                <a:latin typeface="宋体" panose="02010600030101010101" pitchFamily="2" charset="-122"/>
                <a:sym typeface="+mn-ea"/>
              </a:rPr>
              <a:t>②</a:t>
            </a:r>
            <a:r>
              <a:rPr lang="zh-CN" altLang="en-US" sz="1400" b="1" dirty="0">
                <a:solidFill>
                  <a:srgbClr val="000000"/>
                </a:solidFill>
                <a:latin typeface="宋体" panose="02010600030101010101" pitchFamily="2" charset="-122"/>
                <a:sym typeface="+mn-ea"/>
              </a:rPr>
              <a:t>有利于情节的集中与展开。苗圃既是表演的舞台，也是人生的舞台。</a:t>
            </a:r>
            <a:r>
              <a:rPr lang="en-US" altLang="zh-CN" sz="1400" b="1" dirty="0">
                <a:solidFill>
                  <a:srgbClr val="000000"/>
                </a:solidFill>
                <a:latin typeface="宋体" panose="02010600030101010101" pitchFamily="2" charset="-122"/>
                <a:sym typeface="+mn-ea"/>
              </a:rPr>
              <a:t>③</a:t>
            </a:r>
            <a:r>
              <a:rPr lang="zh-CN" altLang="en-US" sz="1400" b="1" dirty="0">
                <a:solidFill>
                  <a:srgbClr val="000000"/>
                </a:solidFill>
                <a:latin typeface="宋体" panose="02010600030101010101" pitchFamily="2" charset="-122"/>
                <a:sym typeface="+mn-ea"/>
              </a:rPr>
              <a:t>使故事有余味。苗圃铲平了，故事自然结束，但主人公怎样了，让人牵挂。</a:t>
            </a:r>
          </a:p>
          <a:p>
            <a:pPr marL="0" indent="0" eaLnBrk="1" hangingPunct="1">
              <a:lnSpc>
                <a:spcPct val="150000"/>
              </a:lnSpc>
              <a:spcBef>
                <a:spcPct val="0"/>
              </a:spcBef>
              <a:buFontTx/>
              <a:buNone/>
            </a:pPr>
            <a:endParaRPr lang="zh-CN" altLang="en-US" sz="1400" b="1" dirty="0">
              <a:solidFill>
                <a:srgbClr val="000000"/>
              </a:solidFill>
              <a:latin typeface="宋体" panose="02010600030101010101" pitchFamily="2" charset="-122"/>
              <a:sym typeface="+mn-ea"/>
            </a:endParaRPr>
          </a:p>
          <a:p>
            <a:pPr marL="0" indent="0" eaLnBrk="1" fontAlgn="ctr" hangingPunct="1">
              <a:lnSpc>
                <a:spcPct val="150000"/>
              </a:lnSpc>
              <a:spcBef>
                <a:spcPct val="0"/>
              </a:spcBef>
              <a:buFontTx/>
              <a:buNone/>
            </a:pPr>
            <a:r>
              <a:rPr lang="en-US" altLang="zh-CN" sz="1400" b="1" dirty="0">
                <a:solidFill>
                  <a:srgbClr val="000000"/>
                </a:solidFill>
                <a:sym typeface="+mn-ea"/>
              </a:rPr>
              <a:t>8.</a:t>
            </a:r>
            <a:r>
              <a:rPr lang="en-US" altLang="zh-CN" sz="1400" b="1" dirty="0">
                <a:solidFill>
                  <a:srgbClr val="000000"/>
                </a:solidFill>
                <a:latin typeface="宋体" panose="02010600030101010101" pitchFamily="2" charset="-122"/>
                <a:sym typeface="+mn-ea"/>
              </a:rPr>
              <a:t>①</a:t>
            </a:r>
            <a:r>
              <a:rPr lang="zh-CN" altLang="en-US" sz="1400" b="1" dirty="0">
                <a:solidFill>
                  <a:srgbClr val="000000"/>
                </a:solidFill>
                <a:latin typeface="宋体" panose="02010600030101010101" pitchFamily="2" charset="-122"/>
                <a:sym typeface="+mn-ea"/>
              </a:rPr>
              <a:t>到梨花屯去的沿途风景，为故事展开提供自然的背景；</a:t>
            </a:r>
            <a:r>
              <a:rPr lang="en-US" altLang="zh-CN" sz="1400" b="1" dirty="0">
                <a:solidFill>
                  <a:srgbClr val="000000"/>
                </a:solidFill>
                <a:latin typeface="宋体" panose="02010600030101010101" pitchFamily="2" charset="-122"/>
                <a:sym typeface="+mn-ea"/>
              </a:rPr>
              <a:t>②</a:t>
            </a:r>
            <a:r>
              <a:rPr lang="zh-CN" altLang="en-US" sz="1400" b="1" dirty="0">
                <a:solidFill>
                  <a:srgbClr val="000000"/>
                </a:solidFill>
                <a:latin typeface="宋体" panose="02010600030101010101" pitchFamily="2" charset="-122"/>
                <a:sym typeface="+mn-ea"/>
              </a:rPr>
              <a:t>以景物描写的插入来配合氛围的变化及谢、赵二人的心理变化；</a:t>
            </a:r>
            <a:r>
              <a:rPr lang="en-US" altLang="zh-CN" sz="1400" b="1" dirty="0">
                <a:solidFill>
                  <a:srgbClr val="000000"/>
                </a:solidFill>
                <a:latin typeface="宋体" panose="02010600030101010101" pitchFamily="2" charset="-122"/>
                <a:sym typeface="+mn-ea"/>
              </a:rPr>
              <a:t>③</a:t>
            </a:r>
            <a:r>
              <a:rPr lang="zh-CN" altLang="en-US" sz="1400" b="1" dirty="0">
                <a:solidFill>
                  <a:srgbClr val="000000"/>
                </a:solidFill>
                <a:latin typeface="宋体" panose="02010600030101010101" pitchFamily="2" charset="-122"/>
                <a:sym typeface="+mn-ea"/>
              </a:rPr>
              <a:t>使小说具有清新的田园风格，流露出生机勃勃的时代气息。</a:t>
            </a:r>
            <a:endParaRPr lang="zh-CN" altLang="en-US" sz="1400" b="1" dirty="0">
              <a:solidFill>
                <a:srgbClr val="000000"/>
              </a:solidFill>
              <a:latin typeface="宋体" panose="02010600030101010101" pitchFamily="2" charset="-122"/>
            </a:endParaRPr>
          </a:p>
          <a:p>
            <a:pPr marL="0" indent="0" eaLnBrk="1" hangingPunct="1">
              <a:lnSpc>
                <a:spcPct val="150000"/>
              </a:lnSpc>
              <a:spcBef>
                <a:spcPct val="0"/>
              </a:spcBef>
              <a:buFontTx/>
              <a:buNone/>
            </a:pPr>
            <a:r>
              <a:rPr lang="en-US" altLang="zh-CN" sz="1400" b="1" dirty="0">
                <a:solidFill>
                  <a:srgbClr val="000000"/>
                </a:solidFill>
                <a:sym typeface="+mn-ea"/>
              </a:rPr>
              <a:t>9.</a:t>
            </a:r>
            <a:r>
              <a:rPr lang="zh-CN" altLang="en-US" sz="1400" b="1" dirty="0">
                <a:solidFill>
                  <a:srgbClr val="000000"/>
                </a:solidFill>
                <a:latin typeface="宋体" panose="02010600030101010101" pitchFamily="2" charset="-122"/>
                <a:sym typeface="+mn-ea"/>
              </a:rPr>
              <a:t>第一问：两个乘客的沉默，是由于赶车老人的话使他们产生触动，并陷入沉思。第二问：①首尾两度写到沉默，既是结构上的呼应，也强调了沉默之中含有深意；</a:t>
            </a:r>
            <a:r>
              <a:rPr lang="en-US" altLang="zh-CN" sz="1400" b="1" dirty="0">
                <a:solidFill>
                  <a:srgbClr val="000000"/>
                </a:solidFill>
                <a:latin typeface="宋体" panose="02010600030101010101" pitchFamily="2" charset="-122"/>
                <a:sym typeface="+mn-ea"/>
              </a:rPr>
              <a:t>②</a:t>
            </a:r>
            <a:r>
              <a:rPr lang="zh-CN" altLang="en-US" sz="1400" b="1" dirty="0">
                <a:solidFill>
                  <a:srgbClr val="000000"/>
                </a:solidFill>
                <a:latin typeface="宋体" panose="02010600030101010101" pitchFamily="2" charset="-122"/>
                <a:sym typeface="+mn-ea"/>
              </a:rPr>
              <a:t>小说在开头提示“回过头来看一看”，结尾又说“不知为什么”，都指引读者去思考这个看似平淡的故事所包含着的深刻意味。</a:t>
            </a:r>
            <a:endParaRPr lang="zh-CN" altLang="en-US" b="1" dirty="0">
              <a:solidFill>
                <a:srgbClr val="000000"/>
              </a:solidFill>
              <a:latin typeface="Arial" panose="020B0604020202020204" pitchFamily="34" charset="0"/>
              <a:ea typeface="微软雅黑" panose="020B0503020204020204" charset="-122"/>
            </a:endParaRPr>
          </a:p>
          <a:p>
            <a:pPr marL="0" indent="0" eaLnBrk="1" hangingPunct="1">
              <a:lnSpc>
                <a:spcPct val="150000"/>
              </a:lnSpc>
              <a:spcBef>
                <a:spcPct val="0"/>
              </a:spcBef>
              <a:buFontTx/>
              <a:buNone/>
            </a:pPr>
            <a:endParaRPr lang="zh-CN" altLang="en-US" b="1" dirty="0">
              <a:solidFill>
                <a:srgbClr val="000000"/>
              </a:solidFill>
              <a:latin typeface="Arial" panose="020B0604020202020204" pitchFamily="34" charset="0"/>
              <a:ea typeface="微软雅黑" panose="020B0503020204020204" charset="-122"/>
            </a:endParaRPr>
          </a:p>
          <a:p>
            <a:pPr marL="0" indent="0" eaLnBrk="1" hangingPunct="1">
              <a:lnSpc>
                <a:spcPct val="150000"/>
              </a:lnSpc>
              <a:spcBef>
                <a:spcPct val="0"/>
              </a:spcBef>
              <a:buFontTx/>
              <a:buNone/>
            </a:pPr>
            <a:endParaRPr lang="zh-CN" altLang="en-US" b="1" dirty="0">
              <a:solidFill>
                <a:srgbClr val="000000"/>
              </a:solidFill>
              <a:latin typeface="Arial" panose="020B0604020202020204" pitchFamily="34" charset="0"/>
              <a:ea typeface="微软雅黑" panose="020B0503020204020204" charset="-122"/>
            </a:endParaRPr>
          </a:p>
          <a:p>
            <a:pPr marL="0" indent="0"/>
            <a:endParaRPr lang="zh-CN" alt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0516" y="777922"/>
            <a:ext cx="6755642" cy="2377574"/>
          </a:xfrm>
          <a:prstGeom prst="rect">
            <a:avLst/>
          </a:prstGeom>
        </p:spPr>
        <p:txBody>
          <a:bodyPr wrap="square" lIns="68580" tIns="34290" rIns="68580" bIns="34290">
            <a:spAutoFit/>
          </a:bodyPr>
          <a:lstStyle/>
          <a:p>
            <a:r>
              <a:rPr lang="en-US" altLang="zh-CN" sz="3000" b="1" dirty="0"/>
              <a:t>2019</a:t>
            </a:r>
            <a:r>
              <a:rPr lang="zh-CN" altLang="en-US" sz="3000" b="1" dirty="0"/>
              <a:t>年高考题给我启示：</a:t>
            </a:r>
            <a:endParaRPr lang="en-US" altLang="zh-CN" sz="3000" b="1" dirty="0"/>
          </a:p>
          <a:p>
            <a:r>
              <a:rPr lang="zh-CN" altLang="en-US" sz="3000" b="1" dirty="0"/>
              <a:t>练：选材要多样，设题要全面，</a:t>
            </a:r>
            <a:endParaRPr lang="en-US" altLang="zh-CN" sz="3000" b="1" dirty="0"/>
          </a:p>
          <a:p>
            <a:r>
              <a:rPr lang="zh-CN" altLang="en-US" sz="3000" b="1" dirty="0"/>
              <a:t>思：答案的组织要全面而规范</a:t>
            </a:r>
            <a:endParaRPr lang="en-US" altLang="zh-CN" sz="3000" b="1" dirty="0"/>
          </a:p>
          <a:p>
            <a:r>
              <a:rPr lang="zh-CN" altLang="en-US" sz="3000" b="1" dirty="0"/>
              <a:t>得：比对优劣，找出最优答案</a:t>
            </a:r>
            <a:endParaRPr lang="en-US" altLang="zh-CN" sz="3000" b="1" dirty="0"/>
          </a:p>
          <a:p>
            <a:r>
              <a:rPr lang="zh-CN" altLang="en-US" sz="3000" b="1" dirty="0"/>
              <a:t>练：查漏补缺，强调针对性</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179</TotalTime>
  <Words>6514</Words>
  <Application>Microsoft Office PowerPoint</Application>
  <PresentationFormat>全屏显示(16:9)</PresentationFormat>
  <Paragraphs>222</Paragraphs>
  <Slides>30</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vt:i4>
      </vt:variant>
    </vt:vector>
  </HeadingPairs>
  <TitlesOfParts>
    <vt:vector size="40" baseType="lpstr">
      <vt:lpstr>等线</vt:lpstr>
      <vt:lpstr>宋体</vt:lpstr>
      <vt:lpstr>微软雅黑</vt:lpstr>
      <vt:lpstr>微软雅黑</vt:lpstr>
      <vt:lpstr>Arial</vt:lpstr>
      <vt:lpstr>Calibri</vt:lpstr>
      <vt:lpstr>Constantia</vt:lpstr>
      <vt:lpstr>Verdana</vt:lpstr>
      <vt:lpstr>Wingdings 2</vt:lpstr>
      <vt:lpstr>流畅</vt:lpstr>
      <vt:lpstr>二轮复习怎么办？</vt:lpstr>
      <vt:lpstr>文学类文本阅读二轮复习                 学科会讲座</vt:lpstr>
      <vt:lpstr>近三年高考命题分析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陈 笑</cp:lastModifiedBy>
  <cp:revision>46</cp:revision>
  <dcterms:created xsi:type="dcterms:W3CDTF">2020-03-03T05:11:00Z</dcterms:created>
  <dcterms:modified xsi:type="dcterms:W3CDTF">2020-05-20T02:52:20Z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