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09" r:id="rId4"/>
    <p:sldId id="410" r:id="rId5"/>
    <p:sldId id="411" r:id="rId6"/>
    <p:sldId id="412" r:id="rId7"/>
    <p:sldId id="413" r:id="rId8"/>
    <p:sldId id="447" r:id="rId9"/>
    <p:sldId id="448" r:id="rId10"/>
    <p:sldId id="414" r:id="rId11"/>
    <p:sldId id="415" r:id="rId12"/>
    <p:sldId id="416" r:id="rId13"/>
    <p:sldId id="453" r:id="rId14"/>
    <p:sldId id="449" r:id="rId15"/>
    <p:sldId id="452" r:id="rId16"/>
    <p:sldId id="454" r:id="rId17"/>
    <p:sldId id="455" r:id="rId18"/>
    <p:sldId id="457" r:id="rId19"/>
    <p:sldId id="476" r:id="rId20"/>
    <p:sldId id="459" r:id="rId21"/>
    <p:sldId id="458" r:id="rId22"/>
    <p:sldId id="460" r:id="rId23"/>
    <p:sldId id="461" r:id="rId24"/>
    <p:sldId id="462" r:id="rId25"/>
    <p:sldId id="463" r:id="rId26"/>
    <p:sldId id="444" r:id="rId27"/>
    <p:sldId id="465" r:id="rId28"/>
    <p:sldId id="466" r:id="rId29"/>
    <p:sldId id="464" r:id="rId30"/>
    <p:sldId id="450" r:id="rId31"/>
    <p:sldId id="451" r:id="rId32"/>
    <p:sldId id="467" r:id="rId33"/>
    <p:sldId id="425" r:id="rId34"/>
    <p:sldId id="468" r:id="rId35"/>
    <p:sldId id="470" r:id="rId36"/>
    <p:sldId id="469" r:id="rId37"/>
    <p:sldId id="471" r:id="rId38"/>
    <p:sldId id="472" r:id="rId39"/>
    <p:sldId id="473" r:id="rId40"/>
    <p:sldId id="474" r:id="rId41"/>
    <p:sldId id="475" r:id="rId42"/>
    <p:sldId id="477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>
          <p15:clr>
            <a:srgbClr val="A4A3A4"/>
          </p15:clr>
        </p15:guide>
        <p15:guide id="2" pos="3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6" d="100"/>
          <a:sy n="66" d="100"/>
        </p:scale>
        <p:origin x="54" y="531"/>
      </p:cViewPr>
      <p:guideLst>
        <p:guide orient="horz" pos="2163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103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2020/12/9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image" Target="../media/image4.png" /><Relationship Id="rId5" Type="http://schemas.openxmlformats.org/officeDocument/2006/relationships/tags" Target="../tags/tag6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8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8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8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image" Target="../media/image5.png" /><Relationship Id="rId5" Type="http://schemas.openxmlformats.org/officeDocument/2006/relationships/tags" Target="../tags/tag6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9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10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10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6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tags" Target="../tags/tag10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Relationship Id="rId7" Type="http://schemas.openxmlformats.org/officeDocument/2006/relationships/image" Target="../media/image14.png" /><Relationship Id="rId8" Type="http://schemas.openxmlformats.org/officeDocument/2006/relationships/image" Target="../media/image15.png" /><Relationship Id="rId9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Relationship Id="rId4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51miz-E183432-ED85ABE5"/>
          <p:cNvPicPr>
            <a:picLocks noChangeAspect="1"/>
          </p:cNvPicPr>
          <p:nvPr/>
        </p:nvPicPr>
        <p:blipFill>
          <a:blip r:embed="rId2"/>
          <a:srcRect l="26246" r="29908"/>
          <a:stretch>
            <a:fillRect/>
          </a:stretch>
        </p:blipFill>
        <p:spPr>
          <a:xfrm>
            <a:off x="8383634" y="2041844"/>
            <a:ext cx="759460" cy="173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3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片 15" descr="51miz-E823930-BA03D745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458" y="889000"/>
            <a:ext cx="2711450" cy="13557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404430" y="2413337"/>
            <a:ext cx="738664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00D60F-0824-4D4D-A5F7-B3BB985822F5}"/>
              </a:ext>
            </a:extLst>
          </p:cNvPr>
          <p:cNvSpPr txBox="1"/>
          <p:nvPr/>
        </p:nvSpPr>
        <p:spPr>
          <a:xfrm>
            <a:off x="1774371" y="2163311"/>
            <a:ext cx="74186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隶书" panose="02010509060101010101" pitchFamily="49" charset="-122"/>
                <a:ea typeface="隶书" panose="02010509060101010101" pitchFamily="49" charset="-122"/>
              </a:rPr>
              <a:t>庖丁解牛</a:t>
            </a:r>
            <a:endParaRPr lang="en-US" altLang="zh-CN" sz="80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/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——《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庄子</a:t>
            </a:r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养生主</a:t>
            </a:r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1054758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思考①：文章是如何描绘写庖丁解牛的？ 请用一个词来归纳庖丁解牛的表演。</a:t>
            </a:r>
            <a:endParaRPr lang="zh-CN" altLang="en-US" sz="2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2290">
            <a:extLst>
              <a:ext uri="{FF2B5EF4-FFF2-40B4-BE49-F238E27FC236}">
                <a16:creationId xmlns:a16="http://schemas.microsoft.com/office/drawing/2014/main" id="{6A1A9F61-7088-49C0-814C-E1B8AE8E531F}"/>
              </a:ext>
            </a:extLst>
          </p:cNvPr>
          <p:cNvSpPr/>
          <p:nvPr/>
        </p:nvSpPr>
        <p:spPr>
          <a:xfrm>
            <a:off x="1124517" y="2339521"/>
            <a:ext cx="2736850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）动作：</a:t>
            </a:r>
          </a:p>
          <a:p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）声音：</a:t>
            </a:r>
          </a:p>
          <a:p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）节奏：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1C05F74-B408-4F4E-A10D-909401F4B474}"/>
              </a:ext>
            </a:extLst>
          </p:cNvPr>
          <p:cNvSpPr/>
          <p:nvPr/>
        </p:nvSpPr>
        <p:spPr>
          <a:xfrm>
            <a:off x="3486467" y="2324077"/>
            <a:ext cx="518477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b="1"/>
              <a:t>手触，肩倚，足履，膝踦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4E0156A-7B7B-4128-8FAA-C61CA2961ACF}"/>
              </a:ext>
            </a:extLst>
          </p:cNvPr>
          <p:cNvSpPr/>
          <p:nvPr/>
        </p:nvSpPr>
        <p:spPr>
          <a:xfrm>
            <a:off x="3575050" y="3275965"/>
            <a:ext cx="44640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b="1"/>
              <a:t>砉然向然，奏刀騞然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CC1EA26-6A23-4F88-9425-29BC1C9132AD}"/>
              </a:ext>
            </a:extLst>
          </p:cNvPr>
          <p:cNvSpPr/>
          <p:nvPr/>
        </p:nvSpPr>
        <p:spPr>
          <a:xfrm>
            <a:off x="3575050" y="4068308"/>
            <a:ext cx="41036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b="1"/>
              <a:t>合于</a:t>
            </a:r>
            <a:r>
              <a:rPr lang="en-US" altLang="zh-CN" sz="3200" b="1"/>
              <a:t>《</a:t>
            </a:r>
            <a:r>
              <a:rPr lang="zh-CN" altLang="en-US" sz="3200" b="1"/>
              <a:t>桑林</a:t>
            </a:r>
            <a:r>
              <a:rPr lang="en-US" altLang="zh-CN" sz="3200" b="1"/>
              <a:t>》</a:t>
            </a:r>
            <a:r>
              <a:rPr lang="zh-CN" altLang="en-US" sz="3200" b="1"/>
              <a:t>之舞</a:t>
            </a:r>
          </a:p>
          <a:p>
            <a:r>
              <a:rPr lang="zh-CN" altLang="en-US" sz="3200" b="1"/>
              <a:t>乃中</a:t>
            </a:r>
            <a:r>
              <a:rPr lang="en-US" altLang="zh-CN" sz="3200" b="1"/>
              <a:t>《</a:t>
            </a:r>
            <a:r>
              <a:rPr lang="zh-CN" altLang="en-US" sz="3200" b="1"/>
              <a:t>经首</a:t>
            </a:r>
            <a:r>
              <a:rPr lang="en-US" altLang="zh-CN" sz="3200" b="1"/>
              <a:t>》</a:t>
            </a:r>
            <a:r>
              <a:rPr lang="zh-CN" altLang="en-US" sz="3200" b="1"/>
              <a:t>之会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19487AC-5ADD-4451-BFBD-2B875C7B3ADA}"/>
              </a:ext>
            </a:extLst>
          </p:cNvPr>
          <p:cNvGrpSpPr/>
          <p:nvPr/>
        </p:nvGrpSpPr>
        <p:grpSpPr>
          <a:xfrm>
            <a:off x="8399462" y="2555421"/>
            <a:ext cx="2654300" cy="2519362"/>
            <a:chExt cx="1672" cy="1587"/>
          </a:xfrm>
        </p:grpSpPr>
        <p:sp>
          <p:nvSpPr>
            <p:cNvPr id="26" name="右大括号 25">
              <a:extLst>
                <a:ext uri="{FF2B5EF4-FFF2-40B4-BE49-F238E27FC236}">
                  <a16:creationId xmlns:a16="http://schemas.microsoft.com/office/drawing/2014/main" id="{68991113-EF66-4170-938B-2351122597F0}"/>
                </a:ext>
              </a:extLst>
            </p:cNvPr>
            <p:cNvSpPr/>
            <p:nvPr/>
          </p:nvSpPr>
          <p:spPr>
            <a:xfrm>
              <a:off x="0" y="0"/>
              <a:ext cx="182" cy="1587"/>
            </a:xfrm>
            <a:prstGeom prst="rightBrace">
              <a:avLst>
                <a:gd name="adj1" fmla="val 72462"/>
                <a:gd name="adj2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t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文本框 12296">
              <a:extLst>
                <a:ext uri="{FF2B5EF4-FFF2-40B4-BE49-F238E27FC236}">
                  <a16:creationId xmlns:a16="http://schemas.microsoft.com/office/drawing/2014/main" id="{18D3F755-CAC6-4219-9981-002E5BFCB3F5}"/>
                </a:ext>
              </a:extLst>
            </p:cNvPr>
            <p:cNvSpPr/>
            <p:nvPr/>
          </p:nvSpPr>
          <p:spPr>
            <a:xfrm>
              <a:off x="175" y="550"/>
              <a:ext cx="149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</a:rPr>
                <a:t>精彩绝伦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D2A32D5B-7CB2-4624-91AA-2E1E86562D39}"/>
              </a:ext>
            </a:extLst>
          </p:cNvPr>
          <p:cNvSpPr/>
          <p:nvPr/>
        </p:nvSpPr>
        <p:spPr>
          <a:xfrm>
            <a:off x="364127" y="5588952"/>
            <a:ext cx="11512640" cy="94615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>
                <a:solidFill>
                  <a:schemeClr val="bg1"/>
                </a:solidFill>
                <a:ea typeface="楷体_GB2312" pitchFamily="1" charset="-122"/>
              </a:rPr>
              <a:t>        </a:t>
            </a:r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通过对庖丁解牛时动作、声音和节奏的生动描写，逼真的再现了解牛的全过程，用夸张的手法给我们一种艺术的享受。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1"/>
      <p:bldP spid="17" grpId="2"/>
      <p:bldP spid="28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1054758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思考②：第二段中专门写文惠君话语的有何作用？</a:t>
            </a:r>
            <a:endParaRPr lang="zh-CN" altLang="en-US" sz="2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049B806-D5AD-418D-B1E0-7DFAD5974279}"/>
              </a:ext>
            </a:extLst>
          </p:cNvPr>
          <p:cNvSpPr/>
          <p:nvPr/>
        </p:nvSpPr>
        <p:spPr>
          <a:xfrm>
            <a:off x="1651112" y="2399506"/>
            <a:ext cx="8891701" cy="21929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结构上：借文惠君的提问过渡到下文。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内容上：通过文惠君的赞叹，展现了庖丁技艺的高超。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28338346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F427A8-7BEC-472A-8B60-99E34D0ED9D2}"/>
              </a:ext>
            </a:extLst>
          </p:cNvPr>
          <p:cNvSpPr/>
          <p:nvPr/>
        </p:nvSpPr>
        <p:spPr>
          <a:xfrm>
            <a:off x="1815079" y="1173089"/>
            <a:ext cx="7497650" cy="1778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砉然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然　　　　　通“响” 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技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盖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至此乎　　　　通“盍”，何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90C56E-37CF-49A8-88C7-CC59E1F4361F}"/>
              </a:ext>
            </a:extLst>
          </p:cNvPr>
          <p:cNvSpPr/>
          <p:nvPr/>
        </p:nvSpPr>
        <p:spPr>
          <a:xfrm>
            <a:off x="1815079" y="484874"/>
            <a:ext cx="1366837" cy="522288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通假字 </a:t>
            </a: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B4D4F8E-AF4B-4EA9-88EE-AC1CF616ECEA}"/>
              </a:ext>
            </a:extLst>
          </p:cNvPr>
          <p:cNvSpPr/>
          <p:nvPr/>
        </p:nvSpPr>
        <p:spPr>
          <a:xfrm>
            <a:off x="1815078" y="3927803"/>
            <a:ext cx="7584735" cy="20264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奏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刀騞然          奏：古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演奏 奏乐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乃中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经首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会：古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节奏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表示能力，会议 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815079" y="3117901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古今异义 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354554031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AC303D-563B-4E83-B7BC-C8405407DE7E}"/>
              </a:ext>
            </a:extLst>
          </p:cNvPr>
          <p:cNvSpPr txBox="1"/>
          <p:nvPr/>
        </p:nvSpPr>
        <p:spPr>
          <a:xfrm>
            <a:off x="1406327" y="348362"/>
            <a:ext cx="10185598" cy="2092881"/>
          </a:xfrm>
          <a:prstGeom prst="rect">
            <a:avLst/>
          </a:prstGeom>
          <a:solidFill>
            <a:srgbClr val="633B2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庖丁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刀对曰：“臣之所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者，道也；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乎技矣。始臣之解牛之时，所见无非牛者；三年之后，未尝见全牛也。方今之时，臣以神遇而不以目视，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官知止而神欲行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。依乎天理，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批大郤，导大窾，因其固然，技经肯綮之未尝，而况大軱乎！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良庖岁更刀，割也；族庖月更刀，折也。今臣之刀十九年矣，所解数千牛矣，而刀刃若新发于硎。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2E9581-BB25-4F03-9AB6-BEC8875FA2A5}"/>
              </a:ext>
            </a:extLst>
          </p:cNvPr>
          <p:cNvSpPr txBox="1"/>
          <p:nvPr/>
        </p:nvSpPr>
        <p:spPr>
          <a:xfrm>
            <a:off x="239487" y="2697783"/>
            <a:ext cx="11666128" cy="3970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庖丁放下刀回答说：“我追求的，是道，已经超过一般的技术了。起初我宰牛的时候，眼里看到的是一只完整的牛；三年以后，再未见过完整的牛了。现在，我凭精神和牛接触，而不用眼睛去看，感官停止了而精神在活动。依照牛的生理上的天然结构，砍入牛体筋骨相接的缝隙，顺着骨节间的空处进刀，依照牛体本来的构造，筋脉经络相连的地方和筋骨结合的地方，尚且不曾拿刀碰到过，更何况大骨呢！技术好的厨师每年更换一把刀，是用刀割断筋肉割坏的（就像我们用刀割绳子一样）；技术一般的厨师每月就得更换一把刀，是砍断骨头而将刀砍坏的。如今，我的刀用了十九年，所宰的牛有几千头了，但刀刃锋利得就像刚在磨刀石上磨好的一样。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47187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77173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思考①：庖丁技艺高超的最主要的原因是什么？</a:t>
            </a:r>
            <a:endParaRPr lang="zh-CN" altLang="en-US" sz="2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2A32D5B-7CB2-4624-91AA-2E1E86562D39}"/>
              </a:ext>
            </a:extLst>
          </p:cNvPr>
          <p:cNvSpPr/>
          <p:nvPr/>
        </p:nvSpPr>
        <p:spPr>
          <a:xfrm>
            <a:off x="268378" y="5159896"/>
            <a:ext cx="11620953" cy="954107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对“道”的追求超过了对技术的追求（“进乎技矣”）。他不停留在掌握具体的“技”上，而是探求“道”</a:t>
            </a:r>
            <a:r>
              <a:rPr lang="en-US" altLang="zh-CN" sz="2800">
                <a:solidFill>
                  <a:schemeClr val="bg1"/>
                </a:solidFill>
                <a:ea typeface="楷体_GB2312" pitchFamily="1" charset="-122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解牛的规律</a:t>
            </a:r>
            <a:r>
              <a:rPr lang="en-US" altLang="zh-CN" sz="2800">
                <a:solidFill>
                  <a:schemeClr val="bg1"/>
                </a:solidFill>
                <a:ea typeface="楷体_GB2312" pitchFamily="1" charset="-122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作为实践的目标。</a:t>
            </a:r>
          </a:p>
        </p:txBody>
      </p:sp>
      <p:sp>
        <p:nvSpPr>
          <p:cNvPr id="19" name="文本框 57346">
            <a:extLst>
              <a:ext uri="{FF2B5EF4-FFF2-40B4-BE49-F238E27FC236}">
                <a16:creationId xmlns:a16="http://schemas.microsoft.com/office/drawing/2014/main" id="{115EEF6B-4E09-4D77-9992-371DADDA7CA9}"/>
              </a:ext>
            </a:extLst>
          </p:cNvPr>
          <p:cNvSpPr txBox="1"/>
          <p:nvPr/>
        </p:nvSpPr>
        <p:spPr>
          <a:xfrm>
            <a:off x="1570945" y="1925206"/>
            <a:ext cx="74358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臣之所好者，</a:t>
            </a:r>
            <a:r>
              <a:rPr lang="zh-CN" altLang="en-US" sz="3600" b="1" i="1">
                <a:solidFill>
                  <a:srgbClr val="008000"/>
                </a:solidFill>
                <a:latin typeface="Arial" panose="020b0604020202020204" pitchFamily="34" charset="0"/>
                <a:ea typeface="楷体_GB2312" pitchFamily="49" charset="-122"/>
              </a:rPr>
              <a:t>道</a:t>
            </a: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也；进乎技矣。</a:t>
            </a:r>
          </a:p>
        </p:txBody>
      </p:sp>
      <p:sp>
        <p:nvSpPr>
          <p:cNvPr id="20" name="左弧形箭头 57348">
            <a:extLst>
              <a:ext uri="{FF2B5EF4-FFF2-40B4-BE49-F238E27FC236}">
                <a16:creationId xmlns:a16="http://schemas.microsoft.com/office/drawing/2014/main" id="{CD8183F2-CB79-4407-AF42-FE05F337CEE9}"/>
              </a:ext>
            </a:extLst>
          </p:cNvPr>
          <p:cNvSpPr/>
          <p:nvPr/>
        </p:nvSpPr>
        <p:spPr>
          <a:xfrm>
            <a:off x="4163332" y="2645931"/>
            <a:ext cx="215900" cy="431800"/>
          </a:xfrm>
          <a:prstGeom prst="curvedRightArrow">
            <a:avLst>
              <a:gd name="adj1" fmla="val 40000"/>
              <a:gd name="adj2" fmla="val 80000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57349">
            <a:extLst>
              <a:ext uri="{FF2B5EF4-FFF2-40B4-BE49-F238E27FC236}">
                <a16:creationId xmlns:a16="http://schemas.microsoft.com/office/drawing/2014/main" id="{50CB04BC-ED18-4734-BA4B-6156459F6BCA}"/>
              </a:ext>
            </a:extLst>
          </p:cNvPr>
          <p:cNvSpPr txBox="1"/>
          <p:nvPr/>
        </p:nvSpPr>
        <p:spPr>
          <a:xfrm>
            <a:off x="4236357" y="3149169"/>
            <a:ext cx="5435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楷体_GB2312" pitchFamily="49" charset="-122"/>
              </a:rPr>
              <a:t>解牛的规律    </a:t>
            </a: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天道，自然规律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72607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9" grpId="1"/>
      <p:bldP spid="20" grpId="2"/>
      <p:bldP spid="23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77173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思考②：庖丁经过了哪些阶段才达到这个境界的？</a:t>
            </a:r>
            <a:endParaRPr lang="zh-CN" altLang="en-US" sz="2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2A32D5B-7CB2-4624-91AA-2E1E86562D39}"/>
              </a:ext>
            </a:extLst>
          </p:cNvPr>
          <p:cNvSpPr/>
          <p:nvPr/>
        </p:nvSpPr>
        <p:spPr>
          <a:xfrm>
            <a:off x="268378" y="5375339"/>
            <a:ext cx="11620953" cy="52322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不懈实践，在反复实践中积累经验，探求规律，运用规律。</a:t>
            </a:r>
          </a:p>
        </p:txBody>
      </p:sp>
      <p:sp>
        <p:nvSpPr>
          <p:cNvPr id="12" name="左大括号 69633">
            <a:extLst>
              <a:ext uri="{FF2B5EF4-FFF2-40B4-BE49-F238E27FC236}">
                <a16:creationId xmlns:a16="http://schemas.microsoft.com/office/drawing/2014/main" id="{80213E11-5009-4D1D-B112-48320586B08E}"/>
              </a:ext>
            </a:extLst>
          </p:cNvPr>
          <p:cNvSpPr/>
          <p:nvPr/>
        </p:nvSpPr>
        <p:spPr>
          <a:xfrm>
            <a:off x="1912031" y="1970767"/>
            <a:ext cx="215900" cy="1655763"/>
          </a:xfrm>
          <a:prstGeom prst="leftBrace">
            <a:avLst>
              <a:gd name="adj1" fmla="val 6383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69634">
            <a:extLst>
              <a:ext uri="{FF2B5EF4-FFF2-40B4-BE49-F238E27FC236}">
                <a16:creationId xmlns:a16="http://schemas.microsoft.com/office/drawing/2014/main" id="{B48BA781-86C4-494F-B36C-67AC00B5C74D}"/>
              </a:ext>
            </a:extLst>
          </p:cNvPr>
          <p:cNvSpPr txBox="1"/>
          <p:nvPr/>
        </p:nvSpPr>
        <p:spPr>
          <a:xfrm>
            <a:off x="943656" y="1925206"/>
            <a:ext cx="669925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三个阶段</a:t>
            </a:r>
          </a:p>
        </p:txBody>
      </p:sp>
      <p:sp>
        <p:nvSpPr>
          <p:cNvPr id="16" name="矩形 69635">
            <a:extLst>
              <a:ext uri="{FF2B5EF4-FFF2-40B4-BE49-F238E27FC236}">
                <a16:creationId xmlns:a16="http://schemas.microsoft.com/office/drawing/2014/main" id="{C77EC5AB-8FA4-4999-858E-458E83EC9717}"/>
              </a:ext>
            </a:extLst>
          </p:cNvPr>
          <p:cNvSpPr/>
          <p:nvPr/>
        </p:nvSpPr>
        <p:spPr>
          <a:xfrm>
            <a:off x="2127931" y="1826305"/>
            <a:ext cx="451961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始臣之解牛之时：</a:t>
            </a:r>
          </a:p>
        </p:txBody>
      </p:sp>
      <p:sp>
        <p:nvSpPr>
          <p:cNvPr id="17" name="矩形 69636">
            <a:extLst>
              <a:ext uri="{FF2B5EF4-FFF2-40B4-BE49-F238E27FC236}">
                <a16:creationId xmlns:a16="http://schemas.microsoft.com/office/drawing/2014/main" id="{A852F6D4-01DE-479C-A29F-E1E65D056947}"/>
              </a:ext>
            </a:extLst>
          </p:cNvPr>
          <p:cNvSpPr/>
          <p:nvPr/>
        </p:nvSpPr>
        <p:spPr>
          <a:xfrm>
            <a:off x="5009243" y="1826305"/>
            <a:ext cx="18700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所见全牛</a:t>
            </a:r>
          </a:p>
        </p:txBody>
      </p:sp>
      <p:sp>
        <p:nvSpPr>
          <p:cNvPr id="18" name="矩形 69637">
            <a:extLst>
              <a:ext uri="{FF2B5EF4-FFF2-40B4-BE49-F238E27FC236}">
                <a16:creationId xmlns:a16="http://schemas.microsoft.com/office/drawing/2014/main" id="{4DE01CE1-2922-4DFC-83BA-AEA8ECF147B5}"/>
              </a:ext>
            </a:extLst>
          </p:cNvPr>
          <p:cNvSpPr/>
          <p:nvPr/>
        </p:nvSpPr>
        <p:spPr>
          <a:xfrm>
            <a:off x="2056493" y="2545442"/>
            <a:ext cx="20177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三年之后：</a:t>
            </a:r>
          </a:p>
        </p:txBody>
      </p:sp>
      <p:sp>
        <p:nvSpPr>
          <p:cNvPr id="21" name="矩形 69639">
            <a:extLst>
              <a:ext uri="{FF2B5EF4-FFF2-40B4-BE49-F238E27FC236}">
                <a16:creationId xmlns:a16="http://schemas.microsoft.com/office/drawing/2014/main" id="{21B8BE5B-5482-4948-A5FC-F287F326E99C}"/>
              </a:ext>
            </a:extLst>
          </p:cNvPr>
          <p:cNvSpPr/>
          <p:nvPr/>
        </p:nvSpPr>
        <p:spPr>
          <a:xfrm>
            <a:off x="3928156" y="2545442"/>
            <a:ext cx="23764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目无全牛</a:t>
            </a:r>
          </a:p>
        </p:txBody>
      </p:sp>
      <p:sp>
        <p:nvSpPr>
          <p:cNvPr id="22" name="文本框 69641">
            <a:extLst>
              <a:ext uri="{FF2B5EF4-FFF2-40B4-BE49-F238E27FC236}">
                <a16:creationId xmlns:a16="http://schemas.microsoft.com/office/drawing/2014/main" id="{53C53426-BC13-49CC-8956-33D6A509BAD1}"/>
              </a:ext>
            </a:extLst>
          </p:cNvPr>
          <p:cNvSpPr txBox="1"/>
          <p:nvPr/>
        </p:nvSpPr>
        <p:spPr>
          <a:xfrm>
            <a:off x="6593568" y="1826305"/>
            <a:ext cx="27368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（不懂规律）</a:t>
            </a:r>
          </a:p>
        </p:txBody>
      </p:sp>
      <p:sp>
        <p:nvSpPr>
          <p:cNvPr id="24" name="文本框 69642">
            <a:extLst>
              <a:ext uri="{FF2B5EF4-FFF2-40B4-BE49-F238E27FC236}">
                <a16:creationId xmlns:a16="http://schemas.microsoft.com/office/drawing/2014/main" id="{DF8A247D-ED8D-4DA0-B47F-A6DD302CE6EF}"/>
              </a:ext>
            </a:extLst>
          </p:cNvPr>
          <p:cNvSpPr txBox="1"/>
          <p:nvPr/>
        </p:nvSpPr>
        <p:spPr>
          <a:xfrm>
            <a:off x="5945868" y="2545442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（认识规律）</a:t>
            </a:r>
          </a:p>
        </p:txBody>
      </p:sp>
      <p:sp>
        <p:nvSpPr>
          <p:cNvPr id="25" name="矩形 69638">
            <a:extLst>
              <a:ext uri="{FF2B5EF4-FFF2-40B4-BE49-F238E27FC236}">
                <a16:creationId xmlns:a16="http://schemas.microsoft.com/office/drawing/2014/main" id="{CC516606-4666-491D-9B36-B94F5F3AED82}"/>
              </a:ext>
            </a:extLst>
          </p:cNvPr>
          <p:cNvSpPr/>
          <p:nvPr/>
        </p:nvSpPr>
        <p:spPr>
          <a:xfrm>
            <a:off x="2075543" y="3355067"/>
            <a:ext cx="18526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方今之时：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文本框 69643">
            <a:extLst>
              <a:ext uri="{FF2B5EF4-FFF2-40B4-BE49-F238E27FC236}">
                <a16:creationId xmlns:a16="http://schemas.microsoft.com/office/drawing/2014/main" id="{EB0C6C7F-0EC4-4273-8280-8401EC5725FA}"/>
              </a:ext>
            </a:extLst>
          </p:cNvPr>
          <p:cNvSpPr txBox="1"/>
          <p:nvPr/>
        </p:nvSpPr>
        <p:spPr>
          <a:xfrm>
            <a:off x="6835775" y="4039243"/>
            <a:ext cx="30591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（运用规律）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9F82464-255E-4204-9D67-91B4FC17D3D6}"/>
              </a:ext>
            </a:extLst>
          </p:cNvPr>
          <p:cNvSpPr txBox="1"/>
          <p:nvPr/>
        </p:nvSpPr>
        <p:spPr>
          <a:xfrm>
            <a:off x="3852139" y="3280239"/>
            <a:ext cx="61667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以神遇而不以目视，依乎天理，因其固然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017125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1"/>
      <p:bldP spid="17" grpId="2"/>
      <p:bldP spid="18" grpId="3"/>
      <p:bldP spid="21" grpId="4"/>
      <p:bldP spid="22" grpId="5"/>
      <p:bldP spid="24" grpId="6"/>
      <p:bldP spid="25" grpId="7"/>
      <p:bldP spid="26" grpId="8"/>
      <p:bldP spid="27" grpId="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2256337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533400"/>
            <a:ext cx="11473906" cy="80010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思考③：课文是怎样通过对比突出庖丁解牛技艺之高的？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大括号 70658">
            <a:extLst>
              <a:ext uri="{FF2B5EF4-FFF2-40B4-BE49-F238E27FC236}">
                <a16:creationId xmlns:a16="http://schemas.microsoft.com/office/drawing/2014/main" id="{E5A4ACEC-6315-4582-B8CA-83B41DE88E27}"/>
              </a:ext>
            </a:extLst>
          </p:cNvPr>
          <p:cNvSpPr/>
          <p:nvPr/>
        </p:nvSpPr>
        <p:spPr>
          <a:xfrm flipH="1">
            <a:off x="1141943" y="1494790"/>
            <a:ext cx="217488" cy="1584325"/>
          </a:xfrm>
          <a:prstGeom prst="rightBrace">
            <a:avLst>
              <a:gd name="adj1" fmla="val 6063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右大括号 71687">
            <a:extLst>
              <a:ext uri="{FF2B5EF4-FFF2-40B4-BE49-F238E27FC236}">
                <a16:creationId xmlns:a16="http://schemas.microsoft.com/office/drawing/2014/main" id="{40FDE34B-C3CA-4761-BDD8-5B852CE5A2B0}"/>
              </a:ext>
            </a:extLst>
          </p:cNvPr>
          <p:cNvSpPr/>
          <p:nvPr/>
        </p:nvSpPr>
        <p:spPr>
          <a:xfrm flipH="1">
            <a:off x="1100912" y="3611090"/>
            <a:ext cx="217488" cy="1584325"/>
          </a:xfrm>
          <a:prstGeom prst="rightBrace">
            <a:avLst>
              <a:gd name="adj1" fmla="val 6063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4542A73-7D57-4CD8-B93F-7B2D48695B56}"/>
              </a:ext>
            </a:extLst>
          </p:cNvPr>
          <p:cNvGrpSpPr/>
          <p:nvPr/>
        </p:nvGrpSpPr>
        <p:grpSpPr>
          <a:xfrm>
            <a:off x="1245375" y="3363549"/>
            <a:ext cx="4845545" cy="1969053"/>
            <a:chOff x="1245375" y="3363549"/>
            <a:chExt cx="4845545" cy="1969053"/>
          </a:xfrm>
        </p:grpSpPr>
        <p:sp>
          <p:nvSpPr>
            <p:cNvPr id="12" name="文本框 71681">
              <a:extLst>
                <a:ext uri="{FF2B5EF4-FFF2-40B4-BE49-F238E27FC236}">
                  <a16:creationId xmlns:a16="http://schemas.microsoft.com/office/drawing/2014/main" id="{2BA1E29D-C1FB-4915-B5CA-C9C52B9C730C}"/>
                </a:ext>
              </a:extLst>
            </p:cNvPr>
            <p:cNvSpPr txBox="1"/>
            <p:nvPr/>
          </p:nvSpPr>
          <p:spPr>
            <a:xfrm>
              <a:off x="1316812" y="3395190"/>
              <a:ext cx="173156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+mn-ea"/>
                </a:rPr>
                <a:t>良庖岁更刀</a:t>
              </a:r>
            </a:p>
          </p:txBody>
        </p:sp>
        <p:sp>
          <p:nvSpPr>
            <p:cNvPr id="13" name="文本框 71682">
              <a:extLst>
                <a:ext uri="{FF2B5EF4-FFF2-40B4-BE49-F238E27FC236}">
                  <a16:creationId xmlns:a16="http://schemas.microsoft.com/office/drawing/2014/main" id="{9C2587FB-61DD-4429-B473-F3D0C9CA4044}"/>
                </a:ext>
              </a:extLst>
            </p:cNvPr>
            <p:cNvSpPr txBox="1"/>
            <p:nvPr/>
          </p:nvSpPr>
          <p:spPr>
            <a:xfrm>
              <a:off x="4078422" y="3363549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割也</a:t>
              </a:r>
            </a:p>
          </p:txBody>
        </p:sp>
        <p:sp>
          <p:nvSpPr>
            <p:cNvPr id="16" name="文本框 71683">
              <a:extLst>
                <a:ext uri="{FF2B5EF4-FFF2-40B4-BE49-F238E27FC236}">
                  <a16:creationId xmlns:a16="http://schemas.microsoft.com/office/drawing/2014/main" id="{08092CBA-43AE-466A-A321-ECCEB8F90CAA}"/>
                </a:ext>
              </a:extLst>
            </p:cNvPr>
            <p:cNvSpPr txBox="1"/>
            <p:nvPr/>
          </p:nvSpPr>
          <p:spPr>
            <a:xfrm>
              <a:off x="1318400" y="4115915"/>
              <a:ext cx="173156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+mn-ea"/>
                  <a:sym typeface="Arial" panose="020b0604020202020204" pitchFamily="34" charset="0"/>
                </a:rPr>
                <a:t>族庖月更刀</a:t>
              </a:r>
            </a:p>
          </p:txBody>
        </p:sp>
        <p:sp>
          <p:nvSpPr>
            <p:cNvPr id="17" name="文本框 71684">
              <a:extLst>
                <a:ext uri="{FF2B5EF4-FFF2-40B4-BE49-F238E27FC236}">
                  <a16:creationId xmlns:a16="http://schemas.microsoft.com/office/drawing/2014/main" id="{CFE1AE87-4AC7-43D5-91CC-C5B5E5648AB9}"/>
                </a:ext>
              </a:extLst>
            </p:cNvPr>
            <p:cNvSpPr txBox="1"/>
            <p:nvPr/>
          </p:nvSpPr>
          <p:spPr>
            <a:xfrm>
              <a:off x="4126687" y="4115915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rPr>
                <a:t>折也</a:t>
              </a:r>
            </a:p>
          </p:txBody>
        </p:sp>
        <p:sp>
          <p:nvSpPr>
            <p:cNvPr id="18" name="文本框 71685">
              <a:extLst>
                <a:ext uri="{FF2B5EF4-FFF2-40B4-BE49-F238E27FC236}">
                  <a16:creationId xmlns:a16="http://schemas.microsoft.com/office/drawing/2014/main" id="{144A18F0-3758-4283-912E-18BFD13381C7}"/>
                </a:ext>
              </a:extLst>
            </p:cNvPr>
            <p:cNvSpPr txBox="1"/>
            <p:nvPr/>
          </p:nvSpPr>
          <p:spPr>
            <a:xfrm>
              <a:off x="1245375" y="4836640"/>
              <a:ext cx="204094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+mn-ea"/>
                  <a:sym typeface="Arial" panose="020b0604020202020204" pitchFamily="34" charset="0"/>
                </a:rPr>
                <a:t>臣之刀十九年</a:t>
              </a:r>
            </a:p>
          </p:txBody>
        </p:sp>
        <p:sp>
          <p:nvSpPr>
            <p:cNvPr id="19" name="文本框 71686">
              <a:extLst>
                <a:ext uri="{FF2B5EF4-FFF2-40B4-BE49-F238E27FC236}">
                  <a16:creationId xmlns:a16="http://schemas.microsoft.com/office/drawing/2014/main" id="{9BEF94BF-958A-431F-901A-0EDB7DCFE456}"/>
                </a:ext>
              </a:extLst>
            </p:cNvPr>
            <p:cNvSpPr txBox="1"/>
            <p:nvPr/>
          </p:nvSpPr>
          <p:spPr>
            <a:xfrm>
              <a:off x="3876852" y="4870937"/>
              <a:ext cx="221406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rPr>
                <a:t>刀刃新发于硎</a:t>
              </a:r>
            </a:p>
          </p:txBody>
        </p:sp>
        <p:sp>
          <p:nvSpPr>
            <p:cNvPr id="21" name="直接连接符 71688">
              <a:extLst>
                <a:ext uri="{FF2B5EF4-FFF2-40B4-BE49-F238E27FC236}">
                  <a16:creationId xmlns:a16="http://schemas.microsoft.com/office/drawing/2014/main" id="{F4460462-077D-4851-B173-57091728493B}"/>
                </a:ext>
              </a:extLst>
            </p:cNvPr>
            <p:cNvSpPr/>
            <p:nvPr/>
          </p:nvSpPr>
          <p:spPr>
            <a:xfrm>
              <a:off x="3263329" y="3621841"/>
              <a:ext cx="720725" cy="158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  <p:sp>
          <p:nvSpPr>
            <p:cNvPr id="22" name="直接连接符 71689">
              <a:extLst>
                <a:ext uri="{FF2B5EF4-FFF2-40B4-BE49-F238E27FC236}">
                  <a16:creationId xmlns:a16="http://schemas.microsoft.com/office/drawing/2014/main" id="{0CD75548-64B9-4D1F-9D5C-EF789263F13F}"/>
                </a:ext>
              </a:extLst>
            </p:cNvPr>
            <p:cNvSpPr/>
            <p:nvPr/>
          </p:nvSpPr>
          <p:spPr>
            <a:xfrm>
              <a:off x="3359285" y="5070810"/>
              <a:ext cx="71913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  <p:sp>
          <p:nvSpPr>
            <p:cNvPr id="23" name="直接连接符 71690">
              <a:extLst>
                <a:ext uri="{FF2B5EF4-FFF2-40B4-BE49-F238E27FC236}">
                  <a16:creationId xmlns:a16="http://schemas.microsoft.com/office/drawing/2014/main" id="{12FA0E1B-8A4C-4D9F-878A-2F42C5E25C5F}"/>
                </a:ext>
              </a:extLst>
            </p:cNvPr>
            <p:cNvSpPr/>
            <p:nvPr/>
          </p:nvSpPr>
          <p:spPr>
            <a:xfrm>
              <a:off x="3242387" y="4343661"/>
              <a:ext cx="86518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</p:grpSp>
      <p:sp>
        <p:nvSpPr>
          <p:cNvPr id="24" name="文本框 71691">
            <a:extLst>
              <a:ext uri="{FF2B5EF4-FFF2-40B4-BE49-F238E27FC236}">
                <a16:creationId xmlns:a16="http://schemas.microsoft.com/office/drawing/2014/main" id="{A91A45D6-BD7B-4B46-B7D0-2B45ED338867}"/>
              </a:ext>
            </a:extLst>
          </p:cNvPr>
          <p:cNvSpPr txBox="1"/>
          <p:nvPr/>
        </p:nvSpPr>
        <p:spPr>
          <a:xfrm>
            <a:off x="240751" y="3928163"/>
            <a:ext cx="1079500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横向对比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1E12093-C4A7-4384-98D0-BA065F69E4E3}"/>
              </a:ext>
            </a:extLst>
          </p:cNvPr>
          <p:cNvGrpSpPr/>
          <p:nvPr/>
        </p:nvGrpSpPr>
        <p:grpSpPr>
          <a:xfrm>
            <a:off x="308008" y="1559695"/>
            <a:ext cx="7245489" cy="1569660"/>
            <a:chOff x="308008" y="1559695"/>
            <a:chExt cx="7245489" cy="15696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47BD253-F3C8-4B4C-8271-74ABFDAAA21C}"/>
                </a:ext>
              </a:extLst>
            </p:cNvPr>
            <p:cNvSpPr txBox="1"/>
            <p:nvPr/>
          </p:nvSpPr>
          <p:spPr>
            <a:xfrm>
              <a:off x="308008" y="1559695"/>
              <a:ext cx="7245489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ClrTx/>
                <a:buNone/>
              </a:pPr>
              <a:r>
                <a:rPr lang="zh-CN" altLang="en-US" sz="2400" b="1"/>
                <a:t>纵向     </a:t>
              </a:r>
              <a:r>
                <a:rPr lang="zh-CN" altLang="en-US" sz="2400" b="1">
                  <a:solidFill>
                    <a:srgbClr val="0000CC"/>
                  </a:solidFill>
                </a:rPr>
                <a:t>始臣之解牛之时</a:t>
              </a:r>
              <a:r>
                <a:rPr lang="en-US" altLang="zh-CN" sz="2400" b="1">
                  <a:solidFill>
                    <a:srgbClr val="0000CC"/>
                  </a:solidFill>
                </a:rPr>
                <a:t>            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所见无非全牛也</a:t>
              </a:r>
              <a:endParaRPr lang="zh-CN" altLang="en-US" sz="2400" b="1"/>
            </a:p>
            <a:p>
              <a:pPr eaLnBrk="1" hangingPunct="1">
                <a:spcBef>
                  <a:spcPct val="50000"/>
                </a:spcBef>
                <a:buClrTx/>
                <a:buNone/>
              </a:pPr>
              <a:r>
                <a:rPr lang="zh-CN" altLang="en-US" sz="2400" b="1"/>
                <a:t>对比      </a:t>
              </a:r>
              <a:r>
                <a:rPr lang="zh-CN" altLang="en-US" sz="2400" b="1">
                  <a:solidFill>
                    <a:srgbClr val="0000CC"/>
                  </a:solidFill>
                </a:rPr>
                <a:t>三年之后</a:t>
              </a:r>
              <a:r>
                <a:rPr lang="en-US" altLang="zh-CN" sz="2400" b="1">
                  <a:solidFill>
                    <a:srgbClr val="0000CC"/>
                  </a:solidFill>
                </a:rPr>
                <a:t> </a:t>
              </a:r>
              <a:r>
                <a:rPr lang="en-US" altLang="zh-CN" sz="2400" b="1"/>
                <a:t>                  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未尝见全牛也</a:t>
              </a:r>
              <a:endParaRPr lang="zh-CN" altLang="en-US" sz="2400" b="1"/>
            </a:p>
            <a:p>
              <a:pPr eaLnBrk="1" hangingPunct="1">
                <a:spcBef>
                  <a:spcPct val="50000"/>
                </a:spcBef>
                <a:buClrTx/>
                <a:buNone/>
              </a:pPr>
              <a:r>
                <a:rPr lang="zh-CN" altLang="en-US" sz="2400" b="1">
                  <a:solidFill>
                    <a:srgbClr val="0000CC"/>
                  </a:solidFill>
                </a:rPr>
                <a:t>              方今之时</a:t>
              </a:r>
              <a:r>
                <a:rPr lang="en-US" altLang="zh-CN" sz="2400" b="1">
                  <a:solidFill>
                    <a:srgbClr val="0000CC"/>
                  </a:solidFill>
                </a:rPr>
                <a:t>    </a:t>
              </a:r>
              <a:r>
                <a:rPr lang="en-US" altLang="zh-CN" sz="2400" b="1"/>
                <a:t>              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以神遇而不以目视</a:t>
              </a:r>
            </a:p>
          </p:txBody>
        </p:sp>
        <p:sp>
          <p:nvSpPr>
            <p:cNvPr id="25" name="直接连接符 71688">
              <a:extLst>
                <a:ext uri="{FF2B5EF4-FFF2-40B4-BE49-F238E27FC236}">
                  <a16:creationId xmlns:a16="http://schemas.microsoft.com/office/drawing/2014/main" id="{746C6299-A2CA-4F29-9841-C667A4FE6FFB}"/>
                </a:ext>
              </a:extLst>
            </p:cNvPr>
            <p:cNvSpPr/>
            <p:nvPr/>
          </p:nvSpPr>
          <p:spPr>
            <a:xfrm>
              <a:off x="3930752" y="1768989"/>
              <a:ext cx="720725" cy="158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  <p:sp>
          <p:nvSpPr>
            <p:cNvPr id="26" name="直接连接符 71688">
              <a:extLst>
                <a:ext uri="{FF2B5EF4-FFF2-40B4-BE49-F238E27FC236}">
                  <a16:creationId xmlns:a16="http://schemas.microsoft.com/office/drawing/2014/main" id="{3A7EF7B1-1F4E-4845-8238-C6DF07004A9C}"/>
                </a:ext>
              </a:extLst>
            </p:cNvPr>
            <p:cNvSpPr/>
            <p:nvPr/>
          </p:nvSpPr>
          <p:spPr>
            <a:xfrm>
              <a:off x="3930751" y="2316238"/>
              <a:ext cx="720725" cy="158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  <p:sp>
          <p:nvSpPr>
            <p:cNvPr id="27" name="直接连接符 71688">
              <a:extLst>
                <a:ext uri="{FF2B5EF4-FFF2-40B4-BE49-F238E27FC236}">
                  <a16:creationId xmlns:a16="http://schemas.microsoft.com/office/drawing/2014/main" id="{58AACCA7-5516-4AA6-91E4-EA4C177F501D}"/>
                </a:ext>
              </a:extLst>
            </p:cNvPr>
            <p:cNvSpPr/>
            <p:nvPr/>
          </p:nvSpPr>
          <p:spPr>
            <a:xfrm>
              <a:off x="3930751" y="2893105"/>
              <a:ext cx="720725" cy="158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>
                <a:latin typeface="+mn-ea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8529AE8-6A7D-4568-B636-23733654193A}"/>
              </a:ext>
            </a:extLst>
          </p:cNvPr>
          <p:cNvSpPr txBox="1"/>
          <p:nvPr/>
        </p:nvSpPr>
        <p:spPr>
          <a:xfrm>
            <a:off x="8330440" y="1436584"/>
            <a:ext cx="3553552" cy="1815882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Clr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只有通过长期的解牛实践，才能获得解牛之“道”，即获得“解牛的规律”。</a:t>
            </a:r>
          </a:p>
        </p:txBody>
      </p:sp>
      <p:sp>
        <p:nvSpPr>
          <p:cNvPr id="30" name="文本框 71692">
            <a:extLst>
              <a:ext uri="{FF2B5EF4-FFF2-40B4-BE49-F238E27FC236}">
                <a16:creationId xmlns:a16="http://schemas.microsoft.com/office/drawing/2014/main" id="{585BF662-B664-4170-86A5-778A446020FA}"/>
              </a:ext>
            </a:extLst>
          </p:cNvPr>
          <p:cNvSpPr txBox="1"/>
          <p:nvPr/>
        </p:nvSpPr>
        <p:spPr>
          <a:xfrm>
            <a:off x="8330440" y="3472039"/>
            <a:ext cx="3553552" cy="2246769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对比三者不同的用刀方法割、折、新，意在说明“有道”和“无道”的不同，强调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“道”之重要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2048701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1"/>
      <p:bldP spid="24" grpId="2"/>
      <p:bldP spid="29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 descr="51miz-E788336-4E9BEB1C">
            <a:extLst>
              <a:ext uri="{FF2B5EF4-FFF2-40B4-BE49-F238E27FC236}">
                <a16:creationId xmlns:a16="http://schemas.microsoft.com/office/drawing/2014/main" id="{8181A0DC-BE5D-47EB-BB24-EF8CA44C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77173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五灯会元</a:t>
            </a:r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中维信禅师的人生三境界：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1ED7FAD-9822-4D11-A149-1594972A843D}"/>
              </a:ext>
            </a:extLst>
          </p:cNvPr>
          <p:cNvSpPr txBox="1"/>
          <p:nvPr/>
        </p:nvSpPr>
        <p:spPr>
          <a:xfrm>
            <a:off x="1488596" y="1807938"/>
            <a:ext cx="9263702" cy="46834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看山是山，看水是水</a:t>
            </a:r>
            <a:endParaRPr lang="en-US" altLang="zh-CN" sz="36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表象、肤浅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看山不是山，看水不是水</a:t>
            </a:r>
            <a:endParaRPr lang="en-US" altLang="zh-CN" sz="36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内里、深刻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看山还是山，看水还是水</a:t>
            </a:r>
            <a:endParaRPr lang="en-US" altLang="zh-CN" sz="36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彻悟、超然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3861025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AC303D-563B-4E83-B7BC-C8405407DE7E}"/>
              </a:ext>
            </a:extLst>
          </p:cNvPr>
          <p:cNvSpPr txBox="1"/>
          <p:nvPr/>
        </p:nvSpPr>
        <p:spPr>
          <a:xfrm>
            <a:off x="1406327" y="557669"/>
            <a:ext cx="10185598" cy="1692771"/>
          </a:xfrm>
          <a:prstGeom prst="rect">
            <a:avLst/>
          </a:prstGeom>
          <a:solidFill>
            <a:srgbClr val="633B2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彼节者有间，而刀刃者无厚；以无厚入有间，恢恢乎其于游刃必有余地矣！是以十九年而刀刃若新发于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，每至于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，吾见其难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怵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戒，视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止，行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迟。动刀甚微，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謋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然已解，如土委地。提刀而立，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之四顾，</a:t>
            </a:r>
            <a:r>
              <a:rPr lang="zh-CN" altLang="en-US" sz="2600" b="1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之踌躇满志；善刀而藏之。”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2E9581-BB25-4F03-9AB6-BEC8875FA2A5}"/>
              </a:ext>
            </a:extLst>
          </p:cNvPr>
          <p:cNvSpPr txBox="1"/>
          <p:nvPr/>
        </p:nvSpPr>
        <p:spPr>
          <a:xfrm>
            <a:off x="296002" y="3049868"/>
            <a:ext cx="11666128" cy="3108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 那牛的骨节有间隙，而刀刃很薄；用很薄的刀刃插入有空隙的骨节，宽宽绰绰地，那么刀刃的运转必然是有余地的啊！因此，十九年来，刀刃还像刚从磨刀石上磨出来的一样。即使是这样，每当碰到筋骨交错聚结的地方，我看到那里很难下刀，就小心翼翼地提高警惕，视力集中到一点，动作缓慢下来，动起刀来非常轻，豁啦一声，牛的骨和肉一下子就解开了，就像泥土散落在地上一样。我提着刀站立起来，为此举目四望，为此悠然自得，心满意足，然后把刀擦抹干净，收藏起来。”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2707031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 descr="51miz-E788336-4E9BEB1C">
            <a:extLst>
              <a:ext uri="{FF2B5EF4-FFF2-40B4-BE49-F238E27FC236}">
                <a16:creationId xmlns:a16="http://schemas.microsoft.com/office/drawing/2014/main" id="{8181A0DC-BE5D-47EB-BB24-EF8CA44C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77173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思考：庖丁技术娴熟，并能运用规律，请找出他动刀的过程。</a:t>
            </a:r>
            <a:endParaRPr lang="zh-CN" altLang="en-US" sz="2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2A32D5B-7CB2-4624-91AA-2E1E86562D39}"/>
              </a:ext>
            </a:extLst>
          </p:cNvPr>
          <p:cNvSpPr/>
          <p:nvPr/>
        </p:nvSpPr>
        <p:spPr>
          <a:xfrm>
            <a:off x="268378" y="5375339"/>
            <a:ext cx="11620953" cy="52322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谨慎小心，尊重规律，从来不骄傲大意。</a:t>
            </a:r>
            <a:r>
              <a:rPr lang="en-US" altLang="zh-CN" sz="2800">
                <a:solidFill>
                  <a:schemeClr val="bg1"/>
                </a:solidFill>
                <a:ea typeface="楷体_GB2312" pitchFamily="1" charset="-122"/>
              </a:rPr>
              <a:t>/</a:t>
            </a:r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低调做事，不露锋芒。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FCE18B-484C-469D-97E1-816F933A0DE9}"/>
              </a:ext>
            </a:extLst>
          </p:cNvPr>
          <p:cNvSpPr txBox="1"/>
          <p:nvPr/>
        </p:nvSpPr>
        <p:spPr>
          <a:xfrm>
            <a:off x="500380" y="2272605"/>
            <a:ext cx="109786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每至于族，吾见其难为，怵然为戒，视为止，行为迟。动刀甚微，謋然已解，如土委地。提刀而立，为之四顾，为之踌躇满志；善刀而藏之。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16857863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235" y="437406"/>
            <a:ext cx="11329240" cy="5975731"/>
          </a:xfrm>
          <a:prstGeom prst="rect">
            <a:avLst/>
          </a:prstGeom>
          <a:solidFill>
            <a:srgbClr val="8F552E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99491" y="427894"/>
            <a:ext cx="1121410" cy="2555240"/>
          </a:xfrm>
          <a:prstGeom prst="rect">
            <a:avLst/>
          </a:prstGeom>
        </p:spPr>
      </p:pic>
      <p:pic>
        <p:nvPicPr>
          <p:cNvPr id="11" name="Picture 2" descr="ZHUANGZI">
            <a:extLst>
              <a:ext uri="{FF2B5EF4-FFF2-40B4-BE49-F238E27FC236}">
                <a16:creationId xmlns:a16="http://schemas.microsoft.com/office/drawing/2014/main" id="{0D02DA80-022A-470D-95BD-8FC88A05E26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49565" y="2949566"/>
            <a:ext cx="2398727" cy="3434379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" name="文本框 4"/>
          <p:cNvSpPr txBox="1"/>
          <p:nvPr/>
        </p:nvSpPr>
        <p:spPr>
          <a:xfrm>
            <a:off x="565266" y="850763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EAADDA5D-DA32-4738-8C95-A3B49F91E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8300" y="1158517"/>
            <a:ext cx="10243605" cy="1169551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时期宋国人，著名的思想家， 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家学派的重要代表，与 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并称“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 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BB8C4A5-C1E4-436A-9524-AC7E8F916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375" y="3172787"/>
            <a:ext cx="10304905" cy="523220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富有想象力和浪漫主义色彩，擅长用</a:t>
            </a:r>
            <a:r>
              <a:rPr kumimoji="1" lang="zh-CN" altLang="en-US" sz="28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说明道理。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404DBC83-873C-4728-9897-43897B2B3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5814" y="551757"/>
            <a:ext cx="1449779" cy="58477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庄子：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F4E78165-EB64-482E-9F84-A1E9548CA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8293" y="2418555"/>
            <a:ext cx="1862586" cy="523220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0C9D6956-E61F-442A-B4FA-B1DF2D13CB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0921" y="4358643"/>
            <a:ext cx="1862586" cy="954107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/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</a:p>
        </p:txBody>
      </p:sp>
      <p:sp>
        <p:nvSpPr>
          <p:cNvPr id="20" name="AutoShape 7">
            <a:extLst>
              <a:ext uri="{FF2B5EF4-FFF2-40B4-BE49-F238E27FC236}">
                <a16:creationId xmlns:a16="http://schemas.microsoft.com/office/drawing/2014/main" id="{6AE6EA09-2B72-42DE-92C3-154D3CFA94F2}"/>
              </a:ext>
            </a:extLst>
          </p:cNvPr>
          <p:cNvSpPr/>
          <p:nvPr/>
        </p:nvSpPr>
        <p:spPr bwMode="auto">
          <a:xfrm>
            <a:off x="4171272" y="4245591"/>
            <a:ext cx="165343" cy="1439863"/>
          </a:xfrm>
          <a:prstGeom prst="leftBrace">
            <a:avLst>
              <a:gd name="adj1" fmla="val 83058"/>
              <a:gd name="adj2" fmla="val 50000"/>
            </a:avLst>
          </a:prstGeom>
          <a:noFill/>
          <a:ln w="603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FFD8441E-9FFD-40F8-AA5E-64116E43F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2162" y="3995782"/>
            <a:ext cx="49457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内篇（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）为庄周所作。</a:t>
            </a:r>
          </a:p>
        </p:txBody>
      </p:sp>
      <p:sp>
        <p:nvSpPr>
          <p:cNvPr id="22" name="Text Box 9">
            <a:extLst>
              <a:ext uri="{FF2B5EF4-FFF2-40B4-BE49-F238E27FC236}">
                <a16:creationId xmlns:a16="http://schemas.microsoft.com/office/drawing/2014/main" id="{75BD94BA-EDEA-4467-978B-FD7BB0133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204" y="4720625"/>
            <a:ext cx="278175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外篇（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4F75F4D9-9EAF-4766-B4E5-48070E45D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204" y="5384926"/>
            <a:ext cx="34413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杂篇（</a:t>
            </a:r>
            <a:r>
              <a:rPr kumimoji="1"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24" name="AutoShape 11">
            <a:extLst>
              <a:ext uri="{FF2B5EF4-FFF2-40B4-BE49-F238E27FC236}">
                <a16:creationId xmlns:a16="http://schemas.microsoft.com/office/drawing/2014/main" id="{6A27C46D-B6A3-474D-B9B9-DB24745124D4}"/>
              </a:ext>
            </a:extLst>
          </p:cNvPr>
          <p:cNvSpPr/>
          <p:nvPr/>
        </p:nvSpPr>
        <p:spPr bwMode="auto">
          <a:xfrm>
            <a:off x="6409117" y="4915071"/>
            <a:ext cx="81764" cy="865188"/>
          </a:xfrm>
          <a:prstGeom prst="rightBrace">
            <a:avLst>
              <a:gd name="adj1" fmla="val 100925"/>
              <a:gd name="adj2" fmla="val 50000"/>
            </a:avLst>
          </a:prstGeom>
          <a:noFill/>
          <a:ln w="603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2">
            <a:extLst>
              <a:ext uri="{FF2B5EF4-FFF2-40B4-BE49-F238E27FC236}">
                <a16:creationId xmlns:a16="http://schemas.microsoft.com/office/drawing/2014/main" id="{7DDE554E-4742-4584-84FE-88FCCAA05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1514" y="5044634"/>
            <a:ext cx="3653941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庄周门人和后学所作 </a:t>
            </a:r>
          </a:p>
        </p:txBody>
      </p:sp>
      <p:sp>
        <p:nvSpPr>
          <p:cNvPr id="26" name="Text Box 13">
            <a:extLst>
              <a:ext uri="{FF2B5EF4-FFF2-40B4-BE49-F238E27FC236}">
                <a16:creationId xmlns:a16="http://schemas.microsoft.com/office/drawing/2014/main" id="{F4CE803E-D4FB-44E0-A38B-F48504132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95" y="1149709"/>
            <a:ext cx="61958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</a:p>
        </p:txBody>
      </p:sp>
      <p:sp>
        <p:nvSpPr>
          <p:cNvPr id="27" name="Text Box 14">
            <a:extLst>
              <a:ext uri="{FF2B5EF4-FFF2-40B4-BE49-F238E27FC236}">
                <a16:creationId xmlns:a16="http://schemas.microsoft.com/office/drawing/2014/main" id="{1B55C53B-06E0-41C1-B8B1-387E476BD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9745" y="1108670"/>
            <a:ext cx="1028396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</a:t>
            </a:r>
          </a:p>
        </p:txBody>
      </p:sp>
      <p:sp>
        <p:nvSpPr>
          <p:cNvPr id="28" name="Text Box 16">
            <a:extLst>
              <a:ext uri="{FF2B5EF4-FFF2-40B4-BE49-F238E27FC236}">
                <a16:creationId xmlns:a16="http://schemas.microsoft.com/office/drawing/2014/main" id="{216FE70C-E59F-40E8-A3C4-C8A9BC35F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0102" y="1731327"/>
            <a:ext cx="1028396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老子</a:t>
            </a:r>
          </a:p>
        </p:txBody>
      </p:sp>
      <p:sp>
        <p:nvSpPr>
          <p:cNvPr id="29" name="Text Box 17">
            <a:extLst>
              <a:ext uri="{FF2B5EF4-FFF2-40B4-BE49-F238E27FC236}">
                <a16:creationId xmlns:a16="http://schemas.microsoft.com/office/drawing/2014/main" id="{76F10589-9796-4F69-BD74-3939CD411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3413" y="1743292"/>
            <a:ext cx="1028396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老庄</a:t>
            </a:r>
          </a:p>
        </p:txBody>
      </p:sp>
      <p:sp>
        <p:nvSpPr>
          <p:cNvPr id="30" name="Text Box 18">
            <a:extLst>
              <a:ext uri="{FF2B5EF4-FFF2-40B4-BE49-F238E27FC236}">
                <a16:creationId xmlns:a16="http://schemas.microsoft.com/office/drawing/2014/main" id="{8F5C16D4-8171-431A-985B-511861E12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7617" y="3055312"/>
            <a:ext cx="186258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奇譬诡喻</a:t>
            </a:r>
          </a:p>
        </p:txBody>
      </p:sp>
      <p:sp>
        <p:nvSpPr>
          <p:cNvPr id="31" name="Text Box 21">
            <a:extLst>
              <a:ext uri="{FF2B5EF4-FFF2-40B4-BE49-F238E27FC236}">
                <a16:creationId xmlns:a16="http://schemas.microsoft.com/office/drawing/2014/main" id="{9C4D3D9C-E8D3-4333-9881-7B67A53B9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418" y="1705514"/>
            <a:ext cx="61958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1"/>
      <p:bldP spid="28" grpId="2"/>
      <p:bldP spid="29" grpId="3"/>
      <p:bldP spid="30" grpId="4"/>
      <p:bldP spid="31" grpId="5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682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F427A8-7BEC-472A-8B60-99E34D0ED9D2}"/>
              </a:ext>
            </a:extLst>
          </p:cNvPr>
          <p:cNvSpPr/>
          <p:nvPr/>
        </p:nvSpPr>
        <p:spPr>
          <a:xfrm>
            <a:off x="1815078" y="1153887"/>
            <a:ext cx="74976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善刀而藏之　　　　通“缮”，修治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90C56E-37CF-49A8-88C7-CC59E1F4361F}"/>
              </a:ext>
            </a:extLst>
          </p:cNvPr>
          <p:cNvSpPr/>
          <p:nvPr/>
        </p:nvSpPr>
        <p:spPr>
          <a:xfrm>
            <a:off x="1815079" y="484874"/>
            <a:ext cx="1366837" cy="522288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通假字 </a:t>
            </a: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B4D4F8E-AF4B-4EA9-88EE-AC1CF616ECEA}"/>
              </a:ext>
            </a:extLst>
          </p:cNvPr>
          <p:cNvSpPr/>
          <p:nvPr/>
        </p:nvSpPr>
        <p:spPr>
          <a:xfrm>
            <a:off x="1772739" y="2533202"/>
            <a:ext cx="9579791" cy="41850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进乎技矣          进：古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超过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动词，从外面到里面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所见无非牛者      无非：古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没有不是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只，不外乎</a:t>
            </a:r>
            <a:endParaRPr lang="en-US" altLang="zh-CN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臣以神遇而不以目视  遇：  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会合，接触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碰见 遇见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依乎天理            天理：古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指牛生理上的天然结构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天道 </a:t>
            </a: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815078" y="1843545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古今异义 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3054315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682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B4D4F8E-AF4B-4EA9-88EE-AC1CF616ECEA}"/>
              </a:ext>
            </a:extLst>
          </p:cNvPr>
          <p:cNvSpPr/>
          <p:nvPr/>
        </p:nvSpPr>
        <p:spPr>
          <a:xfrm>
            <a:off x="1590267" y="1183373"/>
            <a:ext cx="9121276" cy="50105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视为止，行为迟      行为：古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行，动作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为，因此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受思想支配而表现在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外面的活动 </a:t>
            </a:r>
            <a:endParaRPr lang="en-US" altLang="zh-CN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因其固然            固然：古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本来的样子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连词，表转折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虽然，每至于族      虽然：古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虽然这样，但是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连词，表转折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吾见其难为          难为：古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很难下刀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  今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使人为难 </a:t>
            </a: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古今异义 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3574663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682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B4D4F8E-AF4B-4EA9-88EE-AC1CF616ECEA}"/>
              </a:ext>
            </a:extLst>
          </p:cNvPr>
          <p:cNvSpPr/>
          <p:nvPr/>
        </p:nvSpPr>
        <p:spPr>
          <a:xfrm>
            <a:off x="1306632" y="1466401"/>
            <a:ext cx="10795833" cy="27953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技盍至此乎          省略句         技盍至（于）此乎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臣之所好者，道也    判断句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技经肯綮之未尝      宾语前置     未尝技经肯綮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视为止，行为迟      省略句       视为（之）止，行为（之）迟 </a:t>
            </a:r>
          </a:p>
          <a:p>
            <a:pPr>
              <a:lnSpc>
                <a:spcPct val="150000"/>
              </a:lnSpc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特殊句式 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2677275220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</a:rPr>
              <a:t>文本分析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AC303D-563B-4E83-B7BC-C8405407DE7E}"/>
              </a:ext>
            </a:extLst>
          </p:cNvPr>
          <p:cNvSpPr txBox="1"/>
          <p:nvPr/>
        </p:nvSpPr>
        <p:spPr>
          <a:xfrm>
            <a:off x="1406327" y="557669"/>
            <a:ext cx="10185598" cy="523220"/>
          </a:xfrm>
          <a:prstGeom prst="rect">
            <a:avLst/>
          </a:prstGeom>
          <a:solidFill>
            <a:srgbClr val="633B2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文惠君曰：“善哉！吾闻庖丁之言，得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养生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焉。”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2E9581-BB25-4F03-9AB6-BEC8875FA2A5}"/>
              </a:ext>
            </a:extLst>
          </p:cNvPr>
          <p:cNvSpPr txBox="1"/>
          <p:nvPr/>
        </p:nvSpPr>
        <p:spPr>
          <a:xfrm>
            <a:off x="1406327" y="1575662"/>
            <a:ext cx="10622189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梁惠王说：“好啊！我听了庖丁的这番话，懂得了养生的道理了。”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878FE9-B3D5-401C-8D1F-A66C3351D4E2}"/>
              </a:ext>
            </a:extLst>
          </p:cNvPr>
          <p:cNvSpPr txBox="1"/>
          <p:nvPr/>
        </p:nvSpPr>
        <p:spPr>
          <a:xfrm>
            <a:off x="560615" y="3164840"/>
            <a:ext cx="11212286" cy="954107"/>
          </a:xfrm>
          <a:prstGeom prst="rect">
            <a:avLst/>
          </a:prstGeom>
          <a:solidFill>
            <a:srgbClr val="FFFFFF"/>
          </a:solidFill>
          <a:ln>
            <a:solidFill>
              <a:srgbClr val="633B2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隶书" panose="02010509060101010101" pitchFamily="49" charset="-122"/>
              </a:rPr>
              <a:t>文惠君听庖丁介绍后，说自己懂得了“养生之道”，解牛之道和这种“养生”之道有什么联系？</a:t>
            </a:r>
            <a:endParaRPr lang="zh-CN" altLang="en-US" sz="2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8D2A5EB-1031-4A46-ADD4-DCD5720AD1C0}"/>
              </a:ext>
            </a:extLst>
          </p:cNvPr>
          <p:cNvSpPr/>
          <p:nvPr/>
        </p:nvSpPr>
        <p:spPr>
          <a:xfrm>
            <a:off x="356281" y="5491292"/>
            <a:ext cx="11620953" cy="954107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ea typeface="楷体_GB2312" pitchFamily="1" charset="-122"/>
              </a:rPr>
              <a:t>庄子文章特色一：比喻以一个个具体生动的形象，把深奥而抽象地哲理表达的浅显易懂。特色二：其超常的想象和变幻莫测的寓言故事 。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2127937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3254" y="1165225"/>
            <a:ext cx="4179922" cy="5563870"/>
          </a:xfrm>
          <a:prstGeom prst="rect">
            <a:avLst/>
          </a:prstGeom>
          <a:solidFill>
            <a:srgbClr val="8F552E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儒家热衷于重建社会秩序，企图以道德礼制重整人心，克制当时人们泛滥的私欲。所以孔子不断教人去追求仁义，成为君子，目的皆是希望重现一个和谐的理想社会。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794510" y="1600393"/>
            <a:ext cx="33255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005897" y="1333476"/>
            <a:ext cx="902811" cy="523220"/>
          </a:xfrm>
          <a:prstGeom prst="rect">
            <a:avLst/>
          </a:prstGeom>
          <a:solidFill>
            <a:srgbClr val="A06D49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</a:rPr>
              <a:t>儒家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11C982-C2CF-4ECC-A5A5-C968821D8DFD}"/>
              </a:ext>
            </a:extLst>
          </p:cNvPr>
          <p:cNvSpPr/>
          <p:nvPr/>
        </p:nvSpPr>
        <p:spPr>
          <a:xfrm>
            <a:off x="6762739" y="1135380"/>
            <a:ext cx="4525327" cy="5563870"/>
          </a:xfrm>
          <a:prstGeom prst="rect">
            <a:avLst/>
          </a:prstGeom>
          <a:solidFill>
            <a:srgbClr val="8F552E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道家所关心的，却是人处于乱世之下如何立身处世而自保。道家主张既然万事万物皆摆脱不了自然规律而变化，所以人也必须遵照自然规律而生活。道家的终极关怀是于乱世中找寻个人的自我救赎，自保全生的方法，具有强烈的个人主义色彩。</a:t>
            </a:r>
          </a:p>
        </p:txBody>
      </p:sp>
      <p:pic>
        <p:nvPicPr>
          <p:cNvPr id="16" name="图片 15" descr="51miz-E183432-ED85ABE5">
            <a:extLst>
              <a:ext uri="{FF2B5EF4-FFF2-40B4-BE49-F238E27FC236}">
                <a16:creationId xmlns:a16="http://schemas.microsoft.com/office/drawing/2014/main" id="{40D85D4C-441F-43D9-85C6-66B62953E3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167639" y="408986"/>
            <a:ext cx="1121410" cy="255524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79C182F-687F-480A-A5BA-8BA22F973CF6}"/>
              </a:ext>
            </a:extLst>
          </p:cNvPr>
          <p:cNvSpPr txBox="1"/>
          <p:nvPr/>
        </p:nvSpPr>
        <p:spPr>
          <a:xfrm>
            <a:off x="389056" y="745536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B36E515-66CC-424D-A311-6ACEB4E3050C}"/>
              </a:ext>
            </a:extLst>
          </p:cNvPr>
          <p:cNvCxnSpPr/>
          <p:nvPr/>
        </p:nvCxnSpPr>
        <p:spPr>
          <a:xfrm>
            <a:off x="7287747" y="1565241"/>
            <a:ext cx="33255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3E6E768C-0216-4242-B2B9-B962137A75E1}"/>
              </a:ext>
            </a:extLst>
          </p:cNvPr>
          <p:cNvSpPr txBox="1"/>
          <p:nvPr/>
        </p:nvSpPr>
        <p:spPr>
          <a:xfrm>
            <a:off x="8573996" y="1303631"/>
            <a:ext cx="902811" cy="523220"/>
          </a:xfrm>
          <a:prstGeom prst="rect">
            <a:avLst/>
          </a:prstGeom>
          <a:solidFill>
            <a:srgbClr val="A06D49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</a:rPr>
              <a:t>道家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9877C25-6A78-4036-9EB1-6BE303862661}"/>
              </a:ext>
            </a:extLst>
          </p:cNvPr>
          <p:cNvSpPr txBox="1"/>
          <p:nvPr/>
        </p:nvSpPr>
        <p:spPr>
          <a:xfrm>
            <a:off x="3192237" y="249392"/>
            <a:ext cx="61014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春秋战国</a:t>
            </a:r>
            <a:r>
              <a:rPr lang="en-US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纷乱的时代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DA5457-92E4-4B3C-B88F-7446513873C2}"/>
              </a:ext>
            </a:extLst>
          </p:cNvPr>
          <p:cNvSpPr txBox="1"/>
          <p:nvPr/>
        </p:nvSpPr>
        <p:spPr>
          <a:xfrm>
            <a:off x="713014" y="1065937"/>
            <a:ext cx="108693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为善无近名，为恶无近刑，缘督以为经，可以保身，可以全生（通“性”），可以养亲，可以尽年。”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D25FA6-9CA5-4FFC-9F70-89229ED06AA8}"/>
              </a:ext>
            </a:extLst>
          </p:cNvPr>
          <p:cNvSpPr txBox="1"/>
          <p:nvPr/>
        </p:nvSpPr>
        <p:spPr>
          <a:xfrm>
            <a:off x="413658" y="4537124"/>
            <a:ext cx="11422742" cy="1384995"/>
          </a:xfrm>
          <a:prstGeom prst="rect">
            <a:avLst/>
          </a:prstGeom>
          <a:solidFill>
            <a:srgbClr val="633B20"/>
          </a:solidFill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庄子认为，人类社会充满错综复杂的矛盾，人们只有像庖丁那样把握了社会的肌理，才能够成功地避开各种难解的矛盾，使自己免于遭受伤身与劳神的困扰，从而达到保身、全生、养亲、尽年的目的。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791F80-BDDC-41B5-951F-6FB9FF86F68E}"/>
              </a:ext>
            </a:extLst>
          </p:cNvPr>
          <p:cNvSpPr txBox="1"/>
          <p:nvPr/>
        </p:nvSpPr>
        <p:spPr>
          <a:xfrm>
            <a:off x="873578" y="2967335"/>
            <a:ext cx="106435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做好事不要追求名声，做坏事不要遭到刑罚。</a:t>
            </a:r>
            <a:r>
              <a:rPr lang="zh-CN" altLang="en-US" sz="2400" b="1">
                <a:solidFill>
                  <a:srgbClr val="FF0000"/>
                </a:solidFill>
              </a:rPr>
              <a:t>顺其自然之理以为常法</a:t>
            </a:r>
            <a:r>
              <a:rPr lang="zh-CN" altLang="en-US" sz="2400" b="1"/>
              <a:t>，就可以保护生命，保全天性，可以养护身体，可以享尽天年。 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965217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A705675-4546-4FF3-BBDE-8110E0080E63}"/>
              </a:ext>
            </a:extLst>
          </p:cNvPr>
          <p:cNvSpPr txBox="1"/>
          <p:nvPr/>
        </p:nvSpPr>
        <p:spPr>
          <a:xfrm>
            <a:off x="3353435" y="332740"/>
            <a:ext cx="5484495" cy="15646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以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解牛之技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喻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养生之道</a:t>
            </a:r>
            <a:b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以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解牛之事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喻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处世之理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00F1B482-FBD2-4A54-9063-47826FF0FC42}"/>
              </a:ext>
            </a:extLst>
          </p:cNvPr>
          <p:cNvSpPr/>
          <p:nvPr/>
        </p:nvSpPr>
        <p:spPr>
          <a:xfrm>
            <a:off x="6167437" y="3033078"/>
            <a:ext cx="3859965" cy="719137"/>
          </a:xfrm>
          <a:prstGeom prst="rect">
            <a:avLst/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TW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人生要解</a:t>
            </a:r>
            <a:r>
              <a:rPr lang="zh-CN" altLang="zh-TW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</a:t>
            </a:r>
            <a:r>
              <a:rPr lang="zh-TW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的事情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392572F7-D1E7-4B88-88F8-3C11E000A50B}"/>
              </a:ext>
            </a:extLst>
          </p:cNvPr>
          <p:cNvSpPr/>
          <p:nvPr/>
        </p:nvSpPr>
        <p:spPr>
          <a:xfrm>
            <a:off x="6167437" y="5512435"/>
            <a:ext cx="3859965" cy="1079500"/>
          </a:xfrm>
          <a:prstGeom prst="rect">
            <a:avLst/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顺着事物间</a:t>
            </a:r>
            <a:r>
              <a:rPr lang="zh-TW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的空隙</a:t>
            </a:r>
          </a:p>
          <a:p>
            <a:r>
              <a:rPr lang="zh-TW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TW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不硬碰的方法</a:t>
            </a:r>
            <a:r>
              <a:rPr lang="zh-CN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TW" altLang="en-US" sz="3600" b="1">
              <a:solidFill>
                <a:srgbClr val="A12C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0D4E428-3244-4AE2-94C9-C2B4B3AC701D}"/>
              </a:ext>
            </a:extLst>
          </p:cNvPr>
          <p:cNvSpPr/>
          <p:nvPr/>
        </p:nvSpPr>
        <p:spPr>
          <a:xfrm>
            <a:off x="6167437" y="1989455"/>
            <a:ext cx="3859965" cy="647700"/>
          </a:xfrm>
          <a:prstGeom prst="rect">
            <a:avLst/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zh-TW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9F04AAF8-D1F3-43AB-AE27-A4E4E4D1E4A0}"/>
              </a:ext>
            </a:extLst>
          </p:cNvPr>
          <p:cNvSpPr/>
          <p:nvPr/>
        </p:nvSpPr>
        <p:spPr>
          <a:xfrm>
            <a:off x="6167437" y="4175760"/>
            <a:ext cx="3859965" cy="762000"/>
          </a:xfrm>
          <a:prstGeom prst="rect">
            <a:avLst/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600" b="1">
                <a:solidFill>
                  <a:srgbClr val="A12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处理人生种种事情</a:t>
            </a:r>
          </a:p>
        </p:txBody>
      </p:sp>
      <p:sp>
        <p:nvSpPr>
          <p:cNvPr id="16" name="AutoShape 9">
            <a:extLst>
              <a:ext uri="{FF2B5EF4-FFF2-40B4-BE49-F238E27FC236}">
                <a16:creationId xmlns:a16="http://schemas.microsoft.com/office/drawing/2014/main" id="{BFC5B071-474A-4CF8-98AA-7FD58659AF81}"/>
              </a:ext>
            </a:extLst>
          </p:cNvPr>
          <p:cNvSpPr/>
          <p:nvPr/>
        </p:nvSpPr>
        <p:spPr>
          <a:xfrm>
            <a:off x="2135188" y="1989138"/>
            <a:ext cx="2087562" cy="647700"/>
          </a:xfrm>
          <a:prstGeom prst="roundRect">
            <a:avLst>
              <a:gd name="adj" fmla="val 16667"/>
            </a:avLst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TW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</a:t>
            </a:r>
          </a:p>
        </p:txBody>
      </p:sp>
      <p:sp>
        <p:nvSpPr>
          <p:cNvPr id="18" name="AutoShape 10">
            <a:extLst>
              <a:ext uri="{FF2B5EF4-FFF2-40B4-BE49-F238E27FC236}">
                <a16:creationId xmlns:a16="http://schemas.microsoft.com/office/drawing/2014/main" id="{BBBA1509-E520-49B3-9FD9-8C2D9030F213}"/>
              </a:ext>
            </a:extLst>
          </p:cNvPr>
          <p:cNvSpPr/>
          <p:nvPr/>
        </p:nvSpPr>
        <p:spPr>
          <a:xfrm>
            <a:off x="2135188" y="3068638"/>
            <a:ext cx="2087562" cy="647700"/>
          </a:xfrm>
          <a:prstGeom prst="roundRect">
            <a:avLst>
              <a:gd name="adj" fmla="val 16667"/>
            </a:avLst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TW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</a:p>
        </p:txBody>
      </p:sp>
      <p:sp>
        <p:nvSpPr>
          <p:cNvPr id="19" name="AutoShape 11">
            <a:extLst>
              <a:ext uri="{FF2B5EF4-FFF2-40B4-BE49-F238E27FC236}">
                <a16:creationId xmlns:a16="http://schemas.microsoft.com/office/drawing/2014/main" id="{9C72215D-6954-47FB-8112-D45B7A031FDE}"/>
              </a:ext>
            </a:extLst>
          </p:cNvPr>
          <p:cNvSpPr/>
          <p:nvPr/>
        </p:nvSpPr>
        <p:spPr>
          <a:xfrm>
            <a:off x="2135188" y="5512118"/>
            <a:ext cx="2087562" cy="647700"/>
          </a:xfrm>
          <a:prstGeom prst="roundRect">
            <a:avLst>
              <a:gd name="adj" fmla="val 16667"/>
            </a:avLst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TW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解牛方法</a:t>
            </a:r>
          </a:p>
        </p:txBody>
      </p:sp>
      <p:sp>
        <p:nvSpPr>
          <p:cNvPr id="20" name="AutoShape 12">
            <a:extLst>
              <a:ext uri="{FF2B5EF4-FFF2-40B4-BE49-F238E27FC236}">
                <a16:creationId xmlns:a16="http://schemas.microsoft.com/office/drawing/2014/main" id="{542852E4-A966-47C5-BF42-6EE32B039091}"/>
              </a:ext>
            </a:extLst>
          </p:cNvPr>
          <p:cNvSpPr/>
          <p:nvPr/>
        </p:nvSpPr>
        <p:spPr>
          <a:xfrm>
            <a:off x="2135188" y="4175443"/>
            <a:ext cx="2087562" cy="673100"/>
          </a:xfrm>
          <a:prstGeom prst="roundRect">
            <a:avLst>
              <a:gd name="adj" fmla="val 16667"/>
            </a:avLst>
          </a:prstGeom>
          <a:solidFill>
            <a:srgbClr val="FDF28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TW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解牛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zh-TW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</a:p>
        </p:txBody>
      </p:sp>
      <p:cxnSp>
        <p:nvCxnSpPr>
          <p:cNvPr id="21" name="AutoShape 13">
            <a:extLst>
              <a:ext uri="{FF2B5EF4-FFF2-40B4-BE49-F238E27FC236}">
                <a16:creationId xmlns:a16="http://schemas.microsoft.com/office/drawing/2014/main" id="{E2194BA0-31F2-4E39-9B53-E8C5B176A13D}"/>
              </a:ext>
            </a:extLst>
          </p:cNvPr>
          <p:cNvCxnSpPr>
            <a:stCxn id="18" idx="3"/>
            <a:endCxn id="9" idx="1"/>
          </p:cNvCxnSpPr>
          <p:nvPr/>
        </p:nvCxnSpPr>
        <p:spPr>
          <a:xfrm>
            <a:off x="4222750" y="3392488"/>
            <a:ext cx="1944687" cy="159"/>
          </a:xfrm>
          <a:prstGeom prst="straightConnector1">
            <a:avLst/>
          </a:prstGeom>
          <a:ln w="28575" cap="flat" cmpd="sng">
            <a:solidFill>
              <a:srgbClr val="A12C0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AutoShape 14">
            <a:extLst>
              <a:ext uri="{FF2B5EF4-FFF2-40B4-BE49-F238E27FC236}">
                <a16:creationId xmlns:a16="http://schemas.microsoft.com/office/drawing/2014/main" id="{BA03EE92-7E0B-427E-82BC-C5748F8D910A}"/>
              </a:ext>
            </a:extLst>
          </p:cNvPr>
          <p:cNvCxnSpPr>
            <a:endCxn id="12" idx="1"/>
          </p:cNvCxnSpPr>
          <p:nvPr/>
        </p:nvCxnSpPr>
        <p:spPr>
          <a:xfrm>
            <a:off x="4222750" y="4528820"/>
            <a:ext cx="1944687" cy="27940"/>
          </a:xfrm>
          <a:prstGeom prst="straightConnector1">
            <a:avLst/>
          </a:prstGeom>
          <a:ln w="28575" cap="flat" cmpd="sng">
            <a:solidFill>
              <a:srgbClr val="A12C0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AutoShape 15">
            <a:extLst>
              <a:ext uri="{FF2B5EF4-FFF2-40B4-BE49-F238E27FC236}">
                <a16:creationId xmlns:a16="http://schemas.microsoft.com/office/drawing/2014/main" id="{49DBB6BE-8CE7-4DC9-8961-A58F7FB360D4}"/>
              </a:ext>
            </a:extLst>
          </p:cNvPr>
          <p:cNvCxnSpPr>
            <a:stCxn id="16" idx="3"/>
            <a:endCxn id="11" idx="1"/>
          </p:cNvCxnSpPr>
          <p:nvPr/>
        </p:nvCxnSpPr>
        <p:spPr>
          <a:xfrm>
            <a:off x="4222750" y="2312988"/>
            <a:ext cx="1944687" cy="317"/>
          </a:xfrm>
          <a:prstGeom prst="straightConnector1">
            <a:avLst/>
          </a:prstGeom>
          <a:ln w="28575" cap="flat" cmpd="sng">
            <a:solidFill>
              <a:srgbClr val="A12C0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AutoShape 16">
            <a:extLst>
              <a:ext uri="{FF2B5EF4-FFF2-40B4-BE49-F238E27FC236}">
                <a16:creationId xmlns:a16="http://schemas.microsoft.com/office/drawing/2014/main" id="{8D60C3BF-6273-4579-B57A-34303ACD5A9D}"/>
              </a:ext>
            </a:extLst>
          </p:cNvPr>
          <p:cNvCxnSpPr>
            <a:stCxn id="19" idx="3"/>
          </p:cNvCxnSpPr>
          <p:nvPr/>
        </p:nvCxnSpPr>
        <p:spPr>
          <a:xfrm>
            <a:off x="4222750" y="5836285"/>
            <a:ext cx="1949450" cy="31115"/>
          </a:xfrm>
          <a:prstGeom prst="straightConnector1">
            <a:avLst/>
          </a:prstGeom>
          <a:ln w="28575" cap="flat" cmpd="sng">
            <a:solidFill>
              <a:srgbClr val="A12C03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3"/>
    </p:custDataLst>
    <p:extLst>
      <p:ext uri="{BB962C8B-B14F-4D97-AF65-F5344CB8AC3E}">
        <p14:creationId xmlns:p14="http://schemas.microsoft.com/office/powerpoint/2010/main" val="1007474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1" grpId="2"/>
      <p:bldP spid="12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 descr="51miz-E788336-4E9BEB1C">
            <a:extLst>
              <a:ext uri="{FF2B5EF4-FFF2-40B4-BE49-F238E27FC236}">
                <a16:creationId xmlns:a16="http://schemas.microsoft.com/office/drawing/2014/main" id="{8181A0DC-BE5D-47EB-BB24-EF8CA44C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12289">
            <a:extLst>
              <a:ext uri="{FF2B5EF4-FFF2-40B4-BE49-F238E27FC236}">
                <a16:creationId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341902" y="681513"/>
            <a:ext cx="11473906" cy="771730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思考：从这篇课文中我们还可以读到那些人生道理呢？ 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96F765B-05B3-492C-8CD4-80E1132AAC6B}"/>
              </a:ext>
            </a:extLst>
          </p:cNvPr>
          <p:cNvSpPr txBox="1"/>
          <p:nvPr/>
        </p:nvSpPr>
        <p:spPr>
          <a:xfrm>
            <a:off x="304356" y="1566701"/>
            <a:ext cx="11392343" cy="4401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臣之所好者，道也；进乎技矣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臣以神遇不以目视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依乎天理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……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因其固然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技经肯綮之未尝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以无厚入有间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每至于族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……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行为迟，动刀甚微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善刀而藏之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A8AC130A-5AA8-49EE-96B7-1E36A0FE70CF}"/>
              </a:ext>
            </a:extLst>
          </p:cNvPr>
          <p:cNvSpPr txBox="1"/>
          <p:nvPr/>
        </p:nvSpPr>
        <p:spPr>
          <a:xfrm>
            <a:off x="5892198" y="1532758"/>
            <a:ext cx="4269239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了解规律，掌握规律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3518ED6A-6229-4F4C-82BB-D66875A56461}"/>
              </a:ext>
            </a:extLst>
          </p:cNvPr>
          <p:cNvSpPr txBox="1"/>
          <p:nvPr/>
        </p:nvSpPr>
        <p:spPr>
          <a:xfrm>
            <a:off x="4993121" y="2174262"/>
            <a:ext cx="530222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抓住本质，用心处事</a:t>
            </a:r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596DDE33-44AE-4F55-8F6A-5592160FBCC6}"/>
              </a:ext>
            </a:extLst>
          </p:cNvPr>
          <p:cNvSpPr txBox="1"/>
          <p:nvPr/>
        </p:nvSpPr>
        <p:spPr>
          <a:xfrm>
            <a:off x="4993122" y="2730014"/>
            <a:ext cx="530222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顺其自然，不强求</a:t>
            </a:r>
          </a:p>
        </p:txBody>
      </p:sp>
      <p:sp>
        <p:nvSpPr>
          <p:cNvPr id="20" name="Text Box 6">
            <a:extLst>
              <a:ext uri="{FF2B5EF4-FFF2-40B4-BE49-F238E27FC236}">
                <a16:creationId xmlns:a16="http://schemas.microsoft.com/office/drawing/2014/main" id="{6A1B096A-BF0A-495C-AE0B-4473B1FD0332}"/>
              </a:ext>
            </a:extLst>
          </p:cNvPr>
          <p:cNvSpPr txBox="1"/>
          <p:nvPr/>
        </p:nvSpPr>
        <p:spPr>
          <a:xfrm>
            <a:off x="4549607" y="3362718"/>
            <a:ext cx="513154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避开锋芒，从长计议</a:t>
            </a:r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578CDD89-3B2C-4DB5-B67A-1B96E3A25ECB}"/>
              </a:ext>
            </a:extLst>
          </p:cNvPr>
          <p:cNvSpPr txBox="1"/>
          <p:nvPr/>
        </p:nvSpPr>
        <p:spPr>
          <a:xfrm>
            <a:off x="4483780" y="4094571"/>
            <a:ext cx="496457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以己之利攻彼之弊</a:t>
            </a:r>
          </a:p>
        </p:txBody>
      </p:sp>
      <p:sp>
        <p:nvSpPr>
          <p:cNvPr id="22" name="Text Box 8">
            <a:extLst>
              <a:ext uri="{FF2B5EF4-FFF2-40B4-BE49-F238E27FC236}">
                <a16:creationId xmlns:a16="http://schemas.microsoft.com/office/drawing/2014/main" id="{CBA466E6-DEE2-4FB1-B0A2-7DD8F21FDFE8}"/>
              </a:ext>
            </a:extLst>
          </p:cNvPr>
          <p:cNvSpPr txBox="1"/>
          <p:nvPr/>
        </p:nvSpPr>
        <p:spPr>
          <a:xfrm>
            <a:off x="6591582" y="4663138"/>
            <a:ext cx="370376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不莽撞，谨慎行事</a:t>
            </a:r>
            <a:endParaRPr lang="zh-CN" altLang="en-US" sz="3200" b="1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3" name="Text Box 9">
            <a:extLst>
              <a:ext uri="{FF2B5EF4-FFF2-40B4-BE49-F238E27FC236}">
                <a16:creationId xmlns:a16="http://schemas.microsoft.com/office/drawing/2014/main" id="{3607F5C4-8369-4B28-B14D-2BD12CE74378}"/>
              </a:ext>
            </a:extLst>
          </p:cNvPr>
          <p:cNvSpPr txBox="1"/>
          <p:nvPr/>
        </p:nvSpPr>
        <p:spPr>
          <a:xfrm>
            <a:off x="5801998" y="5309548"/>
            <a:ext cx="462692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收敛锋芒，低调做人</a:t>
            </a:r>
          </a:p>
        </p:txBody>
      </p:sp>
      <p:sp>
        <p:nvSpPr>
          <p:cNvPr id="24" name="Text Box 10">
            <a:extLst>
              <a:ext uri="{FF2B5EF4-FFF2-40B4-BE49-F238E27FC236}">
                <a16:creationId xmlns:a16="http://schemas.microsoft.com/office/drawing/2014/main" id="{7B98D82C-C9F6-4626-AAD2-F86EC6C2269A}"/>
              </a:ext>
            </a:extLst>
          </p:cNvPr>
          <p:cNvSpPr txBox="1"/>
          <p:nvPr/>
        </p:nvSpPr>
        <p:spPr>
          <a:xfrm>
            <a:off x="1417735" y="5894323"/>
            <a:ext cx="1520118" cy="830997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依理</a:t>
            </a:r>
          </a:p>
        </p:txBody>
      </p:sp>
      <p:sp>
        <p:nvSpPr>
          <p:cNvPr id="25" name="Text Box 11">
            <a:extLst>
              <a:ext uri="{FF2B5EF4-FFF2-40B4-BE49-F238E27FC236}">
                <a16:creationId xmlns:a16="http://schemas.microsoft.com/office/drawing/2014/main" id="{3681F268-9E87-474A-AF03-9D1B90E83683}"/>
              </a:ext>
            </a:extLst>
          </p:cNvPr>
          <p:cNvSpPr txBox="1"/>
          <p:nvPr/>
        </p:nvSpPr>
        <p:spPr>
          <a:xfrm>
            <a:off x="4738893" y="5926606"/>
            <a:ext cx="1520117" cy="830997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谨行</a:t>
            </a:r>
          </a:p>
        </p:txBody>
      </p:sp>
      <p:sp>
        <p:nvSpPr>
          <p:cNvPr id="26" name="Text Box 12">
            <a:extLst>
              <a:ext uri="{FF2B5EF4-FFF2-40B4-BE49-F238E27FC236}">
                <a16:creationId xmlns:a16="http://schemas.microsoft.com/office/drawing/2014/main" id="{18CD7DF8-8D6F-4259-B4FA-91298E9F673E}"/>
              </a:ext>
            </a:extLst>
          </p:cNvPr>
          <p:cNvSpPr txBox="1"/>
          <p:nvPr/>
        </p:nvSpPr>
        <p:spPr>
          <a:xfrm>
            <a:off x="8021229" y="5963558"/>
            <a:ext cx="1541872" cy="830997"/>
          </a:xfrm>
          <a:prstGeom prst="rect">
            <a:avLst/>
          </a:prstGeom>
          <a:solidFill>
            <a:srgbClr val="633B2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藏锋</a:t>
            </a:r>
          </a:p>
        </p:txBody>
      </p:sp>
      <p:sp>
        <p:nvSpPr>
          <p:cNvPr id="27" name="AutoShape 13">
            <a:extLst>
              <a:ext uri="{FF2B5EF4-FFF2-40B4-BE49-F238E27FC236}">
                <a16:creationId xmlns:a16="http://schemas.microsoft.com/office/drawing/2014/main" id="{1BB45CE6-2E2F-419D-922C-A05870359412}"/>
              </a:ext>
            </a:extLst>
          </p:cNvPr>
          <p:cNvSpPr/>
          <p:nvPr/>
        </p:nvSpPr>
        <p:spPr>
          <a:xfrm>
            <a:off x="3313183" y="6287457"/>
            <a:ext cx="1008063" cy="144462"/>
          </a:xfrm>
          <a:prstGeom prst="rightArrow">
            <a:avLst>
              <a:gd name="adj1" fmla="val 50000"/>
              <a:gd name="adj2" fmla="val 1743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9" name="AutoShape 14">
            <a:extLst>
              <a:ext uri="{FF2B5EF4-FFF2-40B4-BE49-F238E27FC236}">
                <a16:creationId xmlns:a16="http://schemas.microsoft.com/office/drawing/2014/main" id="{7F093F0C-F77B-4DE2-B7AD-DB1E9C35A607}"/>
              </a:ext>
            </a:extLst>
          </p:cNvPr>
          <p:cNvSpPr/>
          <p:nvPr/>
        </p:nvSpPr>
        <p:spPr>
          <a:xfrm>
            <a:off x="6664776" y="6300418"/>
            <a:ext cx="1178067" cy="144462"/>
          </a:xfrm>
          <a:prstGeom prst="rightArrow">
            <a:avLst>
              <a:gd name="adj1" fmla="val 50000"/>
              <a:gd name="adj2" fmla="val 1743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>
              <a:latin typeface="方正粗黑宋简体" pitchFamily="2" charset="-122"/>
              <a:ea typeface="方正粗黑宋简体" pitchFamily="2" charset="-122"/>
            </a:endParaRP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179777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19" grpId="2"/>
      <p:bldP spid="20" grpId="3"/>
      <p:bldP spid="21" grpId="4"/>
      <p:bldP spid="22" grpId="5"/>
      <p:bldP spid="23" grpId="6"/>
      <p:bldP spid="24" grpId="7"/>
      <p:bldP spid="25" grpId="8"/>
      <p:bldP spid="26" grpId="9"/>
      <p:bldP spid="27" grpId="10"/>
      <p:bldP spid="29" grpId="1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异曲同工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F07B97-7F79-43ED-8B66-7D10F39CEA96}"/>
              </a:ext>
            </a:extLst>
          </p:cNvPr>
          <p:cNvSpPr txBox="1"/>
          <p:nvPr/>
        </p:nvSpPr>
        <p:spPr>
          <a:xfrm>
            <a:off x="1629212" y="975509"/>
            <a:ext cx="981167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古今之成大事业大学问者，必经三种境界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</a:p>
          <a:p>
            <a:pPr marR="0" defTabSz="914400">
              <a:buClr>
                <a:schemeClr val="bg1"/>
              </a:buClr>
              <a:buSzTx/>
              <a:defRPr/>
            </a:pPr>
            <a:br>
              <a:rPr kumimoji="0" lang="en-US" altLang="zh-CN" sz="3600" b="1" kern="1200" cap="none" spc="0" normalizeH="0" baseline="0" noProof="0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</a:br>
            <a:r>
              <a:rPr kumimoji="0" lang="zh-CN" altLang="en-US" sz="32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昨夜西风凋碧树，独上高楼，望尽天涯路。</a:t>
            </a:r>
          </a:p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  <a:cs typeface="+mn-cs"/>
              </a:rPr>
              <a:t>臣之所好者，道也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  <a:cs typeface="+mn-cs"/>
              </a:rPr>
              <a:t>——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不畏艰难，目标高远 </a:t>
            </a:r>
            <a:br>
              <a:rPr kumimoji="0" lang="zh-CN" altLang="en-US" sz="1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</a:br>
            <a:endParaRPr kumimoji="0" lang="zh-CN" altLang="en-US" sz="1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32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衣带渐宽终不悔，为伊消得人憔悴 。</a:t>
            </a:r>
          </a:p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  <a:cs typeface="+mn-cs"/>
              </a:rPr>
              <a:t>三年之后、方今之时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  <a:cs typeface="+mn-cs"/>
              </a:rPr>
              <a:t>——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坚定不移，孜孜以求</a:t>
            </a:r>
            <a:r>
              <a:rPr kumimoji="0" lang="zh-CN" altLang="en-US" sz="18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 </a:t>
            </a:r>
            <a:br>
              <a:rPr kumimoji="0" lang="zh-CN" altLang="en-US" sz="1800" b="1" kern="1200" cap="none" spc="0" normalizeH="0" baseline="0" noProof="0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</a:br>
            <a:endParaRPr lang="en-US" altLang="zh-CN" b="1" noProof="1"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32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众里寻他千百度，蓦然回首，那人却在灯火阑珊处。</a:t>
            </a:r>
            <a:endParaRPr kumimoji="0" lang="en-US" altLang="zh-CN" sz="3200" b="1" u="sng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  <a:cs typeface="+mn-cs"/>
              </a:rPr>
              <a:t>以神遇而不以目视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  <a:cs typeface="+mn-cs"/>
              </a:rPr>
              <a:t>—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千锤百炼，终成正果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marR="0" algn="r" defTabSz="914400">
              <a:buClr>
                <a:schemeClr val="bg1"/>
              </a:buClr>
              <a:buSzTx/>
              <a:defRPr/>
            </a:pPr>
            <a:endParaRPr kumimoji="0" lang="en-US" altLang="zh-CN" sz="2400" b="1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r" defTabSz="914400">
              <a:buClr>
                <a:schemeClr val="bg1"/>
              </a:buClr>
              <a:buSzTx/>
              <a:defRPr/>
            </a:pPr>
            <a:r>
              <a:rPr kumimoji="0" lang="en-US" altLang="zh-CN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zh-CN" altLang="en-US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清</a:t>
            </a:r>
            <a:r>
              <a:rPr kumimoji="0" lang="en-US" altLang="zh-CN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r>
              <a:rPr kumimoji="0" lang="zh-CN" altLang="en-US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王国维</a:t>
            </a:r>
            <a:r>
              <a:rPr kumimoji="0" lang="en-US" altLang="zh-CN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人间词话</a:t>
            </a:r>
            <a:r>
              <a:rPr kumimoji="0" lang="en-US" altLang="zh-CN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601140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成语积累</a:t>
            </a: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36FA1FE4-F865-4E53-A142-76A2BBE60816}"/>
              </a:ext>
            </a:extLst>
          </p:cNvPr>
          <p:cNvSpPr txBox="1"/>
          <p:nvPr/>
        </p:nvSpPr>
        <p:spPr>
          <a:xfrm>
            <a:off x="1451958" y="1054100"/>
            <a:ext cx="10109238" cy="51513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游刃有余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：现在比喻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技术熟练高超，做事轻而易举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目无全牛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：现在用指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技艺达到极其纯熟的程度，达到得心应手的境界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踌躇满志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：文中是悠然自得，心满意足的意思。踌躇，现在用于形容犹豫不决的样子。踌躇满志，现在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指对自己取得的成就洋洋得意的样子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切中肯綮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正好切中事情的关键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。肯綮：肯，骨间肉。綮，结合处。肯綮，筋骨结合的地方。现在指关键。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2947345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382905" y="511002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6366" y="1280334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1442">
            <a:extLst>
              <a:ext uri="{FF2B5EF4-FFF2-40B4-BE49-F238E27FC236}">
                <a16:creationId xmlns:a16="http://schemas.microsoft.com/office/drawing/2014/main" id="{27B5F2F0-CBE1-432F-B8FE-1D6BB81B70F5}"/>
              </a:ext>
            </a:extLst>
          </p:cNvPr>
          <p:cNvSpPr txBox="1"/>
          <p:nvPr/>
        </p:nvSpPr>
        <p:spPr>
          <a:xfrm>
            <a:off x="1491904" y="1107324"/>
            <a:ext cx="6044969" cy="42780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庖：厨师   </a:t>
            </a:r>
            <a:endParaRPr lang="en-US" altLang="zh-CN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丁：厨师的名字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（周朝前，一般平民有名无姓，平时人们就用职业加名称呼。）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解牛：剖开，分解牛的肢体       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庖丁解牛：一个叫丁的厨师分解牛的肢体。 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D1E7E3B-EB72-4DB7-A1A8-75A4267AEC90}"/>
              </a:ext>
            </a:extLst>
          </p:cNvPr>
          <p:cNvSpPr/>
          <p:nvPr/>
        </p:nvSpPr>
        <p:spPr>
          <a:xfrm>
            <a:off x="7741920" y="1963158"/>
            <a:ext cx="4379820" cy="2290360"/>
          </a:xfrm>
          <a:prstGeom prst="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未命名-1">
            <a:extLst>
              <a:ext uri="{FF2B5EF4-FFF2-40B4-BE49-F238E27FC236}">
                <a16:creationId xmlns:a16="http://schemas.microsoft.com/office/drawing/2014/main" id="{5D4FA550-A7FE-4EC2-AC4D-ABCFE3385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1920" y="1498600"/>
            <a:ext cx="4460240" cy="25892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成语积累</a:t>
            </a: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36FA1FE4-F865-4E53-A142-76A2BBE60816}"/>
              </a:ext>
            </a:extLst>
          </p:cNvPr>
          <p:cNvSpPr txBox="1"/>
          <p:nvPr/>
        </p:nvSpPr>
        <p:spPr>
          <a:xfrm>
            <a:off x="1451958" y="1054100"/>
            <a:ext cx="10109238" cy="51513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新硎初试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硎，磨刀石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新硎，新磨出的刀刃。像新磨的刀那样锋利。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比喻刚参加工作就显露出出色的才干。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亦作“发硎新试”。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官止神行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指对某一事物有透彻的了解。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庖丁解牛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厨师解割了全牛。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比喻经过反复实践，掌握了事物的客观规律，做事得心应手，运用自如。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善刀而藏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善，拭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善刀，把刀擦干净。将刀擦净，收藏起来。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比喻适可而止，自敛其才。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949424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314643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794" y="705167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素材积累</a:t>
            </a:r>
          </a:p>
        </p:txBody>
      </p:sp>
      <p:sp>
        <p:nvSpPr>
          <p:cNvPr id="10" name="文本占位符 92162">
            <a:extLst>
              <a:ext uri="{FF2B5EF4-FFF2-40B4-BE49-F238E27FC236}">
                <a16:creationId xmlns:a16="http://schemas.microsoft.com/office/drawing/2014/main" id="{23AF52ED-D3F9-4D8D-9BEA-C6DEA0FB3A14}"/>
              </a:ext>
            </a:extLst>
          </p:cNvPr>
          <p:cNvSpPr>
            <a:spLocks noGrp="1" noRot="1"/>
          </p:cNvSpPr>
          <p:nvPr/>
        </p:nvSpPr>
        <p:spPr>
          <a:xfrm>
            <a:off x="2019300" y="1179513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ct val="20000"/>
              </a:spcBef>
              <a:buClr>
                <a:srgbClr val="0066CC"/>
              </a:buClr>
              <a:buSzTx/>
              <a:buFont typeface="Wingdings" panose="05000000000000000000" pitchFamily="2" charset="2"/>
            </a:pPr>
            <a:r>
              <a:rPr lang="en-US" altLang="zh-CN" sz="3200">
                <a:solidFill>
                  <a:srgbClr val="000000"/>
                </a:solidFill>
              </a:rPr>
              <a:t>         </a:t>
            </a:r>
            <a:r>
              <a:rPr lang="zh-CN" altLang="en-US" sz="3200">
                <a:solidFill>
                  <a:srgbClr val="000000"/>
                </a:solidFill>
              </a:rPr>
              <a:t>是的，在一个文化屈从权势的传统中，庄子是一棵孤独的树，是一棵孤独地在深夜看守心灵月亮的树。当我们大都在黑夜里昧昧昏睡时，月亮为什么没有丢失</a:t>
            </a:r>
            <a:r>
              <a:rPr lang="en-US" altLang="zh-CN" sz="3200">
                <a:solidFill>
                  <a:srgbClr val="000000"/>
                </a:solidFill>
              </a:rPr>
              <a:t>?</a:t>
            </a:r>
            <a:r>
              <a:rPr lang="zh-CN" altLang="en-US" sz="3200">
                <a:solidFill>
                  <a:srgbClr val="000000"/>
                </a:solidFill>
              </a:rPr>
              <a:t>就是因为有了这样一两棵在清风夜唳的夜中独自看守月亮的树。</a:t>
            </a:r>
            <a:r>
              <a:rPr lang="en-US" altLang="zh-CN" sz="3200">
                <a:solidFill>
                  <a:srgbClr val="000000"/>
                </a:solidFill>
              </a:rPr>
              <a:t>  </a:t>
            </a:r>
          </a:p>
          <a:p>
            <a:pPr marL="342900" indent="-342900">
              <a:spcBef>
                <a:spcPct val="20000"/>
              </a:spcBef>
              <a:buClr>
                <a:srgbClr val="0066CC"/>
              </a:buClr>
              <a:buSzTx/>
              <a:buFont typeface="Wingdings" panose="05000000000000000000" pitchFamily="2" charset="2"/>
            </a:pPr>
            <a:r>
              <a:rPr lang="en-US" altLang="zh-CN" sz="3200">
                <a:solidFill>
                  <a:srgbClr val="000000"/>
                </a:solidFill>
              </a:rPr>
              <a:t>                《</a:t>
            </a:r>
            <a:r>
              <a:rPr lang="zh-CN" altLang="en-US" sz="3200">
                <a:solidFill>
                  <a:srgbClr val="000000"/>
                </a:solidFill>
              </a:rPr>
              <a:t>庄子：当我们无路可走的时候</a:t>
            </a:r>
            <a:r>
              <a:rPr lang="en-US" altLang="zh-CN" sz="3200">
                <a:solidFill>
                  <a:srgbClr val="000000"/>
                </a:solidFill>
              </a:rPr>
              <a:t>》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314643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794" y="705167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素材积累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1149B1A3-DF15-4671-9B54-1804A7338073}"/>
              </a:ext>
            </a:extLst>
          </p:cNvPr>
          <p:cNvSpPr/>
          <p:nvPr/>
        </p:nvSpPr>
        <p:spPr>
          <a:xfrm>
            <a:off x="1795020" y="1067707"/>
            <a:ext cx="9198542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/>
              <a:t>        如果我们人人做成这样一个庖丁，让我们的灵魂上有这样的一把可以永远锋利的刀子，让我们迷失在大千世界中的生活轨迹变成一头整牛，让我们总能看到那些缝隙，能够准确地解清它，而不必说去砍骨头，去背负担，大家不必是每天在唉声叹气中做出一副悲壮的姿态，让人生陨落很多价值，那么我们获得的会是人生的效率。</a:t>
            </a:r>
            <a:endParaRPr lang="en-US" altLang="zh-CN" sz="3200"/>
          </a:p>
          <a:p>
            <a:pPr algn="r"/>
            <a:r>
              <a:rPr lang="zh-CN" altLang="en-US" sz="3200">
                <a:latin typeface="Arial" panose="020b0604020202020204" pitchFamily="34" charset="0"/>
              </a:rPr>
              <a:t>——</a:t>
            </a:r>
            <a:r>
              <a:rPr lang="zh-CN" altLang="en-US" sz="3200"/>
              <a:t>于丹&lt;&lt;庄子心得&gt;&gt;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936410870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314643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794" y="705167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主题思想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212473-8F84-431C-8FED-2DED563D7B43}"/>
              </a:ext>
            </a:extLst>
          </p:cNvPr>
          <p:cNvSpPr/>
          <p:nvPr/>
        </p:nvSpPr>
        <p:spPr>
          <a:xfrm>
            <a:off x="1945140" y="1114267"/>
            <a:ext cx="8562975" cy="4725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课文节选自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，主旨在于阐明保护、蓄养生命之主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精神，提示养生的方法莫过于顺应自然。节选部分</a:t>
            </a:r>
            <a:r>
              <a:rPr lang="zh-CN" altLang="en-US" sz="2800" b="1">
                <a:solidFill>
                  <a:srgbClr val="0D03C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“庖丁解牛”的故事，来比喻社会的复杂如牛的筋骨盘结，处理世事当“依乎天理”、“因其固然”，并持“怵然为戒”的审慎、关注的态度，还应该以藏敛（“善刀而藏之”）为自处之道，这样才能做到“游刃有余”，以达到人之养生的目的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今天我们学习此文，应该认识到做任何事情都不可主观冒进，而应该通过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反复实践，逐步掌握事物的内部规律，然后遵循客观规律处理错综复杂的社会事务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，只有这样，才能使自己永远立于不败之地。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712405631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682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6" name="文本占位符 9217">
            <a:extLst>
              <a:ext uri="{FF2B5EF4-FFF2-40B4-BE49-F238E27FC236}">
                <a16:creationId xmlns:a16="http://schemas.microsoft.com/office/drawing/2014/main" id="{40AF59AD-2BAA-42D0-A002-C317F438B050}"/>
              </a:ext>
            </a:extLst>
          </p:cNvPr>
          <p:cNvSpPr/>
          <p:nvPr/>
        </p:nvSpPr>
        <p:spPr>
          <a:xfrm>
            <a:off x="1629212" y="1213530"/>
            <a:ext cx="8610599" cy="5150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/>
            <a:r>
              <a:rPr sz="3000" b="1">
                <a:effectLst>
                  <a:outerShdw blurRad="38100" dist="38100" dir="2700000" algn="tl">
                    <a:schemeClr val="bg2"/>
                  </a:outerShdw>
                </a:effectLst>
              </a:rPr>
              <a:t>为</a:t>
            </a:r>
          </a:p>
          <a:p>
            <a:pPr lvl="0"/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庖丁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文惠君解牛   </a:t>
            </a:r>
          </a:p>
          <a:p>
            <a:pPr lvl="0"/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(介词：替、给）</a:t>
            </a:r>
          </a:p>
          <a:p>
            <a:pPr lvl="0"/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吾见其难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，怵然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戒</a:t>
            </a:r>
          </a:p>
          <a:p>
            <a:pPr lvl="0">
              <a:buNone/>
            </a:pP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sz="3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都是动词。前一个：解；后一个：作为）</a:t>
            </a:r>
          </a:p>
          <a:p>
            <a:pPr lvl="0"/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视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止，行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迟</a:t>
            </a:r>
          </a:p>
          <a:p>
            <a:pPr lvl="0"/>
            <a:r>
              <a:rPr sz="3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（两个“为”同义，都是介词：因为）</a:t>
            </a:r>
          </a:p>
          <a:p>
            <a:pPr lvl="0"/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提刀而立，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之四顾，</a:t>
            </a:r>
            <a:r>
              <a:rPr sz="30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sz="3000" b="1">
                <a:latin typeface="黑体" panose="02010609060101010101" pitchFamily="2" charset="-122"/>
                <a:ea typeface="黑体" panose="02010609060101010101" pitchFamily="2" charset="-122"/>
              </a:rPr>
              <a:t>之踌躇满志</a:t>
            </a:r>
          </a:p>
          <a:p>
            <a:pPr lvl="0"/>
            <a:r>
              <a:rPr sz="3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（两个“为”同义，都是介词：因为）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057028816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23063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06B896-9370-422A-9384-50707AFA92C1}"/>
              </a:ext>
            </a:extLst>
          </p:cNvPr>
          <p:cNvSpPr/>
          <p:nvPr/>
        </p:nvSpPr>
        <p:spPr>
          <a:xfrm>
            <a:off x="1684677" y="1319212"/>
            <a:ext cx="7747794" cy="43849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b="1">
                <a:ea typeface="黑体" panose="02010609060101010101" pitchFamily="2" charset="-122"/>
                <a:sym typeface="+mn-ea"/>
              </a:rPr>
              <a:t>然</a:t>
            </a:r>
            <a:endParaRPr b="1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 lvl="0"/>
            <a:r>
              <a:rPr b="1">
                <a:ea typeface="黑体" panose="02010609060101010101" pitchFamily="2" charset="-122"/>
              </a:rPr>
              <a:t>因其固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（名词词尾，……的样子）</a:t>
            </a:r>
            <a:endParaRPr b="1" u="sng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 lvl="0"/>
            <a:r>
              <a:rPr b="1">
                <a:ea typeface="黑体" panose="02010609060101010101" pitchFamily="2" charset="-122"/>
              </a:rPr>
              <a:t>虽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  <a:r>
              <a:rPr b="1">
                <a:ea typeface="黑体" panose="02010609060101010101" pitchFamily="2" charset="-122"/>
              </a:rPr>
              <a:t>，每至于族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（代词：这样）</a:t>
            </a:r>
          </a:p>
          <a:p>
            <a:pPr lvl="0"/>
            <a:r>
              <a:rPr b="1">
                <a:ea typeface="黑体" panose="02010609060101010101" pitchFamily="2" charset="-122"/>
              </a:rPr>
              <a:t>怵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  <a:r>
              <a:rPr b="1">
                <a:ea typeface="黑体" panose="02010609060101010101" pitchFamily="2" charset="-122"/>
              </a:rPr>
              <a:t>为戒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（形容词词尾，相当于“……地”）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501776576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23063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06B896-9370-422A-9384-50707AFA92C1}"/>
              </a:ext>
            </a:extLst>
          </p:cNvPr>
          <p:cNvSpPr/>
          <p:nvPr/>
        </p:nvSpPr>
        <p:spPr>
          <a:xfrm>
            <a:off x="1684677" y="1319212"/>
            <a:ext cx="7747794" cy="43849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b="1">
                <a:ea typeface="黑体" panose="02010609060101010101" pitchFamily="2" charset="-122"/>
                <a:sym typeface="+mn-ea"/>
              </a:rPr>
              <a:t>然</a:t>
            </a:r>
            <a:endParaRPr b="1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 lvl="0"/>
            <a:r>
              <a:rPr b="1">
                <a:ea typeface="黑体" panose="02010609060101010101" pitchFamily="2" charset="-122"/>
              </a:rPr>
              <a:t>因其固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（名词词尾，……的样子）</a:t>
            </a:r>
            <a:endParaRPr b="1" u="sng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 lvl="0"/>
            <a:r>
              <a:rPr b="1">
                <a:ea typeface="黑体" panose="02010609060101010101" pitchFamily="2" charset="-122"/>
              </a:rPr>
              <a:t>虽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  <a:r>
              <a:rPr b="1">
                <a:ea typeface="黑体" panose="02010609060101010101" pitchFamily="2" charset="-122"/>
              </a:rPr>
              <a:t>，每至于族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（代词：这样）</a:t>
            </a:r>
          </a:p>
          <a:p>
            <a:pPr lvl="0"/>
            <a:r>
              <a:rPr b="1">
                <a:ea typeface="黑体" panose="02010609060101010101" pitchFamily="2" charset="-122"/>
              </a:rPr>
              <a:t>怵</a:t>
            </a:r>
            <a:r>
              <a:rPr b="1" u="sng">
                <a:solidFill>
                  <a:srgbClr val="0000FF"/>
                </a:solidFill>
                <a:ea typeface="黑体" panose="02010609060101010101" pitchFamily="2" charset="-122"/>
              </a:rPr>
              <a:t>然</a:t>
            </a:r>
            <a:r>
              <a:rPr b="1">
                <a:ea typeface="黑体" panose="02010609060101010101" pitchFamily="2" charset="-122"/>
              </a:rPr>
              <a:t>为戒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（形容词词尾，相当于“……地”）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4153980118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23063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A8C3622-0A09-4C3C-A262-3A46BA7E02F4}"/>
              </a:ext>
            </a:extLst>
          </p:cNvPr>
          <p:cNvSpPr/>
          <p:nvPr/>
        </p:nvSpPr>
        <p:spPr>
          <a:xfrm>
            <a:off x="1629212" y="1370019"/>
            <a:ext cx="7713662" cy="45259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/>
            <a:r>
              <a:rPr b="1">
                <a:ea typeface="黑体" panose="02010609060101010101" pitchFamily="2" charset="-122"/>
                <a:sym typeface="+mn-ea"/>
              </a:rPr>
              <a:t>乎</a:t>
            </a:r>
            <a:endParaRPr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技盖至此</a:t>
            </a:r>
            <a:r>
              <a:rPr b="1" u="sng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乎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  <a:p>
            <a:pPr lvl="0"/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（疑问语气词：呢）</a:t>
            </a:r>
          </a:p>
          <a:p>
            <a:pPr lvl="0"/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依</a:t>
            </a:r>
            <a:r>
              <a:rPr b="1" u="sng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乎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天理</a:t>
            </a:r>
          </a:p>
          <a:p>
            <a:pPr lvl="0"/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（相当于 “于”，介词，引出对象）</a:t>
            </a:r>
          </a:p>
          <a:p>
            <a:pPr lvl="0"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  恢恢</a:t>
            </a:r>
            <a:r>
              <a:rPr b="1" u="sng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乎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其于游刃必有余地矣</a:t>
            </a:r>
          </a:p>
          <a:p>
            <a:pPr lvl="0"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（形容词词尾，……的样子）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888031050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23063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0A00395-A205-4F65-8662-25CE53317DA2}"/>
              </a:ext>
            </a:extLst>
          </p:cNvPr>
          <p:cNvSpPr/>
          <p:nvPr/>
        </p:nvSpPr>
        <p:spPr>
          <a:xfrm>
            <a:off x="1555750" y="1534885"/>
            <a:ext cx="6580188" cy="4114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/>
            <a:r>
              <a:rPr b="1">
                <a:ea typeface="黑体" panose="02010609060101010101" pitchFamily="2" charset="-122"/>
                <a:sym typeface="+mn-ea"/>
              </a:rPr>
              <a:t>于</a:t>
            </a:r>
            <a:endParaRPr b="1">
              <a:solidFill>
                <a:schemeClr val="accent2"/>
              </a:solidFill>
              <a:ea typeface="黑体" panose="02010609060101010101" pitchFamily="2" charset="-122"/>
            </a:endParaRPr>
          </a:p>
          <a:p>
            <a:pPr lvl="0"/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合</a:t>
            </a:r>
            <a:r>
              <a:rPr b="1" u="sng">
                <a:solidFill>
                  <a:srgbClr val="FF3300"/>
                </a:solidFill>
                <a:ea typeface="黑体" panose="02010609060101010101" pitchFamily="2" charset="-122"/>
              </a:rPr>
              <a:t>于</a:t>
            </a:r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《桑林》之舞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                （介词，与、跟）</a:t>
            </a:r>
          </a:p>
          <a:p>
            <a:pPr lvl="0"/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而刀刃若新发</a:t>
            </a:r>
            <a:r>
              <a:rPr b="1" u="sng">
                <a:solidFill>
                  <a:srgbClr val="FF3300"/>
                </a:solidFill>
                <a:ea typeface="黑体" panose="02010609060101010101" pitchFamily="2" charset="-122"/>
              </a:rPr>
              <a:t>于</a:t>
            </a:r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硎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                （介词，从）</a:t>
            </a:r>
          </a:p>
          <a:p>
            <a:pPr lvl="0"/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恢恢乎其</a:t>
            </a:r>
            <a:r>
              <a:rPr b="1" u="sng">
                <a:solidFill>
                  <a:srgbClr val="FF3300"/>
                </a:solidFill>
                <a:ea typeface="黑体" panose="02010609060101010101" pitchFamily="2" charset="-122"/>
              </a:rPr>
              <a:t>于</a:t>
            </a:r>
            <a:r>
              <a:rPr b="1">
                <a:solidFill>
                  <a:schemeClr val="accent2"/>
                </a:solidFill>
                <a:ea typeface="黑体" panose="02010609060101010101" pitchFamily="2" charset="-122"/>
              </a:rPr>
              <a:t>游刃必有余地矣</a:t>
            </a:r>
          </a:p>
          <a:p>
            <a:pPr lvl="0"/>
            <a:r>
              <a:rPr b="1">
                <a:solidFill>
                  <a:srgbClr val="FF0066"/>
                </a:solidFill>
                <a:ea typeface="黑体" panose="02010609060101010101" pitchFamily="2" charset="-122"/>
              </a:rPr>
              <a:t>                    （介词，对于）</a:t>
            </a:r>
          </a:p>
          <a:p>
            <a:pPr lvl="0"/>
            <a:endParaRPr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3018331899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430" y="234446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51miz-E183432-ED85ABE5">
            <a:extLst>
              <a:ext uri="{FF2B5EF4-FFF2-40B4-BE49-F238E27FC236}">
                <a16:creationId xmlns:a16="http://schemas.microsoft.com/office/drawing/2014/main" id="{303984ED-A24A-4777-AD89-FB73178E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文言知识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981E6-790E-4326-86E3-F4671B10E694}"/>
              </a:ext>
            </a:extLst>
          </p:cNvPr>
          <p:cNvSpPr/>
          <p:nvPr/>
        </p:nvSpPr>
        <p:spPr>
          <a:xfrm>
            <a:off x="1632606" y="493716"/>
            <a:ext cx="1725613" cy="522287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none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321F593-DB2D-4235-87B2-53C2557216F6}"/>
              </a:ext>
            </a:extLst>
          </p:cNvPr>
          <p:cNvSpPr/>
          <p:nvPr/>
        </p:nvSpPr>
        <p:spPr>
          <a:xfrm>
            <a:off x="1722437" y="1279525"/>
            <a:ext cx="9685792" cy="37856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3600" b="1">
              <a:effectLst>
                <a:outerShdw blurRad="38100" dist="38100" dir="2700000" algn="tl">
                  <a:schemeClr val="bg2"/>
                </a:outerShdw>
              </a:effectLst>
              <a:latin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　　</a:t>
            </a:r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善：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“ 善哉”			　</a:t>
            </a:r>
          </a:p>
          <a:p>
            <a:pPr lvl="0"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　　　　“善刀而藏之”	</a:t>
            </a:r>
            <a:r>
              <a:rPr sz="3200" b="1">
                <a:solidFill>
                  <a:srgbClr val="996633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	　</a:t>
            </a:r>
            <a:endParaRPr sz="3200" b="1">
              <a:effectLst>
                <a:outerShdw blurRad="38100" dist="38100" dir="2700000" algn="tl">
                  <a:schemeClr val="bg2"/>
                </a:outerShdw>
              </a:effectLst>
              <a:latin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　 族：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“族庖月更刀”		　</a:t>
            </a:r>
          </a:p>
          <a:p>
            <a:pPr lvl="0"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　　　　“每至于族”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	</a:t>
            </a:r>
            <a:r>
              <a:rPr sz="28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	</a:t>
            </a: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宋体" panose="02010600030101010101" pitchFamily="2" charset="-122"/>
              </a:rPr>
              <a:t>	</a:t>
            </a:r>
            <a:endParaRPr sz="200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55B96DF-B216-4C42-BD07-D380FBBF9A43}"/>
              </a:ext>
            </a:extLst>
          </p:cNvPr>
          <p:cNvSpPr/>
          <p:nvPr/>
        </p:nvSpPr>
        <p:spPr>
          <a:xfrm>
            <a:off x="7116126" y="1915714"/>
            <a:ext cx="3430976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表示同意的应答词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67F8ACB-51CB-4F62-A929-50B12A5FDB32}"/>
              </a:ext>
            </a:extLst>
          </p:cNvPr>
          <p:cNvSpPr/>
          <p:nvPr/>
        </p:nvSpPr>
        <p:spPr>
          <a:xfrm>
            <a:off x="7129145" y="2723895"/>
            <a:ext cx="3859848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通“缮”，修治，擦拭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316C3D1-0171-4740-A3A7-05C2B834918D}"/>
              </a:ext>
            </a:extLst>
          </p:cNvPr>
          <p:cNvSpPr/>
          <p:nvPr/>
        </p:nvSpPr>
        <p:spPr>
          <a:xfrm>
            <a:off x="7215717" y="3516284"/>
            <a:ext cx="3430976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众，一般的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7ABD984-24D1-49EA-BDF1-205926EE1A03}"/>
              </a:ext>
            </a:extLst>
          </p:cNvPr>
          <p:cNvSpPr/>
          <p:nvPr/>
        </p:nvSpPr>
        <p:spPr>
          <a:xfrm>
            <a:off x="7215717" y="4390865"/>
            <a:ext cx="3173653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丛聚，集结之处</a:t>
            </a:r>
            <a:endParaRPr sz="2800" b="1">
              <a:effectLst>
                <a:outerShdw blurRad="38100" dist="38100" dir="2700000" algn="tl">
                  <a:schemeClr val="bg2"/>
                </a:outerShdw>
              </a:effectLst>
              <a:latin typeface="Times New Roman" pitchFamily="18" charset="0"/>
            </a:endParaRP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85656724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4447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5892" y="79375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619AAE-17F1-45E2-827A-6CEF1FC55C90}"/>
              </a:ext>
            </a:extLst>
          </p:cNvPr>
          <p:cNvSpPr txBox="1"/>
          <p:nvPr/>
        </p:nvSpPr>
        <p:spPr>
          <a:xfrm>
            <a:off x="2180704" y="1483559"/>
            <a:ext cx="7018713" cy="29315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、反复诵读，读准文章中的字音</a:t>
            </a:r>
          </a:p>
          <a:p>
            <a:pPr marL="812800" indent="-812800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、疏通文意，积累词语</a:t>
            </a:r>
          </a:p>
          <a:p>
            <a:pPr marL="812800" indent="-812800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、体会寓言的寓意</a:t>
            </a:r>
          </a:p>
          <a:p>
            <a:pPr marL="812800" indent="-812800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、了解写作特色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片 15" descr="51miz-E823930-BA03D745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58" y="889000"/>
            <a:ext cx="2711450" cy="1355725"/>
          </a:xfrm>
          <a:prstGeom prst="rect">
            <a:avLst/>
          </a:prstGeom>
        </p:spPr>
      </p:pic>
      <p:sp>
        <p:nvSpPr>
          <p:cNvPr id="10" name="文本框 20483">
            <a:extLst>
              <a:ext uri="{FF2B5EF4-FFF2-40B4-BE49-F238E27FC236}">
                <a16:creationId xmlns:a16="http://schemas.microsoft.com/office/drawing/2014/main" id="{9DDA5F1F-5210-4675-9FD8-46459D5808BA}"/>
              </a:ext>
            </a:extLst>
          </p:cNvPr>
          <p:cNvSpPr txBox="1"/>
          <p:nvPr/>
        </p:nvSpPr>
        <p:spPr>
          <a:xfrm>
            <a:off x="1693183" y="2314575"/>
            <a:ext cx="9324975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布置作业：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、完成课后作业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                    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、做本课文言知识框架图</a:t>
            </a:r>
          </a:p>
        </p:txBody>
      </p:sp>
      <p:pic>
        <p:nvPicPr>
          <p:cNvPr id="17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515600" y="10820400"/>
            <a:ext cx="444500" cy="393700"/>
          </a:xfrm>
          <a:prstGeom prst="cube">
            <a:avLst/>
          </a:prstGeom>
        </p:spPr>
      </p:pic>
      <p:pic>
        <p:nvPicPr>
          <p:cNvPr id="1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963400" y="11049000"/>
            <a:ext cx="304800" cy="215900"/>
          </a:xfrm>
          <a:prstGeom prst="cube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47179301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6098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8931" y="729904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识字正音</a:t>
            </a:r>
          </a:p>
        </p:txBody>
      </p:sp>
      <p:sp>
        <p:nvSpPr>
          <p:cNvPr id="10" name="文本框 7184">
            <a:extLst>
              <a:ext uri="{FF2B5EF4-FFF2-40B4-BE49-F238E27FC236}">
                <a16:creationId xmlns:a16="http://schemas.microsoft.com/office/drawing/2014/main" id="{735BB988-F6F5-42C1-9527-995C13DBF5C1}"/>
              </a:ext>
            </a:extLst>
          </p:cNvPr>
          <p:cNvSpPr/>
          <p:nvPr/>
        </p:nvSpPr>
        <p:spPr>
          <a:xfrm>
            <a:off x="2035730" y="688486"/>
            <a:ext cx="9020197" cy="1954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/>
              <a:t>所倚</a:t>
            </a:r>
            <a:r>
              <a:rPr lang="zh-CN" altLang="en-US" sz="2800" b="1">
                <a:solidFill>
                  <a:srgbClr val="FF0000"/>
                </a:solidFill>
              </a:rPr>
              <a:t>yǐ</a:t>
            </a:r>
            <a:r>
              <a:rPr lang="zh-CN" altLang="en-US" sz="2800" b="1"/>
              <a:t>      所履</a:t>
            </a:r>
            <a:r>
              <a:rPr lang="zh-CN" altLang="en-US" sz="2800" b="1">
                <a:solidFill>
                  <a:srgbClr val="FF0000"/>
                </a:solidFill>
              </a:rPr>
              <a:t>lǚ </a:t>
            </a:r>
            <a:r>
              <a:rPr lang="zh-CN" altLang="en-US" sz="2800" b="1"/>
              <a:t>       所踦</a:t>
            </a:r>
            <a:r>
              <a:rPr lang="zh-CN" altLang="en-US" sz="2800" b="1">
                <a:solidFill>
                  <a:srgbClr val="FF0000"/>
                </a:solidFill>
              </a:rPr>
              <a:t>yǐ </a:t>
            </a:r>
            <a:r>
              <a:rPr lang="zh-CN" altLang="en-US" sz="2800" b="1"/>
              <a:t>      砉</a:t>
            </a:r>
            <a:r>
              <a:rPr lang="zh-CN" altLang="en-US" sz="2800" b="1">
                <a:solidFill>
                  <a:srgbClr val="FF0000"/>
                </a:solidFill>
              </a:rPr>
              <a:t>xū</a:t>
            </a:r>
            <a:r>
              <a:rPr lang="zh-CN" altLang="en-US" sz="2800" b="1"/>
              <a:t>然       騞</a:t>
            </a:r>
            <a:r>
              <a:rPr lang="zh-CN" altLang="en-US" sz="2800" b="1">
                <a:solidFill>
                  <a:srgbClr val="FF0000"/>
                </a:solidFill>
              </a:rPr>
              <a:t>huō</a:t>
            </a:r>
            <a:r>
              <a:rPr lang="zh-CN" altLang="en-US" sz="2800" b="1"/>
              <a:t>然   批大郤</a:t>
            </a:r>
            <a:r>
              <a:rPr lang="zh-CN" altLang="en-US" sz="2800" b="1">
                <a:solidFill>
                  <a:srgbClr val="FF0000"/>
                </a:solidFill>
              </a:rPr>
              <a:t>xì</a:t>
            </a:r>
            <a:r>
              <a:rPr lang="zh-CN" altLang="en-US" sz="2800" b="1"/>
              <a:t>    导大窾</a:t>
            </a:r>
            <a:r>
              <a:rPr lang="zh-CN" altLang="en-US" sz="2800" b="1">
                <a:solidFill>
                  <a:srgbClr val="FF5050"/>
                </a:solidFill>
              </a:rPr>
              <a:t>kuǎn</a:t>
            </a:r>
            <a:r>
              <a:rPr lang="zh-CN" altLang="en-US" sz="2800" b="1"/>
              <a:t> 肯綮qìng 大軱</a:t>
            </a:r>
            <a:r>
              <a:rPr lang="zh-CN" altLang="en-US" sz="2800" b="1">
                <a:solidFill>
                  <a:srgbClr val="FF0000"/>
                </a:solidFill>
              </a:rPr>
              <a:t>gū</a:t>
            </a:r>
            <a:r>
              <a:rPr lang="zh-CN" altLang="en-US" sz="2800" b="1"/>
              <a:t>     族</a:t>
            </a:r>
            <a:r>
              <a:rPr lang="zh-CN" altLang="en-US" sz="2800" b="1">
                <a:solidFill>
                  <a:srgbClr val="FF0000"/>
                </a:solidFill>
              </a:rPr>
              <a:t>zū</a:t>
            </a:r>
            <a:r>
              <a:rPr lang="zh-CN" altLang="en-US" sz="2800" b="1"/>
              <a:t>庖</a:t>
            </a:r>
            <a:r>
              <a:rPr lang="zh-CN" altLang="en-US" sz="2800" b="1">
                <a:solidFill>
                  <a:srgbClr val="FF0000"/>
                </a:solidFill>
              </a:rPr>
              <a:t>páo</a:t>
            </a:r>
            <a:r>
              <a:rPr lang="zh-CN" altLang="en-US" sz="2800" b="1"/>
              <a:t>  硎</a:t>
            </a:r>
            <a:r>
              <a:rPr lang="zh-CN" altLang="en-US" sz="2800" b="1">
                <a:solidFill>
                  <a:srgbClr val="FF0000"/>
                </a:solidFill>
              </a:rPr>
              <a:t>xíng</a:t>
            </a:r>
            <a:r>
              <a:rPr lang="zh-CN" altLang="en-US" sz="2800" b="1"/>
              <a:t>        謋</a:t>
            </a:r>
            <a:r>
              <a:rPr lang="zh-CN" altLang="en-US" sz="2800" b="1">
                <a:solidFill>
                  <a:srgbClr val="FF0000"/>
                </a:solidFill>
              </a:rPr>
              <a:t>huò</a:t>
            </a:r>
            <a:r>
              <a:rPr lang="zh-CN" altLang="en-US" sz="2800" b="1"/>
              <a:t>然  踌</a:t>
            </a:r>
            <a:r>
              <a:rPr lang="zh-CN" altLang="en-US" sz="2800" b="1">
                <a:solidFill>
                  <a:srgbClr val="FF0000"/>
                </a:solidFill>
              </a:rPr>
              <a:t>chóu</a:t>
            </a:r>
            <a:r>
              <a:rPr lang="zh-CN" altLang="en-US" sz="2800" b="1"/>
              <a:t>躇</a:t>
            </a:r>
            <a:r>
              <a:rPr lang="zh-CN" altLang="en-US" sz="2800" b="1">
                <a:solidFill>
                  <a:srgbClr val="FF0000"/>
                </a:solidFill>
              </a:rPr>
              <a:t>chú</a:t>
            </a:r>
            <a:r>
              <a:rPr lang="zh-CN" altLang="en-US" sz="2800" b="1"/>
              <a:t>满志      怵</a:t>
            </a:r>
            <a:r>
              <a:rPr lang="zh-CN" altLang="en-US" sz="2800" b="1">
                <a:solidFill>
                  <a:srgbClr val="FF0000"/>
                </a:solidFill>
              </a:rPr>
              <a:t>chù</a:t>
            </a:r>
            <a:r>
              <a:rPr lang="zh-CN" altLang="en-US" sz="2800" b="1"/>
              <a:t>然</a:t>
            </a:r>
            <a:endParaRPr lang="zh-CN" altLang="en-US" sz="2800"/>
          </a:p>
        </p:txBody>
      </p:sp>
      <p:sp>
        <p:nvSpPr>
          <p:cNvPr id="11" name="文本框 7185">
            <a:extLst>
              <a:ext uri="{FF2B5EF4-FFF2-40B4-BE49-F238E27FC236}">
                <a16:creationId xmlns:a16="http://schemas.microsoft.com/office/drawing/2014/main" id="{E0C83651-5DCE-423A-B506-22CCE3F5D688}"/>
              </a:ext>
            </a:extLst>
          </p:cNvPr>
          <p:cNvSpPr/>
          <p:nvPr/>
        </p:nvSpPr>
        <p:spPr>
          <a:xfrm>
            <a:off x="2035730" y="3358036"/>
            <a:ext cx="9020197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/>
              <a:t>中</a:t>
            </a:r>
            <a:r>
              <a:rPr lang="en-US" altLang="zh-CN" sz="2800" b="1" err="1">
                <a:solidFill>
                  <a:srgbClr val="FF0000"/>
                </a:solidFill>
              </a:rPr>
              <a:t>zhòng</a:t>
            </a:r>
            <a:r>
              <a:rPr lang="zh-CN" altLang="en-US" sz="2800" b="1"/>
              <a:t>音 更</a:t>
            </a:r>
            <a:r>
              <a:rPr lang="en-US" altLang="zh-CN" sz="2800" b="1" err="1">
                <a:solidFill>
                  <a:srgbClr val="FF0000"/>
                </a:solidFill>
              </a:rPr>
              <a:t>gēng</a:t>
            </a:r>
            <a:r>
              <a:rPr lang="zh-CN" altLang="en-US" sz="2800" b="1"/>
              <a:t>刀  间</a:t>
            </a:r>
            <a:r>
              <a:rPr lang="en-US" altLang="zh-CN" sz="2800" b="1" err="1">
                <a:solidFill>
                  <a:srgbClr val="FF0000"/>
                </a:solidFill>
              </a:rPr>
              <a:t>ji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</a:rPr>
              <a:t>n</a:t>
            </a:r>
            <a:r>
              <a:rPr lang="en-US" altLang="zh-CN" sz="2800" b="1"/>
              <a:t>      </a:t>
            </a:r>
            <a:r>
              <a:rPr lang="zh-CN" altLang="en-US" sz="2800" b="1"/>
              <a:t>难为</a:t>
            </a:r>
            <a:r>
              <a:rPr lang="en-US" altLang="zh-CN" sz="2800" b="1" err="1">
                <a:solidFill>
                  <a:srgbClr val="FF0000"/>
                </a:solidFill>
              </a:rPr>
              <a:t>wéi</a:t>
            </a:r>
            <a:r>
              <a:rPr lang="en-US" altLang="zh-CN" sz="2800" b="1"/>
              <a:t>     </a:t>
            </a:r>
            <a:r>
              <a:rPr lang="zh-CN" altLang="en-US" sz="2800" b="1"/>
              <a:t>藏</a:t>
            </a:r>
            <a:r>
              <a:rPr lang="en-US" altLang="zh-CN" sz="2800" b="1" err="1">
                <a:solidFill>
                  <a:srgbClr val="FF0000"/>
                </a:solidFill>
              </a:rPr>
              <a:t>cáng</a:t>
            </a:r>
          </a:p>
        </p:txBody>
      </p:sp>
      <p:sp>
        <p:nvSpPr>
          <p:cNvPr id="12" name="文本框 7186">
            <a:extLst>
              <a:ext uri="{FF2B5EF4-FFF2-40B4-BE49-F238E27FC236}">
                <a16:creationId xmlns:a16="http://schemas.microsoft.com/office/drawing/2014/main" id="{140C9B48-395C-4634-B85E-BC8D8B663F8E}"/>
              </a:ext>
            </a:extLst>
          </p:cNvPr>
          <p:cNvSpPr/>
          <p:nvPr/>
        </p:nvSpPr>
        <p:spPr>
          <a:xfrm>
            <a:off x="2035730" y="4596297"/>
            <a:ext cx="8086249" cy="519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向</a:t>
            </a:r>
            <a:r>
              <a:rPr lang="en-US" altLang="zh-CN" sz="2800" b="1" err="1">
                <a:solidFill>
                  <a:srgbClr val="FF0000"/>
                </a:solidFill>
              </a:rPr>
              <a:t>xiǎng</a:t>
            </a:r>
            <a:r>
              <a:rPr lang="zh-CN" altLang="en-US" sz="2800" b="1"/>
              <a:t>然   盖</a:t>
            </a:r>
            <a:r>
              <a:rPr lang="en-US" altLang="zh-CN" sz="2800" b="1" err="1">
                <a:solidFill>
                  <a:srgbClr val="FF0000"/>
                </a:solidFill>
              </a:rPr>
              <a:t>hé</a:t>
            </a:r>
            <a:r>
              <a:rPr lang="en-US" altLang="zh-CN" sz="2800" b="1"/>
              <a:t>         </a:t>
            </a:r>
            <a:r>
              <a:rPr lang="zh-CN" altLang="en-US" sz="2800" b="1"/>
              <a:t>技</a:t>
            </a:r>
            <a:r>
              <a:rPr lang="en-US" altLang="zh-CN" sz="2800" b="1" err="1">
                <a:solidFill>
                  <a:srgbClr val="FF0000"/>
                </a:solidFill>
              </a:rPr>
              <a:t>zhī</a:t>
            </a:r>
            <a:r>
              <a:rPr lang="en-US" altLang="zh-CN" sz="2800" b="1"/>
              <a:t>       </a:t>
            </a:r>
            <a:r>
              <a:rPr lang="zh-CN" altLang="en-US" sz="2800" b="1"/>
              <a:t>善</a:t>
            </a:r>
            <a:r>
              <a:rPr lang="en-US" altLang="zh-CN" sz="2800" b="1" err="1">
                <a:solidFill>
                  <a:srgbClr val="FF0000"/>
                </a:solidFill>
              </a:rPr>
              <a:t>sh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</a:rPr>
              <a:t>n</a:t>
            </a:r>
            <a:r>
              <a:rPr lang="zh-CN" altLang="en-US" sz="2800" b="1"/>
              <a:t>刀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6748" y="443345"/>
            <a:ext cx="11255433" cy="5816254"/>
          </a:xfrm>
          <a:prstGeom prst="rect">
            <a:avLst/>
          </a:prstGeom>
          <a:solidFill>
            <a:srgbClr val="8F552E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994940" y="857209"/>
            <a:ext cx="8013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758408" y="493221"/>
            <a:ext cx="2242923" cy="707886"/>
          </a:xfrm>
          <a:prstGeom prst="rect">
            <a:avLst/>
          </a:prstGeom>
          <a:solidFill>
            <a:srgbClr val="A06D49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庖丁解牛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6E8B32-6A67-497D-900D-9E0599B0D8B5}"/>
              </a:ext>
            </a:extLst>
          </p:cNvPr>
          <p:cNvSpPr/>
          <p:nvPr/>
        </p:nvSpPr>
        <p:spPr>
          <a:xfrm>
            <a:off x="493221" y="1294132"/>
            <a:ext cx="11238808" cy="48936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庖丁为文惠君解牛。手之所触，肩之所倚，足之所履，膝之所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踦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砉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然，奏刀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騞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然，莫不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音：合于</a:t>
            </a:r>
            <a:r>
              <a:rPr lang="en-US" altLang="zh-CN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之舞，乃中</a:t>
            </a:r>
            <a:r>
              <a:rPr lang="en-US" altLang="zh-CN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之会。</a:t>
            </a:r>
          </a:p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文惠君曰：“嘻，善哉！技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至此乎？” </a:t>
            </a:r>
          </a:p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庖丁释刀对曰：“臣之所好者，道也；进乎技矣。始臣之解牛之时，所见无非牛者；三年之后，未尝见全牛也。方今之时，臣以神遇而不以目视，官知止而神欲行。依乎天理，批大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郤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，导大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窾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，因其固然，技经肯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綮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之未尝，而况大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軱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乎！良庖岁更刀，割也；族庖月更刀，折也。今臣之刀十九年矣，所解数千牛矣，而刀刃若新发于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。彼节者有间，而刀刃者无厚；以无厚入有间，恢恢乎其于游刃必有余地矣！是以十九年而刀刃若新发于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。虽然，每至于族，吾见其难为，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怵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然为戒，视为止，行为迟。动刀甚微，</a:t>
            </a:r>
            <a:r>
              <a:rPr lang="zh-CN" altLang="en-US" sz="2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謋</a:t>
            </a:r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然已解，如土委地。提刀而立，为之四顾，为之踌躇满志；善刀而藏之。”</a:t>
            </a:r>
          </a:p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文惠君曰：“善哉！吾闻庖丁之言，得养生焉。”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138136" y="752656"/>
            <a:ext cx="8013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57213" y="457609"/>
            <a:ext cx="3416320" cy="646331"/>
          </a:xfrm>
          <a:prstGeom prst="rect">
            <a:avLst/>
          </a:prstGeom>
          <a:solidFill>
            <a:srgbClr val="A06D49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看漫画，知内容</a:t>
            </a:r>
          </a:p>
        </p:txBody>
      </p:sp>
      <p:pic>
        <p:nvPicPr>
          <p:cNvPr id="13" name="图片 12" descr="22">
            <a:extLst>
              <a:ext uri="{FF2B5EF4-FFF2-40B4-BE49-F238E27FC236}">
                <a16:creationId xmlns:a16="http://schemas.microsoft.com/office/drawing/2014/main" id="{FB98FF00-4C8E-4A64-B1BE-79C045DDA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649" y="1170214"/>
            <a:ext cx="4470894" cy="26892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33">
            <a:extLst>
              <a:ext uri="{FF2B5EF4-FFF2-40B4-BE49-F238E27FC236}">
                <a16:creationId xmlns:a16="http://schemas.microsoft.com/office/drawing/2014/main" id="{3559B657-07F9-4C3F-9EC8-B53A43DE7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650" y="4079503"/>
            <a:ext cx="4470893" cy="26495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44">
            <a:extLst>
              <a:ext uri="{FF2B5EF4-FFF2-40B4-BE49-F238E27FC236}">
                <a16:creationId xmlns:a16="http://schemas.microsoft.com/office/drawing/2014/main" id="{8A9264B2-4E08-44F4-8A85-1CF0BD085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2042" y="1265418"/>
            <a:ext cx="2974975" cy="417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11">
            <a:extLst>
              <a:ext uri="{FF2B5EF4-FFF2-40B4-BE49-F238E27FC236}">
                <a16:creationId xmlns:a16="http://schemas.microsoft.com/office/drawing/2014/main" id="{6F9B7A01-7344-4824-91DE-3F48639136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430" y="2316933"/>
            <a:ext cx="3539898" cy="2428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 descr="55">
            <a:extLst>
              <a:ext uri="{FF2B5EF4-FFF2-40B4-BE49-F238E27FC236}">
                <a16:creationId xmlns:a16="http://schemas.microsoft.com/office/drawing/2014/main" id="{5220B0E3-FD72-4A8D-B3B8-7581B2666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87" y="455952"/>
            <a:ext cx="2881312" cy="29730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66">
            <a:extLst>
              <a:ext uri="{FF2B5EF4-FFF2-40B4-BE49-F238E27FC236}">
                <a16:creationId xmlns:a16="http://schemas.microsoft.com/office/drawing/2014/main" id="{2AA3CB85-7AD6-47C5-981C-121A7DED1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6256" y="455952"/>
            <a:ext cx="3168650" cy="299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77">
            <a:extLst>
              <a:ext uri="{FF2B5EF4-FFF2-40B4-BE49-F238E27FC236}">
                <a16:creationId xmlns:a16="http://schemas.microsoft.com/office/drawing/2014/main" id="{8B42A218-84F3-4186-93FD-82E6B807E5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163" y="514350"/>
            <a:ext cx="2842418" cy="299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88">
            <a:extLst>
              <a:ext uri="{FF2B5EF4-FFF2-40B4-BE49-F238E27FC236}">
                <a16:creationId xmlns:a16="http://schemas.microsoft.com/office/drawing/2014/main" id="{D92DF7E1-DD2F-4A61-B821-CDE2863842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687" y="3705066"/>
            <a:ext cx="2888342" cy="29200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99">
            <a:extLst>
              <a:ext uri="{FF2B5EF4-FFF2-40B4-BE49-F238E27FC236}">
                <a16:creationId xmlns:a16="http://schemas.microsoft.com/office/drawing/2014/main" id="{32204CA0-C5C5-4CEA-8D76-15565DCD1A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3286" y="3728255"/>
            <a:ext cx="3168649" cy="29200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999">
            <a:extLst>
              <a:ext uri="{FF2B5EF4-FFF2-40B4-BE49-F238E27FC236}">
                <a16:creationId xmlns:a16="http://schemas.microsoft.com/office/drawing/2014/main" id="{7549E567-5DC0-47B8-9422-DEC8F2AC58C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2363"/>
          <a:stretch>
            <a:fillRect/>
          </a:stretch>
        </p:blipFill>
        <p:spPr>
          <a:xfrm>
            <a:off x="7068160" y="3739050"/>
            <a:ext cx="2842421" cy="29092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999">
            <a:extLst>
              <a:ext uri="{FF2B5EF4-FFF2-40B4-BE49-F238E27FC236}">
                <a16:creationId xmlns:a16="http://schemas.microsoft.com/office/drawing/2014/main" id="{38857C71-60D0-4E6F-BA67-8C28ECA7E5F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7987"/>
          <a:stretch>
            <a:fillRect/>
          </a:stretch>
        </p:blipFill>
        <p:spPr>
          <a:xfrm>
            <a:off x="10242732" y="972865"/>
            <a:ext cx="1959428" cy="46945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8430" y="139700"/>
            <a:ext cx="11964035" cy="6589395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1miz-E788336-4E9BEB1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E6">
                  <a:alpha val="100000"/>
                </a:srgbClr>
              </a:clrFrom>
              <a:clrTo>
                <a:srgbClr val="FF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50440"/>
            <a:ext cx="12202160" cy="4607560"/>
          </a:xfrm>
          <a:prstGeom prst="rect">
            <a:avLst/>
          </a:prstGeom>
        </p:spPr>
      </p:pic>
      <p:sp>
        <p:nvSpPr>
          <p:cNvPr id="14" name="半闭框 13"/>
          <p:cNvSpPr/>
          <p:nvPr/>
        </p:nvSpPr>
        <p:spPr>
          <a:xfrm>
            <a:off x="19558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5400000">
            <a:off x="11352530" y="209550"/>
            <a:ext cx="609600" cy="609600"/>
          </a:xfrm>
          <a:prstGeom prst="halfFrame">
            <a:avLst/>
          </a:prstGeom>
          <a:solidFill>
            <a:srgbClr val="663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51miz-E183432-ED85ABE5"/>
          <p:cNvPicPr>
            <a:picLocks noChangeAspect="1"/>
          </p:cNvPicPr>
          <p:nvPr/>
        </p:nvPicPr>
        <p:blipFill>
          <a:blip r:embed="rId3"/>
          <a:srcRect l="26246" r="29908"/>
          <a:stretch>
            <a:fillRect/>
          </a:stretch>
        </p:blipFill>
        <p:spPr>
          <a:xfrm>
            <a:off x="286385" y="374650"/>
            <a:ext cx="1121410" cy="2555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7802" y="711200"/>
            <a:ext cx="677108" cy="1894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AC303D-563B-4E83-B7BC-C8405407DE7E}"/>
              </a:ext>
            </a:extLst>
          </p:cNvPr>
          <p:cNvSpPr txBox="1"/>
          <p:nvPr/>
        </p:nvSpPr>
        <p:spPr>
          <a:xfrm>
            <a:off x="1629212" y="626854"/>
            <a:ext cx="9183823" cy="1815882"/>
          </a:xfrm>
          <a:prstGeom prst="rect">
            <a:avLst/>
          </a:prstGeom>
          <a:solidFill>
            <a:srgbClr val="633B20"/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庖丁为文惠君解牛。手之所触，肩之所倚，足之所履，膝之所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踦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砉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然，奏刀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騞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然，莫不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音：合于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之舞，乃中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之会。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文惠君曰：“嘻，善哉！技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至此乎？” 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2E9581-BB25-4F03-9AB6-BEC8875FA2A5}"/>
              </a:ext>
            </a:extLst>
          </p:cNvPr>
          <p:cNvSpPr txBox="1"/>
          <p:nvPr/>
        </p:nvSpPr>
        <p:spPr>
          <a:xfrm>
            <a:off x="1679120" y="2929890"/>
            <a:ext cx="9133915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 庖丁给梁惠王宰牛。手接触的地方，肩膀倚靠的地方，脚踩的地方，膝盖顶的地方，哗哗作响，进刀时豁豁地，没有不合音律的：合乎（汤时）</a:t>
            </a:r>
            <a:r>
              <a:rPr lang="en-US" altLang="zh-CN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桑林</a:t>
            </a:r>
            <a:r>
              <a:rPr lang="en-US" altLang="zh-CN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舞乐的节拍，又合乎（尧时）</a:t>
            </a:r>
            <a:r>
              <a:rPr lang="en-US" altLang="zh-CN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经首</a:t>
            </a:r>
            <a:r>
              <a:rPr lang="en-US" altLang="zh-CN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乐曲的节奏。</a:t>
            </a:r>
          </a:p>
          <a:p>
            <a:pPr algn="l"/>
            <a:r>
              <a:rPr lang="zh-CN" altLang="en-US" sz="2800" b="1" i="0">
                <a:solidFill>
                  <a:srgbClr val="0F0F0F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　　梁惠王说：“嘻，好啊！（你解牛的）技术怎么竟会高超到这种程度啊？”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3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271</Paragraphs>
  <Slides>40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41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2020-12-13T19:04:02.328</cp:lastPrinted>
  <dcterms:created xsi:type="dcterms:W3CDTF">2020-12-13T19:04:02Z</dcterms:created>
  <dcterms:modified xsi:type="dcterms:W3CDTF">2020-12-13T11:04:08Z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